
<file path=[Content_Types].xml><?xml version="1.0" encoding="utf-8"?>
<Types xmlns="http://schemas.openxmlformats.org/package/2006/content-types">
  <Override PartName="/_rels/.rels" ContentType="application/vnd.openxmlformats-package.relationships+xml"/>
  <Override PartName="/ppt/slides/slide3.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Lst>
  <p:sldSz cx="9144000" cy="5145087"/>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276192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276192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203480"/>
            <a:ext cx="8229240" cy="29833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203480"/>
            <a:ext cx="8229240" cy="29833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702160" y="1203120"/>
            <a:ext cx="3738960" cy="2983320"/>
          </a:xfrm>
          <a:prstGeom prst="rect">
            <a:avLst/>
          </a:prstGeom>
          <a:ln>
            <a:noFill/>
          </a:ln>
        </p:spPr>
      </p:pic>
      <p:pic>
        <p:nvPicPr>
          <p:cNvPr id="35" name="" descr=""/>
          <p:cNvPicPr/>
          <p:nvPr/>
        </p:nvPicPr>
        <p:blipFill>
          <a:blip r:embed="rId3"/>
          <a:stretch/>
        </p:blipFill>
        <p:spPr>
          <a:xfrm>
            <a:off x="2702160" y="1203120"/>
            <a:ext cx="3738960" cy="29833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3480"/>
            <a:ext cx="8229240" cy="298332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8229240" cy="29833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4015800" cy="29833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3480"/>
            <a:ext cx="4015800" cy="29833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98280" y="4680"/>
            <a:ext cx="8825400" cy="2898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276192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3480"/>
            <a:ext cx="4015800" cy="29833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203480"/>
            <a:ext cx="8229240" cy="298332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29833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276192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3480"/>
            <a:ext cx="8229240" cy="29833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203480"/>
            <a:ext cx="8229240" cy="29833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702160" y="1203120"/>
            <a:ext cx="3738960" cy="2983320"/>
          </a:xfrm>
          <a:prstGeom prst="rect">
            <a:avLst/>
          </a:prstGeom>
          <a:ln>
            <a:noFill/>
          </a:ln>
        </p:spPr>
      </p:pic>
      <p:pic>
        <p:nvPicPr>
          <p:cNvPr id="73" name="" descr=""/>
          <p:cNvPicPr/>
          <p:nvPr/>
        </p:nvPicPr>
        <p:blipFill>
          <a:blip r:embed="rId3"/>
          <a:stretch/>
        </p:blipFill>
        <p:spPr>
          <a:xfrm>
            <a:off x="2702160" y="1203120"/>
            <a:ext cx="3738960" cy="29833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203480"/>
            <a:ext cx="8229240" cy="29833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3480"/>
            <a:ext cx="4015800" cy="29833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203480"/>
            <a:ext cx="4015800" cy="29833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8280" y="4680"/>
            <a:ext cx="8825400" cy="28983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276192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203480"/>
            <a:ext cx="4015800" cy="29833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29833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8280" y="4680"/>
            <a:ext cx="8825400" cy="62532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p>
            <a:endParaRPr b="0" lang="en-GB"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p>
            <a:pPr algn="ctr"/>
            <a:r>
              <a:rPr b="0" lang="en-GB" sz="4400" spc="-1" strike="noStrike">
                <a:solidFill>
                  <a:srgbClr val="000000"/>
                </a:solidFill>
                <a:uFill>
                  <a:solidFill>
                    <a:srgbClr val="ffffff"/>
                  </a:solidFill>
                </a:uFill>
                <a:latin typeface="Arial"/>
              </a:rPr>
              <a:t>Click to edit the title text format</a:t>
            </a:r>
            <a:endParaRPr b="0" lang="en-GB"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203480"/>
            <a:ext cx="8229240" cy="298332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CustomShape 1"/>
          <p:cNvSpPr/>
          <p:nvPr/>
        </p:nvSpPr>
        <p:spPr>
          <a:xfrm flipH="1" rot="10800000">
            <a:off x="27429480" y="14118480"/>
            <a:ext cx="9142920" cy="4486680"/>
          </a:xfrm>
          <a:prstGeom prst="rect">
            <a:avLst/>
          </a:prstGeom>
          <a:solidFill>
            <a:schemeClr val="accent4"/>
          </a:solidFill>
          <a:ln>
            <a:noFill/>
          </a:ln>
        </p:spPr>
        <p:style>
          <a:lnRef idx="0"/>
          <a:fillRef idx="0"/>
          <a:effectRef idx="0"/>
          <a:fontRef idx="minor"/>
        </p:style>
      </p:sp>
      <p:sp>
        <p:nvSpPr>
          <p:cNvPr id="37" name="CustomShape 2"/>
          <p:cNvSpPr/>
          <p:nvPr/>
        </p:nvSpPr>
        <p:spPr>
          <a:xfrm>
            <a:off x="0" y="656280"/>
            <a:ext cx="9142920" cy="107640"/>
          </a:xfrm>
          <a:prstGeom prst="rect">
            <a:avLst/>
          </a:prstGeom>
          <a:gradFill>
            <a:gsLst>
              <a:gs pos="0">
                <a:srgbClr val="f9f9f9"/>
              </a:gs>
              <a:gs pos="36000">
                <a:srgbClr val="f9f9f9"/>
              </a:gs>
              <a:gs pos="80000">
                <a:srgbClr val="dedede"/>
              </a:gs>
              <a:gs pos="100000">
                <a:srgbClr val="999999"/>
              </a:gs>
            </a:gsLst>
            <a:lin ang="16200000"/>
          </a:gradFill>
          <a:ln>
            <a:noFill/>
          </a:ln>
        </p:spPr>
        <p:style>
          <a:lnRef idx="0"/>
          <a:fillRef idx="0"/>
          <a:effectRef idx="0"/>
          <a:fontRef idx="minor"/>
        </p:style>
      </p:sp>
      <p:sp>
        <p:nvSpPr>
          <p:cNvPr id="38" name="PlaceHolder 3"/>
          <p:cNvSpPr>
            <a:spLocks noGrp="1"/>
          </p:cNvSpPr>
          <p:nvPr>
            <p:ph type="title"/>
          </p:nvPr>
        </p:nvSpPr>
        <p:spPr>
          <a:xfrm>
            <a:off x="98280" y="4680"/>
            <a:ext cx="8825400" cy="624960"/>
          </a:xfrm>
          <a:prstGeom prst="rect">
            <a:avLst/>
          </a:prstGeom>
        </p:spPr>
        <p:txBody>
          <a:bodyPr lIns="0" rIns="0" tIns="0" bIns="0" anchor="ctr"/>
          <a:p>
            <a:pPr algn="ctr"/>
            <a:endParaRPr b="0" lang="en-GB" sz="4400" spc="-1" strike="noStrike">
              <a:solidFill>
                <a:srgbClr val="000000"/>
              </a:solidFill>
              <a:uFill>
                <a:solidFill>
                  <a:srgbClr val="ffffff"/>
                </a:solidFill>
              </a:uFill>
              <a:latin typeface="Arial"/>
            </a:endParaRPr>
          </a:p>
        </p:txBody>
      </p:sp>
      <p:sp>
        <p:nvSpPr>
          <p:cNvPr id="39" name="PlaceHolder 4"/>
          <p:cNvSpPr>
            <a:spLocks noGrp="1"/>
          </p:cNvSpPr>
          <p:nvPr>
            <p:ph type="body"/>
          </p:nvPr>
        </p:nvSpPr>
        <p:spPr>
          <a:xfrm>
            <a:off x="457200" y="1203480"/>
            <a:ext cx="8229240" cy="2983320"/>
          </a:xfrm>
          <a:prstGeom prst="rect">
            <a:avLst/>
          </a:prstGeom>
        </p:spPr>
        <p:txBody>
          <a:bodyPr lIns="0" rIns="0" tIns="0" bIns="0"/>
          <a:p>
            <a:pPr marL="432000" indent="-324000">
              <a:buClr>
                <a:srgbClr val="000000"/>
              </a:buClr>
              <a:buSzPct val="45000"/>
              <a:buFont typeface="Wingdings" charset="2"/>
              <a:buChar char=""/>
            </a:pPr>
            <a:r>
              <a:rPr b="0" lang="en-GB" sz="3200" spc="-1" strike="noStrike">
                <a:solidFill>
                  <a:srgbClr val="000000"/>
                </a:solidFill>
                <a:uFill>
                  <a:solidFill>
                    <a:srgbClr val="ffffff"/>
                  </a:solidFill>
                </a:uFill>
                <a:latin typeface="Arial"/>
              </a:rPr>
              <a:t>Click to edit the outline text format</a:t>
            </a:r>
            <a:endParaRPr b="0" lang="en-GB"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GB" sz="2800" spc="-1" strike="noStrike">
                <a:solidFill>
                  <a:srgbClr val="000000"/>
                </a:solidFill>
                <a:uFill>
                  <a:solidFill>
                    <a:srgbClr val="ffffff"/>
                  </a:solidFill>
                </a:uFill>
                <a:latin typeface="Arial"/>
              </a:rPr>
              <a:t>Second Outline Level</a:t>
            </a:r>
            <a:endParaRPr b="0" lang="en-GB"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GB" sz="2400" spc="-1" strike="noStrike">
                <a:solidFill>
                  <a:srgbClr val="000000"/>
                </a:solidFill>
                <a:uFill>
                  <a:solidFill>
                    <a:srgbClr val="ffffff"/>
                  </a:solidFill>
                </a:uFill>
                <a:latin typeface="Arial"/>
              </a:rPr>
              <a:t>Third Outline Level</a:t>
            </a:r>
            <a:endParaRPr b="0" lang="en-GB"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GB" sz="2000" spc="-1" strike="noStrike">
                <a:solidFill>
                  <a:srgbClr val="000000"/>
                </a:solidFill>
                <a:uFill>
                  <a:solidFill>
                    <a:srgbClr val="ffffff"/>
                  </a:solidFill>
                </a:uFill>
                <a:latin typeface="Arial"/>
              </a:rPr>
              <a:t>Fourth Outline Level</a:t>
            </a:r>
            <a:endParaRPr b="0" lang="en-GB"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460800" y="460800"/>
            <a:ext cx="8220960" cy="3706200"/>
          </a:xfrm>
          <a:prstGeom prst="rect">
            <a:avLst/>
          </a:prstGeom>
          <a:noFill/>
          <a:ln>
            <a:noFill/>
          </a:ln>
        </p:spPr>
        <p:style>
          <a:lnRef idx="0"/>
          <a:fillRef idx="0"/>
          <a:effectRef idx="0"/>
          <a:fontRef idx="minor"/>
        </p:style>
        <p:txBody>
          <a:bodyPr lIns="90000" rIns="90000" tIns="91440" bIns="91440" anchor="ctr"/>
          <a:p>
            <a:r>
              <a:rPr b="0" lang="en-GB" sz="3600" spc="-1" strike="noStrike">
                <a:solidFill>
                  <a:srgbClr val="ffffff"/>
                </a:solidFill>
                <a:uFill>
                  <a:solidFill>
                    <a:srgbClr val="ffffff"/>
                  </a:solidFill>
                </a:uFill>
                <a:latin typeface="Roboto"/>
                <a:ea typeface="Roboto"/>
              </a:rPr>
              <a:t>2. Maximise Profit</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ffffff"/>
                </a:solidFill>
                <a:uFill>
                  <a:solidFill>
                    <a:srgbClr val="ffffff"/>
                  </a:solidFill>
                </a:uFill>
                <a:latin typeface="Roboto"/>
                <a:ea typeface="Roboto"/>
              </a:rPr>
              <a:t>Assuming the product has an expected payoff 1% of the current balance, and the cost of performing a call is €1, which customers would you contact and what would be the expected payoff with your strategy, assuming the bank has 10 million customers drawn from the same distribution as the training set?</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pPr>
              <a:lnSpc>
                <a:spcPct val="100000"/>
              </a:lnSpc>
            </a:pPr>
            <a:endParaRPr b="0" lang="en-GB"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98280" y="16200"/>
            <a:ext cx="8825400" cy="601560"/>
          </a:xfrm>
          <a:prstGeom prst="rect">
            <a:avLst/>
          </a:prstGeom>
          <a:noFill/>
          <a:ln>
            <a:noFill/>
          </a:ln>
        </p:spPr>
        <p:style>
          <a:lnRef idx="0"/>
          <a:fillRef idx="0"/>
          <a:effectRef idx="0"/>
          <a:fontRef idx="minor"/>
        </p:style>
        <p:txBody>
          <a:bodyPr lIns="90000" rIns="90000" tIns="91440" bIns="91440" anchor="ctr"/>
          <a:p>
            <a:pPr>
              <a:lnSpc>
                <a:spcPct val="100000"/>
              </a:lnSpc>
            </a:pPr>
            <a:r>
              <a:rPr b="0" lang="en-GB" sz="1800" spc="-1" strike="noStrike">
                <a:solidFill>
                  <a:srgbClr val="ffffff"/>
                </a:solidFill>
                <a:uFill>
                  <a:solidFill>
                    <a:srgbClr val="ffffff"/>
                  </a:solidFill>
                </a:uFill>
                <a:latin typeface="Roboto"/>
                <a:ea typeface="Roboto"/>
              </a:rPr>
              <a:t>Metric for Optimization: Net Profit</a:t>
            </a:r>
            <a:endParaRPr b="0" lang="en-GB" sz="1800" spc="-1" strike="noStrike">
              <a:solidFill>
                <a:srgbClr val="000000"/>
              </a:solidFill>
              <a:uFill>
                <a:solidFill>
                  <a:srgbClr val="ffffff"/>
                </a:solidFill>
              </a:uFill>
              <a:latin typeface="Arial"/>
            </a:endParaRPr>
          </a:p>
        </p:txBody>
      </p:sp>
      <p:sp>
        <p:nvSpPr>
          <p:cNvPr id="76" name="CustomShape 2"/>
          <p:cNvSpPr/>
          <p:nvPr/>
        </p:nvSpPr>
        <p:spPr>
          <a:xfrm>
            <a:off x="394920" y="811800"/>
            <a:ext cx="8141760" cy="3399120"/>
          </a:xfrm>
          <a:prstGeom prst="rect">
            <a:avLst/>
          </a:prstGeom>
          <a:noFill/>
          <a:ln>
            <a:noFill/>
          </a:ln>
        </p:spPr>
        <p:style>
          <a:lnRef idx="0"/>
          <a:fillRef idx="0"/>
          <a:effectRef idx="0"/>
          <a:fontRef idx="minor"/>
        </p:style>
        <p:txBody>
          <a:bodyPr lIns="90000" rIns="90000" tIns="91440" bIns="91440"/>
          <a:p>
            <a:pPr marL="457200" indent="-329040">
              <a:lnSpc>
                <a:spcPct val="115000"/>
              </a:lnSpc>
              <a:buClr>
                <a:srgbClr val="737373"/>
              </a:buClr>
              <a:buFont typeface="Roboto"/>
              <a:buChar char="●"/>
            </a:pPr>
            <a:r>
              <a:rPr b="0" lang="en-GB" sz="1600" spc="-1" strike="noStrike">
                <a:solidFill>
                  <a:srgbClr val="737373"/>
                </a:solidFill>
                <a:uFill>
                  <a:solidFill>
                    <a:srgbClr val="ffffff"/>
                  </a:solidFill>
                </a:uFill>
                <a:latin typeface="Roboto"/>
                <a:ea typeface="Roboto"/>
              </a:rPr>
              <a:t>Given the defined payoff per customer and calling cost, the objective is to maximize the sum of the net profit over all contacted customers</a:t>
            </a:r>
            <a:endParaRPr b="0" lang="en-GB" sz="1800" spc="-1" strike="noStrike">
              <a:solidFill>
                <a:srgbClr val="000000"/>
              </a:solidFill>
              <a:uFill>
                <a:solidFill>
                  <a:srgbClr val="ffffff"/>
                </a:solidFill>
              </a:uFill>
              <a:latin typeface="Arial"/>
            </a:endParaRPr>
          </a:p>
          <a:p>
            <a:pPr marL="457200" indent="-329040">
              <a:lnSpc>
                <a:spcPct val="115000"/>
              </a:lnSpc>
              <a:buClr>
                <a:srgbClr val="737373"/>
              </a:buClr>
              <a:buFont typeface="Roboto"/>
              <a:buChar char="●"/>
            </a:pPr>
            <a:r>
              <a:rPr b="0" lang="en-GB" sz="1600" spc="-1" strike="noStrike">
                <a:solidFill>
                  <a:srgbClr val="737373"/>
                </a:solidFill>
                <a:uFill>
                  <a:solidFill>
                    <a:srgbClr val="ffffff"/>
                  </a:solidFill>
                </a:uFill>
                <a:latin typeface="Roboto"/>
                <a:ea typeface="Roboto"/>
              </a:rPr>
              <a:t>Net profit is equal to </a:t>
            </a:r>
            <a:endParaRPr b="0" lang="en-GB" sz="1800" spc="-1" strike="noStrike">
              <a:solidFill>
                <a:srgbClr val="000000"/>
              </a:solidFill>
              <a:uFill>
                <a:solidFill>
                  <a:srgbClr val="ffffff"/>
                </a:solidFill>
              </a:uFill>
              <a:latin typeface="Arial"/>
            </a:endParaRPr>
          </a:p>
          <a:p>
            <a:pPr marL="457200" indent="-329040">
              <a:lnSpc>
                <a:spcPct val="115000"/>
              </a:lnSpc>
              <a:buClr>
                <a:srgbClr val="737373"/>
              </a:buClr>
              <a:buFont typeface="Roboto"/>
              <a:buChar char="●"/>
            </a:pPr>
            <a:r>
              <a:rPr b="0" lang="en-GB" sz="1600" spc="-1" strike="noStrike">
                <a:solidFill>
                  <a:srgbClr val="737373"/>
                </a:solidFill>
                <a:uFill>
                  <a:solidFill>
                    <a:srgbClr val="ffffff"/>
                  </a:solidFill>
                </a:uFill>
                <a:latin typeface="Roboto"/>
                <a:ea typeface="Roboto"/>
              </a:rPr>
              <a:t>Need to account for the fact that misclassification cost is asymmetric, i.e. false positives are ‘cheaper’ than false negatives, since in general the expected payoff will be greater than the call charge.</a:t>
            </a:r>
            <a:endParaRPr b="0" lang="en-GB" sz="1800" spc="-1" strike="noStrike">
              <a:solidFill>
                <a:srgbClr val="000000"/>
              </a:solidFill>
              <a:uFill>
                <a:solidFill>
                  <a:srgbClr val="ffffff"/>
                </a:solidFill>
              </a:uFill>
              <a:latin typeface="Arial"/>
            </a:endParaRPr>
          </a:p>
          <a:p>
            <a:pPr marL="457200" indent="-329040">
              <a:lnSpc>
                <a:spcPct val="115000"/>
              </a:lnSpc>
              <a:buClr>
                <a:srgbClr val="737373"/>
              </a:buClr>
              <a:buFont typeface="Roboto"/>
              <a:buChar char="●"/>
            </a:pPr>
            <a:r>
              <a:rPr b="0" lang="en-GB" sz="1600" spc="-1" strike="noStrike">
                <a:solidFill>
                  <a:srgbClr val="737373"/>
                </a:solidFill>
                <a:uFill>
                  <a:solidFill>
                    <a:srgbClr val="ffffff"/>
                  </a:solidFill>
                </a:uFill>
                <a:latin typeface="Roboto"/>
                <a:ea typeface="Roboto"/>
              </a:rPr>
              <a:t>One possible strategy is to modify the decision function of the classifiers so that we reduce the number of false negatives at the expense of increasing the number of false positives. </a:t>
            </a:r>
            <a:endParaRPr b="0" lang="en-GB" sz="1800" spc="-1" strike="noStrike">
              <a:solidFill>
                <a:srgbClr val="000000"/>
              </a:solidFill>
              <a:uFill>
                <a:solidFill>
                  <a:srgbClr val="ffffff"/>
                </a:solidFill>
              </a:uFill>
              <a:latin typeface="Arial"/>
            </a:endParaRPr>
          </a:p>
        </p:txBody>
      </p:sp>
      <p:pic>
        <p:nvPicPr>
          <p:cNvPr id="77" name="Shape 152" descr=""/>
          <p:cNvPicPr/>
          <p:nvPr/>
        </p:nvPicPr>
        <p:blipFill>
          <a:blip r:embed="rId1"/>
          <a:stretch/>
        </p:blipFill>
        <p:spPr>
          <a:xfrm>
            <a:off x="2907000" y="1458720"/>
            <a:ext cx="3427200" cy="5144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98280" y="16200"/>
            <a:ext cx="8825400" cy="601560"/>
          </a:xfrm>
          <a:prstGeom prst="rect">
            <a:avLst/>
          </a:prstGeom>
          <a:noFill/>
          <a:ln>
            <a:noFill/>
          </a:ln>
        </p:spPr>
        <p:style>
          <a:lnRef idx="0"/>
          <a:fillRef idx="0"/>
          <a:effectRef idx="0"/>
          <a:fontRef idx="minor"/>
        </p:style>
      </p:sp>
      <p:sp>
        <p:nvSpPr>
          <p:cNvPr id="79" name="CustomShape 2"/>
          <p:cNvSpPr/>
          <p:nvPr/>
        </p:nvSpPr>
        <p:spPr>
          <a:xfrm>
            <a:off x="134640" y="16560"/>
            <a:ext cx="8825400" cy="601560"/>
          </a:xfrm>
          <a:prstGeom prst="rect">
            <a:avLst/>
          </a:prstGeom>
          <a:noFill/>
          <a:ln>
            <a:noFill/>
          </a:ln>
        </p:spPr>
        <p:style>
          <a:lnRef idx="0"/>
          <a:fillRef idx="0"/>
          <a:effectRef idx="0"/>
          <a:fontRef idx="minor"/>
        </p:style>
        <p:txBody>
          <a:bodyPr lIns="90000" rIns="90000" tIns="91440" bIns="91440" anchor="ctr"/>
          <a:p>
            <a:pPr>
              <a:lnSpc>
                <a:spcPct val="100000"/>
              </a:lnSpc>
            </a:pPr>
            <a:r>
              <a:rPr b="0" lang="en-GB" sz="2000" spc="-1" strike="noStrike">
                <a:solidFill>
                  <a:srgbClr val="000000"/>
                </a:solidFill>
                <a:uFill>
                  <a:solidFill>
                    <a:srgbClr val="ffffff"/>
                  </a:solidFill>
                </a:uFill>
                <a:latin typeface="Roboto"/>
                <a:ea typeface="Roboto"/>
              </a:rPr>
              <a:t>Threshold Method</a:t>
            </a:r>
            <a:endParaRPr b="0" lang="en-GB" sz="2000" spc="-1" strike="noStrike">
              <a:solidFill>
                <a:srgbClr val="000000"/>
              </a:solidFill>
              <a:uFill>
                <a:solidFill>
                  <a:srgbClr val="ffffff"/>
                </a:solidFill>
              </a:uFill>
              <a:latin typeface="Roboto"/>
            </a:endParaRPr>
          </a:p>
        </p:txBody>
      </p:sp>
      <p:sp>
        <p:nvSpPr>
          <p:cNvPr id="80" name="CustomShape 3"/>
          <p:cNvSpPr/>
          <p:nvPr/>
        </p:nvSpPr>
        <p:spPr>
          <a:xfrm>
            <a:off x="3960000" y="864000"/>
            <a:ext cx="4824000" cy="3396240"/>
          </a:xfrm>
          <a:prstGeom prst="rect">
            <a:avLst/>
          </a:prstGeom>
          <a:noFill/>
          <a:ln>
            <a:noFill/>
          </a:ln>
        </p:spPr>
        <p:style>
          <a:lnRef idx="0"/>
          <a:fillRef idx="0"/>
          <a:effectRef idx="0"/>
          <a:fontRef idx="minor"/>
        </p:style>
        <p:txBody>
          <a:bodyPr lIns="90000" rIns="90000" tIns="45000" bIns="45000"/>
          <a:p>
            <a:pPr marL="457200" indent="-329040">
              <a:lnSpc>
                <a:spcPct val="100000"/>
              </a:lnSpc>
              <a:buClr>
                <a:srgbClr val="737373"/>
              </a:buClr>
              <a:buFont typeface="Symbol"/>
              <a:buChar char=""/>
            </a:pPr>
            <a:r>
              <a:rPr b="0" lang="en-GB" sz="1400" spc="-1" strike="noStrike">
                <a:solidFill>
                  <a:srgbClr val="737373"/>
                </a:solidFill>
                <a:uFill>
                  <a:solidFill>
                    <a:srgbClr val="ffffff"/>
                  </a:solidFill>
                </a:uFill>
                <a:latin typeface="Roboto"/>
                <a:ea typeface="Roboto"/>
              </a:rPr>
              <a:t>Calculate profit for each entry in test data</a:t>
            </a:r>
            <a:endParaRPr b="0" lang="en-GB" sz="1800" spc="-1" strike="noStrike">
              <a:solidFill>
                <a:srgbClr val="000000"/>
              </a:solidFill>
              <a:uFill>
                <a:solidFill>
                  <a:srgbClr val="ffffff"/>
                </a:solidFill>
              </a:uFill>
              <a:latin typeface="Arial"/>
            </a:endParaRPr>
          </a:p>
          <a:p>
            <a:pPr marL="457200" indent="-329040">
              <a:lnSpc>
                <a:spcPct val="100000"/>
              </a:lnSpc>
              <a:buClr>
                <a:srgbClr val="737373"/>
              </a:buClr>
              <a:buFont typeface="Symbol"/>
              <a:buChar char=""/>
            </a:pPr>
            <a:r>
              <a:rPr b="0" lang="en-GB" sz="1400" spc="-1" strike="noStrike">
                <a:solidFill>
                  <a:srgbClr val="737373"/>
                </a:solidFill>
                <a:uFill>
                  <a:solidFill>
                    <a:srgbClr val="ffffff"/>
                  </a:solidFill>
                </a:uFill>
                <a:latin typeface="Roboto"/>
                <a:ea typeface="Roboto"/>
              </a:rPr>
              <a:t>Build classification models using training data with targets 0/1 as previously</a:t>
            </a:r>
            <a:endParaRPr b="0" lang="en-GB" sz="1800" spc="-1" strike="noStrike">
              <a:solidFill>
                <a:srgbClr val="000000"/>
              </a:solidFill>
              <a:uFill>
                <a:solidFill>
                  <a:srgbClr val="ffffff"/>
                </a:solidFill>
              </a:uFill>
              <a:latin typeface="Arial"/>
            </a:endParaRPr>
          </a:p>
          <a:p>
            <a:pPr marL="457200" indent="-329040">
              <a:lnSpc>
                <a:spcPct val="100000"/>
              </a:lnSpc>
              <a:buClr>
                <a:srgbClr val="737373"/>
              </a:buClr>
              <a:buFont typeface="Symbol"/>
              <a:buChar char=""/>
            </a:pPr>
            <a:r>
              <a:rPr b="0" lang="en-GB" sz="1400" spc="-1" strike="noStrike">
                <a:solidFill>
                  <a:srgbClr val="737373"/>
                </a:solidFill>
                <a:uFill>
                  <a:solidFill>
                    <a:srgbClr val="ffffff"/>
                  </a:solidFill>
                </a:uFill>
                <a:latin typeface="Roboto"/>
                <a:ea typeface="Roboto"/>
              </a:rPr>
              <a:t>Calculate the Expected Profit for each customer X: </a:t>
            </a:r>
            <a:endParaRPr b="0" lang="en-GB" sz="1800" spc="-1" strike="noStrike">
              <a:solidFill>
                <a:srgbClr val="000000"/>
              </a:solidFill>
              <a:uFill>
                <a:solidFill>
                  <a:srgbClr val="ffffff"/>
                </a:solidFill>
              </a:uFill>
              <a:latin typeface="Arial"/>
            </a:endParaRPr>
          </a:p>
          <a:p>
            <a:pPr marL="457200" indent="-329040">
              <a:lnSpc>
                <a:spcPct val="100000"/>
              </a:lnSpc>
              <a:buClr>
                <a:srgbClr val="737373"/>
              </a:buClr>
              <a:buFont typeface="Symbol"/>
              <a:buChar char=""/>
            </a:pPr>
            <a:r>
              <a:rPr b="1" lang="en-GB" sz="1400" spc="-1" strike="noStrike">
                <a:solidFill>
                  <a:srgbClr val="737373"/>
                </a:solidFill>
                <a:uFill>
                  <a:solidFill>
                    <a:srgbClr val="ffffff"/>
                  </a:solidFill>
                </a:uFill>
                <a:latin typeface="Roboto"/>
                <a:ea typeface="Roboto"/>
              </a:rPr>
              <a:t>E(X) = profit(X) * p(X=1)</a:t>
            </a:r>
            <a:endParaRPr b="0" lang="en-GB" sz="1800" spc="-1" strike="noStrike">
              <a:solidFill>
                <a:srgbClr val="000000"/>
              </a:solidFill>
              <a:uFill>
                <a:solidFill>
                  <a:srgbClr val="ffffff"/>
                </a:solidFill>
              </a:uFill>
              <a:latin typeface="Arial"/>
            </a:endParaRPr>
          </a:p>
          <a:p>
            <a:pPr marL="457200" indent="-329040">
              <a:lnSpc>
                <a:spcPct val="100000"/>
              </a:lnSpc>
              <a:buClr>
                <a:srgbClr val="737373"/>
              </a:buClr>
              <a:buFont typeface="Symbol"/>
              <a:buChar char=""/>
            </a:pPr>
            <a:r>
              <a:rPr b="0" lang="en-GB" sz="1400" spc="-1" strike="noStrike">
                <a:solidFill>
                  <a:srgbClr val="737373"/>
                </a:solidFill>
                <a:uFill>
                  <a:solidFill>
                    <a:srgbClr val="ffffff"/>
                  </a:solidFill>
                </a:uFill>
                <a:latin typeface="Roboto"/>
                <a:ea typeface="Roboto"/>
              </a:rPr>
              <a:t>Bin the Expected Profit into 20 bins and calculate the profit in each population bin</a:t>
            </a:r>
            <a:endParaRPr b="0" lang="en-GB" sz="1800" spc="-1" strike="noStrike">
              <a:solidFill>
                <a:srgbClr val="000000"/>
              </a:solidFill>
              <a:uFill>
                <a:solidFill>
                  <a:srgbClr val="ffffff"/>
                </a:solidFill>
              </a:uFill>
              <a:latin typeface="Arial"/>
            </a:endParaRPr>
          </a:p>
          <a:p>
            <a:pPr marL="457200" indent="-329040">
              <a:lnSpc>
                <a:spcPct val="100000"/>
              </a:lnSpc>
              <a:buClr>
                <a:srgbClr val="737373"/>
              </a:buClr>
              <a:buFont typeface="Symbol"/>
              <a:buChar char=""/>
            </a:pPr>
            <a:r>
              <a:rPr b="0" lang="en-GB" sz="1400" spc="-1" strike="noStrike">
                <a:solidFill>
                  <a:srgbClr val="737373"/>
                </a:solidFill>
                <a:uFill>
                  <a:solidFill>
                    <a:srgbClr val="ffffff"/>
                  </a:solidFill>
                </a:uFill>
                <a:latin typeface="Roboto"/>
                <a:ea typeface="Roboto"/>
              </a:rPr>
              <a:t>Plot the cumulative profit as a function of the percentage of customers called</a:t>
            </a:r>
            <a:endParaRPr b="0" lang="en-GB" sz="1800" spc="-1" strike="noStrike">
              <a:solidFill>
                <a:srgbClr val="000000"/>
              </a:solidFill>
              <a:uFill>
                <a:solidFill>
                  <a:srgbClr val="ffffff"/>
                </a:solidFill>
              </a:uFill>
              <a:latin typeface="Arial"/>
            </a:endParaRPr>
          </a:p>
          <a:p>
            <a:pPr marL="457200" indent="-329040">
              <a:lnSpc>
                <a:spcPct val="100000"/>
              </a:lnSpc>
              <a:buClr>
                <a:srgbClr val="737373"/>
              </a:buClr>
              <a:buFont typeface="Symbol"/>
              <a:buChar char=""/>
            </a:pPr>
            <a:r>
              <a:rPr b="0" lang="en-GB" sz="1400" spc="-1" strike="noStrike">
                <a:solidFill>
                  <a:srgbClr val="737373"/>
                </a:solidFill>
                <a:uFill>
                  <a:solidFill>
                    <a:srgbClr val="ffffff"/>
                  </a:solidFill>
                </a:uFill>
                <a:latin typeface="Roboto"/>
                <a:ea typeface="Roboto"/>
              </a:rPr>
              <a:t>In the test case (9403 customers), the random forest classifier yielded the maximum profit of approximately 18300 Euros when 10% of the customers were called before the cost of unsuccessful calls started to reduce profit</a:t>
            </a:r>
            <a:endParaRPr b="0" lang="en-GB" sz="1800" spc="-1" strike="noStrike">
              <a:solidFill>
                <a:srgbClr val="000000"/>
              </a:solidFill>
              <a:uFill>
                <a:solidFill>
                  <a:srgbClr val="ffffff"/>
                </a:solidFill>
              </a:uFill>
              <a:latin typeface="Arial"/>
            </a:endParaRPr>
          </a:p>
        </p:txBody>
      </p:sp>
      <p:sp>
        <p:nvSpPr>
          <p:cNvPr id="81" name="CustomShape 4"/>
          <p:cNvSpPr/>
          <p:nvPr/>
        </p:nvSpPr>
        <p:spPr>
          <a:xfrm>
            <a:off x="360000" y="4320360"/>
            <a:ext cx="7991280" cy="561960"/>
          </a:xfrm>
          <a:prstGeom prst="rect">
            <a:avLst/>
          </a:prstGeom>
          <a:noFill/>
          <a:ln>
            <a:noFill/>
          </a:ln>
        </p:spPr>
        <p:style>
          <a:lnRef idx="0"/>
          <a:fillRef idx="0"/>
          <a:effectRef idx="0"/>
          <a:fontRef idx="minor"/>
        </p:style>
        <p:txBody>
          <a:bodyPr lIns="90000" rIns="90000" tIns="45000" bIns="45000"/>
          <a:p>
            <a:pPr>
              <a:lnSpc>
                <a:spcPct val="100000"/>
              </a:lnSpc>
            </a:pPr>
            <a:r>
              <a:rPr b="0" lang="en-GB" sz="1400" spc="-1" strike="noStrike">
                <a:solidFill>
                  <a:srgbClr val="737373"/>
                </a:solidFill>
                <a:uFill>
                  <a:solidFill>
                    <a:srgbClr val="ffffff"/>
                  </a:solidFill>
                </a:uFill>
                <a:latin typeface="Roboto"/>
                <a:ea typeface="Roboto"/>
              </a:rPr>
              <a:t>If the total number of customers is 10 million, the expected profit is approximately 20 million Euros </a:t>
            </a:r>
            <a:endParaRPr b="0" lang="en-GB" sz="1800" spc="-1" strike="noStrike">
              <a:solidFill>
                <a:srgbClr val="000000"/>
              </a:solidFill>
              <a:uFill>
                <a:solidFill>
                  <a:srgbClr val="ffffff"/>
                </a:solidFill>
              </a:uFill>
              <a:latin typeface="Arial"/>
            </a:endParaRPr>
          </a:p>
        </p:txBody>
      </p:sp>
      <p:pic>
        <p:nvPicPr>
          <p:cNvPr id="82" name="" descr=""/>
          <p:cNvPicPr/>
          <p:nvPr/>
        </p:nvPicPr>
        <p:blipFill>
          <a:blip r:embed="rId1"/>
          <a:stretch/>
        </p:blipFill>
        <p:spPr>
          <a:xfrm>
            <a:off x="233280" y="1311840"/>
            <a:ext cx="3870720" cy="23601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94</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2018-03-20T08:54:30Z</dcterms:modified>
  <cp:revision>10</cp:revision>
  <dc:subject/>
  <dc:title/>
</cp:coreProperties>
</file>