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5" r:id="rId5"/>
    <p:sldId id="271" r:id="rId6"/>
    <p:sldId id="277" r:id="rId7"/>
    <p:sldId id="280" r:id="rId8"/>
    <p:sldId id="279" r:id="rId9"/>
    <p:sldId id="278" r:id="rId10"/>
    <p:sldId id="276" r:id="rId11"/>
    <p:sldId id="273" r:id="rId12"/>
    <p:sldId id="272" r:id="rId13"/>
    <p:sldId id="281" r:id="rId14"/>
    <p:sldId id="28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80" d="100"/>
          <a:sy n="80" d="100"/>
        </p:scale>
        <p:origin x="175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&lt;G2M Insight For Cab Investment Firm&gt;</a:t>
            </a:r>
          </a:p>
          <a:p>
            <a:endParaRPr lang="en-US" sz="4000" dirty="0"/>
          </a:p>
          <a:p>
            <a:r>
              <a:rPr lang="en-US" sz="2800" b="1" dirty="0"/>
              <a:t>&lt;Yena Lee&gt;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Avg Profit Per Transaction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122" name="Picture 2">
            <a:extLst>
              <a:ext uri="{FF2B5EF4-FFF2-40B4-BE49-F238E27FC236}">
                <a16:creationId xmlns:a16="http://schemas.microsoft.com/office/drawing/2014/main" id="{B36396A1-D343-4C02-B0F9-F47A15944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940" y="1766135"/>
            <a:ext cx="4584116" cy="459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1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Avg Profit Per User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2" name="Picture 4">
            <a:extLst>
              <a:ext uri="{FF2B5EF4-FFF2-40B4-BE49-F238E27FC236}">
                <a16:creationId xmlns:a16="http://schemas.microsoft.com/office/drawing/2014/main" id="{69F0723E-A1A4-8EA2-ABCE-82C0B092A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2674935" y="2177716"/>
            <a:ext cx="68421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3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Avg Profit Per User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6" name="Picture 2">
            <a:extLst>
              <a:ext uri="{FF2B5EF4-FFF2-40B4-BE49-F238E27FC236}">
                <a16:creationId xmlns:a16="http://schemas.microsoft.com/office/drawing/2014/main" id="{76965CA7-33FE-BE0A-75B4-B01199A144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674935" y="2334126"/>
            <a:ext cx="68421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66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Royal Users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194" name="Picture 2">
            <a:extLst>
              <a:ext uri="{FF2B5EF4-FFF2-40B4-BE49-F238E27FC236}">
                <a16:creationId xmlns:a16="http://schemas.microsoft.com/office/drawing/2014/main" id="{EE50EB5F-5A23-4EA3-9F7E-8B172AA6C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0" y="2033529"/>
            <a:ext cx="284797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69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322593" y="739943"/>
            <a:ext cx="5342023" cy="5378114"/>
          </a:xfrm>
        </p:spPr>
        <p:txBody>
          <a:bodyPr vert="vert270" anchor="ctr">
            <a:normAutofit fontScale="92500" lnSpcReduction="20000"/>
          </a:bodyPr>
          <a:lstStyle/>
          <a:p>
            <a:pPr marL="342900" indent="-342900" algn="l">
              <a:buFont typeface="Arial" panose="020B0604020202020204" pitchFamily="34" charset="0"/>
              <a:buChar char="•"/>
            </a:pPr>
            <a:r>
              <a:rPr lang="en-US" dirty="0">
                <a:solidFill>
                  <a:srgbClr val="FF6600"/>
                </a:solidFill>
              </a:rPr>
              <a:t>Based on the available data, it can be observed that Yellow Cab company appears to be a stronger player in the market compared to Pink Cab company. This is supported by two key factors:</a:t>
            </a:r>
          </a:p>
          <a:p>
            <a:pPr marL="342900" indent="-342900" algn="l">
              <a:buFont typeface="Arial" panose="020B0604020202020204" pitchFamily="34" charset="0"/>
              <a:buChar char="•"/>
            </a:pPr>
            <a:endParaRPr lang="en-US" dirty="0">
              <a:solidFill>
                <a:srgbClr val="FF6600"/>
              </a:solidFill>
            </a:endParaRPr>
          </a:p>
          <a:p>
            <a:pPr marL="457200" indent="-457200" algn="l">
              <a:buFont typeface="+mj-lt"/>
              <a:buAutoNum type="arabicPeriod"/>
            </a:pPr>
            <a:r>
              <a:rPr lang="en-US" dirty="0">
                <a:solidFill>
                  <a:srgbClr val="FF6600"/>
                </a:solidFill>
              </a:rPr>
              <a:t>Yellow Cab has a larger user base and a higher number of transactions compared to Pink Cab.</a:t>
            </a:r>
          </a:p>
          <a:p>
            <a:pPr marL="457200" indent="-457200" algn="l">
              <a:buFont typeface="+mj-lt"/>
              <a:buAutoNum type="arabicPeriod"/>
            </a:pPr>
            <a:r>
              <a:rPr lang="en-US" dirty="0">
                <a:solidFill>
                  <a:srgbClr val="FF6600"/>
                </a:solidFill>
              </a:rPr>
              <a:t>Yellow Cab generates greater profits, with a higher average profit margin than Pink Cab.</a:t>
            </a:r>
          </a:p>
          <a:p>
            <a:pPr algn="l"/>
            <a:endParaRPr lang="en-US" dirty="0">
              <a:solidFill>
                <a:srgbClr val="FF6600"/>
              </a:solidFill>
            </a:endParaRPr>
          </a:p>
          <a:p>
            <a:pPr marL="342900" indent="-342900" algn="l">
              <a:buFont typeface="Arial" panose="020B0604020202020204" pitchFamily="34" charset="0"/>
              <a:buChar char="•"/>
            </a:pPr>
            <a:r>
              <a:rPr lang="en-US" dirty="0">
                <a:solidFill>
                  <a:srgbClr val="FF6600"/>
                </a:solidFill>
              </a:rPr>
              <a:t>By considering these two points together, it is evident that Yellow Cab holds a stronger position in the cab industry compared to Pink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43214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855903" y="896353"/>
            <a:ext cx="4271210" cy="5065295"/>
          </a:xfrm>
        </p:spPr>
        <p:txBody>
          <a:bodyPr vert="vert270">
            <a:normAutofit fontScale="92500" lnSpcReduction="20000"/>
          </a:bodyPr>
          <a:lstStyle/>
          <a:p>
            <a:pPr algn="l"/>
            <a:r>
              <a:rPr lang="en-US" sz="2800" dirty="0">
                <a:solidFill>
                  <a:srgbClr val="FF6600"/>
                </a:solidFill>
              </a:rPr>
              <a:t>XYZ, a private equity firm in the US, is looking to invest in the Cab Industry due to its remarkable growth in recent years and the presence of several key players in the market. As an intern assigned to the project, my responsibility is to conduct a comprehensive quantitative analysis of existing datasets and provide market trends on Yellow and Pink cab companies to assist XYZ in making informed investment decisions.</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8983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Data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49840" y="-935407"/>
            <a:ext cx="4692313" cy="9571027"/>
          </a:xfrm>
        </p:spPr>
        <p:txBody>
          <a:bodyPr vert="vert270">
            <a:normAutofit fontScale="92500" lnSpcReduction="10000"/>
          </a:bodyPr>
          <a:lstStyle/>
          <a:p>
            <a:r>
              <a:rPr lang="en-US" dirty="0">
                <a:solidFill>
                  <a:srgbClr val="FF6600"/>
                </a:solidFill>
              </a:rPr>
              <a:t>There are 4 datasets given in the format as .csv</a:t>
            </a:r>
          </a:p>
          <a:p>
            <a:endParaRPr lang="en-US" dirty="0">
              <a:solidFill>
                <a:srgbClr val="FF6600"/>
              </a:solidFill>
            </a:endParaRPr>
          </a:p>
          <a:p>
            <a:r>
              <a:rPr lang="en-US" dirty="0">
                <a:solidFill>
                  <a:srgbClr val="FF6600"/>
                </a:solidFill>
              </a:rPr>
              <a:t>Cab_Data.csv – this file includes details of transaction for 2 cab companies</a:t>
            </a:r>
          </a:p>
          <a:p>
            <a:r>
              <a:rPr lang="en-US" dirty="0">
                <a:solidFill>
                  <a:srgbClr val="FF6600"/>
                </a:solidFill>
              </a:rPr>
              <a:t>Customer_ID.csv – this is a mapping table that contains a unique identifier which links the customer’s demographic details</a:t>
            </a:r>
          </a:p>
          <a:p>
            <a:r>
              <a:rPr lang="en-US" dirty="0">
                <a:solidFill>
                  <a:srgbClr val="FF6600"/>
                </a:solidFill>
              </a:rPr>
              <a:t>Transaction_ID.csv – this is a mapping table that contains transaction to customer mapping and payment mode</a:t>
            </a:r>
          </a:p>
          <a:p>
            <a:r>
              <a:rPr lang="en-US" dirty="0">
                <a:solidFill>
                  <a:srgbClr val="FF6600"/>
                </a:solidFill>
              </a:rPr>
              <a:t>City.csv – this file contains list of US cities, their population and number of cab users</a:t>
            </a:r>
          </a:p>
          <a:p>
            <a:endParaRPr lang="en-US" dirty="0">
              <a:solidFill>
                <a:srgbClr val="FF6600"/>
              </a:solidFill>
            </a:endParaRPr>
          </a:p>
          <a:p>
            <a:endParaRPr lang="en-US" dirty="0">
              <a:solidFill>
                <a:srgbClr val="FF6600"/>
              </a:solidFill>
            </a:endParaRPr>
          </a:p>
          <a:p>
            <a:r>
              <a:rPr lang="en-US" dirty="0">
                <a:solidFill>
                  <a:srgbClr val="FF6600"/>
                </a:solidFill>
              </a:rPr>
              <a:t>Merged these 4 datasets into a master dataset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72553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357084" y="1457348"/>
            <a:ext cx="4692313" cy="4785517"/>
          </a:xfrm>
        </p:spPr>
        <p:txBody>
          <a:bodyPr vert="vert270" anchor="ctr">
            <a:normAutofit/>
          </a:bodyPr>
          <a:lstStyle/>
          <a:p>
            <a:r>
              <a:rPr lang="en-US" dirty="0">
                <a:solidFill>
                  <a:srgbClr val="FF6600"/>
                </a:solidFill>
              </a:rPr>
              <a:t>Yellow Cab has more transaction numbers than Pink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Content Placeholder 4" descr="Chart, pie chart&#10;&#10;Description automatically generated">
            <a:extLst>
              <a:ext uri="{FF2B5EF4-FFF2-40B4-BE49-F238E27FC236}">
                <a16:creationId xmlns:a16="http://schemas.microsoft.com/office/drawing/2014/main" id="{89E15C82-2F87-08CD-4D7A-F3870D4283CD}"/>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485057" y="2239905"/>
            <a:ext cx="4396453" cy="3220401"/>
          </a:xfrm>
          <a:prstGeom prst="rect">
            <a:avLst/>
          </a:prstGeom>
        </p:spPr>
      </p:pic>
    </p:spTree>
    <p:extLst>
      <p:ext uri="{BB962C8B-B14F-4D97-AF65-F5344CB8AC3E}">
        <p14:creationId xmlns:p14="http://schemas.microsoft.com/office/powerpoint/2010/main" val="414418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Number of Transaction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4098" name="Picture 2">
            <a:extLst>
              <a:ext uri="{FF2B5EF4-FFF2-40B4-BE49-F238E27FC236}">
                <a16:creationId xmlns:a16="http://schemas.microsoft.com/office/drawing/2014/main" id="{80B0FE9D-BF15-9481-CE8E-5EA459F64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434" y="1793399"/>
            <a:ext cx="4653128" cy="456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34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err="1">
                <a:solidFill>
                  <a:srgbClr val="FF6600"/>
                </a:solidFill>
              </a:rPr>
              <a:t>Unqique</a:t>
            </a:r>
            <a:r>
              <a:rPr lang="en-US" b="1" dirty="0">
                <a:solidFill>
                  <a:srgbClr val="FF6600"/>
                </a:solidFill>
              </a:rPr>
              <a:t> # of Customer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170" name="Picture 2">
            <a:extLst>
              <a:ext uri="{FF2B5EF4-FFF2-40B4-BE49-F238E27FC236}">
                <a16:creationId xmlns:a16="http://schemas.microsoft.com/office/drawing/2014/main" id="{B788D2FB-FF35-8563-9CDD-2E8E8340C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319588"/>
            <a:ext cx="121920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3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Avg Transaction Per User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146" name="Picture 2">
            <a:extLst>
              <a:ext uri="{FF2B5EF4-FFF2-40B4-BE49-F238E27FC236}">
                <a16:creationId xmlns:a16="http://schemas.microsoft.com/office/drawing/2014/main" id="{1055B942-4C34-8438-273B-7A0A0D5A8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123" y="1672930"/>
            <a:ext cx="4985753" cy="496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6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2230" y="-5422231"/>
            <a:ext cx="1347537" cy="12192000"/>
          </a:xfrm>
          <a:solidFill>
            <a:srgbClr val="3B3B3B"/>
          </a:solidFill>
        </p:spPr>
        <p:txBody>
          <a:bodyPr vert="vert270" anchor="ctr" anchorCtr="0">
            <a:normAutofit/>
          </a:bodyPr>
          <a:lstStyle/>
          <a:p>
            <a:r>
              <a:rPr lang="en-US" b="1" dirty="0">
                <a:solidFill>
                  <a:srgbClr val="FF6600"/>
                </a:solidFill>
              </a:rPr>
              <a:t>Total Profit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4" name="Picture 2">
            <a:extLst>
              <a:ext uri="{FF2B5EF4-FFF2-40B4-BE49-F238E27FC236}">
                <a16:creationId xmlns:a16="http://schemas.microsoft.com/office/drawing/2014/main" id="{38D7CA6E-4D58-EA50-EE78-0D5296216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116" y="1552074"/>
            <a:ext cx="5227764" cy="520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461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20</TotalTime>
  <Words>353</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   Agenda</vt:lpstr>
      <vt:lpstr>   Summary</vt:lpstr>
      <vt:lpstr>Data</vt:lpstr>
      <vt:lpstr>Analysis</vt:lpstr>
      <vt:lpstr>Number of Transaction</vt:lpstr>
      <vt:lpstr>Unqique # of Customer</vt:lpstr>
      <vt:lpstr>Avg Transaction Per User</vt:lpstr>
      <vt:lpstr>Total Profit</vt:lpstr>
      <vt:lpstr>Avg Profit Per Transaction</vt:lpstr>
      <vt:lpstr>Avg Profit Per User</vt:lpstr>
      <vt:lpstr>Avg Profit Per User</vt:lpstr>
      <vt:lpstr>Royal Users</vt:lpstr>
      <vt:lpstr>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Yena Lee</dc:creator>
  <cp:lastModifiedBy>Yena Lee</cp:lastModifiedBy>
  <cp:revision>1</cp:revision>
  <dcterms:created xsi:type="dcterms:W3CDTF">2023-03-02T10:09:21Z</dcterms:created>
  <dcterms:modified xsi:type="dcterms:W3CDTF">2023-03-02T10:29:24Z</dcterms:modified>
</cp:coreProperties>
</file>