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DE72964-CDB5-44EE-A7D0-4DF5A46F06E4}">
  <a:tblStyle styleId="{FDE72964-CDB5-44EE-A7D0-4DF5A46F06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7db90cf1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7db90cf1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7ed02f4b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7ed02f4b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7ed02f4b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7ed02f4b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7ed02f4b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7ed02f4b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7ed02f4b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7ed02f4b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7ed02f4b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7ed02f4b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7ed02f4b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7ed02f4b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7ed02f4b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7ed02f4b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7ed02f4b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7ed02f4b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7ed02f4b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7ed02f4b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1aa690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01aa690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7ed02f4b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7ed02f4b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7ed02f4b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7ed02f4b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01aa690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01aa690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01aa6905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01aa690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01aa690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01aa690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01aa6905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01aa690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7db90cf1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7db90cf1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01aa6905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01aa6905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01aa6905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01aa6905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Head and Shoulders Pattern Recognition and Prediction</a:t>
            </a:r>
            <a:endParaRPr sz="4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2491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STAT GR5293 Final Project 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rgbClr val="000000"/>
                </a:solidFill>
              </a:rPr>
              <a:t>delivered by</a:t>
            </a:r>
            <a:endParaRPr i="1" sz="21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Rongbing Liang(rl3081), Chenxi Wang (cw3198) &amp; Yena Lee(yl4315)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Appendix </a:t>
            </a:r>
            <a:r>
              <a:rPr lang="en" sz="2800"/>
              <a:t>(Background Research)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00" y="5810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5810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5810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7334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6572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6572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6572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6572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6572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614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460825"/>
            <a:ext cx="7688700" cy="28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 Head-and-Shoulder (HS) pattern be detected and predicted by algorithm?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Alternative Hypothesis: HS can be quantified, matched, and forecasted.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Objective and Value-add: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Matching: Recognize HS pattern efficiently via online method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Features: Explore features with prediction power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Prediction: Accurately forecast HS pattern before completion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275" y="3128925"/>
            <a:ext cx="3105551" cy="18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6572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6572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611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Findings/Results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469900"/>
            <a:ext cx="7688700" cy="28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HS patterns can be successfully recognized and predicted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most important feature determining whether a half-HS pattern at E3 will develop to a complete HS pattern is: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difference between th height at E3 at time </a:t>
            </a:r>
            <a:r>
              <a:rPr i="1" lang="en" sz="1400"/>
              <a:t>t</a:t>
            </a:r>
            <a:r>
              <a:rPr lang="en" sz="1400"/>
              <a:t> and the height at time </a:t>
            </a:r>
            <a:r>
              <a:rPr i="1" lang="en" sz="1400"/>
              <a:t>t+1</a:t>
            </a:r>
            <a:endParaRPr i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prediction model has small false alarm rate, i.e.  it rarely predicts non-HS patterns to be HS patterns. However, it misses a large proportion of HS patterns and predicts them to be non-HS patterns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629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469900"/>
            <a:ext cx="7688700" cy="28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Raw data: 5-min close price of Heating oil futures (HO), from 2010-01-01 to 2018-01-01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Source: Bloomberg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structure: high-frequency time series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manipulation: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Missing: omitted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Constructed dataset: raw data is allowed to overlap for get cases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7650" y="611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Matching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406400"/>
            <a:ext cx="76887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Goal: Identify HS patterns in time series data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Step 1: Fit a kernel regression estimator to approximate time series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Step 2: Determine local extrema in the original data by identifying changes of derivatives in the kernel-smoothed data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Step 3: Define head and shoulders pattern in mathematical terms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Step 4: Search for qualified HS patterns</a:t>
            </a:r>
            <a:endParaRPr sz="14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962018"/>
            <a:ext cx="3613250" cy="218148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4517675" y="3492825"/>
            <a:ext cx="27033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     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Original data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   Kernel-smoothed data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Local extrema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HS pattern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5" name="Google Shape;115;p17"/>
          <p:cNvCxnSpPr/>
          <p:nvPr/>
        </p:nvCxnSpPr>
        <p:spPr>
          <a:xfrm>
            <a:off x="4690025" y="3683350"/>
            <a:ext cx="33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4690025" y="3908275"/>
            <a:ext cx="335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/>
          <p:nvPr/>
        </p:nvCxnSpPr>
        <p:spPr>
          <a:xfrm>
            <a:off x="4690025" y="4340100"/>
            <a:ext cx="335700" cy="0"/>
          </a:xfrm>
          <a:prstGeom prst="straightConnector1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620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-- Feature Extraction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7650" y="1507825"/>
            <a:ext cx="7688700" cy="28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Positive case: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All local extrema </a:t>
            </a:r>
            <a:r>
              <a:rPr lang="en" sz="1400"/>
              <a:t>E(Ei, Ei+1…Ei+5) </a:t>
            </a:r>
            <a:r>
              <a:rPr lang="en" sz="1400"/>
              <a:t>satisfy the definition of HS pattern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Negative </a:t>
            </a:r>
            <a:r>
              <a:rPr lang="en" sz="1400"/>
              <a:t>case: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Only the  first three local extrema satisfy the definition of HS pattern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225" y="3155175"/>
            <a:ext cx="1840822" cy="17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9237" y="1279215"/>
            <a:ext cx="1792425" cy="1752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725" y="1507825"/>
            <a:ext cx="3942565" cy="8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620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-- Feature Extraction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1850" y="1293475"/>
            <a:ext cx="47463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200"/>
              <a:t>Statistic features (6):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/>
              <a:t>Mean: Arithmetical average of price change </a:t>
            </a:r>
            <a:endParaRPr sz="12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200"/>
              <a:t>Standard deviation of price change </a:t>
            </a:r>
            <a:endParaRPr sz="12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200"/>
              <a:t>Skewness of price change</a:t>
            </a:r>
            <a:endParaRPr sz="12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200"/>
              <a:t>Kurtosis of price change </a:t>
            </a:r>
            <a:endParaRPr sz="12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200"/>
              <a:t>Autocorrelation: the first and second autocorrelation of return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Shape features (16):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Length of the first three segments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Duration of the first three segments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Height difference between E3 (time t) and time t+1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APML: the area between the pattern and the mean line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N1: the number of mean crossing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APSL: the area between the pattern and its least square line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ASS: the area between the least-square line and the line segments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N2: the number of least square line crossing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Intercept  for the least square line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Slope for the least square line</a:t>
            </a:r>
            <a:endParaRPr sz="12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659" y="1383950"/>
            <a:ext cx="4066541" cy="25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5297825" y="3816675"/>
            <a:ext cx="35922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Feature importance diagram of the fitted model. </a:t>
            </a:r>
            <a:endParaRPr i="1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Height difference between E3 (time t) and time t+1 is the most significant feature.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7650" y="620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-- Performance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1497100"/>
            <a:ext cx="7688700" cy="3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Modeled using random forest → misclassification rate: 38%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Confusion matrix: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Although the overall model accuracy did not meet our expectation, we achieved low false positive error rate, i.e. small false alarm ratio -- the model rarely classified non-HS patterns as HS patterns.</a:t>
            </a:r>
            <a:endParaRPr sz="1400"/>
          </a:p>
        </p:txBody>
      </p:sp>
      <p:graphicFrame>
        <p:nvGraphicFramePr>
          <p:cNvPr id="141" name="Google Shape;141;p20"/>
          <p:cNvGraphicFramePr/>
          <p:nvPr/>
        </p:nvGraphicFramePr>
        <p:xfrm>
          <a:off x="954300" y="227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{FDE72964-CDB5-44EE-A7D0-4DF5A46F06E4}</a:tableStyleId>
              </a:tblPr>
              <a:tblGrid>
                <a:gridCol w="1809750"/>
                <a:gridCol w="1807950"/>
                <a:gridCol w="1811550"/>
                <a:gridCol w="1809750"/>
              </a:tblGrid>
              <a:tr h="31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Prediction 0 </a:t>
                      </a:r>
                      <a:r>
                        <a:rPr b="1" lang="en" sz="1200"/>
                        <a:t>(Non-HS)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Prediction 1 (HS)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Error Rate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Class 0 (Non-HS)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Class 1 (HS)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302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602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9450" y="1497100"/>
            <a:ext cx="7688700" cy="28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trying to improve model performance, we deleted features that are perfectly correlated, but this did not change the misclassification rate at all. Thus, e</a:t>
            </a:r>
            <a:r>
              <a:rPr lang="en" sz="1400"/>
              <a:t>xploration of more informative features is needed. Volume and alternative data may be possible directions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Hyperparameters used in the model such as bandwidth and rolling window length may be further optimized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Target function can be altered to decrease false negative rate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HS pattern during economic contraction period could be a study of interest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Matching method allowing variable time horizons could be introduced to improve the accuracy of HS pattern recognition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Generalize this model to predict other technical patterns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  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