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e3db7ecb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e3db7ecb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85000"/>
              </a:lnSpc>
              <a:spcBef>
                <a:spcPts val="0"/>
              </a:spcBef>
              <a:spcAft>
                <a:spcPts val="0"/>
              </a:spcAft>
              <a:buClr>
                <a:schemeClr val="dk1"/>
              </a:buClr>
              <a:buSzPts val="1600"/>
              <a:buFont typeface="Arial"/>
              <a:buChar char="●"/>
            </a:pPr>
            <a:r>
              <a:rPr lang="en-US" sz="1600">
                <a:solidFill>
                  <a:schemeClr val="dk1"/>
                </a:solidFill>
              </a:rPr>
              <a:t>The conversion rate was 50% at the beginning of the year, but it drops to 6% just in 2 months</a:t>
            </a:r>
            <a:endParaRPr sz="1600">
              <a:solidFill>
                <a:schemeClr val="dk1"/>
              </a:solidFill>
            </a:endParaRPr>
          </a:p>
          <a:p>
            <a:pPr indent="0" lvl="0" marL="457200" rtl="0" algn="l">
              <a:lnSpc>
                <a:spcPct val="85000"/>
              </a:lnSpc>
              <a:spcBef>
                <a:spcPts val="0"/>
              </a:spcBef>
              <a:spcAft>
                <a:spcPts val="0"/>
              </a:spcAft>
              <a:buClr>
                <a:schemeClr val="dk1"/>
              </a:buClr>
              <a:buSzPts val="1100"/>
              <a:buFont typeface="Arial"/>
              <a:buNone/>
            </a:pPr>
            <a:r>
              <a:t/>
            </a:r>
            <a:endParaRPr sz="1600">
              <a:solidFill>
                <a:schemeClr val="dk1"/>
              </a:solidFill>
            </a:endParaRPr>
          </a:p>
          <a:p>
            <a:pPr indent="-330200" lvl="0" marL="457200" rtl="0" algn="l">
              <a:lnSpc>
                <a:spcPct val="85000"/>
              </a:lnSpc>
              <a:spcBef>
                <a:spcPts val="0"/>
              </a:spcBef>
              <a:spcAft>
                <a:spcPts val="0"/>
              </a:spcAft>
              <a:buClr>
                <a:schemeClr val="dk1"/>
              </a:buClr>
              <a:buSzPts val="1600"/>
              <a:buFont typeface="Arial"/>
              <a:buChar char="●"/>
            </a:pPr>
            <a:r>
              <a:rPr lang="en-US" sz="1600">
                <a:solidFill>
                  <a:schemeClr val="dk1"/>
                </a:solidFill>
              </a:rPr>
              <a:t>Until Aug, the conversion rate stays around the low rates, &lt; 10%</a:t>
            </a:r>
            <a:endParaRPr sz="1600">
              <a:solidFill>
                <a:schemeClr val="dk1"/>
              </a:solidFill>
            </a:endParaRPr>
          </a:p>
          <a:p>
            <a:pPr indent="0" lvl="0" marL="457200" rtl="0" algn="l">
              <a:lnSpc>
                <a:spcPct val="85000"/>
              </a:lnSpc>
              <a:spcBef>
                <a:spcPts val="0"/>
              </a:spcBef>
              <a:spcAft>
                <a:spcPts val="0"/>
              </a:spcAft>
              <a:buClr>
                <a:schemeClr val="dk1"/>
              </a:buClr>
              <a:buSzPts val="1100"/>
              <a:buFont typeface="Arial"/>
              <a:buNone/>
            </a:pPr>
            <a:r>
              <a:t/>
            </a:r>
            <a:endParaRPr sz="1600">
              <a:solidFill>
                <a:schemeClr val="dk1"/>
              </a:solidFill>
            </a:endParaRPr>
          </a:p>
          <a:p>
            <a:pPr indent="-330200" lvl="0" marL="457200" rtl="0" algn="l">
              <a:lnSpc>
                <a:spcPct val="85000"/>
              </a:lnSpc>
              <a:spcBef>
                <a:spcPts val="0"/>
              </a:spcBef>
              <a:spcAft>
                <a:spcPts val="0"/>
              </a:spcAft>
              <a:buClr>
                <a:schemeClr val="dk1"/>
              </a:buClr>
              <a:buSzPts val="1600"/>
              <a:buFont typeface="Arial"/>
              <a:buChar char="●"/>
            </a:pPr>
            <a:r>
              <a:rPr lang="en-US" sz="1600">
                <a:solidFill>
                  <a:schemeClr val="dk1"/>
                </a:solidFill>
              </a:rPr>
              <a:t>Starting from Sep, the conversion rate gets increased to 50% again only except for Nov</a:t>
            </a:r>
            <a:endParaRPr sz="1600">
              <a:solidFill>
                <a:schemeClr val="dk1"/>
              </a:solidFill>
            </a:endParaRPr>
          </a:p>
          <a:p>
            <a:pPr indent="0" lvl="0" marL="457200" rtl="0" algn="l">
              <a:lnSpc>
                <a:spcPct val="85000"/>
              </a:lnSpc>
              <a:spcBef>
                <a:spcPts val="0"/>
              </a:spcBef>
              <a:spcAft>
                <a:spcPts val="0"/>
              </a:spcAft>
              <a:buClr>
                <a:schemeClr val="dk1"/>
              </a:buClr>
              <a:buSzPts val="1100"/>
              <a:buFont typeface="Arial"/>
              <a:buNone/>
            </a:pPr>
            <a:r>
              <a:t/>
            </a:r>
            <a:endParaRPr sz="1600">
              <a:solidFill>
                <a:schemeClr val="dk1"/>
              </a:solidFill>
            </a:endParaRPr>
          </a:p>
          <a:p>
            <a:pPr indent="-330200" lvl="0" marL="457200" rtl="0" algn="l">
              <a:lnSpc>
                <a:spcPct val="85000"/>
              </a:lnSpc>
              <a:spcBef>
                <a:spcPts val="0"/>
              </a:spcBef>
              <a:spcAft>
                <a:spcPts val="0"/>
              </a:spcAft>
              <a:buClr>
                <a:schemeClr val="dk1"/>
              </a:buClr>
              <a:buSzPts val="1600"/>
              <a:buFont typeface="Arial"/>
              <a:buChar char="●"/>
            </a:pPr>
            <a:r>
              <a:rPr lang="en-US" sz="1600">
                <a:solidFill>
                  <a:schemeClr val="dk1"/>
                </a:solidFill>
              </a:rPr>
              <a:t>The conversion rates are significantly low on 5 months when 90% of calls were performed</a:t>
            </a:r>
            <a:endParaRPr sz="16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e3b09585c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e3b09585c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Customers who were contacted for the previous campaign are more likely to respond ‘yes’ to the current customers compared to customers who were not contacted before.  So phone call campaign can be used as a mean of investment for future campaigns.</a:t>
            </a:r>
            <a:endParaRPr/>
          </a:p>
          <a:p>
            <a:pPr indent="-311150" lvl="0" marL="457200" rtl="0" algn="l">
              <a:lnSpc>
                <a:spcPct val="115000"/>
              </a:lnSpc>
              <a:spcBef>
                <a:spcPts val="0"/>
              </a:spcBef>
              <a:spcAft>
                <a:spcPts val="0"/>
              </a:spcAft>
              <a:buClr>
                <a:srgbClr val="424242"/>
              </a:buClr>
              <a:buSzPts val="1300"/>
              <a:buFont typeface="Nunito"/>
              <a:buChar char="●"/>
            </a:pPr>
            <a:r>
              <a:rPr lang="en-US" sz="1300">
                <a:solidFill>
                  <a:srgbClr val="424242"/>
                </a:solidFill>
                <a:latin typeface="Nunito"/>
                <a:ea typeface="Nunito"/>
                <a:cs typeface="Nunito"/>
                <a:sym typeface="Nunito"/>
              </a:rPr>
              <a:t>Previous contacted customers are more likely to respond “yes” to a current campaign compared to newly contacted customers.</a:t>
            </a:r>
            <a:endParaRPr sz="1300">
              <a:solidFill>
                <a:srgbClr val="424242"/>
              </a:solidFill>
              <a:latin typeface="Nunito"/>
              <a:ea typeface="Nunito"/>
              <a:cs typeface="Nunito"/>
              <a:sym typeface="Nunito"/>
            </a:endParaRPr>
          </a:p>
          <a:p>
            <a:pPr indent="0" lvl="0" marL="0" rtl="0" algn="l">
              <a:lnSpc>
                <a:spcPct val="115000"/>
              </a:lnSpc>
              <a:spcBef>
                <a:spcPts val="1200"/>
              </a:spcBef>
              <a:spcAft>
                <a:spcPts val="0"/>
              </a:spcAft>
              <a:buClr>
                <a:schemeClr val="dk1"/>
              </a:buClr>
              <a:buSzPts val="1100"/>
              <a:buFont typeface="Arial"/>
              <a:buNone/>
            </a:pPr>
            <a:r>
              <a:t/>
            </a:r>
            <a:endParaRPr sz="1300">
              <a:solidFill>
                <a:srgbClr val="424242"/>
              </a:solidFill>
              <a:latin typeface="Nunito"/>
              <a:ea typeface="Nunito"/>
              <a:cs typeface="Nunito"/>
              <a:sym typeface="Nunito"/>
            </a:endParaRPr>
          </a:p>
          <a:p>
            <a:pPr indent="-311150" lvl="0" marL="457200" rtl="0" algn="l">
              <a:lnSpc>
                <a:spcPct val="115000"/>
              </a:lnSpc>
              <a:spcBef>
                <a:spcPts val="1200"/>
              </a:spcBef>
              <a:spcAft>
                <a:spcPts val="0"/>
              </a:spcAft>
              <a:buClr>
                <a:srgbClr val="424242"/>
              </a:buClr>
              <a:buSzPts val="1300"/>
              <a:buFont typeface="Nunito"/>
              <a:buChar char="●"/>
            </a:pPr>
            <a:r>
              <a:rPr lang="en-US" sz="1300">
                <a:solidFill>
                  <a:srgbClr val="424242"/>
                </a:solidFill>
                <a:latin typeface="Nunito"/>
                <a:ea typeface="Nunito"/>
                <a:cs typeface="Nunito"/>
                <a:sym typeface="Nunito"/>
              </a:rPr>
              <a:t>Even customers who previously said “no” are more likely to respond “yes” compared to newly contacted customers. there are xx records that...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e2edf9999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e2edf9999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e2edf9999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e2edf9999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e2edf9999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e2edf9999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e3db7ecb27_0_2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e3db7ecb27_0_2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e3db7ecb2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e3db7ecb2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85000"/>
              </a:lnSpc>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a:noFill/>
          <a:ln>
            <a:noFill/>
          </a:ln>
        </p:spPr>
        <p:txBody>
          <a:bodyPr anchorCtr="0" anchor="b" bIns="91425" lIns="91425" spcFirstLastPara="1" rIns="91425" wrap="square" tIns="91425">
            <a:normAutofit/>
          </a:bodyPr>
          <a:lstStyle/>
          <a:p>
            <a:pPr indent="0" lvl="0" marL="0" rtl="0" algn="ctr">
              <a:lnSpc>
                <a:spcPct val="80000"/>
              </a:lnSpc>
              <a:spcBef>
                <a:spcPts val="0"/>
              </a:spcBef>
              <a:spcAft>
                <a:spcPts val="0"/>
              </a:spcAft>
              <a:buClr>
                <a:srgbClr val="FFFFFF"/>
              </a:buClr>
              <a:buSzPts val="6600"/>
              <a:buFont typeface="Calibri"/>
              <a:buNone/>
            </a:pPr>
            <a:r>
              <a:rPr lang="en-US">
                <a:solidFill>
                  <a:srgbClr val="FFFFFF"/>
                </a:solidFill>
              </a:rPr>
              <a:t>Bank Classification</a:t>
            </a:r>
            <a:endParaRPr>
              <a:solidFill>
                <a:srgbClr val="FFFFFF"/>
              </a:solidFill>
            </a:endParaRPr>
          </a:p>
        </p:txBody>
      </p:sp>
      <p:sp>
        <p:nvSpPr>
          <p:cNvPr id="278" name="Google Shape;278;p13"/>
          <p:cNvSpPr txBox="1"/>
          <p:nvPr>
            <p:ph idx="1" type="subTitle"/>
          </p:nvPr>
        </p:nvSpPr>
        <p:spPr>
          <a:xfrm>
            <a:off x="1035425" y="3778419"/>
            <a:ext cx="6921300" cy="548400"/>
          </a:xfrm>
          <a:prstGeom prst="rect">
            <a:avLst/>
          </a:prstGeom>
          <a:noFill/>
          <a:ln>
            <a:noFill/>
          </a:ln>
        </p:spPr>
        <p:txBody>
          <a:bodyPr anchorCtr="0" anchor="t" bIns="91425" lIns="91425" spcFirstLastPara="1" rIns="91425" wrap="square" tIns="91425">
            <a:normAutofit/>
          </a:bodyPr>
          <a:lstStyle/>
          <a:p>
            <a:pPr indent="0" lvl="0" marL="0" rtl="0" algn="ctr">
              <a:lnSpc>
                <a:spcPct val="85000"/>
              </a:lnSpc>
              <a:spcBef>
                <a:spcPts val="0"/>
              </a:spcBef>
              <a:spcAft>
                <a:spcPts val="0"/>
              </a:spcAft>
              <a:buClr>
                <a:schemeClr val="lt1"/>
              </a:buClr>
              <a:buSzPts val="2400"/>
              <a:buNone/>
            </a:pPr>
            <a:r>
              <a:rPr lang="en-US"/>
              <a:t>Yena Lee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solidFill>
                  <a:srgbClr val="318787"/>
                </a:solidFill>
              </a:rPr>
              <a:t>Month Vs Conversion Rate</a:t>
            </a:r>
            <a:endParaRPr>
              <a:solidFill>
                <a:srgbClr val="318787"/>
              </a:solidFill>
            </a:endParaRPr>
          </a:p>
        </p:txBody>
      </p:sp>
      <p:sp>
        <p:nvSpPr>
          <p:cNvPr id="336" name="Google Shape;336;p22"/>
          <p:cNvSpPr txBox="1"/>
          <p:nvPr>
            <p:ph idx="1" type="body"/>
          </p:nvPr>
        </p:nvSpPr>
        <p:spPr>
          <a:xfrm>
            <a:off x="4713975" y="1152475"/>
            <a:ext cx="4118400" cy="3416400"/>
          </a:xfrm>
          <a:prstGeom prst="rect">
            <a:avLst/>
          </a:prstGeom>
        </p:spPr>
        <p:txBody>
          <a:bodyPr anchorCtr="0" anchor="ctr" bIns="91425" lIns="91425" spcFirstLastPara="1" rIns="91425" wrap="square" tIns="91425">
            <a:normAutofit/>
          </a:bodyPr>
          <a:lstStyle/>
          <a:p>
            <a:pPr indent="-323850" lvl="0" marL="457200" rtl="0" algn="l">
              <a:lnSpc>
                <a:spcPct val="85000"/>
              </a:lnSpc>
              <a:spcBef>
                <a:spcPts val="0"/>
              </a:spcBef>
              <a:spcAft>
                <a:spcPts val="0"/>
              </a:spcAft>
              <a:buClr>
                <a:srgbClr val="000000"/>
              </a:buClr>
              <a:buSzPts val="1500"/>
              <a:buFont typeface="Arial"/>
              <a:buChar char="●"/>
            </a:pPr>
            <a:r>
              <a:rPr lang="en-US" sz="1500">
                <a:solidFill>
                  <a:srgbClr val="000000"/>
                </a:solidFill>
                <a:latin typeface="Arial"/>
                <a:ea typeface="Arial"/>
                <a:cs typeface="Arial"/>
                <a:sym typeface="Arial"/>
              </a:rPr>
              <a:t>The conversion rate decreases on months, May, when # of contacts increase; however, the conversion rates increase on months, Sep, when # of contacts decreases</a:t>
            </a:r>
            <a:endParaRPr sz="1500">
              <a:solidFill>
                <a:srgbClr val="000000"/>
              </a:solidFill>
              <a:latin typeface="Arial"/>
              <a:ea typeface="Arial"/>
              <a:cs typeface="Arial"/>
              <a:sym typeface="Arial"/>
            </a:endParaRPr>
          </a:p>
          <a:p>
            <a:pPr indent="0" lvl="0" marL="457200" rtl="0" algn="l">
              <a:lnSpc>
                <a:spcPct val="85000"/>
              </a:lnSpc>
              <a:spcBef>
                <a:spcPts val="0"/>
              </a:spcBef>
              <a:spcAft>
                <a:spcPts val="0"/>
              </a:spcAft>
              <a:buNone/>
            </a:pPr>
            <a:r>
              <a:t/>
            </a:r>
            <a:endParaRPr sz="1500">
              <a:solidFill>
                <a:srgbClr val="000000"/>
              </a:solidFill>
              <a:latin typeface="Arial"/>
              <a:ea typeface="Arial"/>
              <a:cs typeface="Arial"/>
              <a:sym typeface="Arial"/>
            </a:endParaRPr>
          </a:p>
          <a:p>
            <a:pPr indent="-323850" lvl="0" marL="457200" rtl="0" algn="l">
              <a:lnSpc>
                <a:spcPct val="85000"/>
              </a:lnSpc>
              <a:spcBef>
                <a:spcPts val="0"/>
              </a:spcBef>
              <a:spcAft>
                <a:spcPts val="0"/>
              </a:spcAft>
              <a:buClr>
                <a:srgbClr val="000000"/>
              </a:buClr>
              <a:buSzPts val="1500"/>
              <a:buFont typeface="Arial"/>
              <a:buChar char="●"/>
            </a:pPr>
            <a:r>
              <a:rPr lang="en-US" sz="1500">
                <a:solidFill>
                  <a:srgbClr val="000000"/>
                </a:solidFill>
                <a:latin typeface="Arial"/>
                <a:ea typeface="Arial"/>
                <a:cs typeface="Arial"/>
                <a:sym typeface="Arial"/>
              </a:rPr>
              <a:t>The lowest conversion rate, 6%, happens in May when the majority, or 33% of the clients were contacted</a:t>
            </a:r>
            <a:endParaRPr sz="1500">
              <a:solidFill>
                <a:srgbClr val="000000"/>
              </a:solidFill>
              <a:latin typeface="Arial"/>
              <a:ea typeface="Arial"/>
              <a:cs typeface="Arial"/>
              <a:sym typeface="Arial"/>
            </a:endParaRPr>
          </a:p>
          <a:p>
            <a:pPr indent="0" lvl="0" marL="457200" rtl="0" algn="l">
              <a:lnSpc>
                <a:spcPct val="85000"/>
              </a:lnSpc>
              <a:spcBef>
                <a:spcPts val="0"/>
              </a:spcBef>
              <a:spcAft>
                <a:spcPts val="0"/>
              </a:spcAft>
              <a:buNone/>
            </a:pPr>
            <a:r>
              <a:t/>
            </a:r>
            <a:endParaRPr sz="1500">
              <a:solidFill>
                <a:srgbClr val="000000"/>
              </a:solidFill>
              <a:latin typeface="Arial"/>
              <a:ea typeface="Arial"/>
              <a:cs typeface="Arial"/>
              <a:sym typeface="Arial"/>
            </a:endParaRPr>
          </a:p>
          <a:p>
            <a:pPr indent="-323850" lvl="0" marL="457200" rtl="0" algn="l">
              <a:lnSpc>
                <a:spcPct val="85000"/>
              </a:lnSpc>
              <a:spcBef>
                <a:spcPts val="0"/>
              </a:spcBef>
              <a:spcAft>
                <a:spcPts val="0"/>
              </a:spcAft>
              <a:buClr>
                <a:srgbClr val="000000"/>
              </a:buClr>
              <a:buSzPts val="1500"/>
              <a:buFont typeface="Arial"/>
              <a:buChar char="●"/>
            </a:pPr>
            <a:r>
              <a:rPr lang="en-US" sz="1500">
                <a:solidFill>
                  <a:srgbClr val="000000"/>
                </a:solidFill>
                <a:latin typeface="Arial"/>
                <a:ea typeface="Arial"/>
                <a:cs typeface="Arial"/>
                <a:sym typeface="Arial"/>
              </a:rPr>
              <a:t>On the other hand, the highest conversion rate, 50%, happens on Mar and Dec when the least clients were contacted, &lt;2% of the contacts</a:t>
            </a:r>
            <a:endParaRPr sz="1500">
              <a:solidFill>
                <a:srgbClr val="000000"/>
              </a:solidFill>
              <a:latin typeface="Arial"/>
              <a:ea typeface="Arial"/>
              <a:cs typeface="Arial"/>
              <a:sym typeface="Arial"/>
            </a:endParaRPr>
          </a:p>
        </p:txBody>
      </p:sp>
      <p:pic>
        <p:nvPicPr>
          <p:cNvPr id="337" name="Google Shape;337;p22"/>
          <p:cNvPicPr preferRelativeResize="0"/>
          <p:nvPr/>
        </p:nvPicPr>
        <p:blipFill>
          <a:blip r:embed="rId3">
            <a:alphaModFix/>
          </a:blip>
          <a:stretch>
            <a:fillRect/>
          </a:stretch>
        </p:blipFill>
        <p:spPr>
          <a:xfrm>
            <a:off x="304800" y="1786575"/>
            <a:ext cx="4409176" cy="2782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solidFill>
                  <a:srgbClr val="318787"/>
                </a:solidFill>
              </a:rPr>
              <a:t>Previous vs Current Campaign Outcome</a:t>
            </a:r>
            <a:endParaRPr>
              <a:solidFill>
                <a:srgbClr val="318787"/>
              </a:solidFill>
            </a:endParaRPr>
          </a:p>
        </p:txBody>
      </p:sp>
      <p:sp>
        <p:nvSpPr>
          <p:cNvPr id="343" name="Google Shape;343;p23"/>
          <p:cNvSpPr txBox="1"/>
          <p:nvPr>
            <p:ph idx="1" type="body"/>
          </p:nvPr>
        </p:nvSpPr>
        <p:spPr>
          <a:xfrm>
            <a:off x="4456275" y="1597875"/>
            <a:ext cx="4375800" cy="2970900"/>
          </a:xfrm>
          <a:prstGeom prst="rect">
            <a:avLst/>
          </a:prstGeom>
        </p:spPr>
        <p:txBody>
          <a:bodyPr anchorCtr="0" anchor="ctr" bIns="91425" lIns="91425" spcFirstLastPara="1" rIns="91425" wrap="square" tIns="91425">
            <a:noAutofit/>
          </a:bodyPr>
          <a:lstStyle/>
          <a:p>
            <a:pPr indent="-323850" lvl="0" marL="457200" rtl="0" algn="l">
              <a:lnSpc>
                <a:spcPct val="90000"/>
              </a:lnSpc>
              <a:spcBef>
                <a:spcPts val="0"/>
              </a:spcBef>
              <a:spcAft>
                <a:spcPts val="0"/>
              </a:spcAft>
              <a:buClr>
                <a:srgbClr val="000000"/>
              </a:buClr>
              <a:buSzPts val="1500"/>
              <a:buFont typeface="Arial"/>
              <a:buChar char="●"/>
            </a:pPr>
            <a:r>
              <a:rPr lang="en-US" sz="1500">
                <a:solidFill>
                  <a:srgbClr val="000000"/>
                </a:solidFill>
                <a:latin typeface="Arial"/>
                <a:ea typeface="Arial"/>
                <a:cs typeface="Arial"/>
                <a:sym typeface="Arial"/>
              </a:rPr>
              <a:t>Whether or not the client was contacted from the previous campaign is likely to impact on the outcome of the current campaign</a:t>
            </a:r>
            <a:endParaRPr sz="1500">
              <a:solidFill>
                <a:srgbClr val="000000"/>
              </a:solidFill>
              <a:latin typeface="Arial"/>
              <a:ea typeface="Arial"/>
              <a:cs typeface="Arial"/>
              <a:sym typeface="Arial"/>
            </a:endParaRPr>
          </a:p>
          <a:p>
            <a:pPr indent="0" lvl="0" marL="0" rtl="0" algn="l">
              <a:lnSpc>
                <a:spcPct val="90000"/>
              </a:lnSpc>
              <a:spcBef>
                <a:spcPts val="0"/>
              </a:spcBef>
              <a:spcAft>
                <a:spcPts val="0"/>
              </a:spcAft>
              <a:buNone/>
            </a:pPr>
            <a:r>
              <a:t/>
            </a:r>
            <a:endParaRPr sz="1500">
              <a:solidFill>
                <a:srgbClr val="000000"/>
              </a:solidFill>
              <a:latin typeface="Arial"/>
              <a:ea typeface="Arial"/>
              <a:cs typeface="Arial"/>
              <a:sym typeface="Arial"/>
            </a:endParaRPr>
          </a:p>
          <a:p>
            <a:pPr indent="-323850" lvl="0" marL="457200" rtl="0" algn="l">
              <a:lnSpc>
                <a:spcPct val="90000"/>
              </a:lnSpc>
              <a:spcBef>
                <a:spcPts val="0"/>
              </a:spcBef>
              <a:spcAft>
                <a:spcPts val="0"/>
              </a:spcAft>
              <a:buClr>
                <a:srgbClr val="000000"/>
              </a:buClr>
              <a:buSzPts val="1500"/>
              <a:buFont typeface="Arial"/>
              <a:buChar char="●"/>
            </a:pPr>
            <a:r>
              <a:rPr lang="en-US" sz="1500">
                <a:solidFill>
                  <a:srgbClr val="000000"/>
                </a:solidFill>
                <a:latin typeface="Arial"/>
                <a:ea typeface="Arial"/>
                <a:cs typeface="Arial"/>
                <a:sym typeface="Arial"/>
              </a:rPr>
              <a:t>Clients who said yes to the previous campaign exhibited a conversion rate of 65%, and even clients who said no exhibited 50% of conversion rate; however newly contacted clients, 95% of our targeted clients, exhibited much lower conversion rate &lt;10%</a:t>
            </a:r>
            <a:endParaRPr sz="1500">
              <a:solidFill>
                <a:srgbClr val="000000"/>
              </a:solidFill>
              <a:latin typeface="Arial"/>
              <a:ea typeface="Arial"/>
              <a:cs typeface="Arial"/>
              <a:sym typeface="Arial"/>
            </a:endParaRPr>
          </a:p>
          <a:p>
            <a:pPr indent="0" lvl="0" marL="457200" rtl="0" algn="l">
              <a:lnSpc>
                <a:spcPct val="90000"/>
              </a:lnSpc>
              <a:spcBef>
                <a:spcPts val="0"/>
              </a:spcBef>
              <a:spcAft>
                <a:spcPts val="0"/>
              </a:spcAft>
              <a:buNone/>
            </a:pPr>
            <a:r>
              <a:t/>
            </a:r>
            <a:endParaRPr sz="1500">
              <a:solidFill>
                <a:srgbClr val="000000"/>
              </a:solidFill>
              <a:latin typeface="Arial"/>
              <a:ea typeface="Arial"/>
              <a:cs typeface="Arial"/>
              <a:sym typeface="Arial"/>
            </a:endParaRPr>
          </a:p>
          <a:p>
            <a:pPr indent="-323850" lvl="0" marL="457200" rtl="0" algn="l">
              <a:lnSpc>
                <a:spcPct val="90000"/>
              </a:lnSpc>
              <a:spcBef>
                <a:spcPts val="0"/>
              </a:spcBef>
              <a:spcAft>
                <a:spcPts val="0"/>
              </a:spcAft>
              <a:buClr>
                <a:srgbClr val="000000"/>
              </a:buClr>
              <a:buSzPts val="1500"/>
              <a:buFont typeface="Arial"/>
              <a:buChar char="●"/>
            </a:pPr>
            <a:r>
              <a:rPr lang="en-US" sz="1500">
                <a:solidFill>
                  <a:srgbClr val="000000"/>
                </a:solidFill>
                <a:latin typeface="Arial"/>
                <a:ea typeface="Arial"/>
                <a:cs typeface="Arial"/>
                <a:sym typeface="Arial"/>
              </a:rPr>
              <a:t>However, only &lt;4% clients were contacted from the previous campaign</a:t>
            </a:r>
            <a:endParaRPr sz="1500">
              <a:solidFill>
                <a:srgbClr val="000000"/>
              </a:solidFill>
              <a:latin typeface="Arial"/>
              <a:ea typeface="Arial"/>
              <a:cs typeface="Arial"/>
              <a:sym typeface="Arial"/>
            </a:endParaRPr>
          </a:p>
        </p:txBody>
      </p:sp>
      <p:pic>
        <p:nvPicPr>
          <p:cNvPr id="344" name="Google Shape;344;p23"/>
          <p:cNvPicPr preferRelativeResize="0"/>
          <p:nvPr/>
        </p:nvPicPr>
        <p:blipFill rotWithShape="1">
          <a:blip r:embed="rId3">
            <a:alphaModFix/>
          </a:blip>
          <a:srcRect b="0" l="1452" r="2328" t="0"/>
          <a:stretch/>
        </p:blipFill>
        <p:spPr>
          <a:xfrm>
            <a:off x="467100" y="1922100"/>
            <a:ext cx="3828100" cy="2646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85000"/>
              </a:lnSpc>
              <a:spcBef>
                <a:spcPts val="0"/>
              </a:spcBef>
              <a:spcAft>
                <a:spcPts val="0"/>
              </a:spcAft>
              <a:buNone/>
            </a:pPr>
            <a:r>
              <a:rPr lang="en-US" sz="3000">
                <a:solidFill>
                  <a:srgbClr val="318787"/>
                </a:solidFill>
              </a:rPr>
              <a:t>Summary of Data</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49250" lvl="0" marL="457200" rtl="0" algn="l">
              <a:lnSpc>
                <a:spcPct val="85000"/>
              </a:lnSpc>
              <a:spcBef>
                <a:spcPts val="0"/>
              </a:spcBef>
              <a:spcAft>
                <a:spcPts val="0"/>
              </a:spcAft>
              <a:buClr>
                <a:srgbClr val="000000"/>
              </a:buClr>
              <a:buSzPts val="1900"/>
              <a:buFont typeface="Arial"/>
              <a:buChar char="●"/>
            </a:pPr>
            <a:r>
              <a:rPr lang="en-US" sz="1900">
                <a:solidFill>
                  <a:srgbClr val="000000"/>
                </a:solidFill>
                <a:latin typeface="Arial"/>
                <a:ea typeface="Arial"/>
                <a:cs typeface="Arial"/>
                <a:sym typeface="Arial"/>
              </a:rPr>
              <a:t>Call campaign data from a Portugese bank</a:t>
            </a:r>
            <a:endParaRPr sz="1900">
              <a:solidFill>
                <a:srgbClr val="000000"/>
              </a:solidFill>
              <a:latin typeface="Arial"/>
              <a:ea typeface="Arial"/>
              <a:cs typeface="Arial"/>
              <a:sym typeface="Arial"/>
            </a:endParaRPr>
          </a:p>
          <a:p>
            <a:pPr indent="0" lvl="0" marL="457200" rtl="0" algn="l">
              <a:lnSpc>
                <a:spcPct val="85000"/>
              </a:lnSpc>
              <a:spcBef>
                <a:spcPts val="0"/>
              </a:spcBef>
              <a:spcAft>
                <a:spcPts val="0"/>
              </a:spcAft>
              <a:buNone/>
            </a:pPr>
            <a:r>
              <a:t/>
            </a:r>
            <a:endParaRPr sz="1900">
              <a:solidFill>
                <a:srgbClr val="000000"/>
              </a:solidFill>
              <a:latin typeface="Arial"/>
              <a:ea typeface="Arial"/>
              <a:cs typeface="Arial"/>
              <a:sym typeface="Arial"/>
            </a:endParaRPr>
          </a:p>
          <a:p>
            <a:pPr indent="-349250" lvl="0" marL="457200" rtl="0" algn="l">
              <a:lnSpc>
                <a:spcPct val="85000"/>
              </a:lnSpc>
              <a:spcBef>
                <a:spcPts val="0"/>
              </a:spcBef>
              <a:spcAft>
                <a:spcPts val="0"/>
              </a:spcAft>
              <a:buClr>
                <a:srgbClr val="000000"/>
              </a:buClr>
              <a:buSzPts val="1900"/>
              <a:buFont typeface="Arial"/>
              <a:buChar char="●"/>
            </a:pPr>
            <a:r>
              <a:rPr lang="en-US" sz="1900">
                <a:solidFill>
                  <a:srgbClr val="000000"/>
                </a:solidFill>
                <a:latin typeface="Arial"/>
                <a:ea typeface="Arial"/>
                <a:cs typeface="Arial"/>
                <a:sym typeface="Arial"/>
              </a:rPr>
              <a:t>41,188 observations with 21 variables</a:t>
            </a:r>
            <a:endParaRPr sz="1900">
              <a:solidFill>
                <a:srgbClr val="000000"/>
              </a:solidFill>
              <a:latin typeface="Arial"/>
              <a:ea typeface="Arial"/>
              <a:cs typeface="Arial"/>
              <a:sym typeface="Arial"/>
            </a:endParaRPr>
          </a:p>
          <a:p>
            <a:pPr indent="-323850" lvl="1" marL="914400" rtl="0" algn="l">
              <a:lnSpc>
                <a:spcPct val="85000"/>
              </a:lnSpc>
              <a:spcBef>
                <a:spcPts val="0"/>
              </a:spcBef>
              <a:spcAft>
                <a:spcPts val="0"/>
              </a:spcAft>
              <a:buClr>
                <a:srgbClr val="000000"/>
              </a:buClr>
              <a:buSzPts val="1500"/>
              <a:buFont typeface="Arial"/>
              <a:buChar char="○"/>
            </a:pPr>
            <a:r>
              <a:rPr lang="en-US" sz="1500">
                <a:solidFill>
                  <a:srgbClr val="000000"/>
                </a:solidFill>
                <a:latin typeface="Arial"/>
                <a:ea typeface="Arial"/>
                <a:cs typeface="Arial"/>
                <a:sym typeface="Arial"/>
              </a:rPr>
              <a:t>Demographic data of a client, e.g. age &amp; job title</a:t>
            </a:r>
            <a:endParaRPr sz="1500">
              <a:solidFill>
                <a:srgbClr val="000000"/>
              </a:solidFill>
              <a:latin typeface="Arial"/>
              <a:ea typeface="Arial"/>
              <a:cs typeface="Arial"/>
              <a:sym typeface="Arial"/>
            </a:endParaRPr>
          </a:p>
          <a:p>
            <a:pPr indent="-323850" lvl="1" marL="914400" rtl="0" algn="l">
              <a:lnSpc>
                <a:spcPct val="85000"/>
              </a:lnSpc>
              <a:spcBef>
                <a:spcPts val="0"/>
              </a:spcBef>
              <a:spcAft>
                <a:spcPts val="0"/>
              </a:spcAft>
              <a:buClr>
                <a:srgbClr val="000000"/>
              </a:buClr>
              <a:buSzPts val="1500"/>
              <a:buFont typeface="Arial"/>
              <a:buChar char="○"/>
            </a:pPr>
            <a:r>
              <a:rPr lang="en-US" sz="1500">
                <a:solidFill>
                  <a:srgbClr val="000000"/>
                </a:solidFill>
                <a:latin typeface="Arial"/>
                <a:ea typeface="Arial"/>
                <a:cs typeface="Arial"/>
                <a:sym typeface="Arial"/>
              </a:rPr>
              <a:t>Touchpoint of current &amp; the previous campaigns</a:t>
            </a:r>
            <a:endParaRPr sz="1500">
              <a:solidFill>
                <a:srgbClr val="000000"/>
              </a:solidFill>
              <a:latin typeface="Arial"/>
              <a:ea typeface="Arial"/>
              <a:cs typeface="Arial"/>
              <a:sym typeface="Arial"/>
            </a:endParaRPr>
          </a:p>
          <a:p>
            <a:pPr indent="-323850" lvl="1" marL="914400" rtl="0" algn="l">
              <a:lnSpc>
                <a:spcPct val="85000"/>
              </a:lnSpc>
              <a:spcBef>
                <a:spcPts val="0"/>
              </a:spcBef>
              <a:spcAft>
                <a:spcPts val="0"/>
              </a:spcAft>
              <a:buClr>
                <a:srgbClr val="000000"/>
              </a:buClr>
              <a:buSzPts val="1500"/>
              <a:buFont typeface="Arial"/>
              <a:buChar char="○"/>
            </a:pPr>
            <a:r>
              <a:rPr lang="en-US" sz="1500">
                <a:solidFill>
                  <a:srgbClr val="000000"/>
                </a:solidFill>
                <a:latin typeface="Arial"/>
                <a:ea typeface="Arial"/>
                <a:cs typeface="Arial"/>
                <a:sym typeface="Arial"/>
              </a:rPr>
              <a:t>Campaign results</a:t>
            </a:r>
            <a:endParaRPr sz="1500">
              <a:solidFill>
                <a:srgbClr val="000000"/>
              </a:solidFill>
              <a:latin typeface="Arial"/>
              <a:ea typeface="Arial"/>
              <a:cs typeface="Arial"/>
              <a:sym typeface="Arial"/>
            </a:endParaRPr>
          </a:p>
          <a:p>
            <a:pPr indent="0" lvl="0" marL="457200" rtl="0" algn="l">
              <a:lnSpc>
                <a:spcPct val="85000"/>
              </a:lnSpc>
              <a:spcBef>
                <a:spcPts val="0"/>
              </a:spcBef>
              <a:spcAft>
                <a:spcPts val="0"/>
              </a:spcAft>
              <a:buNone/>
            </a:pPr>
            <a:r>
              <a:t/>
            </a:r>
            <a:endParaRPr sz="1800">
              <a:solidFill>
                <a:srgbClr val="000000"/>
              </a:solidFill>
              <a:latin typeface="Arial"/>
              <a:ea typeface="Arial"/>
              <a:cs typeface="Arial"/>
              <a:sym typeface="Arial"/>
            </a:endParaRPr>
          </a:p>
          <a:p>
            <a:pPr indent="-349250" lvl="0" marL="457200" rtl="0" algn="l">
              <a:lnSpc>
                <a:spcPct val="85000"/>
              </a:lnSpc>
              <a:spcBef>
                <a:spcPts val="0"/>
              </a:spcBef>
              <a:spcAft>
                <a:spcPts val="0"/>
              </a:spcAft>
              <a:buClr>
                <a:srgbClr val="000000"/>
              </a:buClr>
              <a:buSzPts val="1900"/>
              <a:buFont typeface="Arial"/>
              <a:buChar char="●"/>
            </a:pPr>
            <a:r>
              <a:rPr lang="en-US" sz="1900">
                <a:solidFill>
                  <a:srgbClr val="000000"/>
                </a:solidFill>
                <a:latin typeface="Arial"/>
                <a:ea typeface="Arial"/>
                <a:cs typeface="Arial"/>
                <a:sym typeface="Arial"/>
              </a:rPr>
              <a:t>11% of clients subscribed to the term deposit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85000"/>
              </a:lnSpc>
              <a:spcBef>
                <a:spcPts val="0"/>
              </a:spcBef>
              <a:spcAft>
                <a:spcPts val="0"/>
              </a:spcAft>
              <a:buNone/>
            </a:pPr>
            <a:r>
              <a:rPr lang="en-US">
                <a:solidFill>
                  <a:srgbClr val="318787"/>
                </a:solidFill>
              </a:rPr>
              <a:t>Sanity Checking</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42900" lvl="0" marL="457200" rtl="0" algn="l">
              <a:lnSpc>
                <a:spcPct val="85000"/>
              </a:lnSpc>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Age &gt;=18 and &lt; 150 </a:t>
            </a:r>
            <a:endParaRPr sz="1800">
              <a:solidFill>
                <a:srgbClr val="000000"/>
              </a:solidFill>
              <a:latin typeface="Arial"/>
              <a:ea typeface="Arial"/>
              <a:cs typeface="Arial"/>
              <a:sym typeface="Arial"/>
            </a:endParaRPr>
          </a:p>
          <a:p>
            <a:pPr indent="0" lvl="0" marL="457200" rtl="0" algn="l">
              <a:lnSpc>
                <a:spcPct val="85000"/>
              </a:lnSpc>
              <a:spcBef>
                <a:spcPts val="0"/>
              </a:spcBef>
              <a:spcAft>
                <a:spcPts val="0"/>
              </a:spcAft>
              <a:buNone/>
            </a:pPr>
            <a:r>
              <a:t/>
            </a:r>
            <a:endParaRPr sz="1800">
              <a:solidFill>
                <a:srgbClr val="000000"/>
              </a:solidFill>
              <a:latin typeface="Arial"/>
              <a:ea typeface="Arial"/>
              <a:cs typeface="Arial"/>
              <a:sym typeface="Arial"/>
            </a:endParaRPr>
          </a:p>
          <a:p>
            <a:pPr indent="0" lvl="0" marL="0" rtl="0" algn="l">
              <a:lnSpc>
                <a:spcPct val="85000"/>
              </a:lnSpc>
              <a:spcBef>
                <a:spcPts val="0"/>
              </a:spcBef>
              <a:spcAft>
                <a:spcPts val="0"/>
              </a:spcAft>
              <a:buNone/>
            </a:pPr>
            <a:r>
              <a:t/>
            </a:r>
            <a:endParaRPr sz="800">
              <a:solidFill>
                <a:srgbClr val="000000"/>
              </a:solidFill>
              <a:latin typeface="Arial"/>
              <a:ea typeface="Arial"/>
              <a:cs typeface="Arial"/>
              <a:sym typeface="Arial"/>
            </a:endParaRPr>
          </a:p>
          <a:p>
            <a:pPr indent="-342900" lvl="0" marL="457200" rtl="0" algn="l">
              <a:lnSpc>
                <a:spcPct val="85000"/>
              </a:lnSpc>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 contacts for the current campaign &gt;= 1</a:t>
            </a:r>
            <a:endParaRPr sz="1800">
              <a:solidFill>
                <a:srgbClr val="000000"/>
              </a:solidFill>
              <a:latin typeface="Arial"/>
              <a:ea typeface="Arial"/>
              <a:cs typeface="Arial"/>
              <a:sym typeface="Arial"/>
            </a:endParaRPr>
          </a:p>
          <a:p>
            <a:pPr indent="0" lvl="0" marL="457200" rtl="0" algn="l">
              <a:lnSpc>
                <a:spcPct val="85000"/>
              </a:lnSpc>
              <a:spcBef>
                <a:spcPts val="0"/>
              </a:spcBef>
              <a:spcAft>
                <a:spcPts val="0"/>
              </a:spcAft>
              <a:buNone/>
            </a:pPr>
            <a:r>
              <a:t/>
            </a:r>
            <a:endParaRPr sz="1800">
              <a:solidFill>
                <a:srgbClr val="000000"/>
              </a:solidFill>
              <a:latin typeface="Arial"/>
              <a:ea typeface="Arial"/>
              <a:cs typeface="Arial"/>
              <a:sym typeface="Arial"/>
            </a:endParaRPr>
          </a:p>
          <a:p>
            <a:pPr indent="0" lvl="0" marL="0" rtl="0" algn="l">
              <a:lnSpc>
                <a:spcPct val="85000"/>
              </a:lnSpc>
              <a:spcBef>
                <a:spcPts val="0"/>
              </a:spcBef>
              <a:spcAft>
                <a:spcPts val="0"/>
              </a:spcAft>
              <a:buNone/>
            </a:pPr>
            <a:r>
              <a:t/>
            </a:r>
            <a:endParaRPr sz="800">
              <a:solidFill>
                <a:srgbClr val="000000"/>
              </a:solidFill>
              <a:latin typeface="Arial"/>
              <a:ea typeface="Arial"/>
              <a:cs typeface="Arial"/>
              <a:sym typeface="Arial"/>
            </a:endParaRPr>
          </a:p>
          <a:p>
            <a:pPr indent="-342900" lvl="0" marL="457200" rtl="0" algn="l">
              <a:lnSpc>
                <a:spcPct val="85000"/>
              </a:lnSpc>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If the client subscribed to term deposit, then the last contact duration &gt;0</a:t>
            </a:r>
            <a:endParaRPr sz="12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85000"/>
              </a:lnSpc>
              <a:spcBef>
                <a:spcPts val="0"/>
              </a:spcBef>
              <a:spcAft>
                <a:spcPts val="0"/>
              </a:spcAft>
              <a:buNone/>
            </a:pPr>
            <a:r>
              <a:rPr lang="en-US">
                <a:solidFill>
                  <a:srgbClr val="318787"/>
                </a:solidFill>
              </a:rPr>
              <a:t>Sanity Checking, Cont’d </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42900" lvl="0" marL="457200" rtl="0" algn="l">
              <a:lnSpc>
                <a:spcPct val="85000"/>
              </a:lnSpc>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If a client was not contacted by the previous campaign, then the # of contacts from the previous campaign should be 0</a:t>
            </a:r>
            <a:endParaRPr sz="1800">
              <a:solidFill>
                <a:srgbClr val="000000"/>
              </a:solidFill>
              <a:latin typeface="Arial"/>
              <a:ea typeface="Arial"/>
              <a:cs typeface="Arial"/>
              <a:sym typeface="Arial"/>
            </a:endParaRPr>
          </a:p>
          <a:p>
            <a:pPr indent="-311150" lvl="1" marL="914400" rtl="0" algn="l">
              <a:lnSpc>
                <a:spcPct val="85000"/>
              </a:lnSpc>
              <a:spcBef>
                <a:spcPts val="0"/>
              </a:spcBef>
              <a:spcAft>
                <a:spcPts val="0"/>
              </a:spcAft>
              <a:buClr>
                <a:srgbClr val="000000"/>
              </a:buClr>
              <a:buSzPts val="1300"/>
              <a:buFont typeface="Arial"/>
              <a:buChar char="○"/>
            </a:pPr>
            <a:r>
              <a:rPr lang="en-US" sz="1300">
                <a:solidFill>
                  <a:srgbClr val="000000"/>
                </a:solidFill>
                <a:latin typeface="Arial"/>
                <a:ea typeface="Arial"/>
                <a:cs typeface="Arial"/>
                <a:sym typeface="Arial"/>
              </a:rPr>
              <a:t>If ‘pdays’ == 999, then ’previous’ == 0</a:t>
            </a:r>
            <a:endParaRPr sz="1700">
              <a:solidFill>
                <a:srgbClr val="000000"/>
              </a:solidFill>
              <a:latin typeface="Arial"/>
              <a:ea typeface="Arial"/>
              <a:cs typeface="Arial"/>
              <a:sym typeface="Arial"/>
            </a:endParaRPr>
          </a:p>
          <a:p>
            <a:pPr indent="0" lvl="0" marL="914400" rtl="0" algn="l">
              <a:lnSpc>
                <a:spcPct val="85000"/>
              </a:lnSpc>
              <a:spcBef>
                <a:spcPts val="0"/>
              </a:spcBef>
              <a:spcAft>
                <a:spcPts val="0"/>
              </a:spcAft>
              <a:buNone/>
            </a:pPr>
            <a:r>
              <a:t/>
            </a:r>
            <a:endParaRPr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Observation: 4,110 records violates the rule</a:t>
            </a:r>
            <a:endParaRPr sz="1700">
              <a:solidFill>
                <a:srgbClr val="000000"/>
              </a:solidFill>
              <a:latin typeface="Arial"/>
              <a:ea typeface="Arial"/>
              <a:cs typeface="Arial"/>
              <a:sym typeface="Arial"/>
            </a:endParaRPr>
          </a:p>
          <a:p>
            <a:pPr indent="-336550" lvl="0" marL="457200" rtl="0" algn="l">
              <a:spcBef>
                <a:spcPts val="0"/>
              </a:spcBef>
              <a:spcAft>
                <a:spcPts val="0"/>
              </a:spcAft>
              <a:buClr>
                <a:srgbClr val="980000"/>
              </a:buClr>
              <a:buSzPts val="1700"/>
              <a:buFont typeface="Arial"/>
              <a:buChar char="●"/>
            </a:pPr>
            <a:r>
              <a:rPr lang="en-US" sz="1700">
                <a:solidFill>
                  <a:srgbClr val="980000"/>
                </a:solidFill>
                <a:latin typeface="Arial"/>
                <a:ea typeface="Arial"/>
                <a:cs typeface="Arial"/>
                <a:sym typeface="Arial"/>
              </a:rPr>
              <a:t>Treatment: Replace the 4,110 records of the # of contacts from the previous campaign with 0</a:t>
            </a:r>
            <a:endParaRPr sz="12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85000"/>
              </a:lnSpc>
              <a:spcBef>
                <a:spcPts val="0"/>
              </a:spcBef>
              <a:spcAft>
                <a:spcPts val="0"/>
              </a:spcAft>
              <a:buNone/>
            </a:pPr>
            <a:r>
              <a:rPr lang="en-US">
                <a:solidFill>
                  <a:srgbClr val="318787"/>
                </a:solidFill>
              </a:rPr>
              <a:t>Sanity Checking, Cont’d </a:t>
            </a:r>
            <a:endParaRPr>
              <a:solidFill>
                <a:srgbClr val="318787"/>
              </a:solidFill>
            </a:endParaRPr>
          </a:p>
          <a:p>
            <a:pPr indent="0" lvl="0" marL="0" rtl="0" algn="l">
              <a:lnSpc>
                <a:spcPct val="85000"/>
              </a:lnSpc>
              <a:spcBef>
                <a:spcPts val="0"/>
              </a:spcBef>
              <a:spcAft>
                <a:spcPts val="0"/>
              </a:spcAft>
              <a:buNone/>
            </a:pPr>
            <a:r>
              <a:t/>
            </a:r>
            <a:endParaRPr>
              <a:solidFill>
                <a:srgbClr val="318787"/>
              </a:solidFill>
            </a:endParaRPr>
          </a:p>
        </p:txBody>
      </p:sp>
      <p:sp>
        <p:nvSpPr>
          <p:cNvPr id="302" name="Google Shape;302;p17"/>
          <p:cNvSpPr txBox="1"/>
          <p:nvPr>
            <p:ph idx="1" type="body"/>
          </p:nvPr>
        </p:nvSpPr>
        <p:spPr>
          <a:xfrm>
            <a:off x="1303800" y="1597875"/>
            <a:ext cx="7030500" cy="2970300"/>
          </a:xfrm>
          <a:prstGeom prst="rect">
            <a:avLst/>
          </a:prstGeom>
        </p:spPr>
        <p:txBody>
          <a:bodyPr anchorCtr="0" anchor="t" bIns="91425" lIns="91425" spcFirstLastPara="1" rIns="91425" wrap="square" tIns="91425">
            <a:noAutofit/>
          </a:bodyPr>
          <a:lstStyle/>
          <a:p>
            <a:pPr indent="-342900" lvl="0" marL="457200" rtl="0" algn="l">
              <a:lnSpc>
                <a:spcPct val="85000"/>
              </a:lnSpc>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If a client was not contacted by the previous campaign, then the outcome of the previous campaign should be nonexistent </a:t>
            </a:r>
            <a:endParaRPr sz="1800">
              <a:solidFill>
                <a:srgbClr val="000000"/>
              </a:solidFill>
              <a:latin typeface="Arial"/>
              <a:ea typeface="Arial"/>
              <a:cs typeface="Arial"/>
              <a:sym typeface="Arial"/>
            </a:endParaRPr>
          </a:p>
          <a:p>
            <a:pPr indent="-304800" lvl="1" marL="914400" rtl="0" algn="l">
              <a:lnSpc>
                <a:spcPct val="85000"/>
              </a:lnSpc>
              <a:spcBef>
                <a:spcPts val="0"/>
              </a:spcBef>
              <a:spcAft>
                <a:spcPts val="0"/>
              </a:spcAft>
              <a:buClr>
                <a:srgbClr val="000000"/>
              </a:buClr>
              <a:buSzPts val="1200"/>
              <a:buFont typeface="Arial"/>
              <a:buChar char="○"/>
            </a:pPr>
            <a:r>
              <a:rPr lang="en-US" sz="1200">
                <a:solidFill>
                  <a:srgbClr val="000000"/>
                </a:solidFill>
                <a:latin typeface="Arial"/>
                <a:ea typeface="Arial"/>
                <a:cs typeface="Arial"/>
                <a:sym typeface="Arial"/>
              </a:rPr>
              <a:t>If ‘pdays’ == 999, then ’poutcome’ == ‘nonexistent’</a:t>
            </a:r>
            <a:endParaRPr sz="1200">
              <a:solidFill>
                <a:srgbClr val="000000"/>
              </a:solidFill>
              <a:latin typeface="Arial"/>
              <a:ea typeface="Arial"/>
              <a:cs typeface="Arial"/>
              <a:sym typeface="Arial"/>
            </a:endParaRPr>
          </a:p>
          <a:p>
            <a:pPr indent="0" lvl="0" marL="914400" rtl="0" algn="l">
              <a:lnSpc>
                <a:spcPct val="85000"/>
              </a:lnSpc>
              <a:spcBef>
                <a:spcPts val="0"/>
              </a:spcBef>
              <a:spcAft>
                <a:spcPts val="0"/>
              </a:spcAft>
              <a:buNone/>
            </a:pPr>
            <a:r>
              <a:t/>
            </a:r>
            <a:endParaRPr sz="12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US" sz="1600">
                <a:solidFill>
                  <a:srgbClr val="000000"/>
                </a:solidFill>
                <a:latin typeface="Arial"/>
                <a:ea typeface="Arial"/>
                <a:cs typeface="Arial"/>
                <a:sym typeface="Arial"/>
              </a:rPr>
              <a:t>Observation: 4,110 records violates the rule</a:t>
            </a:r>
            <a:endParaRPr>
              <a:solidFill>
                <a:srgbClr val="000000"/>
              </a:solidFill>
              <a:latin typeface="Arial"/>
              <a:ea typeface="Arial"/>
              <a:cs typeface="Arial"/>
              <a:sym typeface="Arial"/>
            </a:endParaRPr>
          </a:p>
          <a:p>
            <a:pPr indent="-336550" lvl="0" marL="457200" rtl="0" algn="l">
              <a:spcBef>
                <a:spcPts val="0"/>
              </a:spcBef>
              <a:spcAft>
                <a:spcPts val="0"/>
              </a:spcAft>
              <a:buClr>
                <a:srgbClr val="990000"/>
              </a:buClr>
              <a:buSzPts val="1700"/>
              <a:buFont typeface="Arial"/>
              <a:buChar char="●"/>
            </a:pPr>
            <a:r>
              <a:rPr lang="en-US" sz="1700">
                <a:solidFill>
                  <a:srgbClr val="990000"/>
                </a:solidFill>
                <a:latin typeface="Arial"/>
                <a:ea typeface="Arial"/>
                <a:cs typeface="Arial"/>
                <a:sym typeface="Arial"/>
              </a:rPr>
              <a:t>Treatment: Replace the 4,110 records of the the outcome from the previous campaign with nonexistent records</a:t>
            </a:r>
            <a:endParaRPr sz="1700">
              <a:solidFill>
                <a:srgbClr val="990000"/>
              </a:solidFill>
              <a:latin typeface="Arial"/>
              <a:ea typeface="Arial"/>
              <a:cs typeface="Arial"/>
              <a:sym typeface="Arial"/>
            </a:endParaRPr>
          </a:p>
          <a:p>
            <a:pPr indent="0" lvl="0" marL="0" rtl="0" algn="l">
              <a:spcBef>
                <a:spcPts val="1200"/>
              </a:spcBef>
              <a:spcAft>
                <a:spcPts val="0"/>
              </a:spcAft>
              <a:buNone/>
            </a:pPr>
            <a:r>
              <a:t/>
            </a:r>
            <a:endParaRPr sz="1400">
              <a:solidFill>
                <a:srgbClr val="000000"/>
              </a:solidFill>
              <a:latin typeface="Arial"/>
              <a:ea typeface="Arial"/>
              <a:cs typeface="Arial"/>
              <a:sym typeface="Arial"/>
            </a:endParaRPr>
          </a:p>
          <a:p>
            <a:pPr indent="0" lvl="0" marL="0" rtl="0" algn="l">
              <a:spcBef>
                <a:spcPts val="1200"/>
              </a:spcBef>
              <a:spcAft>
                <a:spcPts val="1200"/>
              </a:spcAft>
              <a:buNone/>
            </a:pPr>
            <a:r>
              <a:rPr lang="en-US" sz="1500">
                <a:solidFill>
                  <a:srgbClr val="000000"/>
                </a:solidFill>
                <a:latin typeface="Arial"/>
                <a:ea typeface="Arial"/>
                <a:cs typeface="Arial"/>
                <a:sym typeface="Arial"/>
              </a:rPr>
              <a:t>After sanity checking, the erroneous records, 10% of 41,188 observations were fixed with 96% of the clients were not contacted by the previous campaign</a:t>
            </a:r>
            <a:endParaRPr sz="1500">
              <a:solidFill>
                <a:srgbClr val="99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85000"/>
              </a:lnSpc>
              <a:spcBef>
                <a:spcPts val="0"/>
              </a:spcBef>
              <a:spcAft>
                <a:spcPts val="0"/>
              </a:spcAft>
              <a:buClr>
                <a:schemeClr val="accent1"/>
              </a:buClr>
              <a:buSzPts val="3111"/>
              <a:buFont typeface="Calibri"/>
              <a:buNone/>
            </a:pPr>
            <a:r>
              <a:rPr lang="en-US">
                <a:solidFill>
                  <a:srgbClr val="318787"/>
                </a:solidFill>
              </a:rPr>
              <a:t>Age</a:t>
            </a:r>
            <a:endParaRPr>
              <a:solidFill>
                <a:srgbClr val="318787"/>
              </a:solidFill>
            </a:endParaRPr>
          </a:p>
        </p:txBody>
      </p:sp>
      <p:sp>
        <p:nvSpPr>
          <p:cNvPr id="308" name="Google Shape;308;p18"/>
          <p:cNvSpPr txBox="1"/>
          <p:nvPr>
            <p:ph idx="1" type="body"/>
          </p:nvPr>
        </p:nvSpPr>
        <p:spPr>
          <a:xfrm>
            <a:off x="4711700" y="1152475"/>
            <a:ext cx="4120800" cy="3416400"/>
          </a:xfrm>
          <a:prstGeom prst="rect">
            <a:avLst/>
          </a:prstGeom>
          <a:noFill/>
          <a:ln>
            <a:noFill/>
          </a:ln>
        </p:spPr>
        <p:txBody>
          <a:bodyPr anchorCtr="0" anchor="ctr" bIns="91425" lIns="91425" spcFirstLastPara="1" rIns="91425" wrap="square" tIns="91425">
            <a:noAutofit/>
          </a:bodyPr>
          <a:lstStyle/>
          <a:p>
            <a:pPr indent="-330200" lvl="0" marL="457200" rtl="0" algn="l">
              <a:lnSpc>
                <a:spcPct val="85000"/>
              </a:lnSpc>
              <a:spcBef>
                <a:spcPts val="0"/>
              </a:spcBef>
              <a:spcAft>
                <a:spcPts val="0"/>
              </a:spcAft>
              <a:buClr>
                <a:srgbClr val="000000"/>
              </a:buClr>
              <a:buSzPts val="1600"/>
              <a:buFont typeface="Arial"/>
              <a:buChar char="●"/>
            </a:pPr>
            <a:r>
              <a:rPr lang="en-US" sz="1600">
                <a:solidFill>
                  <a:srgbClr val="000000"/>
                </a:solidFill>
                <a:latin typeface="Arial"/>
                <a:ea typeface="Arial"/>
                <a:cs typeface="Arial"/>
                <a:sym typeface="Arial"/>
              </a:rPr>
              <a:t>Majority of the targeted clients, or 22% are between 30-35, while &lt; 2% of the clients are &gt; 65 </a:t>
            </a:r>
            <a:endParaRPr sz="1600">
              <a:solidFill>
                <a:srgbClr val="000000"/>
              </a:solidFill>
              <a:latin typeface="Arial"/>
              <a:ea typeface="Arial"/>
              <a:cs typeface="Arial"/>
              <a:sym typeface="Arial"/>
            </a:endParaRPr>
          </a:p>
          <a:p>
            <a:pPr indent="0" lvl="0" marL="457200" rtl="0" algn="l">
              <a:lnSpc>
                <a:spcPct val="85000"/>
              </a:lnSpc>
              <a:spcBef>
                <a:spcPts val="0"/>
              </a:spcBef>
              <a:spcAft>
                <a:spcPts val="0"/>
              </a:spcAft>
              <a:buNone/>
            </a:pPr>
            <a:r>
              <a:t/>
            </a:r>
            <a:endParaRPr sz="1600">
              <a:solidFill>
                <a:srgbClr val="000000"/>
              </a:solidFill>
              <a:latin typeface="Arial"/>
              <a:ea typeface="Arial"/>
              <a:cs typeface="Arial"/>
              <a:sym typeface="Arial"/>
            </a:endParaRPr>
          </a:p>
          <a:p>
            <a:pPr indent="-330200" lvl="0" marL="457200" rtl="0" algn="l">
              <a:lnSpc>
                <a:spcPct val="85000"/>
              </a:lnSpc>
              <a:spcBef>
                <a:spcPts val="0"/>
              </a:spcBef>
              <a:spcAft>
                <a:spcPts val="0"/>
              </a:spcAft>
              <a:buClr>
                <a:srgbClr val="000000"/>
              </a:buClr>
              <a:buSzPts val="1600"/>
              <a:buFont typeface="Arial"/>
              <a:buChar char="●"/>
            </a:pPr>
            <a:r>
              <a:rPr lang="en-US" sz="1600">
                <a:solidFill>
                  <a:srgbClr val="000000"/>
                </a:solidFill>
                <a:latin typeface="Arial"/>
                <a:ea typeface="Arial"/>
                <a:cs typeface="Arial"/>
                <a:sym typeface="Arial"/>
              </a:rPr>
              <a:t>Average age of the clients is 40</a:t>
            </a:r>
            <a:endParaRPr sz="1600">
              <a:solidFill>
                <a:srgbClr val="000000"/>
              </a:solidFill>
              <a:latin typeface="Arial"/>
              <a:ea typeface="Arial"/>
              <a:cs typeface="Arial"/>
              <a:sym typeface="Arial"/>
            </a:endParaRPr>
          </a:p>
        </p:txBody>
      </p:sp>
      <p:pic>
        <p:nvPicPr>
          <p:cNvPr id="309" name="Google Shape;309;p18"/>
          <p:cNvPicPr preferRelativeResize="0"/>
          <p:nvPr/>
        </p:nvPicPr>
        <p:blipFill>
          <a:blip r:embed="rId3">
            <a:alphaModFix/>
          </a:blip>
          <a:stretch>
            <a:fillRect/>
          </a:stretch>
        </p:blipFill>
        <p:spPr>
          <a:xfrm>
            <a:off x="267200" y="1998104"/>
            <a:ext cx="4444501" cy="257077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85000"/>
              </a:lnSpc>
              <a:spcBef>
                <a:spcPts val="0"/>
              </a:spcBef>
              <a:spcAft>
                <a:spcPts val="0"/>
              </a:spcAft>
              <a:buClr>
                <a:schemeClr val="accent1"/>
              </a:buClr>
              <a:buSzPts val="3111"/>
              <a:buFont typeface="Calibri"/>
              <a:buNone/>
            </a:pPr>
            <a:r>
              <a:rPr lang="en-US">
                <a:solidFill>
                  <a:srgbClr val="318787"/>
                </a:solidFill>
              </a:rPr>
              <a:t>Job</a:t>
            </a:r>
            <a:endParaRPr>
              <a:solidFill>
                <a:srgbClr val="318787"/>
              </a:solidFill>
            </a:endParaRPr>
          </a:p>
        </p:txBody>
      </p:sp>
      <p:sp>
        <p:nvSpPr>
          <p:cNvPr id="315" name="Google Shape;315;p19"/>
          <p:cNvSpPr txBox="1"/>
          <p:nvPr>
            <p:ph idx="1" type="body"/>
          </p:nvPr>
        </p:nvSpPr>
        <p:spPr>
          <a:xfrm>
            <a:off x="4856275" y="1314750"/>
            <a:ext cx="3975900" cy="3253800"/>
          </a:xfrm>
          <a:prstGeom prst="rect">
            <a:avLst/>
          </a:prstGeom>
          <a:noFill/>
          <a:ln>
            <a:noFill/>
          </a:ln>
        </p:spPr>
        <p:txBody>
          <a:bodyPr anchorCtr="0" anchor="ctr" bIns="91425" lIns="91425" spcFirstLastPara="1" rIns="91425" wrap="square" tIns="91425">
            <a:normAutofit/>
          </a:bodyPr>
          <a:lstStyle/>
          <a:p>
            <a:pPr indent="-330200" lvl="0" marL="457200" rtl="0" algn="l">
              <a:lnSpc>
                <a:spcPct val="85000"/>
              </a:lnSpc>
              <a:spcBef>
                <a:spcPts val="0"/>
              </a:spcBef>
              <a:spcAft>
                <a:spcPts val="0"/>
              </a:spcAft>
              <a:buClr>
                <a:srgbClr val="000000"/>
              </a:buClr>
              <a:buSzPts val="1600"/>
              <a:buFont typeface="Arial"/>
              <a:buChar char="●"/>
            </a:pPr>
            <a:r>
              <a:rPr lang="en-US" sz="1600">
                <a:solidFill>
                  <a:srgbClr val="000000"/>
                </a:solidFill>
                <a:latin typeface="Arial"/>
                <a:ea typeface="Arial"/>
                <a:cs typeface="Arial"/>
                <a:sym typeface="Arial"/>
              </a:rPr>
              <a:t>Majority, 25% of job titles are admin, followed by blue-collar and technician</a:t>
            </a:r>
            <a:endParaRPr sz="1600">
              <a:solidFill>
                <a:srgbClr val="000000"/>
              </a:solidFill>
              <a:latin typeface="Arial"/>
              <a:ea typeface="Arial"/>
              <a:cs typeface="Arial"/>
              <a:sym typeface="Arial"/>
            </a:endParaRPr>
          </a:p>
          <a:p>
            <a:pPr indent="0" lvl="0" marL="457200" rtl="0" algn="l">
              <a:lnSpc>
                <a:spcPct val="85000"/>
              </a:lnSpc>
              <a:spcBef>
                <a:spcPts val="0"/>
              </a:spcBef>
              <a:spcAft>
                <a:spcPts val="0"/>
              </a:spcAft>
              <a:buNone/>
            </a:pPr>
            <a:r>
              <a:t/>
            </a:r>
            <a:endParaRPr sz="1600">
              <a:solidFill>
                <a:srgbClr val="000000"/>
              </a:solidFill>
              <a:latin typeface="Arial"/>
              <a:ea typeface="Arial"/>
              <a:cs typeface="Arial"/>
              <a:sym typeface="Arial"/>
            </a:endParaRPr>
          </a:p>
          <a:p>
            <a:pPr indent="-330200" lvl="0" marL="457200" rtl="0" algn="l">
              <a:lnSpc>
                <a:spcPct val="85000"/>
              </a:lnSpc>
              <a:spcBef>
                <a:spcPts val="0"/>
              </a:spcBef>
              <a:spcAft>
                <a:spcPts val="0"/>
              </a:spcAft>
              <a:buClr>
                <a:srgbClr val="000000"/>
              </a:buClr>
              <a:buSzPts val="1600"/>
              <a:buFont typeface="Arial"/>
              <a:buChar char="●"/>
            </a:pPr>
            <a:r>
              <a:rPr lang="en-US" sz="1600">
                <a:solidFill>
                  <a:srgbClr val="000000"/>
                </a:solidFill>
                <a:latin typeface="Arial"/>
                <a:ea typeface="Arial"/>
                <a:cs typeface="Arial"/>
                <a:sym typeface="Arial"/>
              </a:rPr>
              <a:t>Only 2% of the clients are student</a:t>
            </a:r>
            <a:endParaRPr sz="1600">
              <a:solidFill>
                <a:srgbClr val="000000"/>
              </a:solidFill>
              <a:latin typeface="Arial"/>
              <a:ea typeface="Arial"/>
              <a:cs typeface="Arial"/>
              <a:sym typeface="Arial"/>
            </a:endParaRPr>
          </a:p>
          <a:p>
            <a:pPr indent="0" lvl="0" marL="457200" rtl="0" algn="l">
              <a:lnSpc>
                <a:spcPct val="85000"/>
              </a:lnSpc>
              <a:spcBef>
                <a:spcPts val="0"/>
              </a:spcBef>
              <a:spcAft>
                <a:spcPts val="0"/>
              </a:spcAft>
              <a:buNone/>
            </a:pPr>
            <a:r>
              <a:t/>
            </a:r>
            <a:endParaRPr sz="1600">
              <a:solidFill>
                <a:srgbClr val="000000"/>
              </a:solidFill>
              <a:latin typeface="Arial"/>
              <a:ea typeface="Arial"/>
              <a:cs typeface="Arial"/>
              <a:sym typeface="Arial"/>
            </a:endParaRPr>
          </a:p>
          <a:p>
            <a:pPr indent="-330200" lvl="0" marL="457200" rtl="0" algn="l">
              <a:lnSpc>
                <a:spcPct val="85000"/>
              </a:lnSpc>
              <a:spcBef>
                <a:spcPts val="0"/>
              </a:spcBef>
              <a:spcAft>
                <a:spcPts val="0"/>
              </a:spcAft>
              <a:buClr>
                <a:srgbClr val="000000"/>
              </a:buClr>
              <a:buSzPts val="1600"/>
              <a:buFont typeface="Arial"/>
              <a:buChar char="●"/>
            </a:pPr>
            <a:r>
              <a:rPr lang="en-US" sz="1600">
                <a:solidFill>
                  <a:srgbClr val="000000"/>
                </a:solidFill>
                <a:latin typeface="Arial"/>
                <a:ea typeface="Arial"/>
                <a:cs typeface="Arial"/>
                <a:sym typeface="Arial"/>
              </a:rPr>
              <a:t>Unknown job title is &lt;1%</a:t>
            </a:r>
            <a:endParaRPr sz="1600">
              <a:solidFill>
                <a:srgbClr val="000000"/>
              </a:solidFill>
              <a:latin typeface="Arial"/>
              <a:ea typeface="Arial"/>
              <a:cs typeface="Arial"/>
              <a:sym typeface="Arial"/>
            </a:endParaRPr>
          </a:p>
        </p:txBody>
      </p:sp>
      <p:pic>
        <p:nvPicPr>
          <p:cNvPr id="316" name="Google Shape;316;p19"/>
          <p:cNvPicPr preferRelativeResize="0"/>
          <p:nvPr/>
        </p:nvPicPr>
        <p:blipFill>
          <a:blip r:embed="rId3">
            <a:alphaModFix/>
          </a:blip>
          <a:stretch>
            <a:fillRect/>
          </a:stretch>
        </p:blipFill>
        <p:spPr>
          <a:xfrm>
            <a:off x="304800" y="1878350"/>
            <a:ext cx="4492251" cy="2690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85000"/>
              </a:lnSpc>
              <a:spcBef>
                <a:spcPts val="0"/>
              </a:spcBef>
              <a:spcAft>
                <a:spcPts val="0"/>
              </a:spcAft>
              <a:buClr>
                <a:schemeClr val="accent1"/>
              </a:buClr>
              <a:buSzPts val="3111"/>
              <a:buFont typeface="Calibri"/>
              <a:buNone/>
            </a:pPr>
            <a:r>
              <a:rPr lang="en-US">
                <a:solidFill>
                  <a:srgbClr val="318787"/>
                </a:solidFill>
              </a:rPr>
              <a:t>Month</a:t>
            </a:r>
            <a:endParaRPr>
              <a:solidFill>
                <a:srgbClr val="318787"/>
              </a:solidFill>
            </a:endParaRPr>
          </a:p>
        </p:txBody>
      </p:sp>
      <p:sp>
        <p:nvSpPr>
          <p:cNvPr id="322" name="Google Shape;322;p20"/>
          <p:cNvSpPr txBox="1"/>
          <p:nvPr>
            <p:ph idx="1" type="body"/>
          </p:nvPr>
        </p:nvSpPr>
        <p:spPr>
          <a:xfrm>
            <a:off x="4789150" y="1152475"/>
            <a:ext cx="4043100" cy="3416400"/>
          </a:xfrm>
          <a:prstGeom prst="rect">
            <a:avLst/>
          </a:prstGeom>
          <a:noFill/>
          <a:ln>
            <a:noFill/>
          </a:ln>
        </p:spPr>
        <p:txBody>
          <a:bodyPr anchorCtr="0" anchor="ctr" bIns="91425" lIns="91425" spcFirstLastPara="1" rIns="91425" wrap="square" tIns="91425">
            <a:normAutofit/>
          </a:bodyPr>
          <a:lstStyle/>
          <a:p>
            <a:pPr indent="-330200" lvl="0" marL="457200" rtl="0" algn="l">
              <a:lnSpc>
                <a:spcPct val="85000"/>
              </a:lnSpc>
              <a:spcBef>
                <a:spcPts val="0"/>
              </a:spcBef>
              <a:spcAft>
                <a:spcPts val="0"/>
              </a:spcAft>
              <a:buClr>
                <a:srgbClr val="000000"/>
              </a:buClr>
              <a:buSzPts val="1600"/>
              <a:buFont typeface="Arial"/>
              <a:buChar char="●"/>
            </a:pPr>
            <a:r>
              <a:rPr lang="en-US" sz="1600">
                <a:solidFill>
                  <a:srgbClr val="000000"/>
                </a:solidFill>
                <a:latin typeface="Arial"/>
                <a:ea typeface="Arial"/>
                <a:cs typeface="Arial"/>
                <a:sym typeface="Arial"/>
              </a:rPr>
              <a:t>Majority, or 33% of the last contacts were performed in May, followed by Jun, July, and Aug</a:t>
            </a:r>
            <a:endParaRPr sz="1600">
              <a:solidFill>
                <a:srgbClr val="000000"/>
              </a:solidFill>
              <a:latin typeface="Arial"/>
              <a:ea typeface="Arial"/>
              <a:cs typeface="Arial"/>
              <a:sym typeface="Arial"/>
            </a:endParaRPr>
          </a:p>
          <a:p>
            <a:pPr indent="0" lvl="0" marL="457200" rtl="0" algn="l">
              <a:lnSpc>
                <a:spcPct val="85000"/>
              </a:lnSpc>
              <a:spcBef>
                <a:spcPts val="0"/>
              </a:spcBef>
              <a:spcAft>
                <a:spcPts val="0"/>
              </a:spcAft>
              <a:buNone/>
            </a:pPr>
            <a:r>
              <a:t/>
            </a:r>
            <a:endParaRPr sz="1600">
              <a:solidFill>
                <a:srgbClr val="000000"/>
              </a:solidFill>
              <a:latin typeface="Arial"/>
              <a:ea typeface="Arial"/>
              <a:cs typeface="Arial"/>
              <a:sym typeface="Arial"/>
            </a:endParaRPr>
          </a:p>
          <a:p>
            <a:pPr indent="-330200" lvl="0" marL="457200" rtl="0" algn="l">
              <a:lnSpc>
                <a:spcPct val="85000"/>
              </a:lnSpc>
              <a:spcBef>
                <a:spcPts val="0"/>
              </a:spcBef>
              <a:spcAft>
                <a:spcPts val="0"/>
              </a:spcAft>
              <a:buClr>
                <a:srgbClr val="000000"/>
              </a:buClr>
              <a:buSzPts val="1600"/>
              <a:buFont typeface="Arial"/>
              <a:buChar char="●"/>
            </a:pPr>
            <a:r>
              <a:rPr lang="en-US" sz="1600">
                <a:solidFill>
                  <a:srgbClr val="000000"/>
                </a:solidFill>
                <a:latin typeface="Arial"/>
                <a:ea typeface="Arial"/>
                <a:cs typeface="Arial"/>
                <a:sym typeface="Arial"/>
              </a:rPr>
              <a:t>Least, &lt;1% of contacts were performed in Dec</a:t>
            </a:r>
            <a:endParaRPr sz="1600">
              <a:solidFill>
                <a:srgbClr val="000000"/>
              </a:solidFill>
              <a:latin typeface="Arial"/>
              <a:ea typeface="Arial"/>
              <a:cs typeface="Arial"/>
              <a:sym typeface="Arial"/>
            </a:endParaRPr>
          </a:p>
          <a:p>
            <a:pPr indent="0" lvl="0" marL="457200" rtl="0" algn="l">
              <a:lnSpc>
                <a:spcPct val="85000"/>
              </a:lnSpc>
              <a:spcBef>
                <a:spcPts val="0"/>
              </a:spcBef>
              <a:spcAft>
                <a:spcPts val="0"/>
              </a:spcAft>
              <a:buNone/>
            </a:pPr>
            <a:r>
              <a:t/>
            </a:r>
            <a:endParaRPr sz="1600">
              <a:solidFill>
                <a:srgbClr val="000000"/>
              </a:solidFill>
              <a:latin typeface="Arial"/>
              <a:ea typeface="Arial"/>
              <a:cs typeface="Arial"/>
              <a:sym typeface="Arial"/>
            </a:endParaRPr>
          </a:p>
          <a:p>
            <a:pPr indent="-330200" lvl="0" marL="457200" rtl="0" algn="l">
              <a:lnSpc>
                <a:spcPct val="85000"/>
              </a:lnSpc>
              <a:spcBef>
                <a:spcPts val="0"/>
              </a:spcBef>
              <a:spcAft>
                <a:spcPts val="0"/>
              </a:spcAft>
              <a:buClr>
                <a:srgbClr val="000000"/>
              </a:buClr>
              <a:buSzPts val="1600"/>
              <a:buFont typeface="Arial"/>
              <a:buChar char="●"/>
            </a:pPr>
            <a:r>
              <a:rPr lang="en-US" sz="1600">
                <a:solidFill>
                  <a:srgbClr val="000000"/>
                </a:solidFill>
                <a:latin typeface="Arial"/>
                <a:ea typeface="Arial"/>
                <a:cs typeface="Arial"/>
                <a:sym typeface="Arial"/>
              </a:rPr>
              <a:t>No contact was performed on Jan and Feb</a:t>
            </a:r>
            <a:endParaRPr sz="1600">
              <a:solidFill>
                <a:srgbClr val="000000"/>
              </a:solidFill>
              <a:latin typeface="Arial"/>
              <a:ea typeface="Arial"/>
              <a:cs typeface="Arial"/>
              <a:sym typeface="Arial"/>
            </a:endParaRPr>
          </a:p>
          <a:p>
            <a:pPr indent="0" lvl="0" marL="457200" rtl="0" algn="l">
              <a:lnSpc>
                <a:spcPct val="85000"/>
              </a:lnSpc>
              <a:spcBef>
                <a:spcPts val="0"/>
              </a:spcBef>
              <a:spcAft>
                <a:spcPts val="0"/>
              </a:spcAft>
              <a:buNone/>
            </a:pPr>
            <a:r>
              <a:t/>
            </a:r>
            <a:endParaRPr sz="1600">
              <a:solidFill>
                <a:srgbClr val="000000"/>
              </a:solidFill>
              <a:latin typeface="Arial"/>
              <a:ea typeface="Arial"/>
              <a:cs typeface="Arial"/>
              <a:sym typeface="Arial"/>
            </a:endParaRPr>
          </a:p>
        </p:txBody>
      </p:sp>
      <p:pic>
        <p:nvPicPr>
          <p:cNvPr id="323" name="Google Shape;323;p20"/>
          <p:cNvPicPr preferRelativeResize="0"/>
          <p:nvPr/>
        </p:nvPicPr>
        <p:blipFill rotWithShape="1">
          <a:blip r:embed="rId3">
            <a:alphaModFix/>
          </a:blip>
          <a:srcRect b="0" l="0" r="0" t="7338"/>
          <a:stretch/>
        </p:blipFill>
        <p:spPr>
          <a:xfrm>
            <a:off x="311700" y="1834400"/>
            <a:ext cx="4370076" cy="2734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solidFill>
                  <a:srgbClr val="318787"/>
                </a:solidFill>
              </a:rPr>
              <a:t>Age Vs Conversion Rate</a:t>
            </a:r>
            <a:endParaRPr>
              <a:solidFill>
                <a:srgbClr val="318787"/>
              </a:solidFill>
            </a:endParaRPr>
          </a:p>
        </p:txBody>
      </p:sp>
      <p:sp>
        <p:nvSpPr>
          <p:cNvPr id="329" name="Google Shape;329;p21"/>
          <p:cNvSpPr txBox="1"/>
          <p:nvPr>
            <p:ph idx="1" type="body"/>
          </p:nvPr>
        </p:nvSpPr>
        <p:spPr>
          <a:xfrm>
            <a:off x="4821350" y="1338425"/>
            <a:ext cx="4010700" cy="3230400"/>
          </a:xfrm>
          <a:prstGeom prst="rect">
            <a:avLst/>
          </a:prstGeom>
        </p:spPr>
        <p:txBody>
          <a:bodyPr anchorCtr="0" anchor="ctr" bIns="91425" lIns="91425" spcFirstLastPara="1" rIns="91425" wrap="square" tIns="91425">
            <a:noAutofit/>
          </a:bodyPr>
          <a:lstStyle/>
          <a:p>
            <a:pPr indent="-323850" lvl="0" marL="457200" rtl="0" algn="l">
              <a:lnSpc>
                <a:spcPct val="75000"/>
              </a:lnSpc>
              <a:spcBef>
                <a:spcPts val="0"/>
              </a:spcBef>
              <a:spcAft>
                <a:spcPts val="0"/>
              </a:spcAft>
              <a:buClr>
                <a:srgbClr val="000000"/>
              </a:buClr>
              <a:buSzPts val="1500"/>
              <a:buFont typeface="Arial"/>
              <a:buChar char="●"/>
            </a:pPr>
            <a:r>
              <a:rPr lang="en-US" sz="1500">
                <a:solidFill>
                  <a:srgbClr val="000000"/>
                </a:solidFill>
                <a:latin typeface="Arial"/>
                <a:ea typeface="Arial"/>
                <a:cs typeface="Arial"/>
                <a:sym typeface="Arial"/>
              </a:rPr>
              <a:t>For clients with age &lt;55, the conversion rate decreases as age increases, whereas the conversion rate increases as age increases for clients with age&gt;55</a:t>
            </a:r>
            <a:endParaRPr sz="1500">
              <a:solidFill>
                <a:srgbClr val="000000"/>
              </a:solidFill>
              <a:latin typeface="Arial"/>
              <a:ea typeface="Arial"/>
              <a:cs typeface="Arial"/>
              <a:sym typeface="Arial"/>
            </a:endParaRPr>
          </a:p>
          <a:p>
            <a:pPr indent="0" lvl="0" marL="457200" rtl="0" algn="l">
              <a:lnSpc>
                <a:spcPct val="75000"/>
              </a:lnSpc>
              <a:spcBef>
                <a:spcPts val="0"/>
              </a:spcBef>
              <a:spcAft>
                <a:spcPts val="0"/>
              </a:spcAft>
              <a:buSzPts val="1018"/>
              <a:buNone/>
            </a:pPr>
            <a:r>
              <a:t/>
            </a:r>
            <a:endParaRPr sz="1500">
              <a:solidFill>
                <a:srgbClr val="000000"/>
              </a:solidFill>
              <a:latin typeface="Arial"/>
              <a:ea typeface="Arial"/>
              <a:cs typeface="Arial"/>
              <a:sym typeface="Arial"/>
            </a:endParaRPr>
          </a:p>
          <a:p>
            <a:pPr indent="-323850" lvl="0" marL="457200" rtl="0" algn="l">
              <a:lnSpc>
                <a:spcPct val="75000"/>
              </a:lnSpc>
              <a:spcBef>
                <a:spcPts val="0"/>
              </a:spcBef>
              <a:spcAft>
                <a:spcPts val="0"/>
              </a:spcAft>
              <a:buClr>
                <a:srgbClr val="000000"/>
              </a:buClr>
              <a:buSzPts val="1500"/>
              <a:buFont typeface="Arial"/>
              <a:buChar char="●"/>
            </a:pPr>
            <a:r>
              <a:rPr lang="en-US" sz="1500">
                <a:solidFill>
                  <a:srgbClr val="000000"/>
                </a:solidFill>
                <a:latin typeface="Arial"/>
                <a:ea typeface="Arial"/>
                <a:cs typeface="Arial"/>
                <a:sym typeface="Arial"/>
              </a:rPr>
              <a:t>Majority, or 22% of the targeted clients with age between 30-35 exhibited almost the lowest conversion rate, 10%</a:t>
            </a:r>
            <a:endParaRPr sz="1500">
              <a:solidFill>
                <a:srgbClr val="000000"/>
              </a:solidFill>
              <a:latin typeface="Arial"/>
              <a:ea typeface="Arial"/>
              <a:cs typeface="Arial"/>
              <a:sym typeface="Arial"/>
            </a:endParaRPr>
          </a:p>
          <a:p>
            <a:pPr indent="0" lvl="0" marL="0" rtl="0" algn="l">
              <a:lnSpc>
                <a:spcPct val="75000"/>
              </a:lnSpc>
              <a:spcBef>
                <a:spcPts val="0"/>
              </a:spcBef>
              <a:spcAft>
                <a:spcPts val="0"/>
              </a:spcAft>
              <a:buSzPts val="1018"/>
              <a:buNone/>
            </a:pPr>
            <a:r>
              <a:t/>
            </a:r>
            <a:endParaRPr sz="1500">
              <a:solidFill>
                <a:srgbClr val="000000"/>
              </a:solidFill>
              <a:latin typeface="Arial"/>
              <a:ea typeface="Arial"/>
              <a:cs typeface="Arial"/>
              <a:sym typeface="Arial"/>
            </a:endParaRPr>
          </a:p>
          <a:p>
            <a:pPr indent="-323850" lvl="0" marL="457200" rtl="0" algn="l">
              <a:lnSpc>
                <a:spcPct val="75000"/>
              </a:lnSpc>
              <a:spcBef>
                <a:spcPts val="0"/>
              </a:spcBef>
              <a:spcAft>
                <a:spcPts val="0"/>
              </a:spcAft>
              <a:buClr>
                <a:srgbClr val="000000"/>
              </a:buClr>
              <a:buSzPts val="1500"/>
              <a:buFont typeface="Arial"/>
              <a:buChar char="●"/>
            </a:pPr>
            <a:r>
              <a:rPr lang="en-US" sz="1500">
                <a:solidFill>
                  <a:srgbClr val="000000"/>
                </a:solidFill>
                <a:latin typeface="Arial"/>
                <a:ea typeface="Arial"/>
                <a:cs typeface="Arial"/>
                <a:sym typeface="Arial"/>
              </a:rPr>
              <a:t>The highest conversion rate, 50%, happens when clients are &gt;65, however, they are only 2% of the whole clients</a:t>
            </a:r>
            <a:endParaRPr sz="1500">
              <a:solidFill>
                <a:srgbClr val="000000"/>
              </a:solidFill>
              <a:latin typeface="Arial"/>
              <a:ea typeface="Arial"/>
              <a:cs typeface="Arial"/>
              <a:sym typeface="Arial"/>
            </a:endParaRPr>
          </a:p>
          <a:p>
            <a:pPr indent="0" lvl="0" marL="457200" rtl="0" algn="l">
              <a:lnSpc>
                <a:spcPct val="75000"/>
              </a:lnSpc>
              <a:spcBef>
                <a:spcPts val="0"/>
              </a:spcBef>
              <a:spcAft>
                <a:spcPts val="0"/>
              </a:spcAft>
              <a:buSzPts val="1018"/>
              <a:buNone/>
            </a:pPr>
            <a:r>
              <a:t/>
            </a:r>
            <a:endParaRPr sz="1500">
              <a:solidFill>
                <a:srgbClr val="000000"/>
              </a:solidFill>
              <a:latin typeface="Arial"/>
              <a:ea typeface="Arial"/>
              <a:cs typeface="Arial"/>
              <a:sym typeface="Arial"/>
            </a:endParaRPr>
          </a:p>
          <a:p>
            <a:pPr indent="-323850" lvl="0" marL="457200" rtl="0" algn="l">
              <a:lnSpc>
                <a:spcPct val="75000"/>
              </a:lnSpc>
              <a:spcBef>
                <a:spcPts val="0"/>
              </a:spcBef>
              <a:spcAft>
                <a:spcPts val="0"/>
              </a:spcAft>
              <a:buClr>
                <a:srgbClr val="000000"/>
              </a:buClr>
              <a:buSzPts val="1500"/>
              <a:buFont typeface="Arial"/>
              <a:buChar char="●"/>
            </a:pPr>
            <a:r>
              <a:rPr lang="en-US" sz="1500">
                <a:solidFill>
                  <a:srgbClr val="000000"/>
                </a:solidFill>
                <a:latin typeface="Arial"/>
                <a:ea typeface="Arial"/>
                <a:cs typeface="Arial"/>
                <a:sym typeface="Arial"/>
              </a:rPr>
              <a:t>Clients with age &lt;25 exhibited &gt;20% of conversion rate, which is relatively high; however, they are only 4% of the clients</a:t>
            </a:r>
            <a:endParaRPr sz="1500">
              <a:solidFill>
                <a:srgbClr val="000000"/>
              </a:solidFill>
              <a:latin typeface="Arial"/>
              <a:ea typeface="Arial"/>
              <a:cs typeface="Arial"/>
              <a:sym typeface="Arial"/>
            </a:endParaRPr>
          </a:p>
        </p:txBody>
      </p:sp>
      <p:pic>
        <p:nvPicPr>
          <p:cNvPr id="330" name="Google Shape;330;p21"/>
          <p:cNvPicPr preferRelativeResize="0"/>
          <p:nvPr/>
        </p:nvPicPr>
        <p:blipFill>
          <a:blip r:embed="rId3">
            <a:alphaModFix/>
          </a:blip>
          <a:stretch>
            <a:fillRect/>
          </a:stretch>
        </p:blipFill>
        <p:spPr>
          <a:xfrm>
            <a:off x="455125" y="1770575"/>
            <a:ext cx="4366225" cy="2798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