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93" r:id="rId3"/>
    <p:sldId id="287" r:id="rId4"/>
    <p:sldId id="286" r:id="rId5"/>
    <p:sldId id="276" r:id="rId6"/>
    <p:sldId id="281" r:id="rId7"/>
    <p:sldId id="319" r:id="rId8"/>
    <p:sldId id="320" r:id="rId9"/>
    <p:sldId id="257" r:id="rId10"/>
    <p:sldId id="259" r:id="rId11"/>
    <p:sldId id="288" r:id="rId12"/>
    <p:sldId id="258" r:id="rId13"/>
    <p:sldId id="262" r:id="rId14"/>
    <p:sldId id="263" r:id="rId15"/>
    <p:sldId id="297" r:id="rId16"/>
    <p:sldId id="296" r:id="rId17"/>
    <p:sldId id="301" r:id="rId18"/>
    <p:sldId id="302" r:id="rId19"/>
    <p:sldId id="303" r:id="rId20"/>
    <p:sldId id="321" r:id="rId21"/>
    <p:sldId id="322" r:id="rId22"/>
    <p:sldId id="323" r:id="rId23"/>
    <p:sldId id="318" r:id="rId24"/>
    <p:sldId id="265" r:id="rId25"/>
    <p:sldId id="275" r:id="rId26"/>
    <p:sldId id="266" r:id="rId27"/>
    <p:sldId id="289" r:id="rId28"/>
    <p:sldId id="290" r:id="rId29"/>
    <p:sldId id="291" r:id="rId30"/>
    <p:sldId id="292" r:id="rId31"/>
    <p:sldId id="294" r:id="rId32"/>
    <p:sldId id="267" r:id="rId33"/>
    <p:sldId id="268" r:id="rId34"/>
    <p:sldId id="269" r:id="rId35"/>
    <p:sldId id="270" r:id="rId36"/>
    <p:sldId id="271" r:id="rId37"/>
    <p:sldId id="278" r:id="rId38"/>
    <p:sldId id="272" r:id="rId39"/>
    <p:sldId id="279" r:id="rId40"/>
    <p:sldId id="273" r:id="rId41"/>
    <p:sldId id="274" r:id="rId42"/>
    <p:sldId id="280" r:id="rId43"/>
    <p:sldId id="30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>
      <p:cViewPr varScale="1">
        <p:scale>
          <a:sx n="111" d="100"/>
          <a:sy n="111" d="100"/>
        </p:scale>
        <p:origin x="1311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7B-45EA-B404-D16E52C5F9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7B-45EA-B404-D16E52C5F9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7B-45EA-B404-D16E52C5F9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7B-45EA-B404-D16E52C5F9B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7B-45EA-B404-D16E52C5F9B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97B-45EA-B404-D16E52C5F9B0}"/>
              </c:ext>
            </c:extLst>
          </c:dPt>
          <c:dLbls>
            <c:dLbl>
              <c:idx val="2"/>
              <c:layout>
                <c:manualLayout>
                  <c:x val="7.2822047381349755E-3"/>
                  <c:y val="-3.14658075687124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97B-45EA-B404-D16E52C5F9B0}"/>
                </c:ext>
              </c:extLst>
            </c:dLbl>
            <c:dLbl>
              <c:idx val="4"/>
              <c:layout>
                <c:manualLayout>
                  <c:x val="1.6991811055648322E-2"/>
                  <c:y val="5.394138440350704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97B-45EA-B404-D16E52C5F9B0}"/>
                </c:ext>
              </c:extLst>
            </c:dLbl>
            <c:dLbl>
              <c:idx val="5"/>
              <c:layout>
                <c:manualLayout>
                  <c:x val="4.6120630008188133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97B-45EA-B404-D16E52C5F9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Sheet1!$F$1:$F$6</c:f>
              <c:strCache>
                <c:ptCount val="6"/>
                <c:pt idx="0">
                  <c:v>information</c:v>
                </c:pt>
                <c:pt idx="1">
                  <c:v>retrieval</c:v>
                </c:pt>
                <c:pt idx="2">
                  <c:v>computer</c:v>
                </c:pt>
                <c:pt idx="3">
                  <c:v>science</c:v>
                </c:pt>
                <c:pt idx="4">
                  <c:v>relevant</c:v>
                </c:pt>
                <c:pt idx="5">
                  <c:v>literature</c:v>
                </c:pt>
              </c:strCache>
            </c:strRef>
          </c:cat>
          <c:val>
            <c:numRef>
              <c:f>Sheet1!$E$1:$E$6</c:f>
              <c:numCache>
                <c:formatCode>General</c:formatCode>
                <c:ptCount val="6"/>
                <c:pt idx="0">
                  <c:v>0.20356073222947393</c:v>
                </c:pt>
                <c:pt idx="1">
                  <c:v>0.10042942702553501</c:v>
                </c:pt>
                <c:pt idx="2">
                  <c:v>0.30409055910166344</c:v>
                </c:pt>
                <c:pt idx="3">
                  <c:v>0.30509226530190625</c:v>
                </c:pt>
                <c:pt idx="4">
                  <c:v>1.2415067441310747E-2</c:v>
                </c:pt>
                <c:pt idx="5">
                  <c:v>7.441194890011063E-2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7B-45EA-B404-D16E52C5F9B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543E4-CCF7-43DD-936A-479236B14D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255F-7564-41D1-B7B7-39687ACB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8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4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2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5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1.wm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Ranking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Two types of loss</a:t>
                </a:r>
              </a:p>
              <a:p>
                <a:pPr lvl="2"/>
                <a:r>
                  <a:rPr lang="en-US" dirty="0" smtClean="0"/>
                  <a:t>Loss(</a:t>
                </a:r>
                <a:r>
                  <a:rPr lang="en-US" dirty="0" err="1" smtClean="0"/>
                  <a:t>retrieved|non-relevant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Loss(not </a:t>
                </a:r>
                <a:r>
                  <a:rPr lang="en-US" dirty="0" err="1" smtClean="0"/>
                  <a:t>retrieved|relevant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being relevant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loss regarding to the decision of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final results</a:t>
                </a:r>
              </a:p>
              <a:p>
                <a:pPr lvl="2"/>
                <a:r>
                  <a:rPr lang="en-US" dirty="0" smtClean="0"/>
                  <a:t>Retrieve: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 retrieve: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105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Your decision criterion?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400" y="5562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Pop-up Quiz: Can you prove it?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According to PRP, what we need 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relevance measure function F(</a:t>
            </a:r>
            <a:r>
              <a:rPr lang="en-US" dirty="0" err="1" smtClean="0"/>
              <a:t>q,d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For all q, 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 </a:t>
            </a:r>
            <a:br>
              <a:rPr lang="en-US" dirty="0" smtClean="0"/>
            </a:br>
            <a:r>
              <a:rPr lang="en-US" dirty="0" smtClean="0"/>
              <a:t>F(q,d</a:t>
            </a:r>
            <a:r>
              <a:rPr lang="en-US" baseline="-25000" dirty="0" smtClean="0"/>
              <a:t>1</a:t>
            </a:r>
            <a:r>
              <a:rPr lang="en-US" dirty="0" smtClean="0"/>
              <a:t>) &gt; F(q,d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r>
              <a:rPr lang="en-US" dirty="0" smtClean="0"/>
              <a:t>. p(Rel|q,d</a:t>
            </a:r>
            <a:r>
              <a:rPr lang="en-US" baseline="-25000" dirty="0" smtClean="0"/>
              <a:t>1</a:t>
            </a:r>
            <a:r>
              <a:rPr lang="en-US" dirty="0" smtClean="0"/>
              <a:t>) &gt;p(Rel|q,d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altLang="en-US" dirty="0" smtClean="0">
                <a:cs typeface="Arial" charset="0"/>
              </a:rPr>
              <a:t>Assumptions</a:t>
            </a:r>
          </a:p>
          <a:p>
            <a:pPr lvl="2"/>
            <a:r>
              <a:rPr lang="en-US" altLang="en-US" dirty="0" smtClean="0">
                <a:cs typeface="Arial" charset="0"/>
              </a:rPr>
              <a:t>Independent relevance </a:t>
            </a:r>
          </a:p>
          <a:p>
            <a:pPr lvl="2"/>
            <a:r>
              <a:rPr lang="en-US" altLang="en-US" dirty="0" smtClean="0">
                <a:cs typeface="Arial" charset="0"/>
              </a:rPr>
              <a:t>Independent loss</a:t>
            </a:r>
          </a:p>
          <a:p>
            <a:pPr lvl="2"/>
            <a:r>
              <a:rPr lang="en-US" altLang="en-US" dirty="0">
                <a:cs typeface="Arial" charset="0"/>
              </a:rPr>
              <a:t>S</a:t>
            </a:r>
            <a:r>
              <a:rPr lang="en-US" altLang="en-US" dirty="0" smtClean="0">
                <a:cs typeface="Arial" charset="0"/>
              </a:rPr>
              <a:t>equential browsing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685800" y="5181600"/>
            <a:ext cx="7402513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Most existing research on IR models so far has fallen into </a:t>
            </a:r>
          </a:p>
          <a:p>
            <a:pPr eaLnBrk="1" hangingPunct="1"/>
            <a:r>
              <a:rPr lang="en-US" altLang="en-US" dirty="0">
                <a:latin typeface="+mn-lt"/>
              </a:rPr>
              <a:t>this line of thinking… (Limitations?)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Probability of relevance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Three random variables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Q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D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 {0,1}</a:t>
            </a:r>
          </a:p>
          <a:p>
            <a:r>
              <a:rPr lang="en-US" altLang="en-US" dirty="0" smtClean="0">
                <a:cs typeface="Arial" charset="0"/>
              </a:rPr>
              <a:t>Goal: rank D based on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Actually, one only needs to compare P(R=1|Q,D</a:t>
            </a:r>
            <a:r>
              <a:rPr lang="en-US" altLang="en-US" baseline="-25000" dirty="0" smtClean="0">
                <a:cs typeface="Arial" charset="0"/>
              </a:rPr>
              <a:t>1</a:t>
            </a:r>
            <a:r>
              <a:rPr lang="en-US" altLang="en-US" dirty="0" smtClean="0">
                <a:cs typeface="Arial" charset="0"/>
              </a:rPr>
              <a:t>) with P(R=1|Q,D</a:t>
            </a:r>
            <a:r>
              <a:rPr lang="en-US" altLang="en-US" baseline="-25000" dirty="0" smtClean="0">
                <a:cs typeface="Arial" charset="0"/>
              </a:rPr>
              <a:t>2</a:t>
            </a:r>
            <a:r>
              <a:rPr lang="en-US" altLang="en-US" dirty="0" smtClean="0">
                <a:cs typeface="Arial" charset="0"/>
              </a:rPr>
              <a:t>), i.e., rank documents</a:t>
            </a:r>
          </a:p>
          <a:p>
            <a:r>
              <a:rPr lang="en-US" altLang="en-US" dirty="0" smtClean="0">
                <a:cs typeface="Arial" charset="0"/>
              </a:rPr>
              <a:t>Several different ways to define P(R=1|Q,D)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Conditional 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P(R=1|Q,D)=g(Rep(Q,D),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Special case: logistic regression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0" y="2743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functional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2927866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ranking?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4800" y="1417638"/>
                <a:ext cx="502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 a ranking problem: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features about query-document pair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relevance label of document for the given query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417638"/>
                <a:ext cx="50292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7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smtClean="0">
                <a:cs typeface="Arial" charset="0"/>
              </a:rPr>
              <a:t>Features/Attributes for ranking</a:t>
            </a:r>
            <a:endParaRPr lang="en-US" altLang="en-US" dirty="0">
              <a:cs typeface="Arial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features considered in ranking problems</a:t>
            </a:r>
            <a:endParaRPr lang="en-US" dirty="0"/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886332"/>
              </p:ext>
            </p:extLst>
          </p:nvPr>
        </p:nvGraphicFramePr>
        <p:xfrm>
          <a:off x="1524000" y="2590800"/>
          <a:ext cx="245745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3" imgW="1422360" imgH="2158920" progId="Equation.3">
                  <p:embed/>
                </p:oleObj>
              </mc:Choice>
              <mc:Fallback>
                <p:oleObj name="Equation" r:id="rId3" imgW="142236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2457450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063550" y="2812186"/>
            <a:ext cx="348736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Absolute Query Frequency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3550" y="3427071"/>
            <a:ext cx="145514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Query Length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3550" y="4028978"/>
            <a:ext cx="388965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Absolute Document Frequency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6154" y="4650743"/>
            <a:ext cx="185743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Document 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4786" y="5322174"/>
            <a:ext cx="37341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Inverse Document Frequency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4786" y="5896054"/>
            <a:ext cx="3876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Number of Terms in common between query </a:t>
            </a:r>
            <a:r>
              <a:rPr lang="en-US" altLang="en-US" dirty="0" smtClean="0"/>
              <a:t>and </a:t>
            </a:r>
            <a:r>
              <a:rPr lang="en-US" altLang="en-US" dirty="0"/>
              <a:t>document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ranking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ranking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ranking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=1|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posterior of document relevance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48462" y="191742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cs typeface="Arial" charset="0"/>
              </a:rPr>
              <a:t>Conditional models for P(R=1|Q,D</a:t>
            </a:r>
            <a:r>
              <a:rPr lang="en-US" altLang="en-US" dirty="0" smtClean="0">
                <a:cs typeface="Arial" charset="0"/>
              </a:rPr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Pros &amp; Cons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Absolute probability of relevance available</a:t>
            </a:r>
          </a:p>
          <a:p>
            <a:pPr lvl="1"/>
            <a:r>
              <a:rPr lang="en-US" altLang="en-US" dirty="0"/>
              <a:t>May re-use all the past relevance judgments</a:t>
            </a:r>
          </a:p>
          <a:p>
            <a:r>
              <a:rPr lang="en-US" altLang="en-US" dirty="0"/>
              <a:t>Problems</a:t>
            </a:r>
          </a:p>
          <a:p>
            <a:pPr lvl="1"/>
            <a:r>
              <a:rPr lang="en-US" altLang="en-US" dirty="0"/>
              <a:t>Performance </a:t>
            </a:r>
            <a:r>
              <a:rPr lang="en-US" altLang="en-US" dirty="0" smtClean="0"/>
              <a:t>heavily depends on the </a:t>
            </a:r>
            <a:r>
              <a:rPr lang="en-US" altLang="en-US" dirty="0"/>
              <a:t>selection of features</a:t>
            </a:r>
          </a:p>
          <a:p>
            <a:pPr lvl="1"/>
            <a:r>
              <a:rPr lang="en-US" altLang="en-US" dirty="0" smtClean="0"/>
              <a:t>Little guidance </a:t>
            </a:r>
            <a:r>
              <a:rPr lang="en-US" altLang="en-US" dirty="0"/>
              <a:t>on feature </a:t>
            </a:r>
            <a:r>
              <a:rPr lang="en-US" altLang="en-US" dirty="0" smtClean="0"/>
              <a:t>selection</a:t>
            </a:r>
          </a:p>
          <a:p>
            <a:r>
              <a:rPr lang="en-US" altLang="en-US" dirty="0"/>
              <a:t>Will be covered with more details in later learning-to-rank discussions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relevance</a:t>
            </a:r>
            <a:endParaRPr lang="en-US" dirty="0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3876" y="1431925"/>
            <a:ext cx="7975601" cy="1706563"/>
            <a:chOff x="378" y="768"/>
            <a:chExt cx="5024" cy="10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4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en-US" sz="24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8" y="1439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altLang="en-US" sz="2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5" y="1439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altLang="en-US" sz="1800" b="1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33" y="1104"/>
              <a:ext cx="165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7950" y="3260725"/>
            <a:ext cx="2919413" cy="2578100"/>
            <a:chOff x="116" y="1920"/>
            <a:chExt cx="1839" cy="162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49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/>
                <a:t>…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338388" y="3108325"/>
            <a:ext cx="3160713" cy="1206500"/>
            <a:chOff x="1521" y="1824"/>
            <a:chExt cx="1991" cy="76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91" y="2069"/>
              <a:ext cx="10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 Model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267075" y="4784725"/>
            <a:ext cx="1525588" cy="1298575"/>
            <a:chOff x="2106" y="2880"/>
            <a:chExt cx="961" cy="81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29000" y="3902075"/>
            <a:ext cx="2481263" cy="930275"/>
            <a:chOff x="2208" y="2324"/>
            <a:chExt cx="1563" cy="586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2324"/>
              <a:ext cx="33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4" y="2324"/>
              <a:ext cx="43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83125" y="4784725"/>
            <a:ext cx="1743075" cy="1298575"/>
            <a:chOff x="2998" y="2880"/>
            <a:chExt cx="1098" cy="81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096000" y="3108325"/>
            <a:ext cx="2971800" cy="2441575"/>
            <a:chOff x="3888" y="1824"/>
            <a:chExt cx="1872" cy="1538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084" y="2147"/>
              <a:ext cx="15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inference </a:t>
              </a:r>
              <a:r>
                <a:rPr lang="en-US" altLang="en-US" sz="16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system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68" y="2360"/>
              <a:ext cx="325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896" y="236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51"/>
          <p:cNvGrpSpPr>
            <a:grpSpLocks/>
          </p:cNvGrpSpPr>
          <p:nvPr/>
        </p:nvGrpSpPr>
        <p:grpSpPr bwMode="auto">
          <a:xfrm>
            <a:off x="2972435" y="2487616"/>
            <a:ext cx="3833813" cy="1169988"/>
            <a:chOff x="-230" y="3049"/>
            <a:chExt cx="2415" cy="737"/>
          </a:xfrm>
        </p:grpSpPr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-230" y="3049"/>
              <a:ext cx="1592" cy="449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1008" y="3536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 flipV="1">
              <a:off x="1219" y="3432"/>
              <a:ext cx="153" cy="1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TF-IDF 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probabilistic ranking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Recap: conditional </a:t>
            </a:r>
            <a:r>
              <a:rPr lang="en-US" altLang="en-US" dirty="0" smtClean="0">
                <a:cs typeface="Arial" charset="0"/>
              </a:rPr>
              <a:t>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P(R=1|Q,D)=g(Rep(Q,D),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Special case: logistic regression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0" y="2743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functional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2927866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Generative models for P(R=1|Q,D)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cs typeface="Arial" charset="0"/>
              </a:rPr>
              <a:t>Basic idea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Odd(R=1|Q,D) using Bayes’ rule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Assumption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is a binary variable</a:t>
            </a:r>
            <a:endParaRPr lang="en-US" altLang="en-US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Variants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P(Q,D|R)=P(D|Q,R)P(Q|R)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P(Q,D|R)=P(Q|D,R)P(D|R)</a:t>
            </a:r>
            <a:endParaRPr lang="en-US" altLang="en-US" dirty="0" smtClean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/>
          </p:nvPr>
        </p:nvGraphicFramePr>
        <p:xfrm>
          <a:off x="843771" y="2514600"/>
          <a:ext cx="5664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3848040" imgH="419040" progId="Equation.3">
                  <p:embed/>
                </p:oleObj>
              </mc:Choice>
              <mc:Fallback>
                <p:oleObj name="Equation" r:id="rId3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71" y="2514600"/>
                        <a:ext cx="5664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618971" y="2438400"/>
            <a:ext cx="3379500" cy="685801"/>
            <a:chOff x="5618971" y="2590800"/>
            <a:chExt cx="3379500" cy="685801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618971" y="2590800"/>
              <a:ext cx="914400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731953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6507971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4012"/>
              </p:ext>
            </p:extLst>
          </p:nvPr>
        </p:nvGraphicFramePr>
        <p:xfrm>
          <a:off x="635000" y="1536700"/>
          <a:ext cx="383381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3" imgW="2933640" imgH="1307880" progId="Equation.3">
                  <p:embed/>
                </p:oleObj>
              </mc:Choice>
              <mc:Fallback>
                <p:oleObj name="Equation" r:id="rId3" imgW="293364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536700"/>
                        <a:ext cx="383381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12"/>
          <p:cNvGrpSpPr>
            <a:grpSpLocks/>
          </p:cNvGrpSpPr>
          <p:nvPr/>
        </p:nvGrpSpPr>
        <p:grpSpPr bwMode="auto">
          <a:xfrm>
            <a:off x="3492500" y="2572327"/>
            <a:ext cx="4508500" cy="690563"/>
            <a:chOff x="2736" y="1776"/>
            <a:chExt cx="2840" cy="435"/>
          </a:xfrm>
        </p:grpSpPr>
        <p:sp>
          <p:nvSpPr>
            <p:cNvPr id="3080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 flipH="1">
              <a:off x="2736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36" y="21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non-relevant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</p:grp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685800" y="3352800"/>
            <a:ext cx="75128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Assume </a:t>
            </a:r>
            <a:r>
              <a:rPr lang="en-US" altLang="en-US" sz="1800" b="1" u="sng" dirty="0">
                <a:latin typeface="+mn-lt"/>
              </a:rPr>
              <a:t>independent</a:t>
            </a:r>
            <a:r>
              <a:rPr lang="en-US" altLang="en-US" sz="1800" b="1" dirty="0">
                <a:latin typeface="+mn-lt"/>
              </a:rPr>
              <a:t> attributes </a:t>
            </a:r>
            <a:r>
              <a:rPr lang="en-US" altLang="en-US" sz="1800" b="1" dirty="0" smtClean="0">
                <a:latin typeface="+mn-lt"/>
              </a:rPr>
              <a:t>of A</a:t>
            </a:r>
            <a:r>
              <a:rPr lang="en-US" altLang="en-US" sz="1800" b="1" baseline="-25000" dirty="0" smtClean="0">
                <a:latin typeface="+mn-lt"/>
              </a:rPr>
              <a:t>1</a:t>
            </a:r>
            <a:r>
              <a:rPr lang="en-US" altLang="en-US" sz="1800" b="1" dirty="0" smtClean="0">
                <a:latin typeface="+mn-lt"/>
              </a:rPr>
              <a:t>…</a:t>
            </a:r>
            <a:r>
              <a:rPr lang="en-US" altLang="en-US" sz="1800" b="1" dirty="0" err="1" smtClean="0">
                <a:latin typeface="+mn-lt"/>
              </a:rPr>
              <a:t>A</a:t>
            </a:r>
            <a:r>
              <a:rPr lang="en-US" altLang="en-US" sz="1800" b="1" baseline="-25000" dirty="0" err="1" smtClean="0">
                <a:latin typeface="+mn-lt"/>
              </a:rPr>
              <a:t>k</a:t>
            </a:r>
            <a:r>
              <a:rPr lang="en-US" altLang="en-US" sz="1800" b="1" dirty="0" smtClean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….(why?)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Let D=d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, where 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  <a:sym typeface="Symbol" pitchFamily="18" charset="2"/>
              </a:rPr>
              <a:t>{0,1} </a:t>
            </a:r>
            <a:r>
              <a:rPr lang="en-US" altLang="en-US" sz="1800" b="1" dirty="0">
                <a:latin typeface="+mn-lt"/>
              </a:rPr>
              <a:t>is the value of attribute </a:t>
            </a:r>
            <a:r>
              <a:rPr lang="en-US" altLang="en-US" sz="1800" b="1" dirty="0" err="1">
                <a:latin typeface="+mn-lt"/>
              </a:rPr>
              <a:t>A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(Similarly Q=q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q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)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91838"/>
              </p:ext>
            </p:extLst>
          </p:nvPr>
        </p:nvGraphicFramePr>
        <p:xfrm>
          <a:off x="699293" y="3999131"/>
          <a:ext cx="55864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5" imgW="4292280" imgH="1143000" progId="Equation.3">
                  <p:embed/>
                </p:oleObj>
              </mc:Choice>
              <mc:Fallback>
                <p:oleObj name="Equation" r:id="rId5" imgW="42922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" y="3999131"/>
                        <a:ext cx="55864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286000" y="3886202"/>
            <a:ext cx="4332295" cy="1295399"/>
            <a:chOff x="2286000" y="3886202"/>
            <a:chExt cx="4332295" cy="1295399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660906" y="3886202"/>
              <a:ext cx="195738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3657605" y="4114802"/>
              <a:ext cx="990601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286000" y="4579941"/>
              <a:ext cx="1981200" cy="60166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43400" y="4210052"/>
            <a:ext cx="2882908" cy="971551"/>
            <a:chOff x="4343400" y="4210052"/>
            <a:chExt cx="2882908" cy="971551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496202" y="4369019"/>
              <a:ext cx="223579" cy="185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660906" y="4210052"/>
              <a:ext cx="256540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43400" y="4579943"/>
              <a:ext cx="1943100" cy="60166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1263"/>
              </p:ext>
            </p:extLst>
          </p:nvPr>
        </p:nvGraphicFramePr>
        <p:xfrm>
          <a:off x="1866461" y="53340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22241" y="2677742"/>
            <a:ext cx="2743200" cy="61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62071" y="2032685"/>
            <a:ext cx="3524229" cy="685801"/>
            <a:chOff x="5618970" y="2590800"/>
            <a:chExt cx="3524229" cy="685801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618970" y="2590800"/>
              <a:ext cx="1006741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6876681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>
              <a:off x="6652699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3634"/>
              </p:ext>
            </p:extLst>
          </p:nvPr>
        </p:nvGraphicFramePr>
        <p:xfrm>
          <a:off x="647700" y="2133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53000" y="2502528"/>
            <a:ext cx="1714939" cy="38100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809092" y="2479290"/>
            <a:ext cx="1714939" cy="38100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493355" y="2496020"/>
            <a:ext cx="976752" cy="38100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4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2703"/>
              </p:ext>
            </p:extLst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398"/>
            <a:ext cx="3568703" cy="693738"/>
            <a:chOff x="2784" y="1776"/>
            <a:chExt cx="2248" cy="437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01"/>
              <a:ext cx="64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32" y="2108"/>
              <a:ext cx="132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2005804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33235"/>
              </p:ext>
            </p:extLst>
          </p:nvPr>
        </p:nvGraphicFramePr>
        <p:xfrm>
          <a:off x="175260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775202" y="3045619"/>
            <a:ext cx="3695700" cy="1200329"/>
            <a:chOff x="4775202" y="3045619"/>
            <a:chExt cx="369570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041902" y="3045619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Assumption: terms not occurring in the query are equally likely to occur in relevant and </a:t>
              </a:r>
              <a:r>
                <a:rPr lang="en-US" i="1" dirty="0" err="1" smtClean="0"/>
                <a:t>nonrelevant</a:t>
              </a:r>
              <a:r>
                <a:rPr lang="en-US" i="1" dirty="0" smtClean="0"/>
                <a:t> documents, i.e., </a:t>
              </a:r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t</a:t>
              </a:r>
              <a:r>
                <a:rPr lang="en-US" i="1" dirty="0" smtClean="0"/>
                <a:t>=</a:t>
              </a:r>
              <a:r>
                <a:rPr lang="en-US" i="1" dirty="0" err="1" smtClean="0"/>
                <a:t>u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775202" y="3352800"/>
              <a:ext cx="24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368884" y="3049862"/>
            <a:ext cx="2574858" cy="687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57400" y="3759787"/>
            <a:ext cx="2895600" cy="87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75630" y="3798009"/>
            <a:ext cx="869952" cy="496241"/>
            <a:chOff x="4025899" y="3810000"/>
            <a:chExt cx="869952" cy="4962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25899" y="3810000"/>
              <a:ext cx="869952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25900" y="3810000"/>
              <a:ext cx="869951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25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895600" y="3657600"/>
            <a:ext cx="2393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879849" y="3657600"/>
            <a:ext cx="2393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736393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20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20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20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20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20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20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2000" b="1" dirty="0">
                <a:solidFill>
                  <a:srgbClr val="3333FF"/>
                </a:solidFill>
                <a:latin typeface="+mn-lt"/>
              </a:rPr>
              <a:t>occurs in a relevant doc   </a:t>
            </a:r>
            <a:endParaRPr lang="en-US" altLang="en-US" sz="1800" b="1" dirty="0">
              <a:solidFill>
                <a:srgbClr val="3333FF"/>
              </a:solidFill>
              <a:latin typeface="+mn-lt"/>
            </a:endParaRPr>
          </a:p>
          <a:p>
            <a:pPr eaLnBrk="1" hangingPunct="1"/>
            <a:r>
              <a:rPr lang="en-US" altLang="en-US" sz="20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20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20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20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20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20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20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20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20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20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38934"/>
              </p:ext>
            </p:extLst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parameters?</a:t>
            </a:r>
            <a:endParaRPr lang="en-US" altLang="en-US" dirty="0">
              <a:latin typeface="+mn-lt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00991"/>
              </p:ext>
            </p:extLst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2416" y="3962400"/>
            <a:ext cx="428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/>
              <a:t>Suppose we have relevance judgments,</a:t>
            </a:r>
          </a:p>
        </p:txBody>
      </p:sp>
    </p:spTree>
    <p:extLst>
      <p:ext uri="{BB962C8B-B14F-4D97-AF65-F5344CB8AC3E}">
        <p14:creationId xmlns:p14="http://schemas.microsoft.com/office/powerpoint/2010/main" val="12819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3" grpId="0"/>
      <p:bldP spid="4104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5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General setting:</a:t>
                </a:r>
              </a:p>
              <a:p>
                <a:pPr lvl="1"/>
                <a:r>
                  <a:rPr lang="en-US" altLang="en-US" dirty="0"/>
                  <a:t>Given a (hypothesized &amp; probabilistic) model that governs the random experiment</a:t>
                </a:r>
              </a:p>
              <a:p>
                <a:pPr lvl="1"/>
                <a:r>
                  <a:rPr lang="en-US" altLang="en-US" dirty="0"/>
                  <a:t>The model gives </a:t>
                </a:r>
                <a:r>
                  <a:rPr lang="en-US" altLang="en-US" dirty="0" smtClean="0"/>
                  <a:t>probability </a:t>
                </a:r>
                <a:r>
                  <a:rPr lang="en-US" altLang="en-US" dirty="0"/>
                  <a:t>of any data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𝐷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b="0" i="1" dirty="0" smtClean="0">
                        <a:latin typeface="Cambria Math"/>
                        <a:sym typeface="Symbol" pitchFamily="18" charset="2"/>
                      </a:rPr>
                      <m:t>𝜃</m:t>
                    </m:r>
                    <m:r>
                      <a:rPr lang="en-US" altLang="en-US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that depends on the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lvl="1"/>
                <a:r>
                  <a:rPr lang="en-US" altLang="en-US" dirty="0">
                    <a:sym typeface="Symbol" pitchFamily="18" charset="2"/>
                  </a:rPr>
                  <a:t>Now, given actual sample data X={x</a:t>
                </a:r>
                <a:r>
                  <a:rPr lang="en-US" altLang="en-US" baseline="-25000" dirty="0">
                    <a:sym typeface="Symbol" pitchFamily="18" charset="2"/>
                  </a:rPr>
                  <a:t>1</a:t>
                </a:r>
                <a:r>
                  <a:rPr lang="en-US" altLang="en-US" dirty="0">
                    <a:sym typeface="Symbol" pitchFamily="18" charset="2"/>
                  </a:rPr>
                  <a:t>,…,</a:t>
                </a:r>
                <a:r>
                  <a:rPr lang="en-US" altLang="en-US" dirty="0" err="1">
                    <a:sym typeface="Symbol" pitchFamily="18" charset="2"/>
                  </a:rPr>
                  <a:t>x</a:t>
                </a:r>
                <a:r>
                  <a:rPr lang="en-US" altLang="en-US" baseline="-25000" dirty="0" err="1">
                    <a:sym typeface="Symbol" pitchFamily="18" charset="2"/>
                  </a:rPr>
                  <a:t>n</a:t>
                </a:r>
                <a:r>
                  <a:rPr lang="en-US" altLang="en-US" dirty="0">
                    <a:sym typeface="Symbol" pitchFamily="18" charset="2"/>
                  </a:rPr>
                  <a:t>},  what can we say about the value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?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Intuitively, take </a:t>
                </a:r>
                <a:r>
                  <a:rPr lang="en-US" altLang="en-US" dirty="0" smtClean="0">
                    <a:sym typeface="Symbol" pitchFamily="18" charset="2"/>
                  </a:rPr>
                  <a:t>our </a:t>
                </a:r>
                <a:r>
                  <a:rPr lang="en-US" altLang="en-US" dirty="0">
                    <a:sym typeface="Symbol" pitchFamily="18" charset="2"/>
                  </a:rPr>
                  <a:t>best guess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-- “best” means “best explaining/fitting the data”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Generally an optimization problem</a:t>
                </a:r>
              </a:p>
            </p:txBody>
          </p:sp>
        </mc:Choice>
        <mc:Fallback xmlns="">
          <p:sp>
            <p:nvSpPr>
              <p:cNvPr id="46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</a:t>
            </a:r>
            <a:r>
              <a:rPr lang="en-US" altLang="en-US" dirty="0"/>
              <a:t>vs. Bayesian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Maximum likelihood estimation</a:t>
            </a:r>
          </a:p>
          <a:p>
            <a:pPr lvl="1"/>
            <a:r>
              <a:rPr lang="en-US" altLang="en-US" dirty="0"/>
              <a:t>“Best” means “data likelihood reaches maximum”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Issue: </a:t>
            </a:r>
            <a:r>
              <a:rPr lang="en-US" altLang="en-US" dirty="0"/>
              <a:t>small </a:t>
            </a:r>
            <a:r>
              <a:rPr lang="en-US" altLang="en-US" dirty="0" smtClean="0"/>
              <a:t>sample size</a:t>
            </a:r>
            <a:endParaRPr lang="en-US" altLang="en-US" dirty="0"/>
          </a:p>
          <a:p>
            <a:r>
              <a:rPr lang="en-US" altLang="en-US" dirty="0"/>
              <a:t>Bayesian </a:t>
            </a:r>
            <a:r>
              <a:rPr lang="en-US" altLang="en-US" dirty="0" smtClean="0"/>
              <a:t>estimation </a:t>
            </a:r>
          </a:p>
          <a:p>
            <a:pPr lvl="1"/>
            <a:r>
              <a:rPr lang="en-US" altLang="en-US" dirty="0" smtClean="0"/>
              <a:t>“Best” means being consistent with our “prior” knowledge and explaining data well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err="1" smtClean="0">
                <a:sym typeface="Symbol" pitchFamily="18" charset="2"/>
              </a:rPr>
              <a:t>A.k.a</a:t>
            </a:r>
            <a:r>
              <a:rPr lang="en-US" altLang="en-US" dirty="0" smtClean="0">
                <a:sym typeface="Symbol" pitchFamily="18" charset="2"/>
              </a:rPr>
              <a:t>, Maximum a Posterior estimation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Issue: </a:t>
            </a:r>
            <a:r>
              <a:rPr lang="en-US" altLang="en-US" dirty="0">
                <a:sym typeface="Symbol" pitchFamily="18" charset="2"/>
              </a:rPr>
              <a:t>how to define prior?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0" smtClean="0">
                          <a:latin typeface="Cambria Math"/>
                        </a:rPr>
                        <m:t>𝐗</m:t>
                      </m:r>
                      <m:r>
                        <a:rPr lang="en-US" sz="2400" b="1" i="0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blipFill rotWithShape="0">
                <a:blip r:embed="rId2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𝐗</m:t>
                          </m:r>
                        </m: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blipFill rotWithShape="0">
                <a:blip r:embed="rId3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150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ML: </a:t>
            </a:r>
            <a:r>
              <a:rPr lang="en-US" i="1" dirty="0" err="1" smtClean="0">
                <a:solidFill>
                  <a:srgbClr val="FF0000"/>
                </a:solidFill>
              </a:rPr>
              <a:t>Frequentist’s</a:t>
            </a:r>
            <a:r>
              <a:rPr lang="en-US" i="1" dirty="0" smtClean="0">
                <a:solidFill>
                  <a:srgbClr val="FF0000"/>
                </a:solidFill>
              </a:rPr>
              <a:t> point of 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5489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MAP: Bayesian’s point of 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Bayesian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762000" y="4953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20" name="Group 4"/>
          <p:cNvGrpSpPr>
            <a:grpSpLocks/>
          </p:cNvGrpSpPr>
          <p:nvPr/>
        </p:nvGrpSpPr>
        <p:grpSpPr bwMode="auto">
          <a:xfrm>
            <a:off x="598487" y="3870325"/>
            <a:ext cx="4495800" cy="1035050"/>
            <a:chOff x="370" y="2380"/>
            <a:chExt cx="2832" cy="652"/>
          </a:xfrm>
        </p:grpSpPr>
        <p:sp>
          <p:nvSpPr>
            <p:cNvPr id="495621" name="Freeform 5"/>
            <p:cNvSpPr>
              <a:spLocks/>
            </p:cNvSpPr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240 w 960"/>
                <a:gd name="T3" fmla="*/ 288 h 344"/>
                <a:gd name="T4" fmla="*/ 480 w 960"/>
                <a:gd name="T5" fmla="*/ 0 h 344"/>
                <a:gd name="T6" fmla="*/ 816 w 960"/>
                <a:gd name="T7" fmla="*/ 288 h 344"/>
                <a:gd name="T8" fmla="*/ 960 w 960"/>
                <a:gd name="T9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370" y="2380"/>
              <a:ext cx="6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Prior: p(</a:t>
              </a:r>
              <a:r>
                <a:rPr lang="en-US" altLang="en-US" b="1" dirty="0">
                  <a:sym typeface="Symbol" pitchFamily="18" charset="2"/>
                </a:rPr>
                <a:t>)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1090" y="252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24" name="Group 8"/>
          <p:cNvGrpSpPr>
            <a:grpSpLocks/>
          </p:cNvGrpSpPr>
          <p:nvPr/>
        </p:nvGrpSpPr>
        <p:grpSpPr bwMode="auto">
          <a:xfrm>
            <a:off x="3733800" y="2382838"/>
            <a:ext cx="5183188" cy="2366963"/>
            <a:chOff x="2352" y="1501"/>
            <a:chExt cx="3265" cy="1491"/>
          </a:xfrm>
        </p:grpSpPr>
        <p:sp>
          <p:nvSpPr>
            <p:cNvPr id="495625" name="Freeform 9"/>
            <p:cNvSpPr>
              <a:spLocks/>
            </p:cNvSpPr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240 w 1008"/>
                <a:gd name="T3" fmla="*/ 640 h 976"/>
                <a:gd name="T4" fmla="*/ 432 w 1008"/>
                <a:gd name="T5" fmla="*/ 16 h 976"/>
                <a:gd name="T6" fmla="*/ 768 w 1008"/>
                <a:gd name="T7" fmla="*/ 736 h 976"/>
                <a:gd name="T8" fmla="*/ 1008 w 1008"/>
                <a:gd name="T9" fmla="*/ 92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6" name="Text Box 10"/>
            <p:cNvSpPr txBox="1">
              <a:spLocks noChangeArrowheads="1"/>
            </p:cNvSpPr>
            <p:nvPr/>
          </p:nvSpPr>
          <p:spPr bwMode="auto">
            <a:xfrm>
              <a:off x="4318" y="1501"/>
              <a:ext cx="1299" cy="4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/>
                <a:t>Likelihood:</a:t>
              </a:r>
            </a:p>
            <a:p>
              <a:r>
                <a:rPr lang="en-US" altLang="en-US" b="1" dirty="0"/>
                <a:t> p(X|</a:t>
              </a:r>
              <a:r>
                <a:rPr lang="en-US" altLang="en-US" b="1" dirty="0">
                  <a:sym typeface="Symbol" pitchFamily="18" charset="2"/>
                </a:rPr>
                <a:t></a:t>
              </a:r>
              <a:r>
                <a:rPr lang="en-US" altLang="en-US" b="1" dirty="0" smtClean="0">
                  <a:sym typeface="Symbol" pitchFamily="18" charset="2"/>
                </a:rPr>
                <a:t>) X</a:t>
              </a:r>
              <a:r>
                <a:rPr lang="en-US" altLang="en-US" b="1" dirty="0">
                  <a:sym typeface="Symbol" pitchFamily="18" charset="2"/>
                </a:rPr>
                <a:t>=(x</a:t>
              </a:r>
              <a:r>
                <a:rPr lang="en-US" altLang="en-US" b="1" baseline="-25000" dirty="0">
                  <a:sym typeface="Symbol" pitchFamily="18" charset="2"/>
                </a:rPr>
                <a:t>1</a:t>
              </a:r>
              <a:r>
                <a:rPr lang="en-US" altLang="en-US" b="1" dirty="0">
                  <a:sym typeface="Symbol" pitchFamily="18" charset="2"/>
                </a:rPr>
                <a:t>,…,</a:t>
              </a:r>
              <a:r>
                <a:rPr lang="en-US" altLang="en-US" b="1" dirty="0" err="1">
                  <a:sym typeface="Symbol" pitchFamily="18" charset="2"/>
                </a:rPr>
                <a:t>x</a:t>
              </a:r>
              <a:r>
                <a:rPr lang="en-US" altLang="en-US" b="1" baseline="-25000" dirty="0" err="1">
                  <a:sym typeface="Symbol" pitchFamily="18" charset="2"/>
                </a:rPr>
                <a:t>N</a:t>
              </a:r>
              <a:r>
                <a:rPr lang="en-US" altLang="en-US" b="1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flipH="1">
              <a:off x="3864" y="16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667000" y="1524000"/>
            <a:ext cx="20939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Posterior:</a:t>
            </a:r>
          </a:p>
          <a:p>
            <a:r>
              <a:rPr lang="en-US" altLang="en-US" b="1"/>
              <a:t> p(</a:t>
            </a:r>
            <a:r>
              <a:rPr lang="en-US" altLang="en-US" b="1">
                <a:sym typeface="Symbol" pitchFamily="18" charset="2"/>
              </a:rPr>
              <a:t>|X) </a:t>
            </a:r>
            <a:r>
              <a:rPr lang="en-US" altLang="en-US" b="1"/>
              <a:t>p(X|</a:t>
            </a:r>
            <a:r>
              <a:rPr lang="en-US" altLang="en-US" b="1">
                <a:sym typeface="Symbol" pitchFamily="18" charset="2"/>
              </a:rPr>
              <a:t>)</a:t>
            </a:r>
            <a:r>
              <a:rPr lang="en-US" altLang="en-US" b="1"/>
              <a:t>p(</a:t>
            </a:r>
            <a:r>
              <a:rPr lang="en-US" altLang="en-US" b="1">
                <a:sym typeface="Symbol" pitchFamily="18" charset="2"/>
              </a:rPr>
              <a:t>)</a:t>
            </a:r>
          </a:p>
          <a:p>
            <a:endParaRPr lang="en-US" altLang="en-US" b="1">
              <a:sym typeface="Symbol" pitchFamily="18" charset="2"/>
            </a:endParaRPr>
          </a:p>
        </p:txBody>
      </p:sp>
      <p:grpSp>
        <p:nvGrpSpPr>
          <p:cNvPr id="495629" name="Group 13"/>
          <p:cNvGrpSpPr>
            <a:grpSpLocks/>
          </p:cNvGrpSpPr>
          <p:nvPr/>
        </p:nvGrpSpPr>
        <p:grpSpPr bwMode="auto">
          <a:xfrm>
            <a:off x="3048000" y="2209800"/>
            <a:ext cx="3078163" cy="2641600"/>
            <a:chOff x="1920" y="1392"/>
            <a:chExt cx="1939" cy="1664"/>
          </a:xfrm>
        </p:grpSpPr>
        <p:sp>
          <p:nvSpPr>
            <p:cNvPr id="495630" name="Freeform 14"/>
            <p:cNvSpPr>
              <a:spLocks/>
            </p:cNvSpPr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240 w 672"/>
                <a:gd name="T3" fmla="*/ 1136 h 1568"/>
                <a:gd name="T4" fmla="*/ 336 w 672"/>
                <a:gd name="T5" fmla="*/ 128 h 1568"/>
                <a:gd name="T6" fmla="*/ 384 w 672"/>
                <a:gd name="T7" fmla="*/ 368 h 1568"/>
                <a:gd name="T8" fmla="*/ 432 w 672"/>
                <a:gd name="T9" fmla="*/ 1232 h 1568"/>
                <a:gd name="T10" fmla="*/ 672 w 672"/>
                <a:gd name="T11" fmla="*/ 1568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>
              <a:off x="2592" y="139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2895600" y="4191000"/>
            <a:ext cx="4763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33" name="Text Box 17"/>
          <p:cNvSpPr txBox="1">
            <a:spLocks noChangeArrowheads="1"/>
          </p:cNvSpPr>
          <p:nvPr/>
        </p:nvSpPr>
        <p:spPr bwMode="auto">
          <a:xfrm>
            <a:off x="8077200" y="5029200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ym typeface="Symbol" pitchFamily="18" charset="2"/>
              </a:rPr>
              <a:t></a:t>
            </a:r>
          </a:p>
        </p:txBody>
      </p:sp>
      <p:grpSp>
        <p:nvGrpSpPr>
          <p:cNvPr id="495634" name="Group 18"/>
          <p:cNvGrpSpPr>
            <a:grpSpLocks/>
          </p:cNvGrpSpPr>
          <p:nvPr/>
        </p:nvGrpSpPr>
        <p:grpSpPr bwMode="auto">
          <a:xfrm>
            <a:off x="1055688" y="5029204"/>
            <a:ext cx="1728786" cy="750888"/>
            <a:chOff x="665" y="3168"/>
            <a:chExt cx="1089" cy="473"/>
          </a:xfrm>
        </p:grpSpPr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665" y="3408"/>
              <a:ext cx="1034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baseline="-25000" dirty="0" smtClean="0">
                  <a:sym typeface="Symbol" pitchFamily="18" charset="2"/>
                </a:rPr>
                <a:t></a:t>
              </a:r>
              <a:r>
                <a:rPr lang="en-US" altLang="en-US" b="1" dirty="0">
                  <a:sym typeface="Symbol" pitchFamily="18" charset="2"/>
                </a:rPr>
                <a:t>: prior mode </a:t>
              </a:r>
            </a:p>
          </p:txBody>
        </p:sp>
        <p:sp>
          <p:nvSpPr>
            <p:cNvPr id="495636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715000" y="3124200"/>
            <a:ext cx="4763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38" name="Group 22"/>
          <p:cNvGrpSpPr>
            <a:grpSpLocks/>
          </p:cNvGrpSpPr>
          <p:nvPr/>
        </p:nvGrpSpPr>
        <p:grpSpPr bwMode="auto">
          <a:xfrm>
            <a:off x="5867400" y="5105400"/>
            <a:ext cx="2289175" cy="793750"/>
            <a:chOff x="3696" y="3216"/>
            <a:chExt cx="1442" cy="500"/>
          </a:xfrm>
        </p:grpSpPr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4128" y="3504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ym typeface="Symbol" pitchFamily="18" charset="2"/>
                </a:rPr>
                <a:t></a:t>
              </a:r>
              <a:r>
                <a:rPr lang="en-US" altLang="en-US" b="1" baseline="-25000">
                  <a:sym typeface="Symbol" pitchFamily="18" charset="2"/>
                </a:rPr>
                <a:t>ml</a:t>
              </a:r>
              <a:r>
                <a:rPr lang="en-US" altLang="en-US" b="1">
                  <a:sym typeface="Symbol" pitchFamily="18" charset="2"/>
                </a:rPr>
                <a:t>: ML estimate</a:t>
              </a:r>
            </a:p>
          </p:txBody>
        </p:sp>
        <p:sp>
          <p:nvSpPr>
            <p:cNvPr id="495640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48200" y="2209800"/>
            <a:ext cx="0" cy="30480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42" name="Group 26"/>
          <p:cNvGrpSpPr>
            <a:grpSpLocks/>
          </p:cNvGrpSpPr>
          <p:nvPr/>
        </p:nvGrpSpPr>
        <p:grpSpPr bwMode="auto">
          <a:xfrm>
            <a:off x="3733801" y="5029206"/>
            <a:ext cx="1897063" cy="838201"/>
            <a:chOff x="2352" y="3168"/>
            <a:chExt cx="1195" cy="528"/>
          </a:xfrm>
        </p:grpSpPr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2352" y="3463"/>
              <a:ext cx="1195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dirty="0">
                  <a:sym typeface="Symbol" pitchFamily="18" charset="2"/>
                </a:rPr>
                <a:t>: posterior mode </a:t>
              </a:r>
            </a:p>
          </p:txBody>
        </p:sp>
        <p:sp>
          <p:nvSpPr>
            <p:cNvPr id="495644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8" grpId="0"/>
      <p:bldP spid="495632" grpId="0" animBg="1"/>
      <p:bldP spid="495637" grpId="0" animBg="1"/>
      <p:bldP spid="4956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</a:t>
            </a:r>
            <a:r>
              <a:rPr lang="en-US" altLang="en-US" dirty="0" smtClean="0"/>
              <a:t>concepts </a:t>
            </a:r>
            <a:r>
              <a:rPr lang="en-US" altLang="en-US" dirty="0"/>
              <a:t>in </a:t>
            </a:r>
            <a:r>
              <a:rPr lang="en-US" altLang="en-US" dirty="0" smtClean="0"/>
              <a:t>probability </a:t>
            </a:r>
            <a:endParaRPr lang="en-US" alt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Random </a:t>
            </a:r>
            <a:r>
              <a:rPr lang="en-US" altLang="en-US" sz="2800" dirty="0" smtClean="0"/>
              <a:t>experiment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experiment with uncertain outcome </a:t>
            </a:r>
            <a:r>
              <a:rPr lang="en-US" altLang="en-US" sz="2000" b="0" dirty="0"/>
              <a:t>(e.g., tossing a coin, picking a word from text)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Sample </a:t>
            </a:r>
            <a:r>
              <a:rPr lang="en-US" altLang="en-US" sz="2800" dirty="0" smtClean="0"/>
              <a:t>space (S)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All </a:t>
            </a:r>
            <a:r>
              <a:rPr lang="en-US" altLang="en-US" sz="2400" dirty="0"/>
              <a:t>possible </a:t>
            </a:r>
            <a:r>
              <a:rPr lang="en-US" altLang="en-US" sz="2400" dirty="0" smtClean="0"/>
              <a:t>outcomes of an experiment, </a:t>
            </a:r>
            <a:r>
              <a:rPr lang="en-US" altLang="en-US" sz="2400" dirty="0"/>
              <a:t>e.g., </a:t>
            </a:r>
            <a:r>
              <a:rPr lang="en-US" altLang="en-US" sz="2400" dirty="0" smtClean="0"/>
              <a:t>t</a:t>
            </a:r>
            <a:r>
              <a:rPr lang="en-US" altLang="en-US" sz="2400" b="0" dirty="0" smtClean="0"/>
              <a:t>ossing </a:t>
            </a:r>
            <a:r>
              <a:rPr lang="en-US" altLang="en-US" sz="2400" b="0" dirty="0"/>
              <a:t>2 fair coins, </a:t>
            </a:r>
            <a:r>
              <a:rPr lang="en-US" altLang="en-US" sz="2400" b="0" dirty="0" smtClean="0"/>
              <a:t>S={HH</a:t>
            </a:r>
            <a:r>
              <a:rPr lang="en-US" altLang="en-US" sz="2400" b="0" dirty="0"/>
              <a:t>, HT, TH, TT}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Event (E)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</a:t>
            </a:r>
            <a:r>
              <a:rPr lang="en-US" altLang="en-US" sz="2400" dirty="0">
                <a:sym typeface="Symbol" pitchFamily="18" charset="2"/>
              </a:rPr>
              <a:t>S, E happens </a:t>
            </a:r>
            <a:r>
              <a:rPr lang="en-US" altLang="en-US" sz="2400" dirty="0" err="1">
                <a:sym typeface="Symbol" pitchFamily="18" charset="2"/>
              </a:rPr>
              <a:t>iff</a:t>
            </a:r>
            <a:r>
              <a:rPr lang="en-US" altLang="en-US" sz="2400" dirty="0">
                <a:sym typeface="Symbol" pitchFamily="18" charset="2"/>
              </a:rPr>
              <a:t> outcome is in </a:t>
            </a:r>
            <a:r>
              <a:rPr lang="en-US" altLang="en-US" sz="2400" dirty="0" smtClean="0">
                <a:sym typeface="Symbol" pitchFamily="18" charset="2"/>
              </a:rPr>
              <a:t>S, </a:t>
            </a:r>
            <a:r>
              <a:rPr lang="en-US" altLang="en-US" sz="2400" dirty="0">
                <a:sym typeface="Symbol" pitchFamily="18" charset="2"/>
              </a:rPr>
              <a:t>e.g., </a:t>
            </a:r>
            <a:r>
              <a:rPr lang="en-US" altLang="en-US" sz="2400" b="0" dirty="0" smtClean="0">
                <a:sym typeface="Symbol" pitchFamily="18" charset="2"/>
              </a:rPr>
              <a:t>E</a:t>
            </a:r>
            <a:r>
              <a:rPr lang="en-US" altLang="en-US" sz="2400" b="0" dirty="0">
                <a:sym typeface="Symbol" pitchFamily="18" charset="2"/>
              </a:rPr>
              <a:t>={HH} (all heads</a:t>
            </a:r>
            <a:r>
              <a:rPr lang="en-US" altLang="en-US" sz="2400" b="0" dirty="0" smtClean="0">
                <a:sym typeface="Symbol" pitchFamily="18" charset="2"/>
              </a:rPr>
              <a:t>), E</a:t>
            </a:r>
            <a:r>
              <a:rPr lang="en-US" altLang="en-US" sz="2400" b="0" dirty="0">
                <a:sym typeface="Symbol" pitchFamily="18" charset="2"/>
              </a:rPr>
              <a:t>={HH,TT} (same face)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Impossible event ({}), certain event (S)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Probability of </a:t>
            </a:r>
            <a:r>
              <a:rPr lang="en-US" altLang="en-US" sz="2800" dirty="0" smtClean="0"/>
              <a:t>event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0 </a:t>
            </a:r>
            <a:r>
              <a:rPr lang="en-US" altLang="en-US" sz="2400" dirty="0"/>
              <a:t>≤</a:t>
            </a:r>
            <a:r>
              <a:rPr lang="en-US" altLang="en-US" sz="2400" dirty="0" smtClean="0"/>
              <a:t> P(E) ≤ 1</a:t>
            </a:r>
            <a:endParaRPr lang="en-US" altLang="en-US" sz="2400" b="0" dirty="0">
              <a:sym typeface="Symbol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Data: a document d with counts c(w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), …, c(</a:t>
                </a:r>
                <a:r>
                  <a:rPr lang="en-US" altLang="en-US" sz="2400" dirty="0" err="1"/>
                  <a:t>w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  <a:p>
                <a:r>
                  <a:rPr lang="en-US" altLang="en-US" sz="2400" dirty="0"/>
                  <a:t>Model: multinomial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</a:rPr>
                      <m:t>p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𝑊</m:t>
                    </m:r>
                    <m:r>
                      <a:rPr lang="en-US" altLang="en-US" sz="2400" b="0" i="1" smtClean="0">
                        <a:latin typeface="Cambria Math"/>
                      </a:rPr>
                      <m:t>|</m:t>
                    </m:r>
                    <m:r>
                      <a:rPr lang="en-US" altLang="en-US" sz="2400" b="0" i="1" smtClean="0">
                        <a:latin typeface="Cambria Math"/>
                      </a:rPr>
                      <m:t>𝜃</m:t>
                    </m:r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with </a:t>
                </a:r>
                <a:r>
                  <a:rPr lang="en-US" altLang="en-US" sz="24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r>
                  <a:rPr lang="en-US" altLang="en-US" sz="2400" dirty="0"/>
                  <a:t>Maximum likelihood </a:t>
                </a:r>
                <a:r>
                  <a:rPr lang="en-US" altLang="en-US" sz="2400" dirty="0" smtClean="0"/>
                  <a:t>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𝑊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8" name="Text Box 6"/>
              <p:cNvSpPr txBox="1">
                <a:spLocks noChangeArrowheads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 smtClean="0"/>
                  <a:t>Using </a:t>
                </a:r>
                <a:r>
                  <a:rPr lang="en-US" altLang="en-US" sz="1800" b="1" i="0" dirty="0"/>
                  <a:t>Lagrange multiplier </a:t>
                </a:r>
                <a:r>
                  <a:rPr lang="en-US" altLang="en-US" sz="1800" b="1" i="0" dirty="0" smtClean="0"/>
                  <a:t>approach, </a:t>
                </a:r>
                <a:r>
                  <a:rPr lang="en-US" altLang="en-US" b="1" dirty="0" smtClean="0"/>
                  <a:t>we’ll </a:t>
                </a:r>
                <a:r>
                  <a:rPr lang="en-US" altLang="en-US" b="1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 dirty="0"/>
                  <a:t> to maximize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𝑳</m:t>
                    </m:r>
                    <m:r>
                      <a:rPr lang="en-US" altLang="en-US" b="1" i="1">
                        <a:latin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</a:rPr>
                      <m:t>𝑾</m:t>
                    </m:r>
                    <m:r>
                      <a:rPr lang="en-US" altLang="en-US" b="1" i="1">
                        <a:latin typeface="Cambria Math"/>
                      </a:rPr>
                      <m:t>,</m:t>
                    </m:r>
                    <m:r>
                      <a:rPr lang="en-US" altLang="en-US" b="1" i="1">
                        <a:latin typeface="Cambria Math"/>
                      </a:rPr>
                      <m:t>𝜽</m:t>
                    </m:r>
                    <m:r>
                      <a:rPr lang="en-US" altLang="en-US" b="1" i="1">
                        <a:latin typeface="Cambria Math"/>
                      </a:rPr>
                      <m:t>)</m:t>
                    </m:r>
                  </m:oMath>
                </a14:m>
                <a:endParaRPr lang="en-US" altLang="en-US" b="1" baseline="-25000" dirty="0"/>
              </a:p>
            </p:txBody>
          </p:sp>
        </mc:Choice>
        <mc:Fallback xmlns="">
          <p:sp>
            <p:nvSpPr>
              <p:cNvPr id="468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71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5410200" y="5017780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/>
              <a:t>Set partial derivatives to zero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5410200" y="631755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0" dirty="0">
                <a:solidFill>
                  <a:srgbClr val="CC0000"/>
                </a:solidFill>
              </a:rPr>
              <a:t>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48142" y="3200400"/>
            <a:ext cx="3314858" cy="900375"/>
            <a:chOff x="5448142" y="3200400"/>
            <a:chExt cx="3314858" cy="90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5448142" y="3596049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995901"/>
            <a:ext cx="4762440" cy="984052"/>
            <a:chOff x="457200" y="3995901"/>
            <a:chExt cx="4762440" cy="98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" y="438796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876800"/>
            <a:ext cx="4021356" cy="676724"/>
            <a:chOff x="457200" y="4876800"/>
            <a:chExt cx="4021356" cy="6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   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57200" y="513407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446288"/>
            <a:ext cx="4867505" cy="871264"/>
            <a:chOff x="457200" y="5446288"/>
            <a:chExt cx="4867505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111" t="-111111" r="-3889" b="-1793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57200" y="579324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" y="5681865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681865"/>
              <a:ext cx="1253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we have 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6081975"/>
            <a:ext cx="2068360" cy="703013"/>
            <a:chOff x="457200" y="6081975"/>
            <a:chExt cx="2068360" cy="703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57200" y="6317552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410200" y="5730567"/>
            <a:ext cx="3041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 smtClean="0"/>
              <a:t>Requirement from probability</a:t>
            </a:r>
            <a:endParaRPr lang="en-US" altLang="en-US" sz="1800" b="1" i="0" dirty="0"/>
          </a:p>
        </p:txBody>
      </p:sp>
      <p:pic>
        <p:nvPicPr>
          <p:cNvPr id="14338" name="Picture 2" descr="http://upload.wikimedia.org/wikipedia/commons/thumb/1/17/Binary_logarithm_plot_with_ticks.svg/408px-Binary_logarithm_plot_with_ticks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05" y="345012"/>
            <a:ext cx="3043273" cy="24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339169"/>
              </p:ext>
            </p:extLst>
          </p:nvPr>
        </p:nvGraphicFramePr>
        <p:xfrm>
          <a:off x="92773" y="88860"/>
          <a:ext cx="5231932" cy="279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4340" name="Picture 4" descr="http://upload.wikimedia.org/wikipedia/commons/thumb/a/a4/13-02-27-spielbank-wiesbaden-by-RalfR-093.jpg/1920px-13-02-27-spielbank-wiesbaden-by-RalfR-09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83567"/>
            <a:ext cx="3340371" cy="22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/>
      <p:bldP spid="468999" grpId="0"/>
      <p:bldP spid="469001" grpId="0"/>
      <p:bldP spid="3" grpId="0"/>
      <p:bldP spid="26" grpId="0"/>
      <p:bldGraphic spid="31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RSJ Model without relevance info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(Croft &amp; Harper 79)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57200" y="2667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Suppose </a:t>
            </a:r>
            <a:r>
              <a:rPr lang="en-US" altLang="en-US" dirty="0">
                <a:latin typeface="+mn-lt"/>
              </a:rPr>
              <a:t>we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do not </a:t>
            </a:r>
            <a:r>
              <a:rPr lang="en-US" altLang="en-US" dirty="0">
                <a:latin typeface="+mn-lt"/>
              </a:rPr>
              <a:t>have relevance judgments,</a:t>
            </a:r>
          </a:p>
          <a:p>
            <a:pPr eaLnBrk="1" hangingPunct="1"/>
            <a:r>
              <a:rPr lang="en-US" altLang="en-US" dirty="0">
                <a:latin typeface="+mn-lt"/>
              </a:rPr>
              <a:t>	- We will assume p</a:t>
            </a:r>
            <a:r>
              <a:rPr lang="en-US" altLang="en-US" baseline="-25000" dirty="0"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 to be a constant </a:t>
            </a:r>
          </a:p>
          <a:p>
            <a:pPr eaLnBrk="1" hangingPunct="1"/>
            <a:r>
              <a:rPr lang="en-US" altLang="en-US" dirty="0">
                <a:latin typeface="+mn-lt"/>
              </a:rPr>
              <a:t>	- Estimate </a:t>
            </a:r>
            <a:r>
              <a:rPr lang="en-US" altLang="en-US" dirty="0" err="1" smtClean="0">
                <a:latin typeface="+mn-lt"/>
              </a:rPr>
              <a:t>u</a:t>
            </a:r>
            <a:r>
              <a:rPr lang="en-US" altLang="en-US" baseline="-25000" dirty="0" err="1" smtClean="0">
                <a:latin typeface="+mn-lt"/>
              </a:rPr>
              <a:t>i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by assuming </a:t>
            </a:r>
            <a:r>
              <a:rPr lang="en-US" altLang="en-US" dirty="0">
                <a:solidFill>
                  <a:srgbClr val="CC0000"/>
                </a:solidFill>
                <a:latin typeface="+mn-lt"/>
              </a:rPr>
              <a:t>all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documents to be </a:t>
            </a:r>
            <a:r>
              <a:rPr lang="en-US" altLang="en-US" dirty="0" smtClean="0">
                <a:solidFill>
                  <a:srgbClr val="CC0000"/>
                </a:solidFill>
                <a:latin typeface="+mn-lt"/>
              </a:rPr>
              <a:t>non-relevant</a:t>
            </a:r>
            <a:endParaRPr lang="en-US" altLang="en-US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71600" y="4224337"/>
            <a:ext cx="4576762" cy="1643063"/>
            <a:chOff x="1371600" y="4224337"/>
            <a:chExt cx="4576762" cy="1643063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5933004"/>
                </p:ext>
              </p:extLst>
            </p:nvPr>
          </p:nvGraphicFramePr>
          <p:xfrm>
            <a:off x="1371600" y="4224337"/>
            <a:ext cx="4576762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0" name="Equation" r:id="rId3" imgW="2984400" imgH="457200" progId="Equation.3">
                    <p:embed/>
                  </p:oleObj>
                </mc:Choice>
                <mc:Fallback>
                  <p:oleObj name="Equation" r:id="rId3" imgW="2984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224337"/>
                          <a:ext cx="4576762" cy="69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12"/>
            <p:cNvSpPr txBox="1">
              <a:spLocks noChangeArrowheads="1"/>
            </p:cNvSpPr>
            <p:nvPr/>
          </p:nvSpPr>
          <p:spPr bwMode="auto">
            <a:xfrm>
              <a:off x="1447800" y="5226050"/>
              <a:ext cx="40862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N: # documents in collection</a:t>
              </a:r>
            </a:p>
            <a:p>
              <a:pPr eaLnBrk="1" hangingPunct="1"/>
              <a:r>
                <a:rPr lang="en-US" altLang="en-US" sz="1800" b="1" dirty="0" err="1">
                  <a:latin typeface="+mn-lt"/>
                </a:rPr>
                <a:t>n</a:t>
              </a:r>
              <a:r>
                <a:rPr lang="en-US" altLang="en-US" sz="1800" b="1" baseline="-25000" dirty="0" err="1">
                  <a:latin typeface="+mn-lt"/>
                </a:rPr>
                <a:t>i</a:t>
              </a:r>
              <a:r>
                <a:rPr lang="en-US" altLang="en-US" sz="1800" b="1" dirty="0">
                  <a:latin typeface="+mn-lt"/>
                </a:rPr>
                <a:t>: # documents in which term A</a:t>
              </a:r>
              <a:r>
                <a:rPr lang="en-US" altLang="en-US" sz="1800" b="1" baseline="-25000" dirty="0">
                  <a:latin typeface="+mn-lt"/>
                </a:rPr>
                <a:t>i</a:t>
              </a:r>
              <a:r>
                <a:rPr lang="en-US" altLang="en-US" sz="1800" b="1" dirty="0">
                  <a:latin typeface="+mn-lt"/>
                </a:rPr>
                <a:t> occurs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275512" y="1838036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12313"/>
              </p:ext>
            </p:extLst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Equation" r:id="rId5" imgW="4647960" imgH="457200" progId="Equation.3">
                  <p:embed/>
                </p:oleObj>
              </mc:Choice>
              <mc:Fallback>
                <p:oleObj name="Equation" r:id="rId5" imgW="4647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48200" y="4921250"/>
            <a:ext cx="4087368" cy="674132"/>
            <a:chOff x="4724400" y="4800600"/>
            <a:chExt cx="4087368" cy="674132"/>
          </a:xfrm>
        </p:grpSpPr>
        <p:sp>
          <p:nvSpPr>
            <p:cNvPr id="4" name="TextBox 3"/>
            <p:cNvSpPr txBox="1"/>
            <p:nvPr/>
          </p:nvSpPr>
          <p:spPr>
            <a:xfrm>
              <a:off x="5735193" y="5105400"/>
              <a:ext cx="3076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IDF weighted Boolean model?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4724400" y="4800600"/>
              <a:ext cx="1010793" cy="4894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182328" y="4159250"/>
            <a:ext cx="1879600" cy="898525"/>
            <a:chOff x="6172200" y="4038600"/>
            <a:chExt cx="1879600" cy="898525"/>
          </a:xfrm>
        </p:grpSpPr>
        <p:graphicFrame>
          <p:nvGraphicFramePr>
            <p:cNvPr id="51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182795"/>
                </p:ext>
              </p:extLst>
            </p:nvPr>
          </p:nvGraphicFramePr>
          <p:xfrm>
            <a:off x="6629400" y="4343400"/>
            <a:ext cx="1422400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" name="Equation" r:id="rId7" imgW="1028520" imgH="431640" progId="Equation.3">
                    <p:embed/>
                  </p:oleObj>
                </mc:Choice>
                <mc:Fallback>
                  <p:oleObj name="Equation" r:id="rId7" imgW="10285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343400"/>
                          <a:ext cx="1422400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172200" y="40386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Reminder:</a:t>
              </a:r>
              <a:endParaRPr lang="en-US" i="1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1034"/>
              </p:ext>
            </p:extLst>
          </p:nvPr>
        </p:nvGraphicFramePr>
        <p:xfrm>
          <a:off x="886968" y="1535853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RSJ Model: summary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cs typeface="Arial" charset="0"/>
              </a:rPr>
              <a:t>The most important classical probabilistic IR model</a:t>
            </a:r>
          </a:p>
          <a:p>
            <a:r>
              <a:rPr lang="en-US" altLang="en-US" dirty="0" smtClean="0">
                <a:cs typeface="Arial" charset="0"/>
              </a:rPr>
              <a:t>Use only term presence/absence, thus also referred to as Binary Independence Model</a:t>
            </a:r>
          </a:p>
          <a:p>
            <a:pPr lvl="1"/>
            <a:r>
              <a:rPr lang="en-US" altLang="en-US" dirty="0" smtClean="0">
                <a:cs typeface="Arial" charset="0"/>
              </a:rPr>
              <a:t>Essentially </a:t>
            </a:r>
            <a:r>
              <a:rPr lang="en-US" altLang="en-US" u="sng" dirty="0" smtClean="0">
                <a:cs typeface="Arial" charset="0"/>
              </a:rPr>
              <a:t>Naïve Bayes</a:t>
            </a:r>
            <a:r>
              <a:rPr lang="en-US" altLang="en-US" dirty="0" smtClean="0">
                <a:cs typeface="Arial" charset="0"/>
              </a:rPr>
              <a:t> for doc ranking</a:t>
            </a:r>
          </a:p>
          <a:p>
            <a:pPr lvl="1"/>
            <a:r>
              <a:rPr lang="en-US" altLang="en-US" dirty="0" smtClean="0">
                <a:cs typeface="Arial" charset="0"/>
              </a:rPr>
              <a:t>Designed for short catalog records</a:t>
            </a:r>
          </a:p>
          <a:p>
            <a:r>
              <a:rPr lang="en-US" altLang="en-US" dirty="0" smtClean="0">
                <a:cs typeface="Arial" charset="0"/>
              </a:rPr>
              <a:t>When without relevance judgments, the model parameters must be estimated in an ad-hoc way</a:t>
            </a:r>
          </a:p>
          <a:p>
            <a:r>
              <a:rPr lang="en-US" altLang="en-US" dirty="0" smtClean="0">
                <a:cs typeface="Arial" charset="0"/>
              </a:rPr>
              <a:t>Performance isn’t as good as tuned VS models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Improving RSJ: adding TF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762000" y="1776842"/>
            <a:ext cx="6194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Let D=d</a:t>
            </a:r>
            <a:r>
              <a:rPr lang="en-US" altLang="en-US" sz="2000" b="1" baseline="-25000" dirty="0">
                <a:latin typeface="+mn-lt"/>
              </a:rPr>
              <a:t>1</a:t>
            </a:r>
            <a:r>
              <a:rPr lang="en-US" altLang="en-US" sz="2000" b="1" dirty="0">
                <a:latin typeface="+mn-lt"/>
              </a:rPr>
              <a:t>…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</a:rPr>
              <a:t>, where 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  <a:sym typeface="Symbol" pitchFamily="18" charset="2"/>
              </a:rPr>
              <a:t> </a:t>
            </a:r>
            <a:r>
              <a:rPr lang="en-US" altLang="en-US" sz="2000" b="1" dirty="0">
                <a:latin typeface="+mn-lt"/>
              </a:rPr>
              <a:t>is the frequency count of term  </a:t>
            </a:r>
            <a:r>
              <a:rPr lang="en-US" altLang="en-US" sz="2000" b="1" dirty="0" err="1">
                <a:latin typeface="+mn-lt"/>
              </a:rPr>
              <a:t>A</a:t>
            </a:r>
            <a:r>
              <a:rPr lang="en-US" altLang="en-US" sz="2000" b="1" baseline="-25000" dirty="0" err="1">
                <a:latin typeface="+mn-lt"/>
              </a:rPr>
              <a:t>k</a:t>
            </a:r>
            <a:endParaRPr lang="en-US" altLang="en-US" sz="2000" b="1" dirty="0">
              <a:latin typeface="+mn-lt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006059"/>
              </p:ext>
            </p:extLst>
          </p:nvPr>
        </p:nvGraphicFramePr>
        <p:xfrm>
          <a:off x="1219200" y="2213528"/>
          <a:ext cx="560174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3" imgW="4241520" imgH="1384200" progId="Equation.3">
                  <p:embed/>
                </p:oleObj>
              </mc:Choice>
              <mc:Fallback>
                <p:oleObj name="Equation" r:id="rId3" imgW="42415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13528"/>
                        <a:ext cx="5601749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27815"/>
              </p:ext>
            </p:extLst>
          </p:nvPr>
        </p:nvGraphicFramePr>
        <p:xfrm>
          <a:off x="2590800" y="4523829"/>
          <a:ext cx="5973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5" imgW="4292280" imgH="711000" progId="Equation.3">
                  <p:embed/>
                </p:oleObj>
              </mc:Choice>
              <mc:Fallback>
                <p:oleObj name="Equation" r:id="rId5" imgW="429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23829"/>
                        <a:ext cx="59737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609600" y="4092867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2-Poisson mixture </a:t>
            </a:r>
            <a:r>
              <a:rPr lang="en-US" altLang="en-US" sz="1800" b="1" dirty="0" smtClean="0">
                <a:latin typeface="+mn-lt"/>
              </a:rPr>
              <a:t>model for TF</a:t>
            </a:r>
            <a:endParaRPr lang="en-US" altLang="en-US" b="1" dirty="0">
              <a:latin typeface="+mn-lt"/>
            </a:endParaRP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2743200" y="5562600"/>
            <a:ext cx="40975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Many more parameters to estimate! </a:t>
            </a:r>
            <a:endParaRPr lang="en-US" altLang="en-US" sz="2000" b="1" dirty="0" smtClean="0">
              <a:latin typeface="+mn-lt"/>
            </a:endParaRPr>
          </a:p>
          <a:p>
            <a:pPr eaLnBrk="1" hangingPunct="1"/>
            <a:r>
              <a:rPr lang="en-US" altLang="en-US" sz="2000" b="1" dirty="0" smtClean="0">
                <a:latin typeface="+mn-lt"/>
              </a:rPr>
              <a:t>Compound </a:t>
            </a:r>
            <a:r>
              <a:rPr lang="en-US" altLang="en-US" sz="2000" b="1" dirty="0" smtClean="0">
                <a:latin typeface="+mn-lt"/>
              </a:rPr>
              <a:t>with document length!</a:t>
            </a:r>
            <a:endParaRPr lang="en-US" altLang="en-US" sz="2000" b="1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3900" y="3925669"/>
            <a:ext cx="3467100" cy="646331"/>
            <a:chOff x="4533900" y="3925669"/>
            <a:chExt cx="3467100" cy="646331"/>
          </a:xfrm>
        </p:grpSpPr>
        <p:cxnSp>
          <p:nvCxnSpPr>
            <p:cNvPr id="3" name="Straight Arrow Connector 2"/>
            <p:cNvCxnSpPr>
              <a:stCxn id="7" idx="1"/>
            </p:cNvCxnSpPr>
            <p:nvPr/>
          </p:nvCxnSpPr>
          <p:spPr>
            <a:xfrm flipH="1">
              <a:off x="4533900" y="4248835"/>
              <a:ext cx="266700" cy="232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00600" y="392566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Eliteness</a:t>
              </a:r>
              <a:r>
                <a:rPr lang="en-US" dirty="0" smtClean="0"/>
                <a:t>: if the term is about the concept asked in the query</a:t>
              </a:r>
              <a:endParaRPr lang="en-US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BM25/Okapi </a:t>
            </a:r>
            <a:r>
              <a:rPr lang="en-US" altLang="zh-CN" dirty="0" smtClean="0">
                <a:cs typeface="Arial" charset="0"/>
              </a:rPr>
              <a:t>a</a:t>
            </a:r>
            <a:r>
              <a:rPr lang="en-US" altLang="en-US" dirty="0" smtClean="0">
                <a:cs typeface="Arial" charset="0"/>
              </a:rPr>
              <a:t>pproximation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et al. 94)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Idea: model p(D|Q,R) with a simpler function that approximates 2-Possion mixture model</a:t>
            </a:r>
          </a:p>
          <a:p>
            <a:r>
              <a:rPr lang="en-US" altLang="en-US" dirty="0" smtClean="0">
                <a:cs typeface="Arial" charset="0"/>
              </a:rPr>
              <a:t>Observations:</a:t>
            </a:r>
          </a:p>
          <a:p>
            <a:pPr lvl="1"/>
            <a:r>
              <a:rPr lang="en-US" altLang="en-US" dirty="0" smtClean="0">
                <a:cs typeface="Arial" charset="0"/>
              </a:rPr>
              <a:t>log O(R=1|Q,D) is a sum of term weights occurring in both query and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Term weight W</a:t>
            </a:r>
            <a:r>
              <a:rPr lang="en-US" altLang="en-US" baseline="-25000" dirty="0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 0, if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=0</a:t>
            </a: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increases monotonically with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endParaRPr lang="en-US" altLang="en-US" baseline="-25000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has an asymptotic limit</a:t>
            </a:r>
          </a:p>
          <a:p>
            <a:r>
              <a:rPr lang="en-US" altLang="en-US" dirty="0" smtClean="0">
                <a:cs typeface="Arial" charset="0"/>
              </a:rPr>
              <a:t>The simple function is </a:t>
            </a:r>
            <a:endParaRPr lang="en-US" altLang="en-US" baseline="-25000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891704"/>
              </p:ext>
            </p:extLst>
          </p:nvPr>
        </p:nvGraphicFramePr>
        <p:xfrm>
          <a:off x="4724400" y="5334000"/>
          <a:ext cx="3008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0"/>
                        <a:ext cx="3008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15234"/>
              </p:ext>
            </p:extLst>
          </p:nvPr>
        </p:nvGraphicFramePr>
        <p:xfrm>
          <a:off x="3390900" y="2514600"/>
          <a:ext cx="5295900" cy="63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5" imgW="3835080" imgH="457200" progId="Equation.3">
                  <p:embed/>
                </p:oleObj>
              </mc:Choice>
              <mc:Fallback>
                <p:oleObj name="Equation" r:id="rId5" imgW="3835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0900" y="2514600"/>
                        <a:ext cx="5295900" cy="631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doc. length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doc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Motivation: the 2-Poisson model assumes equal document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penalize long doc</a:t>
            </a:r>
          </a:p>
          <a:p>
            <a:pPr lvl="2"/>
            <a:r>
              <a:rPr lang="en-US" altLang="en-US" dirty="0">
                <a:cs typeface="Arial" charset="0"/>
              </a:rPr>
              <a:t> 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5353"/>
              </p:ext>
            </p:extLst>
          </p:nvPr>
        </p:nvGraphicFramePr>
        <p:xfrm>
          <a:off x="1716088" y="3543300"/>
          <a:ext cx="3008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543300"/>
                        <a:ext cx="3008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06553"/>
              </p:ext>
            </p:extLst>
          </p:nvPr>
        </p:nvGraphicFramePr>
        <p:xfrm>
          <a:off x="2286000" y="4206240"/>
          <a:ext cx="274320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5" imgW="1714320" imgH="419040" progId="Equation.3">
                  <p:embed/>
                </p:oleObj>
              </mc:Choice>
              <mc:Fallback>
                <p:oleObj name="Equation" r:id="rId5" imgW="1714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206240"/>
                        <a:ext cx="2743200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05400" y="4697492"/>
            <a:ext cx="3352800" cy="646331"/>
            <a:chOff x="5029200" y="4531638"/>
            <a:chExt cx="33528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4531638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Pivoted document length normalization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029200" y="4531638"/>
              <a:ext cx="533400" cy="3231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query TF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query TF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</a:t>
            </a:r>
          </a:p>
          <a:p>
            <a:pPr lvl="2"/>
            <a:r>
              <a:rPr lang="en-US" altLang="en-US" dirty="0" smtClean="0">
                <a:cs typeface="Arial" charset="0"/>
              </a:rPr>
              <a:t>Natural </a:t>
            </a:r>
            <a:r>
              <a:rPr lang="en-US" altLang="en-US" dirty="0">
                <a:cs typeface="Arial" charset="0"/>
              </a:rPr>
              <a:t>symmetry between document and </a:t>
            </a:r>
            <a:r>
              <a:rPr lang="en-US" altLang="en-US" dirty="0" smtClean="0">
                <a:cs typeface="Arial" charset="0"/>
              </a:rPr>
              <a:t>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a similar TF transformation as in document TF</a:t>
            </a:r>
          </a:p>
          <a:p>
            <a:pPr lvl="2"/>
            <a:endParaRPr lang="en-US" altLang="en-US" sz="36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The final formula is called BM25, achieving top TREC performance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37227"/>
              </p:ext>
            </p:extLst>
          </p:nvPr>
        </p:nvGraphicFramePr>
        <p:xfrm>
          <a:off x="2209800" y="4038600"/>
          <a:ext cx="4308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3" imgW="2565360" imgH="431640" progId="Equation.3">
                  <p:embed/>
                </p:oleObj>
              </mc:Choice>
              <mc:Fallback>
                <p:oleObj name="Equation" r:id="rId3" imgW="25653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308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29200" y="5257800"/>
            <a:ext cx="1752600" cy="848392"/>
            <a:chOff x="5029200" y="5257800"/>
            <a:chExt cx="1752600" cy="848392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573686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BM: best match</a:t>
              </a:r>
              <a:endParaRPr lang="en-US" b="1" i="1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5638800" y="5257800"/>
              <a:ext cx="76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7" b="22226"/>
          <a:stretch>
            <a:fillRect/>
          </a:stretch>
        </p:blipFill>
        <p:spPr bwMode="auto">
          <a:xfrm>
            <a:off x="-240632" y="1828800"/>
            <a:ext cx="96252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14800" y="1676400"/>
            <a:ext cx="3725052" cy="975757"/>
            <a:chOff x="4114800" y="1676400"/>
            <a:chExt cx="3725052" cy="975757"/>
          </a:xfrm>
        </p:grpSpPr>
        <p:sp>
          <p:nvSpPr>
            <p:cNvPr id="77828" name="Oval 4"/>
            <p:cNvSpPr>
              <a:spLocks noChangeArrowheads="1"/>
            </p:cNvSpPr>
            <p:nvPr/>
          </p:nvSpPr>
          <p:spPr bwMode="auto">
            <a:xfrm>
              <a:off x="4114800" y="1676400"/>
              <a:ext cx="914400" cy="6096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5395913" y="2282825"/>
              <a:ext cx="244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</a:rPr>
                <a:t>“Okapi TF/BM25 TF”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H="1" flipV="1">
              <a:off x="4876800" y="2209800"/>
              <a:ext cx="5334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98222" y="3560340"/>
            <a:ext cx="3647090" cy="722530"/>
            <a:chOff x="5398222" y="3560340"/>
            <a:chExt cx="3647090" cy="722530"/>
          </a:xfrm>
        </p:grpSpPr>
        <p:sp>
          <p:nvSpPr>
            <p:cNvPr id="9" name="TextBox 8"/>
            <p:cNvSpPr txBox="1"/>
            <p:nvPr/>
          </p:nvSpPr>
          <p:spPr>
            <a:xfrm>
              <a:off x="5997312" y="3636539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becomes IDF when no relevance info is available</a:t>
              </a:r>
              <a:endParaRPr lang="en-US" b="1" i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 bwMode="auto">
            <a:xfrm flipH="1" flipV="1">
              <a:off x="5398222" y="3560340"/>
              <a:ext cx="599090" cy="3993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closer look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usually set to [0.75, 1.2]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usually set to [1.2, 2.0]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usually set to (0, 1000]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81102"/>
              </p:ext>
            </p:extLst>
          </p:nvPr>
        </p:nvGraphicFramePr>
        <p:xfrm>
          <a:off x="914400" y="2209800"/>
          <a:ext cx="71161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4" imgW="3632040" imgH="622080" progId="Equation.3">
                  <p:embed/>
                </p:oleObj>
              </mc:Choice>
              <mc:Fallback>
                <p:oleObj name="Equation" r:id="rId4" imgW="363204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11614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1530620"/>
            <a:ext cx="3962400" cy="1898380"/>
            <a:chOff x="2667000" y="1530620"/>
            <a:chExt cx="3962400" cy="189838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209800"/>
              <a:ext cx="3962400" cy="1219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153062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TF-IDF component for document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648200" y="1893332"/>
              <a:ext cx="0" cy="3164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00800" y="1524000"/>
            <a:ext cx="2590800" cy="1920240"/>
            <a:chOff x="6400800" y="1524000"/>
            <a:chExt cx="2590800" cy="1920240"/>
          </a:xfrm>
        </p:grpSpPr>
        <p:sp>
          <p:nvSpPr>
            <p:cNvPr id="7" name="Rounded Rectangle 6"/>
            <p:cNvSpPr/>
            <p:nvPr/>
          </p:nvSpPr>
          <p:spPr>
            <a:xfrm>
              <a:off x="6705600" y="2225040"/>
              <a:ext cx="12954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1524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50000"/>
                    </a:schemeClr>
                  </a:solidFill>
                </a:rPr>
                <a:t>TF component for query</a:t>
              </a:r>
              <a:endParaRPr lang="en-US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65492" y="1908572"/>
              <a:ext cx="0" cy="3164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9800" y="3444240"/>
            <a:ext cx="2667000" cy="1405503"/>
            <a:chOff x="6019800" y="3444240"/>
            <a:chExt cx="2667000" cy="1405503"/>
          </a:xfrm>
        </p:grpSpPr>
        <p:sp>
          <p:nvSpPr>
            <p:cNvPr id="13" name="TextBox 12"/>
            <p:cNvSpPr txBox="1"/>
            <p:nvPr/>
          </p:nvSpPr>
          <p:spPr>
            <a:xfrm>
              <a:off x="6019800" y="4141857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Vector space model with TF-IDF schema!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6629400" y="3444240"/>
              <a:ext cx="723900" cy="6976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probability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Probability of events</a:t>
                </a:r>
              </a:p>
              <a:p>
                <a:pPr lvl="1"/>
                <a:r>
                  <a:rPr lang="en-US" dirty="0" smtClean="0"/>
                  <a:t>Mutually exclusive events</a:t>
                </a:r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General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∪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Independent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95600" y="5029204"/>
            <a:ext cx="3048000" cy="1015206"/>
            <a:chOff x="2895600" y="5029204"/>
            <a:chExt cx="3048000" cy="1015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FF0000"/>
                      </a:solidFill>
                    </a:rPr>
                    <a:t>Joint probability, or simply as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500" t="-4274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895600" y="5029204"/>
              <a:ext cx="609600" cy="6612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cs typeface="Arial" charset="0"/>
              </a:rPr>
              <a:t>Extensions of “Doc Generation” models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Capture term </a:t>
            </a:r>
            <a:r>
              <a:rPr lang="en-US" altLang="en-US" dirty="0">
                <a:cs typeface="Arial" charset="0"/>
              </a:rPr>
              <a:t>dependence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 smtClean="0">
                <a:cs typeface="Arial" charset="0"/>
              </a:rPr>
              <a:t>Rijsbergen</a:t>
            </a:r>
            <a:r>
              <a:rPr lang="en-US" altLang="en-US" baseline="30000" dirty="0" smtClean="0">
                <a:cs typeface="Arial" charset="0"/>
              </a:rPr>
              <a:t> </a:t>
            </a:r>
            <a:r>
              <a:rPr lang="en-US" altLang="en-US" baseline="30000" dirty="0">
                <a:cs typeface="Arial" charset="0"/>
              </a:rPr>
              <a:t>&amp; Harper </a:t>
            </a:r>
            <a:r>
              <a:rPr lang="en-US" altLang="en-US" baseline="30000" dirty="0" smtClean="0">
                <a:cs typeface="Arial" charset="0"/>
              </a:rPr>
              <a:t>78]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Alternative ways to </a:t>
            </a:r>
            <a:r>
              <a:rPr lang="en-US" altLang="en-US" dirty="0">
                <a:cs typeface="Arial" charset="0"/>
              </a:rPr>
              <a:t>incorporate TF </a:t>
            </a:r>
            <a:r>
              <a:rPr lang="en-US" altLang="en-US" baseline="30000" dirty="0" smtClean="0">
                <a:cs typeface="Arial" charset="0"/>
              </a:rPr>
              <a:t>[Croft </a:t>
            </a:r>
            <a:r>
              <a:rPr lang="en-US" altLang="en-US" baseline="30000" dirty="0">
                <a:cs typeface="Arial" charset="0"/>
              </a:rPr>
              <a:t>83, </a:t>
            </a:r>
            <a:r>
              <a:rPr lang="en-US" altLang="en-US" baseline="30000" dirty="0" smtClean="0">
                <a:cs typeface="Arial" charset="0"/>
              </a:rPr>
              <a:t>Kalt96]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Feature/term selection for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[Okapi’s </a:t>
            </a:r>
            <a:r>
              <a:rPr lang="en-US" altLang="en-US" baseline="30000" dirty="0">
                <a:cs typeface="Arial" charset="0"/>
              </a:rPr>
              <a:t>TREC </a:t>
            </a:r>
            <a:r>
              <a:rPr lang="en-US" altLang="en-US" baseline="30000" dirty="0" smtClean="0">
                <a:cs typeface="Arial" charset="0"/>
              </a:rPr>
              <a:t>reports]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Estimate of the relevance model based on pseudo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>
                <a:cs typeface="Arial" charset="0"/>
              </a:rPr>
              <a:t>Lavrenko</a:t>
            </a:r>
            <a:r>
              <a:rPr lang="en-US" altLang="en-US" baseline="30000" dirty="0">
                <a:cs typeface="Arial" charset="0"/>
              </a:rPr>
              <a:t> &amp; Croft 01]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172200" y="3505200"/>
            <a:ext cx="1981200" cy="1664732"/>
            <a:chOff x="6172200" y="3505200"/>
            <a:chExt cx="1981200" cy="1664732"/>
          </a:xfrm>
        </p:grpSpPr>
        <p:sp>
          <p:nvSpPr>
            <p:cNvPr id="5" name="TextBox 4"/>
            <p:cNvSpPr txBox="1"/>
            <p:nvPr/>
          </p:nvSpPr>
          <p:spPr>
            <a:xfrm>
              <a:off x="6172200" y="48006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FF0000"/>
                  </a:solidFill>
                  <a:cs typeface="Arial" charset="0"/>
                </a:rPr>
                <a:t>to be covered later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6400800" y="3505200"/>
              <a:ext cx="762000" cy="1295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0"/>
            </p:cNvCxnSpPr>
            <p:nvPr/>
          </p:nvCxnSpPr>
          <p:spPr>
            <a:xfrm flipH="1" flipV="1">
              <a:off x="6172200" y="4355068"/>
              <a:ext cx="990600" cy="4455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Query generation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16294"/>
              </p:ext>
            </p:extLst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1066800" y="3925669"/>
            <a:ext cx="434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Assuming uniform </a:t>
            </a:r>
            <a:r>
              <a:rPr lang="en-US" altLang="en-US" sz="1800" b="1" dirty="0" smtClean="0">
                <a:latin typeface="+mn-lt"/>
              </a:rPr>
              <a:t>document prior</a:t>
            </a:r>
            <a:r>
              <a:rPr lang="en-US" altLang="en-US" sz="1800" b="1" dirty="0">
                <a:latin typeface="+mn-lt"/>
              </a:rPr>
              <a:t>, we have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83474"/>
              </p:ext>
            </p:extLst>
          </p:nvPr>
        </p:nvGraphicFramePr>
        <p:xfrm>
          <a:off x="2971800" y="4308475"/>
          <a:ext cx="2705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Equation" r:id="rId5" imgW="2070000" imgH="203040" progId="Equation.3">
                  <p:embed/>
                </p:oleObj>
              </mc:Choice>
              <mc:Fallback>
                <p:oleObj name="Equation" r:id="rId5" imgW="2070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08475"/>
                        <a:ext cx="2705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8"/>
          <p:cNvSpPr txBox="1">
            <a:spLocks noChangeArrowheads="1"/>
          </p:cNvSpPr>
          <p:nvPr/>
        </p:nvSpPr>
        <p:spPr bwMode="auto">
          <a:xfrm>
            <a:off x="1066800" y="457200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Now, the question is how to </a:t>
            </a:r>
            <a:r>
              <a:rPr lang="en-US" altLang="en-US" sz="1800" b="1" dirty="0" smtClean="0">
                <a:latin typeface="+mn-lt"/>
              </a:rPr>
              <a:t>compute                            ?</a:t>
            </a:r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00264"/>
              </p:ext>
            </p:extLst>
          </p:nvPr>
        </p:nvGraphicFramePr>
        <p:xfrm>
          <a:off x="4751832" y="4626674"/>
          <a:ext cx="13716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Equation" r:id="rId7" imgW="965160" imgH="203040" progId="Equation.3">
                  <p:embed/>
                </p:oleObj>
              </mc:Choice>
              <mc:Fallback>
                <p:oleObj name="Equation" r:id="rId7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32" y="4626674"/>
                        <a:ext cx="13716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1066800" y="49530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Generally involves two steps: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 smtClean="0">
                <a:latin typeface="+mn-lt"/>
              </a:rPr>
              <a:t>       (</a:t>
            </a:r>
            <a:r>
              <a:rPr lang="en-US" altLang="en-US" sz="1800" b="1" dirty="0">
                <a:latin typeface="+mn-lt"/>
              </a:rPr>
              <a:t>1) estimate a language model based on D</a:t>
            </a:r>
          </a:p>
          <a:p>
            <a:pPr eaLnBrk="1" hangingPunct="1"/>
            <a:r>
              <a:rPr lang="en-US" altLang="en-US" sz="1800" b="1" dirty="0" smtClean="0">
                <a:latin typeface="+mn-lt"/>
              </a:rPr>
              <a:t>        (</a:t>
            </a:r>
            <a:r>
              <a:rPr lang="en-US" altLang="en-US" sz="1800" b="1" dirty="0">
                <a:latin typeface="+mn-lt"/>
              </a:rPr>
              <a:t>2) compute the query likelihood according to the estimated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59436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Language models, we will cover it in the next lecture!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057400" y="2159000"/>
            <a:ext cx="26944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29968" y="2791200"/>
            <a:ext cx="61996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5" grpId="0"/>
      <p:bldP spid="8206" grpId="0"/>
      <p:bldP spid="2" grpId="0"/>
      <p:bldP spid="5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concepts in probability</a:t>
            </a:r>
          </a:p>
          <a:p>
            <a:r>
              <a:rPr lang="en-US" dirty="0" smtClean="0"/>
              <a:t>Justification of ranking by relevance</a:t>
            </a:r>
          </a:p>
          <a:p>
            <a:r>
              <a:rPr lang="en-US" dirty="0" smtClean="0"/>
              <a:t>Derivation of RSJ model</a:t>
            </a:r>
          </a:p>
          <a:p>
            <a:r>
              <a:rPr lang="en-US"/>
              <a:t>Maximum likelihood </a:t>
            </a:r>
            <a:r>
              <a:rPr lang="en-US" smtClean="0"/>
              <a:t>estimation</a:t>
            </a:r>
            <a:endParaRPr lang="en-US" dirty="0" smtClean="0"/>
          </a:p>
          <a:p>
            <a:r>
              <a:rPr lang="en-US" dirty="0" smtClean="0"/>
              <a:t>BM25 formula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Chapter</a:t>
            </a:r>
            <a:r>
              <a:rPr lang="fr-FR" dirty="0"/>
              <a:t> 11. </a:t>
            </a:r>
            <a:r>
              <a:rPr lang="fr-FR" dirty="0" err="1"/>
              <a:t>Probabilistic</a:t>
            </a:r>
            <a:r>
              <a:rPr lang="fr-FR" dirty="0"/>
              <a:t> information </a:t>
            </a:r>
            <a:r>
              <a:rPr lang="fr-FR" dirty="0" err="1" smtClean="0"/>
              <a:t>retrieval</a:t>
            </a:r>
            <a:endParaRPr lang="fr-FR" dirty="0" smtClean="0"/>
          </a:p>
          <a:p>
            <a:pPr lvl="1"/>
            <a:r>
              <a:rPr lang="en-US" dirty="0"/>
              <a:t>11.2 The Probability Ranking Principle</a:t>
            </a:r>
          </a:p>
          <a:p>
            <a:pPr lvl="1"/>
            <a:r>
              <a:rPr lang="en-US" dirty="0"/>
              <a:t>11.3 The Binary Independence Model</a:t>
            </a:r>
          </a:p>
          <a:p>
            <a:pPr lvl="1"/>
            <a:r>
              <a:rPr lang="en-US" dirty="0"/>
              <a:t>11.4.3 Okapi BM25: a non-binary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</a:t>
            </a:r>
            <a:r>
              <a:rPr lang="en-US" dirty="0" smtClean="0"/>
              <a:t>probability concepts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 smtClean="0"/>
                  <a:t>Conditional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</a:rPr>
                      <m:t>=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𝐴</m:t>
                    </m:r>
                    <m:r>
                      <a:rPr lang="en-US" altLang="en-US" sz="2400" b="0" i="1" smtClean="0">
                        <a:latin typeface="Cambria Math"/>
                      </a:rPr>
                      <m:t>,</m:t>
                    </m:r>
                    <m:r>
                      <a:rPr lang="en-US" altLang="en-US" sz="2400" b="0" i="1" smtClean="0">
                        <a:latin typeface="Cambria Math"/>
                      </a:rPr>
                      <m:t>𝐵</m:t>
                    </m:r>
                    <m:r>
                      <a:rPr lang="en-US" altLang="en-US" sz="2400" b="0" i="1" smtClean="0">
                        <a:latin typeface="Cambria Math"/>
                      </a:rPr>
                      <m:t>)/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Bayes’ </a:t>
                </a:r>
                <a:r>
                  <a:rPr lang="en-US" altLang="en-US" sz="2400" dirty="0" smtClean="0"/>
                  <a:t>Rule: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000" i="1">
                        <a:latin typeface="Cambria Math"/>
                      </a:rPr>
                      <m:t>=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b="0" i="1" smtClean="0">
                        <a:latin typeface="Cambria Math"/>
                      </a:rPr>
                      <m:t>𝑃</m:t>
                    </m:r>
                    <m:r>
                      <a:rPr lang="en-US" altLang="en-US" sz="2000" b="0" i="1" smtClean="0">
                        <a:latin typeface="Cambria Math"/>
                      </a:rPr>
                      <m:t>(</m:t>
                    </m:r>
                    <m:r>
                      <a:rPr lang="en-US" altLang="en-US" sz="2000" b="0" i="1" smtClean="0">
                        <a:latin typeface="Cambria Math"/>
                      </a:rPr>
                      <m:t>𝐵</m:t>
                    </m:r>
                    <m:r>
                      <a:rPr lang="en-US" altLang="en-US" sz="2000" b="0" i="1" smtClean="0">
                        <a:latin typeface="Cambria Math"/>
                      </a:rPr>
                      <m:t>)/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For independent events,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i="1">
                        <a:latin typeface="Cambria Math"/>
                      </a:rPr>
                      <m:t>=</m:t>
                    </m:r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r>
                      <a:rPr lang="en-US" altLang="en-US" sz="2400" i="1">
                        <a:latin typeface="Cambria Math"/>
                      </a:rPr>
                      <m:t>(</m:t>
                    </m:r>
                    <m:r>
                      <a:rPr lang="en-US" altLang="en-US" sz="2400" i="1">
                        <a:latin typeface="Cambria Math"/>
                      </a:rPr>
                      <m:t>𝐵</m:t>
                    </m:r>
                    <m:r>
                      <a:rPr lang="en-US" altLang="en-US" sz="2400" i="1">
                        <a:latin typeface="Cambria Math"/>
                      </a:rPr>
                      <m:t>) </m:t>
                    </m:r>
                  </m:oMath>
                </a14:m>
                <a:endParaRPr lang="en-US" altLang="en-US" sz="2800" dirty="0" smtClean="0"/>
              </a:p>
              <a:p>
                <a:r>
                  <a:rPr lang="en-US" altLang="en-US" sz="3200" dirty="0" smtClean="0"/>
                  <a:t>Total probability</a:t>
                </a:r>
              </a:p>
              <a:p>
                <a:pPr lvl="1"/>
                <a:r>
                  <a:rPr lang="en-US" alt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𝐴</m:t>
                    </m:r>
                    <m:r>
                      <a:rPr lang="en-US" altLang="en-US" sz="2800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sz="280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 form a non-overlapping partition of 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)=</m:t>
                    </m:r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altLang="en-US" sz="1600" i="1" baseline="-25000" dirty="0" smtClean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)+…+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</m:t>
                    </m:r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1600" i="1" dirty="0" err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  <m:r>
                      <a:rPr lang="en-US" altLang="en-US" sz="1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16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  <m:r>
                          <a:rPr lang="en-US" altLang="en-US" sz="2000" i="1" baseline="-25000" dirty="0" err="1" smtClean="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+…+</m:t>
                        </m:r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en-US" sz="2000" i="1" dirty="0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sz="2000" i="1" dirty="0" smtClean="0"/>
                  <a:t> </a:t>
                </a:r>
              </a:p>
              <a:p>
                <a:pPr lvl="2"/>
                <a:r>
                  <a:rPr lang="en-US" altLang="en-US" sz="2000" dirty="0" smtClean="0"/>
                  <a:t>This allows us to compute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𝐴</m:t>
                    </m:r>
                    <m:r>
                      <a:rPr lang="en-US" altLang="en-US" sz="2000" i="1" baseline="-25000" dirty="0" err="1" smtClean="0">
                        <a:latin typeface="Cambria Math"/>
                      </a:rPr>
                      <m:t>𝑖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  <a:blipFill rotWithShape="0">
                <a:blip r:embed="rId3"/>
                <a:stretch>
                  <a:fillRect l="-1673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Interpretation of Bayes’ </a:t>
            </a:r>
            <a:r>
              <a:rPr lang="en-US" altLang="en-US" dirty="0" smtClean="0"/>
              <a:t>rule</a:t>
            </a:r>
            <a:endParaRPr lang="en-US" altLang="en-US" dirty="0"/>
          </a:p>
        </p:txBody>
      </p:sp>
      <p:graphicFrame>
        <p:nvGraphicFramePr>
          <p:cNvPr id="461836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58392"/>
              </p:ext>
            </p:extLst>
          </p:nvPr>
        </p:nvGraphicFramePr>
        <p:xfrm>
          <a:off x="1981200" y="4878388"/>
          <a:ext cx="4572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8388"/>
                        <a:ext cx="4572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828" name="Text Box 4"/>
              <p:cNvSpPr txBox="1">
                <a:spLocks noChangeArrowheads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Hypothesis space: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dirty="0" smtClean="0">
                        <a:latin typeface="Cambria Math"/>
                      </a:rPr>
                      <m:t>={</m:t>
                    </m:r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1 </m:t>
                    </m:r>
                    <m:r>
                      <a:rPr lang="en-US" altLang="en-US" sz="2400" i="1" dirty="0">
                        <a:latin typeface="Cambria Math"/>
                      </a:rPr>
                      <m:t>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>
                        <a:latin typeface="Cambria Math"/>
                      </a:rPr>
                      <m:t>…,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 err="1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sz="2400" i="0" dirty="0" smtClean="0"/>
                  <a:t>,     Evidence</a:t>
                </a:r>
                <a:r>
                  <a:rPr lang="en-US" altLang="en-US" sz="2400" i="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12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29" name="Text Box 5"/>
              <p:cNvSpPr txBox="1">
                <a:spLocks noChangeArrowheads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If we want to pick the most likely hypothesis H*,  we can drop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  <m:r>
                      <a:rPr lang="en-US" alt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065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0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 i="0" dirty="0"/>
                  <a:t>Posterior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blipFill rotWithShape="1">
                <a:blip r:embed="rId7"/>
                <a:stretch>
                  <a:fillRect l="-1991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1" name="Text Box 7"/>
              <p:cNvSpPr txBox="1">
                <a:spLocks noChangeArrowheads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800" b="1" i="0" dirty="0"/>
                  <a:t>Prior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blipFill rotWithShape="1">
                <a:blip r:embed="rId8"/>
                <a:stretch>
                  <a:fillRect l="-1688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2" name="Text Box 8"/>
              <p:cNvSpPr txBox="1">
                <a:spLocks noChangeArrowheads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/>
                  <a:t>Likelihood of </a:t>
                </a:r>
                <a:r>
                  <a:rPr lang="en-US" altLang="en-US" sz="1800" b="1" i="0" dirty="0" smtClean="0"/>
                  <a:t>data/evidence given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en-US" sz="1800" b="1" i="0" baseline="-25000" dirty="0"/>
                  <a:t> </a:t>
                </a:r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13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833" name="Line 9"/>
          <p:cNvSpPr>
            <a:spLocks noChangeShapeType="1"/>
          </p:cNvSpPr>
          <p:nvPr/>
        </p:nvSpPr>
        <p:spPr bwMode="auto">
          <a:xfrm>
            <a:off x="6172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4" name="Line 10"/>
          <p:cNvSpPr>
            <a:spLocks noChangeShapeType="1"/>
          </p:cNvSpPr>
          <p:nvPr/>
        </p:nvSpPr>
        <p:spPr bwMode="auto">
          <a:xfrm>
            <a:off x="26670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5" name="Line 11"/>
          <p:cNvSpPr>
            <a:spLocks noChangeShapeType="1"/>
          </p:cNvSpPr>
          <p:nvPr/>
        </p:nvSpPr>
        <p:spPr bwMode="auto">
          <a:xfrm flipV="1">
            <a:off x="5035296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TF-IDF 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fast computation of cosine in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would be the same for all candidate docs</a:t>
                </a:r>
              </a:p>
              <a:p>
                <a:pPr lvl="1"/>
                <a:r>
                  <a:rPr lang="en-US" dirty="0" smtClean="0"/>
                  <a:t>Normalization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can be done in indexing time</a:t>
                </a:r>
              </a:p>
              <a:p>
                <a:pPr lvl="1"/>
                <a:r>
                  <a:rPr lang="en-US" dirty="0" smtClean="0"/>
                  <a:t>Only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Score accumulator for each query term when intersecting postings from inverted index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justification of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 stated by William Cooper</a:t>
            </a:r>
          </a:p>
          <a:p>
            <a:endParaRPr lang="en-US" altLang="en-US" sz="4400" dirty="0">
              <a:cs typeface="Arial" charset="0"/>
            </a:endParaRPr>
          </a:p>
          <a:p>
            <a:endParaRPr lang="en-US" altLang="en-US" dirty="0" smtClean="0">
              <a:cs typeface="Arial" charset="0"/>
            </a:endParaRPr>
          </a:p>
          <a:p>
            <a:endParaRPr lang="en-US" altLang="en-US" dirty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Rank by probability of relevance leads to the optimal retrieval effectiveness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159675"/>
            <a:ext cx="7239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i="1" dirty="0">
                <a:latin typeface="Times New Roman" pitchFamily="18" charset="0"/>
              </a:rPr>
              <a:t>“If a reference retrieval system’s response to each request is a ranking of the documents in the collections in order of </a:t>
            </a:r>
            <a:r>
              <a:rPr lang="en-US" altLang="en-US" sz="1800" b="1" i="1" u="sng" dirty="0">
                <a:latin typeface="Times New Roman" pitchFamily="18" charset="0"/>
              </a:rPr>
              <a:t>decreasing probability of usefulness </a:t>
            </a:r>
            <a:r>
              <a:rPr lang="en-US" altLang="en-US" sz="1800" i="1" dirty="0">
                <a:latin typeface="Times New Roman" pitchFamily="18" charset="0"/>
              </a:rPr>
              <a:t>to the user who submitted the request, where the probabilities are estimated as accurately </a:t>
            </a:r>
            <a:r>
              <a:rPr lang="en-US" altLang="en-US" sz="1800" i="1" dirty="0" smtClean="0">
                <a:latin typeface="Times New Roman" pitchFamily="18" charset="0"/>
              </a:rPr>
              <a:t>as </a:t>
            </a:r>
            <a:r>
              <a:rPr lang="en-US" altLang="en-US" sz="1800" i="1" dirty="0">
                <a:latin typeface="Times New Roman" pitchFamily="18" charset="0"/>
              </a:rPr>
              <a:t>possible on the basis of whatever data made available to the system for this purpose, then the overall effectiveness of the system to its users </a:t>
            </a:r>
            <a:r>
              <a:rPr lang="en-US" altLang="en-US" sz="1800" i="1" dirty="0" smtClean="0">
                <a:latin typeface="Times New Roman" pitchFamily="18" charset="0"/>
              </a:rPr>
              <a:t>will </a:t>
            </a:r>
            <a:r>
              <a:rPr lang="en-US" altLang="en-US" sz="1800" i="1" dirty="0">
                <a:latin typeface="Times New Roman" pitchFamily="18" charset="0"/>
              </a:rPr>
              <a:t>be the </a:t>
            </a:r>
            <a:r>
              <a:rPr lang="en-US" altLang="en-US" sz="1800" b="1" i="1" u="sng" dirty="0">
                <a:latin typeface="Times New Roman" pitchFamily="18" charset="0"/>
              </a:rPr>
              <a:t>best</a:t>
            </a:r>
            <a:r>
              <a:rPr lang="en-US" altLang="en-US" sz="1800" i="1" dirty="0">
                <a:latin typeface="Times New Roman" pitchFamily="18" charset="0"/>
              </a:rPr>
              <a:t> that is obtainable on the basis of that data.”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4179</TotalTime>
  <Words>2388</Words>
  <Application>Microsoft Office PowerPoint</Application>
  <PresentationFormat>On-screen Show (4:3)</PresentationFormat>
  <Paragraphs>604</Paragraphs>
  <Slides>43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Gill Sans MT</vt:lpstr>
      <vt:lpstr>ＭＳ Ｐゴシック</vt:lpstr>
      <vt:lpstr>宋体</vt:lpstr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Probabilistic Ranking Principle</vt:lpstr>
      <vt:lpstr>Notion of relevance</vt:lpstr>
      <vt:lpstr>Basic concepts in probability </vt:lpstr>
      <vt:lpstr>Essential probability concepts</vt:lpstr>
      <vt:lpstr>Essential probability concepts</vt:lpstr>
      <vt:lpstr>Interpretation of Bayes’ rule</vt:lpstr>
      <vt:lpstr>Recap: TF-IDF weighting</vt:lpstr>
      <vt:lpstr>Recap: fast computation of cosine in retrieval</vt:lpstr>
      <vt:lpstr>Theoretical justification of ranking</vt:lpstr>
      <vt:lpstr>Justification</vt:lpstr>
      <vt:lpstr>Justification</vt:lpstr>
      <vt:lpstr>According to PRP, what we need is</vt:lpstr>
      <vt:lpstr>Probability of relevance</vt:lpstr>
      <vt:lpstr>Conditional models for P(R=1|Q,D) </vt:lpstr>
      <vt:lpstr>Regression for ranking?</vt:lpstr>
      <vt:lpstr> Features/Attributes for ranking</vt:lpstr>
      <vt:lpstr>Regression for ranking</vt:lpstr>
      <vt:lpstr>Regression for ranking</vt:lpstr>
      <vt:lpstr>Conditional models for P(R=1|Q,D) Pros &amp; Cons</vt:lpstr>
      <vt:lpstr>Recap: TF-IDF weighting</vt:lpstr>
      <vt:lpstr>Recap: probabilistic ranking principle</vt:lpstr>
      <vt:lpstr>Recap: conditional models for P(R=1|Q,D) </vt:lpstr>
      <vt:lpstr>Generative models for P(R=1|Q,D)</vt:lpstr>
      <vt:lpstr>Document generation model</vt:lpstr>
      <vt:lpstr>Document generation model</vt:lpstr>
      <vt:lpstr>Robertson-Sparck Jones Model (Robertson &amp; Sparck Jones 76)</vt:lpstr>
      <vt:lpstr>Parameter estimation</vt:lpstr>
      <vt:lpstr>Maximum likelihood vs. Bayesian</vt:lpstr>
      <vt:lpstr>Illustration of Bayesian estimation</vt:lpstr>
      <vt:lpstr>Maximum likelihood estimation</vt:lpstr>
      <vt:lpstr>Robertson-Sparck Jones Model (Robertson &amp; Sparck Jones 76)</vt:lpstr>
      <vt:lpstr>RSJ Model without relevance info (Croft &amp; Harper 79)</vt:lpstr>
      <vt:lpstr>RSJ Model: summary</vt:lpstr>
      <vt:lpstr>Improving RSJ: adding TF </vt:lpstr>
      <vt:lpstr>BM25/Okapi approximation (Robertson et al. 94)</vt:lpstr>
      <vt:lpstr>Adding doc. length</vt:lpstr>
      <vt:lpstr>Adding query TF</vt:lpstr>
      <vt:lpstr>The BM25 formula </vt:lpstr>
      <vt:lpstr>The BM25 formula </vt:lpstr>
      <vt:lpstr>Extensions of “Doc Generation” models</vt:lpstr>
      <vt:lpstr>Query generation models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Ranking Principle</dc:title>
  <dc:creator>Wang, Hongning</dc:creator>
  <cp:lastModifiedBy>wang hongning</cp:lastModifiedBy>
  <cp:revision>112</cp:revision>
  <dcterms:created xsi:type="dcterms:W3CDTF">2014-07-29T14:51:50Z</dcterms:created>
  <dcterms:modified xsi:type="dcterms:W3CDTF">2020-03-19T19:29:28Z</dcterms:modified>
</cp:coreProperties>
</file>