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70" r:id="rId6"/>
    <p:sldId id="269" r:id="rId7"/>
    <p:sldId id="273" r:id="rId8"/>
    <p:sldId id="274" r:id="rId9"/>
    <p:sldId id="275" r:id="rId10"/>
    <p:sldId id="276" r:id="rId11"/>
    <p:sldId id="278" r:id="rId12"/>
    <p:sldId id="279" r:id="rId13"/>
    <p:sldId id="281" r:id="rId14"/>
    <p:sldId id="283" r:id="rId15"/>
    <p:sldId id="284" r:id="rId16"/>
    <p:sldId id="287" r:id="rId17"/>
    <p:sldId id="288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301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673F0-DC57-4C73-94CC-0A3B41EFD7A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4FA9-51F0-4D81-B26F-AF5E4C9E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0060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CAF5-ECC9-4506-83D0-159D0440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Query representation</a:t>
            </a:r>
          </a:p>
          <a:p>
            <a:pPr lvl="1"/>
            <a:r>
              <a:rPr lang="en-US" dirty="0" smtClean="0"/>
              <a:t>Lexical gap: say </a:t>
            </a:r>
            <a:r>
              <a:rPr lang="en-US" dirty="0" err="1" smtClean="0"/>
              <a:t>v.s</a:t>
            </a:r>
            <a:r>
              <a:rPr lang="en-US" dirty="0" smtClean="0"/>
              <a:t>. said</a:t>
            </a:r>
          </a:p>
          <a:p>
            <a:pPr lvl="1"/>
            <a:r>
              <a:rPr lang="en-US" dirty="0" smtClean="0"/>
              <a:t>Semantic gap: ranking model </a:t>
            </a:r>
            <a:r>
              <a:rPr lang="en-US" dirty="0" err="1" smtClean="0"/>
              <a:t>v.s</a:t>
            </a:r>
            <a:r>
              <a:rPr lang="en-US" dirty="0" smtClean="0"/>
              <a:t>. retrieval method</a:t>
            </a:r>
          </a:p>
          <a:p>
            <a:r>
              <a:rPr lang="en-US" dirty="0" smtClean="0"/>
              <a:t>Document representation</a:t>
            </a:r>
          </a:p>
          <a:p>
            <a:pPr lvl="1"/>
            <a:r>
              <a:rPr lang="en-US" dirty="0" smtClean="0"/>
              <a:t>Special data structure for efficient access</a:t>
            </a:r>
          </a:p>
          <a:p>
            <a:pPr lvl="1"/>
            <a:r>
              <a:rPr lang="en-US" dirty="0" smtClean="0"/>
              <a:t>Lexical gap and semantic gap</a:t>
            </a:r>
          </a:p>
          <a:p>
            <a:r>
              <a:rPr lang="en-US" dirty="0" smtClean="0"/>
              <a:t>Retrieval model</a:t>
            </a:r>
          </a:p>
          <a:p>
            <a:pPr lvl="1"/>
            <a:r>
              <a:rPr lang="en-US" dirty="0" smtClean="0"/>
              <a:t>Algorithms that find the </a:t>
            </a:r>
            <a:r>
              <a:rPr lang="en-US" b="1" i="1" u="sng" dirty="0" smtClean="0">
                <a:solidFill>
                  <a:srgbClr val="FF0000"/>
                </a:solidFill>
              </a:rPr>
              <a:t>most relevant</a:t>
            </a:r>
            <a:r>
              <a:rPr lang="en-US" dirty="0" smtClean="0"/>
              <a:t> documents for the given information need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rebuild the index</a:t>
            </a:r>
          </a:p>
          <a:p>
            <a:pPr lvl="1"/>
            <a:r>
              <a:rPr lang="en-US" dirty="0" smtClean="0"/>
              <a:t>Acceptable if change is small over time and penalty of missing new documents is negligible</a:t>
            </a:r>
          </a:p>
          <a:p>
            <a:r>
              <a:rPr lang="en-US" dirty="0" smtClean="0"/>
              <a:t>Auxiliary index</a:t>
            </a:r>
          </a:p>
          <a:p>
            <a:pPr lvl="1"/>
            <a:r>
              <a:rPr lang="en-US" dirty="0" smtClean="0"/>
              <a:t>Keep index for new </a:t>
            </a:r>
            <a:r>
              <a:rPr lang="en-US" dirty="0"/>
              <a:t>documents in memory </a:t>
            </a:r>
            <a:endParaRPr lang="en-US" dirty="0" smtClean="0"/>
          </a:p>
          <a:p>
            <a:pPr lvl="1"/>
            <a:r>
              <a:rPr lang="en-US" dirty="0" smtClean="0"/>
              <a:t>Merge to index when size exceeds threshold</a:t>
            </a:r>
          </a:p>
          <a:p>
            <a:pPr lvl="2"/>
            <a:r>
              <a:rPr lang="en-US" dirty="0" smtClean="0"/>
              <a:t>Increase I/O operation</a:t>
            </a:r>
          </a:p>
          <a:p>
            <a:pPr lvl="2"/>
            <a:r>
              <a:rPr lang="en-US" dirty="0" smtClean="0"/>
              <a:t>Solution: multiple auxiliary indices on disk, logarithmic merging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 smtClean="0"/>
              <a:t>posting </a:t>
            </a:r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unranked retrieval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Boolean retrieval system</a:t>
            </a:r>
          </a:p>
          <a:p>
            <a:pPr lvl="1"/>
            <a:r>
              <a:rPr lang="en-US" dirty="0" smtClean="0"/>
              <a:t>Precision: fraction of retrieved documents that are relevant, i.e., p(</a:t>
            </a:r>
            <a:r>
              <a:rPr lang="en-US" dirty="0" err="1" smtClean="0"/>
              <a:t>relevant|retrieved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Recall: fraction of relevant documents that are retrieved, i.e., p(</a:t>
            </a:r>
            <a:r>
              <a:rPr lang="en-US" dirty="0" err="1" smtClean="0"/>
              <a:t>retrieved|relevant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4267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retrieved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 (TN)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514600" y="5410200"/>
            <a:ext cx="2374914" cy="615490"/>
            <a:chOff x="2514600" y="5410200"/>
            <a:chExt cx="2374914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514600" y="55434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Recall: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2800" y="4191000"/>
            <a:ext cx="1572768" cy="914400"/>
            <a:chOff x="7162800" y="4191000"/>
            <a:chExt cx="1572768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269480" y="4191000"/>
              <a:ext cx="1466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Precision:</a:t>
              </a:r>
              <a:endParaRPr lang="en-US" sz="2000" dirty="0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results are the core feature of an IR system</a:t>
            </a:r>
          </a:p>
          <a:p>
            <a:pPr lvl="1"/>
            <a:r>
              <a:rPr lang="en-US" dirty="0" smtClean="0"/>
              <a:t>Precision, recall and F-measure are set-based measures, that cannot assess the ranking quality</a:t>
            </a:r>
          </a:p>
          <a:p>
            <a:pPr lvl="1"/>
            <a:r>
              <a:rPr lang="en-US" dirty="0" smtClean="0"/>
              <a:t>Solution: evaluate precision at every recall point</a:t>
            </a:r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7565" y="5048476"/>
            <a:ext cx="3193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Which </a:t>
            </a:r>
            <a:r>
              <a:rPr lang="en-US" altLang="en-US" sz="2400" b="0" dirty="0" smtClean="0">
                <a:solidFill>
                  <a:srgbClr val="CC0000"/>
                </a:solidFill>
                <a:latin typeface="Gill Sans MT" pitchFamily="34" charset="0"/>
              </a:rPr>
              <a:t>system is </a:t>
            </a: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better?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2690" y="4154269"/>
            <a:ext cx="4671559" cy="2475131"/>
            <a:chOff x="1732690" y="4154269"/>
            <a:chExt cx="4671559" cy="247513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149999" y="5867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3051449" y="4343400"/>
              <a:ext cx="0" cy="2286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>
              <a:off x="3051449" y="6629400"/>
              <a:ext cx="2743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432449" y="48006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20745835">
              <a:off x="3356249" y="47244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732690" y="4191000"/>
              <a:ext cx="13187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precision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546514" y="6167735"/>
              <a:ext cx="8577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recall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99249" y="6096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6249" y="4876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661049" y="5334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32649" y="6248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96628" y="4154269"/>
              <a:ext cx="1527062" cy="646331"/>
              <a:chOff x="4949938" y="4329499"/>
              <a:chExt cx="152706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49938" y="4329499"/>
                <a:ext cx="12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System1</a:t>
                </a:r>
              </a:p>
              <a:p>
                <a:r>
                  <a:rPr lang="en-US" dirty="0" smtClean="0"/>
                  <a:t>System2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867400" y="4506534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4789998"/>
                <a:ext cx="6096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641999" y="548163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503558" y="59245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56249" y="5257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041040" y="59436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54761" y="57912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particular queries you chose?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263" y="3124200"/>
            <a:ext cx="3665537" cy="3507100"/>
            <a:chOff x="449263" y="3124200"/>
            <a:chExt cx="3665537" cy="3507100"/>
          </a:xfrm>
        </p:grpSpPr>
        <p:sp>
          <p:nvSpPr>
            <p:cNvPr id="34818" name="Rectangle 2"/>
            <p:cNvSpPr>
              <a:spLocks noChangeArrowheads="1"/>
            </p:cNvSpPr>
            <p:nvPr/>
          </p:nvSpPr>
          <p:spPr bwMode="auto">
            <a:xfrm>
              <a:off x="768350" y="61741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+mn-lt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39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744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963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 dirty="0">
                  <a:latin typeface="+mn-lt"/>
                </a:rPr>
                <a:t>System B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268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439863" y="31242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1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612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525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830263" y="3928308"/>
              <a:ext cx="312587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7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49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744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268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21263" y="3121943"/>
            <a:ext cx="3665537" cy="3431257"/>
            <a:chOff x="5021263" y="3126100"/>
            <a:chExt cx="3665537" cy="3431257"/>
          </a:xfrm>
        </p:grpSpPr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6011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6316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0.26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0.38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0.12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535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B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7840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0.17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0.02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0.56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6011863" y="31261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2</a:t>
              </a: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6184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5097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5257800" y="3928308"/>
              <a:ext cx="442430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13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15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17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021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316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7840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2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Challenge the assumptions in classical IR evaluations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Assumption 1</a:t>
            </a:r>
          </a:p>
          <a:p>
            <a:pPr lvl="1"/>
            <a:r>
              <a:rPr lang="en-US" altLang="en-US" dirty="0"/>
              <a:t>Satisfaction = Result Relevance</a:t>
            </a:r>
          </a:p>
          <a:p>
            <a:r>
              <a:rPr lang="en-US" altLang="en-US" dirty="0"/>
              <a:t>Assumption 2</a:t>
            </a:r>
          </a:p>
          <a:p>
            <a:pPr lvl="1"/>
            <a:r>
              <a:rPr lang="en-US" altLang="en-US" dirty="0"/>
              <a:t>Relevance = independent topical relevance</a:t>
            </a:r>
          </a:p>
          <a:p>
            <a:pPr lvl="2"/>
            <a:r>
              <a:rPr lang="en-US" altLang="en-US" dirty="0"/>
              <a:t>Documents are independently judged, and then ranked (that is how we get the ideal ranking)</a:t>
            </a:r>
          </a:p>
          <a:p>
            <a:r>
              <a:rPr lang="en-US" altLang="en-US" dirty="0"/>
              <a:t>Assumption 3</a:t>
            </a:r>
          </a:p>
          <a:p>
            <a:pPr lvl="1"/>
            <a:r>
              <a:rPr lang="en-US" altLang="en-US" dirty="0"/>
              <a:t>Sequential browsing from top to </a:t>
            </a:r>
            <a:r>
              <a:rPr lang="en-US" altLang="en-US" dirty="0" smtClean="0"/>
              <a:t>bottom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indexing with or without stemming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 smtClean="0"/>
              <a:t>Relevance-driven </a:t>
            </a:r>
            <a:r>
              <a:rPr lang="en-US" dirty="0"/>
              <a:t>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giving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Relevance =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Assumptions</a:t>
                </a:r>
              </a:p>
              <a:p>
                <a:pPr lvl="1"/>
                <a:r>
                  <a:rPr lang="en-US" altLang="en-US" dirty="0"/>
                  <a:t>Query and </a:t>
                </a:r>
                <a:r>
                  <a:rPr lang="en-US" altLang="en-US" dirty="0" smtClean="0"/>
                  <a:t>documents </a:t>
                </a:r>
                <a:r>
                  <a:rPr lang="en-US" altLang="en-US" dirty="0"/>
                  <a:t>are represented </a:t>
                </a:r>
                <a:r>
                  <a:rPr lang="en-US" altLang="en-US" dirty="0" smtClean="0"/>
                  <a:t>in the same form</a:t>
                </a:r>
                <a:endParaRPr lang="en-US" altLang="en-US" dirty="0"/>
              </a:p>
              <a:p>
                <a:pPr lvl="2"/>
                <a:r>
                  <a:rPr lang="en-US" altLang="en-US" dirty="0"/>
                  <a:t>A query can be regarded as a “document”</a:t>
                </a:r>
              </a:p>
              <a:p>
                <a:pPr lvl="1"/>
                <a:r>
                  <a:rPr lang="en-US" altLang="en-US" dirty="0"/>
                  <a:t>Relevance(</a:t>
                </a:r>
                <a:r>
                  <a:rPr lang="en-US" altLang="en-US" dirty="0" err="1"/>
                  <a:t>d,q</a:t>
                </a:r>
                <a:r>
                  <a:rPr lang="en-US" altLang="en-US" dirty="0"/>
                  <a:t>) </a:t>
                </a:r>
                <a:r>
                  <a:rPr lang="en-US" altLang="en-US" dirty="0">
                    <a:sym typeface="Symbol" pitchFamily="18" charset="2"/>
                  </a:rPr>
                  <a:t> similarity(</a:t>
                </a:r>
                <a:r>
                  <a:rPr lang="en-US" altLang="en-US" dirty="0" err="1">
                    <a:sym typeface="Symbol" pitchFamily="18" charset="2"/>
                  </a:rPr>
                  <a:t>d,q</a:t>
                </a:r>
                <a:r>
                  <a:rPr lang="en-US" altLang="en-US" dirty="0">
                    <a:sym typeface="Symbol" pitchFamily="18" charset="2"/>
                  </a:rPr>
                  <a:t>)</a:t>
                </a:r>
              </a:p>
              <a:p>
                <a:r>
                  <a:rPr lang="en-US" altLang="en-US" dirty="0"/>
                  <a:t>R(q) = {</a:t>
                </a:r>
                <a:r>
                  <a:rPr lang="en-US" altLang="en-US" dirty="0" err="1"/>
                  <a:t>d</a:t>
                </a:r>
                <a:r>
                  <a:rPr lang="en-US" altLang="en-US" dirty="0" err="1">
                    <a:sym typeface="Symbol" pitchFamily="18" charset="2"/>
                  </a:rPr>
                  <a:t></a:t>
                </a:r>
                <a:r>
                  <a:rPr lang="en-US" altLang="en-US" dirty="0" err="1" smtClean="0"/>
                  <a:t>C|rel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d,q</a:t>
                </a:r>
                <a:r>
                  <a:rPr lang="en-US" altLang="en-US" dirty="0" smtClean="0"/>
                  <a:t>)&gt;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en-US" dirty="0" smtClean="0"/>
                  <a:t>}, </a:t>
                </a:r>
                <a:r>
                  <a:rPr lang="en-US" altLang="en-US" dirty="0" err="1" smtClean="0"/>
                  <a:t>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q,d</a:t>
                </a:r>
                <a:r>
                  <a:rPr lang="en-US" altLang="en-US" dirty="0"/>
                  <a:t>)=</a:t>
                </a:r>
                <a:r>
                  <a:rPr lang="en-US" altLang="en-US" dirty="0">
                    <a:sym typeface="Symbol" pitchFamily="18" charset="2"/>
                  </a:rPr>
                  <a:t></a:t>
                </a:r>
                <a:r>
                  <a:rPr lang="en-US" altLang="en-US" dirty="0"/>
                  <a:t>(Rep(q), Rep(d))</a:t>
                </a:r>
                <a:r>
                  <a:rPr lang="en-US" altLang="en-US" sz="2000" b="0" dirty="0"/>
                  <a:t> </a:t>
                </a:r>
                <a:endParaRPr lang="en-US" altLang="en-US" dirty="0"/>
              </a:p>
              <a:p>
                <a:r>
                  <a:rPr lang="en-US" altLang="en-US" dirty="0"/>
                  <a:t>Key issues</a:t>
                </a:r>
              </a:p>
              <a:p>
                <a:pPr lvl="1"/>
                <a:r>
                  <a:rPr lang="en-US" altLang="en-US" dirty="0"/>
                  <a:t>How to represent query/document?</a:t>
                </a:r>
              </a:p>
              <a:p>
                <a:pPr lvl="1"/>
                <a:r>
                  <a:rPr lang="en-US" altLang="en-US" dirty="0"/>
                  <a:t>How to define the similarity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measure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(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0">
                <a:blip r:embed="rId2"/>
                <a:stretch>
                  <a:fillRect l="-1309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document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Query side: </a:t>
            </a:r>
            <a:r>
              <a:rPr lang="en-US" altLang="ja-JP" dirty="0" smtClean="0">
                <a:ea typeface="ＭＳ Ｐゴシック" charset="-128"/>
              </a:rPr>
              <a:t>not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 </a:t>
            </a:r>
            <a:r>
              <a:rPr lang="en-US" altLang="ja-JP" dirty="0">
                <a:ea typeface="ＭＳ Ｐゴシック" charset="-128"/>
              </a:rPr>
              <a:t>side: </a:t>
            </a:r>
            <a:r>
              <a:rPr lang="en-US" altLang="ja-JP" dirty="0" smtClean="0">
                <a:ea typeface="ＭＳ Ｐゴシック" charset="-128"/>
              </a:rPr>
              <a:t>some </a:t>
            </a:r>
            <a:r>
              <a:rPr lang="en-US" altLang="ja-JP" dirty="0">
                <a:ea typeface="ＭＳ Ｐゴシック" charset="-128"/>
              </a:rPr>
              <a:t>terms carry more information about </a:t>
            </a:r>
            <a:r>
              <a:rPr lang="en-US" altLang="ja-JP" dirty="0" smtClean="0">
                <a:ea typeface="ＭＳ Ｐゴシック" charset="-128"/>
              </a:rPr>
              <a:t>the content</a:t>
            </a:r>
            <a:endParaRPr lang="en-US" altLang="ja-JP" dirty="0">
              <a:ea typeface="ＭＳ Ｐゴシック" charset="-128"/>
            </a:endParaRPr>
          </a:p>
          <a:p>
            <a:r>
              <a:rPr lang="en-US" altLang="en-US" dirty="0"/>
              <a:t>How?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405570" y="3105141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81795" y="3333741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476875" y="1769031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6475" y="1584365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570" y="2190741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P(R=1|Q,D)=g(Rep(Q,D),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81612" y="2680636"/>
            <a:ext cx="2819400" cy="369332"/>
            <a:chOff x="4881612" y="2680636"/>
            <a:chExt cx="2819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262612" y="268063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functional form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81612" y="2865302"/>
              <a:ext cx="381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/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5263" y="4176993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63" y="4176993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BM25/Okapi </a:t>
            </a:r>
            <a:r>
              <a:rPr lang="en-US" altLang="zh-CN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pproximation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et al. 94)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Idea: model p(D|Q,R) with a simpler function that approximates 2-Possion mixture model</a:t>
            </a:r>
          </a:p>
          <a:p>
            <a:r>
              <a:rPr lang="en-US" altLang="en-US" dirty="0" smtClean="0">
                <a:cs typeface="Arial" charset="0"/>
              </a:rPr>
              <a:t>Observations:</a:t>
            </a:r>
          </a:p>
          <a:p>
            <a:pPr lvl="1"/>
            <a:r>
              <a:rPr lang="en-US" altLang="en-US" dirty="0" smtClean="0">
                <a:cs typeface="Arial" charset="0"/>
              </a:rPr>
              <a:t>log O(R=1|Q,D) is a sum of term weights occurring in both query and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Term weight W</a:t>
            </a:r>
            <a:r>
              <a:rPr lang="en-US" altLang="en-US" baseline="-25000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 0, if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=0</a:t>
            </a: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increases monotonically with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has an asymptotic limit</a:t>
            </a:r>
          </a:p>
          <a:p>
            <a:r>
              <a:rPr lang="en-US" altLang="en-US" dirty="0" smtClean="0">
                <a:cs typeface="Arial" charset="0"/>
              </a:rPr>
              <a:t>The simple function is </a:t>
            </a:r>
            <a:endParaRPr lang="en-US" altLang="en-US" baseline="-25000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495422"/>
              </p:ext>
            </p:extLst>
          </p:nvPr>
        </p:nvGraphicFramePr>
        <p:xfrm>
          <a:off x="4291013" y="5053013"/>
          <a:ext cx="3008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053013"/>
                        <a:ext cx="3008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55246"/>
              </p:ext>
            </p:extLst>
          </p:nvPr>
        </p:nvGraphicFramePr>
        <p:xfrm>
          <a:off x="3100387" y="2600325"/>
          <a:ext cx="5295900" cy="63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3835080" imgH="457200" progId="Equation.3">
                  <p:embed/>
                </p:oleObj>
              </mc:Choice>
              <mc:Fallback>
                <p:oleObj name="Equation" r:id="rId5" imgW="3835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0387" y="2600325"/>
                        <a:ext cx="5295900" cy="63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doc. length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doc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Motivation: the 2-Poisson model assumes equal document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penalize long doc</a:t>
            </a:r>
          </a:p>
          <a:p>
            <a:pPr lvl="2"/>
            <a:r>
              <a:rPr lang="en-US" altLang="en-US" dirty="0">
                <a:cs typeface="Arial" charset="0"/>
              </a:rPr>
              <a:t> 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39780"/>
              </p:ext>
            </p:extLst>
          </p:nvPr>
        </p:nvGraphicFramePr>
        <p:xfrm>
          <a:off x="1873251" y="3338513"/>
          <a:ext cx="3008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1" y="3338513"/>
                        <a:ext cx="3008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286000" y="4206240"/>
          <a:ext cx="274320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06240"/>
                        <a:ext cx="274320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4697492"/>
            <a:ext cx="3352800" cy="646331"/>
            <a:chOff x="5029200" y="4531638"/>
            <a:chExt cx="3352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4531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Pivoted document length normalization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029200" y="4531638"/>
              <a:ext cx="533400" cy="323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/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594112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models!</a:t>
            </a:r>
            <a:endParaRPr lang="en-US" sz="2400" b="1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for 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Probability </a:t>
                </a:r>
                <a:r>
                  <a:rPr lang="en-US" altLang="en-US" dirty="0"/>
                  <a:t>distribution over </a:t>
                </a:r>
                <a:r>
                  <a:rPr lang="en-US" altLang="en-US" u="sng" dirty="0"/>
                  <a:t>word </a:t>
                </a:r>
                <a:r>
                  <a:rPr lang="en-US" alt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>
                            <a:latin typeface="Cambria Math"/>
                          </a:rPr>
                          <m:t>1</m:t>
                        </m:r>
                        <m:r>
                          <a:rPr lang="en-US" altLang="en-US" i="1" dirty="0">
                            <a:latin typeface="Cambria Math"/>
                          </a:rPr>
                          <m:t> </m:t>
                        </m:r>
                        <m:r>
                          <a:rPr lang="en-US" altLang="en-US" i="1" dirty="0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>
                            <a:latin typeface="Cambria Math"/>
                          </a:rPr>
                          <m:t>2</m:t>
                        </m:r>
                        <m:r>
                          <a:rPr lang="en-US" altLang="en-US" i="1" dirty="0">
                            <a:latin typeface="Cambria Math"/>
                          </a:rPr>
                          <m:t> … </m:t>
                        </m:r>
                        <m:r>
                          <a:rPr lang="en-US" altLang="en-US" i="1" dirty="0" err="1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 err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Complexity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- maximum document length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51322" y="3086100"/>
            <a:ext cx="3581400" cy="1305725"/>
            <a:chOff x="5270322" y="2810627"/>
            <a:chExt cx="3581400" cy="1305725"/>
          </a:xfrm>
        </p:grpSpPr>
        <p:sp>
          <p:nvSpPr>
            <p:cNvPr id="8" name="TextBox 7"/>
            <p:cNvSpPr txBox="1"/>
            <p:nvPr/>
          </p:nvSpPr>
          <p:spPr>
            <a:xfrm>
              <a:off x="5270322" y="3408466"/>
              <a:ext cx="3581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Chain rule: from conditional probability to joint probability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82734" y="2810627"/>
              <a:ext cx="694266" cy="5966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28988" y="3535610"/>
            <a:ext cx="1532467" cy="502990"/>
            <a:chOff x="3352800" y="3682727"/>
            <a:chExt cx="1532467" cy="50299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429000" y="3682727"/>
              <a:ext cx="1066800" cy="1272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52800" y="3754830"/>
              <a:ext cx="1532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sentence</a:t>
              </a:r>
              <a:endParaRPr lang="en-US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52890" y="5343721"/>
                <a:ext cx="38548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rough estimate: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475000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90" y="5343721"/>
                <a:ext cx="385483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42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152890" y="4974389"/>
            <a:ext cx="532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Average English sentence length is 14.3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words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2890" y="4619234"/>
            <a:ext cx="792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475,000 main headwords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in Webster's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Third New International Dictionary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60423" y="5776641"/>
            <a:ext cx="5069756" cy="602537"/>
            <a:chOff x="2160423" y="5776641"/>
            <a:chExt cx="5069756" cy="602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38600" y="5776641"/>
                  <a:ext cx="3191579" cy="602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475000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3.38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66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𝑇𝐵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5776641"/>
                  <a:ext cx="3191579" cy="6025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160423" y="5938057"/>
              <a:ext cx="206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How large is this?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1416" y="1429418"/>
            <a:ext cx="3733800" cy="1231224"/>
            <a:chOff x="5339528" y="1315118"/>
            <a:chExt cx="3733800" cy="1231224"/>
          </a:xfrm>
        </p:grpSpPr>
        <p:sp>
          <p:nvSpPr>
            <p:cNvPr id="9" name="TextBox 8"/>
            <p:cNvSpPr txBox="1"/>
            <p:nvPr/>
          </p:nvSpPr>
          <p:spPr>
            <a:xfrm>
              <a:off x="5339528" y="131511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We need independence assumptions!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6934200" y="1684450"/>
              <a:ext cx="272228" cy="861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3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 smtClean="0"/>
              <a:t>Illustration of language model smoothing</a:t>
            </a:r>
            <a:endParaRPr lang="en-US" altLang="en-US" sz="3700" dirty="0"/>
          </a:p>
        </p:txBody>
      </p:sp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1447800" y="1828800"/>
            <a:ext cx="6577013" cy="3581400"/>
            <a:chOff x="1046" y="1370"/>
            <a:chExt cx="4143" cy="2256"/>
          </a:xfrm>
        </p:grpSpPr>
        <p:sp>
          <p:nvSpPr>
            <p:cNvPr id="506884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6" name="Text Box 6"/>
            <p:cNvSpPr txBox="1">
              <a:spLocks noChangeArrowheads="1"/>
            </p:cNvSpPr>
            <p:nvPr/>
          </p:nvSpPr>
          <p:spPr bwMode="auto">
            <a:xfrm>
              <a:off x="1046" y="1370"/>
              <a:ext cx="6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 dirty="0" smtClean="0"/>
                <a:t>P(</a:t>
              </a:r>
              <a:r>
                <a:rPr lang="en-US" altLang="en-US" sz="2400" i="0" dirty="0" err="1" smtClean="0"/>
                <a:t>w|d</a:t>
              </a:r>
              <a:r>
                <a:rPr lang="en-US" altLang="en-US" sz="2400" i="0" dirty="0" smtClean="0"/>
                <a:t>)</a:t>
              </a:r>
              <a:endParaRPr lang="en-US" altLang="en-US" sz="2400" i="0" dirty="0"/>
            </a:p>
          </p:txBody>
        </p:sp>
        <p:sp>
          <p:nvSpPr>
            <p:cNvPr id="506887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/>
                <a:t>w</a:t>
              </a:r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1683" y="1917"/>
              <a:ext cx="1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Max. Likelihood Estimate </a:t>
              </a:r>
            </a:p>
          </p:txBody>
        </p:sp>
        <p:graphicFrame>
          <p:nvGraphicFramePr>
            <p:cNvPr id="506891" name="Object 11"/>
            <p:cNvGraphicFramePr>
              <a:graphicFrameLocks noChangeAspect="1"/>
            </p:cNvGraphicFramePr>
            <p:nvPr/>
          </p:nvGraphicFramePr>
          <p:xfrm>
            <a:off x="1705" y="2112"/>
            <a:ext cx="13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3" imgW="1358640" imgH="279360" progId="Equation.3">
                    <p:embed/>
                  </p:oleObj>
                </mc:Choice>
                <mc:Fallback>
                  <p:oleObj name="Equation" r:id="rId3" imgW="1358640" imgH="279360" progId="Equation.3">
                    <p:embed/>
                    <p:pic>
                      <p:nvPicPr>
                        <p:cNvPr id="5068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112"/>
                          <a:ext cx="13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6892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6894" name="Freeform 14"/>
          <p:cNvSpPr>
            <a:spLocks/>
          </p:cNvSpPr>
          <p:nvPr/>
        </p:nvSpPr>
        <p:spPr bwMode="auto">
          <a:xfrm>
            <a:off x="1463675" y="28543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96 w 3504"/>
              <a:gd name="T3" fmla="*/ 192 h 1488"/>
              <a:gd name="T4" fmla="*/ 288 w 3504"/>
              <a:gd name="T5" fmla="*/ 576 h 1488"/>
              <a:gd name="T6" fmla="*/ 480 w 3504"/>
              <a:gd name="T7" fmla="*/ 864 h 1488"/>
              <a:gd name="T8" fmla="*/ 864 w 3504"/>
              <a:gd name="T9" fmla="*/ 1104 h 1488"/>
              <a:gd name="T10" fmla="*/ 1392 w 3504"/>
              <a:gd name="T11" fmla="*/ 1296 h 1488"/>
              <a:gd name="T12" fmla="*/ 1872 w 3504"/>
              <a:gd name="T13" fmla="*/ 1392 h 1488"/>
              <a:gd name="T14" fmla="*/ 3504 w 3504"/>
              <a:gd name="T1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5349875" y="3997325"/>
            <a:ext cx="1905000" cy="990600"/>
            <a:chOff x="3504" y="2736"/>
            <a:chExt cx="1200" cy="624"/>
          </a:xfrm>
        </p:grpSpPr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1" i="0" dirty="0"/>
                <a:t>Smoothed LM </a:t>
              </a: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37075" y="5032375"/>
            <a:ext cx="3200400" cy="1108823"/>
            <a:chOff x="4537075" y="5032375"/>
            <a:chExt cx="3200400" cy="1108823"/>
          </a:xfrm>
        </p:grpSpPr>
        <p:sp>
          <p:nvSpPr>
            <p:cNvPr id="3" name="TextBox 2"/>
            <p:cNvSpPr txBox="1"/>
            <p:nvPr/>
          </p:nvSpPr>
          <p:spPr>
            <a:xfrm>
              <a:off x="4537075" y="5494867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Assigning nonzero probabilities to the unseen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5915819" y="5032375"/>
              <a:ext cx="221456" cy="4624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97769" y="4333875"/>
            <a:ext cx="3200400" cy="1542120"/>
            <a:chOff x="4537075" y="4322079"/>
            <a:chExt cx="3200400" cy="1542120"/>
          </a:xfrm>
        </p:grpSpPr>
        <p:sp>
          <p:nvSpPr>
            <p:cNvPr id="24" name="TextBox 23"/>
            <p:cNvSpPr txBox="1"/>
            <p:nvPr/>
          </p:nvSpPr>
          <p:spPr>
            <a:xfrm>
              <a:off x="4537075" y="5494867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Discount from the 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6137275" y="4322079"/>
              <a:ext cx="256381" cy="1172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1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88" y="182081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Head words may take </a:t>
            </a:r>
            <a:r>
              <a:rPr lang="en-US" dirty="0" smtClean="0"/>
              <a:t>a large </a:t>
            </a:r>
            <a:r>
              <a:rPr lang="en-US" dirty="0" smtClean="0"/>
              <a:t>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r>
                  <a:rPr lang="en-US" dirty="0" smtClean="0"/>
                  <a:t>Time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is the length of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length of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0">
                <a:blip r:embed="rId2"/>
                <a:stretch>
                  <a:fillRect l="-162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3276600"/>
            <a:ext cx="4267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wi</a:t>
            </a:r>
            <a:r>
              <a:rPr lang="en-US" dirty="0" smtClean="0"/>
              <a:t> in q) {</a:t>
            </a:r>
          </a:p>
          <a:p>
            <a:r>
              <a:rPr lang="en-US" dirty="0"/>
              <a:t> </a:t>
            </a:r>
            <a:r>
              <a:rPr lang="en-US" dirty="0" smtClean="0"/>
              <a:t>     for (d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for (</a:t>
            </a:r>
            <a:r>
              <a:rPr lang="en-US" dirty="0" err="1" smtClean="0"/>
              <a:t>wj</a:t>
            </a:r>
            <a:r>
              <a:rPr lang="en-US" dirty="0" smtClean="0"/>
              <a:t>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if (</a:t>
            </a:r>
            <a:r>
              <a:rPr lang="en-US" dirty="0" err="1" smtClean="0"/>
              <a:t>wi</a:t>
            </a:r>
            <a:r>
              <a:rPr lang="en-US" dirty="0" smtClean="0"/>
              <a:t> == </a:t>
            </a:r>
            <a:r>
              <a:rPr lang="en-US" dirty="0" err="1" smtClean="0"/>
              <a:t>wj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doclist</a:t>
            </a:r>
            <a:r>
              <a:rPr lang="en-US" dirty="0" smtClean="0"/>
              <a:t> += [d];</a:t>
            </a:r>
          </a:p>
          <a:p>
            <a:r>
              <a:rPr lang="en-US" dirty="0" smtClean="0"/>
              <a:t>           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}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doclist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733800"/>
            <a:ext cx="3657600" cy="646331"/>
            <a:chOff x="3886200" y="3733800"/>
            <a:chExt cx="3657600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267200" y="4056966"/>
              <a:ext cx="838200" cy="2864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3733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Bottleneck, since most of them won’t match!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86200" y="4011917"/>
              <a:ext cx="1219200" cy="45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CS4780: Information Retrieval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2134</Words>
  <Application>Microsoft Office PowerPoint</Application>
  <PresentationFormat>On-screen Show (4:3)</PresentationFormat>
  <Paragraphs>612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 Unicode MS</vt:lpstr>
      <vt:lpstr>Gill Sans MT</vt:lpstr>
      <vt:lpstr>ＭＳ Ｐゴシック</vt:lpstr>
      <vt:lpstr>宋体</vt:lpstr>
      <vt:lpstr>Arial</vt:lpstr>
      <vt:lpstr>Calibri</vt:lpstr>
      <vt:lpstr>Calibri Light</vt:lpstr>
      <vt:lpstr>Cambria Math</vt:lpstr>
      <vt:lpstr>Symbol</vt:lpstr>
      <vt:lpstr>Office Theme</vt:lpstr>
      <vt:lpstr>Equation</vt:lpstr>
      <vt:lpstr>Core concepts in IR</vt:lpstr>
      <vt:lpstr>IR v.s. DBs</vt:lpstr>
      <vt:lpstr>Abstraction of search engine architecture</vt:lpstr>
      <vt:lpstr>Visiting strategy</vt:lpstr>
      <vt:lpstr>Statistical property of language</vt:lpstr>
      <vt:lpstr>Zipf’s law tells us</vt:lpstr>
      <vt:lpstr>Complexity analysis</vt:lpstr>
      <vt:lpstr>Solution: inverted index</vt:lpstr>
      <vt:lpstr>Structures for inverted index</vt:lpstr>
      <vt:lpstr>Sorting-based inverted index construction</vt:lpstr>
      <vt:lpstr>Dynamic index update</vt:lpstr>
      <vt:lpstr>Index compression</vt:lpstr>
      <vt:lpstr>Phrase query</vt:lpstr>
      <vt:lpstr>Classical IR evaluation</vt:lpstr>
      <vt:lpstr>Evaluation of unranked retrieval sets</vt:lpstr>
      <vt:lpstr>Evaluation of ranked retrieval results</vt:lpstr>
      <vt:lpstr>Statistical significance tests</vt:lpstr>
      <vt:lpstr>Challenge the assumptions in classical IR evaluations</vt:lpstr>
      <vt:lpstr>A/B test</vt:lpstr>
      <vt:lpstr>Interleave test</vt:lpstr>
      <vt:lpstr>Relevance = Similarity</vt:lpstr>
      <vt:lpstr>Vector space model</vt:lpstr>
      <vt:lpstr>What is a good “basic concept”?</vt:lpstr>
      <vt:lpstr>How to assign weights?</vt:lpstr>
      <vt:lpstr>Cosine similarity</vt:lpstr>
      <vt:lpstr>Justification</vt:lpstr>
      <vt:lpstr>Justification</vt:lpstr>
      <vt:lpstr>Conditional models for P(R=1|Q,D) </vt:lpstr>
      <vt:lpstr>Generative models for P(R=1|Q,D)</vt:lpstr>
      <vt:lpstr>Robertson-Sparck Jones Model (Robertson &amp; Sparck Jones 76)</vt:lpstr>
      <vt:lpstr>Maximum likelihood vs. Bayesian</vt:lpstr>
      <vt:lpstr>BM25/Okapi approximation (Robertson et al. 94)</vt:lpstr>
      <vt:lpstr>Adding doc. length</vt:lpstr>
      <vt:lpstr>Query generation models</vt:lpstr>
      <vt:lpstr>Language model for text</vt:lpstr>
      <vt:lpstr>Illustration of language model smoothing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information retrieval</dc:title>
  <dc:creator>hongning wang</dc:creator>
  <cp:lastModifiedBy>wang hongning</cp:lastModifiedBy>
  <cp:revision>18</cp:revision>
  <dcterms:created xsi:type="dcterms:W3CDTF">2017-11-15T19:25:48Z</dcterms:created>
  <dcterms:modified xsi:type="dcterms:W3CDTF">2020-03-26T19:17:19Z</dcterms:modified>
</cp:coreProperties>
</file>