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5" r:id="rId1"/>
  </p:sldMasterIdLst>
  <p:notesMasterIdLst>
    <p:notesMasterId r:id="rId18"/>
  </p:notesMasterIdLst>
  <p:sldIdLst>
    <p:sldId id="256" r:id="rId2"/>
    <p:sldId id="257" r:id="rId3"/>
    <p:sldId id="273" r:id="rId4"/>
    <p:sldId id="258" r:id="rId5"/>
    <p:sldId id="259" r:id="rId6"/>
    <p:sldId id="260" r:id="rId7"/>
    <p:sldId id="262" r:id="rId8"/>
    <p:sldId id="263" r:id="rId9"/>
    <p:sldId id="274" r:id="rId10"/>
    <p:sldId id="276" r:id="rId11"/>
    <p:sldId id="271" r:id="rId12"/>
    <p:sldId id="264" r:id="rId13"/>
    <p:sldId id="268" r:id="rId14"/>
    <p:sldId id="269" r:id="rId15"/>
    <p:sldId id="267" r:id="rId16"/>
    <p:sldId id="26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8C9CA"/>
    <a:srgbClr val="E1E1E2"/>
    <a:srgbClr val="15814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687278-F244-600E-560D-208348412ECB}" v="960" dt="2019-12-10T23:31:39.908"/>
    <p1510:client id="{266A4C3A-66C6-AF55-6D7D-7579EA38691F}" v="116" dt="2019-12-10T23:21:59.761"/>
    <p1510:client id="{2C5CDC9C-7E2F-3A17-B2D5-1D1277AFCC1F}" v="259" dt="2019-12-10T23:31:14.646"/>
    <p1510:client id="{4CB0703E-1E21-ED56-A8B2-E5747A44B1DC}" v="16" dt="2019-12-10T23:47:49.525"/>
    <p1510:client id="{73EA09C8-E0B7-82B5-DE2E-CBAF6818F94B}" v="12" dt="2019-12-11T00:05:37.479"/>
    <p1510:client id="{7BC56192-3A0E-E617-8E99-CEB7585AED45}" v="96" dt="2019-12-11T00:21:17.824"/>
    <p1510:client id="{9EE0A9A1-012C-413D-ADC0-748BD318928B}" v="1948" dt="2019-12-10T21:37:03.097"/>
    <p1510:client id="{B922852D-CE9B-9C54-FF6E-5FA06CB6251B}" v="3" dt="2019-12-10T13:26:14.139"/>
    <p1510:client id="{CAD0E60F-A83C-0FCC-DA21-612D061AF5A4}" v="68" dt="2019-12-10T23:47:55.201"/>
    <p1510:client id="{FC4DFC11-B115-F9F5-1182-A4B7BF89B7EE}" v="920" dt="2019-12-11T00:00:49.5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42A23D-4078-42AE-A031-765F9AD6A469}" type="datetimeFigureOut">
              <a:rPr lang="en-US" smtClean="0"/>
              <a:t>12/10/2019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179904-D82F-4E17-9333-B083E595FAE2}" type="slidenum">
              <a:rPr lang="en-US" smtClean="0"/>
              <a:t>‹#›</a:t>
            </a:fld>
            <a:endParaRPr lang="en-US"/>
          </a:p>
        </p:txBody>
      </p:sp>
    </p:spTree>
    <p:extLst>
      <p:ext uri="{BB962C8B-B14F-4D97-AF65-F5344CB8AC3E}">
        <p14:creationId xmlns:p14="http://schemas.microsoft.com/office/powerpoint/2010/main" val="2395739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B179904-D82F-4E17-9333-B083E595FAE2}" type="slidenum">
              <a:rPr lang="en-US" smtClean="0"/>
              <a:t>8</a:t>
            </a:fld>
            <a:endParaRPr lang="en-US"/>
          </a:p>
        </p:txBody>
      </p:sp>
    </p:spTree>
    <p:extLst>
      <p:ext uri="{BB962C8B-B14F-4D97-AF65-F5344CB8AC3E}">
        <p14:creationId xmlns:p14="http://schemas.microsoft.com/office/powerpoint/2010/main" val="31268684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After the model is made, we need to check for model diagnostics and assumptions. We chose MLR model  because the response variable is continuous and there are multiple predictor variables including both quantitative ones and categorical ones.  </a:t>
            </a:r>
          </a:p>
        </p:txBody>
      </p:sp>
      <p:sp>
        <p:nvSpPr>
          <p:cNvPr id="4" name="Slide Number Placeholder 3"/>
          <p:cNvSpPr>
            <a:spLocks noGrp="1"/>
          </p:cNvSpPr>
          <p:nvPr>
            <p:ph type="sldNum" sz="quarter" idx="5"/>
          </p:nvPr>
        </p:nvSpPr>
        <p:spPr/>
        <p:txBody>
          <a:bodyPr/>
          <a:lstStyle/>
          <a:p>
            <a:fld id="{2B179904-D82F-4E17-9333-B083E595FAE2}" type="slidenum">
              <a:rPr lang="en-US" smtClean="0"/>
              <a:t>9</a:t>
            </a:fld>
            <a:endParaRPr lang="en-US"/>
          </a:p>
        </p:txBody>
      </p:sp>
    </p:spTree>
    <p:extLst>
      <p:ext uri="{BB962C8B-B14F-4D97-AF65-F5344CB8AC3E}">
        <p14:creationId xmlns:p14="http://schemas.microsoft.com/office/powerpoint/2010/main" val="40272953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smtClean="0"/>
              <a:t>12/10/2019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841369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12/10/2019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414112666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409160327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11256880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62112151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05017904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99365632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smtClean="0"/>
              <a:t>12/10/2019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9689480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smtClean="0"/>
              <a:t>12/10/2019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373742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smtClean="0"/>
              <a:t>12/10/2019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971690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981460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96027F-7875-4030-9381-8BD8C4F21935}" type="datetimeFigureOut">
              <a:rPr lang="en-US" smtClean="0"/>
              <a:t>12/10/2019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400642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96027F-7875-4030-9381-8BD8C4F21935}" type="datetimeFigureOut">
              <a:rPr lang="en-US" smtClean="0"/>
              <a:t>12/10/2019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1295607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509A250-FF31-4206-8172-F9D3106AACB1}" type="datetimeFigureOut">
              <a:rPr lang="en-US" smtClean="0"/>
              <a:t>12/10/2019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776115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12/10/2019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27457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12/10/2019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992621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4509A250-FF31-4206-8172-F9D3106AACB1}" type="datetimeFigureOut">
              <a:rPr lang="en-US" smtClean="0"/>
              <a:t>12/10/2019</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867060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4AAD347D-5ACD-4C99-B74B-A9C85AD731AF}" type="datetimeFigureOut">
              <a:rPr lang="en-US" smtClean="0"/>
              <a:t>12/10/2019</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02111984F565}" type="slidenum">
              <a:rPr lang="en-US" smtClean="0"/>
              <a:t>‹#›</a:t>
            </a:fld>
            <a:endParaRPr lang="en-US"/>
          </a:p>
        </p:txBody>
      </p:sp>
    </p:spTree>
    <p:extLst>
      <p:ext uri="{BB962C8B-B14F-4D97-AF65-F5344CB8AC3E}">
        <p14:creationId xmlns:p14="http://schemas.microsoft.com/office/powerpoint/2010/main" val="676295931"/>
      </p:ext>
    </p:extLst>
  </p:cSld>
  <p:clrMap bg1="dk1" tx1="lt1" bg2="dk2" tx2="lt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 id="2147483828" r:id="rId13"/>
    <p:sldLayoutId id="2147483829" r:id="rId14"/>
    <p:sldLayoutId id="2147483830" r:id="rId15"/>
    <p:sldLayoutId id="2147483831" r:id="rId16"/>
    <p:sldLayoutId id="2147483832" r:id="rId17"/>
  </p:sldLayoutIdLst>
  <p:hf sldNum="0" hdr="0" ftr="0" dt="0"/>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ideas.repec.org/s/rsr/supplm.html" TargetMode="External"/><Relationship Id="rId2" Type="http://schemas.openxmlformats.org/officeDocument/2006/relationships/hyperlink" Target="https://ideas.repec.org/a/rsr/supplm/v61y2013i1p96-104.html" TargetMode="Externa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C55B9B6-3284-4A87-B88E-29DF8ECF86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DC03F0-EA5E-49F0-ADD8-F46D1B424E99}"/>
              </a:ext>
            </a:extLst>
          </p:cNvPr>
          <p:cNvSpPr>
            <a:spLocks noGrp="1"/>
          </p:cNvSpPr>
          <p:nvPr>
            <p:ph type="ctrTitle"/>
          </p:nvPr>
        </p:nvSpPr>
        <p:spPr>
          <a:xfrm>
            <a:off x="6735098" y="609600"/>
            <a:ext cx="4798142" cy="3642851"/>
          </a:xfrm>
        </p:spPr>
        <p:txBody>
          <a:bodyPr>
            <a:normAutofit/>
          </a:bodyPr>
          <a:lstStyle/>
          <a:p>
            <a:r>
              <a:rPr lang="en-US">
                <a:gradFill flip="none" rotWithShape="1">
                  <a:gsLst>
                    <a:gs pos="0">
                      <a:sysClr val="window" lastClr="FFFFFF"/>
                    </a:gs>
                    <a:gs pos="100000">
                      <a:sysClr val="window" lastClr="FFFFFF">
                        <a:lumMod val="65000"/>
                      </a:sysClr>
                    </a:gs>
                  </a:gsLst>
                  <a:lin ang="5580000" scaled="0"/>
                  <a:tileRect/>
                </a:gradFill>
                <a:latin typeface="Avenir Next LT Pro"/>
              </a:rPr>
              <a:t>What makes a Strong GDP?</a:t>
            </a:r>
          </a:p>
        </p:txBody>
      </p:sp>
      <p:sp>
        <p:nvSpPr>
          <p:cNvPr id="3" name="Subtitle 2">
            <a:extLst>
              <a:ext uri="{FF2B5EF4-FFF2-40B4-BE49-F238E27FC236}">
                <a16:creationId xmlns:a16="http://schemas.microsoft.com/office/drawing/2014/main" id="{E91D8272-9187-44C0-9DA3-5869E5D47EEA}"/>
              </a:ext>
            </a:extLst>
          </p:cNvPr>
          <p:cNvSpPr>
            <a:spLocks noGrp="1"/>
          </p:cNvSpPr>
          <p:nvPr>
            <p:ph type="subTitle" idx="1"/>
          </p:nvPr>
        </p:nvSpPr>
        <p:spPr>
          <a:xfrm>
            <a:off x="6735098" y="4365523"/>
            <a:ext cx="4798140" cy="1793053"/>
          </a:xfrm>
        </p:spPr>
        <p:txBody>
          <a:bodyPr>
            <a:normAutofit/>
          </a:bodyPr>
          <a:lstStyle/>
          <a:p>
            <a:r>
              <a:rPr lang="en-US">
                <a:gradFill flip="none" rotWithShape="1">
                  <a:gsLst>
                    <a:gs pos="0">
                      <a:sysClr val="window" lastClr="FFFFFF"/>
                    </a:gs>
                    <a:gs pos="100000">
                      <a:sysClr val="window" lastClr="FFFFFF">
                        <a:lumMod val="75000"/>
                      </a:sysClr>
                    </a:gs>
                  </a:gsLst>
                  <a:lin ang="5400000" scaled="0"/>
                  <a:tileRect/>
                </a:gradFill>
                <a:latin typeface="Avenir Next LT Pro" panose="020B0504020202020204" pitchFamily="34" charset="0"/>
              </a:rPr>
              <a:t>Created by Rtists</a:t>
            </a:r>
          </a:p>
          <a:p>
            <a:endParaRPr lang="en-US">
              <a:gradFill flip="none" rotWithShape="1">
                <a:gsLst>
                  <a:gs pos="0">
                    <a:sysClr val="window" lastClr="FFFFFF"/>
                  </a:gs>
                  <a:gs pos="100000">
                    <a:sysClr val="window" lastClr="FFFFFF">
                      <a:lumMod val="75000"/>
                    </a:sysClr>
                  </a:gs>
                </a:gsLst>
                <a:lin ang="5400000" scaled="0"/>
                <a:tileRect/>
              </a:gradFill>
              <a:latin typeface="Avenir Next LT Pro" panose="020B0504020202020204" pitchFamily="34" charset="0"/>
            </a:endParaRPr>
          </a:p>
        </p:txBody>
      </p:sp>
      <p:sp>
        <p:nvSpPr>
          <p:cNvPr id="14" name="Rounded Rectangle 7">
            <a:extLst>
              <a:ext uri="{FF2B5EF4-FFF2-40B4-BE49-F238E27FC236}">
                <a16:creationId xmlns:a16="http://schemas.microsoft.com/office/drawing/2014/main" id="{9B5F5ECB-A05F-4FAD-9AAC-BC767A811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290" y="620720"/>
            <a:ext cx="5457375" cy="5597200"/>
          </a:xfrm>
          <a:prstGeom prst="roundRect">
            <a:avLst>
              <a:gd name="adj" fmla="val 3812"/>
            </a:avLst>
          </a:prstGeom>
          <a:solidFill>
            <a:schemeClr val="bg1"/>
          </a:solid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7" name="Graphic 6" descr="Dollar">
            <a:extLst>
              <a:ext uri="{FF2B5EF4-FFF2-40B4-BE49-F238E27FC236}">
                <a16:creationId xmlns:a16="http://schemas.microsoft.com/office/drawing/2014/main" id="{85D9482E-C64A-444B-81FA-52ECD5085B6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2167" y="1174509"/>
            <a:ext cx="4489621" cy="4489621"/>
          </a:xfrm>
          <a:prstGeom prst="rect">
            <a:avLst/>
          </a:prstGeom>
        </p:spPr>
      </p:pic>
    </p:spTree>
    <p:extLst>
      <p:ext uri="{BB962C8B-B14F-4D97-AF65-F5344CB8AC3E}">
        <p14:creationId xmlns:p14="http://schemas.microsoft.com/office/powerpoint/2010/main" val="690570221"/>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6" descr="A close up of a map&#10;&#10;Description generated with high confidence">
            <a:extLst>
              <a:ext uri="{FF2B5EF4-FFF2-40B4-BE49-F238E27FC236}">
                <a16:creationId xmlns:a16="http://schemas.microsoft.com/office/drawing/2014/main" id="{C8FD4192-4369-466D-B73A-E62E246A6165}"/>
              </a:ext>
            </a:extLst>
          </p:cNvPr>
          <p:cNvPicPr>
            <a:picLocks noChangeAspect="1"/>
          </p:cNvPicPr>
          <p:nvPr/>
        </p:nvPicPr>
        <p:blipFill>
          <a:blip r:embed="rId2"/>
          <a:stretch>
            <a:fillRect/>
          </a:stretch>
        </p:blipFill>
        <p:spPr>
          <a:xfrm>
            <a:off x="181751" y="923413"/>
            <a:ext cx="5816790" cy="4177803"/>
          </a:xfrm>
          <a:prstGeom prst="rect">
            <a:avLst/>
          </a:prstGeom>
        </p:spPr>
      </p:pic>
      <p:pic>
        <p:nvPicPr>
          <p:cNvPr id="5" name="Picture 2" descr="A screenshot of a cell phone&#10;&#10;Description generated with very high confidence">
            <a:extLst>
              <a:ext uri="{FF2B5EF4-FFF2-40B4-BE49-F238E27FC236}">
                <a16:creationId xmlns:a16="http://schemas.microsoft.com/office/drawing/2014/main" id="{A93426FD-D58B-4C3E-A227-A1A7CCC1335C}"/>
              </a:ext>
            </a:extLst>
          </p:cNvPr>
          <p:cNvPicPr>
            <a:picLocks noChangeAspect="1"/>
          </p:cNvPicPr>
          <p:nvPr/>
        </p:nvPicPr>
        <p:blipFill>
          <a:blip r:embed="rId3"/>
          <a:stretch>
            <a:fillRect/>
          </a:stretch>
        </p:blipFill>
        <p:spPr>
          <a:xfrm>
            <a:off x="6253352" y="926677"/>
            <a:ext cx="5774002" cy="4147186"/>
          </a:xfrm>
          <a:prstGeom prst="rect">
            <a:avLst/>
          </a:prstGeom>
        </p:spPr>
      </p:pic>
      <p:sp>
        <p:nvSpPr>
          <p:cNvPr id="7" name="Title 1">
            <a:extLst>
              <a:ext uri="{FF2B5EF4-FFF2-40B4-BE49-F238E27FC236}">
                <a16:creationId xmlns:a16="http://schemas.microsoft.com/office/drawing/2014/main" id="{1AD932F4-DD69-49B4-BA65-867840FBAE85}"/>
              </a:ext>
            </a:extLst>
          </p:cNvPr>
          <p:cNvSpPr txBox="1">
            <a:spLocks/>
          </p:cNvSpPr>
          <p:nvPr/>
        </p:nvSpPr>
        <p:spPr>
          <a:xfrm>
            <a:off x="7298585" y="5259785"/>
            <a:ext cx="5315146" cy="726140"/>
          </a:xfrm>
          <a:prstGeom prst="rect">
            <a:avLst/>
          </a:prstGeom>
        </p:spPr>
        <p:txBody>
          <a:bodyPr anchor="t"/>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latin typeface="Avenir Next LT Pro"/>
              </a:rPr>
              <a:t>Independence</a:t>
            </a:r>
            <a:endParaRPr lang="en-US" b="1" dirty="0">
              <a:effectLst>
                <a:glow rad="38100">
                  <a:prstClr val="black">
                    <a:lumMod val="65000"/>
                    <a:lumOff val="35000"/>
                    <a:alpha val="40000"/>
                  </a:prstClr>
                </a:glow>
                <a:outerShdw blurRad="28575" dist="38100" dir="14040000" algn="tl" rotWithShape="0">
                  <a:srgbClr val="000000">
                    <a:alpha val="25000"/>
                  </a:srgbClr>
                </a:outerShdw>
              </a:effectLst>
              <a:latin typeface="Avenir Next LT Pro"/>
            </a:endParaRPr>
          </a:p>
        </p:txBody>
      </p:sp>
      <p:sp>
        <p:nvSpPr>
          <p:cNvPr id="8" name="Title 1">
            <a:extLst>
              <a:ext uri="{FF2B5EF4-FFF2-40B4-BE49-F238E27FC236}">
                <a16:creationId xmlns:a16="http://schemas.microsoft.com/office/drawing/2014/main" id="{40E21494-6321-4737-BB7A-1AE1DC528251}"/>
              </a:ext>
            </a:extLst>
          </p:cNvPr>
          <p:cNvSpPr txBox="1">
            <a:spLocks/>
          </p:cNvSpPr>
          <p:nvPr/>
        </p:nvSpPr>
        <p:spPr>
          <a:xfrm>
            <a:off x="1505297" y="5259784"/>
            <a:ext cx="5315146" cy="726140"/>
          </a:xfrm>
          <a:prstGeom prst="rect">
            <a:avLst/>
          </a:prstGeom>
        </p:spPr>
        <p:txBody>
          <a:bodyPr anchor="t"/>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effectLst>
                  <a:glow rad="38100">
                    <a:prstClr val="black">
                      <a:lumMod val="65000"/>
                      <a:lumOff val="35000"/>
                      <a:alpha val="40000"/>
                    </a:prstClr>
                  </a:glow>
                  <a:outerShdw blurRad="28575" dist="38100" dir="14040000" algn="tl" rotWithShape="0">
                    <a:srgbClr val="000000">
                      <a:alpha val="25000"/>
                    </a:srgbClr>
                  </a:outerShdw>
                </a:effectLst>
                <a:latin typeface="Avenir Next LT Pro"/>
              </a:rPr>
              <a:t>normality</a:t>
            </a:r>
          </a:p>
        </p:txBody>
      </p:sp>
    </p:spTree>
    <p:extLst>
      <p:ext uri="{BB962C8B-B14F-4D97-AF65-F5344CB8AC3E}">
        <p14:creationId xmlns:p14="http://schemas.microsoft.com/office/powerpoint/2010/main" val="3604594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3E812-5024-4882-8D3A-AAF9645E2E37}"/>
              </a:ext>
            </a:extLst>
          </p:cNvPr>
          <p:cNvSpPr>
            <a:spLocks noGrp="1"/>
          </p:cNvSpPr>
          <p:nvPr>
            <p:ph type="title"/>
          </p:nvPr>
        </p:nvSpPr>
        <p:spPr>
          <a:xfrm>
            <a:off x="624341" y="-125185"/>
            <a:ext cx="9905998" cy="1905000"/>
          </a:xfrm>
        </p:spPr>
        <p:txBody>
          <a:bodyPr/>
          <a:lstStyle/>
          <a:p>
            <a:r>
              <a:rPr lang="en-US"/>
              <a:t>MODEL DIAGNOSTICS</a:t>
            </a:r>
          </a:p>
        </p:txBody>
      </p:sp>
      <p:pic>
        <p:nvPicPr>
          <p:cNvPr id="18" name="Picture 18" descr="A screenshot of a cell phone&#10;&#10;Description generated with high confidence">
            <a:extLst>
              <a:ext uri="{FF2B5EF4-FFF2-40B4-BE49-F238E27FC236}">
                <a16:creationId xmlns:a16="http://schemas.microsoft.com/office/drawing/2014/main" id="{98F2EB41-78C0-464C-809B-4272238E39A2}"/>
              </a:ext>
            </a:extLst>
          </p:cNvPr>
          <p:cNvPicPr>
            <a:picLocks noChangeAspect="1"/>
          </p:cNvPicPr>
          <p:nvPr/>
        </p:nvPicPr>
        <p:blipFill>
          <a:blip r:embed="rId2"/>
          <a:stretch>
            <a:fillRect/>
          </a:stretch>
        </p:blipFill>
        <p:spPr>
          <a:xfrm>
            <a:off x="2098221" y="1265464"/>
            <a:ext cx="7301591" cy="5252356"/>
          </a:xfrm>
          <a:prstGeom prst="rect">
            <a:avLst/>
          </a:prstGeom>
        </p:spPr>
      </p:pic>
    </p:spTree>
    <p:extLst>
      <p:ext uri="{BB962C8B-B14F-4D97-AF65-F5344CB8AC3E}">
        <p14:creationId xmlns:p14="http://schemas.microsoft.com/office/powerpoint/2010/main" val="1029177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CBD58-0FBA-41A8-8152-04F28C6E2E24}"/>
              </a:ext>
            </a:extLst>
          </p:cNvPr>
          <p:cNvSpPr>
            <a:spLocks noGrp="1"/>
          </p:cNvSpPr>
          <p:nvPr>
            <p:ph type="title"/>
          </p:nvPr>
        </p:nvSpPr>
        <p:spPr>
          <a:xfrm>
            <a:off x="666281" y="515471"/>
            <a:ext cx="4925202" cy="1567995"/>
          </a:xfrm>
        </p:spPr>
        <p:txBody>
          <a:bodyPr>
            <a:normAutofit/>
          </a:bodyPr>
          <a:lstStyle/>
          <a:p>
            <a:r>
              <a:rPr lang="en-US" b="1"/>
              <a:t>Surprising Findings</a:t>
            </a:r>
            <a:br>
              <a:rPr lang="en-US" b="1"/>
            </a:br>
            <a:r>
              <a:rPr lang="en-US" b="1"/>
              <a:t>&amp; Interpretations</a:t>
            </a:r>
          </a:p>
        </p:txBody>
      </p:sp>
      <p:sp>
        <p:nvSpPr>
          <p:cNvPr id="3" name="Content Placeholder 2">
            <a:extLst>
              <a:ext uri="{FF2B5EF4-FFF2-40B4-BE49-F238E27FC236}">
                <a16:creationId xmlns:a16="http://schemas.microsoft.com/office/drawing/2014/main" id="{68ED300E-468D-4247-B967-B0ABB5AF868C}"/>
              </a:ext>
            </a:extLst>
          </p:cNvPr>
          <p:cNvSpPr>
            <a:spLocks noGrp="1"/>
          </p:cNvSpPr>
          <p:nvPr>
            <p:ph idx="1"/>
          </p:nvPr>
        </p:nvSpPr>
        <p:spPr>
          <a:xfrm>
            <a:off x="5829953" y="1183342"/>
            <a:ext cx="5943601" cy="5181600"/>
          </a:xfrm>
        </p:spPr>
        <p:txBody>
          <a:bodyPr/>
          <a:lstStyle/>
          <a:p>
            <a:r>
              <a:rPr lang="en-US" b="1" err="1"/>
              <a:t>TariffRate</a:t>
            </a:r>
            <a:r>
              <a:rPr lang="en-US" b="1"/>
              <a:t> X Region</a:t>
            </a:r>
          </a:p>
          <a:p>
            <a:pPr lvl="1"/>
            <a:r>
              <a:rPr lang="en-US" sz="2000"/>
              <a:t>Countries in the Americas have the highest estimate in this interaction </a:t>
            </a:r>
          </a:p>
          <a:p>
            <a:pPr lvl="1"/>
            <a:r>
              <a:rPr lang="en-US" sz="2000"/>
              <a:t>Suggests that Americas suffer less repercussions for tariffs</a:t>
            </a:r>
          </a:p>
          <a:p>
            <a:r>
              <a:rPr lang="en-US" b="1"/>
              <a:t>Population</a:t>
            </a:r>
            <a:endParaRPr lang="en-US" b="1">
              <a:effectLst>
                <a:glow rad="38100">
                  <a:prstClr val="black">
                    <a:lumMod val="50000"/>
                    <a:lumOff val="50000"/>
                    <a:alpha val="20000"/>
                  </a:prstClr>
                </a:glow>
                <a:outerShdw blurRad="44450" dist="12700" dir="13860000" algn="tl" rotWithShape="0">
                  <a:srgbClr val="000000">
                    <a:alpha val="20000"/>
                  </a:srgbClr>
                </a:outerShdw>
              </a:effectLst>
            </a:endParaRPr>
          </a:p>
          <a:p>
            <a:pPr lvl="1"/>
            <a:r>
              <a:rPr lang="en-US" sz="2000"/>
              <a:t>Dominant term for most countries</a:t>
            </a:r>
          </a:p>
          <a:p>
            <a:pPr lvl="1"/>
            <a:r>
              <a:rPr lang="en-US" sz="2000"/>
              <a:t>Suggests that population growth may be efficient way to make further growth</a:t>
            </a:r>
          </a:p>
          <a:p>
            <a:r>
              <a:rPr lang="en-US" b="1"/>
              <a:t>Inflation Interactions</a:t>
            </a:r>
            <a:endParaRPr lang="en-US" b="1">
              <a:effectLst>
                <a:glow rad="38100">
                  <a:prstClr val="black">
                    <a:lumMod val="50000"/>
                    <a:lumOff val="50000"/>
                    <a:alpha val="20000"/>
                  </a:prstClr>
                </a:glow>
                <a:outerShdw blurRad="44450" dist="12700" dir="13860000" algn="tl" rotWithShape="0">
                  <a:srgbClr val="000000">
                    <a:alpha val="20000"/>
                  </a:srgbClr>
                </a:outerShdw>
              </a:effectLst>
            </a:endParaRPr>
          </a:p>
          <a:p>
            <a:pPr lvl="1"/>
            <a:r>
              <a:rPr lang="en-US" sz="2000"/>
              <a:t>None proved significant</a:t>
            </a:r>
          </a:p>
          <a:p>
            <a:pPr lvl="1"/>
            <a:r>
              <a:rPr lang="en-US" sz="2000"/>
              <a:t>Currency stability?</a:t>
            </a:r>
            <a:endParaRPr lang="en-US" sz="2000">
              <a:effectLst>
                <a:glow rad="38100">
                  <a:prstClr val="black">
                    <a:lumMod val="50000"/>
                    <a:lumOff val="50000"/>
                    <a:alpha val="20000"/>
                  </a:prstClr>
                </a:glow>
                <a:outerShdw blurRad="44450" dist="12700" dir="13860000" algn="tl" rotWithShape="0">
                  <a:srgbClr val="000000">
                    <a:alpha val="20000"/>
                  </a:srgbClr>
                </a:outerShdw>
              </a:effectLst>
            </a:endParaRPr>
          </a:p>
          <a:p>
            <a:pPr marL="457200" lvl="1" indent="0">
              <a:buNone/>
            </a:pPr>
            <a:endParaRPr lang="en-US" sz="2000"/>
          </a:p>
        </p:txBody>
      </p:sp>
      <p:sp>
        <p:nvSpPr>
          <p:cNvPr id="4" name="Text Placeholder 3">
            <a:extLst>
              <a:ext uri="{FF2B5EF4-FFF2-40B4-BE49-F238E27FC236}">
                <a16:creationId xmlns:a16="http://schemas.microsoft.com/office/drawing/2014/main" id="{26759C68-3575-4F38-AE19-9035E7FE48DB}"/>
              </a:ext>
            </a:extLst>
          </p:cNvPr>
          <p:cNvSpPr>
            <a:spLocks noGrp="1"/>
          </p:cNvSpPr>
          <p:nvPr>
            <p:ph type="body" sz="half" idx="2"/>
          </p:nvPr>
        </p:nvSpPr>
        <p:spPr/>
        <p:txBody>
          <a:bodyPr/>
          <a:lstStyle/>
          <a:p>
            <a:r>
              <a:rPr lang="en-US"/>
              <a:t> </a:t>
            </a:r>
          </a:p>
        </p:txBody>
      </p:sp>
      <p:pic>
        <p:nvPicPr>
          <p:cNvPr id="5" name="Picture 5" descr="A close up of a map&#10;&#10;Description generated with high confidence">
            <a:extLst>
              <a:ext uri="{FF2B5EF4-FFF2-40B4-BE49-F238E27FC236}">
                <a16:creationId xmlns:a16="http://schemas.microsoft.com/office/drawing/2014/main" id="{1CD77F6F-9D5B-420A-AFC6-720A13753261}"/>
              </a:ext>
            </a:extLst>
          </p:cNvPr>
          <p:cNvPicPr>
            <a:picLocks noChangeAspect="1"/>
          </p:cNvPicPr>
          <p:nvPr/>
        </p:nvPicPr>
        <p:blipFill>
          <a:blip r:embed="rId2"/>
          <a:stretch>
            <a:fillRect/>
          </a:stretch>
        </p:blipFill>
        <p:spPr>
          <a:xfrm>
            <a:off x="510988" y="2317265"/>
            <a:ext cx="5074023" cy="3613000"/>
          </a:xfrm>
          <a:prstGeom prst="rect">
            <a:avLst/>
          </a:prstGeom>
        </p:spPr>
      </p:pic>
    </p:spTree>
    <p:extLst>
      <p:ext uri="{BB962C8B-B14F-4D97-AF65-F5344CB8AC3E}">
        <p14:creationId xmlns:p14="http://schemas.microsoft.com/office/powerpoint/2010/main" val="2274294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D491B-6F6F-436A-A533-98907AC226FD}"/>
              </a:ext>
            </a:extLst>
          </p:cNvPr>
          <p:cNvSpPr>
            <a:spLocks noGrp="1"/>
          </p:cNvSpPr>
          <p:nvPr>
            <p:ph type="title"/>
          </p:nvPr>
        </p:nvSpPr>
        <p:spPr>
          <a:xfrm>
            <a:off x="480017" y="53124"/>
            <a:ext cx="9905998" cy="1905000"/>
          </a:xfrm>
        </p:spPr>
        <p:txBody>
          <a:bodyPr/>
          <a:lstStyle/>
          <a:p>
            <a:r>
              <a:rPr lang="en-US"/>
              <a:t>Challenges &amp; Issues</a:t>
            </a:r>
          </a:p>
        </p:txBody>
      </p:sp>
      <p:sp>
        <p:nvSpPr>
          <p:cNvPr id="3" name="Content Placeholder 2">
            <a:extLst>
              <a:ext uri="{FF2B5EF4-FFF2-40B4-BE49-F238E27FC236}">
                <a16:creationId xmlns:a16="http://schemas.microsoft.com/office/drawing/2014/main" id="{D3025204-5FF7-4187-B599-CEA3444109C6}"/>
              </a:ext>
            </a:extLst>
          </p:cNvPr>
          <p:cNvSpPr>
            <a:spLocks noGrp="1"/>
          </p:cNvSpPr>
          <p:nvPr>
            <p:ph sz="half" idx="1"/>
          </p:nvPr>
        </p:nvSpPr>
        <p:spPr>
          <a:xfrm>
            <a:off x="557543" y="1992323"/>
            <a:ext cx="4876800" cy="4866341"/>
          </a:xfrm>
        </p:spPr>
        <p:txBody>
          <a:bodyPr>
            <a:normAutofit lnSpcReduction="10000"/>
          </a:bodyPr>
          <a:lstStyle/>
          <a:p>
            <a:r>
              <a:rPr lang="en-US" sz="2000" b="1"/>
              <a:t>Omitted Countries</a:t>
            </a:r>
            <a:endParaRPr lang="en-US" sz="2000" b="1">
              <a:effectLst>
                <a:glow rad="38100">
                  <a:prstClr val="black">
                    <a:lumMod val="50000"/>
                    <a:lumOff val="50000"/>
                    <a:alpha val="20000"/>
                  </a:prstClr>
                </a:glow>
                <a:outerShdw blurRad="44450" dist="12700" dir="13860000" algn="tl" rotWithShape="0">
                  <a:srgbClr val="000000">
                    <a:alpha val="20000"/>
                  </a:srgbClr>
                </a:outerShdw>
              </a:effectLst>
            </a:endParaRPr>
          </a:p>
          <a:p>
            <a:pPr lvl="1"/>
            <a:r>
              <a:rPr lang="en-US" sz="2000"/>
              <a:t>12 total</a:t>
            </a:r>
          </a:p>
          <a:p>
            <a:pPr lvl="1"/>
            <a:r>
              <a:rPr lang="en-US" sz="2000"/>
              <a:t>Includes Somalia, Iraq, North Korea, </a:t>
            </a:r>
            <a:r>
              <a:rPr lang="en-US" sz="2000" err="1"/>
              <a:t>etc</a:t>
            </a:r>
            <a:endParaRPr lang="en-US" sz="2000"/>
          </a:p>
          <a:p>
            <a:pPr lvl="1"/>
            <a:r>
              <a:rPr lang="en-US" sz="2000"/>
              <a:t>Mostly developing countries</a:t>
            </a:r>
          </a:p>
          <a:p>
            <a:pPr lvl="1"/>
            <a:r>
              <a:rPr lang="en-US" sz="2000"/>
              <a:t>Poor data collection</a:t>
            </a:r>
          </a:p>
          <a:p>
            <a:r>
              <a:rPr lang="en-US" sz="2000" b="1"/>
              <a:t>Independence</a:t>
            </a:r>
            <a:endParaRPr lang="en-US" sz="2000" b="1">
              <a:effectLst>
                <a:glow rad="38100">
                  <a:prstClr val="black">
                    <a:lumMod val="50000"/>
                    <a:lumOff val="50000"/>
                    <a:alpha val="20000"/>
                  </a:prstClr>
                </a:glow>
                <a:outerShdw blurRad="44450" dist="12700" dir="13860000" algn="tl" rotWithShape="0">
                  <a:srgbClr val="000000">
                    <a:alpha val="20000"/>
                  </a:srgbClr>
                </a:outerShdw>
              </a:effectLst>
            </a:endParaRPr>
          </a:p>
          <a:p>
            <a:pPr lvl="1"/>
            <a:r>
              <a:rPr lang="en-US" sz="1800"/>
              <a:t>Economic stats are very complex</a:t>
            </a:r>
          </a:p>
          <a:p>
            <a:pPr lvl="1"/>
            <a:r>
              <a:rPr lang="en-US" sz="1800">
                <a:effectLst>
                  <a:glow rad="38100">
                    <a:prstClr val="black">
                      <a:lumMod val="50000"/>
                      <a:lumOff val="50000"/>
                      <a:alpha val="20000"/>
                    </a:prstClr>
                  </a:glow>
                  <a:outerShdw blurRad="44450" dist="12700" dir="13860000" algn="tl" rotWithShape="0">
                    <a:srgbClr val="000000">
                      <a:alpha val="20000"/>
                    </a:srgbClr>
                  </a:outerShdw>
                </a:effectLst>
              </a:rPr>
              <a:t>Many indicators are often related to each other, leading to potential multicollinearity</a:t>
            </a:r>
            <a:endParaRPr lang="en-US">
              <a:effectLst>
                <a:glow rad="38100">
                  <a:prstClr val="black">
                    <a:lumMod val="50000"/>
                    <a:lumOff val="50000"/>
                    <a:alpha val="20000"/>
                  </a:prstClr>
                </a:glow>
                <a:outerShdw blurRad="44450" dist="12700" dir="13860000" algn="tl" rotWithShape="0">
                  <a:srgbClr val="000000">
                    <a:alpha val="20000"/>
                  </a:srgbClr>
                </a:outerShdw>
              </a:effectLst>
            </a:endParaRPr>
          </a:p>
          <a:p>
            <a:pPr lvl="2"/>
            <a:r>
              <a:rPr lang="en-US" sz="1600">
                <a:effectLst>
                  <a:glow rad="38100">
                    <a:prstClr val="black">
                      <a:lumMod val="50000"/>
                      <a:lumOff val="50000"/>
                      <a:alpha val="20000"/>
                    </a:prstClr>
                  </a:glow>
                  <a:outerShdw blurRad="44450" dist="12700" dir="13860000" algn="tl" rotWithShape="0">
                    <a:srgbClr val="000000">
                      <a:alpha val="20000"/>
                    </a:srgbClr>
                  </a:outerShdw>
                </a:effectLst>
              </a:rPr>
              <a:t>Future Project: Add Non-Economic Indicators!</a:t>
            </a:r>
          </a:p>
          <a:p>
            <a:endParaRPr lang="en-US"/>
          </a:p>
          <a:p>
            <a:endParaRPr lang="en-US">
              <a:effectLst>
                <a:glow rad="38100">
                  <a:prstClr val="black">
                    <a:lumMod val="50000"/>
                    <a:lumOff val="50000"/>
                    <a:alpha val="20000"/>
                  </a:prstClr>
                </a:glow>
                <a:outerShdw blurRad="44450" dist="12700" dir="13860000" algn="tl" rotWithShape="0">
                  <a:srgbClr val="000000">
                    <a:alpha val="20000"/>
                  </a:srgbClr>
                </a:outerShdw>
              </a:effectLst>
            </a:endParaRPr>
          </a:p>
          <a:p>
            <a:pPr marL="457200" lvl="1" indent="0">
              <a:buNone/>
            </a:pPr>
            <a:endParaRPr lang="en-US">
              <a:effectLst>
                <a:glow rad="38100">
                  <a:prstClr val="black">
                    <a:lumMod val="50000"/>
                    <a:lumOff val="50000"/>
                    <a:alpha val="20000"/>
                  </a:prstClr>
                </a:glow>
                <a:outerShdw blurRad="44450" dist="12700" dir="13860000" algn="tl" rotWithShape="0">
                  <a:srgbClr val="000000">
                    <a:alpha val="20000"/>
                  </a:srgbClr>
                </a:outerShdw>
              </a:effectLst>
            </a:endParaRPr>
          </a:p>
          <a:p>
            <a:endParaRPr lang="en-US">
              <a:effectLst>
                <a:glow rad="38100">
                  <a:prstClr val="black">
                    <a:lumMod val="50000"/>
                    <a:lumOff val="50000"/>
                    <a:alpha val="20000"/>
                  </a:prstClr>
                </a:glow>
                <a:outerShdw blurRad="44450" dist="12700" dir="13860000" algn="tl" rotWithShape="0">
                  <a:srgbClr val="000000">
                    <a:alpha val="20000"/>
                  </a:srgbClr>
                </a:outerShdw>
              </a:effectLst>
            </a:endParaRPr>
          </a:p>
        </p:txBody>
      </p:sp>
      <p:pic>
        <p:nvPicPr>
          <p:cNvPr id="8" name="Picture 8" descr="A screenshot of a cell phone&#10;&#10;Description generated with very high confidence">
            <a:extLst>
              <a:ext uri="{FF2B5EF4-FFF2-40B4-BE49-F238E27FC236}">
                <a16:creationId xmlns:a16="http://schemas.microsoft.com/office/drawing/2014/main" id="{2080CC8A-8B87-40F5-8527-67FBD0F37B06}"/>
              </a:ext>
            </a:extLst>
          </p:cNvPr>
          <p:cNvPicPr>
            <a:picLocks noChangeAspect="1"/>
          </p:cNvPicPr>
          <p:nvPr/>
        </p:nvPicPr>
        <p:blipFill>
          <a:blip r:embed="rId2"/>
          <a:stretch>
            <a:fillRect/>
          </a:stretch>
        </p:blipFill>
        <p:spPr>
          <a:xfrm>
            <a:off x="5664001" y="1415078"/>
            <a:ext cx="6069438" cy="4263714"/>
          </a:xfrm>
          <a:prstGeom prst="rect">
            <a:avLst/>
          </a:prstGeom>
        </p:spPr>
      </p:pic>
    </p:spTree>
    <p:extLst>
      <p:ext uri="{BB962C8B-B14F-4D97-AF65-F5344CB8AC3E}">
        <p14:creationId xmlns:p14="http://schemas.microsoft.com/office/powerpoint/2010/main" val="22345196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7FA18-ACFB-4E47-A7A4-E8A74F0CB878}"/>
              </a:ext>
            </a:extLst>
          </p:cNvPr>
          <p:cNvSpPr>
            <a:spLocks noGrp="1"/>
          </p:cNvSpPr>
          <p:nvPr>
            <p:ph type="title"/>
          </p:nvPr>
        </p:nvSpPr>
        <p:spPr>
          <a:xfrm>
            <a:off x="548746" y="349956"/>
            <a:ext cx="9905998" cy="1905000"/>
          </a:xfrm>
        </p:spPr>
        <p:txBody>
          <a:bodyPr/>
          <a:lstStyle/>
          <a:p>
            <a:r>
              <a:rPr lang="en-US">
                <a:effectLst>
                  <a:glow rad="38100">
                    <a:prstClr val="black">
                      <a:lumMod val="65000"/>
                      <a:lumOff val="35000"/>
                      <a:alpha val="40000"/>
                    </a:prstClr>
                  </a:glow>
                  <a:outerShdw blurRad="28575" dist="38100" dir="14040000" algn="tl" rotWithShape="0">
                    <a:srgbClr val="000000">
                      <a:alpha val="25000"/>
                    </a:srgbClr>
                  </a:outerShdw>
                </a:effectLst>
              </a:rPr>
              <a:t>The Big picture</a:t>
            </a:r>
            <a:endParaRPr lang="en-US"/>
          </a:p>
        </p:txBody>
      </p:sp>
      <p:sp>
        <p:nvSpPr>
          <p:cNvPr id="3" name="Content Placeholder 2">
            <a:extLst>
              <a:ext uri="{FF2B5EF4-FFF2-40B4-BE49-F238E27FC236}">
                <a16:creationId xmlns:a16="http://schemas.microsoft.com/office/drawing/2014/main" id="{99335DB4-1D9E-4B7E-8DC0-115389671AEE}"/>
              </a:ext>
            </a:extLst>
          </p:cNvPr>
          <p:cNvSpPr>
            <a:spLocks noGrp="1"/>
          </p:cNvSpPr>
          <p:nvPr>
            <p:ph idx="1"/>
          </p:nvPr>
        </p:nvSpPr>
        <p:spPr>
          <a:xfrm>
            <a:off x="441502" y="1771194"/>
            <a:ext cx="5387787" cy="4092388"/>
          </a:xfrm>
        </p:spPr>
        <p:txBody>
          <a:bodyPr>
            <a:normAutofit fontScale="92500" lnSpcReduction="10000"/>
          </a:bodyPr>
          <a:lstStyle/>
          <a:p>
            <a:r>
              <a:rPr lang="en-US" b="1">
                <a:effectLst>
                  <a:glow rad="38100">
                    <a:prstClr val="black">
                      <a:lumMod val="50000"/>
                      <a:lumOff val="50000"/>
                      <a:alpha val="20000"/>
                    </a:prstClr>
                  </a:glow>
                  <a:outerShdw blurRad="44450" dist="12700" dir="13860000" algn="tl" rotWithShape="0">
                    <a:srgbClr val="000000">
                      <a:alpha val="20000"/>
                    </a:srgbClr>
                  </a:outerShdw>
                </a:effectLst>
              </a:rPr>
              <a:t>Much of a country's GDP is out of the government's control</a:t>
            </a:r>
          </a:p>
          <a:p>
            <a:pPr lvl="1"/>
            <a:r>
              <a:rPr lang="en-US">
                <a:effectLst>
                  <a:glow rad="38100">
                    <a:prstClr val="black">
                      <a:lumMod val="50000"/>
                      <a:lumOff val="50000"/>
                      <a:alpha val="20000"/>
                    </a:prstClr>
                  </a:glow>
                  <a:outerShdw blurRad="44450" dist="12700" dir="13860000" algn="tl" rotWithShape="0">
                    <a:srgbClr val="000000">
                      <a:alpha val="20000"/>
                    </a:srgbClr>
                  </a:outerShdw>
                </a:effectLst>
              </a:rPr>
              <a:t>Region found to be a significant predictor and interacts with other predictors</a:t>
            </a:r>
          </a:p>
          <a:p>
            <a:r>
              <a:rPr lang="en-US" b="1">
                <a:effectLst>
                  <a:glow rad="38100">
                    <a:prstClr val="black">
                      <a:lumMod val="50000"/>
                      <a:lumOff val="50000"/>
                      <a:alpha val="20000"/>
                    </a:prstClr>
                  </a:glow>
                  <a:outerShdw blurRad="44450" dist="12700" dir="13860000" algn="tl" rotWithShape="0">
                    <a:srgbClr val="000000">
                      <a:alpha val="20000"/>
                    </a:srgbClr>
                  </a:outerShdw>
                </a:effectLst>
              </a:rPr>
              <a:t>Improving GDP is an international effort, not a solo one</a:t>
            </a:r>
          </a:p>
          <a:p>
            <a:pPr lvl="1"/>
            <a:r>
              <a:rPr lang="en-US">
                <a:effectLst>
                  <a:glow rad="38100">
                    <a:prstClr val="black">
                      <a:lumMod val="50000"/>
                      <a:lumOff val="50000"/>
                      <a:alpha val="20000"/>
                    </a:prstClr>
                  </a:glow>
                  <a:outerShdw blurRad="44450" dist="12700" dir="13860000" algn="tl" rotWithShape="0">
                    <a:srgbClr val="000000">
                      <a:alpha val="20000"/>
                    </a:srgbClr>
                  </a:outerShdw>
                </a:effectLst>
              </a:rPr>
              <a:t>Tariff rates were significant and interacted with other variables</a:t>
            </a:r>
          </a:p>
          <a:p>
            <a:r>
              <a:rPr lang="en-US" b="1">
                <a:effectLst>
                  <a:glow rad="38100">
                    <a:prstClr val="black">
                      <a:lumMod val="50000"/>
                      <a:lumOff val="50000"/>
                      <a:alpha val="20000"/>
                    </a:prstClr>
                  </a:glow>
                  <a:outerShdw blurRad="44450" dist="12700" dir="13860000" algn="tl" rotWithShape="0">
                    <a:srgbClr val="000000">
                      <a:alpha val="20000"/>
                    </a:srgbClr>
                  </a:outerShdw>
                </a:effectLst>
              </a:rPr>
              <a:t>Short term solutions trade off with long-term improvements</a:t>
            </a:r>
          </a:p>
          <a:p>
            <a:pPr lvl="1"/>
            <a:r>
              <a:rPr lang="en-US">
                <a:effectLst>
                  <a:glow rad="38100">
                    <a:prstClr val="black">
                      <a:lumMod val="50000"/>
                      <a:lumOff val="50000"/>
                      <a:alpha val="20000"/>
                    </a:prstClr>
                  </a:glow>
                  <a:outerShdw blurRad="44450" dist="12700" dir="13860000" algn="tl" rotWithShape="0">
                    <a:srgbClr val="000000">
                      <a:alpha val="20000"/>
                    </a:srgbClr>
                  </a:outerShdw>
                </a:effectLst>
              </a:rPr>
              <a:t>Tax rates, public debt not found to be significant</a:t>
            </a:r>
          </a:p>
          <a:p>
            <a:pPr lvl="1"/>
            <a:r>
              <a:rPr lang="en-US">
                <a:effectLst>
                  <a:glow rad="38100">
                    <a:prstClr val="black">
                      <a:lumMod val="50000"/>
                      <a:lumOff val="50000"/>
                      <a:alpha val="20000"/>
                    </a:prstClr>
                  </a:glow>
                  <a:outerShdw blurRad="44450" dist="12700" dir="13860000" algn="tl" rotWithShape="0">
                    <a:srgbClr val="000000">
                      <a:alpha val="20000"/>
                    </a:srgbClr>
                  </a:outerShdw>
                </a:effectLst>
              </a:rPr>
              <a:t>Extreme measures usually fail</a:t>
            </a:r>
          </a:p>
        </p:txBody>
      </p:sp>
      <p:pic>
        <p:nvPicPr>
          <p:cNvPr id="4" name="Picture 4" descr="A screenshot of a cell phone&#10;&#10;Description generated with very high confidence">
            <a:extLst>
              <a:ext uri="{FF2B5EF4-FFF2-40B4-BE49-F238E27FC236}">
                <a16:creationId xmlns:a16="http://schemas.microsoft.com/office/drawing/2014/main" id="{EED23D6E-9858-4E57-8128-F07A395445EA}"/>
              </a:ext>
            </a:extLst>
          </p:cNvPr>
          <p:cNvPicPr>
            <a:picLocks noChangeAspect="1"/>
          </p:cNvPicPr>
          <p:nvPr/>
        </p:nvPicPr>
        <p:blipFill>
          <a:blip r:embed="rId2"/>
          <a:stretch>
            <a:fillRect/>
          </a:stretch>
        </p:blipFill>
        <p:spPr>
          <a:xfrm>
            <a:off x="5692588" y="1620217"/>
            <a:ext cx="6152443" cy="4397828"/>
          </a:xfrm>
          <a:prstGeom prst="rect">
            <a:avLst/>
          </a:prstGeom>
        </p:spPr>
      </p:pic>
    </p:spTree>
    <p:extLst>
      <p:ext uri="{BB962C8B-B14F-4D97-AF65-F5344CB8AC3E}">
        <p14:creationId xmlns:p14="http://schemas.microsoft.com/office/powerpoint/2010/main" val="12188666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D62164E-4528-40DB-BC26-D6DDE216A0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rgbClr val="363D4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F30007FA-C6A2-43A0-8045-7016AEF81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322895"/>
          </a:xfrm>
          <a:custGeom>
            <a:avLst/>
            <a:gdLst>
              <a:gd name="connsiteX0" fmla="*/ 0 w 12192000"/>
              <a:gd name="connsiteY0" fmla="*/ 0 h 5322895"/>
              <a:gd name="connsiteX1" fmla="*/ 12192000 w 12192000"/>
              <a:gd name="connsiteY1" fmla="*/ 0 h 5322895"/>
              <a:gd name="connsiteX2" fmla="*/ 12192000 w 12192000"/>
              <a:gd name="connsiteY2" fmla="*/ 213719 h 5322895"/>
              <a:gd name="connsiteX3" fmla="*/ 12192000 w 12192000"/>
              <a:gd name="connsiteY3" fmla="*/ 471948 h 5322895"/>
              <a:gd name="connsiteX4" fmla="*/ 12192000 w 12192000"/>
              <a:gd name="connsiteY4" fmla="*/ 3571886 h 5322895"/>
              <a:gd name="connsiteX5" fmla="*/ 12192000 w 12192000"/>
              <a:gd name="connsiteY5" fmla="*/ 3753332 h 5322895"/>
              <a:gd name="connsiteX6" fmla="*/ 12192000 w 12192000"/>
              <a:gd name="connsiteY6" fmla="*/ 4806077 h 5322895"/>
              <a:gd name="connsiteX7" fmla="*/ 11957522 w 12192000"/>
              <a:gd name="connsiteY7" fmla="*/ 4849979 h 5322895"/>
              <a:gd name="connsiteX8" fmla="*/ 11679973 w 12192000"/>
              <a:gd name="connsiteY8" fmla="*/ 4899723 h 5322895"/>
              <a:gd name="connsiteX9" fmla="*/ 11401197 w 12192000"/>
              <a:gd name="connsiteY9" fmla="*/ 4948416 h 5322895"/>
              <a:gd name="connsiteX10" fmla="*/ 11121192 w 12192000"/>
              <a:gd name="connsiteY10" fmla="*/ 4990102 h 5322895"/>
              <a:gd name="connsiteX11" fmla="*/ 10842416 w 12192000"/>
              <a:gd name="connsiteY11" fmla="*/ 5032139 h 5322895"/>
              <a:gd name="connsiteX12" fmla="*/ 10562411 w 12192000"/>
              <a:gd name="connsiteY12" fmla="*/ 5071374 h 5322895"/>
              <a:gd name="connsiteX13" fmla="*/ 10286091 w 12192000"/>
              <a:gd name="connsiteY13" fmla="*/ 5105003 h 5322895"/>
              <a:gd name="connsiteX14" fmla="*/ 10006086 w 12192000"/>
              <a:gd name="connsiteY14" fmla="*/ 5136881 h 5322895"/>
              <a:gd name="connsiteX15" fmla="*/ 9727310 w 12192000"/>
              <a:gd name="connsiteY15" fmla="*/ 5165957 h 5322895"/>
              <a:gd name="connsiteX16" fmla="*/ 9453445 w 12192000"/>
              <a:gd name="connsiteY16" fmla="*/ 5191179 h 5322895"/>
              <a:gd name="connsiteX17" fmla="*/ 9175897 w 12192000"/>
              <a:gd name="connsiteY17" fmla="*/ 5216401 h 5322895"/>
              <a:gd name="connsiteX18" fmla="*/ 8902033 w 12192000"/>
              <a:gd name="connsiteY18" fmla="*/ 5237420 h 5322895"/>
              <a:gd name="connsiteX19" fmla="*/ 8628169 w 12192000"/>
              <a:gd name="connsiteY19" fmla="*/ 5253884 h 5322895"/>
              <a:gd name="connsiteX20" fmla="*/ 8355533 w 12192000"/>
              <a:gd name="connsiteY20" fmla="*/ 5271050 h 5322895"/>
              <a:gd name="connsiteX21" fmla="*/ 8085353 w 12192000"/>
              <a:gd name="connsiteY21" fmla="*/ 5285412 h 5322895"/>
              <a:gd name="connsiteX22" fmla="*/ 7817629 w 12192000"/>
              <a:gd name="connsiteY22" fmla="*/ 5295571 h 5322895"/>
              <a:gd name="connsiteX23" fmla="*/ 7549905 w 12192000"/>
              <a:gd name="connsiteY23" fmla="*/ 5304329 h 5322895"/>
              <a:gd name="connsiteX24" fmla="*/ 7284638 w 12192000"/>
              <a:gd name="connsiteY24" fmla="*/ 5312736 h 5322895"/>
              <a:gd name="connsiteX25" fmla="*/ 7023055 w 12192000"/>
              <a:gd name="connsiteY25" fmla="*/ 5316590 h 5322895"/>
              <a:gd name="connsiteX26" fmla="*/ 6761472 w 12192000"/>
              <a:gd name="connsiteY26" fmla="*/ 5320793 h 5322895"/>
              <a:gd name="connsiteX27" fmla="*/ 6503573 w 12192000"/>
              <a:gd name="connsiteY27" fmla="*/ 5322895 h 5322895"/>
              <a:gd name="connsiteX28" fmla="*/ 6248130 w 12192000"/>
              <a:gd name="connsiteY28" fmla="*/ 5320793 h 5322895"/>
              <a:gd name="connsiteX29" fmla="*/ 5995144 w 12192000"/>
              <a:gd name="connsiteY29" fmla="*/ 5320793 h 5322895"/>
              <a:gd name="connsiteX30" fmla="*/ 5744613 w 12192000"/>
              <a:gd name="connsiteY30" fmla="*/ 5316590 h 5322895"/>
              <a:gd name="connsiteX31" fmla="*/ 5498995 w 12192000"/>
              <a:gd name="connsiteY31" fmla="*/ 5310284 h 5322895"/>
              <a:gd name="connsiteX32" fmla="*/ 5255834 w 12192000"/>
              <a:gd name="connsiteY32" fmla="*/ 5304329 h 5322895"/>
              <a:gd name="connsiteX33" fmla="*/ 5017584 w 12192000"/>
              <a:gd name="connsiteY33" fmla="*/ 5297673 h 5322895"/>
              <a:gd name="connsiteX34" fmla="*/ 4780562 w 12192000"/>
              <a:gd name="connsiteY34" fmla="*/ 5287514 h 5322895"/>
              <a:gd name="connsiteX35" fmla="*/ 4547227 w 12192000"/>
              <a:gd name="connsiteY35" fmla="*/ 5276654 h 5322895"/>
              <a:gd name="connsiteX36" fmla="*/ 4318800 w 12192000"/>
              <a:gd name="connsiteY36" fmla="*/ 5266846 h 5322895"/>
              <a:gd name="connsiteX37" fmla="*/ 3873004 w 12192000"/>
              <a:gd name="connsiteY37" fmla="*/ 5239171 h 5322895"/>
              <a:gd name="connsiteX38" fmla="*/ 3445628 w 12192000"/>
              <a:gd name="connsiteY38" fmla="*/ 5209746 h 5322895"/>
              <a:gd name="connsiteX39" fmla="*/ 3035446 w 12192000"/>
              <a:gd name="connsiteY39" fmla="*/ 5178918 h 5322895"/>
              <a:gd name="connsiteX40" fmla="*/ 2647370 w 12192000"/>
              <a:gd name="connsiteY40" fmla="*/ 5144939 h 5322895"/>
              <a:gd name="connsiteX41" fmla="*/ 2276487 w 12192000"/>
              <a:gd name="connsiteY41" fmla="*/ 5109557 h 5322895"/>
              <a:gd name="connsiteX42" fmla="*/ 1932621 w 12192000"/>
              <a:gd name="connsiteY42" fmla="*/ 5071374 h 5322895"/>
              <a:gd name="connsiteX43" fmla="*/ 1609634 w 12192000"/>
              <a:gd name="connsiteY43" fmla="*/ 5033891 h 5322895"/>
              <a:gd name="connsiteX44" fmla="*/ 1312435 w 12192000"/>
              <a:gd name="connsiteY44" fmla="*/ 4996408 h 5322895"/>
              <a:gd name="connsiteX45" fmla="*/ 1039799 w 12192000"/>
              <a:gd name="connsiteY45" fmla="*/ 4961027 h 5322895"/>
              <a:gd name="connsiteX46" fmla="*/ 797865 w 12192000"/>
              <a:gd name="connsiteY46" fmla="*/ 4927397 h 5322895"/>
              <a:gd name="connsiteX47" fmla="*/ 579265 w 12192000"/>
              <a:gd name="connsiteY47" fmla="*/ 4895519 h 5322895"/>
              <a:gd name="connsiteX48" fmla="*/ 395052 w 12192000"/>
              <a:gd name="connsiteY48" fmla="*/ 4868896 h 5322895"/>
              <a:gd name="connsiteX49" fmla="*/ 240312 w 12192000"/>
              <a:gd name="connsiteY49" fmla="*/ 4843673 h 5322895"/>
              <a:gd name="connsiteX50" fmla="*/ 27853 w 12192000"/>
              <a:gd name="connsiteY50" fmla="*/ 4807592 h 5322895"/>
              <a:gd name="connsiteX51" fmla="*/ 0 w 12192000"/>
              <a:gd name="connsiteY51" fmla="*/ 4802879 h 5322895"/>
              <a:gd name="connsiteX52" fmla="*/ 0 w 12192000"/>
              <a:gd name="connsiteY52" fmla="*/ 3753332 h 5322895"/>
              <a:gd name="connsiteX53" fmla="*/ 0 w 12192000"/>
              <a:gd name="connsiteY53" fmla="*/ 3571886 h 5322895"/>
              <a:gd name="connsiteX54" fmla="*/ 0 w 12192000"/>
              <a:gd name="connsiteY54" fmla="*/ 471948 h 5322895"/>
              <a:gd name="connsiteX55" fmla="*/ 0 w 12192000"/>
              <a:gd name="connsiteY55" fmla="*/ 213719 h 5322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5322895">
                <a:moveTo>
                  <a:pt x="0" y="0"/>
                </a:moveTo>
                <a:lnTo>
                  <a:pt x="12192000" y="0"/>
                </a:lnTo>
                <a:lnTo>
                  <a:pt x="12192000" y="213719"/>
                </a:lnTo>
                <a:lnTo>
                  <a:pt x="12192000" y="471948"/>
                </a:lnTo>
                <a:lnTo>
                  <a:pt x="12192000" y="3571886"/>
                </a:lnTo>
                <a:lnTo>
                  <a:pt x="12192000" y="3753332"/>
                </a:lnTo>
                <a:lnTo>
                  <a:pt x="12192000" y="4806077"/>
                </a:lnTo>
                <a:lnTo>
                  <a:pt x="11957522" y="4849979"/>
                </a:lnTo>
                <a:lnTo>
                  <a:pt x="11679973" y="4899723"/>
                </a:lnTo>
                <a:lnTo>
                  <a:pt x="11401197" y="4948416"/>
                </a:lnTo>
                <a:lnTo>
                  <a:pt x="11121192" y="4990102"/>
                </a:lnTo>
                <a:lnTo>
                  <a:pt x="10842416" y="5032139"/>
                </a:lnTo>
                <a:lnTo>
                  <a:pt x="10562411" y="5071374"/>
                </a:lnTo>
                <a:lnTo>
                  <a:pt x="10286091" y="5105003"/>
                </a:lnTo>
                <a:lnTo>
                  <a:pt x="10006086" y="5136881"/>
                </a:lnTo>
                <a:lnTo>
                  <a:pt x="9727310" y="5165957"/>
                </a:lnTo>
                <a:lnTo>
                  <a:pt x="9453445" y="5191179"/>
                </a:lnTo>
                <a:lnTo>
                  <a:pt x="9175897" y="5216401"/>
                </a:lnTo>
                <a:lnTo>
                  <a:pt x="8902033" y="5237420"/>
                </a:lnTo>
                <a:lnTo>
                  <a:pt x="8628169" y="5253884"/>
                </a:lnTo>
                <a:lnTo>
                  <a:pt x="8355533" y="5271050"/>
                </a:lnTo>
                <a:lnTo>
                  <a:pt x="8085353" y="5285412"/>
                </a:lnTo>
                <a:lnTo>
                  <a:pt x="7817629" y="5295571"/>
                </a:lnTo>
                <a:lnTo>
                  <a:pt x="7549905" y="5304329"/>
                </a:lnTo>
                <a:lnTo>
                  <a:pt x="7284638" y="5312736"/>
                </a:lnTo>
                <a:lnTo>
                  <a:pt x="7023055" y="5316590"/>
                </a:lnTo>
                <a:lnTo>
                  <a:pt x="6761472" y="5320793"/>
                </a:lnTo>
                <a:lnTo>
                  <a:pt x="6503573" y="5322895"/>
                </a:lnTo>
                <a:lnTo>
                  <a:pt x="6248130" y="5320793"/>
                </a:lnTo>
                <a:lnTo>
                  <a:pt x="5995144" y="5320793"/>
                </a:lnTo>
                <a:lnTo>
                  <a:pt x="5744613" y="5316590"/>
                </a:lnTo>
                <a:lnTo>
                  <a:pt x="5498995" y="5310284"/>
                </a:lnTo>
                <a:lnTo>
                  <a:pt x="5255834" y="5304329"/>
                </a:lnTo>
                <a:lnTo>
                  <a:pt x="5017584" y="5297673"/>
                </a:lnTo>
                <a:lnTo>
                  <a:pt x="4780562" y="5287514"/>
                </a:lnTo>
                <a:lnTo>
                  <a:pt x="4547227" y="5276654"/>
                </a:lnTo>
                <a:lnTo>
                  <a:pt x="4318800" y="5266846"/>
                </a:lnTo>
                <a:lnTo>
                  <a:pt x="3873004" y="5239171"/>
                </a:lnTo>
                <a:lnTo>
                  <a:pt x="3445628" y="5209746"/>
                </a:lnTo>
                <a:lnTo>
                  <a:pt x="3035446" y="5178918"/>
                </a:lnTo>
                <a:lnTo>
                  <a:pt x="2647370" y="5144939"/>
                </a:lnTo>
                <a:lnTo>
                  <a:pt x="2276487" y="5109557"/>
                </a:lnTo>
                <a:lnTo>
                  <a:pt x="1932621" y="5071374"/>
                </a:lnTo>
                <a:lnTo>
                  <a:pt x="1609634" y="5033891"/>
                </a:lnTo>
                <a:lnTo>
                  <a:pt x="1312435" y="4996408"/>
                </a:lnTo>
                <a:lnTo>
                  <a:pt x="1039799" y="4961027"/>
                </a:lnTo>
                <a:lnTo>
                  <a:pt x="797865" y="4927397"/>
                </a:lnTo>
                <a:lnTo>
                  <a:pt x="579265" y="4895519"/>
                </a:lnTo>
                <a:lnTo>
                  <a:pt x="395052" y="4868896"/>
                </a:lnTo>
                <a:lnTo>
                  <a:pt x="240312" y="4843673"/>
                </a:lnTo>
                <a:lnTo>
                  <a:pt x="27853" y="4807592"/>
                </a:lnTo>
                <a:lnTo>
                  <a:pt x="0" y="4802879"/>
                </a:lnTo>
                <a:lnTo>
                  <a:pt x="0" y="3753332"/>
                </a:lnTo>
                <a:lnTo>
                  <a:pt x="0" y="3571886"/>
                </a:lnTo>
                <a:lnTo>
                  <a:pt x="0" y="471948"/>
                </a:lnTo>
                <a:lnTo>
                  <a:pt x="0" y="213719"/>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6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5C8B23A-9413-4402-B8B9-881E21D905C8}"/>
              </a:ext>
            </a:extLst>
          </p:cNvPr>
          <p:cNvSpPr>
            <a:spLocks noGrp="1"/>
          </p:cNvSpPr>
          <p:nvPr>
            <p:ph type="title"/>
          </p:nvPr>
        </p:nvSpPr>
        <p:spPr>
          <a:xfrm>
            <a:off x="1751012" y="865974"/>
            <a:ext cx="8676222" cy="3643822"/>
          </a:xfrm>
        </p:spPr>
        <p:txBody>
          <a:bodyPr vert="horz" lIns="91440" tIns="45720" rIns="91440" bIns="45720" rtlCol="0" anchor="ctr">
            <a:normAutofit/>
          </a:bodyPr>
          <a:lstStyle/>
          <a:p>
            <a:pPr algn="ctr"/>
            <a:r>
              <a:rPr lang="en-US" sz="6600">
                <a:effectLst>
                  <a:glow rad="38100">
                    <a:schemeClr val="bg1">
                      <a:lumMod val="65000"/>
                      <a:lumOff val="35000"/>
                      <a:alpha val="50000"/>
                    </a:schemeClr>
                  </a:glow>
                  <a:outerShdw blurRad="28575" dist="31750" dir="13200000" algn="tl" rotWithShape="0">
                    <a:srgbClr val="000000">
                      <a:alpha val="25000"/>
                    </a:srgbClr>
                  </a:outerShdw>
                </a:effectLst>
              </a:rPr>
              <a:t>End</a:t>
            </a:r>
          </a:p>
        </p:txBody>
      </p:sp>
    </p:spTree>
    <p:extLst>
      <p:ext uri="{BB962C8B-B14F-4D97-AF65-F5344CB8AC3E}">
        <p14:creationId xmlns:p14="http://schemas.microsoft.com/office/powerpoint/2010/main" val="2841103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F9895-E339-4069-9321-33E8EC5694CB}"/>
              </a:ext>
            </a:extLst>
          </p:cNvPr>
          <p:cNvSpPr>
            <a:spLocks noGrp="1"/>
          </p:cNvSpPr>
          <p:nvPr>
            <p:ph type="title"/>
          </p:nvPr>
        </p:nvSpPr>
        <p:spPr/>
        <p:txBody>
          <a:bodyPr/>
          <a:lstStyle/>
          <a:p>
            <a:r>
              <a:rPr lang="en-US"/>
              <a:t>Credits &amp; References</a:t>
            </a:r>
          </a:p>
        </p:txBody>
      </p:sp>
      <p:sp>
        <p:nvSpPr>
          <p:cNvPr id="4" name="Text Placeholder 3">
            <a:extLst>
              <a:ext uri="{FF2B5EF4-FFF2-40B4-BE49-F238E27FC236}">
                <a16:creationId xmlns:a16="http://schemas.microsoft.com/office/drawing/2014/main" id="{A96830C5-6AAF-475C-855B-8615AB64E852}"/>
              </a:ext>
            </a:extLst>
          </p:cNvPr>
          <p:cNvSpPr>
            <a:spLocks noGrp="1"/>
          </p:cNvSpPr>
          <p:nvPr>
            <p:ph type="body" idx="1"/>
          </p:nvPr>
        </p:nvSpPr>
        <p:spPr>
          <a:xfrm>
            <a:off x="1141411" y="2290483"/>
            <a:ext cx="9906000" cy="3500717"/>
          </a:xfrm>
        </p:spPr>
        <p:txBody>
          <a:bodyPr>
            <a:normAutofit/>
          </a:bodyPr>
          <a:lstStyle/>
          <a:p>
            <a:r>
              <a:rPr lang="en-US">
                <a:effectLst>
                  <a:glow rad="38100">
                    <a:prstClr val="black">
                      <a:lumMod val="50000"/>
                      <a:lumOff val="50000"/>
                      <a:alpha val="20000"/>
                    </a:prstClr>
                  </a:glow>
                  <a:outerShdw blurRad="44450" dist="12700" dir="13860000" algn="tl" rotWithShape="0">
                    <a:srgbClr val="000000">
                      <a:alpha val="20000"/>
                    </a:srgbClr>
                  </a:outerShdw>
                </a:effectLst>
                <a:latin typeface="Avenir Next LT Pro"/>
                <a:ea typeface="+mn-lt"/>
                <a:cs typeface="+mn-lt"/>
              </a:rPr>
              <a:t>Constantin ANGHELACHE &amp; Vergil VOINEAGU &amp; Diana Valentina SOARE &amp; Daniel DUMITRESCU, 2013. "</a:t>
            </a:r>
            <a:r>
              <a:rPr lang="en-US">
                <a:effectLst>
                  <a:glow rad="38100">
                    <a:prstClr val="black">
                      <a:lumMod val="50000"/>
                      <a:lumOff val="50000"/>
                      <a:alpha val="20000"/>
                    </a:prstClr>
                  </a:glow>
                  <a:outerShdw blurRad="44450" dist="12700" dir="13860000" algn="tl" rotWithShape="0">
                    <a:srgbClr val="000000">
                      <a:alpha val="20000"/>
                    </a:srgbClr>
                  </a:outerShdw>
                </a:effectLst>
                <a:latin typeface="Avenir Next LT Pro"/>
                <a:ea typeface="+mn-lt"/>
                <a:cs typeface="+mn-lt"/>
                <a:hlinkClick r:id="rId2"/>
              </a:rPr>
              <a:t>The Economy of Romania during the Period 2000-2012</a:t>
            </a:r>
            <a:r>
              <a:rPr lang="en-US">
                <a:effectLst>
                  <a:glow rad="38100">
                    <a:prstClr val="black">
                      <a:lumMod val="50000"/>
                      <a:lumOff val="50000"/>
                      <a:alpha val="20000"/>
                    </a:prstClr>
                  </a:glow>
                  <a:outerShdw blurRad="44450" dist="12700" dir="13860000" algn="tl" rotWithShape="0">
                    <a:srgbClr val="000000">
                      <a:alpha val="20000"/>
                    </a:srgbClr>
                  </a:outerShdw>
                </a:effectLst>
                <a:latin typeface="Avenir Next LT Pro"/>
                <a:ea typeface="+mn-lt"/>
                <a:cs typeface="+mn-lt"/>
              </a:rPr>
              <a:t>," </a:t>
            </a:r>
            <a:r>
              <a:rPr lang="en-US">
                <a:effectLst>
                  <a:glow rad="38100">
                    <a:prstClr val="black">
                      <a:lumMod val="50000"/>
                      <a:lumOff val="50000"/>
                      <a:alpha val="20000"/>
                    </a:prstClr>
                  </a:glow>
                  <a:outerShdw blurRad="44450" dist="12700" dir="13860000" algn="tl" rotWithShape="0">
                    <a:srgbClr val="000000">
                      <a:alpha val="20000"/>
                    </a:srgbClr>
                  </a:outerShdw>
                </a:effectLst>
                <a:latin typeface="Avenir Next LT Pro"/>
                <a:ea typeface="+mn-lt"/>
                <a:cs typeface="+mn-lt"/>
                <a:hlinkClick r:id="rId3"/>
              </a:rPr>
              <a:t>Romanian Statistical Review Supplement</a:t>
            </a:r>
            <a:r>
              <a:rPr lang="en-US">
                <a:effectLst>
                  <a:glow rad="38100">
                    <a:prstClr val="black">
                      <a:lumMod val="50000"/>
                      <a:lumOff val="50000"/>
                      <a:alpha val="20000"/>
                    </a:prstClr>
                  </a:glow>
                  <a:outerShdw blurRad="44450" dist="12700" dir="13860000" algn="tl" rotWithShape="0">
                    <a:srgbClr val="000000">
                      <a:alpha val="20000"/>
                    </a:srgbClr>
                  </a:outerShdw>
                </a:effectLst>
                <a:latin typeface="Avenir Next LT Pro"/>
                <a:ea typeface="+mn-lt"/>
                <a:cs typeface="+mn-lt"/>
              </a:rPr>
              <a:t>, Romanian Statistical Review, vol. 61(1), pages 96-104, March.</a:t>
            </a:r>
          </a:p>
          <a:p>
            <a:r>
              <a:rPr lang="en-US">
                <a:effectLst>
                  <a:glow rad="38100">
                    <a:prstClr val="black">
                      <a:lumMod val="50000"/>
                      <a:lumOff val="50000"/>
                      <a:alpha val="20000"/>
                    </a:prstClr>
                  </a:glow>
                  <a:outerShdw blurRad="44450" dist="12700" dir="13860000" algn="tl" rotWithShape="0">
                    <a:srgbClr val="000000">
                      <a:alpha val="20000"/>
                    </a:srgbClr>
                  </a:outerShdw>
                </a:effectLst>
                <a:latin typeface="Avenir Next LT Pro"/>
                <a:ea typeface="+mn-lt"/>
                <a:cs typeface="+mn-lt"/>
              </a:rPr>
              <a:t>“Country Rankings.” </a:t>
            </a:r>
            <a:r>
              <a:rPr lang="en-US" i="1">
                <a:effectLst>
                  <a:glow rad="38100">
                    <a:prstClr val="black">
                      <a:lumMod val="50000"/>
                      <a:lumOff val="50000"/>
                      <a:alpha val="20000"/>
                    </a:prstClr>
                  </a:glow>
                  <a:outerShdw blurRad="44450" dist="12700" dir="13860000" algn="tl" rotWithShape="0">
                    <a:srgbClr val="000000">
                      <a:alpha val="20000"/>
                    </a:srgbClr>
                  </a:outerShdw>
                </a:effectLst>
                <a:latin typeface="Avenir Next LT Pro"/>
                <a:ea typeface="+mn-lt"/>
                <a:cs typeface="+mn-lt"/>
              </a:rPr>
              <a:t>Country Rankings: World &amp; Global Economy Rankings on Economic Freedom</a:t>
            </a:r>
            <a:r>
              <a:rPr lang="en-US">
                <a:effectLst>
                  <a:glow rad="38100">
                    <a:prstClr val="black">
                      <a:lumMod val="50000"/>
                      <a:lumOff val="50000"/>
                      <a:alpha val="20000"/>
                    </a:prstClr>
                  </a:glow>
                  <a:outerShdw blurRad="44450" dist="12700" dir="13860000" algn="tl" rotWithShape="0">
                    <a:srgbClr val="000000">
                      <a:alpha val="20000"/>
                    </a:srgbClr>
                  </a:outerShdw>
                </a:effectLst>
                <a:latin typeface="Avenir Next LT Pro"/>
                <a:ea typeface="+mn-lt"/>
                <a:cs typeface="+mn-lt"/>
              </a:rPr>
              <a:t>, Heritage Foundation, 2019, https://www.heritage.org/index/ranking.</a:t>
            </a:r>
            <a:endParaRPr lang="en-US">
              <a:effectLst>
                <a:glow rad="38100">
                  <a:prstClr val="black">
                    <a:lumMod val="50000"/>
                    <a:lumOff val="50000"/>
                    <a:alpha val="20000"/>
                  </a:prstClr>
                </a:glow>
                <a:outerShdw blurRad="44450" dist="12700" dir="13860000" algn="tl" rotWithShape="0">
                  <a:srgbClr val="000000">
                    <a:alpha val="20000"/>
                  </a:srgbClr>
                </a:outerShdw>
              </a:effectLst>
              <a:latin typeface="Avenir Next LT Pro"/>
            </a:endParaRPr>
          </a:p>
          <a:p>
            <a:r>
              <a:rPr lang="en-US">
                <a:effectLst>
                  <a:glow rad="38100">
                    <a:prstClr val="black">
                      <a:lumMod val="50000"/>
                      <a:lumOff val="50000"/>
                      <a:alpha val="20000"/>
                    </a:prstClr>
                  </a:glow>
                  <a:outerShdw blurRad="44450" dist="12700" dir="13860000" algn="tl" rotWithShape="0">
                    <a:srgbClr val="000000">
                      <a:alpha val="20000"/>
                    </a:srgbClr>
                  </a:outerShdw>
                </a:effectLst>
                <a:latin typeface="Avenir Next LT Pro"/>
                <a:ea typeface="+mn-lt"/>
                <a:cs typeface="+mn-lt"/>
              </a:rPr>
              <a:t>J D Urrutia </a:t>
            </a:r>
            <a:r>
              <a:rPr lang="en-US" i="1">
                <a:effectLst>
                  <a:glow rad="38100">
                    <a:prstClr val="black">
                      <a:lumMod val="50000"/>
                      <a:lumOff val="50000"/>
                      <a:alpha val="20000"/>
                    </a:prstClr>
                  </a:glow>
                  <a:outerShdw blurRad="44450" dist="12700" dir="13860000" algn="tl" rotWithShape="0">
                    <a:srgbClr val="000000">
                      <a:alpha val="20000"/>
                    </a:srgbClr>
                  </a:outerShdw>
                </a:effectLst>
                <a:latin typeface="Avenir Next LT Pro"/>
                <a:ea typeface="+mn-lt"/>
                <a:cs typeface="+mn-lt"/>
              </a:rPr>
              <a:t>et al.</a:t>
            </a:r>
            <a:r>
              <a:rPr lang="en-US">
                <a:effectLst>
                  <a:glow rad="38100">
                    <a:prstClr val="black">
                      <a:lumMod val="50000"/>
                      <a:lumOff val="50000"/>
                      <a:alpha val="20000"/>
                    </a:prstClr>
                  </a:glow>
                  <a:outerShdw blurRad="44450" dist="12700" dir="13860000" algn="tl" rotWithShape="0">
                    <a:srgbClr val="000000">
                      <a:alpha val="20000"/>
                    </a:srgbClr>
                  </a:outerShdw>
                </a:effectLst>
                <a:latin typeface="Avenir Next LT Pro"/>
                <a:ea typeface="+mn-lt"/>
                <a:cs typeface="+mn-lt"/>
              </a:rPr>
              <a:t> 2017. </a:t>
            </a:r>
            <a:r>
              <a:rPr lang="en-US" i="1">
                <a:effectLst>
                  <a:glow rad="38100">
                    <a:prstClr val="black">
                      <a:lumMod val="50000"/>
                      <a:lumOff val="50000"/>
                      <a:alpha val="20000"/>
                    </a:prstClr>
                  </a:glow>
                  <a:outerShdw blurRad="44450" dist="12700" dir="13860000" algn="tl" rotWithShape="0">
                    <a:srgbClr val="000000">
                      <a:alpha val="20000"/>
                    </a:srgbClr>
                  </a:outerShdw>
                </a:effectLst>
                <a:latin typeface="Avenir Next LT Pro"/>
                <a:ea typeface="+mn-lt"/>
                <a:cs typeface="+mn-lt"/>
              </a:rPr>
              <a:t>J. Phys.: Conf. Ser.</a:t>
            </a:r>
            <a:r>
              <a:rPr lang="en-US">
                <a:effectLst>
                  <a:glow rad="38100">
                    <a:prstClr val="black">
                      <a:lumMod val="50000"/>
                      <a:lumOff val="50000"/>
                      <a:alpha val="20000"/>
                    </a:prstClr>
                  </a:glow>
                  <a:outerShdw blurRad="44450" dist="12700" dir="13860000" algn="tl" rotWithShape="0">
                    <a:srgbClr val="000000">
                      <a:alpha val="20000"/>
                    </a:srgbClr>
                  </a:outerShdw>
                </a:effectLst>
                <a:latin typeface="Avenir Next LT Pro"/>
                <a:ea typeface="+mn-lt"/>
                <a:cs typeface="+mn-lt"/>
              </a:rPr>
              <a:t> </a:t>
            </a:r>
            <a:r>
              <a:rPr lang="en-US" b="1">
                <a:effectLst>
                  <a:glow rad="38100">
                    <a:prstClr val="black">
                      <a:lumMod val="50000"/>
                      <a:lumOff val="50000"/>
                      <a:alpha val="20000"/>
                    </a:prstClr>
                  </a:glow>
                  <a:outerShdw blurRad="44450" dist="12700" dir="13860000" algn="tl" rotWithShape="0">
                    <a:srgbClr val="000000">
                      <a:alpha val="20000"/>
                    </a:srgbClr>
                  </a:outerShdw>
                </a:effectLst>
                <a:latin typeface="Avenir Next LT Pro"/>
                <a:ea typeface="+mn-lt"/>
                <a:cs typeface="+mn-lt"/>
              </a:rPr>
              <a:t>820</a:t>
            </a:r>
            <a:r>
              <a:rPr lang="en-US">
                <a:effectLst>
                  <a:glow rad="38100">
                    <a:prstClr val="black">
                      <a:lumMod val="50000"/>
                      <a:lumOff val="50000"/>
                      <a:alpha val="20000"/>
                    </a:prstClr>
                  </a:glow>
                  <a:outerShdw blurRad="44450" dist="12700" dir="13860000" algn="tl" rotWithShape="0">
                    <a:srgbClr val="000000">
                      <a:alpha val="20000"/>
                    </a:srgbClr>
                  </a:outerShdw>
                </a:effectLst>
                <a:latin typeface="Avenir Next LT Pro"/>
                <a:ea typeface="+mn-lt"/>
                <a:cs typeface="+mn-lt"/>
              </a:rPr>
              <a:t> 012008</a:t>
            </a:r>
            <a:endParaRPr lang="en-US">
              <a:latin typeface="Avenir Next LT Pro"/>
            </a:endParaRPr>
          </a:p>
        </p:txBody>
      </p:sp>
    </p:spTree>
    <p:extLst>
      <p:ext uri="{BB962C8B-B14F-4D97-AF65-F5344CB8AC3E}">
        <p14:creationId xmlns:p14="http://schemas.microsoft.com/office/powerpoint/2010/main" val="1602751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DEEB5-5B79-4AFF-A656-CA608A9D8F29}"/>
              </a:ext>
            </a:extLst>
          </p:cNvPr>
          <p:cNvSpPr>
            <a:spLocks noGrp="1"/>
          </p:cNvSpPr>
          <p:nvPr>
            <p:ph type="title"/>
          </p:nvPr>
        </p:nvSpPr>
        <p:spPr>
          <a:xfrm>
            <a:off x="1065212" y="217675"/>
            <a:ext cx="9905998" cy="1032933"/>
          </a:xfrm>
        </p:spPr>
        <p:txBody>
          <a:bodyPr/>
          <a:lstStyle/>
          <a:p>
            <a:pPr algn="ctr"/>
            <a:r>
              <a:rPr lang="en-US">
                <a:latin typeface="Avenir Next LT Pro" panose="020B0504020202020204" pitchFamily="34" charset="0"/>
              </a:rPr>
              <a:t>DATA &amp; GOALS</a:t>
            </a:r>
          </a:p>
        </p:txBody>
      </p:sp>
      <p:sp>
        <p:nvSpPr>
          <p:cNvPr id="5" name="Text Placeholder 4">
            <a:extLst>
              <a:ext uri="{FF2B5EF4-FFF2-40B4-BE49-F238E27FC236}">
                <a16:creationId xmlns:a16="http://schemas.microsoft.com/office/drawing/2014/main" id="{3167CB2E-BC40-4ECF-9F0E-0BBBEE6D2063}"/>
              </a:ext>
            </a:extLst>
          </p:cNvPr>
          <p:cNvSpPr>
            <a:spLocks noGrp="1"/>
          </p:cNvSpPr>
          <p:nvPr>
            <p:ph type="body" idx="1"/>
          </p:nvPr>
        </p:nvSpPr>
        <p:spPr/>
        <p:txBody>
          <a:bodyPr/>
          <a:lstStyle/>
          <a:p>
            <a:r>
              <a:rPr lang="en-US" b="1"/>
              <a:t>Data</a:t>
            </a:r>
          </a:p>
        </p:txBody>
      </p:sp>
      <p:sp>
        <p:nvSpPr>
          <p:cNvPr id="6" name="Content Placeholder 5">
            <a:extLst>
              <a:ext uri="{FF2B5EF4-FFF2-40B4-BE49-F238E27FC236}">
                <a16:creationId xmlns:a16="http://schemas.microsoft.com/office/drawing/2014/main" id="{7C131234-9E2A-4861-BBFB-8A1148EFAAEB}"/>
              </a:ext>
            </a:extLst>
          </p:cNvPr>
          <p:cNvSpPr>
            <a:spLocks noGrp="1"/>
          </p:cNvSpPr>
          <p:nvPr>
            <p:ph sz="half" idx="2"/>
          </p:nvPr>
        </p:nvSpPr>
        <p:spPr/>
        <p:txBody>
          <a:bodyPr/>
          <a:lstStyle/>
          <a:p>
            <a:r>
              <a:rPr lang="en-US" sz="2400"/>
              <a:t>185 countries</a:t>
            </a:r>
            <a:endParaRPr lang="en-US" sz="2400">
              <a:effectLst>
                <a:glow rad="38100">
                  <a:prstClr val="black">
                    <a:lumMod val="50000"/>
                    <a:lumOff val="50000"/>
                    <a:alpha val="20000"/>
                  </a:prstClr>
                </a:glow>
                <a:outerShdw blurRad="44450" dist="12700" dir="13860000" algn="tl" rotWithShape="0">
                  <a:srgbClr val="000000">
                    <a:alpha val="20000"/>
                  </a:srgbClr>
                </a:outerShdw>
              </a:effectLst>
            </a:endParaRPr>
          </a:p>
          <a:p>
            <a:r>
              <a:rPr lang="en-US" sz="2400"/>
              <a:t>16 variables (3C, 13N)</a:t>
            </a:r>
            <a:endParaRPr lang="en-US" sz="2400">
              <a:effectLst>
                <a:glow rad="38100">
                  <a:prstClr val="black">
                    <a:lumMod val="50000"/>
                    <a:lumOff val="50000"/>
                    <a:alpha val="20000"/>
                  </a:prstClr>
                </a:glow>
                <a:outerShdw blurRad="44450" dist="12700" dir="13860000" algn="tl" rotWithShape="0">
                  <a:srgbClr val="000000">
                    <a:alpha val="20000"/>
                  </a:srgbClr>
                </a:outerShdw>
              </a:effectLst>
            </a:endParaRPr>
          </a:p>
          <a:p>
            <a:r>
              <a:rPr lang="en-US" sz="2400"/>
              <a:t>Collected in 2019</a:t>
            </a:r>
            <a:endParaRPr lang="en-US" sz="2400">
              <a:effectLst>
                <a:glow rad="38100">
                  <a:prstClr val="black">
                    <a:lumMod val="50000"/>
                    <a:lumOff val="50000"/>
                    <a:alpha val="20000"/>
                  </a:prstClr>
                </a:glow>
                <a:outerShdw blurRad="44450" dist="12700" dir="13860000" algn="tl" rotWithShape="0">
                  <a:srgbClr val="000000">
                    <a:alpha val="20000"/>
                  </a:srgbClr>
                </a:outerShdw>
              </a:effectLst>
            </a:endParaRPr>
          </a:p>
          <a:p>
            <a:r>
              <a:rPr lang="en-US" sz="2400"/>
              <a:t>12 countries omitted due to poor data collection policies</a:t>
            </a:r>
            <a:endParaRPr lang="en-US" sz="2400">
              <a:effectLst>
                <a:glow rad="38100">
                  <a:prstClr val="black">
                    <a:lumMod val="50000"/>
                    <a:lumOff val="50000"/>
                    <a:alpha val="20000"/>
                  </a:prstClr>
                </a:glow>
                <a:outerShdw blurRad="44450" dist="12700" dir="13860000" algn="tl" rotWithShape="0">
                  <a:srgbClr val="000000">
                    <a:alpha val="20000"/>
                  </a:srgbClr>
                </a:outerShdw>
              </a:effectLst>
            </a:endParaRPr>
          </a:p>
        </p:txBody>
      </p:sp>
      <p:sp>
        <p:nvSpPr>
          <p:cNvPr id="7" name="Text Placeholder 6">
            <a:extLst>
              <a:ext uri="{FF2B5EF4-FFF2-40B4-BE49-F238E27FC236}">
                <a16:creationId xmlns:a16="http://schemas.microsoft.com/office/drawing/2014/main" id="{67E16BE1-7D1C-464E-B82A-F5B43B92F829}"/>
              </a:ext>
            </a:extLst>
          </p:cNvPr>
          <p:cNvSpPr>
            <a:spLocks noGrp="1"/>
          </p:cNvSpPr>
          <p:nvPr>
            <p:ph type="body" sz="quarter" idx="3"/>
          </p:nvPr>
        </p:nvSpPr>
        <p:spPr/>
        <p:txBody>
          <a:bodyPr/>
          <a:lstStyle/>
          <a:p>
            <a:r>
              <a:rPr lang="en-US" b="1"/>
              <a:t>Goals</a:t>
            </a:r>
          </a:p>
        </p:txBody>
      </p:sp>
      <p:sp>
        <p:nvSpPr>
          <p:cNvPr id="8" name="Content Placeholder 7">
            <a:extLst>
              <a:ext uri="{FF2B5EF4-FFF2-40B4-BE49-F238E27FC236}">
                <a16:creationId xmlns:a16="http://schemas.microsoft.com/office/drawing/2014/main" id="{222D3B5F-90F9-40F9-8F6B-CD2A7A09BF18}"/>
              </a:ext>
            </a:extLst>
          </p:cNvPr>
          <p:cNvSpPr>
            <a:spLocks noGrp="1"/>
          </p:cNvSpPr>
          <p:nvPr>
            <p:ph sz="quarter" idx="4"/>
          </p:nvPr>
        </p:nvSpPr>
        <p:spPr/>
        <p:txBody>
          <a:bodyPr vert="horz" lIns="91440" tIns="45720" rIns="91440" bIns="45720" rtlCol="0" anchor="t">
            <a:noAutofit/>
          </a:bodyPr>
          <a:lstStyle/>
          <a:p>
            <a:r>
              <a:rPr lang="en-US" sz="2400"/>
              <a:t>Determine the driving factors behind GDP</a:t>
            </a:r>
            <a:endParaRPr lang="en-US" sz="2400">
              <a:effectLst>
                <a:glow rad="38100">
                  <a:prstClr val="black">
                    <a:lumMod val="50000"/>
                    <a:lumOff val="50000"/>
                    <a:alpha val="20000"/>
                  </a:prstClr>
                </a:glow>
                <a:outerShdw blurRad="44450" dist="12700" dir="13860000" algn="tl" rotWithShape="0">
                  <a:srgbClr val="000000">
                    <a:alpha val="20000"/>
                  </a:srgbClr>
                </a:outerShdw>
              </a:effectLst>
            </a:endParaRPr>
          </a:p>
          <a:p>
            <a:r>
              <a:rPr lang="en-US" sz="2400">
                <a:effectLst>
                  <a:glow rad="38100">
                    <a:prstClr val="black">
                      <a:lumMod val="50000"/>
                      <a:lumOff val="50000"/>
                      <a:alpha val="20000"/>
                    </a:prstClr>
                  </a:glow>
                  <a:outerShdw blurRad="44450" dist="12700" dir="13860000" algn="tl" rotWithShape="0">
                    <a:srgbClr val="000000">
                      <a:alpha val="20000"/>
                    </a:srgbClr>
                  </a:outerShdw>
                </a:effectLst>
              </a:rPr>
              <a:t>Build a model that maximally explains variation in GDP</a:t>
            </a:r>
          </a:p>
          <a:p>
            <a:r>
              <a:rPr lang="en-US" sz="2400">
                <a:effectLst>
                  <a:glow rad="38100">
                    <a:prstClr val="black">
                      <a:lumMod val="50000"/>
                      <a:lumOff val="50000"/>
                      <a:alpha val="20000"/>
                    </a:prstClr>
                  </a:glow>
                  <a:outerShdw blurRad="44450" dist="12700" dir="13860000" algn="tl" rotWithShape="0">
                    <a:srgbClr val="000000">
                      <a:alpha val="20000"/>
                    </a:srgbClr>
                  </a:outerShdw>
                </a:effectLst>
              </a:rPr>
              <a:t>Guide policymakers in breaking down economic barriers</a:t>
            </a:r>
          </a:p>
          <a:p>
            <a:endParaRPr lang="en-US">
              <a:effectLst>
                <a:glow rad="38100">
                  <a:prstClr val="black">
                    <a:lumMod val="50000"/>
                    <a:lumOff val="50000"/>
                    <a:alpha val="20000"/>
                  </a:prstClr>
                </a:glow>
                <a:outerShdw blurRad="44450" dist="12700" dir="13860000" algn="tl" rotWithShape="0">
                  <a:srgbClr val="000000">
                    <a:alpha val="20000"/>
                  </a:srgbClr>
                </a:outerShdw>
              </a:effectLst>
            </a:endParaRPr>
          </a:p>
        </p:txBody>
      </p:sp>
    </p:spTree>
    <p:extLst>
      <p:ext uri="{BB962C8B-B14F-4D97-AF65-F5344CB8AC3E}">
        <p14:creationId xmlns:p14="http://schemas.microsoft.com/office/powerpoint/2010/main" val="1186834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F45ECE5-A3F3-4055-A90B-041B81B573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16D23BC-2ACF-48DE-990E-0AEA1B3CCC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A close up of text on a white background&#10;&#10;Description generated with very high confidence">
            <a:extLst>
              <a:ext uri="{FF2B5EF4-FFF2-40B4-BE49-F238E27FC236}">
                <a16:creationId xmlns:a16="http://schemas.microsoft.com/office/drawing/2014/main" id="{DAF8A325-FC11-4F34-AD7E-20B942A38004}"/>
              </a:ext>
            </a:extLst>
          </p:cNvPr>
          <p:cNvPicPr>
            <a:picLocks noChangeAspect="1"/>
          </p:cNvPicPr>
          <p:nvPr/>
        </p:nvPicPr>
        <p:blipFill>
          <a:blip r:embed="rId2"/>
          <a:stretch>
            <a:fillRect/>
          </a:stretch>
        </p:blipFill>
        <p:spPr>
          <a:xfrm>
            <a:off x="815368" y="643467"/>
            <a:ext cx="10561263" cy="5571066"/>
          </a:xfrm>
          <a:prstGeom prst="rect">
            <a:avLst/>
          </a:prstGeom>
        </p:spPr>
      </p:pic>
    </p:spTree>
    <p:extLst>
      <p:ext uri="{BB962C8B-B14F-4D97-AF65-F5344CB8AC3E}">
        <p14:creationId xmlns:p14="http://schemas.microsoft.com/office/powerpoint/2010/main" val="2172237711"/>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9A1128-1127-46E6-8B9B-FB37C13CC212}"/>
              </a:ext>
            </a:extLst>
          </p:cNvPr>
          <p:cNvSpPr>
            <a:spLocks noGrp="1"/>
          </p:cNvSpPr>
          <p:nvPr>
            <p:ph type="title"/>
          </p:nvPr>
        </p:nvSpPr>
        <p:spPr>
          <a:xfrm>
            <a:off x="988630" y="4363271"/>
            <a:ext cx="10200986" cy="1066801"/>
          </a:xfrm>
        </p:spPr>
        <p:txBody>
          <a:bodyPr vert="horz" lIns="91440" tIns="45720" rIns="91440" bIns="45720" rtlCol="0" anchor="b">
            <a:normAutofit/>
          </a:bodyPr>
          <a:lstStyle/>
          <a:p>
            <a:pPr algn="ctr"/>
            <a:r>
              <a:rPr lang="en-US" sz="4800">
                <a:effectLst>
                  <a:glow rad="38100">
                    <a:schemeClr val="bg1">
                      <a:lumMod val="65000"/>
                      <a:lumOff val="35000"/>
                      <a:alpha val="50000"/>
                    </a:schemeClr>
                  </a:glow>
                  <a:outerShdw blurRad="28575" dist="31750" dir="13200000" algn="tl" rotWithShape="0">
                    <a:srgbClr val="000000">
                      <a:alpha val="25000"/>
                    </a:srgbClr>
                  </a:outerShdw>
                </a:effectLst>
                <a:latin typeface="Avenir Next LT Pro" panose="020B0504020202020204" pitchFamily="34" charset="0"/>
              </a:rPr>
              <a:t>Univariate analysis: GDP</a:t>
            </a:r>
          </a:p>
        </p:txBody>
      </p:sp>
      <p:sp>
        <p:nvSpPr>
          <p:cNvPr id="22" name="Rectangle 23">
            <a:extLst>
              <a:ext uri="{FF2B5EF4-FFF2-40B4-BE49-F238E27FC236}">
                <a16:creationId xmlns:a16="http://schemas.microsoft.com/office/drawing/2014/main" id="{2C069419-B83B-4E10-A3EF-91A86B5D35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738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Content Placeholder 16">
            <a:extLst>
              <a:ext uri="{FF2B5EF4-FFF2-40B4-BE49-F238E27FC236}">
                <a16:creationId xmlns:a16="http://schemas.microsoft.com/office/drawing/2014/main" id="{899A9A74-E3A5-4ABF-8107-7A94514EC2D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150009" y="640079"/>
            <a:ext cx="4193745" cy="3155793"/>
          </a:xfrm>
          <a:prstGeom prst="rect">
            <a:avLst/>
          </a:prstGeom>
        </p:spPr>
      </p:pic>
      <p:pic>
        <p:nvPicPr>
          <p:cNvPr id="19" name="Picture 18">
            <a:extLst>
              <a:ext uri="{FF2B5EF4-FFF2-40B4-BE49-F238E27FC236}">
                <a16:creationId xmlns:a16="http://schemas.microsoft.com/office/drawing/2014/main" id="{F4B1470C-C75A-4BF8-9320-6C8A222D88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88191" y="640080"/>
            <a:ext cx="4313855" cy="3149114"/>
          </a:xfrm>
          <a:prstGeom prst="rect">
            <a:avLst/>
          </a:prstGeom>
        </p:spPr>
      </p:pic>
    </p:spTree>
    <p:extLst>
      <p:ext uri="{BB962C8B-B14F-4D97-AF65-F5344CB8AC3E}">
        <p14:creationId xmlns:p14="http://schemas.microsoft.com/office/powerpoint/2010/main" val="1640748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981B9CFD-6570-44E4-A274-2518DB1BA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919A1128-1127-46E6-8B9B-FB37C13CC212}"/>
              </a:ext>
            </a:extLst>
          </p:cNvPr>
          <p:cNvSpPr>
            <a:spLocks noGrp="1"/>
          </p:cNvSpPr>
          <p:nvPr>
            <p:ph type="title"/>
          </p:nvPr>
        </p:nvSpPr>
        <p:spPr>
          <a:xfrm>
            <a:off x="862427" y="609599"/>
            <a:ext cx="3283970" cy="1463478"/>
          </a:xfrm>
        </p:spPr>
        <p:txBody>
          <a:bodyPr vert="horz" lIns="91440" tIns="45720" rIns="91440" bIns="45720" rtlCol="0" anchor="ctr">
            <a:normAutofit/>
          </a:bodyPr>
          <a:lstStyle/>
          <a:p>
            <a:r>
              <a:rPr lang="en-US">
                <a:latin typeface="Avenir Next LT Pro" panose="020B0504020202020204" pitchFamily="34" charset="0"/>
              </a:rPr>
              <a:t>Univariate analysis</a:t>
            </a:r>
          </a:p>
        </p:txBody>
      </p:sp>
      <p:sp>
        <p:nvSpPr>
          <p:cNvPr id="26" name="Content Placeholder 25">
            <a:extLst>
              <a:ext uri="{FF2B5EF4-FFF2-40B4-BE49-F238E27FC236}">
                <a16:creationId xmlns:a16="http://schemas.microsoft.com/office/drawing/2014/main" id="{68C4CD6E-8CD8-4962-BA21-3761EE621C4F}"/>
              </a:ext>
            </a:extLst>
          </p:cNvPr>
          <p:cNvSpPr>
            <a:spLocks noGrp="1"/>
          </p:cNvSpPr>
          <p:nvPr>
            <p:ph sz="half" idx="2"/>
          </p:nvPr>
        </p:nvSpPr>
        <p:spPr>
          <a:xfrm>
            <a:off x="409901" y="2556680"/>
            <a:ext cx="3998621" cy="3772401"/>
          </a:xfrm>
        </p:spPr>
        <p:txBody>
          <a:bodyPr vert="horz" lIns="91440" tIns="45720" rIns="91440" bIns="45720" rtlCol="0" anchor="t">
            <a:normAutofit/>
          </a:bodyPr>
          <a:lstStyle/>
          <a:p>
            <a:pPr marL="0" indent="0">
              <a:buClr>
                <a:srgbClr val="04B5FB"/>
              </a:buClr>
              <a:buNone/>
            </a:pPr>
            <a:r>
              <a:rPr lang="en-US" sz="2400" b="1">
                <a:latin typeface="Avenir Next LT Pro"/>
              </a:rPr>
              <a:t>Region        Public Debt</a:t>
            </a:r>
            <a:endParaRPr lang="en-US" sz="2400" b="1">
              <a:effectLst>
                <a:glow rad="38100">
                  <a:prstClr val="black">
                    <a:lumMod val="50000"/>
                    <a:lumOff val="50000"/>
                    <a:alpha val="20000"/>
                  </a:prstClr>
                </a:glow>
                <a:outerShdw blurRad="44450" dist="12700" dir="13860000" algn="tl" rotWithShape="0">
                  <a:srgbClr val="000000">
                    <a:alpha val="20000"/>
                  </a:srgbClr>
                </a:outerShdw>
              </a:effectLst>
              <a:latin typeface="Avenir Next LT Pro"/>
            </a:endParaRPr>
          </a:p>
          <a:p>
            <a:pPr marL="0" indent="0">
              <a:buClr>
                <a:srgbClr val="04B5FB"/>
              </a:buClr>
              <a:buNone/>
            </a:pPr>
            <a:r>
              <a:rPr lang="en-US" sz="2400" b="1">
                <a:latin typeface="Avenir Next LT Pro"/>
              </a:rPr>
              <a:t>Inflation    Income Tax Rate</a:t>
            </a:r>
            <a:endParaRPr lang="en-US" sz="2400" b="1">
              <a:effectLst>
                <a:glow rad="38100">
                  <a:prstClr val="black">
                    <a:lumMod val="50000"/>
                    <a:lumOff val="50000"/>
                    <a:alpha val="20000"/>
                  </a:prstClr>
                </a:glow>
                <a:outerShdw blurRad="44450" dist="12700" dir="13860000" algn="tl" rotWithShape="0">
                  <a:srgbClr val="000000">
                    <a:alpha val="20000"/>
                  </a:srgbClr>
                </a:outerShdw>
              </a:effectLst>
              <a:latin typeface="Avenir Next LT Pro"/>
            </a:endParaRPr>
          </a:p>
        </p:txBody>
      </p:sp>
      <p:pic>
        <p:nvPicPr>
          <p:cNvPr id="6" name="Picture 5">
            <a:extLst>
              <a:ext uri="{FF2B5EF4-FFF2-40B4-BE49-F238E27FC236}">
                <a16:creationId xmlns:a16="http://schemas.microsoft.com/office/drawing/2014/main" id="{C1A74149-AE9C-48EE-84C8-8110EA9831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4824" y="608713"/>
            <a:ext cx="3140062" cy="2136855"/>
          </a:xfrm>
          <a:prstGeom prst="rect">
            <a:avLst/>
          </a:prstGeom>
        </p:spPr>
      </p:pic>
      <p:pic>
        <p:nvPicPr>
          <p:cNvPr id="10" name="Picture 9">
            <a:extLst>
              <a:ext uri="{FF2B5EF4-FFF2-40B4-BE49-F238E27FC236}">
                <a16:creationId xmlns:a16="http://schemas.microsoft.com/office/drawing/2014/main" id="{993BFD5D-7FAF-4E7C-A361-63CA092B5D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03272" y="563608"/>
            <a:ext cx="3092823" cy="2232972"/>
          </a:xfrm>
          <a:prstGeom prst="rect">
            <a:avLst/>
          </a:prstGeom>
        </p:spPr>
      </p:pic>
      <p:cxnSp>
        <p:nvCxnSpPr>
          <p:cNvPr id="42" name="Straight Connector 41">
            <a:extLst>
              <a:ext uri="{FF2B5EF4-FFF2-40B4-BE49-F238E27FC236}">
                <a16:creationId xmlns:a16="http://schemas.microsoft.com/office/drawing/2014/main" id="{E8470FD2-B13A-4556-9D05-BC82BFE6BD2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2972" y="20963"/>
            <a:ext cx="0" cy="6858000"/>
          </a:xfrm>
          <a:prstGeom prst="line">
            <a:avLst/>
          </a:prstGeom>
          <a:ln w="38100" cap="sq">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3DCF570-5FFA-4422-B8A3-C28A303EF1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94479" y="3429000"/>
            <a:ext cx="7498080" cy="0"/>
          </a:xfrm>
          <a:prstGeom prst="line">
            <a:avLst/>
          </a:prstGeom>
          <a:ln w="38100" cap="sq">
            <a:solidFill>
              <a:schemeClr val="tx1"/>
            </a:solidFill>
            <a:miter lim="800000"/>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76062828-6E83-4BC7-B64B-E7F497DDAEC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33211" y="3855226"/>
            <a:ext cx="3296855" cy="2337036"/>
          </a:xfrm>
          <a:prstGeom prst="rect">
            <a:avLst/>
          </a:prstGeom>
        </p:spPr>
      </p:pic>
      <p:cxnSp>
        <p:nvCxnSpPr>
          <p:cNvPr id="46" name="Straight Connector 45">
            <a:extLst>
              <a:ext uri="{FF2B5EF4-FFF2-40B4-BE49-F238E27FC236}">
                <a16:creationId xmlns:a16="http://schemas.microsoft.com/office/drawing/2014/main" id="{8E32D90B-5FD5-41C6-B6BA-4C814B3076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443519" y="20963"/>
            <a:ext cx="0" cy="6858000"/>
          </a:xfrm>
          <a:prstGeom prst="line">
            <a:avLst/>
          </a:prstGeom>
          <a:ln w="38100" cap="sq">
            <a:solidFill>
              <a:schemeClr val="tx1"/>
            </a:solidFill>
            <a:miter lim="800000"/>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82EDE4C6-E94C-4488-9163-FF7C4C195BC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00178" y="3832606"/>
            <a:ext cx="3294526" cy="2355832"/>
          </a:xfrm>
          <a:prstGeom prst="rect">
            <a:avLst/>
          </a:prstGeom>
        </p:spPr>
      </p:pic>
      <p:cxnSp>
        <p:nvCxnSpPr>
          <p:cNvPr id="12" name="Straight Connector 11">
            <a:extLst>
              <a:ext uri="{FF2B5EF4-FFF2-40B4-BE49-F238E27FC236}">
                <a16:creationId xmlns:a16="http://schemas.microsoft.com/office/drawing/2014/main" id="{7F8E5BD6-2F99-4247-8F35-D3DF4D628AE4}"/>
              </a:ext>
            </a:extLst>
          </p:cNvPr>
          <p:cNvCxnSpPr/>
          <p:nvPr/>
        </p:nvCxnSpPr>
        <p:spPr>
          <a:xfrm>
            <a:off x="1966295" y="2672467"/>
            <a:ext cx="0" cy="1160469"/>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786FFD1E-3E91-4459-8C52-2FE92EA43019}"/>
              </a:ext>
            </a:extLst>
          </p:cNvPr>
          <p:cNvCxnSpPr/>
          <p:nvPr/>
        </p:nvCxnSpPr>
        <p:spPr>
          <a:xfrm>
            <a:off x="411256" y="3033433"/>
            <a:ext cx="3379693" cy="8965"/>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4926959F-C101-43EB-BFD3-55666B1453E4}"/>
              </a:ext>
            </a:extLst>
          </p:cNvPr>
          <p:cNvSpPr/>
          <p:nvPr/>
        </p:nvSpPr>
        <p:spPr>
          <a:xfrm>
            <a:off x="6786282" y="1618129"/>
            <a:ext cx="224118" cy="19274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5588FDC-BD07-4D21-8E2F-274CD8639064}"/>
              </a:ext>
            </a:extLst>
          </p:cNvPr>
          <p:cNvSpPr/>
          <p:nvPr/>
        </p:nvSpPr>
        <p:spPr>
          <a:xfrm>
            <a:off x="5800164" y="658905"/>
            <a:ext cx="224118" cy="19274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C88D608-03B6-40BC-8370-DB49BABD08F4}"/>
              </a:ext>
            </a:extLst>
          </p:cNvPr>
          <p:cNvSpPr/>
          <p:nvPr/>
        </p:nvSpPr>
        <p:spPr>
          <a:xfrm>
            <a:off x="5800164" y="2557646"/>
            <a:ext cx="305760" cy="16578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EE20A9A-BCBD-4FEC-B7AA-7A4214034D16}"/>
              </a:ext>
            </a:extLst>
          </p:cNvPr>
          <p:cNvSpPr/>
          <p:nvPr/>
        </p:nvSpPr>
        <p:spPr>
          <a:xfrm>
            <a:off x="4944034" y="1591233"/>
            <a:ext cx="147918" cy="18377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2719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953A7F1-DF53-46A9-84D2-A0F3DEB4642B}"/>
              </a:ext>
            </a:extLst>
          </p:cNvPr>
          <p:cNvSpPr>
            <a:spLocks noGrp="1"/>
          </p:cNvSpPr>
          <p:nvPr>
            <p:ph type="title"/>
          </p:nvPr>
        </p:nvSpPr>
        <p:spPr>
          <a:xfrm>
            <a:off x="1141413" y="152396"/>
            <a:ext cx="9905998" cy="1066801"/>
          </a:xfrm>
        </p:spPr>
        <p:txBody>
          <a:bodyPr/>
          <a:lstStyle/>
          <a:p>
            <a:pPr algn="ctr"/>
            <a:r>
              <a:rPr lang="en-US"/>
              <a:t>Interesting Relationships</a:t>
            </a:r>
          </a:p>
        </p:txBody>
      </p:sp>
      <p:pic>
        <p:nvPicPr>
          <p:cNvPr id="15" name="Picture 14">
            <a:extLst>
              <a:ext uri="{FF2B5EF4-FFF2-40B4-BE49-F238E27FC236}">
                <a16:creationId xmlns:a16="http://schemas.microsoft.com/office/drawing/2014/main" id="{5817C2A6-1903-4059-818B-1409763006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3872" y="2285998"/>
            <a:ext cx="4609787" cy="3352805"/>
          </a:xfrm>
          <a:prstGeom prst="rect">
            <a:avLst/>
          </a:prstGeom>
        </p:spPr>
      </p:pic>
      <p:sp>
        <p:nvSpPr>
          <p:cNvPr id="2" name="TextBox 1">
            <a:extLst>
              <a:ext uri="{FF2B5EF4-FFF2-40B4-BE49-F238E27FC236}">
                <a16:creationId xmlns:a16="http://schemas.microsoft.com/office/drawing/2014/main" id="{A736E0EC-C147-481C-903A-CEEE6EF78E3C}"/>
              </a:ext>
            </a:extLst>
          </p:cNvPr>
          <p:cNvSpPr txBox="1"/>
          <p:nvPr/>
        </p:nvSpPr>
        <p:spPr>
          <a:xfrm>
            <a:off x="327547" y="1396621"/>
            <a:ext cx="5107040" cy="369332"/>
          </a:xfrm>
          <a:prstGeom prst="rect">
            <a:avLst/>
          </a:prstGeom>
          <a:noFill/>
        </p:spPr>
        <p:txBody>
          <a:bodyPr wrap="square" rtlCol="0">
            <a:spAutoFit/>
          </a:bodyPr>
          <a:lstStyle/>
          <a:p>
            <a:r>
              <a:rPr lang="en-US"/>
              <a:t>GDP &amp; GDP Growth are </a:t>
            </a:r>
            <a:r>
              <a:rPr lang="en-US" u="sng"/>
              <a:t>inversely</a:t>
            </a:r>
            <a:r>
              <a:rPr lang="en-US"/>
              <a:t> related</a:t>
            </a:r>
          </a:p>
        </p:txBody>
      </p:sp>
      <p:pic>
        <p:nvPicPr>
          <p:cNvPr id="4" name="Picture 3">
            <a:extLst>
              <a:ext uri="{FF2B5EF4-FFF2-40B4-BE49-F238E27FC236}">
                <a16:creationId xmlns:a16="http://schemas.microsoft.com/office/drawing/2014/main" id="{F61A4FF3-9690-4E3B-940E-F4B462A93B80}"/>
              </a:ext>
            </a:extLst>
          </p:cNvPr>
          <p:cNvPicPr>
            <a:picLocks noChangeAspect="1"/>
          </p:cNvPicPr>
          <p:nvPr/>
        </p:nvPicPr>
        <p:blipFill rotWithShape="1">
          <a:blip r:embed="rId4">
            <a:extLst>
              <a:ext uri="{28A0092B-C50C-407E-A947-70E740481C1C}">
                <a14:useLocalDpi xmlns:a14="http://schemas.microsoft.com/office/drawing/2010/main" val="0"/>
              </a:ext>
            </a:extLst>
          </a:blip>
          <a:srcRect t="9159"/>
          <a:stretch/>
        </p:blipFill>
        <p:spPr>
          <a:xfrm>
            <a:off x="6094412" y="2285999"/>
            <a:ext cx="4952999" cy="3352804"/>
          </a:xfrm>
          <a:prstGeom prst="rect">
            <a:avLst/>
          </a:prstGeom>
        </p:spPr>
      </p:pic>
      <p:sp>
        <p:nvSpPr>
          <p:cNvPr id="8" name="TextBox 7">
            <a:extLst>
              <a:ext uri="{FF2B5EF4-FFF2-40B4-BE49-F238E27FC236}">
                <a16:creationId xmlns:a16="http://schemas.microsoft.com/office/drawing/2014/main" id="{10B014F8-5C62-4124-BD55-BFB7C4258D55}"/>
              </a:ext>
            </a:extLst>
          </p:cNvPr>
          <p:cNvSpPr txBox="1"/>
          <p:nvPr/>
        </p:nvSpPr>
        <p:spPr>
          <a:xfrm>
            <a:off x="6017391" y="1251888"/>
            <a:ext cx="5107040" cy="646331"/>
          </a:xfrm>
          <a:prstGeom prst="rect">
            <a:avLst/>
          </a:prstGeom>
          <a:noFill/>
        </p:spPr>
        <p:txBody>
          <a:bodyPr wrap="square" rtlCol="0">
            <a:spAutoFit/>
          </a:bodyPr>
          <a:lstStyle/>
          <a:p>
            <a:r>
              <a:rPr lang="en-US"/>
              <a:t>Income Tax &amp; GDP are share an oddly </a:t>
            </a:r>
            <a:r>
              <a:rPr lang="en-US" u="sng"/>
              <a:t>weak</a:t>
            </a:r>
            <a:r>
              <a:rPr lang="en-US"/>
              <a:t> relationship</a:t>
            </a:r>
          </a:p>
        </p:txBody>
      </p:sp>
    </p:spTree>
    <p:extLst>
      <p:ext uri="{BB962C8B-B14F-4D97-AF65-F5344CB8AC3E}">
        <p14:creationId xmlns:p14="http://schemas.microsoft.com/office/powerpoint/2010/main" val="1024164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58FD1-0307-4D5A-8A55-728043B17125}"/>
              </a:ext>
            </a:extLst>
          </p:cNvPr>
          <p:cNvSpPr>
            <a:spLocks noGrp="1"/>
          </p:cNvSpPr>
          <p:nvPr>
            <p:ph type="title"/>
          </p:nvPr>
        </p:nvSpPr>
        <p:spPr>
          <a:xfrm>
            <a:off x="1141413" y="-2005"/>
            <a:ext cx="9905998" cy="1905000"/>
          </a:xfrm>
        </p:spPr>
        <p:txBody>
          <a:bodyPr/>
          <a:lstStyle/>
          <a:p>
            <a:pPr algn="ctr"/>
            <a:r>
              <a:rPr lang="en-US" b="1"/>
              <a:t>Model Creation </a:t>
            </a:r>
            <a:endParaRPr lang="en-US" b="1">
              <a:effectLst>
                <a:glow rad="38100">
                  <a:prstClr val="black">
                    <a:lumMod val="65000"/>
                    <a:lumOff val="35000"/>
                    <a:alpha val="40000"/>
                  </a:prstClr>
                </a:glow>
                <a:outerShdw blurRad="28575" dist="38100" dir="14040000" algn="tl" rotWithShape="0">
                  <a:srgbClr val="000000">
                    <a:alpha val="25000"/>
                  </a:srgbClr>
                </a:outerShdw>
              </a:effectLst>
            </a:endParaRPr>
          </a:p>
        </p:txBody>
      </p:sp>
      <p:sp>
        <p:nvSpPr>
          <p:cNvPr id="3" name="Text Placeholder 2">
            <a:extLst>
              <a:ext uri="{FF2B5EF4-FFF2-40B4-BE49-F238E27FC236}">
                <a16:creationId xmlns:a16="http://schemas.microsoft.com/office/drawing/2014/main" id="{F2D8AD69-9733-45D0-B4D0-2F1A7C3748C6}"/>
              </a:ext>
            </a:extLst>
          </p:cNvPr>
          <p:cNvSpPr>
            <a:spLocks noGrp="1"/>
          </p:cNvSpPr>
          <p:nvPr>
            <p:ph type="body" idx="1"/>
          </p:nvPr>
        </p:nvSpPr>
        <p:spPr>
          <a:xfrm>
            <a:off x="6733202" y="2648506"/>
            <a:ext cx="4588931" cy="576262"/>
          </a:xfrm>
        </p:spPr>
        <p:txBody>
          <a:bodyPr/>
          <a:lstStyle/>
          <a:p>
            <a:r>
              <a:rPr lang="en-US" b="1">
                <a:latin typeface="Avenir Next LT Pro"/>
              </a:rPr>
              <a:t>Selection Criteria: </a:t>
            </a:r>
            <a:endParaRPr lang="en-US" b="1">
              <a:effectLst>
                <a:glow rad="38100">
                  <a:prstClr val="black">
                    <a:lumMod val="50000"/>
                    <a:lumOff val="50000"/>
                    <a:alpha val="20000"/>
                  </a:prstClr>
                </a:glow>
                <a:outerShdw blurRad="44450" dist="12700" dir="13860000" algn="tl" rotWithShape="0">
                  <a:srgbClr val="000000">
                    <a:alpha val="20000"/>
                  </a:srgbClr>
                </a:outerShdw>
              </a:effectLst>
              <a:latin typeface="Avenir Next LT Pro"/>
            </a:endParaRPr>
          </a:p>
          <a:p>
            <a:r>
              <a:rPr lang="en-US" b="1">
                <a:effectLst>
                  <a:glow rad="38100">
                    <a:prstClr val="black">
                      <a:lumMod val="50000"/>
                      <a:lumOff val="50000"/>
                      <a:alpha val="20000"/>
                    </a:prstClr>
                  </a:glow>
                  <a:outerShdw blurRad="44450" dist="12700" dir="13860000" algn="tl" rotWithShape="0">
                    <a:srgbClr val="000000">
                      <a:alpha val="20000"/>
                    </a:srgbClr>
                  </a:outerShdw>
                </a:effectLst>
                <a:latin typeface="Avenir Next LT Pro"/>
              </a:rPr>
              <a:t>AIC, BIC, adj R2</a:t>
            </a:r>
          </a:p>
        </p:txBody>
      </p:sp>
      <p:sp>
        <p:nvSpPr>
          <p:cNvPr id="4" name="Content Placeholder 3">
            <a:extLst>
              <a:ext uri="{FF2B5EF4-FFF2-40B4-BE49-F238E27FC236}">
                <a16:creationId xmlns:a16="http://schemas.microsoft.com/office/drawing/2014/main" id="{053376A9-15CC-41AC-9098-E4E71A1F3538}"/>
              </a:ext>
            </a:extLst>
          </p:cNvPr>
          <p:cNvSpPr>
            <a:spLocks noGrp="1"/>
          </p:cNvSpPr>
          <p:nvPr>
            <p:ph sz="half" idx="2"/>
          </p:nvPr>
        </p:nvSpPr>
        <p:spPr>
          <a:xfrm>
            <a:off x="6585702" y="3303420"/>
            <a:ext cx="4876800" cy="2547937"/>
          </a:xfrm>
        </p:spPr>
        <p:txBody>
          <a:bodyPr>
            <a:normAutofit/>
          </a:bodyPr>
          <a:lstStyle/>
          <a:p>
            <a:r>
              <a:rPr lang="en-US" sz="200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All selected: </a:t>
            </a:r>
            <a:r>
              <a:rPr lang="en-US" sz="2000" b="1"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TariffRate</a:t>
            </a:r>
            <a:r>
              <a:rPr lang="en-US" sz="2000" b="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 </a:t>
            </a:r>
            <a:r>
              <a:rPr lang="en-US" sz="2000" b="1"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logpop</a:t>
            </a:r>
            <a:r>
              <a:rPr lang="en-US" sz="2000" b="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 </a:t>
            </a:r>
            <a:r>
              <a:rPr lang="en-US" sz="2000" b="1"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GDPGrowth</a:t>
            </a:r>
            <a:r>
              <a:rPr lang="en-US" sz="2000" b="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 </a:t>
            </a:r>
            <a:r>
              <a:rPr lang="en-US" sz="2000" b="1"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GovInterference</a:t>
            </a:r>
            <a:endParaRPr lang="en-US" sz="2000" b="1">
              <a:effectLst>
                <a:glow rad="38100">
                  <a:prstClr val="black">
                    <a:lumMod val="50000"/>
                    <a:lumOff val="50000"/>
                    <a:alpha val="20000"/>
                  </a:prstClr>
                </a:glow>
                <a:outerShdw blurRad="44450" dist="12700" dir="13860000" algn="tl" rotWithShape="0">
                  <a:srgbClr val="000000">
                    <a:alpha val="20000"/>
                  </a:srgbClr>
                </a:outerShdw>
              </a:effectLst>
              <a:latin typeface="Century Gothic"/>
            </a:endParaRPr>
          </a:p>
          <a:p>
            <a:pPr marL="0" indent="0">
              <a:buNone/>
            </a:pPr>
            <a:endParaRPr lang="en-US" sz="2000" b="1">
              <a:effectLst>
                <a:glow rad="38100">
                  <a:prstClr val="black">
                    <a:lumMod val="50000"/>
                    <a:lumOff val="50000"/>
                    <a:alpha val="20000"/>
                  </a:prstClr>
                </a:glow>
                <a:outerShdw blurRad="44450" dist="12700" dir="13860000" algn="tl" rotWithShape="0">
                  <a:srgbClr val="000000">
                    <a:alpha val="20000"/>
                  </a:srgbClr>
                </a:outerShdw>
              </a:effectLst>
              <a:latin typeface="Century Gothic"/>
            </a:endParaRPr>
          </a:p>
          <a:p>
            <a:r>
              <a:rPr lang="en-US" sz="2000">
                <a:latin typeface="Avenir Next LT Pro"/>
              </a:rPr>
              <a:t>Partially selected predictors variables &amp; Interactions were evaluated with</a:t>
            </a:r>
            <a:r>
              <a:rPr lang="en-US" sz="2000" b="1">
                <a:latin typeface="Avenir Next LT Pro"/>
              </a:rPr>
              <a:t> nested-f tests</a:t>
            </a:r>
            <a:endParaRPr lang="en-US" sz="2000" b="1">
              <a:effectLst>
                <a:glow rad="38100">
                  <a:prstClr val="black">
                    <a:lumMod val="50000"/>
                    <a:lumOff val="50000"/>
                    <a:alpha val="20000"/>
                  </a:prstClr>
                </a:glow>
                <a:outerShdw blurRad="44450" dist="12700" dir="13860000" algn="tl" rotWithShape="0">
                  <a:srgbClr val="000000">
                    <a:alpha val="20000"/>
                  </a:srgbClr>
                </a:outerShdw>
              </a:effectLst>
              <a:latin typeface="Avenir Next LT Pro"/>
            </a:endParaRPr>
          </a:p>
        </p:txBody>
      </p:sp>
      <p:sp>
        <p:nvSpPr>
          <p:cNvPr id="6" name="Content Placeholder 5">
            <a:extLst>
              <a:ext uri="{FF2B5EF4-FFF2-40B4-BE49-F238E27FC236}">
                <a16:creationId xmlns:a16="http://schemas.microsoft.com/office/drawing/2014/main" id="{D3BF1BC9-C753-4630-B727-AE1FBE552CDB}"/>
              </a:ext>
            </a:extLst>
          </p:cNvPr>
          <p:cNvSpPr>
            <a:spLocks noGrp="1"/>
          </p:cNvSpPr>
          <p:nvPr>
            <p:ph sz="quarter" idx="4"/>
          </p:nvPr>
        </p:nvSpPr>
        <p:spPr>
          <a:xfrm>
            <a:off x="776455" y="3233237"/>
            <a:ext cx="4876801" cy="1451568"/>
          </a:xfrm>
        </p:spPr>
        <p:txBody>
          <a:bodyPr>
            <a:normAutofit/>
          </a:bodyPr>
          <a:lstStyle/>
          <a:p>
            <a:r>
              <a:rPr lang="en-US" sz="2000"/>
              <a:t>Same model for each selection Order</a:t>
            </a:r>
            <a:endParaRPr lang="en-US" sz="2000">
              <a:effectLst>
                <a:glow rad="38100">
                  <a:prstClr val="black">
                    <a:lumMod val="50000"/>
                    <a:lumOff val="50000"/>
                    <a:alpha val="20000"/>
                  </a:prstClr>
                </a:glow>
                <a:outerShdw blurRad="44450" dist="12700" dir="13860000" algn="tl" rotWithShape="0">
                  <a:srgbClr val="000000">
                    <a:alpha val="20000"/>
                  </a:srgbClr>
                </a:outerShdw>
              </a:effectLst>
            </a:endParaRPr>
          </a:p>
          <a:p>
            <a:endParaRPr lang="en-US" sz="2000">
              <a:effectLst>
                <a:glow rad="38100">
                  <a:prstClr val="black">
                    <a:lumMod val="50000"/>
                    <a:lumOff val="50000"/>
                    <a:alpha val="20000"/>
                  </a:prstClr>
                </a:glow>
                <a:outerShdw blurRad="44450" dist="12700" dir="13860000" algn="tl" rotWithShape="0">
                  <a:srgbClr val="000000">
                    <a:alpha val="20000"/>
                  </a:srgbClr>
                </a:outerShdw>
              </a:effectLst>
            </a:endParaRPr>
          </a:p>
          <a:p>
            <a:endParaRPr lang="en-US" sz="2000">
              <a:effectLst>
                <a:glow rad="38100">
                  <a:prstClr val="black">
                    <a:lumMod val="50000"/>
                    <a:lumOff val="50000"/>
                    <a:alpha val="20000"/>
                  </a:prstClr>
                </a:glow>
                <a:outerShdw blurRad="44450" dist="12700" dir="13860000" algn="tl" rotWithShape="0">
                  <a:srgbClr val="000000">
                    <a:alpha val="20000"/>
                  </a:srgbClr>
                </a:outerShdw>
              </a:effectLst>
            </a:endParaRPr>
          </a:p>
        </p:txBody>
      </p:sp>
      <p:sp>
        <p:nvSpPr>
          <p:cNvPr id="7" name="TextBox 6">
            <a:extLst>
              <a:ext uri="{FF2B5EF4-FFF2-40B4-BE49-F238E27FC236}">
                <a16:creationId xmlns:a16="http://schemas.microsoft.com/office/drawing/2014/main" id="{4148194F-AC7F-4B7C-9A33-B255E4F265B1}"/>
              </a:ext>
            </a:extLst>
          </p:cNvPr>
          <p:cNvSpPr txBox="1"/>
          <p:nvPr/>
        </p:nvSpPr>
        <p:spPr>
          <a:xfrm>
            <a:off x="813664" y="2098411"/>
            <a:ext cx="4876800" cy="954107"/>
          </a:xfrm>
          <a:prstGeom prst="rect">
            <a:avLst/>
          </a:prstGeom>
          <a:noFill/>
        </p:spPr>
        <p:txBody>
          <a:bodyPr wrap="square" rtlCol="0" anchor="t">
            <a:spAutoFit/>
          </a:bodyPr>
          <a:lstStyle/>
          <a:p>
            <a:pPr>
              <a:spcBef>
                <a:spcPct val="20000"/>
              </a:spcBef>
              <a:spcAft>
                <a:spcPts val="600"/>
              </a:spcAft>
              <a:buClr>
                <a:prstClr val="white"/>
              </a:buClr>
              <a:buSzPct val="100000"/>
            </a:pPr>
            <a:r>
              <a:rPr lang="en-US" sz="2800" b="1" cap="small">
                <a:gradFill flip="none" rotWithShape="1">
                  <a:gsLst>
                    <a:gs pos="0">
                      <a:prstClr val="white"/>
                    </a:gs>
                    <a:gs pos="100000">
                      <a:prstClr val="white">
                        <a:lumMod val="75000"/>
                      </a:prst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latin typeface="Avenir Next LT Pro"/>
              </a:rPr>
              <a:t>Selection Order: Forward, Backward</a:t>
            </a:r>
          </a:p>
        </p:txBody>
      </p:sp>
      <p:sp>
        <p:nvSpPr>
          <p:cNvPr id="9" name="Arrow: Left-Right 8">
            <a:extLst>
              <a:ext uri="{FF2B5EF4-FFF2-40B4-BE49-F238E27FC236}">
                <a16:creationId xmlns:a16="http://schemas.microsoft.com/office/drawing/2014/main" id="{073E2576-A6A2-4109-A144-47C8D45A7514}"/>
              </a:ext>
            </a:extLst>
          </p:cNvPr>
          <p:cNvSpPr/>
          <p:nvPr/>
        </p:nvSpPr>
        <p:spPr>
          <a:xfrm>
            <a:off x="2607528" y="3947826"/>
            <a:ext cx="1214651" cy="736979"/>
          </a:xfrm>
          <a:prstGeom prst="leftRightArrow">
            <a:avLst/>
          </a:prstGeom>
          <a:solidFill>
            <a:srgbClr val="E1E1E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2054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8F4DF4D-FE17-484C-8BE8-40B2C471CE8C}"/>
              </a:ext>
            </a:extLst>
          </p:cNvPr>
          <p:cNvSpPr>
            <a:spLocks noGrp="1"/>
          </p:cNvSpPr>
          <p:nvPr>
            <p:ph type="body" idx="1"/>
          </p:nvPr>
        </p:nvSpPr>
        <p:spPr>
          <a:xfrm>
            <a:off x="1142411" y="366073"/>
            <a:ext cx="4588931" cy="576262"/>
          </a:xfrm>
        </p:spPr>
        <p:txBody>
          <a:bodyPr/>
          <a:lstStyle/>
          <a:p>
            <a:r>
              <a:rPr lang="en-US" b="1" u="sng"/>
              <a:t>Possible Variables</a:t>
            </a:r>
            <a:endParaRPr lang="en-US" b="1" u="sng">
              <a:effectLst>
                <a:glow rad="38100">
                  <a:prstClr val="black">
                    <a:lumMod val="50000"/>
                    <a:lumOff val="50000"/>
                    <a:alpha val="20000"/>
                  </a:prstClr>
                </a:glow>
                <a:outerShdw blurRad="44450" dist="12700" dir="13860000" algn="tl" rotWithShape="0">
                  <a:srgbClr val="000000">
                    <a:alpha val="20000"/>
                  </a:srgbClr>
                </a:outerShdw>
              </a:effectLst>
            </a:endParaRPr>
          </a:p>
        </p:txBody>
      </p:sp>
      <p:sp>
        <p:nvSpPr>
          <p:cNvPr id="7" name="Content Placeholder 6">
            <a:extLst>
              <a:ext uri="{FF2B5EF4-FFF2-40B4-BE49-F238E27FC236}">
                <a16:creationId xmlns:a16="http://schemas.microsoft.com/office/drawing/2014/main" id="{A9577A55-C246-4EDE-BA14-A34A5B8640B3}"/>
              </a:ext>
            </a:extLst>
          </p:cNvPr>
          <p:cNvSpPr>
            <a:spLocks noGrp="1"/>
          </p:cNvSpPr>
          <p:nvPr>
            <p:ph sz="half" idx="2"/>
          </p:nvPr>
        </p:nvSpPr>
        <p:spPr>
          <a:xfrm>
            <a:off x="930861" y="756076"/>
            <a:ext cx="5087352" cy="5341929"/>
          </a:xfrm>
        </p:spPr>
        <p:txBody>
          <a:bodyPr vert="horz" lIns="91440" tIns="45720" rIns="91440" bIns="45720" rtlCol="0" anchor="t">
            <a:noAutofit/>
          </a:bodyPr>
          <a:lstStyle/>
          <a:p>
            <a:pPr marL="0" indent="0">
              <a:buNone/>
            </a:pPr>
            <a:endParaRPr lang="en-US" sz="2000" b="1">
              <a:effectLst>
                <a:glow rad="38100">
                  <a:prstClr val="black">
                    <a:lumMod val="50000"/>
                    <a:lumOff val="50000"/>
                    <a:alpha val="20000"/>
                  </a:prstClr>
                </a:glow>
                <a:outerShdw blurRad="44450" dist="12700" dir="13860000" algn="tl" rotWithShape="0">
                  <a:srgbClr val="000000">
                    <a:alpha val="20000"/>
                  </a:srgbClr>
                </a:outerShdw>
              </a:effectLst>
            </a:endParaRPr>
          </a:p>
          <a:p>
            <a:pPr marL="0" indent="0">
              <a:buNone/>
            </a:pPr>
            <a:r>
              <a:rPr lang="en-US" sz="2000" b="1" err="1"/>
              <a:t>TariffRate</a:t>
            </a:r>
            <a:endParaRPr lang="en-US" sz="2000" b="1">
              <a:effectLst>
                <a:glow rad="38100">
                  <a:prstClr val="black">
                    <a:lumMod val="50000"/>
                    <a:lumOff val="50000"/>
                    <a:alpha val="20000"/>
                  </a:prstClr>
                </a:glow>
                <a:outerShdw blurRad="44450" dist="12700" dir="13860000" algn="tl" rotWithShape="0">
                  <a:srgbClr val="000000">
                    <a:alpha val="20000"/>
                  </a:srgbClr>
                </a:outerShdw>
              </a:effectLst>
            </a:endParaRPr>
          </a:p>
          <a:p>
            <a:pPr marL="0" indent="0">
              <a:buNone/>
            </a:pPr>
            <a:r>
              <a:rPr lang="en-US" sz="2000" b="1" err="1"/>
              <a:t>Logpop</a:t>
            </a:r>
            <a:endParaRPr lang="en-US" sz="2000" b="1">
              <a:effectLst>
                <a:glow rad="38100">
                  <a:prstClr val="black">
                    <a:lumMod val="50000"/>
                    <a:lumOff val="50000"/>
                    <a:alpha val="20000"/>
                  </a:prstClr>
                </a:glow>
                <a:outerShdw blurRad="44450" dist="12700" dir="13860000" algn="tl" rotWithShape="0">
                  <a:srgbClr val="000000">
                    <a:alpha val="20000"/>
                  </a:srgbClr>
                </a:outerShdw>
              </a:effectLst>
            </a:endParaRPr>
          </a:p>
          <a:p>
            <a:pPr marL="0" indent="0">
              <a:buNone/>
            </a:pPr>
            <a:r>
              <a:rPr lang="en-US" sz="2000" b="1"/>
              <a:t>TaxBurden</a:t>
            </a:r>
            <a:endParaRPr lang="en-US" sz="2000" b="1">
              <a:effectLst>
                <a:glow rad="38100">
                  <a:prstClr val="black">
                    <a:lumMod val="50000"/>
                    <a:lumOff val="50000"/>
                    <a:alpha val="20000"/>
                  </a:prstClr>
                </a:glow>
                <a:outerShdw blurRad="44450" dist="12700" dir="13860000" algn="tl" rotWithShape="0">
                  <a:srgbClr val="000000">
                    <a:alpha val="20000"/>
                  </a:srgbClr>
                </a:outerShdw>
              </a:effectLst>
            </a:endParaRPr>
          </a:p>
          <a:p>
            <a:pPr marL="0" indent="0">
              <a:buNone/>
            </a:pPr>
            <a:r>
              <a:rPr lang="en-US" sz="2000" b="1"/>
              <a:t>GDP Growth</a:t>
            </a:r>
            <a:endParaRPr lang="en-US" sz="2000" b="1">
              <a:effectLst>
                <a:glow rad="38100">
                  <a:prstClr val="black">
                    <a:lumMod val="50000"/>
                    <a:lumOff val="50000"/>
                    <a:alpha val="20000"/>
                  </a:prstClr>
                </a:glow>
                <a:outerShdw blurRad="44450" dist="12700" dir="13860000" algn="tl" rotWithShape="0">
                  <a:srgbClr val="000000">
                    <a:alpha val="20000"/>
                  </a:srgbClr>
                </a:outerShdw>
              </a:effectLst>
            </a:endParaRPr>
          </a:p>
          <a:p>
            <a:pPr marL="0" indent="0">
              <a:buNone/>
            </a:pPr>
            <a:r>
              <a:rPr lang="en-US" sz="2000" b="1"/>
              <a:t>Inflation</a:t>
            </a:r>
            <a:endParaRPr lang="en-US" sz="2000" b="1">
              <a:effectLst>
                <a:glow rad="38100">
                  <a:prstClr val="black">
                    <a:lumMod val="50000"/>
                    <a:lumOff val="50000"/>
                    <a:alpha val="20000"/>
                  </a:prstClr>
                </a:glow>
                <a:outerShdw blurRad="44450" dist="12700" dir="13860000" algn="tl" rotWithShape="0">
                  <a:srgbClr val="000000">
                    <a:alpha val="20000"/>
                  </a:srgbClr>
                </a:outerShdw>
              </a:effectLst>
            </a:endParaRPr>
          </a:p>
          <a:p>
            <a:pPr marL="0" indent="0">
              <a:buNone/>
            </a:pPr>
            <a:r>
              <a:rPr lang="en-US" sz="2000" b="1" err="1"/>
              <a:t>GovInterference</a:t>
            </a:r>
            <a:endParaRPr lang="en-US" sz="2000" b="1">
              <a:effectLst>
                <a:glow rad="38100">
                  <a:prstClr val="black">
                    <a:lumMod val="50000"/>
                    <a:lumOff val="50000"/>
                    <a:alpha val="20000"/>
                  </a:prstClr>
                </a:glow>
                <a:outerShdw blurRad="44450" dist="12700" dir="13860000" algn="tl" rotWithShape="0">
                  <a:srgbClr val="000000">
                    <a:alpha val="20000"/>
                  </a:srgbClr>
                </a:outerShdw>
              </a:effectLst>
            </a:endParaRPr>
          </a:p>
          <a:p>
            <a:pPr marL="0" indent="0">
              <a:buNone/>
            </a:pPr>
            <a:r>
              <a:rPr lang="en-US" sz="2000" b="1"/>
              <a:t>Region</a:t>
            </a:r>
            <a:endParaRPr lang="en-US" sz="2000" b="1">
              <a:effectLst>
                <a:glow rad="38100">
                  <a:prstClr val="black">
                    <a:lumMod val="50000"/>
                    <a:lumOff val="50000"/>
                    <a:alpha val="20000"/>
                  </a:prstClr>
                </a:glow>
                <a:outerShdw blurRad="44450" dist="12700" dir="13860000" algn="tl" rotWithShape="0">
                  <a:srgbClr val="000000">
                    <a:alpha val="20000"/>
                  </a:srgbClr>
                </a:outerShdw>
              </a:effectLst>
            </a:endParaRPr>
          </a:p>
          <a:p>
            <a:pPr marL="0" indent="0">
              <a:buNone/>
            </a:pPr>
            <a:r>
              <a:rPr lang="en-US" sz="2000" b="1" err="1">
                <a:solidFill>
                  <a:srgbClr val="FF0000"/>
                </a:solidFill>
              </a:rPr>
              <a:t>CorporateTaxRate</a:t>
            </a:r>
            <a:endParaRPr lang="en-US" sz="2000" b="1">
              <a:solidFill>
                <a:srgbClr val="FF0000"/>
              </a:solidFill>
              <a:effectLst>
                <a:glow rad="38100">
                  <a:prstClr val="black">
                    <a:lumMod val="50000"/>
                    <a:lumOff val="50000"/>
                    <a:alpha val="20000"/>
                  </a:prstClr>
                </a:glow>
                <a:outerShdw blurRad="44450" dist="12700" dir="13860000" algn="tl" rotWithShape="0">
                  <a:srgbClr val="000000">
                    <a:alpha val="20000"/>
                  </a:srgbClr>
                </a:outerShdw>
              </a:effectLst>
            </a:endParaRPr>
          </a:p>
          <a:p>
            <a:pPr marL="0" indent="0">
              <a:buNone/>
            </a:pPr>
            <a:r>
              <a:rPr lang="en-US" sz="2000" b="1" err="1">
                <a:solidFill>
                  <a:srgbClr val="FF0000"/>
                </a:solidFill>
              </a:rPr>
              <a:t>IncomeTaxRate</a:t>
            </a:r>
            <a:endParaRPr lang="en-US" sz="2000" b="1">
              <a:solidFill>
                <a:srgbClr val="FF0000"/>
              </a:solidFill>
              <a:effectLst>
                <a:glow rad="38100">
                  <a:prstClr val="black">
                    <a:lumMod val="50000"/>
                    <a:lumOff val="50000"/>
                    <a:alpha val="20000"/>
                  </a:prstClr>
                </a:glow>
                <a:outerShdw blurRad="44450" dist="12700" dir="13860000" algn="tl" rotWithShape="0">
                  <a:srgbClr val="000000">
                    <a:alpha val="20000"/>
                  </a:srgbClr>
                </a:outerShdw>
              </a:effectLst>
            </a:endParaRPr>
          </a:p>
          <a:p>
            <a:pPr marL="0" indent="0">
              <a:buNone/>
            </a:pPr>
            <a:r>
              <a:rPr lang="en-US" sz="2000" b="1" err="1">
                <a:solidFill>
                  <a:srgbClr val="FF0000"/>
                </a:solidFill>
              </a:rPr>
              <a:t>GovSpending</a:t>
            </a:r>
            <a:endParaRPr lang="en-US" sz="2000" b="1">
              <a:solidFill>
                <a:srgbClr val="FF0000"/>
              </a:solidFill>
              <a:effectLst>
                <a:glow rad="38100">
                  <a:prstClr val="black">
                    <a:lumMod val="50000"/>
                    <a:lumOff val="50000"/>
                    <a:alpha val="20000"/>
                  </a:prstClr>
                </a:glow>
                <a:outerShdw blurRad="44450" dist="12700" dir="13860000" algn="tl" rotWithShape="0">
                  <a:srgbClr val="000000">
                    <a:alpha val="20000"/>
                  </a:srgbClr>
                </a:outerShdw>
              </a:effectLst>
            </a:endParaRPr>
          </a:p>
          <a:p>
            <a:pPr marL="0" indent="0">
              <a:buNone/>
            </a:pPr>
            <a:r>
              <a:rPr lang="en-US" sz="2000" b="1">
                <a:solidFill>
                  <a:srgbClr val="FF0000"/>
                </a:solidFill>
              </a:rPr>
              <a:t>Unemployment</a:t>
            </a:r>
            <a:endParaRPr lang="en-US" sz="2000" b="1">
              <a:solidFill>
                <a:srgbClr val="FF0000"/>
              </a:solidFill>
              <a:effectLst>
                <a:glow rad="38100">
                  <a:prstClr val="black">
                    <a:lumMod val="50000"/>
                    <a:lumOff val="50000"/>
                    <a:alpha val="20000"/>
                  </a:prstClr>
                </a:glow>
                <a:outerShdw blurRad="44450" dist="12700" dir="13860000" algn="tl" rotWithShape="0">
                  <a:srgbClr val="000000">
                    <a:alpha val="20000"/>
                  </a:srgbClr>
                </a:outerShdw>
              </a:effectLst>
            </a:endParaRPr>
          </a:p>
          <a:p>
            <a:pPr marL="0" indent="0">
              <a:buNone/>
            </a:pPr>
            <a:r>
              <a:rPr lang="en-US" sz="2000" b="1" err="1">
                <a:solidFill>
                  <a:srgbClr val="FF0000"/>
                </a:solidFill>
              </a:rPr>
              <a:t>PublicDebt</a:t>
            </a:r>
            <a:endParaRPr lang="en-US" sz="2000" b="1">
              <a:solidFill>
                <a:srgbClr val="FF0000"/>
              </a:solidFill>
              <a:effectLst>
                <a:glow rad="38100">
                  <a:prstClr val="black">
                    <a:lumMod val="50000"/>
                    <a:lumOff val="50000"/>
                    <a:alpha val="20000"/>
                  </a:prstClr>
                </a:glow>
                <a:outerShdw blurRad="44450" dist="12700" dir="13860000" algn="tl" rotWithShape="0">
                  <a:srgbClr val="000000">
                    <a:alpha val="20000"/>
                  </a:srgbClr>
                </a:outerShdw>
              </a:effectLst>
            </a:endParaRPr>
          </a:p>
        </p:txBody>
      </p:sp>
      <p:sp>
        <p:nvSpPr>
          <p:cNvPr id="8" name="Text Placeholder 7">
            <a:extLst>
              <a:ext uri="{FF2B5EF4-FFF2-40B4-BE49-F238E27FC236}">
                <a16:creationId xmlns:a16="http://schemas.microsoft.com/office/drawing/2014/main" id="{3DABF060-FC32-4766-B408-F3413DE34239}"/>
              </a:ext>
            </a:extLst>
          </p:cNvPr>
          <p:cNvSpPr>
            <a:spLocks noGrp="1"/>
          </p:cNvSpPr>
          <p:nvPr>
            <p:ph type="body" sz="quarter" idx="3"/>
          </p:nvPr>
        </p:nvSpPr>
        <p:spPr>
          <a:xfrm>
            <a:off x="6380380" y="330209"/>
            <a:ext cx="4604280" cy="576262"/>
          </a:xfrm>
        </p:spPr>
        <p:txBody>
          <a:bodyPr/>
          <a:lstStyle/>
          <a:p>
            <a:r>
              <a:rPr lang="en-US" b="1" u="sng"/>
              <a:t>Final Model</a:t>
            </a:r>
            <a:endParaRPr lang="en-US" b="1" u="sng">
              <a:effectLst>
                <a:glow rad="38100">
                  <a:prstClr val="black">
                    <a:lumMod val="50000"/>
                    <a:lumOff val="50000"/>
                    <a:alpha val="20000"/>
                  </a:prstClr>
                </a:glow>
                <a:outerShdw blurRad="44450" dist="12700" dir="13860000" algn="tl" rotWithShape="0">
                  <a:srgbClr val="000000">
                    <a:alpha val="20000"/>
                  </a:srgbClr>
                </a:outerShdw>
              </a:effectLst>
            </a:endParaRPr>
          </a:p>
        </p:txBody>
      </p:sp>
      <p:sp>
        <p:nvSpPr>
          <p:cNvPr id="9" name="Content Placeholder 8">
            <a:extLst>
              <a:ext uri="{FF2B5EF4-FFF2-40B4-BE49-F238E27FC236}">
                <a16:creationId xmlns:a16="http://schemas.microsoft.com/office/drawing/2014/main" id="{8439B3BB-0313-4ECB-AD36-C2818704CA5D}"/>
              </a:ext>
            </a:extLst>
          </p:cNvPr>
          <p:cNvSpPr>
            <a:spLocks noGrp="1"/>
          </p:cNvSpPr>
          <p:nvPr>
            <p:ph sz="quarter" idx="4"/>
          </p:nvPr>
        </p:nvSpPr>
        <p:spPr>
          <a:xfrm>
            <a:off x="6377862" y="1247130"/>
            <a:ext cx="5548564" cy="5341929"/>
          </a:xfrm>
        </p:spPr>
        <p:txBody>
          <a:bodyPr/>
          <a:lstStyle/>
          <a:p>
            <a:pPr marL="0" indent="0">
              <a:buNone/>
            </a:pPr>
            <a:r>
              <a:rPr lang="en-US" sz="2000" b="1" err="1">
                <a:latin typeface="Avenir Next LT Pro"/>
              </a:rPr>
              <a:t>TariffRate</a:t>
            </a:r>
            <a:r>
              <a:rPr lang="en-US" sz="2000" b="1">
                <a:latin typeface="Avenir Next LT Pro"/>
              </a:rPr>
              <a:t>: -.009</a:t>
            </a:r>
            <a:endParaRPr lang="en-US" sz="2000" b="1">
              <a:effectLst>
                <a:glow rad="38100">
                  <a:prstClr val="black">
                    <a:lumMod val="50000"/>
                    <a:lumOff val="50000"/>
                    <a:alpha val="20000"/>
                  </a:prstClr>
                </a:glow>
                <a:outerShdw blurRad="44450" dist="12700" dir="13860000" algn="tl" rotWithShape="0">
                  <a:srgbClr val="000000">
                    <a:alpha val="20000"/>
                  </a:srgbClr>
                </a:outerShdw>
              </a:effectLst>
              <a:latin typeface="Avenir Next LT Pro"/>
            </a:endParaRPr>
          </a:p>
          <a:p>
            <a:pPr marL="0" indent="0">
              <a:buNone/>
            </a:pPr>
            <a:r>
              <a:rPr lang="en-US" sz="2000" b="1" err="1">
                <a:latin typeface="Avenir Next LT Pro"/>
              </a:rPr>
              <a:t>Logpop</a:t>
            </a:r>
            <a:r>
              <a:rPr lang="en-US" sz="2000" b="1">
                <a:latin typeface="Avenir Next LT Pro"/>
              </a:rPr>
              <a:t>: 1.006</a:t>
            </a:r>
            <a:endParaRPr lang="en-US" sz="2000" b="1">
              <a:effectLst>
                <a:glow rad="38100">
                  <a:prstClr val="black">
                    <a:lumMod val="50000"/>
                    <a:lumOff val="50000"/>
                    <a:alpha val="20000"/>
                  </a:prstClr>
                </a:glow>
                <a:outerShdw blurRad="44450" dist="12700" dir="13860000" algn="tl" rotWithShape="0">
                  <a:srgbClr val="000000">
                    <a:alpha val="20000"/>
                  </a:srgbClr>
                </a:outerShdw>
              </a:effectLst>
              <a:latin typeface="Avenir Next LT Pro"/>
            </a:endParaRPr>
          </a:p>
          <a:p>
            <a:pPr marL="0" indent="0">
              <a:buNone/>
            </a:pPr>
            <a:r>
              <a:rPr lang="en-US" sz="2000" b="1" err="1">
                <a:latin typeface="Avenir Next LT Pro"/>
              </a:rPr>
              <a:t>TaxBurden</a:t>
            </a:r>
            <a:r>
              <a:rPr lang="en-US" sz="2000" b="1">
                <a:latin typeface="Avenir Next LT Pro"/>
              </a:rPr>
              <a:t>: -.02</a:t>
            </a:r>
            <a:endParaRPr lang="en-US" sz="2000" b="1">
              <a:effectLst>
                <a:glow rad="38100">
                  <a:prstClr val="black">
                    <a:lumMod val="50000"/>
                    <a:lumOff val="50000"/>
                    <a:alpha val="20000"/>
                  </a:prstClr>
                </a:glow>
                <a:outerShdw blurRad="44450" dist="12700" dir="13860000" algn="tl" rotWithShape="0">
                  <a:srgbClr val="000000">
                    <a:alpha val="20000"/>
                  </a:srgbClr>
                </a:outerShdw>
              </a:effectLst>
              <a:latin typeface="Avenir Next LT Pro"/>
            </a:endParaRPr>
          </a:p>
          <a:p>
            <a:pPr marL="0" indent="0">
              <a:buNone/>
            </a:pPr>
            <a:r>
              <a:rPr lang="en-US" sz="2000" b="1" err="1">
                <a:latin typeface="Avenir Next LT Pro"/>
              </a:rPr>
              <a:t>GDPGrowth</a:t>
            </a:r>
            <a:r>
              <a:rPr lang="en-US" sz="2000" b="1">
                <a:latin typeface="Avenir Next LT Pro"/>
              </a:rPr>
              <a:t>: -.057 </a:t>
            </a:r>
            <a:endParaRPr lang="en-US" sz="2000" b="1">
              <a:effectLst>
                <a:glow rad="38100">
                  <a:prstClr val="black">
                    <a:lumMod val="50000"/>
                    <a:lumOff val="50000"/>
                    <a:alpha val="20000"/>
                  </a:prstClr>
                </a:glow>
                <a:outerShdw blurRad="44450" dist="12700" dir="13860000" algn="tl" rotWithShape="0">
                  <a:srgbClr val="000000">
                    <a:alpha val="20000"/>
                  </a:srgbClr>
                </a:outerShdw>
              </a:effectLst>
              <a:latin typeface="Avenir Next LT Pro" panose="020B0504020202020204" pitchFamily="34" charset="0"/>
            </a:endParaRPr>
          </a:p>
          <a:p>
            <a:pPr marL="0" indent="0">
              <a:buNone/>
            </a:pPr>
            <a:r>
              <a:rPr lang="en-US" sz="2000" b="1">
                <a:latin typeface="Avenir Next LT Pro"/>
              </a:rPr>
              <a:t>Inflation (Categorical)</a:t>
            </a:r>
            <a:endParaRPr lang="en-US" sz="2000" b="1">
              <a:effectLst>
                <a:glow rad="38100">
                  <a:prstClr val="black">
                    <a:lumMod val="50000"/>
                    <a:lumOff val="50000"/>
                    <a:alpha val="20000"/>
                  </a:prstClr>
                </a:glow>
                <a:outerShdw blurRad="44450" dist="12700" dir="13860000" algn="tl" rotWithShape="0">
                  <a:srgbClr val="000000">
                    <a:alpha val="20000"/>
                  </a:srgbClr>
                </a:outerShdw>
              </a:effectLst>
              <a:latin typeface="Avenir Next LT Pro"/>
            </a:endParaRPr>
          </a:p>
          <a:p>
            <a:pPr marL="0" indent="0">
              <a:buNone/>
            </a:pPr>
            <a:r>
              <a:rPr lang="en-US" sz="2000" b="1" err="1">
                <a:latin typeface="Avenir Next LT Pro"/>
              </a:rPr>
              <a:t>GovInterference</a:t>
            </a:r>
            <a:r>
              <a:rPr lang="en-US" sz="2000" b="1">
                <a:latin typeface="Avenir Next LT Pro"/>
              </a:rPr>
              <a:t> (Categorical)</a:t>
            </a:r>
            <a:endParaRPr lang="en-US" sz="2000" b="1">
              <a:effectLst>
                <a:glow rad="38100">
                  <a:prstClr val="black">
                    <a:lumMod val="50000"/>
                    <a:lumOff val="50000"/>
                    <a:alpha val="20000"/>
                  </a:prstClr>
                </a:glow>
                <a:outerShdw blurRad="44450" dist="12700" dir="13860000" algn="tl" rotWithShape="0">
                  <a:srgbClr val="000000">
                    <a:alpha val="20000"/>
                  </a:srgbClr>
                </a:outerShdw>
              </a:effectLst>
              <a:latin typeface="Avenir Next LT Pro"/>
            </a:endParaRPr>
          </a:p>
          <a:p>
            <a:pPr marL="0" indent="0">
              <a:buNone/>
            </a:pPr>
            <a:r>
              <a:rPr lang="en-US" sz="2000" b="1">
                <a:latin typeface="Avenir Next LT Pro"/>
              </a:rPr>
              <a:t>Region (Categorical)</a:t>
            </a:r>
            <a:endParaRPr lang="en-US" sz="2000" b="1">
              <a:effectLst>
                <a:glow rad="38100">
                  <a:prstClr val="black">
                    <a:lumMod val="50000"/>
                    <a:lumOff val="50000"/>
                    <a:alpha val="20000"/>
                  </a:prstClr>
                </a:glow>
                <a:outerShdw blurRad="44450" dist="12700" dir="13860000" algn="tl" rotWithShape="0">
                  <a:srgbClr val="000000">
                    <a:alpha val="20000"/>
                  </a:srgbClr>
                </a:outerShdw>
              </a:effectLst>
              <a:latin typeface="Avenir Next LT Pro"/>
            </a:endParaRPr>
          </a:p>
          <a:p>
            <a:pPr>
              <a:buNone/>
            </a:pPr>
            <a:r>
              <a:rPr lang="en-US" sz="2000" b="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Intercept: 3.117</a:t>
            </a:r>
          </a:p>
          <a:p>
            <a:pPr marL="0" indent="0">
              <a:buNone/>
            </a:pPr>
            <a:r>
              <a:rPr lang="en-US" sz="2000" b="1">
                <a:solidFill>
                  <a:srgbClr val="00B050"/>
                </a:solidFill>
                <a:latin typeface="Avenir Next LT Pro"/>
              </a:rPr>
              <a:t>Interaction: </a:t>
            </a:r>
            <a:r>
              <a:rPr lang="en-US" sz="2000" b="1" err="1">
                <a:solidFill>
                  <a:srgbClr val="00B050"/>
                </a:solidFill>
                <a:latin typeface="Avenir Next LT Pro"/>
              </a:rPr>
              <a:t>TariffRate</a:t>
            </a:r>
            <a:r>
              <a:rPr lang="en-US" sz="2000" b="1">
                <a:solidFill>
                  <a:srgbClr val="00B050"/>
                </a:solidFill>
                <a:latin typeface="Avenir Next LT Pro"/>
              </a:rPr>
              <a:t> X Region</a:t>
            </a:r>
            <a:endParaRPr lang="en-US" sz="2000" b="1">
              <a:solidFill>
                <a:srgbClr val="00B050"/>
              </a:solidFill>
              <a:effectLst>
                <a:glow rad="38100">
                  <a:prstClr val="black">
                    <a:lumMod val="50000"/>
                    <a:lumOff val="50000"/>
                    <a:alpha val="20000"/>
                  </a:prstClr>
                </a:glow>
                <a:outerShdw blurRad="44450" dist="12700" dir="13860000" algn="tl" rotWithShape="0">
                  <a:srgbClr val="000000">
                    <a:alpha val="20000"/>
                  </a:srgbClr>
                </a:outerShdw>
              </a:effectLst>
              <a:latin typeface="Avenir Next LT Pro"/>
            </a:endParaRPr>
          </a:p>
          <a:p>
            <a:pPr marL="0" indent="0">
              <a:buNone/>
            </a:pPr>
            <a:r>
              <a:rPr lang="en-US" sz="2000" b="1">
                <a:solidFill>
                  <a:srgbClr val="00B050"/>
                </a:solidFill>
                <a:latin typeface="Avenir Next LT Pro"/>
              </a:rPr>
              <a:t>Interaction: </a:t>
            </a:r>
            <a:r>
              <a:rPr lang="en-US" sz="2000" b="1" err="1">
                <a:solidFill>
                  <a:srgbClr val="00B050"/>
                </a:solidFill>
                <a:latin typeface="Avenir Next LT Pro"/>
              </a:rPr>
              <a:t>TariffRate</a:t>
            </a:r>
            <a:r>
              <a:rPr lang="en-US" sz="2000" b="1">
                <a:solidFill>
                  <a:srgbClr val="00B050"/>
                </a:solidFill>
                <a:latin typeface="Avenir Next LT Pro"/>
              </a:rPr>
              <a:t> X </a:t>
            </a:r>
            <a:r>
              <a:rPr lang="en-US" sz="2000" b="1" err="1">
                <a:solidFill>
                  <a:srgbClr val="00B050"/>
                </a:solidFill>
                <a:latin typeface="Avenir Next LT Pro"/>
              </a:rPr>
              <a:t>GovInterference</a:t>
            </a:r>
            <a:endParaRPr lang="en-US" sz="2000" b="1">
              <a:solidFill>
                <a:srgbClr val="00B050"/>
              </a:solidFill>
              <a:effectLst>
                <a:glow rad="38100">
                  <a:prstClr val="black">
                    <a:lumMod val="50000"/>
                    <a:lumOff val="50000"/>
                    <a:alpha val="20000"/>
                  </a:prstClr>
                </a:glow>
                <a:outerShdw blurRad="44450" dist="12700" dir="13860000" algn="tl" rotWithShape="0">
                  <a:srgbClr val="000000">
                    <a:alpha val="20000"/>
                  </a:srgbClr>
                </a:outerShdw>
              </a:effectLst>
              <a:latin typeface="Avenir Next LT Pro"/>
            </a:endParaRPr>
          </a:p>
          <a:p>
            <a:pPr marL="0" indent="0">
              <a:buNone/>
            </a:pPr>
            <a:endParaRPr lang="en-US" sz="2000" b="1">
              <a:effectLst>
                <a:glow rad="38100">
                  <a:prstClr val="black">
                    <a:lumMod val="50000"/>
                    <a:lumOff val="50000"/>
                    <a:alpha val="20000"/>
                  </a:prstClr>
                </a:glow>
                <a:outerShdw blurRad="44450" dist="12700" dir="13860000" algn="tl" rotWithShape="0">
                  <a:srgbClr val="000000">
                    <a:alpha val="20000"/>
                  </a:srgbClr>
                </a:outerShdw>
              </a:effectLst>
            </a:endParaRPr>
          </a:p>
        </p:txBody>
      </p:sp>
      <p:sp>
        <p:nvSpPr>
          <p:cNvPr id="2" name="Arrow: Right 1">
            <a:extLst>
              <a:ext uri="{FF2B5EF4-FFF2-40B4-BE49-F238E27FC236}">
                <a16:creationId xmlns:a16="http://schemas.microsoft.com/office/drawing/2014/main" id="{9EF45108-D271-477D-BE9C-CC130FA98618}"/>
              </a:ext>
            </a:extLst>
          </p:cNvPr>
          <p:cNvSpPr/>
          <p:nvPr/>
        </p:nvSpPr>
        <p:spPr>
          <a:xfrm>
            <a:off x="3507472" y="2565775"/>
            <a:ext cx="2360613" cy="1105469"/>
          </a:xfrm>
          <a:prstGeom prst="rightArrow">
            <a:avLst/>
          </a:prstGeom>
          <a:solidFill>
            <a:srgbClr val="15814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92D050"/>
              </a:solidFill>
              <a:highlight>
                <a:srgbClr val="00FF00"/>
              </a:highlight>
            </a:endParaRPr>
          </a:p>
        </p:txBody>
      </p:sp>
      <p:sp>
        <p:nvSpPr>
          <p:cNvPr id="3" name="TextBox 2">
            <a:extLst>
              <a:ext uri="{FF2B5EF4-FFF2-40B4-BE49-F238E27FC236}">
                <a16:creationId xmlns:a16="http://schemas.microsoft.com/office/drawing/2014/main" id="{AD04888C-B560-4021-A020-567404A055AF}"/>
              </a:ext>
            </a:extLst>
          </p:cNvPr>
          <p:cNvSpPr txBox="1"/>
          <p:nvPr/>
        </p:nvSpPr>
        <p:spPr>
          <a:xfrm>
            <a:off x="6378743" y="5867400"/>
            <a:ext cx="5360068"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dirty="0">
                <a:solidFill>
                  <a:srgbClr val="00B050"/>
                </a:solidFill>
                <a:latin typeface="Century Gothic"/>
                <a:cs typeface="Segoe UI"/>
              </a:rPr>
              <a:t>Final R</a:t>
            </a:r>
            <a:r>
              <a:rPr lang="en-US" sz="4400" b="1" baseline="30000" dirty="0">
                <a:solidFill>
                  <a:srgbClr val="00B050"/>
                </a:solidFill>
                <a:latin typeface="Century Gothic"/>
                <a:cs typeface="Segoe UI"/>
              </a:rPr>
              <a:t>2</a:t>
            </a:r>
            <a:r>
              <a:rPr lang="en-US" sz="4400" b="1" dirty="0">
                <a:solidFill>
                  <a:srgbClr val="00B050"/>
                </a:solidFill>
                <a:latin typeface="Century Gothic"/>
                <a:cs typeface="Segoe UI"/>
              </a:rPr>
              <a:t> : 84.2%</a:t>
            </a:r>
            <a:r>
              <a:rPr lang="en-US" sz="4400" dirty="0">
                <a:latin typeface="Century Gothic"/>
                <a:cs typeface="Segoe UI"/>
              </a:rPr>
              <a:t>​</a:t>
            </a:r>
          </a:p>
          <a:p>
            <a:r>
              <a:rPr lang="en-US" sz="4400" dirty="0">
                <a:cs typeface="Segoe UI"/>
              </a:rPr>
              <a:t>​</a:t>
            </a:r>
          </a:p>
        </p:txBody>
      </p:sp>
    </p:spTree>
    <p:extLst>
      <p:ext uri="{BB962C8B-B14F-4D97-AF65-F5344CB8AC3E}">
        <p14:creationId xmlns:p14="http://schemas.microsoft.com/office/powerpoint/2010/main" val="519279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close up of a piece of paper&#10;&#10;Description generated with high confidence">
            <a:extLst>
              <a:ext uri="{FF2B5EF4-FFF2-40B4-BE49-F238E27FC236}">
                <a16:creationId xmlns:a16="http://schemas.microsoft.com/office/drawing/2014/main" id="{4460BF3E-15F5-4000-9C00-07D4CEBD0BCB}"/>
              </a:ext>
            </a:extLst>
          </p:cNvPr>
          <p:cNvPicPr>
            <a:picLocks noChangeAspect="1"/>
          </p:cNvPicPr>
          <p:nvPr/>
        </p:nvPicPr>
        <p:blipFill>
          <a:blip r:embed="rId3"/>
          <a:stretch>
            <a:fillRect/>
          </a:stretch>
        </p:blipFill>
        <p:spPr>
          <a:xfrm>
            <a:off x="111769" y="577232"/>
            <a:ext cx="5783695" cy="4165576"/>
          </a:xfrm>
          <a:prstGeom prst="rect">
            <a:avLst/>
          </a:prstGeom>
        </p:spPr>
      </p:pic>
      <p:pic>
        <p:nvPicPr>
          <p:cNvPr id="8" name="Picture 8" descr="A screenshot of a cell phone&#10;&#10;Description generated with very high confidence">
            <a:extLst>
              <a:ext uri="{FF2B5EF4-FFF2-40B4-BE49-F238E27FC236}">
                <a16:creationId xmlns:a16="http://schemas.microsoft.com/office/drawing/2014/main" id="{3E002AB8-8A92-4754-94CD-DABE3AFAC794}"/>
              </a:ext>
            </a:extLst>
          </p:cNvPr>
          <p:cNvPicPr>
            <a:picLocks noChangeAspect="1"/>
          </p:cNvPicPr>
          <p:nvPr/>
        </p:nvPicPr>
        <p:blipFill>
          <a:blip r:embed="rId4"/>
          <a:stretch>
            <a:fillRect/>
          </a:stretch>
        </p:blipFill>
        <p:spPr>
          <a:xfrm>
            <a:off x="6094788" y="579056"/>
            <a:ext cx="5924248" cy="4166882"/>
          </a:xfrm>
          <a:prstGeom prst="rect">
            <a:avLst/>
          </a:prstGeom>
        </p:spPr>
      </p:pic>
      <p:sp>
        <p:nvSpPr>
          <p:cNvPr id="16" name="Title 1">
            <a:extLst>
              <a:ext uri="{FF2B5EF4-FFF2-40B4-BE49-F238E27FC236}">
                <a16:creationId xmlns:a16="http://schemas.microsoft.com/office/drawing/2014/main" id="{4EE3C595-F4EA-4CAA-985F-C1F813840018}"/>
              </a:ext>
            </a:extLst>
          </p:cNvPr>
          <p:cNvSpPr txBox="1">
            <a:spLocks/>
          </p:cNvSpPr>
          <p:nvPr/>
        </p:nvSpPr>
        <p:spPr>
          <a:xfrm>
            <a:off x="2194950" y="5156476"/>
            <a:ext cx="8185813" cy="3015333"/>
          </a:xfrm>
          <a:prstGeom prst="rect">
            <a:avLst/>
          </a:prstGeom>
        </p:spPr>
        <p:txBody>
          <a:bodyPr anchor="t"/>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a:t>Constant Variance + Linearity</a:t>
            </a:r>
            <a:endParaRPr lang="en-US"/>
          </a:p>
        </p:txBody>
      </p:sp>
    </p:spTree>
    <p:extLst>
      <p:ext uri="{BB962C8B-B14F-4D97-AF65-F5344CB8AC3E}">
        <p14:creationId xmlns:p14="http://schemas.microsoft.com/office/powerpoint/2010/main" val="20975952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16</Slides>
  <Notes>2</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Mesh</vt:lpstr>
      <vt:lpstr>What makes a Strong GDP?</vt:lpstr>
      <vt:lpstr>DATA &amp; GOALS</vt:lpstr>
      <vt:lpstr>PowerPoint Presentation</vt:lpstr>
      <vt:lpstr>Univariate analysis: GDP</vt:lpstr>
      <vt:lpstr>Univariate analysis</vt:lpstr>
      <vt:lpstr>Interesting Relationships</vt:lpstr>
      <vt:lpstr>Model Creation </vt:lpstr>
      <vt:lpstr>PowerPoint Presentation</vt:lpstr>
      <vt:lpstr>PowerPoint Presentation</vt:lpstr>
      <vt:lpstr>PowerPoint Presentation</vt:lpstr>
      <vt:lpstr>MODEL DIAGNOSTICS</vt:lpstr>
      <vt:lpstr>Surprising Findings &amp; Interpretations</vt:lpstr>
      <vt:lpstr>Challenges &amp; Issues</vt:lpstr>
      <vt:lpstr>The Big picture</vt:lpstr>
      <vt:lpstr>End</vt:lpstr>
      <vt:lpstr>Credits &amp;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makes a Strong GDP?</dc:title>
  <dc:creator>Andrew Blosse</dc:creator>
  <cp:revision>80</cp:revision>
  <dcterms:created xsi:type="dcterms:W3CDTF">2019-12-10T17:32:22Z</dcterms:created>
  <dcterms:modified xsi:type="dcterms:W3CDTF">2019-12-11T00:21:41Z</dcterms:modified>
</cp:coreProperties>
</file>