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Varela Round" panose="02010600030101010101" charset="-79"/>
      <p:regular r:id="rId10"/>
    </p:embeddedFont>
    <p:embeddedFont>
      <p:font typeface="Shadows Into Light" panose="02010600030101010101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ee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799" cy="109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Char char="▧"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9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Varela Round"/>
              <a:buNone/>
            </a:pPr>
            <a:r>
              <a:rPr lang="zh-CN" sz="9600" b="0" i="0" u="none" strike="noStrike" cap="none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>
            <a:off x="3950607" y="1571221"/>
            <a:ext cx="1308410" cy="11590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28" y="2182"/>
                </a:moveTo>
                <a:cubicBezTo>
                  <a:pt x="51385" y="1226"/>
                  <a:pt x="35002" y="-3990"/>
                  <a:pt x="27017" y="6534"/>
                </a:cubicBezTo>
                <a:cubicBezTo>
                  <a:pt x="7635" y="32075"/>
                  <a:pt x="757" y="86093"/>
                  <a:pt x="23807" y="107395"/>
                </a:cubicBezTo>
                <a:cubicBezTo>
                  <a:pt x="38899" y="121343"/>
                  <a:pt x="62455" y="121677"/>
                  <a:pt x="81612" y="117554"/>
                </a:cubicBezTo>
                <a:cubicBezTo>
                  <a:pt x="94135" y="114856"/>
                  <a:pt x="101128" y="97877"/>
                  <a:pt x="106661" y="84901"/>
                </a:cubicBezTo>
                <a:cubicBezTo>
                  <a:pt x="111890" y="72631"/>
                  <a:pt x="123497" y="59015"/>
                  <a:pt x="118863" y="46444"/>
                </a:cubicBezTo>
                <a:cubicBezTo>
                  <a:pt x="116004" y="38692"/>
                  <a:pt x="108297" y="34496"/>
                  <a:pt x="102165" y="29755"/>
                </a:cubicBezTo>
                <a:cubicBezTo>
                  <a:pt x="84893" y="16405"/>
                  <a:pt x="62795" y="-2095"/>
                  <a:pt x="43075" y="5809"/>
                </a:cubicBezTo>
                <a:cubicBezTo>
                  <a:pt x="27821" y="11922"/>
                  <a:pt x="10547" y="22207"/>
                  <a:pt x="4538" y="39186"/>
                </a:cubicBezTo>
                <a:cubicBezTo>
                  <a:pt x="-2073" y="57875"/>
                  <a:pt x="-1494" y="82668"/>
                  <a:pt x="8392" y="9941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874667" y="1485125"/>
            <a:ext cx="1394664" cy="13025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569" y="0"/>
                </a:moveTo>
                <a:cubicBezTo>
                  <a:pt x="25773" y="0"/>
                  <a:pt x="11962" y="15302"/>
                  <a:pt x="8838" y="29701"/>
                </a:cubicBezTo>
                <a:cubicBezTo>
                  <a:pt x="4489" y="49735"/>
                  <a:pt x="10843" y="73084"/>
                  <a:pt x="22095" y="89751"/>
                </a:cubicBezTo>
                <a:cubicBezTo>
                  <a:pt x="33784" y="107065"/>
                  <a:pt x="55427" y="122836"/>
                  <a:pt x="75121" y="119452"/>
                </a:cubicBezTo>
                <a:cubicBezTo>
                  <a:pt x="93487" y="116294"/>
                  <a:pt x="94522" y="115357"/>
                  <a:pt x="108863" y="102663"/>
                </a:cubicBezTo>
                <a:cubicBezTo>
                  <a:pt x="118856" y="93816"/>
                  <a:pt x="122891" y="74515"/>
                  <a:pt x="117300" y="61986"/>
                </a:cubicBezTo>
                <a:cubicBezTo>
                  <a:pt x="110767" y="47351"/>
                  <a:pt x="106918" y="50173"/>
                  <a:pt x="96813" y="38095"/>
                </a:cubicBezTo>
                <a:cubicBezTo>
                  <a:pt x="89795" y="29705"/>
                  <a:pt x="83796" y="18698"/>
                  <a:pt x="73916" y="14850"/>
                </a:cubicBezTo>
                <a:cubicBezTo>
                  <a:pt x="63533" y="10805"/>
                  <a:pt x="51091" y="10621"/>
                  <a:pt x="40774" y="14850"/>
                </a:cubicBezTo>
                <a:cubicBezTo>
                  <a:pt x="17381" y="24432"/>
                  <a:pt x="-7269" y="59103"/>
                  <a:pt x="2211" y="83940"/>
                </a:cubicBezTo>
                <a:cubicBezTo>
                  <a:pt x="15443" y="118603"/>
                  <a:pt x="93749" y="117277"/>
                  <a:pt x="107057" y="82647"/>
                </a:cubicBezTo>
                <a:cubicBezTo>
                  <a:pt x="111875" y="70101"/>
                  <a:pt x="115077" y="53400"/>
                  <a:pt x="108261" y="41970"/>
                </a:cubicBezTo>
                <a:cubicBezTo>
                  <a:pt x="100834" y="29513"/>
                  <a:pt x="89508" y="19602"/>
                  <a:pt x="77532" y="12268"/>
                </a:cubicBezTo>
                <a:cubicBezTo>
                  <a:pt x="61387" y="2380"/>
                  <a:pt x="33854" y="7305"/>
                  <a:pt x="22697" y="2324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979CB8"/>
              </a:buClr>
              <a:buSzPct val="100000"/>
              <a:buFont typeface="Shadows Into Light"/>
              <a:buNone/>
              <a:defRPr sz="30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055"/>
                </a:moveTo>
                <a:cubicBezTo>
                  <a:pt x="39991" y="218466"/>
                  <a:pt x="79999" y="0"/>
                  <a:pt x="120000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0000" y="0"/>
                  <a:pt x="79998" y="120000"/>
                  <a:pt x="120000" y="12000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  <a:defRPr sz="60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 rtl="0">
              <a:spcBef>
                <a:spcPts val="0"/>
              </a:spcBef>
              <a:buClr>
                <a:srgbClr val="FFFFFF"/>
              </a:buClr>
              <a:buSzPct val="100000"/>
              <a:buFont typeface="Shadows Into Light"/>
              <a:buNone/>
              <a:defRPr sz="6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6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  <a:defRPr sz="3000" b="0" i="0" u="none" strike="noStrike" cap="none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indent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299" cy="4082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742392" y="2565793"/>
            <a:ext cx="5882699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Epilepsy</a:t>
            </a:r>
          </a:p>
          <a:p>
            <a:pPr marL="0" marR="0" lvl="0" indent="-508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hadows Into Light"/>
              <a:buNone/>
            </a:pPr>
            <a:r>
              <a:rPr lang="zh-CN" sz="8000">
                <a:latin typeface="Arial"/>
                <a:ea typeface="Arial"/>
                <a:cs typeface="Arial"/>
                <a:sym typeface="Arial"/>
              </a:rPr>
              <a:t>Seizure detector</a:t>
            </a:r>
          </a:p>
        </p:txBody>
      </p:sp>
      <p:sp>
        <p:nvSpPr>
          <p:cNvPr id="46" name="Shape 46"/>
          <p:cNvSpPr/>
          <p:nvPr/>
        </p:nvSpPr>
        <p:spPr>
          <a:xfrm rot="-4140551">
            <a:off x="2839605" y="1648445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9899" y="9241"/>
                  <a:pt x="114581" y="35451"/>
                  <a:pt x="119399" y="55451"/>
                </a:cubicBezTo>
                <a:cubicBezTo>
                  <a:pt x="124217" y="75450"/>
                  <a:pt x="43989" y="109241"/>
                  <a:pt x="28907" y="12000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84608"/>
                </a:moveTo>
                <a:cubicBezTo>
                  <a:pt x="27659" y="84608"/>
                  <a:pt x="55328" y="23739"/>
                  <a:pt x="82981" y="84608"/>
                </a:cubicBezTo>
                <a:cubicBezTo>
                  <a:pt x="95320" y="111739"/>
                  <a:pt x="107799" y="171652"/>
                  <a:pt x="120000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423800" y="4303603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39886" y="-110875"/>
                  <a:pt x="79999" y="72999"/>
                  <a:pt x="120000" y="7299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 rot="10800000" flipH="1">
            <a:off x="5064442" y="200897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50" name="Shape 50"/>
          <p:cNvSpPr/>
          <p:nvPr/>
        </p:nvSpPr>
        <p:spPr>
          <a:xfrm>
            <a:off x="4683742" y="3425588"/>
            <a:ext cx="1345200" cy="102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375" y="6634"/>
                </a:moveTo>
                <a:cubicBezTo>
                  <a:pt x="66601" y="3716"/>
                  <a:pt x="58273" y="-2031"/>
                  <a:pt x="50512" y="939"/>
                </a:cubicBezTo>
                <a:cubicBezTo>
                  <a:pt x="24255" y="10989"/>
                  <a:pt x="-10753" y="58565"/>
                  <a:pt x="3508" y="89192"/>
                </a:cubicBezTo>
                <a:cubicBezTo>
                  <a:pt x="17442" y="119110"/>
                  <a:pt x="56494" y="124896"/>
                  <a:pt x="81607" y="112914"/>
                </a:cubicBezTo>
                <a:cubicBezTo>
                  <a:pt x="103675" y="102382"/>
                  <a:pt x="125912" y="63383"/>
                  <a:pt x="118487" y="34152"/>
                </a:cubicBezTo>
                <a:cubicBezTo>
                  <a:pt x="111398" y="6251"/>
                  <a:pt x="76239" y="-3087"/>
                  <a:pt x="54850" y="5686"/>
                </a:cubicBezTo>
                <a:cubicBezTo>
                  <a:pt x="31413" y="15299"/>
                  <a:pt x="4812" y="40213"/>
                  <a:pt x="1338" y="72112"/>
                </a:cubicBezTo>
                <a:cubicBezTo>
                  <a:pt x="-171" y="85978"/>
                  <a:pt x="5809" y="103119"/>
                  <a:pt x="15078" y="110070"/>
                </a:cubicBezTo>
                <a:cubicBezTo>
                  <a:pt x="34179" y="124389"/>
                  <a:pt x="65325" y="123839"/>
                  <a:pt x="80883" y="103426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Why are we building it?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01075" y="1885950"/>
            <a:ext cx="6941699" cy="82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 rot="10800000" flipH="1">
            <a:off x="7497099" y="3422750"/>
            <a:ext cx="300600" cy="7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229025" y="1885950"/>
            <a:ext cx="6391200" cy="33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AutoNum type="arabicPeriod"/>
            </a:pPr>
            <a:r>
              <a:rPr lang="zh-CN" sz="2000" b="1">
                <a:solidFill>
                  <a:srgbClr val="01ABCF"/>
                </a:solidFill>
              </a:rPr>
              <a:t>Mortality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      </a:t>
            </a:r>
            <a:r>
              <a:rPr lang="zh-CN" sz="2000" b="1">
                <a:solidFill>
                  <a:srgbClr val="674EA7"/>
                </a:solidFill>
              </a:rPr>
              <a:t>2 to 3 times 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endParaRPr sz="2000" b="1">
              <a:solidFill>
                <a:srgbClr val="01ABCF"/>
              </a:solidFill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2.   Avoidable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      </a:t>
            </a:r>
            <a:r>
              <a:rPr lang="zh-CN" sz="2000" b="1">
                <a:solidFill>
                  <a:srgbClr val="674EA7"/>
                </a:solidFill>
              </a:rPr>
              <a:t>39%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endParaRPr sz="2000" b="1">
              <a:solidFill>
                <a:srgbClr val="01ABCF"/>
              </a:solidFill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ABCF"/>
              </a:buClr>
              <a:buSzPct val="100000"/>
              <a:buFont typeface="Arial"/>
              <a:buNone/>
            </a:pPr>
            <a:r>
              <a:rPr lang="zh-CN" sz="2000" b="1">
                <a:solidFill>
                  <a:srgbClr val="01ABCF"/>
                </a:solidFill>
              </a:rPr>
              <a:t>3.   Unknown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236975" y="2544150"/>
            <a:ext cx="7308900" cy="176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22222"/>
              <a:buFont typeface="Shadows Into Light"/>
              <a:buNone/>
            </a:pPr>
            <a:r>
              <a:rPr lang="zh-CN" sz="7200" b="1"/>
              <a:t>How does it work?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8849050" y="2982450"/>
            <a:ext cx="36000" cy="6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endParaRPr sz="2400" b="0" i="0" u="none" strike="noStrike" cap="non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Shape 65"/>
          <p:cNvSpPr/>
          <p:nvPr/>
        </p:nvSpPr>
        <p:spPr>
          <a:xfrm rot="10800000" flipH="1">
            <a:off x="2353950" y="2275799"/>
            <a:ext cx="4829400" cy="207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6594"/>
                </a:moveTo>
                <a:cubicBezTo>
                  <a:pt x="781" y="34749"/>
                  <a:pt x="1905" y="52804"/>
                  <a:pt x="2417" y="71038"/>
                </a:cubicBezTo>
                <a:cubicBezTo>
                  <a:pt x="2786" y="84230"/>
                  <a:pt x="112" y="98899"/>
                  <a:pt x="2215" y="110737"/>
                </a:cubicBezTo>
                <a:cubicBezTo>
                  <a:pt x="3027" y="115303"/>
                  <a:pt x="5839" y="111303"/>
                  <a:pt x="7654" y="111303"/>
                </a:cubicBezTo>
                <a:cubicBezTo>
                  <a:pt x="13562" y="111303"/>
                  <a:pt x="19471" y="111034"/>
                  <a:pt x="25379" y="111303"/>
                </a:cubicBezTo>
                <a:cubicBezTo>
                  <a:pt x="39694" y="111952"/>
                  <a:pt x="53966" y="116584"/>
                  <a:pt x="68282" y="116975"/>
                </a:cubicBezTo>
                <a:cubicBezTo>
                  <a:pt x="79096" y="117269"/>
                  <a:pt x="89900" y="119010"/>
                  <a:pt x="100712" y="119811"/>
                </a:cubicBezTo>
                <a:cubicBezTo>
                  <a:pt x="105820" y="120188"/>
                  <a:pt x="110934" y="118927"/>
                  <a:pt x="116020" y="117542"/>
                </a:cubicBezTo>
                <a:cubicBezTo>
                  <a:pt x="116977" y="117280"/>
                  <a:pt x="118747" y="118534"/>
                  <a:pt x="118840" y="115840"/>
                </a:cubicBezTo>
                <a:cubicBezTo>
                  <a:pt x="119713" y="90434"/>
                  <a:pt x="117834" y="64745"/>
                  <a:pt x="118437" y="39279"/>
                </a:cubicBezTo>
                <a:cubicBezTo>
                  <a:pt x="118718" y="27394"/>
                  <a:pt x="121775" y="10863"/>
                  <a:pt x="118437" y="3550"/>
                </a:cubicBezTo>
                <a:cubicBezTo>
                  <a:pt x="115255" y="-3417"/>
                  <a:pt x="110382" y="2415"/>
                  <a:pt x="106352" y="2415"/>
                </a:cubicBezTo>
                <a:cubicBezTo>
                  <a:pt x="96672" y="2415"/>
                  <a:pt x="87017" y="5175"/>
                  <a:pt x="77347" y="6385"/>
                </a:cubicBezTo>
                <a:cubicBezTo>
                  <a:pt x="51843" y="9574"/>
                  <a:pt x="26334" y="13757"/>
                  <a:pt x="805" y="13757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How to difine a epilepsy?</a:t>
            </a:r>
          </a:p>
        </p:txBody>
      </p:sp>
      <p:sp>
        <p:nvSpPr>
          <p:cNvPr id="71" name="Shape 71"/>
          <p:cNvSpPr txBox="1"/>
          <p:nvPr/>
        </p:nvSpPr>
        <p:spPr>
          <a:xfrm rot="10800000" flipH="1">
            <a:off x="6808850" y="2713608"/>
            <a:ext cx="12339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620150" y="5357250"/>
            <a:ext cx="1776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1ABCF"/>
                </a:solidFill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 rot="10800000" flipH="1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49" y="2000625"/>
            <a:ext cx="3583575" cy="27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t="7120" r="-10926" b="-7120"/>
          <a:stretch/>
        </p:blipFill>
        <p:spPr>
          <a:xfrm>
            <a:off x="4713875" y="2127523"/>
            <a:ext cx="4011442" cy="2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r>
              <a:rPr lang="zh-CN" sz="3200" b="1">
                <a:latin typeface="Arial"/>
                <a:ea typeface="Arial"/>
                <a:cs typeface="Arial"/>
                <a:sym typeface="Arial"/>
              </a:rPr>
              <a:t>Flow chart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101075" y="1885950"/>
            <a:ext cx="69417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101075" y="1885950"/>
            <a:ext cx="6696600" cy="35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01ABCF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 rot="10800000" flipH="1">
            <a:off x="1027950" y="5830452"/>
            <a:ext cx="6592200" cy="1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rgbClr val="01AB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25" y="1600275"/>
            <a:ext cx="7287374" cy="45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 idx="4294967295"/>
          </p:nvPr>
        </p:nvSpPr>
        <p:spPr>
          <a:xfrm>
            <a:off x="1330550" y="2307664"/>
            <a:ext cx="6914699" cy="119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Shadows Into Light"/>
              <a:buNone/>
            </a:pPr>
            <a:r>
              <a:rPr lang="zh-CN" sz="4800" b="1">
                <a:solidFill>
                  <a:srgbClr val="FFD966"/>
                </a:solidFill>
              </a:rPr>
              <a:t>Further development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773450" y="5702766"/>
            <a:ext cx="6914699" cy="61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</a:pPr>
            <a:endParaRPr sz="2400" b="0" i="0" u="none" strike="noStrike" cap="non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1" name="Shape 91"/>
          <p:cNvCxnSpPr/>
          <p:nvPr/>
        </p:nvCxnSpPr>
        <p:spPr>
          <a:xfrm flipH="1">
            <a:off x="3374600" y="2328572"/>
            <a:ext cx="640499" cy="283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6154025" y="3953848"/>
            <a:ext cx="680999" cy="145799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1777725" y="235282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  <p:cxnSp>
        <p:nvCxnSpPr>
          <p:cNvPr id="94" name="Shape 94"/>
          <p:cNvCxnSpPr/>
          <p:nvPr/>
        </p:nvCxnSpPr>
        <p:spPr>
          <a:xfrm rot="10800000" flipH="1">
            <a:off x="2477300" y="3830494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099" cy="91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ct val="100000"/>
              <a:buFont typeface="Shadows Into Light"/>
              <a:buNone/>
            </a:pPr>
            <a:endParaRPr sz="3000" b="0" i="0" u="none" strike="noStrike" cap="none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6871875" cy="80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Data Visualisation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App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(With higher broadband) more data collected for analysis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Protection+</a:t>
            </a:r>
          </a:p>
          <a:p>
            <a:pPr lvl="0" indent="0">
              <a:buNone/>
            </a:pPr>
            <a:r>
              <a:rPr lang="en-GB" altLang="zh-CN" sz="2800" dirty="0">
                <a:latin typeface="Arial"/>
                <a:ea typeface="Arial"/>
                <a:cs typeface="Arial"/>
                <a:sym typeface="Arial"/>
              </a:rPr>
              <a:t>Machine learning to achieve </a:t>
            </a:r>
            <a:r>
              <a:rPr lang="en-GB" altLang="zh-CN" sz="2800">
                <a:latin typeface="Arial"/>
                <a:ea typeface="Arial"/>
                <a:cs typeface="Arial"/>
                <a:sym typeface="Arial"/>
              </a:rPr>
              <a:t>better determination</a:t>
            </a:r>
            <a:endParaRPr lang="en-GB" altLang="zh-CN" sz="2800" dirty="0"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5056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全屏显示(4:3)</PresentationFormat>
  <Paragraphs>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Varela Round</vt:lpstr>
      <vt:lpstr>Shadows Into Light</vt:lpstr>
      <vt:lpstr>Trinculo template</vt:lpstr>
      <vt:lpstr>Epilepsy Seizure detector</vt:lpstr>
      <vt:lpstr>Why are we building it?</vt:lpstr>
      <vt:lpstr>How does it work?</vt:lpstr>
      <vt:lpstr>How to difine a epilepsy?</vt:lpstr>
      <vt:lpstr>Flow chart</vt:lpstr>
      <vt:lpstr>Further development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Seizure detector</dc:title>
  <cp:lastModifiedBy>Sun Ximin</cp:lastModifiedBy>
  <cp:revision>2</cp:revision>
  <dcterms:modified xsi:type="dcterms:W3CDTF">2017-11-26T10:27:08Z</dcterms:modified>
</cp:coreProperties>
</file>