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71" r:id="rId8"/>
    <p:sldId id="273" r:id="rId9"/>
    <p:sldId id="263" r:id="rId10"/>
    <p:sldId id="265" r:id="rId11"/>
    <p:sldId id="267" r:id="rId12"/>
    <p:sldId id="276" r:id="rId13"/>
    <p:sldId id="264" r:id="rId14"/>
    <p:sldId id="277" r:id="rId15"/>
    <p:sldId id="274" r:id="rId16"/>
    <p:sldId id="275" r:id="rId17"/>
    <p:sldId id="278" r:id="rId18"/>
    <p:sldId id="279" r:id="rId19"/>
    <p:sldId id="280" r:id="rId20"/>
    <p:sldId id="283" r:id="rId21"/>
    <p:sldId id="269" r:id="rId22"/>
    <p:sldId id="270"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en Liu" initials="YL" lastIdx="1" clrIdx="0">
    <p:extLst>
      <p:ext uri="{19B8F6BF-5375-455C-9EA6-DF929625EA0E}">
        <p15:presenceInfo xmlns:p15="http://schemas.microsoft.com/office/powerpoint/2012/main" userId="Yuchen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8"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Logreg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Sheet1!$B$7</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Sheet1!$A$8:$A$10</c:f>
              <c:strCache>
                <c:ptCount val="3"/>
                <c:pt idx="0">
                  <c:v>Linear</c:v>
                </c:pt>
                <c:pt idx="1">
                  <c:v>L2 Regularization</c:v>
                </c:pt>
                <c:pt idx="2">
                  <c:v>Poly Transform</c:v>
                </c:pt>
              </c:strCache>
            </c:strRef>
          </c:cat>
          <c:val>
            <c:numRef>
              <c:f>Sheet1!$B$8:$B$10</c:f>
              <c:numCache>
                <c:formatCode>0.00%</c:formatCode>
                <c:ptCount val="3"/>
                <c:pt idx="0">
                  <c:v>0.85245899999999997</c:v>
                </c:pt>
                <c:pt idx="1">
                  <c:v>0.88524000000000003</c:v>
                </c:pt>
                <c:pt idx="2">
                  <c:v>0.86880000000000002</c:v>
                </c:pt>
              </c:numCache>
            </c:numRef>
          </c:val>
          <c:extLst>
            <c:ext xmlns:c16="http://schemas.microsoft.com/office/drawing/2014/chart" uri="{C3380CC4-5D6E-409C-BE32-E72D297353CC}">
              <c16:uniqueId val="{00000000-5EC0-4266-8457-93AAE0CEEF7A}"/>
            </c:ext>
          </c:extLst>
        </c:ser>
        <c:dLbls>
          <c:showLegendKey val="0"/>
          <c:showVal val="0"/>
          <c:showCatName val="0"/>
          <c:showSerName val="0"/>
          <c:showPercent val="0"/>
          <c:showBubbleSize val="0"/>
        </c:dLbls>
        <c:gapWidth val="219"/>
        <c:overlap val="-27"/>
        <c:axId val="825366799"/>
        <c:axId val="825374287"/>
      </c:barChart>
      <c:catAx>
        <c:axId val="82536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74287"/>
        <c:crosses val="autoZero"/>
        <c:auto val="1"/>
        <c:lblAlgn val="ctr"/>
        <c:lblOffset val="100"/>
        <c:noMultiLvlLbl val="0"/>
      </c:catAx>
      <c:valAx>
        <c:axId val="8253742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6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SVM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Sheet1!$B$12</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Sheet1!$A$13:$A$16</c:f>
              <c:strCache>
                <c:ptCount val="4"/>
                <c:pt idx="0">
                  <c:v>Linear</c:v>
                </c:pt>
                <c:pt idx="1">
                  <c:v>L2 Regularization</c:v>
                </c:pt>
                <c:pt idx="2">
                  <c:v>Poly Transform</c:v>
                </c:pt>
                <c:pt idx="3">
                  <c:v>RBF</c:v>
                </c:pt>
              </c:strCache>
            </c:strRef>
          </c:cat>
          <c:val>
            <c:numRef>
              <c:f>Sheet1!$B$13:$B$16</c:f>
              <c:numCache>
                <c:formatCode>0.00%</c:formatCode>
                <c:ptCount val="4"/>
                <c:pt idx="0">
                  <c:v>0.86880000000000002</c:v>
                </c:pt>
                <c:pt idx="1">
                  <c:v>0.88524000000000003</c:v>
                </c:pt>
                <c:pt idx="2">
                  <c:v>0.90163899999999997</c:v>
                </c:pt>
                <c:pt idx="3">
                  <c:v>0.88524000000000003</c:v>
                </c:pt>
              </c:numCache>
            </c:numRef>
          </c:val>
          <c:extLst>
            <c:ext xmlns:c16="http://schemas.microsoft.com/office/drawing/2014/chart" uri="{C3380CC4-5D6E-409C-BE32-E72D297353CC}">
              <c16:uniqueId val="{00000000-7206-4689-A424-95936CC695CF}"/>
            </c:ext>
          </c:extLst>
        </c:ser>
        <c:dLbls>
          <c:showLegendKey val="0"/>
          <c:showVal val="0"/>
          <c:showCatName val="0"/>
          <c:showSerName val="0"/>
          <c:showPercent val="0"/>
          <c:showBubbleSize val="0"/>
        </c:dLbls>
        <c:gapWidth val="219"/>
        <c:overlap val="-27"/>
        <c:axId val="401888495"/>
        <c:axId val="401890991"/>
      </c:barChart>
      <c:catAx>
        <c:axId val="401888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90991"/>
        <c:crosses val="autoZero"/>
        <c:auto val="1"/>
        <c:lblAlgn val="ctr"/>
        <c:lblOffset val="100"/>
        <c:noMultiLvlLbl val="0"/>
      </c:catAx>
      <c:valAx>
        <c:axId val="4018909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88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Neural Networks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Sheet1!$E$7</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Sheet1!$D$8:$D$10</c:f>
              <c:strCache>
                <c:ptCount val="3"/>
                <c:pt idx="0">
                  <c:v>Simple</c:v>
                </c:pt>
                <c:pt idx="1">
                  <c:v>L2 Regularization</c:v>
                </c:pt>
                <c:pt idx="2">
                  <c:v>Varying Layers</c:v>
                </c:pt>
              </c:strCache>
            </c:strRef>
          </c:cat>
          <c:val>
            <c:numRef>
              <c:f>Sheet1!$E$8:$E$10</c:f>
              <c:numCache>
                <c:formatCode>0.00%</c:formatCode>
                <c:ptCount val="3"/>
                <c:pt idx="0">
                  <c:v>0.85246</c:v>
                </c:pt>
                <c:pt idx="1">
                  <c:v>0.86880000000000002</c:v>
                </c:pt>
                <c:pt idx="2">
                  <c:v>0.86880000000000002</c:v>
                </c:pt>
              </c:numCache>
            </c:numRef>
          </c:val>
          <c:extLst>
            <c:ext xmlns:c16="http://schemas.microsoft.com/office/drawing/2014/chart" uri="{C3380CC4-5D6E-409C-BE32-E72D297353CC}">
              <c16:uniqueId val="{00000000-EFBC-475D-9DC8-0C6E7D7C2F1F}"/>
            </c:ext>
          </c:extLst>
        </c:ser>
        <c:dLbls>
          <c:showLegendKey val="0"/>
          <c:showVal val="0"/>
          <c:showCatName val="0"/>
          <c:showSerName val="0"/>
          <c:showPercent val="0"/>
          <c:showBubbleSize val="0"/>
        </c:dLbls>
        <c:gapWidth val="219"/>
        <c:overlap val="-27"/>
        <c:axId val="825378031"/>
        <c:axId val="825356399"/>
      </c:barChart>
      <c:catAx>
        <c:axId val="82537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56399"/>
        <c:crosses val="autoZero"/>
        <c:auto val="1"/>
        <c:lblAlgn val="ctr"/>
        <c:lblOffset val="100"/>
        <c:noMultiLvlLbl val="0"/>
      </c:catAx>
      <c:valAx>
        <c:axId val="8253563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78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46B87-8CF9-4714-AC63-D602EDCED3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71E33FF-CEA4-4494-A3A2-0C1532D5B2F2}">
      <dgm:prSet/>
      <dgm:spPr/>
      <dgm:t>
        <a:bodyPr/>
        <a:lstStyle/>
        <a:p>
          <a:r>
            <a:rPr lang="en-US" b="0" i="0"/>
            <a:t>Age : Age of the patient</a:t>
          </a:r>
          <a:endParaRPr lang="en-US"/>
        </a:p>
      </dgm:t>
    </dgm:pt>
    <dgm:pt modelId="{F84D6FEF-A73E-4577-B619-2CF7CC090719}" type="parTrans" cxnId="{F707B6C9-6851-4812-873F-83B37FB9BA68}">
      <dgm:prSet/>
      <dgm:spPr/>
      <dgm:t>
        <a:bodyPr/>
        <a:lstStyle/>
        <a:p>
          <a:endParaRPr lang="en-US"/>
        </a:p>
      </dgm:t>
    </dgm:pt>
    <dgm:pt modelId="{EE128DFA-4EAB-4047-8AEF-B68304AF413C}" type="sibTrans" cxnId="{F707B6C9-6851-4812-873F-83B37FB9BA68}">
      <dgm:prSet/>
      <dgm:spPr/>
      <dgm:t>
        <a:bodyPr/>
        <a:lstStyle/>
        <a:p>
          <a:endParaRPr lang="en-US"/>
        </a:p>
      </dgm:t>
    </dgm:pt>
    <dgm:pt modelId="{0839539D-90A9-4B69-98F6-EE1C94DC7F05}">
      <dgm:prSet/>
      <dgm:spPr/>
      <dgm:t>
        <a:bodyPr/>
        <a:lstStyle/>
        <a:p>
          <a:r>
            <a:rPr lang="en-US" b="0" i="0"/>
            <a:t>Sex : Sex of the patient</a:t>
          </a:r>
          <a:endParaRPr lang="en-US"/>
        </a:p>
      </dgm:t>
    </dgm:pt>
    <dgm:pt modelId="{D51912E0-7141-4080-8AE2-8268E7655928}" type="parTrans" cxnId="{7A7958E0-6B3E-44CE-BA11-0CD5F5267AAF}">
      <dgm:prSet/>
      <dgm:spPr/>
      <dgm:t>
        <a:bodyPr/>
        <a:lstStyle/>
        <a:p>
          <a:endParaRPr lang="en-US"/>
        </a:p>
      </dgm:t>
    </dgm:pt>
    <dgm:pt modelId="{6A6C371C-EDC3-435F-BE3F-9749AE9E76E3}" type="sibTrans" cxnId="{7A7958E0-6B3E-44CE-BA11-0CD5F5267AAF}">
      <dgm:prSet/>
      <dgm:spPr/>
      <dgm:t>
        <a:bodyPr/>
        <a:lstStyle/>
        <a:p>
          <a:endParaRPr lang="en-US"/>
        </a:p>
      </dgm:t>
    </dgm:pt>
    <dgm:pt modelId="{26D9C9FF-BBBB-453E-96A5-B5B78B751DD7}">
      <dgm:prSet/>
      <dgm:spPr/>
      <dgm:t>
        <a:bodyPr/>
        <a:lstStyle/>
        <a:p>
          <a:r>
            <a:rPr lang="en-US" b="0" i="0"/>
            <a:t>exang: exercise induced angina (1 = yes; 0 = no)</a:t>
          </a:r>
          <a:endParaRPr lang="en-US"/>
        </a:p>
      </dgm:t>
    </dgm:pt>
    <dgm:pt modelId="{248CF2F8-4982-49C6-9479-B6DC85A8CA89}" type="parTrans" cxnId="{6FCF8299-401A-4DFA-99D0-78A8F91E6C7A}">
      <dgm:prSet/>
      <dgm:spPr/>
      <dgm:t>
        <a:bodyPr/>
        <a:lstStyle/>
        <a:p>
          <a:endParaRPr lang="en-US"/>
        </a:p>
      </dgm:t>
    </dgm:pt>
    <dgm:pt modelId="{B54A211E-B107-417C-ABE3-B801AE141FC3}" type="sibTrans" cxnId="{6FCF8299-401A-4DFA-99D0-78A8F91E6C7A}">
      <dgm:prSet/>
      <dgm:spPr/>
      <dgm:t>
        <a:bodyPr/>
        <a:lstStyle/>
        <a:p>
          <a:endParaRPr lang="en-US"/>
        </a:p>
      </dgm:t>
    </dgm:pt>
    <dgm:pt modelId="{4A7E746D-6F27-4B3B-9209-E4852505FB5C}">
      <dgm:prSet/>
      <dgm:spPr/>
      <dgm:t>
        <a:bodyPr/>
        <a:lstStyle/>
        <a:p>
          <a:r>
            <a:rPr lang="en-US" b="0" i="0"/>
            <a:t>ca: number of major vessels (0-3)</a:t>
          </a:r>
          <a:endParaRPr lang="en-US"/>
        </a:p>
      </dgm:t>
    </dgm:pt>
    <dgm:pt modelId="{ED5F6263-9589-4362-92C2-BD1DCB8ABE54}" type="parTrans" cxnId="{CA17E209-E4E1-4EEE-8208-DE678BD58622}">
      <dgm:prSet/>
      <dgm:spPr/>
      <dgm:t>
        <a:bodyPr/>
        <a:lstStyle/>
        <a:p>
          <a:endParaRPr lang="en-US"/>
        </a:p>
      </dgm:t>
    </dgm:pt>
    <dgm:pt modelId="{308ED52C-F696-404B-82E9-BE89AB137589}" type="sibTrans" cxnId="{CA17E209-E4E1-4EEE-8208-DE678BD58622}">
      <dgm:prSet/>
      <dgm:spPr/>
      <dgm:t>
        <a:bodyPr/>
        <a:lstStyle/>
        <a:p>
          <a:endParaRPr lang="en-US"/>
        </a:p>
      </dgm:t>
    </dgm:pt>
    <dgm:pt modelId="{3AAAEC95-F379-444F-991D-E31E3F1AF09C}">
      <dgm:prSet/>
      <dgm:spPr/>
      <dgm:t>
        <a:bodyPr/>
        <a:lstStyle/>
        <a:p>
          <a:r>
            <a:rPr lang="en-US" b="0" i="0"/>
            <a:t>cp : Chest Pain type chest pain type</a:t>
          </a:r>
          <a:endParaRPr lang="en-US"/>
        </a:p>
      </dgm:t>
    </dgm:pt>
    <dgm:pt modelId="{A425ECB4-CAF4-4D2F-9BA2-5CC9079FA713}" type="parTrans" cxnId="{CB437158-BB68-4032-9D41-E7688838ED67}">
      <dgm:prSet/>
      <dgm:spPr/>
      <dgm:t>
        <a:bodyPr/>
        <a:lstStyle/>
        <a:p>
          <a:endParaRPr lang="en-US"/>
        </a:p>
      </dgm:t>
    </dgm:pt>
    <dgm:pt modelId="{662E33BB-92A9-40B9-AE6A-244236840025}" type="sibTrans" cxnId="{CB437158-BB68-4032-9D41-E7688838ED67}">
      <dgm:prSet/>
      <dgm:spPr/>
      <dgm:t>
        <a:bodyPr/>
        <a:lstStyle/>
        <a:p>
          <a:endParaRPr lang="en-US"/>
        </a:p>
      </dgm:t>
    </dgm:pt>
    <dgm:pt modelId="{EF4406B3-19EF-4A05-9018-4D3ED1C78C1C}">
      <dgm:prSet/>
      <dgm:spPr/>
      <dgm:t>
        <a:bodyPr/>
        <a:lstStyle/>
        <a:p>
          <a:r>
            <a:rPr lang="en-US" b="0" i="0"/>
            <a:t>Value 1: typical angina</a:t>
          </a:r>
          <a:endParaRPr lang="en-US"/>
        </a:p>
      </dgm:t>
    </dgm:pt>
    <dgm:pt modelId="{F266A271-9AC2-4BB1-94FA-FDE0BF0B1EB5}" type="parTrans" cxnId="{A2648805-7DF3-4A6C-B926-A0A4BDACAC09}">
      <dgm:prSet/>
      <dgm:spPr/>
      <dgm:t>
        <a:bodyPr/>
        <a:lstStyle/>
        <a:p>
          <a:endParaRPr lang="en-US"/>
        </a:p>
      </dgm:t>
    </dgm:pt>
    <dgm:pt modelId="{C7A6F859-F33B-4BD7-9551-E1CDA14781C4}" type="sibTrans" cxnId="{A2648805-7DF3-4A6C-B926-A0A4BDACAC09}">
      <dgm:prSet/>
      <dgm:spPr/>
      <dgm:t>
        <a:bodyPr/>
        <a:lstStyle/>
        <a:p>
          <a:endParaRPr lang="en-US"/>
        </a:p>
      </dgm:t>
    </dgm:pt>
    <dgm:pt modelId="{CE51271F-8EE4-4257-A5FA-1C26C610A18A}">
      <dgm:prSet/>
      <dgm:spPr/>
      <dgm:t>
        <a:bodyPr/>
        <a:lstStyle/>
        <a:p>
          <a:r>
            <a:rPr lang="en-US" b="0" i="0"/>
            <a:t>Value 2: atypical angina</a:t>
          </a:r>
          <a:endParaRPr lang="en-US"/>
        </a:p>
      </dgm:t>
    </dgm:pt>
    <dgm:pt modelId="{41C87DD7-7987-4F9B-8825-6CA8A4390EDA}" type="parTrans" cxnId="{6E7AF735-8943-4759-8448-88C0CD05C009}">
      <dgm:prSet/>
      <dgm:spPr/>
      <dgm:t>
        <a:bodyPr/>
        <a:lstStyle/>
        <a:p>
          <a:endParaRPr lang="en-US"/>
        </a:p>
      </dgm:t>
    </dgm:pt>
    <dgm:pt modelId="{BB5A2045-E7B2-4D28-A815-A8A2A223D6ED}" type="sibTrans" cxnId="{6E7AF735-8943-4759-8448-88C0CD05C009}">
      <dgm:prSet/>
      <dgm:spPr/>
      <dgm:t>
        <a:bodyPr/>
        <a:lstStyle/>
        <a:p>
          <a:endParaRPr lang="en-US"/>
        </a:p>
      </dgm:t>
    </dgm:pt>
    <dgm:pt modelId="{E7AF2388-7734-4912-BDD0-A34CC6C1422E}">
      <dgm:prSet/>
      <dgm:spPr/>
      <dgm:t>
        <a:bodyPr/>
        <a:lstStyle/>
        <a:p>
          <a:r>
            <a:rPr lang="en-US" b="0" i="0"/>
            <a:t>Value 3: non-anginal pain</a:t>
          </a:r>
          <a:endParaRPr lang="en-US"/>
        </a:p>
      </dgm:t>
    </dgm:pt>
    <dgm:pt modelId="{9DE260EF-CE80-4E8E-A677-1EE91D5935AB}" type="parTrans" cxnId="{0731AAD4-39A7-429B-9CD4-2E7285B712EA}">
      <dgm:prSet/>
      <dgm:spPr/>
      <dgm:t>
        <a:bodyPr/>
        <a:lstStyle/>
        <a:p>
          <a:endParaRPr lang="en-US"/>
        </a:p>
      </dgm:t>
    </dgm:pt>
    <dgm:pt modelId="{B1B9F9DD-1787-46C5-8318-236BE1F843E2}" type="sibTrans" cxnId="{0731AAD4-39A7-429B-9CD4-2E7285B712EA}">
      <dgm:prSet/>
      <dgm:spPr/>
      <dgm:t>
        <a:bodyPr/>
        <a:lstStyle/>
        <a:p>
          <a:endParaRPr lang="en-US"/>
        </a:p>
      </dgm:t>
    </dgm:pt>
    <dgm:pt modelId="{495DE2F9-2E21-4446-99A7-C3F1C98A8ACB}">
      <dgm:prSet/>
      <dgm:spPr/>
      <dgm:t>
        <a:bodyPr/>
        <a:lstStyle/>
        <a:p>
          <a:r>
            <a:rPr lang="en-US" b="0" i="0"/>
            <a:t>Value 4: asymptomatic</a:t>
          </a:r>
          <a:endParaRPr lang="en-US"/>
        </a:p>
      </dgm:t>
    </dgm:pt>
    <dgm:pt modelId="{B7A591A0-5734-4384-A30A-F7E0DB717E9B}" type="parTrans" cxnId="{0DBBE709-1855-4AA8-BF55-500B03C8A577}">
      <dgm:prSet/>
      <dgm:spPr/>
      <dgm:t>
        <a:bodyPr/>
        <a:lstStyle/>
        <a:p>
          <a:endParaRPr lang="en-US"/>
        </a:p>
      </dgm:t>
    </dgm:pt>
    <dgm:pt modelId="{4C0B7DA3-D771-4494-83F1-DAE9DBF3C10F}" type="sibTrans" cxnId="{0DBBE709-1855-4AA8-BF55-500B03C8A577}">
      <dgm:prSet/>
      <dgm:spPr/>
      <dgm:t>
        <a:bodyPr/>
        <a:lstStyle/>
        <a:p>
          <a:endParaRPr lang="en-US"/>
        </a:p>
      </dgm:t>
    </dgm:pt>
    <dgm:pt modelId="{8437582F-7878-4BEF-A743-B13C5F69F49C}">
      <dgm:prSet/>
      <dgm:spPr/>
      <dgm:t>
        <a:bodyPr/>
        <a:lstStyle/>
        <a:p>
          <a:r>
            <a:rPr lang="en-US" b="0" i="0"/>
            <a:t>trtbps : resting blood pressure (in mm Hg)</a:t>
          </a:r>
          <a:endParaRPr lang="en-US"/>
        </a:p>
      </dgm:t>
    </dgm:pt>
    <dgm:pt modelId="{BE3A6071-81F8-4209-90B7-AFCC89138E5C}" type="parTrans" cxnId="{12836DAD-D834-4557-9A11-7404ED22D9FF}">
      <dgm:prSet/>
      <dgm:spPr/>
      <dgm:t>
        <a:bodyPr/>
        <a:lstStyle/>
        <a:p>
          <a:endParaRPr lang="en-US"/>
        </a:p>
      </dgm:t>
    </dgm:pt>
    <dgm:pt modelId="{26FC5A29-3BC6-43CD-8D0A-6E6F160CFD73}" type="sibTrans" cxnId="{12836DAD-D834-4557-9A11-7404ED22D9FF}">
      <dgm:prSet/>
      <dgm:spPr/>
      <dgm:t>
        <a:bodyPr/>
        <a:lstStyle/>
        <a:p>
          <a:endParaRPr lang="en-US"/>
        </a:p>
      </dgm:t>
    </dgm:pt>
    <dgm:pt modelId="{6DCEE5DA-9EA5-4DEC-AF90-D23865A17F19}" type="pres">
      <dgm:prSet presAssocID="{6B546B87-8CF9-4714-AC63-D602EDCED3B7}" presName="linear" presStyleCnt="0">
        <dgm:presLayoutVars>
          <dgm:animLvl val="lvl"/>
          <dgm:resizeHandles val="exact"/>
        </dgm:presLayoutVars>
      </dgm:prSet>
      <dgm:spPr/>
    </dgm:pt>
    <dgm:pt modelId="{28A688DB-313E-46DC-A3D5-6CCFCFDA2E51}" type="pres">
      <dgm:prSet presAssocID="{A71E33FF-CEA4-4494-A3A2-0C1532D5B2F2}" presName="parentText" presStyleLbl="node1" presStyleIdx="0" presStyleCnt="6">
        <dgm:presLayoutVars>
          <dgm:chMax val="0"/>
          <dgm:bulletEnabled val="1"/>
        </dgm:presLayoutVars>
      </dgm:prSet>
      <dgm:spPr/>
    </dgm:pt>
    <dgm:pt modelId="{E926449B-3FF2-4B14-8F82-1602FB4AF339}" type="pres">
      <dgm:prSet presAssocID="{EE128DFA-4EAB-4047-8AEF-B68304AF413C}" presName="spacer" presStyleCnt="0"/>
      <dgm:spPr/>
    </dgm:pt>
    <dgm:pt modelId="{5F50C878-9479-4643-AE05-2B42D690617B}" type="pres">
      <dgm:prSet presAssocID="{0839539D-90A9-4B69-98F6-EE1C94DC7F05}" presName="parentText" presStyleLbl="node1" presStyleIdx="1" presStyleCnt="6">
        <dgm:presLayoutVars>
          <dgm:chMax val="0"/>
          <dgm:bulletEnabled val="1"/>
        </dgm:presLayoutVars>
      </dgm:prSet>
      <dgm:spPr/>
    </dgm:pt>
    <dgm:pt modelId="{A648463F-35F5-4198-9D15-D4589C77B679}" type="pres">
      <dgm:prSet presAssocID="{6A6C371C-EDC3-435F-BE3F-9749AE9E76E3}" presName="spacer" presStyleCnt="0"/>
      <dgm:spPr/>
    </dgm:pt>
    <dgm:pt modelId="{1928C4BD-9B70-4B96-8F37-D93FC4F382C9}" type="pres">
      <dgm:prSet presAssocID="{26D9C9FF-BBBB-453E-96A5-B5B78B751DD7}" presName="parentText" presStyleLbl="node1" presStyleIdx="2" presStyleCnt="6">
        <dgm:presLayoutVars>
          <dgm:chMax val="0"/>
          <dgm:bulletEnabled val="1"/>
        </dgm:presLayoutVars>
      </dgm:prSet>
      <dgm:spPr/>
    </dgm:pt>
    <dgm:pt modelId="{55F3A059-68EA-48F9-A078-BC93FFB477F8}" type="pres">
      <dgm:prSet presAssocID="{B54A211E-B107-417C-ABE3-B801AE141FC3}" presName="spacer" presStyleCnt="0"/>
      <dgm:spPr/>
    </dgm:pt>
    <dgm:pt modelId="{81525D0A-78F6-42FD-9B16-D1423A0E926B}" type="pres">
      <dgm:prSet presAssocID="{4A7E746D-6F27-4B3B-9209-E4852505FB5C}" presName="parentText" presStyleLbl="node1" presStyleIdx="3" presStyleCnt="6">
        <dgm:presLayoutVars>
          <dgm:chMax val="0"/>
          <dgm:bulletEnabled val="1"/>
        </dgm:presLayoutVars>
      </dgm:prSet>
      <dgm:spPr/>
    </dgm:pt>
    <dgm:pt modelId="{FC0C1877-E9C5-4CEC-BE55-E1BACDAE9679}" type="pres">
      <dgm:prSet presAssocID="{308ED52C-F696-404B-82E9-BE89AB137589}" presName="spacer" presStyleCnt="0"/>
      <dgm:spPr/>
    </dgm:pt>
    <dgm:pt modelId="{3EB0F186-2CBE-41CB-B921-321217FA49F9}" type="pres">
      <dgm:prSet presAssocID="{3AAAEC95-F379-444F-991D-E31E3F1AF09C}" presName="parentText" presStyleLbl="node1" presStyleIdx="4" presStyleCnt="6">
        <dgm:presLayoutVars>
          <dgm:chMax val="0"/>
          <dgm:bulletEnabled val="1"/>
        </dgm:presLayoutVars>
      </dgm:prSet>
      <dgm:spPr/>
    </dgm:pt>
    <dgm:pt modelId="{0651EA32-C88F-4AD8-83B9-C5165AC5FBC3}" type="pres">
      <dgm:prSet presAssocID="{3AAAEC95-F379-444F-991D-E31E3F1AF09C}" presName="childText" presStyleLbl="revTx" presStyleIdx="0" presStyleCnt="1">
        <dgm:presLayoutVars>
          <dgm:bulletEnabled val="1"/>
        </dgm:presLayoutVars>
      </dgm:prSet>
      <dgm:spPr/>
    </dgm:pt>
    <dgm:pt modelId="{4B7A9B0F-697A-47CC-B4C1-AE467D172F84}" type="pres">
      <dgm:prSet presAssocID="{8437582F-7878-4BEF-A743-B13C5F69F49C}" presName="parentText" presStyleLbl="node1" presStyleIdx="5" presStyleCnt="6">
        <dgm:presLayoutVars>
          <dgm:chMax val="0"/>
          <dgm:bulletEnabled val="1"/>
        </dgm:presLayoutVars>
      </dgm:prSet>
      <dgm:spPr/>
    </dgm:pt>
  </dgm:ptLst>
  <dgm:cxnLst>
    <dgm:cxn modelId="{A2648805-7DF3-4A6C-B926-A0A4BDACAC09}" srcId="{3AAAEC95-F379-444F-991D-E31E3F1AF09C}" destId="{EF4406B3-19EF-4A05-9018-4D3ED1C78C1C}" srcOrd="0" destOrd="0" parTransId="{F266A271-9AC2-4BB1-94FA-FDE0BF0B1EB5}" sibTransId="{C7A6F859-F33B-4BD7-9551-E1CDA14781C4}"/>
    <dgm:cxn modelId="{CA17E209-E4E1-4EEE-8208-DE678BD58622}" srcId="{6B546B87-8CF9-4714-AC63-D602EDCED3B7}" destId="{4A7E746D-6F27-4B3B-9209-E4852505FB5C}" srcOrd="3" destOrd="0" parTransId="{ED5F6263-9589-4362-92C2-BD1DCB8ABE54}" sibTransId="{308ED52C-F696-404B-82E9-BE89AB137589}"/>
    <dgm:cxn modelId="{0DBBE709-1855-4AA8-BF55-500B03C8A577}" srcId="{3AAAEC95-F379-444F-991D-E31E3F1AF09C}" destId="{495DE2F9-2E21-4446-99A7-C3F1C98A8ACB}" srcOrd="3" destOrd="0" parTransId="{B7A591A0-5734-4384-A30A-F7E0DB717E9B}" sibTransId="{4C0B7DA3-D771-4494-83F1-DAE9DBF3C10F}"/>
    <dgm:cxn modelId="{28C7130A-6C2B-4874-9D4C-4AECE4B5F21C}" type="presOf" srcId="{CE51271F-8EE4-4257-A5FA-1C26C610A18A}" destId="{0651EA32-C88F-4AD8-83B9-C5165AC5FBC3}" srcOrd="0" destOrd="1" presId="urn:microsoft.com/office/officeart/2005/8/layout/vList2"/>
    <dgm:cxn modelId="{6E7AF735-8943-4759-8448-88C0CD05C009}" srcId="{3AAAEC95-F379-444F-991D-E31E3F1AF09C}" destId="{CE51271F-8EE4-4257-A5FA-1C26C610A18A}" srcOrd="1" destOrd="0" parTransId="{41C87DD7-7987-4F9B-8825-6CA8A4390EDA}" sibTransId="{BB5A2045-E7B2-4D28-A815-A8A2A223D6ED}"/>
    <dgm:cxn modelId="{A0BCF43F-8481-40E2-888C-E144A0BF16D1}" type="presOf" srcId="{6B546B87-8CF9-4714-AC63-D602EDCED3B7}" destId="{6DCEE5DA-9EA5-4DEC-AF90-D23865A17F19}" srcOrd="0" destOrd="0" presId="urn:microsoft.com/office/officeart/2005/8/layout/vList2"/>
    <dgm:cxn modelId="{ED07CD64-AB8B-43B3-BE4B-EB72317F3C04}" type="presOf" srcId="{8437582F-7878-4BEF-A743-B13C5F69F49C}" destId="{4B7A9B0F-697A-47CC-B4C1-AE467D172F84}" srcOrd="0" destOrd="0" presId="urn:microsoft.com/office/officeart/2005/8/layout/vList2"/>
    <dgm:cxn modelId="{BC5D904C-BD45-439A-AC2D-FD17C9D180E2}" type="presOf" srcId="{EF4406B3-19EF-4A05-9018-4D3ED1C78C1C}" destId="{0651EA32-C88F-4AD8-83B9-C5165AC5FBC3}" srcOrd="0" destOrd="0" presId="urn:microsoft.com/office/officeart/2005/8/layout/vList2"/>
    <dgm:cxn modelId="{CB437158-BB68-4032-9D41-E7688838ED67}" srcId="{6B546B87-8CF9-4714-AC63-D602EDCED3B7}" destId="{3AAAEC95-F379-444F-991D-E31E3F1AF09C}" srcOrd="4" destOrd="0" parTransId="{A425ECB4-CAF4-4D2F-9BA2-5CC9079FA713}" sibTransId="{662E33BB-92A9-40B9-AE6A-244236840025}"/>
    <dgm:cxn modelId="{86F51059-7537-4A27-8075-E1CF97DA53A4}" type="presOf" srcId="{E7AF2388-7734-4912-BDD0-A34CC6C1422E}" destId="{0651EA32-C88F-4AD8-83B9-C5165AC5FBC3}" srcOrd="0" destOrd="2" presId="urn:microsoft.com/office/officeart/2005/8/layout/vList2"/>
    <dgm:cxn modelId="{E474C37E-5E6F-4441-85EE-D8AC0FB93351}" type="presOf" srcId="{3AAAEC95-F379-444F-991D-E31E3F1AF09C}" destId="{3EB0F186-2CBE-41CB-B921-321217FA49F9}" srcOrd="0" destOrd="0" presId="urn:microsoft.com/office/officeart/2005/8/layout/vList2"/>
    <dgm:cxn modelId="{3B62F183-3124-4A4D-8417-7C9E10FE4F5B}" type="presOf" srcId="{0839539D-90A9-4B69-98F6-EE1C94DC7F05}" destId="{5F50C878-9479-4643-AE05-2B42D690617B}" srcOrd="0" destOrd="0" presId="urn:microsoft.com/office/officeart/2005/8/layout/vList2"/>
    <dgm:cxn modelId="{6063D38A-3F99-4EB3-8FEC-5C8054A77110}" type="presOf" srcId="{A71E33FF-CEA4-4494-A3A2-0C1532D5B2F2}" destId="{28A688DB-313E-46DC-A3D5-6CCFCFDA2E51}" srcOrd="0" destOrd="0" presId="urn:microsoft.com/office/officeart/2005/8/layout/vList2"/>
    <dgm:cxn modelId="{6FCF8299-401A-4DFA-99D0-78A8F91E6C7A}" srcId="{6B546B87-8CF9-4714-AC63-D602EDCED3B7}" destId="{26D9C9FF-BBBB-453E-96A5-B5B78B751DD7}" srcOrd="2" destOrd="0" parTransId="{248CF2F8-4982-49C6-9479-B6DC85A8CA89}" sibTransId="{B54A211E-B107-417C-ABE3-B801AE141FC3}"/>
    <dgm:cxn modelId="{12836DAD-D834-4557-9A11-7404ED22D9FF}" srcId="{6B546B87-8CF9-4714-AC63-D602EDCED3B7}" destId="{8437582F-7878-4BEF-A743-B13C5F69F49C}" srcOrd="5" destOrd="0" parTransId="{BE3A6071-81F8-4209-90B7-AFCC89138E5C}" sibTransId="{26FC5A29-3BC6-43CD-8D0A-6E6F160CFD73}"/>
    <dgm:cxn modelId="{8EEF3AB3-A733-4E24-AC2D-24F60A88372B}" type="presOf" srcId="{495DE2F9-2E21-4446-99A7-C3F1C98A8ACB}" destId="{0651EA32-C88F-4AD8-83B9-C5165AC5FBC3}" srcOrd="0" destOrd="3" presId="urn:microsoft.com/office/officeart/2005/8/layout/vList2"/>
    <dgm:cxn modelId="{3A5A2EBC-F2EC-4EF2-AEE2-1D12E7B6DDEB}" type="presOf" srcId="{4A7E746D-6F27-4B3B-9209-E4852505FB5C}" destId="{81525D0A-78F6-42FD-9B16-D1423A0E926B}" srcOrd="0" destOrd="0" presId="urn:microsoft.com/office/officeart/2005/8/layout/vList2"/>
    <dgm:cxn modelId="{DD1EE7C0-FAB7-47D8-927F-568FFA1561B7}" type="presOf" srcId="{26D9C9FF-BBBB-453E-96A5-B5B78B751DD7}" destId="{1928C4BD-9B70-4B96-8F37-D93FC4F382C9}" srcOrd="0" destOrd="0" presId="urn:microsoft.com/office/officeart/2005/8/layout/vList2"/>
    <dgm:cxn modelId="{F707B6C9-6851-4812-873F-83B37FB9BA68}" srcId="{6B546B87-8CF9-4714-AC63-D602EDCED3B7}" destId="{A71E33FF-CEA4-4494-A3A2-0C1532D5B2F2}" srcOrd="0" destOrd="0" parTransId="{F84D6FEF-A73E-4577-B619-2CF7CC090719}" sibTransId="{EE128DFA-4EAB-4047-8AEF-B68304AF413C}"/>
    <dgm:cxn modelId="{0731AAD4-39A7-429B-9CD4-2E7285B712EA}" srcId="{3AAAEC95-F379-444F-991D-E31E3F1AF09C}" destId="{E7AF2388-7734-4912-BDD0-A34CC6C1422E}" srcOrd="2" destOrd="0" parTransId="{9DE260EF-CE80-4E8E-A677-1EE91D5935AB}" sibTransId="{B1B9F9DD-1787-46C5-8318-236BE1F843E2}"/>
    <dgm:cxn modelId="{7A7958E0-6B3E-44CE-BA11-0CD5F5267AAF}" srcId="{6B546B87-8CF9-4714-AC63-D602EDCED3B7}" destId="{0839539D-90A9-4B69-98F6-EE1C94DC7F05}" srcOrd="1" destOrd="0" parTransId="{D51912E0-7141-4080-8AE2-8268E7655928}" sibTransId="{6A6C371C-EDC3-435F-BE3F-9749AE9E76E3}"/>
    <dgm:cxn modelId="{C0066C38-6790-4A59-910A-E4BA055FEA40}" type="presParOf" srcId="{6DCEE5DA-9EA5-4DEC-AF90-D23865A17F19}" destId="{28A688DB-313E-46DC-A3D5-6CCFCFDA2E51}" srcOrd="0" destOrd="0" presId="urn:microsoft.com/office/officeart/2005/8/layout/vList2"/>
    <dgm:cxn modelId="{440791E7-A31A-49BD-B7CF-2797D98FEFC2}" type="presParOf" srcId="{6DCEE5DA-9EA5-4DEC-AF90-D23865A17F19}" destId="{E926449B-3FF2-4B14-8F82-1602FB4AF339}" srcOrd="1" destOrd="0" presId="urn:microsoft.com/office/officeart/2005/8/layout/vList2"/>
    <dgm:cxn modelId="{476C9CF8-2834-4CB7-A31D-2F88541CC649}" type="presParOf" srcId="{6DCEE5DA-9EA5-4DEC-AF90-D23865A17F19}" destId="{5F50C878-9479-4643-AE05-2B42D690617B}" srcOrd="2" destOrd="0" presId="urn:microsoft.com/office/officeart/2005/8/layout/vList2"/>
    <dgm:cxn modelId="{80CCBBE4-1083-493F-AFE6-7E3D1248343C}" type="presParOf" srcId="{6DCEE5DA-9EA5-4DEC-AF90-D23865A17F19}" destId="{A648463F-35F5-4198-9D15-D4589C77B679}" srcOrd="3" destOrd="0" presId="urn:microsoft.com/office/officeart/2005/8/layout/vList2"/>
    <dgm:cxn modelId="{7FE6934F-B1B1-42DB-A675-A2DE1C5F0D20}" type="presParOf" srcId="{6DCEE5DA-9EA5-4DEC-AF90-D23865A17F19}" destId="{1928C4BD-9B70-4B96-8F37-D93FC4F382C9}" srcOrd="4" destOrd="0" presId="urn:microsoft.com/office/officeart/2005/8/layout/vList2"/>
    <dgm:cxn modelId="{D8BD07CA-ED1A-4A50-B889-B1D0D9F2AB29}" type="presParOf" srcId="{6DCEE5DA-9EA5-4DEC-AF90-D23865A17F19}" destId="{55F3A059-68EA-48F9-A078-BC93FFB477F8}" srcOrd="5" destOrd="0" presId="urn:microsoft.com/office/officeart/2005/8/layout/vList2"/>
    <dgm:cxn modelId="{4AEF7926-85DE-4364-9AE7-FAD502C4E8CF}" type="presParOf" srcId="{6DCEE5DA-9EA5-4DEC-AF90-D23865A17F19}" destId="{81525D0A-78F6-42FD-9B16-D1423A0E926B}" srcOrd="6" destOrd="0" presId="urn:microsoft.com/office/officeart/2005/8/layout/vList2"/>
    <dgm:cxn modelId="{27DD00B0-CF27-48B0-9AC9-1E0C38EDBE78}" type="presParOf" srcId="{6DCEE5DA-9EA5-4DEC-AF90-D23865A17F19}" destId="{FC0C1877-E9C5-4CEC-BE55-E1BACDAE9679}" srcOrd="7" destOrd="0" presId="urn:microsoft.com/office/officeart/2005/8/layout/vList2"/>
    <dgm:cxn modelId="{D93E941F-96CF-48DE-8678-5C2D9DD92920}" type="presParOf" srcId="{6DCEE5DA-9EA5-4DEC-AF90-D23865A17F19}" destId="{3EB0F186-2CBE-41CB-B921-321217FA49F9}" srcOrd="8" destOrd="0" presId="urn:microsoft.com/office/officeart/2005/8/layout/vList2"/>
    <dgm:cxn modelId="{D08B8989-B5A3-4C8F-96F5-77CBF3BB8267}" type="presParOf" srcId="{6DCEE5DA-9EA5-4DEC-AF90-D23865A17F19}" destId="{0651EA32-C88F-4AD8-83B9-C5165AC5FBC3}" srcOrd="9" destOrd="0" presId="urn:microsoft.com/office/officeart/2005/8/layout/vList2"/>
    <dgm:cxn modelId="{81982EAF-DBC3-4158-8222-7DFF98F53330}" type="presParOf" srcId="{6DCEE5DA-9EA5-4DEC-AF90-D23865A17F19}" destId="{4B7A9B0F-697A-47CC-B4C1-AE467D172F8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46B87-8CF9-4714-AC63-D602EDCED3B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2EE053-45A9-4117-BFF5-15C1B3B166E1}">
      <dgm:prSet/>
      <dgm:spPr/>
      <dgm:t>
        <a:bodyPr/>
        <a:lstStyle/>
        <a:p>
          <a:pPr>
            <a:buFont typeface="Arial" panose="020B0604020202020204" pitchFamily="34" charset="0"/>
            <a:buChar char="•"/>
          </a:pPr>
          <a:r>
            <a:rPr lang="en-US" b="0" i="0"/>
            <a:t>chol : cholestoral in mg/dl fetched via BMI sensor</a:t>
          </a:r>
        </a:p>
      </dgm:t>
    </dgm:pt>
    <dgm:pt modelId="{D0B8DE7C-47A0-4BDB-8E85-C02CE51E7141}" type="parTrans" cxnId="{B2132CC8-9AD1-4248-980D-7CA8744A411D}">
      <dgm:prSet/>
      <dgm:spPr/>
      <dgm:t>
        <a:bodyPr/>
        <a:lstStyle/>
        <a:p>
          <a:endParaRPr lang="en-US"/>
        </a:p>
      </dgm:t>
    </dgm:pt>
    <dgm:pt modelId="{C7CC34CA-1D69-43EC-9AFF-40C08F0175F9}" type="sibTrans" cxnId="{B2132CC8-9AD1-4248-980D-7CA8744A411D}">
      <dgm:prSet/>
      <dgm:spPr/>
      <dgm:t>
        <a:bodyPr/>
        <a:lstStyle/>
        <a:p>
          <a:endParaRPr lang="en-US"/>
        </a:p>
      </dgm:t>
    </dgm:pt>
    <dgm:pt modelId="{BBC0C6D0-FF8B-40AB-8A02-C9093FFD8C74}">
      <dgm:prSet/>
      <dgm:spPr/>
      <dgm:t>
        <a:bodyPr/>
        <a:lstStyle/>
        <a:p>
          <a:pPr>
            <a:buFont typeface="Arial" panose="020B0604020202020204" pitchFamily="34" charset="0"/>
            <a:buChar char="•"/>
          </a:pPr>
          <a:r>
            <a:rPr lang="en-US" b="0" i="0"/>
            <a:t>fbs : (fasting blood sugar &gt; 120 mg/dl) (1 = true; 0 = false)</a:t>
          </a:r>
        </a:p>
      </dgm:t>
    </dgm:pt>
    <dgm:pt modelId="{12670A38-CB65-4264-89A6-F53B1DB0EB11}" type="parTrans" cxnId="{10196E36-C22C-4641-AEC5-A5DF07D0A9FD}">
      <dgm:prSet/>
      <dgm:spPr/>
      <dgm:t>
        <a:bodyPr/>
        <a:lstStyle/>
        <a:p>
          <a:endParaRPr lang="en-US"/>
        </a:p>
      </dgm:t>
    </dgm:pt>
    <dgm:pt modelId="{8F47E88C-89EB-4AB8-820D-22F03A79E73C}" type="sibTrans" cxnId="{10196E36-C22C-4641-AEC5-A5DF07D0A9FD}">
      <dgm:prSet/>
      <dgm:spPr/>
      <dgm:t>
        <a:bodyPr/>
        <a:lstStyle/>
        <a:p>
          <a:endParaRPr lang="en-US"/>
        </a:p>
      </dgm:t>
    </dgm:pt>
    <dgm:pt modelId="{702F51B6-BD4A-44BD-8C48-FAAF53C98175}">
      <dgm:prSet/>
      <dgm:spPr/>
      <dgm:t>
        <a:bodyPr/>
        <a:lstStyle/>
        <a:p>
          <a:pPr>
            <a:buFont typeface="Arial" panose="020B0604020202020204" pitchFamily="34" charset="0"/>
            <a:buChar char="•"/>
          </a:pPr>
          <a:r>
            <a:rPr lang="en-US" b="0" i="0"/>
            <a:t>rest_ecg : resting electrocardiographic results</a:t>
          </a:r>
        </a:p>
      </dgm:t>
    </dgm:pt>
    <dgm:pt modelId="{AB7F0BBA-369E-490D-8617-0CA2A36C4ADE}" type="parTrans" cxnId="{4DB7CB8A-C415-4957-BD40-F9DE986A8734}">
      <dgm:prSet/>
      <dgm:spPr/>
      <dgm:t>
        <a:bodyPr/>
        <a:lstStyle/>
        <a:p>
          <a:endParaRPr lang="en-US"/>
        </a:p>
      </dgm:t>
    </dgm:pt>
    <dgm:pt modelId="{71B5D503-B162-40F9-8C4A-88FD035A86A9}" type="sibTrans" cxnId="{4DB7CB8A-C415-4957-BD40-F9DE986A8734}">
      <dgm:prSet/>
      <dgm:spPr/>
      <dgm:t>
        <a:bodyPr/>
        <a:lstStyle/>
        <a:p>
          <a:endParaRPr lang="en-US"/>
        </a:p>
      </dgm:t>
    </dgm:pt>
    <dgm:pt modelId="{7B3FB8E5-BBE4-404A-8B1E-87E90D7C7892}">
      <dgm:prSet/>
      <dgm:spPr/>
      <dgm:t>
        <a:bodyPr/>
        <a:lstStyle/>
        <a:p>
          <a:pPr>
            <a:buFont typeface="Arial" panose="020B0604020202020204" pitchFamily="34" charset="0"/>
            <a:buChar char="•"/>
          </a:pPr>
          <a:r>
            <a:rPr lang="en-US" b="0" i="0"/>
            <a:t>Value 0: normal</a:t>
          </a:r>
        </a:p>
      </dgm:t>
    </dgm:pt>
    <dgm:pt modelId="{F5503D2C-18F7-4931-9D57-A670C3A1F053}" type="parTrans" cxnId="{E82EB100-8060-489B-A3A4-FE8D9AE47251}">
      <dgm:prSet/>
      <dgm:spPr/>
      <dgm:t>
        <a:bodyPr/>
        <a:lstStyle/>
        <a:p>
          <a:endParaRPr lang="en-US"/>
        </a:p>
      </dgm:t>
    </dgm:pt>
    <dgm:pt modelId="{F97D5382-7022-4FD2-B5AE-ABC9F908D605}" type="sibTrans" cxnId="{E82EB100-8060-489B-A3A4-FE8D9AE47251}">
      <dgm:prSet/>
      <dgm:spPr/>
      <dgm:t>
        <a:bodyPr/>
        <a:lstStyle/>
        <a:p>
          <a:endParaRPr lang="en-US"/>
        </a:p>
      </dgm:t>
    </dgm:pt>
    <dgm:pt modelId="{9FC507A0-9DBC-42C1-9E6A-83C867361D55}">
      <dgm:prSet/>
      <dgm:spPr/>
      <dgm:t>
        <a:bodyPr/>
        <a:lstStyle/>
        <a:p>
          <a:pPr>
            <a:buFont typeface="Arial" panose="020B0604020202020204" pitchFamily="34" charset="0"/>
            <a:buChar char="•"/>
          </a:pPr>
          <a:r>
            <a:rPr lang="en-US" b="0" i="0"/>
            <a:t>Value 1: having ST-T wave abnormality (T wave inversions and/or ST elevation or depression of &gt; 0.05 mV)</a:t>
          </a:r>
        </a:p>
      </dgm:t>
    </dgm:pt>
    <dgm:pt modelId="{FDAC6A1F-233C-4AF2-A7F5-BDB4FE5E9A6C}" type="parTrans" cxnId="{7CCDE0BB-91F8-459C-9C77-3642571BF59D}">
      <dgm:prSet/>
      <dgm:spPr/>
      <dgm:t>
        <a:bodyPr/>
        <a:lstStyle/>
        <a:p>
          <a:endParaRPr lang="en-US"/>
        </a:p>
      </dgm:t>
    </dgm:pt>
    <dgm:pt modelId="{1983E768-7B21-4F51-BA93-512248EE46F1}" type="sibTrans" cxnId="{7CCDE0BB-91F8-459C-9C77-3642571BF59D}">
      <dgm:prSet/>
      <dgm:spPr/>
      <dgm:t>
        <a:bodyPr/>
        <a:lstStyle/>
        <a:p>
          <a:endParaRPr lang="en-US"/>
        </a:p>
      </dgm:t>
    </dgm:pt>
    <dgm:pt modelId="{D939BB0A-E438-46EA-8EF6-CD770E9A174D}">
      <dgm:prSet/>
      <dgm:spPr/>
      <dgm:t>
        <a:bodyPr/>
        <a:lstStyle/>
        <a:p>
          <a:pPr>
            <a:buFont typeface="Arial" panose="020B0604020202020204" pitchFamily="34" charset="0"/>
            <a:buChar char="•"/>
          </a:pPr>
          <a:r>
            <a:rPr lang="en-US" b="0" i="0"/>
            <a:t>Value 2: showing probable or definite left ventricular hypertrophy by Estes' criteria</a:t>
          </a:r>
        </a:p>
      </dgm:t>
    </dgm:pt>
    <dgm:pt modelId="{D48E5037-9885-48F0-992C-DF522CB7F382}" type="parTrans" cxnId="{04EDB3E2-E899-48D4-B8E4-F3BAE7BB2B92}">
      <dgm:prSet/>
      <dgm:spPr/>
      <dgm:t>
        <a:bodyPr/>
        <a:lstStyle/>
        <a:p>
          <a:endParaRPr lang="en-US"/>
        </a:p>
      </dgm:t>
    </dgm:pt>
    <dgm:pt modelId="{EAB26191-5354-429D-9A2F-E5FC3DA4B02A}" type="sibTrans" cxnId="{04EDB3E2-E899-48D4-B8E4-F3BAE7BB2B92}">
      <dgm:prSet/>
      <dgm:spPr/>
      <dgm:t>
        <a:bodyPr/>
        <a:lstStyle/>
        <a:p>
          <a:endParaRPr lang="en-US"/>
        </a:p>
      </dgm:t>
    </dgm:pt>
    <dgm:pt modelId="{29B931E4-EFC2-4627-9D2A-54154F77589E}">
      <dgm:prSet/>
      <dgm:spPr/>
      <dgm:t>
        <a:bodyPr/>
        <a:lstStyle/>
        <a:p>
          <a:pPr>
            <a:buFont typeface="Arial" panose="020B0604020202020204" pitchFamily="34" charset="0"/>
            <a:buChar char="•"/>
          </a:pPr>
          <a:r>
            <a:rPr lang="en-US" b="0" i="0"/>
            <a:t>thalach : maximum heart rate achieved</a:t>
          </a:r>
        </a:p>
      </dgm:t>
    </dgm:pt>
    <dgm:pt modelId="{4E7B2418-7A09-4717-9A19-AD621867DD84}" type="parTrans" cxnId="{0D3D8C4F-ADB2-4351-9C5F-771A91B1F874}">
      <dgm:prSet/>
      <dgm:spPr/>
      <dgm:t>
        <a:bodyPr/>
        <a:lstStyle/>
        <a:p>
          <a:endParaRPr lang="en-US"/>
        </a:p>
      </dgm:t>
    </dgm:pt>
    <dgm:pt modelId="{73C088E3-3B69-48B2-8F48-24CE7856C778}" type="sibTrans" cxnId="{0D3D8C4F-ADB2-4351-9C5F-771A91B1F874}">
      <dgm:prSet/>
      <dgm:spPr/>
      <dgm:t>
        <a:bodyPr/>
        <a:lstStyle/>
        <a:p>
          <a:endParaRPr lang="en-US"/>
        </a:p>
      </dgm:t>
    </dgm:pt>
    <dgm:pt modelId="{E0E34A58-BD27-4AE1-884F-10D83C148A20}">
      <dgm:prSet/>
      <dgm:spPr/>
      <dgm:t>
        <a:bodyPr/>
        <a:lstStyle/>
        <a:p>
          <a:pPr>
            <a:buFont typeface="Arial" panose="020B0604020202020204" pitchFamily="34" charset="0"/>
            <a:buChar char="•"/>
          </a:pPr>
          <a:r>
            <a:rPr lang="en-US" b="0" i="0"/>
            <a:t>target : 0= less chance of heart attack 1= more chance of heart attack</a:t>
          </a:r>
        </a:p>
      </dgm:t>
    </dgm:pt>
    <dgm:pt modelId="{5EAFBD94-BFB4-4B26-9DEC-AFD757F58A3E}" type="parTrans" cxnId="{9AA1723F-08CD-4BA9-BF0F-2B4846366756}">
      <dgm:prSet/>
      <dgm:spPr/>
      <dgm:t>
        <a:bodyPr/>
        <a:lstStyle/>
        <a:p>
          <a:endParaRPr lang="en-US"/>
        </a:p>
      </dgm:t>
    </dgm:pt>
    <dgm:pt modelId="{14BAD42F-C2C1-495C-9B20-FE1E0975B2B5}" type="sibTrans" cxnId="{9AA1723F-08CD-4BA9-BF0F-2B4846366756}">
      <dgm:prSet/>
      <dgm:spPr/>
      <dgm:t>
        <a:bodyPr/>
        <a:lstStyle/>
        <a:p>
          <a:endParaRPr lang="en-US"/>
        </a:p>
      </dgm:t>
    </dgm:pt>
    <dgm:pt modelId="{93A92F0C-8AAF-4D80-A3EC-99C286C44FBF}" type="pres">
      <dgm:prSet presAssocID="{6B546B87-8CF9-4714-AC63-D602EDCED3B7}" presName="linear" presStyleCnt="0">
        <dgm:presLayoutVars>
          <dgm:animLvl val="lvl"/>
          <dgm:resizeHandles val="exact"/>
        </dgm:presLayoutVars>
      </dgm:prSet>
      <dgm:spPr/>
    </dgm:pt>
    <dgm:pt modelId="{C2C8DD4D-8522-409C-9F2F-A06A7401A44D}" type="pres">
      <dgm:prSet presAssocID="{C32EE053-45A9-4117-BFF5-15C1B3B166E1}" presName="parentText" presStyleLbl="node1" presStyleIdx="0" presStyleCnt="5">
        <dgm:presLayoutVars>
          <dgm:chMax val="0"/>
          <dgm:bulletEnabled val="1"/>
        </dgm:presLayoutVars>
      </dgm:prSet>
      <dgm:spPr/>
    </dgm:pt>
    <dgm:pt modelId="{3796B734-B4E0-4491-B0D6-B90FEE90E51D}" type="pres">
      <dgm:prSet presAssocID="{C7CC34CA-1D69-43EC-9AFF-40C08F0175F9}" presName="spacer" presStyleCnt="0"/>
      <dgm:spPr/>
    </dgm:pt>
    <dgm:pt modelId="{02A053DE-544F-4662-9776-2E5382727972}" type="pres">
      <dgm:prSet presAssocID="{BBC0C6D0-FF8B-40AB-8A02-C9093FFD8C74}" presName="parentText" presStyleLbl="node1" presStyleIdx="1" presStyleCnt="5">
        <dgm:presLayoutVars>
          <dgm:chMax val="0"/>
          <dgm:bulletEnabled val="1"/>
        </dgm:presLayoutVars>
      </dgm:prSet>
      <dgm:spPr/>
    </dgm:pt>
    <dgm:pt modelId="{B1E3F622-6F12-4BE1-8FB4-5D94BE0B86DD}" type="pres">
      <dgm:prSet presAssocID="{8F47E88C-89EB-4AB8-820D-22F03A79E73C}" presName="spacer" presStyleCnt="0"/>
      <dgm:spPr/>
    </dgm:pt>
    <dgm:pt modelId="{C3DC384A-188D-4C2E-B0E9-E36E48D26933}" type="pres">
      <dgm:prSet presAssocID="{702F51B6-BD4A-44BD-8C48-FAAF53C98175}" presName="parentText" presStyleLbl="node1" presStyleIdx="2" presStyleCnt="5">
        <dgm:presLayoutVars>
          <dgm:chMax val="0"/>
          <dgm:bulletEnabled val="1"/>
        </dgm:presLayoutVars>
      </dgm:prSet>
      <dgm:spPr/>
    </dgm:pt>
    <dgm:pt modelId="{0EE1358D-E683-4B27-92A1-34A6CD54E79C}" type="pres">
      <dgm:prSet presAssocID="{702F51B6-BD4A-44BD-8C48-FAAF53C98175}" presName="childText" presStyleLbl="revTx" presStyleIdx="0" presStyleCnt="1">
        <dgm:presLayoutVars>
          <dgm:bulletEnabled val="1"/>
        </dgm:presLayoutVars>
      </dgm:prSet>
      <dgm:spPr/>
    </dgm:pt>
    <dgm:pt modelId="{4C0BE93C-C0FF-4C62-B14A-FF94765AAF2B}" type="pres">
      <dgm:prSet presAssocID="{29B931E4-EFC2-4627-9D2A-54154F77589E}" presName="parentText" presStyleLbl="node1" presStyleIdx="3" presStyleCnt="5">
        <dgm:presLayoutVars>
          <dgm:chMax val="0"/>
          <dgm:bulletEnabled val="1"/>
        </dgm:presLayoutVars>
      </dgm:prSet>
      <dgm:spPr/>
    </dgm:pt>
    <dgm:pt modelId="{620899DE-7CE6-4158-81BB-8BC4837EFA71}" type="pres">
      <dgm:prSet presAssocID="{73C088E3-3B69-48B2-8F48-24CE7856C778}" presName="spacer" presStyleCnt="0"/>
      <dgm:spPr/>
    </dgm:pt>
    <dgm:pt modelId="{2726B502-961A-4846-9701-E510C4482B0D}" type="pres">
      <dgm:prSet presAssocID="{E0E34A58-BD27-4AE1-884F-10D83C148A20}" presName="parentText" presStyleLbl="node1" presStyleIdx="4" presStyleCnt="5">
        <dgm:presLayoutVars>
          <dgm:chMax val="0"/>
          <dgm:bulletEnabled val="1"/>
        </dgm:presLayoutVars>
      </dgm:prSet>
      <dgm:spPr/>
    </dgm:pt>
  </dgm:ptLst>
  <dgm:cxnLst>
    <dgm:cxn modelId="{20658D00-191C-4AF9-AD7F-216083CCD589}" type="presOf" srcId="{C32EE053-45A9-4117-BFF5-15C1B3B166E1}" destId="{C2C8DD4D-8522-409C-9F2F-A06A7401A44D}" srcOrd="0" destOrd="0" presId="urn:microsoft.com/office/officeart/2005/8/layout/vList2"/>
    <dgm:cxn modelId="{E82EB100-8060-489B-A3A4-FE8D9AE47251}" srcId="{702F51B6-BD4A-44BD-8C48-FAAF53C98175}" destId="{7B3FB8E5-BBE4-404A-8B1E-87E90D7C7892}" srcOrd="0" destOrd="0" parTransId="{F5503D2C-18F7-4931-9D57-A670C3A1F053}" sibTransId="{F97D5382-7022-4FD2-B5AE-ABC9F908D605}"/>
    <dgm:cxn modelId="{14F8DF30-6EBB-42C3-BF96-6F21ADC45040}" type="presOf" srcId="{702F51B6-BD4A-44BD-8C48-FAAF53C98175}" destId="{C3DC384A-188D-4C2E-B0E9-E36E48D26933}" srcOrd="0" destOrd="0" presId="urn:microsoft.com/office/officeart/2005/8/layout/vList2"/>
    <dgm:cxn modelId="{AF944A32-CFAB-4AAC-A894-0827A4E59AFD}" type="presOf" srcId="{D939BB0A-E438-46EA-8EF6-CD770E9A174D}" destId="{0EE1358D-E683-4B27-92A1-34A6CD54E79C}" srcOrd="0" destOrd="2" presId="urn:microsoft.com/office/officeart/2005/8/layout/vList2"/>
    <dgm:cxn modelId="{10196E36-C22C-4641-AEC5-A5DF07D0A9FD}" srcId="{6B546B87-8CF9-4714-AC63-D602EDCED3B7}" destId="{BBC0C6D0-FF8B-40AB-8A02-C9093FFD8C74}" srcOrd="1" destOrd="0" parTransId="{12670A38-CB65-4264-89A6-F53B1DB0EB11}" sibTransId="{8F47E88C-89EB-4AB8-820D-22F03A79E73C}"/>
    <dgm:cxn modelId="{9AA1723F-08CD-4BA9-BF0F-2B4846366756}" srcId="{6B546B87-8CF9-4714-AC63-D602EDCED3B7}" destId="{E0E34A58-BD27-4AE1-884F-10D83C148A20}" srcOrd="4" destOrd="0" parTransId="{5EAFBD94-BFB4-4B26-9DEC-AFD757F58A3E}" sibTransId="{14BAD42F-C2C1-495C-9B20-FE1E0975B2B5}"/>
    <dgm:cxn modelId="{0D3D8C4F-ADB2-4351-9C5F-771A91B1F874}" srcId="{6B546B87-8CF9-4714-AC63-D602EDCED3B7}" destId="{29B931E4-EFC2-4627-9D2A-54154F77589E}" srcOrd="3" destOrd="0" parTransId="{4E7B2418-7A09-4717-9A19-AD621867DD84}" sibTransId="{73C088E3-3B69-48B2-8F48-24CE7856C778}"/>
    <dgm:cxn modelId="{9C2E2477-76B9-4C4D-9470-4C9DC0ED55B8}" type="presOf" srcId="{E0E34A58-BD27-4AE1-884F-10D83C148A20}" destId="{2726B502-961A-4846-9701-E510C4482B0D}" srcOrd="0" destOrd="0" presId="urn:microsoft.com/office/officeart/2005/8/layout/vList2"/>
    <dgm:cxn modelId="{4DB7CB8A-C415-4957-BD40-F9DE986A8734}" srcId="{6B546B87-8CF9-4714-AC63-D602EDCED3B7}" destId="{702F51B6-BD4A-44BD-8C48-FAAF53C98175}" srcOrd="2" destOrd="0" parTransId="{AB7F0BBA-369E-490D-8617-0CA2A36C4ADE}" sibTransId="{71B5D503-B162-40F9-8C4A-88FD035A86A9}"/>
    <dgm:cxn modelId="{0FC8BF90-DA97-46A5-BBEF-550443BBC068}" type="presOf" srcId="{9FC507A0-9DBC-42C1-9E6A-83C867361D55}" destId="{0EE1358D-E683-4B27-92A1-34A6CD54E79C}" srcOrd="0" destOrd="1" presId="urn:microsoft.com/office/officeart/2005/8/layout/vList2"/>
    <dgm:cxn modelId="{92E7FCB5-EE6B-4D11-9BF6-2007FCE7214E}" type="presOf" srcId="{6B546B87-8CF9-4714-AC63-D602EDCED3B7}" destId="{93A92F0C-8AAF-4D80-A3EC-99C286C44FBF}" srcOrd="0" destOrd="0" presId="urn:microsoft.com/office/officeart/2005/8/layout/vList2"/>
    <dgm:cxn modelId="{7CCDE0BB-91F8-459C-9C77-3642571BF59D}" srcId="{702F51B6-BD4A-44BD-8C48-FAAF53C98175}" destId="{9FC507A0-9DBC-42C1-9E6A-83C867361D55}" srcOrd="1" destOrd="0" parTransId="{FDAC6A1F-233C-4AF2-A7F5-BDB4FE5E9A6C}" sibTransId="{1983E768-7B21-4F51-BA93-512248EE46F1}"/>
    <dgm:cxn modelId="{B2132CC8-9AD1-4248-980D-7CA8744A411D}" srcId="{6B546B87-8CF9-4714-AC63-D602EDCED3B7}" destId="{C32EE053-45A9-4117-BFF5-15C1B3B166E1}" srcOrd="0" destOrd="0" parTransId="{D0B8DE7C-47A0-4BDB-8E85-C02CE51E7141}" sibTransId="{C7CC34CA-1D69-43EC-9AFF-40C08F0175F9}"/>
    <dgm:cxn modelId="{E1F559CD-54C9-444E-9F9A-F1FA2736082F}" type="presOf" srcId="{7B3FB8E5-BBE4-404A-8B1E-87E90D7C7892}" destId="{0EE1358D-E683-4B27-92A1-34A6CD54E79C}" srcOrd="0" destOrd="0" presId="urn:microsoft.com/office/officeart/2005/8/layout/vList2"/>
    <dgm:cxn modelId="{D089A8CD-9422-4918-A1F2-EDE089633229}" type="presOf" srcId="{BBC0C6D0-FF8B-40AB-8A02-C9093FFD8C74}" destId="{02A053DE-544F-4662-9776-2E5382727972}" srcOrd="0" destOrd="0" presId="urn:microsoft.com/office/officeart/2005/8/layout/vList2"/>
    <dgm:cxn modelId="{04EDB3E2-E899-48D4-B8E4-F3BAE7BB2B92}" srcId="{702F51B6-BD4A-44BD-8C48-FAAF53C98175}" destId="{D939BB0A-E438-46EA-8EF6-CD770E9A174D}" srcOrd="2" destOrd="0" parTransId="{D48E5037-9885-48F0-992C-DF522CB7F382}" sibTransId="{EAB26191-5354-429D-9A2F-E5FC3DA4B02A}"/>
    <dgm:cxn modelId="{416DE8F9-903A-41B3-91B3-64CB2A2EE083}" type="presOf" srcId="{29B931E4-EFC2-4627-9D2A-54154F77589E}" destId="{4C0BE93C-C0FF-4C62-B14A-FF94765AAF2B}" srcOrd="0" destOrd="0" presId="urn:microsoft.com/office/officeart/2005/8/layout/vList2"/>
    <dgm:cxn modelId="{AA89C683-7FB8-4FBA-8447-E1D8BFBC4E6F}" type="presParOf" srcId="{93A92F0C-8AAF-4D80-A3EC-99C286C44FBF}" destId="{C2C8DD4D-8522-409C-9F2F-A06A7401A44D}" srcOrd="0" destOrd="0" presId="urn:microsoft.com/office/officeart/2005/8/layout/vList2"/>
    <dgm:cxn modelId="{FBCD861D-B846-4D9F-B691-1B4B36BE9962}" type="presParOf" srcId="{93A92F0C-8AAF-4D80-A3EC-99C286C44FBF}" destId="{3796B734-B4E0-4491-B0D6-B90FEE90E51D}" srcOrd="1" destOrd="0" presId="urn:microsoft.com/office/officeart/2005/8/layout/vList2"/>
    <dgm:cxn modelId="{8C801958-2132-4D86-B06C-42D94953E17A}" type="presParOf" srcId="{93A92F0C-8AAF-4D80-A3EC-99C286C44FBF}" destId="{02A053DE-544F-4662-9776-2E5382727972}" srcOrd="2" destOrd="0" presId="urn:microsoft.com/office/officeart/2005/8/layout/vList2"/>
    <dgm:cxn modelId="{F137AFEA-F601-46CA-89B0-F0B98369DA62}" type="presParOf" srcId="{93A92F0C-8AAF-4D80-A3EC-99C286C44FBF}" destId="{B1E3F622-6F12-4BE1-8FB4-5D94BE0B86DD}" srcOrd="3" destOrd="0" presId="urn:microsoft.com/office/officeart/2005/8/layout/vList2"/>
    <dgm:cxn modelId="{9BC07809-8251-45FF-9E67-BFA9203137D7}" type="presParOf" srcId="{93A92F0C-8AAF-4D80-A3EC-99C286C44FBF}" destId="{C3DC384A-188D-4C2E-B0E9-E36E48D26933}" srcOrd="4" destOrd="0" presId="urn:microsoft.com/office/officeart/2005/8/layout/vList2"/>
    <dgm:cxn modelId="{971F9FC5-ADB3-489D-9B97-F20FEABE00FC}" type="presParOf" srcId="{93A92F0C-8AAF-4D80-A3EC-99C286C44FBF}" destId="{0EE1358D-E683-4B27-92A1-34A6CD54E79C}" srcOrd="5" destOrd="0" presId="urn:microsoft.com/office/officeart/2005/8/layout/vList2"/>
    <dgm:cxn modelId="{D24274F0-1391-46A7-B118-5F60354725EA}" type="presParOf" srcId="{93A92F0C-8AAF-4D80-A3EC-99C286C44FBF}" destId="{4C0BE93C-C0FF-4C62-B14A-FF94765AAF2B}" srcOrd="6" destOrd="0" presId="urn:microsoft.com/office/officeart/2005/8/layout/vList2"/>
    <dgm:cxn modelId="{22CCF3DB-3EBC-491B-B29A-11C05D816F9F}" type="presParOf" srcId="{93A92F0C-8AAF-4D80-A3EC-99C286C44FBF}" destId="{620899DE-7CE6-4158-81BB-8BC4837EFA71}" srcOrd="7" destOrd="0" presId="urn:microsoft.com/office/officeart/2005/8/layout/vList2"/>
    <dgm:cxn modelId="{A0614472-01FE-4A6C-A0C3-2829C83F2183}" type="presParOf" srcId="{93A92F0C-8AAF-4D80-A3EC-99C286C44FBF}" destId="{2726B502-961A-4846-9701-E510C4482B0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688DB-313E-46DC-A3D5-6CCFCFDA2E51}">
      <dsp:nvSpPr>
        <dsp:cNvPr id="0" name=""/>
        <dsp:cNvSpPr/>
      </dsp:nvSpPr>
      <dsp:spPr>
        <a:xfrm>
          <a:off x="0" y="300424"/>
          <a:ext cx="5961345"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Age : Age of the patient</a:t>
          </a:r>
          <a:endParaRPr lang="en-US" sz="2300" kern="1200"/>
        </a:p>
      </dsp:txBody>
      <dsp:txXfrm>
        <a:off x="26930" y="327354"/>
        <a:ext cx="5907485" cy="497795"/>
      </dsp:txXfrm>
    </dsp:sp>
    <dsp:sp modelId="{5F50C878-9479-4643-AE05-2B42D690617B}">
      <dsp:nvSpPr>
        <dsp:cNvPr id="0" name=""/>
        <dsp:cNvSpPr/>
      </dsp:nvSpPr>
      <dsp:spPr>
        <a:xfrm>
          <a:off x="0" y="918319"/>
          <a:ext cx="5961345" cy="55165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Sex : Sex of the patient</a:t>
          </a:r>
          <a:endParaRPr lang="en-US" sz="2300" kern="1200"/>
        </a:p>
      </dsp:txBody>
      <dsp:txXfrm>
        <a:off x="26930" y="945249"/>
        <a:ext cx="5907485" cy="497795"/>
      </dsp:txXfrm>
    </dsp:sp>
    <dsp:sp modelId="{1928C4BD-9B70-4B96-8F37-D93FC4F382C9}">
      <dsp:nvSpPr>
        <dsp:cNvPr id="0" name=""/>
        <dsp:cNvSpPr/>
      </dsp:nvSpPr>
      <dsp:spPr>
        <a:xfrm>
          <a:off x="0" y="1536214"/>
          <a:ext cx="5961345" cy="55165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exang: exercise induced angina (1 = yes; 0 = no)</a:t>
          </a:r>
          <a:endParaRPr lang="en-US" sz="2300" kern="1200"/>
        </a:p>
      </dsp:txBody>
      <dsp:txXfrm>
        <a:off x="26930" y="1563144"/>
        <a:ext cx="5907485" cy="497795"/>
      </dsp:txXfrm>
    </dsp:sp>
    <dsp:sp modelId="{81525D0A-78F6-42FD-9B16-D1423A0E926B}">
      <dsp:nvSpPr>
        <dsp:cNvPr id="0" name=""/>
        <dsp:cNvSpPr/>
      </dsp:nvSpPr>
      <dsp:spPr>
        <a:xfrm>
          <a:off x="0" y="2154110"/>
          <a:ext cx="5961345" cy="55165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ca: number of major vessels (0-3)</a:t>
          </a:r>
          <a:endParaRPr lang="en-US" sz="2300" kern="1200"/>
        </a:p>
      </dsp:txBody>
      <dsp:txXfrm>
        <a:off x="26930" y="2181040"/>
        <a:ext cx="5907485" cy="497795"/>
      </dsp:txXfrm>
    </dsp:sp>
    <dsp:sp modelId="{3EB0F186-2CBE-41CB-B921-321217FA49F9}">
      <dsp:nvSpPr>
        <dsp:cNvPr id="0" name=""/>
        <dsp:cNvSpPr/>
      </dsp:nvSpPr>
      <dsp:spPr>
        <a:xfrm>
          <a:off x="0" y="2772005"/>
          <a:ext cx="5961345" cy="55165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cp : Chest Pain type chest pain type</a:t>
          </a:r>
          <a:endParaRPr lang="en-US" sz="2300" kern="1200"/>
        </a:p>
      </dsp:txBody>
      <dsp:txXfrm>
        <a:off x="26930" y="2798935"/>
        <a:ext cx="5907485" cy="497795"/>
      </dsp:txXfrm>
    </dsp:sp>
    <dsp:sp modelId="{0651EA32-C88F-4AD8-83B9-C5165AC5FBC3}">
      <dsp:nvSpPr>
        <dsp:cNvPr id="0" name=""/>
        <dsp:cNvSpPr/>
      </dsp:nvSpPr>
      <dsp:spPr>
        <a:xfrm>
          <a:off x="0" y="3323660"/>
          <a:ext cx="596134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Value 1: typical angina</a:t>
          </a:r>
          <a:endParaRPr lang="en-US" sz="1800" kern="1200"/>
        </a:p>
        <a:p>
          <a:pPr marL="171450" lvl="1" indent="-171450" algn="l" defTabSz="800100">
            <a:lnSpc>
              <a:spcPct val="90000"/>
            </a:lnSpc>
            <a:spcBef>
              <a:spcPct val="0"/>
            </a:spcBef>
            <a:spcAft>
              <a:spcPct val="20000"/>
            </a:spcAft>
            <a:buChar char="•"/>
          </a:pPr>
          <a:r>
            <a:rPr lang="en-US" sz="1800" b="0" i="0" kern="1200"/>
            <a:t>Value 2: atypical angina</a:t>
          </a:r>
          <a:endParaRPr lang="en-US" sz="1800" kern="1200"/>
        </a:p>
        <a:p>
          <a:pPr marL="171450" lvl="1" indent="-171450" algn="l" defTabSz="800100">
            <a:lnSpc>
              <a:spcPct val="90000"/>
            </a:lnSpc>
            <a:spcBef>
              <a:spcPct val="0"/>
            </a:spcBef>
            <a:spcAft>
              <a:spcPct val="20000"/>
            </a:spcAft>
            <a:buChar char="•"/>
          </a:pPr>
          <a:r>
            <a:rPr lang="en-US" sz="1800" b="0" i="0" kern="1200"/>
            <a:t>Value 3: non-anginal pain</a:t>
          </a:r>
          <a:endParaRPr lang="en-US" sz="1800" kern="1200"/>
        </a:p>
        <a:p>
          <a:pPr marL="171450" lvl="1" indent="-171450" algn="l" defTabSz="800100">
            <a:lnSpc>
              <a:spcPct val="90000"/>
            </a:lnSpc>
            <a:spcBef>
              <a:spcPct val="0"/>
            </a:spcBef>
            <a:spcAft>
              <a:spcPct val="20000"/>
            </a:spcAft>
            <a:buChar char="•"/>
          </a:pPr>
          <a:r>
            <a:rPr lang="en-US" sz="1800" b="0" i="0" kern="1200"/>
            <a:t>Value 4: asymptomatic</a:t>
          </a:r>
          <a:endParaRPr lang="en-US" sz="1800" kern="1200"/>
        </a:p>
      </dsp:txBody>
      <dsp:txXfrm>
        <a:off x="0" y="3323660"/>
        <a:ext cx="5961345" cy="1237860"/>
      </dsp:txXfrm>
    </dsp:sp>
    <dsp:sp modelId="{4B7A9B0F-697A-47CC-B4C1-AE467D172F84}">
      <dsp:nvSpPr>
        <dsp:cNvPr id="0" name=""/>
        <dsp:cNvSpPr/>
      </dsp:nvSpPr>
      <dsp:spPr>
        <a:xfrm>
          <a:off x="0" y="4561520"/>
          <a:ext cx="5961345"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trtbps : resting blood pressure (in mm Hg)</a:t>
          </a:r>
          <a:endParaRPr lang="en-US" sz="2300" kern="1200"/>
        </a:p>
      </dsp:txBody>
      <dsp:txXfrm>
        <a:off x="26930" y="4588450"/>
        <a:ext cx="5907485"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8DD4D-8522-409C-9F2F-A06A7401A44D}">
      <dsp:nvSpPr>
        <dsp:cNvPr id="0" name=""/>
        <dsp:cNvSpPr/>
      </dsp:nvSpPr>
      <dsp:spPr>
        <a:xfrm>
          <a:off x="0" y="137992"/>
          <a:ext cx="5961345"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chol : cholestoral in mg/dl fetched via BMI sensor</a:t>
          </a:r>
        </a:p>
      </dsp:txBody>
      <dsp:txXfrm>
        <a:off x="36845" y="174837"/>
        <a:ext cx="5887655" cy="681087"/>
      </dsp:txXfrm>
    </dsp:sp>
    <dsp:sp modelId="{02A053DE-544F-4662-9776-2E5382727972}">
      <dsp:nvSpPr>
        <dsp:cNvPr id="0" name=""/>
        <dsp:cNvSpPr/>
      </dsp:nvSpPr>
      <dsp:spPr>
        <a:xfrm>
          <a:off x="0" y="947490"/>
          <a:ext cx="5961345" cy="754777"/>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fbs : (fasting blood sugar &gt; 120 mg/dl) (1 = true; 0 = false)</a:t>
          </a:r>
        </a:p>
      </dsp:txBody>
      <dsp:txXfrm>
        <a:off x="36845" y="984335"/>
        <a:ext cx="5887655" cy="681087"/>
      </dsp:txXfrm>
    </dsp:sp>
    <dsp:sp modelId="{C3DC384A-188D-4C2E-B0E9-E36E48D26933}">
      <dsp:nvSpPr>
        <dsp:cNvPr id="0" name=""/>
        <dsp:cNvSpPr/>
      </dsp:nvSpPr>
      <dsp:spPr>
        <a:xfrm>
          <a:off x="0" y="1756988"/>
          <a:ext cx="5961345" cy="75477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rest_ecg : resting electrocardiographic results</a:t>
          </a:r>
        </a:p>
      </dsp:txBody>
      <dsp:txXfrm>
        <a:off x="36845" y="1793833"/>
        <a:ext cx="5887655" cy="681087"/>
      </dsp:txXfrm>
    </dsp:sp>
    <dsp:sp modelId="{0EE1358D-E683-4B27-92A1-34A6CD54E79C}">
      <dsp:nvSpPr>
        <dsp:cNvPr id="0" name=""/>
        <dsp:cNvSpPr/>
      </dsp:nvSpPr>
      <dsp:spPr>
        <a:xfrm>
          <a:off x="0" y="2511766"/>
          <a:ext cx="5961345" cy="1199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0: normal</a:t>
          </a:r>
        </a:p>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1: having ST-T wave abnormality (T wave inversions and/or ST elevation or depression of &gt; 0.05 mV)</a:t>
          </a:r>
        </a:p>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2: showing probable or definite left ventricular hypertrophy by Estes' criteria</a:t>
          </a:r>
        </a:p>
      </dsp:txBody>
      <dsp:txXfrm>
        <a:off x="0" y="2511766"/>
        <a:ext cx="5961345" cy="1199565"/>
      </dsp:txXfrm>
    </dsp:sp>
    <dsp:sp modelId="{4C0BE93C-C0FF-4C62-B14A-FF94765AAF2B}">
      <dsp:nvSpPr>
        <dsp:cNvPr id="0" name=""/>
        <dsp:cNvSpPr/>
      </dsp:nvSpPr>
      <dsp:spPr>
        <a:xfrm>
          <a:off x="0" y="3711331"/>
          <a:ext cx="5961345" cy="754777"/>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thalach : maximum heart rate achieved</a:t>
          </a:r>
        </a:p>
      </dsp:txBody>
      <dsp:txXfrm>
        <a:off x="36845" y="3748176"/>
        <a:ext cx="5887655" cy="681087"/>
      </dsp:txXfrm>
    </dsp:sp>
    <dsp:sp modelId="{2726B502-961A-4846-9701-E510C4482B0D}">
      <dsp:nvSpPr>
        <dsp:cNvPr id="0" name=""/>
        <dsp:cNvSpPr/>
      </dsp:nvSpPr>
      <dsp:spPr>
        <a:xfrm>
          <a:off x="0" y="4520829"/>
          <a:ext cx="5961345"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target : 0= less chance of heart attack 1= more chance of heart attack</a:t>
          </a:r>
        </a:p>
      </dsp:txBody>
      <dsp:txXfrm>
        <a:off x="36845" y="4557674"/>
        <a:ext cx="5887655"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7FB0-67C6-4C3E-88D8-F309E6C6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E35383-6856-43B0-AD4C-91AFD60CA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88CC4-7081-415C-B0A2-B9DD58CFFFC5}"/>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B53E0FCE-04B4-4019-819C-4FA51C634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837BF-64E4-416F-BFF7-6A5128418EE5}"/>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01624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5BF1-9CF9-4ABF-BB9D-8503ACFFA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657D4A-92FD-481C-8185-ECC5E5F9C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BFCB-E4C1-403C-8CA4-910B772CE14D}"/>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172309D4-09DA-40F0-BA64-AEE6DA599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CA00F-A044-409F-80E3-CE6723DD6D1C}"/>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78569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B3A28-3FCD-49DB-A6F0-58F353C54D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70954-A554-427F-B023-2B151BB48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538DC-A2D2-40D4-BCF6-AB998C8C87B7}"/>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14793408-5E07-4A76-93E8-C78E4188D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4EC3C-FF22-43B7-98A2-6307A75475E1}"/>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43663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477E-29FB-4895-99D7-85242A43A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3815A-88AF-4B73-A789-55D4F5235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3EE74-B06F-41EB-B115-CBFEE61C60FF}"/>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7DA0613B-832C-45D7-8D48-B79F8B6AF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A23C1-F98F-4473-90BF-00951FCE6F2F}"/>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133210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CC20-D522-4323-834A-691BB72FA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37A4B-AD61-496E-8B3C-3135C089C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0A0D9-9FE5-4647-A895-6DA498C8E1B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DDAF079C-A04B-4BC5-8B88-BB445D1C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9847B-63A7-4210-A46C-08B4FB6C4A6A}"/>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65205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DF92-95CA-4364-B391-56FA3B7D3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FA8E5-770F-4F50-9919-AEE298A48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664AE4-0CB4-4C44-8172-26204FC15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328F0-78B9-485D-89CD-F923F3531A4B}"/>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E50E23B9-C10F-452C-84D8-8FFB4D9F1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B3A7B-CF96-4820-88FE-1A803ED13A7B}"/>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8674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F8F3-7A0B-4B3F-99B6-F52E39DB0E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2E989-797D-4CEA-A433-1E75D66E4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86463-53AE-4CAA-9A36-47174D75C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64D25-7474-47AD-A2EC-B73EE3261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E0F17-AF06-4586-8A16-F0E32DD1A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62C5C-A80E-4F60-A363-B24458E4594B}"/>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8" name="Footer Placeholder 7">
            <a:extLst>
              <a:ext uri="{FF2B5EF4-FFF2-40B4-BE49-F238E27FC236}">
                <a16:creationId xmlns:a16="http://schemas.microsoft.com/office/drawing/2014/main" id="{82A410C1-8C25-4F2A-9F7D-353459439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E2D91-7836-4B4B-B68D-417DFEF8866D}"/>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91323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0AD9-CCA5-49C2-A3D1-A722A2A8A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E0EF7-6E85-4055-A445-147EB0EB4EE6}"/>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4" name="Footer Placeholder 3">
            <a:extLst>
              <a:ext uri="{FF2B5EF4-FFF2-40B4-BE49-F238E27FC236}">
                <a16:creationId xmlns:a16="http://schemas.microsoft.com/office/drawing/2014/main" id="{0C095245-0252-42C2-BAA3-3A3216380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8F24F4-FE3F-4C14-954F-833393830CAD}"/>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42423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66A72-BF1F-4197-85D3-7C974F2733A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3" name="Footer Placeholder 2">
            <a:extLst>
              <a:ext uri="{FF2B5EF4-FFF2-40B4-BE49-F238E27FC236}">
                <a16:creationId xmlns:a16="http://schemas.microsoft.com/office/drawing/2014/main" id="{D76C5185-DF0D-4CB0-82A4-E7A11B54B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15293-66A2-4DC7-ADDC-23BC1E53AEBC}"/>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57275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7CC3-9CFE-4572-9684-A05B11512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B9340-77B4-4599-A7EE-0E375D877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1C5B3-456B-4C35-B28D-C9F7D85AA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9A3CB-286B-4EF0-A7CB-723180393A1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A830A89A-D779-4878-8E25-789EE2B77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573A-D19A-4358-894E-2194C5C652AA}"/>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70241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1583-99AB-4886-9ABD-5CED578C1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B57089-B4C4-4B8D-9344-BF88BC243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50BE3-BEFC-4645-BB99-06E682F30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E849E-669B-4959-97D9-A4DC06EC4173}"/>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1CAB7000-CA66-429D-8260-D60110E9C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31785-0892-4B2F-9B87-8DF5090386F1}"/>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8007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5DF32-9906-4B18-97B8-336E7D870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4780C0-9FCE-4D28-8A86-01C5F34CF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85D5-FE19-4B96-A377-681BF1373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5AE40A52-0F8C-41D0-AC20-53FC6F0E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9BBB62-80B4-4CC2-85E2-2E1FCC4A2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E0A5E-5E13-45D7-9BA3-8F153DD88031}" type="slidenum">
              <a:rPr lang="en-US" smtClean="0"/>
              <a:t>‹#›</a:t>
            </a:fld>
            <a:endParaRPr lang="en-US"/>
          </a:p>
        </p:txBody>
      </p:sp>
    </p:spTree>
    <p:extLst>
      <p:ext uri="{BB962C8B-B14F-4D97-AF65-F5344CB8AC3E}">
        <p14:creationId xmlns:p14="http://schemas.microsoft.com/office/powerpoint/2010/main" val="298421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hyperlink" Target="https://scikit-learn.org/stable/modules/neural_networks_supervise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E9588-985A-4B6E-9F26-53925339CB2A}"/>
              </a:ext>
            </a:extLst>
          </p:cNvPr>
          <p:cNvSpPr>
            <a:spLocks noGrp="1"/>
          </p:cNvSpPr>
          <p:nvPr>
            <p:ph type="ctrTitle"/>
          </p:nvPr>
        </p:nvSpPr>
        <p:spPr>
          <a:xfrm>
            <a:off x="1155559" y="637762"/>
            <a:ext cx="2899568" cy="5576770"/>
          </a:xfrm>
        </p:spPr>
        <p:txBody>
          <a:bodyPr anchor="ctr">
            <a:normAutofit/>
          </a:bodyPr>
          <a:lstStyle/>
          <a:p>
            <a:pPr algn="l"/>
            <a:r>
              <a:rPr lang="en-US" sz="4800" dirty="0">
                <a:solidFill>
                  <a:schemeClr val="bg1"/>
                </a:solidFill>
              </a:rPr>
              <a:t>Heart Attack Analysis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81F1BE4-78D2-48CC-920C-542C10294C43}"/>
              </a:ext>
            </a:extLst>
          </p:cNvPr>
          <p:cNvSpPr>
            <a:spLocks noGrp="1"/>
          </p:cNvSpPr>
          <p:nvPr>
            <p:ph type="subTitle" idx="1"/>
          </p:nvPr>
        </p:nvSpPr>
        <p:spPr>
          <a:xfrm>
            <a:off x="5444775" y="637762"/>
            <a:ext cx="5600580" cy="5576770"/>
          </a:xfrm>
        </p:spPr>
        <p:txBody>
          <a:bodyPr anchor="ctr">
            <a:normAutofit/>
          </a:bodyPr>
          <a:lstStyle/>
          <a:p>
            <a:pPr algn="l"/>
            <a:r>
              <a:rPr lang="en-US" sz="3200" dirty="0"/>
              <a:t>By: </a:t>
            </a:r>
            <a:r>
              <a:rPr lang="en-US" sz="3200" dirty="0" err="1"/>
              <a:t>JinWei</a:t>
            </a:r>
            <a:r>
              <a:rPr lang="en-US" sz="3200" dirty="0"/>
              <a:t> </a:t>
            </a:r>
            <a:r>
              <a:rPr lang="en-US" sz="3200" dirty="0" err="1"/>
              <a:t>Loh</a:t>
            </a:r>
            <a:r>
              <a:rPr lang="en-US" sz="3200" dirty="0"/>
              <a:t>, Tom Liu</a:t>
            </a:r>
          </a:p>
        </p:txBody>
      </p:sp>
    </p:spTree>
    <p:extLst>
      <p:ext uri="{BB962C8B-B14F-4D97-AF65-F5344CB8AC3E}">
        <p14:creationId xmlns:p14="http://schemas.microsoft.com/office/powerpoint/2010/main" val="410220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5E576FF-8041-47D0-8408-9206A5476684}"/>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SVM</a:t>
            </a:r>
          </a:p>
        </p:txBody>
      </p:sp>
      <p:pic>
        <p:nvPicPr>
          <p:cNvPr id="5" name="Picture 4">
            <a:extLst>
              <a:ext uri="{FF2B5EF4-FFF2-40B4-BE49-F238E27FC236}">
                <a16:creationId xmlns:a16="http://schemas.microsoft.com/office/drawing/2014/main" id="{830846E4-932A-44DC-A5D4-97052AF36495}"/>
              </a:ext>
            </a:extLst>
          </p:cNvPr>
          <p:cNvPicPr>
            <a:picLocks noChangeAspect="1"/>
          </p:cNvPicPr>
          <p:nvPr/>
        </p:nvPicPr>
        <p:blipFill>
          <a:blip r:embed="rId2"/>
          <a:stretch>
            <a:fillRect/>
          </a:stretch>
        </p:blipFill>
        <p:spPr>
          <a:xfrm>
            <a:off x="4694548" y="2178729"/>
            <a:ext cx="7497452" cy="2256114"/>
          </a:xfrm>
          <a:prstGeom prst="rect">
            <a:avLst/>
          </a:prstGeom>
        </p:spPr>
      </p:pic>
    </p:spTree>
    <p:extLst>
      <p:ext uri="{BB962C8B-B14F-4D97-AF65-F5344CB8AC3E}">
        <p14:creationId xmlns:p14="http://schemas.microsoft.com/office/powerpoint/2010/main" val="343975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4F198A7-5524-41BB-9C01-40FE5E3CAFE4}"/>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a:t>
            </a:r>
          </a:p>
        </p:txBody>
      </p:sp>
      <p:pic>
        <p:nvPicPr>
          <p:cNvPr id="5" name="Picture 4">
            <a:extLst>
              <a:ext uri="{FF2B5EF4-FFF2-40B4-BE49-F238E27FC236}">
                <a16:creationId xmlns:a16="http://schemas.microsoft.com/office/drawing/2014/main" id="{8F29C9F0-88CE-487D-882C-CC0B0C2ECA76}"/>
              </a:ext>
            </a:extLst>
          </p:cNvPr>
          <p:cNvPicPr>
            <a:picLocks noChangeAspect="1"/>
          </p:cNvPicPr>
          <p:nvPr/>
        </p:nvPicPr>
        <p:blipFill>
          <a:blip r:embed="rId2"/>
          <a:stretch>
            <a:fillRect/>
          </a:stretch>
        </p:blipFill>
        <p:spPr>
          <a:xfrm>
            <a:off x="4694548" y="2450166"/>
            <a:ext cx="7497452" cy="1957668"/>
          </a:xfrm>
          <a:prstGeom prst="rect">
            <a:avLst/>
          </a:prstGeom>
        </p:spPr>
      </p:pic>
    </p:spTree>
    <p:extLst>
      <p:ext uri="{BB962C8B-B14F-4D97-AF65-F5344CB8AC3E}">
        <p14:creationId xmlns:p14="http://schemas.microsoft.com/office/powerpoint/2010/main" val="73950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A268DE-4A70-4EC8-8203-D77AF403C1B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Accuracies</a:t>
            </a:r>
          </a:p>
        </p:txBody>
      </p:sp>
      <p:pic>
        <p:nvPicPr>
          <p:cNvPr id="5" name="Picture 4">
            <a:extLst>
              <a:ext uri="{FF2B5EF4-FFF2-40B4-BE49-F238E27FC236}">
                <a16:creationId xmlns:a16="http://schemas.microsoft.com/office/drawing/2014/main" id="{5A7634B9-A2A6-4E05-8691-75FA22C08DFC}"/>
              </a:ext>
            </a:extLst>
          </p:cNvPr>
          <p:cNvPicPr>
            <a:picLocks noChangeAspect="1"/>
          </p:cNvPicPr>
          <p:nvPr/>
        </p:nvPicPr>
        <p:blipFill>
          <a:blip r:embed="rId2"/>
          <a:stretch>
            <a:fillRect/>
          </a:stretch>
        </p:blipFill>
        <p:spPr>
          <a:xfrm>
            <a:off x="5508727" y="295562"/>
            <a:ext cx="5737307" cy="4767115"/>
          </a:xfrm>
          <a:prstGeom prst="rect">
            <a:avLst/>
          </a:prstGeom>
        </p:spPr>
      </p:pic>
      <p:sp>
        <p:nvSpPr>
          <p:cNvPr id="6" name="TextBox 5">
            <a:extLst>
              <a:ext uri="{FF2B5EF4-FFF2-40B4-BE49-F238E27FC236}">
                <a16:creationId xmlns:a16="http://schemas.microsoft.com/office/drawing/2014/main" id="{4AC21F2B-1557-494B-B2D7-6D137CFA1CD2}"/>
              </a:ext>
            </a:extLst>
          </p:cNvPr>
          <p:cNvSpPr txBox="1"/>
          <p:nvPr/>
        </p:nvSpPr>
        <p:spPr>
          <a:xfrm>
            <a:off x="5033818" y="5099622"/>
            <a:ext cx="6687127" cy="1200329"/>
          </a:xfrm>
          <a:prstGeom prst="rect">
            <a:avLst/>
          </a:prstGeom>
          <a:noFill/>
        </p:spPr>
        <p:txBody>
          <a:bodyPr wrap="square" rtlCol="0">
            <a:spAutoFit/>
          </a:bodyPr>
          <a:lstStyle/>
          <a:p>
            <a:r>
              <a:rPr lang="en-US" dirty="0"/>
              <a:t>With no feature transformation and no regularizations, we observe that SVM scored highest accuracy. It is worth pointing out that NN scored perfect on training set but lower on the validation set. This is due the lack of regularization and thus results in an over-fit. </a:t>
            </a:r>
          </a:p>
        </p:txBody>
      </p:sp>
    </p:spTree>
    <p:extLst>
      <p:ext uri="{BB962C8B-B14F-4D97-AF65-F5344CB8AC3E}">
        <p14:creationId xmlns:p14="http://schemas.microsoft.com/office/powerpoint/2010/main" val="249760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9BFD24-31FB-4294-86D7-9E2E7593F897}"/>
              </a:ext>
            </a:extLst>
          </p:cNvPr>
          <p:cNvSpPr>
            <a:spLocks noGrp="1"/>
          </p:cNvSpPr>
          <p:nvPr>
            <p:ph type="title"/>
          </p:nvPr>
        </p:nvSpPr>
        <p:spPr>
          <a:xfrm>
            <a:off x="767290" y="1166932"/>
            <a:ext cx="3690410" cy="4279709"/>
          </a:xfrm>
        </p:spPr>
        <p:txBody>
          <a:bodyPr anchor="ctr">
            <a:normAutofit/>
          </a:bodyPr>
          <a:lstStyle/>
          <a:p>
            <a:r>
              <a:rPr lang="en-US" sz="4800" dirty="0">
                <a:solidFill>
                  <a:schemeClr val="bg1"/>
                </a:solidFill>
              </a:rPr>
              <a:t>Logistic Regression</a:t>
            </a:r>
            <a:br>
              <a:rPr lang="en-US" sz="4800" dirty="0">
                <a:solidFill>
                  <a:schemeClr val="bg1"/>
                </a:solidFill>
              </a:rPr>
            </a:br>
            <a:r>
              <a:rPr lang="en-US" sz="4800" dirty="0">
                <a:solidFill>
                  <a:schemeClr val="bg1"/>
                </a:solidFill>
              </a:rPr>
              <a:t>with L2 Regularization</a:t>
            </a:r>
          </a:p>
        </p:txBody>
      </p:sp>
      <p:pic>
        <p:nvPicPr>
          <p:cNvPr id="5" name="Picture 4">
            <a:extLst>
              <a:ext uri="{FF2B5EF4-FFF2-40B4-BE49-F238E27FC236}">
                <a16:creationId xmlns:a16="http://schemas.microsoft.com/office/drawing/2014/main" id="{447FC45B-69B3-4593-9534-30CD31C45D8F}"/>
              </a:ext>
            </a:extLst>
          </p:cNvPr>
          <p:cNvPicPr>
            <a:picLocks noChangeAspect="1"/>
          </p:cNvPicPr>
          <p:nvPr/>
        </p:nvPicPr>
        <p:blipFill>
          <a:blip r:embed="rId2"/>
          <a:stretch>
            <a:fillRect/>
          </a:stretch>
        </p:blipFill>
        <p:spPr>
          <a:xfrm>
            <a:off x="4816571" y="0"/>
            <a:ext cx="5127529" cy="5331949"/>
          </a:xfrm>
          <a:prstGeom prst="rect">
            <a:avLst/>
          </a:prstGeom>
        </p:spPr>
      </p:pic>
      <p:sp>
        <p:nvSpPr>
          <p:cNvPr id="6" name="TextBox 5">
            <a:extLst>
              <a:ext uri="{FF2B5EF4-FFF2-40B4-BE49-F238E27FC236}">
                <a16:creationId xmlns:a16="http://schemas.microsoft.com/office/drawing/2014/main" id="{1C664D57-B2F4-41EC-8114-5D24FE60C789}"/>
              </a:ext>
            </a:extLst>
          </p:cNvPr>
          <p:cNvSpPr txBox="1"/>
          <p:nvPr/>
        </p:nvSpPr>
        <p:spPr>
          <a:xfrm>
            <a:off x="4816571" y="5336307"/>
            <a:ext cx="6937279" cy="1477328"/>
          </a:xfrm>
          <a:prstGeom prst="rect">
            <a:avLst/>
          </a:prstGeom>
          <a:noFill/>
        </p:spPr>
        <p:txBody>
          <a:bodyPr wrap="square" rtlCol="0">
            <a:spAutoFit/>
          </a:bodyPr>
          <a:lstStyle/>
          <a:p>
            <a:r>
              <a:rPr lang="en-US" dirty="0"/>
              <a:t>Adding L2 Regularization to simple linear </a:t>
            </a:r>
            <a:r>
              <a:rPr lang="en-US" dirty="0" err="1"/>
              <a:t>logreg</a:t>
            </a:r>
            <a:r>
              <a:rPr lang="en-US" dirty="0"/>
              <a:t>, we see a substantial increase in the test accuracy with C = 0.01 (higher lambda). As C increases, training accuracy increases but test accuracy takes a hit, since a higher C means less regularization, thus less penalty was put on big weights. </a:t>
            </a:r>
          </a:p>
        </p:txBody>
      </p:sp>
    </p:spTree>
    <p:extLst>
      <p:ext uri="{BB962C8B-B14F-4D97-AF65-F5344CB8AC3E}">
        <p14:creationId xmlns:p14="http://schemas.microsoft.com/office/powerpoint/2010/main" val="288973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20302F0-54EA-4A27-A218-1D8EC843F33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Logistic Regression with Poly Feature Transform</a:t>
            </a:r>
          </a:p>
        </p:txBody>
      </p:sp>
      <p:pic>
        <p:nvPicPr>
          <p:cNvPr id="5" name="Content Placeholder 4">
            <a:extLst>
              <a:ext uri="{FF2B5EF4-FFF2-40B4-BE49-F238E27FC236}">
                <a16:creationId xmlns:a16="http://schemas.microsoft.com/office/drawing/2014/main" id="{2474F556-CDBD-473C-9085-13DECB6FE641}"/>
              </a:ext>
            </a:extLst>
          </p:cNvPr>
          <p:cNvPicPr>
            <a:picLocks noGrp="1" noChangeAspect="1"/>
          </p:cNvPicPr>
          <p:nvPr>
            <p:ph idx="1"/>
          </p:nvPr>
        </p:nvPicPr>
        <p:blipFill>
          <a:blip r:embed="rId2"/>
          <a:stretch>
            <a:fillRect/>
          </a:stretch>
        </p:blipFill>
        <p:spPr>
          <a:xfrm>
            <a:off x="4694548" y="1127644"/>
            <a:ext cx="4446801" cy="2981325"/>
          </a:xfrm>
        </p:spPr>
      </p:pic>
      <p:pic>
        <p:nvPicPr>
          <p:cNvPr id="7" name="Picture 6">
            <a:extLst>
              <a:ext uri="{FF2B5EF4-FFF2-40B4-BE49-F238E27FC236}">
                <a16:creationId xmlns:a16="http://schemas.microsoft.com/office/drawing/2014/main" id="{5EFA344D-8FA4-4923-BF8F-333EED28E408}"/>
              </a:ext>
            </a:extLst>
          </p:cNvPr>
          <p:cNvPicPr>
            <a:picLocks noChangeAspect="1"/>
          </p:cNvPicPr>
          <p:nvPr/>
        </p:nvPicPr>
        <p:blipFill>
          <a:blip r:embed="rId3"/>
          <a:stretch>
            <a:fillRect/>
          </a:stretch>
        </p:blipFill>
        <p:spPr>
          <a:xfrm>
            <a:off x="9024534" y="1127644"/>
            <a:ext cx="3410939" cy="4318997"/>
          </a:xfrm>
          <a:prstGeom prst="rect">
            <a:avLst/>
          </a:prstGeom>
        </p:spPr>
      </p:pic>
      <p:sp>
        <p:nvSpPr>
          <p:cNvPr id="11" name="TextBox 10">
            <a:extLst>
              <a:ext uri="{FF2B5EF4-FFF2-40B4-BE49-F238E27FC236}">
                <a16:creationId xmlns:a16="http://schemas.microsoft.com/office/drawing/2014/main" id="{1BC6E3E7-D6DB-4F80-AC7B-7AB2932C8E19}"/>
              </a:ext>
            </a:extLst>
          </p:cNvPr>
          <p:cNvSpPr txBox="1"/>
          <p:nvPr/>
        </p:nvSpPr>
        <p:spPr>
          <a:xfrm>
            <a:off x="4830617" y="4150243"/>
            <a:ext cx="4184073" cy="1200329"/>
          </a:xfrm>
          <a:prstGeom prst="rect">
            <a:avLst/>
          </a:prstGeom>
          <a:noFill/>
        </p:spPr>
        <p:txBody>
          <a:bodyPr wrap="square" rtlCol="0">
            <a:spAutoFit/>
          </a:bodyPr>
          <a:lstStyle/>
          <a:p>
            <a:r>
              <a:rPr lang="en-US" dirty="0"/>
              <a:t>Using polynomial feature transformation, we see that the test accuracy peaks at k=6, suggesting that the model neither under-fits nor over-fits.  </a:t>
            </a:r>
          </a:p>
        </p:txBody>
      </p:sp>
    </p:spTree>
    <p:extLst>
      <p:ext uri="{BB962C8B-B14F-4D97-AF65-F5344CB8AC3E}">
        <p14:creationId xmlns:p14="http://schemas.microsoft.com/office/powerpoint/2010/main" val="428910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DC1584C-971D-4C1A-87C4-41B4AA4E9814}"/>
              </a:ext>
            </a:extLst>
          </p:cNvPr>
          <p:cNvSpPr>
            <a:spLocks noGrp="1"/>
          </p:cNvSpPr>
          <p:nvPr>
            <p:ph type="title"/>
          </p:nvPr>
        </p:nvSpPr>
        <p:spPr>
          <a:xfrm>
            <a:off x="767290" y="1166932"/>
            <a:ext cx="3703110" cy="4279709"/>
          </a:xfrm>
        </p:spPr>
        <p:txBody>
          <a:bodyPr anchor="ctr">
            <a:normAutofit/>
          </a:bodyPr>
          <a:lstStyle/>
          <a:p>
            <a:r>
              <a:rPr lang="en-US" sz="4800" dirty="0">
                <a:solidFill>
                  <a:schemeClr val="bg1"/>
                </a:solidFill>
              </a:rPr>
              <a:t>Linear Kernel SVM with Regularization</a:t>
            </a:r>
          </a:p>
        </p:txBody>
      </p:sp>
      <p:pic>
        <p:nvPicPr>
          <p:cNvPr id="9" name="Picture 8">
            <a:extLst>
              <a:ext uri="{FF2B5EF4-FFF2-40B4-BE49-F238E27FC236}">
                <a16:creationId xmlns:a16="http://schemas.microsoft.com/office/drawing/2014/main" id="{9C0B5AD7-E60B-4313-B243-943B1EB32DEF}"/>
              </a:ext>
            </a:extLst>
          </p:cNvPr>
          <p:cNvPicPr>
            <a:picLocks noChangeAspect="1"/>
          </p:cNvPicPr>
          <p:nvPr/>
        </p:nvPicPr>
        <p:blipFill>
          <a:blip r:embed="rId2"/>
          <a:stretch>
            <a:fillRect/>
          </a:stretch>
        </p:blipFill>
        <p:spPr>
          <a:xfrm>
            <a:off x="4694548" y="692784"/>
            <a:ext cx="4449452" cy="2573550"/>
          </a:xfrm>
          <a:prstGeom prst="rect">
            <a:avLst/>
          </a:prstGeom>
        </p:spPr>
      </p:pic>
      <p:pic>
        <p:nvPicPr>
          <p:cNvPr id="15" name="Picture 14">
            <a:extLst>
              <a:ext uri="{FF2B5EF4-FFF2-40B4-BE49-F238E27FC236}">
                <a16:creationId xmlns:a16="http://schemas.microsoft.com/office/drawing/2014/main" id="{2816DB8F-48F0-46C7-A5F5-ED890FE2FAC4}"/>
              </a:ext>
            </a:extLst>
          </p:cNvPr>
          <p:cNvPicPr>
            <a:picLocks noChangeAspect="1"/>
          </p:cNvPicPr>
          <p:nvPr/>
        </p:nvPicPr>
        <p:blipFill>
          <a:blip r:embed="rId3"/>
          <a:stretch>
            <a:fillRect/>
          </a:stretch>
        </p:blipFill>
        <p:spPr>
          <a:xfrm>
            <a:off x="9178226" y="681628"/>
            <a:ext cx="2867425" cy="3296110"/>
          </a:xfrm>
          <a:prstGeom prst="rect">
            <a:avLst/>
          </a:prstGeom>
        </p:spPr>
      </p:pic>
      <p:sp>
        <p:nvSpPr>
          <p:cNvPr id="16" name="TextBox 15">
            <a:extLst>
              <a:ext uri="{FF2B5EF4-FFF2-40B4-BE49-F238E27FC236}">
                <a16:creationId xmlns:a16="http://schemas.microsoft.com/office/drawing/2014/main" id="{E6F221CE-C5BB-43FD-9398-0BD3862FE154}"/>
              </a:ext>
            </a:extLst>
          </p:cNvPr>
          <p:cNvSpPr txBox="1"/>
          <p:nvPr/>
        </p:nvSpPr>
        <p:spPr>
          <a:xfrm>
            <a:off x="4762499" y="3539588"/>
            <a:ext cx="4381501" cy="2308324"/>
          </a:xfrm>
          <a:prstGeom prst="rect">
            <a:avLst/>
          </a:prstGeom>
          <a:noFill/>
        </p:spPr>
        <p:txBody>
          <a:bodyPr wrap="square" rtlCol="0">
            <a:spAutoFit/>
          </a:bodyPr>
          <a:lstStyle/>
          <a:p>
            <a:r>
              <a:rPr lang="en-US" b="0" i="0" dirty="0">
                <a:solidFill>
                  <a:srgbClr val="000000"/>
                </a:solidFill>
                <a:effectLst/>
              </a:rPr>
              <a:t>When C=0.001, lambda is highest out of all C's, but accuracy is lowest, essentially making it more of a hard margin SVM. This suggest that perhaps Linear SVM may not be sufficient to properly classify the points. Here it seems that C=0.01 would have the highest levels of regularization without sacrificing test accuracy.</a:t>
            </a:r>
            <a:endParaRPr lang="en-US" dirty="0"/>
          </a:p>
        </p:txBody>
      </p:sp>
    </p:spTree>
    <p:extLst>
      <p:ext uri="{BB962C8B-B14F-4D97-AF65-F5344CB8AC3E}">
        <p14:creationId xmlns:p14="http://schemas.microsoft.com/office/powerpoint/2010/main" val="331239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CA27376-9AD2-4ED8-900D-F3962267239B}"/>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RBF SVM</a:t>
            </a:r>
          </a:p>
        </p:txBody>
      </p:sp>
      <p:pic>
        <p:nvPicPr>
          <p:cNvPr id="5" name="Picture 4">
            <a:extLst>
              <a:ext uri="{FF2B5EF4-FFF2-40B4-BE49-F238E27FC236}">
                <a16:creationId xmlns:a16="http://schemas.microsoft.com/office/drawing/2014/main" id="{686D7CB9-F884-4051-84C2-C48FDF8967AF}"/>
              </a:ext>
            </a:extLst>
          </p:cNvPr>
          <p:cNvPicPr>
            <a:picLocks noChangeAspect="1"/>
          </p:cNvPicPr>
          <p:nvPr/>
        </p:nvPicPr>
        <p:blipFill>
          <a:blip r:embed="rId2"/>
          <a:stretch>
            <a:fillRect/>
          </a:stretch>
        </p:blipFill>
        <p:spPr>
          <a:xfrm>
            <a:off x="4702892" y="1057694"/>
            <a:ext cx="4631209" cy="2916601"/>
          </a:xfrm>
          <a:prstGeom prst="rect">
            <a:avLst/>
          </a:prstGeom>
        </p:spPr>
      </p:pic>
      <p:pic>
        <p:nvPicPr>
          <p:cNvPr id="7" name="Picture 6">
            <a:extLst>
              <a:ext uri="{FF2B5EF4-FFF2-40B4-BE49-F238E27FC236}">
                <a16:creationId xmlns:a16="http://schemas.microsoft.com/office/drawing/2014/main" id="{508CBC02-66A0-4925-B973-6CB36061E9FB}"/>
              </a:ext>
            </a:extLst>
          </p:cNvPr>
          <p:cNvPicPr>
            <a:picLocks noChangeAspect="1"/>
          </p:cNvPicPr>
          <p:nvPr/>
        </p:nvPicPr>
        <p:blipFill>
          <a:blip r:embed="rId3"/>
          <a:stretch>
            <a:fillRect/>
          </a:stretch>
        </p:blipFill>
        <p:spPr>
          <a:xfrm>
            <a:off x="9334101" y="1014546"/>
            <a:ext cx="2857899" cy="3362794"/>
          </a:xfrm>
          <a:prstGeom prst="rect">
            <a:avLst/>
          </a:prstGeom>
        </p:spPr>
      </p:pic>
      <p:sp>
        <p:nvSpPr>
          <p:cNvPr id="9" name="TextBox 8">
            <a:extLst>
              <a:ext uri="{FF2B5EF4-FFF2-40B4-BE49-F238E27FC236}">
                <a16:creationId xmlns:a16="http://schemas.microsoft.com/office/drawing/2014/main" id="{6AC1AD25-F3B7-47E0-BE9F-D9FFB69E20E7}"/>
              </a:ext>
            </a:extLst>
          </p:cNvPr>
          <p:cNvSpPr txBox="1"/>
          <p:nvPr/>
        </p:nvSpPr>
        <p:spPr>
          <a:xfrm>
            <a:off x="4837519" y="4280706"/>
            <a:ext cx="4488238" cy="1200329"/>
          </a:xfrm>
          <a:prstGeom prst="rect">
            <a:avLst/>
          </a:prstGeom>
          <a:noFill/>
        </p:spPr>
        <p:txBody>
          <a:bodyPr wrap="square" rtlCol="0">
            <a:spAutoFit/>
          </a:bodyPr>
          <a:lstStyle/>
          <a:p>
            <a:r>
              <a:rPr lang="en-US" dirty="0"/>
              <a:t>Notice that the test accuracy is the highest and the same for RBF and Linear kernel at C = 0.1, suggesting that the data is not fit for using the RBF kernel. </a:t>
            </a:r>
          </a:p>
        </p:txBody>
      </p:sp>
    </p:spTree>
    <p:extLst>
      <p:ext uri="{BB962C8B-B14F-4D97-AF65-F5344CB8AC3E}">
        <p14:creationId xmlns:p14="http://schemas.microsoft.com/office/powerpoint/2010/main" val="34246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B2C2E0D-4110-4CDE-808D-F0306226C99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Polynomial Kernel SVM</a:t>
            </a:r>
          </a:p>
        </p:txBody>
      </p:sp>
      <p:pic>
        <p:nvPicPr>
          <p:cNvPr id="5" name="Picture 4">
            <a:extLst>
              <a:ext uri="{FF2B5EF4-FFF2-40B4-BE49-F238E27FC236}">
                <a16:creationId xmlns:a16="http://schemas.microsoft.com/office/drawing/2014/main" id="{E974F549-961D-43DE-81D8-6EF70B9F0C25}"/>
              </a:ext>
            </a:extLst>
          </p:cNvPr>
          <p:cNvPicPr>
            <a:picLocks noChangeAspect="1"/>
          </p:cNvPicPr>
          <p:nvPr/>
        </p:nvPicPr>
        <p:blipFill>
          <a:blip r:embed="rId2"/>
          <a:stretch>
            <a:fillRect/>
          </a:stretch>
        </p:blipFill>
        <p:spPr>
          <a:xfrm>
            <a:off x="4694548" y="1166932"/>
            <a:ext cx="4547118" cy="2867025"/>
          </a:xfrm>
          <a:prstGeom prst="rect">
            <a:avLst/>
          </a:prstGeom>
        </p:spPr>
      </p:pic>
      <p:pic>
        <p:nvPicPr>
          <p:cNvPr id="7" name="Picture 6">
            <a:extLst>
              <a:ext uri="{FF2B5EF4-FFF2-40B4-BE49-F238E27FC236}">
                <a16:creationId xmlns:a16="http://schemas.microsoft.com/office/drawing/2014/main" id="{419BD3CD-6A99-4E69-BDB3-D44A8165A1A3}"/>
              </a:ext>
            </a:extLst>
          </p:cNvPr>
          <p:cNvPicPr>
            <a:picLocks noChangeAspect="1"/>
          </p:cNvPicPr>
          <p:nvPr/>
        </p:nvPicPr>
        <p:blipFill>
          <a:blip r:embed="rId3"/>
          <a:stretch>
            <a:fillRect/>
          </a:stretch>
        </p:blipFill>
        <p:spPr>
          <a:xfrm>
            <a:off x="9221199" y="1166932"/>
            <a:ext cx="2991267" cy="3381847"/>
          </a:xfrm>
          <a:prstGeom prst="rect">
            <a:avLst/>
          </a:prstGeom>
        </p:spPr>
      </p:pic>
      <p:sp>
        <p:nvSpPr>
          <p:cNvPr id="9" name="TextBox 8">
            <a:extLst>
              <a:ext uri="{FF2B5EF4-FFF2-40B4-BE49-F238E27FC236}">
                <a16:creationId xmlns:a16="http://schemas.microsoft.com/office/drawing/2014/main" id="{1B3B6B31-944C-415C-828C-3C1AE4689AD3}"/>
              </a:ext>
            </a:extLst>
          </p:cNvPr>
          <p:cNvSpPr txBox="1"/>
          <p:nvPr/>
        </p:nvSpPr>
        <p:spPr>
          <a:xfrm>
            <a:off x="4800599" y="4319707"/>
            <a:ext cx="4400133" cy="1477328"/>
          </a:xfrm>
          <a:prstGeom prst="rect">
            <a:avLst/>
          </a:prstGeom>
          <a:noFill/>
        </p:spPr>
        <p:txBody>
          <a:bodyPr wrap="square" rtlCol="0">
            <a:spAutoFit/>
          </a:bodyPr>
          <a:lstStyle/>
          <a:p>
            <a:r>
              <a:rPr lang="en-US" dirty="0"/>
              <a:t>Using polynomial kernel, we are able to achieve a 90% accuracy with C = 1. This is better than all of the models we have tested so far, suggesting that the model could potentially be polynomial separated. </a:t>
            </a:r>
          </a:p>
        </p:txBody>
      </p:sp>
    </p:spTree>
    <p:extLst>
      <p:ext uri="{BB962C8B-B14F-4D97-AF65-F5344CB8AC3E}">
        <p14:creationId xmlns:p14="http://schemas.microsoft.com/office/powerpoint/2010/main" val="2748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F2A996-E1B8-4B9C-9A38-E6B2FE45802E}"/>
              </a:ext>
            </a:extLst>
          </p:cNvPr>
          <p:cNvSpPr>
            <a:spLocks noGrp="1"/>
          </p:cNvSpPr>
          <p:nvPr>
            <p:ph type="title"/>
          </p:nvPr>
        </p:nvSpPr>
        <p:spPr>
          <a:xfrm>
            <a:off x="767290" y="1166932"/>
            <a:ext cx="3738035" cy="4279709"/>
          </a:xfrm>
        </p:spPr>
        <p:txBody>
          <a:bodyPr anchor="ctr">
            <a:normAutofit/>
          </a:bodyPr>
          <a:lstStyle/>
          <a:p>
            <a:r>
              <a:rPr lang="en-US" sz="4800" dirty="0">
                <a:solidFill>
                  <a:schemeClr val="bg1"/>
                </a:solidFill>
              </a:rPr>
              <a:t>Neural Networks with Regularization</a:t>
            </a:r>
          </a:p>
        </p:txBody>
      </p:sp>
      <p:pic>
        <p:nvPicPr>
          <p:cNvPr id="5" name="Picture 4">
            <a:extLst>
              <a:ext uri="{FF2B5EF4-FFF2-40B4-BE49-F238E27FC236}">
                <a16:creationId xmlns:a16="http://schemas.microsoft.com/office/drawing/2014/main" id="{390CD9E5-61F7-4DF3-A20B-6B5A8817E5C6}"/>
              </a:ext>
            </a:extLst>
          </p:cNvPr>
          <p:cNvPicPr>
            <a:picLocks noChangeAspect="1"/>
          </p:cNvPicPr>
          <p:nvPr/>
        </p:nvPicPr>
        <p:blipFill>
          <a:blip r:embed="rId2"/>
          <a:stretch>
            <a:fillRect/>
          </a:stretch>
        </p:blipFill>
        <p:spPr>
          <a:xfrm>
            <a:off x="4694548" y="0"/>
            <a:ext cx="7478620" cy="2715604"/>
          </a:xfrm>
          <a:prstGeom prst="rect">
            <a:avLst/>
          </a:prstGeom>
        </p:spPr>
      </p:pic>
      <p:pic>
        <p:nvPicPr>
          <p:cNvPr id="7" name="Picture 6">
            <a:extLst>
              <a:ext uri="{FF2B5EF4-FFF2-40B4-BE49-F238E27FC236}">
                <a16:creationId xmlns:a16="http://schemas.microsoft.com/office/drawing/2014/main" id="{03029F07-99B9-4A49-A317-BF38D8C293A3}"/>
              </a:ext>
            </a:extLst>
          </p:cNvPr>
          <p:cNvPicPr>
            <a:picLocks noChangeAspect="1"/>
          </p:cNvPicPr>
          <p:nvPr/>
        </p:nvPicPr>
        <p:blipFill>
          <a:blip r:embed="rId3"/>
          <a:stretch>
            <a:fillRect/>
          </a:stretch>
        </p:blipFill>
        <p:spPr>
          <a:xfrm>
            <a:off x="9531639" y="2715604"/>
            <a:ext cx="2641529" cy="3923321"/>
          </a:xfrm>
          <a:prstGeom prst="rect">
            <a:avLst/>
          </a:prstGeom>
        </p:spPr>
      </p:pic>
      <p:sp>
        <p:nvSpPr>
          <p:cNvPr id="9" name="TextBox 8">
            <a:extLst>
              <a:ext uri="{FF2B5EF4-FFF2-40B4-BE49-F238E27FC236}">
                <a16:creationId xmlns:a16="http://schemas.microsoft.com/office/drawing/2014/main" id="{2D0C2DB6-6C56-4707-9865-72C54B731717}"/>
              </a:ext>
            </a:extLst>
          </p:cNvPr>
          <p:cNvSpPr txBox="1"/>
          <p:nvPr/>
        </p:nvSpPr>
        <p:spPr>
          <a:xfrm>
            <a:off x="5035840" y="3863472"/>
            <a:ext cx="4557980" cy="923330"/>
          </a:xfrm>
          <a:prstGeom prst="rect">
            <a:avLst/>
          </a:prstGeom>
          <a:noFill/>
        </p:spPr>
        <p:txBody>
          <a:bodyPr wrap="square" rtlCol="0">
            <a:spAutoFit/>
          </a:bodyPr>
          <a:lstStyle/>
          <a:p>
            <a:r>
              <a:rPr lang="en-US" dirty="0"/>
              <a:t>Using regularization, we could realize an improvement of accuracy at C = 10, from 85.246% to 86.885%</a:t>
            </a:r>
          </a:p>
        </p:txBody>
      </p:sp>
    </p:spTree>
    <p:extLst>
      <p:ext uri="{BB962C8B-B14F-4D97-AF65-F5344CB8AC3E}">
        <p14:creationId xmlns:p14="http://schemas.microsoft.com/office/powerpoint/2010/main" val="197036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3B7C9BC-5CF2-4FB8-B26F-948F7D3CE5AA}"/>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 with Varying Layers</a:t>
            </a:r>
          </a:p>
        </p:txBody>
      </p:sp>
      <p:pic>
        <p:nvPicPr>
          <p:cNvPr id="5" name="Picture 4">
            <a:extLst>
              <a:ext uri="{FF2B5EF4-FFF2-40B4-BE49-F238E27FC236}">
                <a16:creationId xmlns:a16="http://schemas.microsoft.com/office/drawing/2014/main" id="{54C752F3-5117-43F7-83B5-85E872E18A63}"/>
              </a:ext>
            </a:extLst>
          </p:cNvPr>
          <p:cNvPicPr>
            <a:picLocks noChangeAspect="1"/>
          </p:cNvPicPr>
          <p:nvPr/>
        </p:nvPicPr>
        <p:blipFill>
          <a:blip r:embed="rId2"/>
          <a:stretch>
            <a:fillRect/>
          </a:stretch>
        </p:blipFill>
        <p:spPr>
          <a:xfrm>
            <a:off x="4838700" y="0"/>
            <a:ext cx="7353300" cy="3463387"/>
          </a:xfrm>
          <a:prstGeom prst="rect">
            <a:avLst/>
          </a:prstGeom>
        </p:spPr>
      </p:pic>
      <p:pic>
        <p:nvPicPr>
          <p:cNvPr id="7" name="Picture 6">
            <a:extLst>
              <a:ext uri="{FF2B5EF4-FFF2-40B4-BE49-F238E27FC236}">
                <a16:creationId xmlns:a16="http://schemas.microsoft.com/office/drawing/2014/main" id="{3EBA5CFE-3F67-479E-9E2F-DF425838DBA2}"/>
              </a:ext>
            </a:extLst>
          </p:cNvPr>
          <p:cNvPicPr>
            <a:picLocks noChangeAspect="1"/>
          </p:cNvPicPr>
          <p:nvPr/>
        </p:nvPicPr>
        <p:blipFill>
          <a:blip r:embed="rId3"/>
          <a:stretch>
            <a:fillRect/>
          </a:stretch>
        </p:blipFill>
        <p:spPr>
          <a:xfrm>
            <a:off x="4909130" y="3429000"/>
            <a:ext cx="2215966" cy="3264461"/>
          </a:xfrm>
          <a:prstGeom prst="rect">
            <a:avLst/>
          </a:prstGeom>
        </p:spPr>
      </p:pic>
      <p:pic>
        <p:nvPicPr>
          <p:cNvPr id="11" name="Picture 10">
            <a:extLst>
              <a:ext uri="{FF2B5EF4-FFF2-40B4-BE49-F238E27FC236}">
                <a16:creationId xmlns:a16="http://schemas.microsoft.com/office/drawing/2014/main" id="{E64258F6-0F75-4726-A2F4-E4DEA1A7A766}"/>
              </a:ext>
            </a:extLst>
          </p:cNvPr>
          <p:cNvPicPr>
            <a:picLocks noChangeAspect="1"/>
          </p:cNvPicPr>
          <p:nvPr/>
        </p:nvPicPr>
        <p:blipFill>
          <a:blip r:embed="rId4"/>
          <a:stretch>
            <a:fillRect/>
          </a:stretch>
        </p:blipFill>
        <p:spPr>
          <a:xfrm>
            <a:off x="7249538" y="3408291"/>
            <a:ext cx="2531623" cy="3386675"/>
          </a:xfrm>
          <a:prstGeom prst="rect">
            <a:avLst/>
          </a:prstGeom>
        </p:spPr>
      </p:pic>
      <p:pic>
        <p:nvPicPr>
          <p:cNvPr id="16" name="Picture 15">
            <a:extLst>
              <a:ext uri="{FF2B5EF4-FFF2-40B4-BE49-F238E27FC236}">
                <a16:creationId xmlns:a16="http://schemas.microsoft.com/office/drawing/2014/main" id="{88731AA5-125F-4618-A0AE-2D6CCADF0C21}"/>
              </a:ext>
            </a:extLst>
          </p:cNvPr>
          <p:cNvPicPr>
            <a:picLocks noChangeAspect="1"/>
          </p:cNvPicPr>
          <p:nvPr/>
        </p:nvPicPr>
        <p:blipFill>
          <a:blip r:embed="rId5"/>
          <a:stretch>
            <a:fillRect/>
          </a:stretch>
        </p:blipFill>
        <p:spPr>
          <a:xfrm>
            <a:off x="9748946" y="3429000"/>
            <a:ext cx="2513484" cy="3386676"/>
          </a:xfrm>
          <a:prstGeom prst="rect">
            <a:avLst/>
          </a:prstGeom>
        </p:spPr>
      </p:pic>
    </p:spTree>
    <p:extLst>
      <p:ext uri="{BB962C8B-B14F-4D97-AF65-F5344CB8AC3E}">
        <p14:creationId xmlns:p14="http://schemas.microsoft.com/office/powerpoint/2010/main" val="237693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253E-1C15-4470-8D31-814694524263}"/>
              </a:ext>
            </a:extLst>
          </p:cNvPr>
          <p:cNvSpPr>
            <a:spLocks noGrp="1"/>
          </p:cNvSpPr>
          <p:nvPr>
            <p:ph type="title"/>
          </p:nvPr>
        </p:nvSpPr>
        <p:spPr>
          <a:xfrm>
            <a:off x="838201" y="624568"/>
            <a:ext cx="3351755" cy="5412920"/>
          </a:xfrm>
        </p:spPr>
        <p:txBody>
          <a:bodyPr vert="horz" lIns="91440" tIns="45720" rIns="91440" bIns="45720" rtlCol="0">
            <a:normAutofit/>
          </a:bodyPr>
          <a:lstStyle/>
          <a:p>
            <a:r>
              <a:rPr lang="en-US" sz="4000" kern="1200">
                <a:solidFill>
                  <a:schemeClr val="bg1"/>
                </a:solidFill>
                <a:latin typeface="+mj-lt"/>
                <a:ea typeface="+mj-ea"/>
                <a:cs typeface="+mj-cs"/>
              </a:rPr>
              <a:t>About the Data</a:t>
            </a:r>
          </a:p>
        </p:txBody>
      </p:sp>
      <p:graphicFrame>
        <p:nvGraphicFramePr>
          <p:cNvPr id="26" name="TextBox 4">
            <a:extLst>
              <a:ext uri="{FF2B5EF4-FFF2-40B4-BE49-F238E27FC236}">
                <a16:creationId xmlns:a16="http://schemas.microsoft.com/office/drawing/2014/main" id="{1E2B4DF5-B69E-4A04-AAE2-D5672C48FE26}"/>
              </a:ext>
            </a:extLst>
          </p:cNvPr>
          <p:cNvGraphicFramePr/>
          <p:nvPr>
            <p:extLst>
              <p:ext uri="{D42A27DB-BD31-4B8C-83A1-F6EECF244321}">
                <p14:modId xmlns:p14="http://schemas.microsoft.com/office/powerpoint/2010/main" val="1195720338"/>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698B7A2-F9BC-4260-A73B-568F184D8116}"/>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 with Varying Layers</a:t>
            </a:r>
          </a:p>
        </p:txBody>
      </p:sp>
      <p:sp>
        <p:nvSpPr>
          <p:cNvPr id="4" name="TextBox 3">
            <a:extLst>
              <a:ext uri="{FF2B5EF4-FFF2-40B4-BE49-F238E27FC236}">
                <a16:creationId xmlns:a16="http://schemas.microsoft.com/office/drawing/2014/main" id="{2EB450A5-9E34-4E02-ABA4-82D1C7336516}"/>
              </a:ext>
            </a:extLst>
          </p:cNvPr>
          <p:cNvSpPr txBox="1"/>
          <p:nvPr/>
        </p:nvSpPr>
        <p:spPr>
          <a:xfrm>
            <a:off x="5006109" y="1528834"/>
            <a:ext cx="6714837" cy="923330"/>
          </a:xfrm>
          <a:prstGeom prst="rect">
            <a:avLst/>
          </a:prstGeom>
          <a:noFill/>
        </p:spPr>
        <p:txBody>
          <a:bodyPr wrap="square" rtlCol="0">
            <a:spAutoFit/>
          </a:bodyPr>
          <a:lstStyle/>
          <a:p>
            <a:r>
              <a:rPr lang="en-US" dirty="0"/>
              <a:t>Adding more layers does not seems to improve the performance of the model, as previously tested that the data is most likely not separated by a flexible model. </a:t>
            </a:r>
          </a:p>
        </p:txBody>
      </p:sp>
      <p:pic>
        <p:nvPicPr>
          <p:cNvPr id="17" name="Picture 16">
            <a:extLst>
              <a:ext uri="{FF2B5EF4-FFF2-40B4-BE49-F238E27FC236}">
                <a16:creationId xmlns:a16="http://schemas.microsoft.com/office/drawing/2014/main" id="{10B3398B-AE96-4CC0-BF21-C7891EC7255E}"/>
              </a:ext>
            </a:extLst>
          </p:cNvPr>
          <p:cNvPicPr>
            <a:picLocks noChangeAspect="1"/>
          </p:cNvPicPr>
          <p:nvPr/>
        </p:nvPicPr>
        <p:blipFill>
          <a:blip r:embed="rId2"/>
          <a:stretch>
            <a:fillRect/>
          </a:stretch>
        </p:blipFill>
        <p:spPr>
          <a:xfrm>
            <a:off x="4909130" y="3429000"/>
            <a:ext cx="2215966" cy="3264461"/>
          </a:xfrm>
          <a:prstGeom prst="rect">
            <a:avLst/>
          </a:prstGeom>
        </p:spPr>
      </p:pic>
      <p:pic>
        <p:nvPicPr>
          <p:cNvPr id="18" name="Picture 17">
            <a:extLst>
              <a:ext uri="{FF2B5EF4-FFF2-40B4-BE49-F238E27FC236}">
                <a16:creationId xmlns:a16="http://schemas.microsoft.com/office/drawing/2014/main" id="{E4803B78-BD7E-4F34-B382-D6B5D61D2D5F}"/>
              </a:ext>
            </a:extLst>
          </p:cNvPr>
          <p:cNvPicPr>
            <a:picLocks noChangeAspect="1"/>
          </p:cNvPicPr>
          <p:nvPr/>
        </p:nvPicPr>
        <p:blipFill>
          <a:blip r:embed="rId3"/>
          <a:stretch>
            <a:fillRect/>
          </a:stretch>
        </p:blipFill>
        <p:spPr>
          <a:xfrm>
            <a:off x="7249538" y="3408291"/>
            <a:ext cx="2531623" cy="3386675"/>
          </a:xfrm>
          <a:prstGeom prst="rect">
            <a:avLst/>
          </a:prstGeom>
        </p:spPr>
      </p:pic>
      <p:pic>
        <p:nvPicPr>
          <p:cNvPr id="19" name="Picture 18">
            <a:extLst>
              <a:ext uri="{FF2B5EF4-FFF2-40B4-BE49-F238E27FC236}">
                <a16:creationId xmlns:a16="http://schemas.microsoft.com/office/drawing/2014/main" id="{6B374028-23D1-4943-9C12-CCC53B4093C1}"/>
              </a:ext>
            </a:extLst>
          </p:cNvPr>
          <p:cNvPicPr>
            <a:picLocks noChangeAspect="1"/>
          </p:cNvPicPr>
          <p:nvPr/>
        </p:nvPicPr>
        <p:blipFill>
          <a:blip r:embed="rId4"/>
          <a:stretch>
            <a:fillRect/>
          </a:stretch>
        </p:blipFill>
        <p:spPr>
          <a:xfrm>
            <a:off x="9748946" y="3429000"/>
            <a:ext cx="2513484" cy="3386676"/>
          </a:xfrm>
          <a:prstGeom prst="rect">
            <a:avLst/>
          </a:prstGeom>
        </p:spPr>
      </p:pic>
    </p:spTree>
    <p:extLst>
      <p:ext uri="{BB962C8B-B14F-4D97-AF65-F5344CB8AC3E}">
        <p14:creationId xmlns:p14="http://schemas.microsoft.com/office/powerpoint/2010/main" val="222880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4"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488700B-518B-442F-B0CA-035190B4B2CF}"/>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Resuls</a:t>
            </a:r>
          </a:p>
        </p:txBody>
      </p:sp>
    </p:spTree>
    <p:extLst>
      <p:ext uri="{BB962C8B-B14F-4D97-AF65-F5344CB8AC3E}">
        <p14:creationId xmlns:p14="http://schemas.microsoft.com/office/powerpoint/2010/main" val="109083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BF60B9-9A38-4D42-96F8-DD57250A7163}"/>
              </a:ext>
            </a:extLst>
          </p:cNvPr>
          <p:cNvSpPr>
            <a:spLocks noGrp="1"/>
          </p:cNvSpPr>
          <p:nvPr>
            <p:ph type="title"/>
          </p:nvPr>
        </p:nvSpPr>
        <p:spPr>
          <a:xfrm>
            <a:off x="833002" y="365125"/>
            <a:ext cx="10520702" cy="1325563"/>
          </a:xfrm>
        </p:spPr>
        <p:txBody>
          <a:bodyPr>
            <a:normAutofit/>
          </a:bodyPr>
          <a:lstStyle/>
          <a:p>
            <a:pPr algn="ctr"/>
            <a:r>
              <a:rPr lang="en-US" dirty="0">
                <a:solidFill>
                  <a:srgbClr val="FFFFFF"/>
                </a:solidFill>
              </a:rPr>
              <a:t>Results</a:t>
            </a:r>
          </a:p>
        </p:txBody>
      </p:sp>
      <p:graphicFrame>
        <p:nvGraphicFramePr>
          <p:cNvPr id="12" name="Chart 11">
            <a:extLst>
              <a:ext uri="{FF2B5EF4-FFF2-40B4-BE49-F238E27FC236}">
                <a16:creationId xmlns:a16="http://schemas.microsoft.com/office/drawing/2014/main" id="{BDC988B2-BB0F-4B30-ABBD-24D1F89A044D}"/>
              </a:ext>
            </a:extLst>
          </p:cNvPr>
          <p:cNvGraphicFramePr>
            <a:graphicFrameLocks/>
          </p:cNvGraphicFramePr>
          <p:nvPr>
            <p:extLst>
              <p:ext uri="{D42A27DB-BD31-4B8C-83A1-F6EECF244321}">
                <p14:modId xmlns:p14="http://schemas.microsoft.com/office/powerpoint/2010/main" val="818718310"/>
              </p:ext>
            </p:extLst>
          </p:nvPr>
        </p:nvGraphicFramePr>
        <p:xfrm>
          <a:off x="1695352" y="1173956"/>
          <a:ext cx="4391025" cy="2624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741B81FF-0868-4681-B72A-8ADE62204A75}"/>
              </a:ext>
            </a:extLst>
          </p:cNvPr>
          <p:cNvGraphicFramePr>
            <a:graphicFrameLocks/>
          </p:cNvGraphicFramePr>
          <p:nvPr>
            <p:extLst>
              <p:ext uri="{D42A27DB-BD31-4B8C-83A1-F6EECF244321}">
                <p14:modId xmlns:p14="http://schemas.microsoft.com/office/powerpoint/2010/main" val="1164801337"/>
              </p:ext>
            </p:extLst>
          </p:nvPr>
        </p:nvGraphicFramePr>
        <p:xfrm>
          <a:off x="6086377" y="1192610"/>
          <a:ext cx="4543523" cy="2599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9667B2D8-6425-4731-99BD-CEDF520D7D37}"/>
              </a:ext>
            </a:extLst>
          </p:cNvPr>
          <p:cNvGraphicFramePr>
            <a:graphicFrameLocks/>
          </p:cNvGraphicFramePr>
          <p:nvPr>
            <p:extLst>
              <p:ext uri="{D42A27DB-BD31-4B8C-83A1-F6EECF244321}">
                <p14:modId xmlns:p14="http://schemas.microsoft.com/office/powerpoint/2010/main" val="1218629586"/>
              </p:ext>
            </p:extLst>
          </p:nvPr>
        </p:nvGraphicFramePr>
        <p:xfrm>
          <a:off x="3890864" y="3765153"/>
          <a:ext cx="4391025" cy="2700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015478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5DF3-F475-41CB-83FB-AAC293054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EA0BFC5-1822-4AE5-96A0-9433E173E7E9}"/>
              </a:ext>
            </a:extLst>
          </p:cNvPr>
          <p:cNvSpPr>
            <a:spLocks noGrp="1"/>
          </p:cNvSpPr>
          <p:nvPr>
            <p:ph idx="1"/>
          </p:nvPr>
        </p:nvSpPr>
        <p:spPr/>
        <p:txBody>
          <a:bodyPr/>
          <a:lstStyle/>
          <a:p>
            <a:r>
              <a:rPr lang="en-US">
                <a:hlinkClick r:id="rId2"/>
              </a:rPr>
              <a:t>https://scikit-learn.org/stable/modules/neural_networks_supervised.html</a:t>
            </a:r>
            <a:endParaRPr lang="en-US"/>
          </a:p>
        </p:txBody>
      </p:sp>
    </p:spTree>
    <p:extLst>
      <p:ext uri="{BB962C8B-B14F-4D97-AF65-F5344CB8AC3E}">
        <p14:creationId xmlns:p14="http://schemas.microsoft.com/office/powerpoint/2010/main" val="3652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253E-1C15-4470-8D31-814694524263}"/>
              </a:ext>
            </a:extLst>
          </p:cNvPr>
          <p:cNvSpPr>
            <a:spLocks noGrp="1"/>
          </p:cNvSpPr>
          <p:nvPr>
            <p:ph type="title"/>
          </p:nvPr>
        </p:nvSpPr>
        <p:spPr>
          <a:xfrm>
            <a:off x="838201" y="624568"/>
            <a:ext cx="3351755" cy="5412920"/>
          </a:xfrm>
        </p:spPr>
        <p:txBody>
          <a:bodyPr vert="horz" lIns="91440" tIns="45720" rIns="91440" bIns="45720" rtlCol="0">
            <a:normAutofit/>
          </a:bodyPr>
          <a:lstStyle/>
          <a:p>
            <a:r>
              <a:rPr lang="en-US" sz="4000" kern="1200">
                <a:solidFill>
                  <a:schemeClr val="bg1"/>
                </a:solidFill>
                <a:latin typeface="+mj-lt"/>
                <a:ea typeface="+mj-ea"/>
                <a:cs typeface="+mj-cs"/>
              </a:rPr>
              <a:t>About the Data</a:t>
            </a:r>
          </a:p>
        </p:txBody>
      </p:sp>
      <p:graphicFrame>
        <p:nvGraphicFramePr>
          <p:cNvPr id="26" name="TextBox 4">
            <a:extLst>
              <a:ext uri="{FF2B5EF4-FFF2-40B4-BE49-F238E27FC236}">
                <a16:creationId xmlns:a16="http://schemas.microsoft.com/office/drawing/2014/main" id="{1E2B4DF5-B69E-4A04-AAE2-D5672C48FE26}"/>
              </a:ext>
            </a:extLst>
          </p:cNvPr>
          <p:cNvGraphicFramePr/>
          <p:nvPr>
            <p:extLst>
              <p:ext uri="{D42A27DB-BD31-4B8C-83A1-F6EECF244321}">
                <p14:modId xmlns:p14="http://schemas.microsoft.com/office/powerpoint/2010/main" val="113121292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89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DC415-0DA4-4587-ADBB-DE689AB888AB}"/>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5" name="Content Placeholder 4">
            <a:extLst>
              <a:ext uri="{FF2B5EF4-FFF2-40B4-BE49-F238E27FC236}">
                <a16:creationId xmlns:a16="http://schemas.microsoft.com/office/drawing/2014/main" id="{CF1CF2E5-E4CB-49D7-91F2-C1D357C5E7A2}"/>
              </a:ext>
            </a:extLst>
          </p:cNvPr>
          <p:cNvPicPr>
            <a:picLocks noGrp="1" noChangeAspect="1"/>
          </p:cNvPicPr>
          <p:nvPr>
            <p:ph idx="1"/>
          </p:nvPr>
        </p:nvPicPr>
        <p:blipFill>
          <a:blip r:embed="rId2"/>
          <a:stretch>
            <a:fillRect/>
          </a:stretch>
        </p:blipFill>
        <p:spPr>
          <a:xfrm>
            <a:off x="5101046" y="0"/>
            <a:ext cx="3184538" cy="6858000"/>
          </a:xfrm>
        </p:spPr>
      </p:pic>
      <p:pic>
        <p:nvPicPr>
          <p:cNvPr id="7" name="Picture 6">
            <a:extLst>
              <a:ext uri="{FF2B5EF4-FFF2-40B4-BE49-F238E27FC236}">
                <a16:creationId xmlns:a16="http://schemas.microsoft.com/office/drawing/2014/main" id="{6087422C-DB9D-4786-8CAF-FED88DEA5B9D}"/>
              </a:ext>
            </a:extLst>
          </p:cNvPr>
          <p:cNvPicPr>
            <a:picLocks noChangeAspect="1"/>
          </p:cNvPicPr>
          <p:nvPr/>
        </p:nvPicPr>
        <p:blipFill>
          <a:blip r:embed="rId3"/>
          <a:stretch>
            <a:fillRect/>
          </a:stretch>
        </p:blipFill>
        <p:spPr>
          <a:xfrm>
            <a:off x="8469765" y="0"/>
            <a:ext cx="3144644" cy="6858000"/>
          </a:xfrm>
          <a:prstGeom prst="rect">
            <a:avLst/>
          </a:prstGeom>
        </p:spPr>
      </p:pic>
    </p:spTree>
    <p:extLst>
      <p:ext uri="{BB962C8B-B14F-4D97-AF65-F5344CB8AC3E}">
        <p14:creationId xmlns:p14="http://schemas.microsoft.com/office/powerpoint/2010/main" val="323081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F981E6-AA2A-484C-92E9-C81E02CF0871}"/>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16" name="Picture 15">
            <a:extLst>
              <a:ext uri="{FF2B5EF4-FFF2-40B4-BE49-F238E27FC236}">
                <a16:creationId xmlns:a16="http://schemas.microsoft.com/office/drawing/2014/main" id="{51B36486-9FD4-4967-8C6F-34AA7C86580E}"/>
              </a:ext>
            </a:extLst>
          </p:cNvPr>
          <p:cNvPicPr>
            <a:picLocks noChangeAspect="1"/>
          </p:cNvPicPr>
          <p:nvPr/>
        </p:nvPicPr>
        <p:blipFill>
          <a:blip r:embed="rId2"/>
          <a:stretch>
            <a:fillRect/>
          </a:stretch>
        </p:blipFill>
        <p:spPr>
          <a:xfrm>
            <a:off x="4709160" y="983098"/>
            <a:ext cx="3724795" cy="5220429"/>
          </a:xfrm>
          <a:prstGeom prst="rect">
            <a:avLst/>
          </a:prstGeom>
        </p:spPr>
      </p:pic>
      <p:pic>
        <p:nvPicPr>
          <p:cNvPr id="18" name="Picture 17">
            <a:extLst>
              <a:ext uri="{FF2B5EF4-FFF2-40B4-BE49-F238E27FC236}">
                <a16:creationId xmlns:a16="http://schemas.microsoft.com/office/drawing/2014/main" id="{78A7BAC1-054B-4274-A5C3-E2AFACD5DBCE}"/>
              </a:ext>
            </a:extLst>
          </p:cNvPr>
          <p:cNvPicPr>
            <a:picLocks noChangeAspect="1"/>
          </p:cNvPicPr>
          <p:nvPr/>
        </p:nvPicPr>
        <p:blipFill>
          <a:blip r:embed="rId3"/>
          <a:stretch>
            <a:fillRect/>
          </a:stretch>
        </p:blipFill>
        <p:spPr>
          <a:xfrm>
            <a:off x="8475208" y="983098"/>
            <a:ext cx="3715268" cy="5182323"/>
          </a:xfrm>
          <a:prstGeom prst="rect">
            <a:avLst/>
          </a:prstGeom>
        </p:spPr>
      </p:pic>
    </p:spTree>
    <p:extLst>
      <p:ext uri="{BB962C8B-B14F-4D97-AF65-F5344CB8AC3E}">
        <p14:creationId xmlns:p14="http://schemas.microsoft.com/office/powerpoint/2010/main" val="154619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8EDA1-0092-4AA5-965D-3A2B16A90FCB}"/>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5" name="Picture 4">
            <a:extLst>
              <a:ext uri="{FF2B5EF4-FFF2-40B4-BE49-F238E27FC236}">
                <a16:creationId xmlns:a16="http://schemas.microsoft.com/office/drawing/2014/main" id="{F5405548-D2B2-4994-B8CB-AF334ECDFF8E}"/>
              </a:ext>
            </a:extLst>
          </p:cNvPr>
          <p:cNvPicPr>
            <a:picLocks noChangeAspect="1"/>
          </p:cNvPicPr>
          <p:nvPr/>
        </p:nvPicPr>
        <p:blipFill>
          <a:blip r:embed="rId2"/>
          <a:stretch>
            <a:fillRect/>
          </a:stretch>
        </p:blipFill>
        <p:spPr>
          <a:xfrm>
            <a:off x="6881677" y="0"/>
            <a:ext cx="3136281" cy="6858000"/>
          </a:xfrm>
          <a:prstGeom prst="rect">
            <a:avLst/>
          </a:prstGeom>
        </p:spPr>
      </p:pic>
    </p:spTree>
    <p:extLst>
      <p:ext uri="{BB962C8B-B14F-4D97-AF65-F5344CB8AC3E}">
        <p14:creationId xmlns:p14="http://schemas.microsoft.com/office/powerpoint/2010/main" val="307702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D5F0A1-25F3-42C2-AEFC-1AC289FFD694}"/>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dirty="0">
                <a:solidFill>
                  <a:schemeClr val="bg1"/>
                </a:solidFill>
                <a:latin typeface="+mj-lt"/>
                <a:ea typeface="+mj-ea"/>
                <a:cs typeface="+mj-cs"/>
              </a:rPr>
              <a:t>Supervised Analysis</a:t>
            </a:r>
          </a:p>
        </p:txBody>
      </p:sp>
    </p:spTree>
    <p:extLst>
      <p:ext uri="{BB962C8B-B14F-4D97-AF65-F5344CB8AC3E}">
        <p14:creationId xmlns:p14="http://schemas.microsoft.com/office/powerpoint/2010/main" val="284553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FE2D99-49C7-41E3-AB50-E93B050C33BE}"/>
              </a:ext>
            </a:extLst>
          </p:cNvPr>
          <p:cNvSpPr>
            <a:spLocks noGrp="1"/>
          </p:cNvSpPr>
          <p:nvPr>
            <p:ph type="title"/>
          </p:nvPr>
        </p:nvSpPr>
        <p:spPr>
          <a:xfrm>
            <a:off x="767290" y="1166932"/>
            <a:ext cx="3692743" cy="4279709"/>
          </a:xfrm>
        </p:spPr>
        <p:txBody>
          <a:bodyPr anchor="ctr">
            <a:normAutofit/>
          </a:bodyPr>
          <a:lstStyle/>
          <a:p>
            <a:r>
              <a:rPr lang="en-US" sz="4800" dirty="0">
                <a:solidFill>
                  <a:schemeClr val="bg1"/>
                </a:solidFill>
              </a:rPr>
              <a:t>Preprocessing</a:t>
            </a:r>
          </a:p>
        </p:txBody>
      </p:sp>
      <p:pic>
        <p:nvPicPr>
          <p:cNvPr id="5" name="Picture 4">
            <a:extLst>
              <a:ext uri="{FF2B5EF4-FFF2-40B4-BE49-F238E27FC236}">
                <a16:creationId xmlns:a16="http://schemas.microsoft.com/office/drawing/2014/main" id="{E04845F3-78F6-48E2-8AE2-70B7D3539E89}"/>
              </a:ext>
            </a:extLst>
          </p:cNvPr>
          <p:cNvPicPr>
            <a:picLocks noChangeAspect="1"/>
          </p:cNvPicPr>
          <p:nvPr/>
        </p:nvPicPr>
        <p:blipFill>
          <a:blip r:embed="rId2"/>
          <a:stretch>
            <a:fillRect/>
          </a:stretch>
        </p:blipFill>
        <p:spPr>
          <a:xfrm>
            <a:off x="4694548" y="2709400"/>
            <a:ext cx="7097115" cy="1105054"/>
          </a:xfrm>
          <a:prstGeom prst="rect">
            <a:avLst/>
          </a:prstGeom>
        </p:spPr>
      </p:pic>
      <p:pic>
        <p:nvPicPr>
          <p:cNvPr id="11" name="Picture 10">
            <a:extLst>
              <a:ext uri="{FF2B5EF4-FFF2-40B4-BE49-F238E27FC236}">
                <a16:creationId xmlns:a16="http://schemas.microsoft.com/office/drawing/2014/main" id="{0A14F37F-B554-4426-9892-C452675CECD4}"/>
              </a:ext>
            </a:extLst>
          </p:cNvPr>
          <p:cNvPicPr>
            <a:picLocks noChangeAspect="1"/>
          </p:cNvPicPr>
          <p:nvPr/>
        </p:nvPicPr>
        <p:blipFill>
          <a:blip r:embed="rId3"/>
          <a:stretch>
            <a:fillRect/>
          </a:stretch>
        </p:blipFill>
        <p:spPr>
          <a:xfrm>
            <a:off x="4708053" y="4679302"/>
            <a:ext cx="7116168" cy="533474"/>
          </a:xfrm>
          <a:prstGeom prst="rect">
            <a:avLst/>
          </a:prstGeom>
        </p:spPr>
      </p:pic>
      <p:sp>
        <p:nvSpPr>
          <p:cNvPr id="15" name="TextBox 14">
            <a:extLst>
              <a:ext uri="{FF2B5EF4-FFF2-40B4-BE49-F238E27FC236}">
                <a16:creationId xmlns:a16="http://schemas.microsoft.com/office/drawing/2014/main" id="{A080007A-E0FA-438E-B242-459C7074A447}"/>
              </a:ext>
            </a:extLst>
          </p:cNvPr>
          <p:cNvSpPr txBox="1"/>
          <p:nvPr/>
        </p:nvSpPr>
        <p:spPr>
          <a:xfrm>
            <a:off x="5369313" y="2063069"/>
            <a:ext cx="5766637" cy="646331"/>
          </a:xfrm>
          <a:prstGeom prst="rect">
            <a:avLst/>
          </a:prstGeom>
          <a:noFill/>
        </p:spPr>
        <p:txBody>
          <a:bodyPr wrap="square" rtlCol="0">
            <a:spAutoFit/>
          </a:bodyPr>
          <a:lstStyle/>
          <a:p>
            <a:r>
              <a:rPr lang="en-US" dirty="0"/>
              <a:t>Normalizing features and splitting them into training and validation sets with 8 to 2 training to validation ratio. </a:t>
            </a:r>
          </a:p>
        </p:txBody>
      </p:sp>
      <p:sp>
        <p:nvSpPr>
          <p:cNvPr id="16" name="TextBox 15">
            <a:extLst>
              <a:ext uri="{FF2B5EF4-FFF2-40B4-BE49-F238E27FC236}">
                <a16:creationId xmlns:a16="http://schemas.microsoft.com/office/drawing/2014/main" id="{545DFA09-2C8C-465D-85F0-4B8B40817899}"/>
              </a:ext>
            </a:extLst>
          </p:cNvPr>
          <p:cNvSpPr txBox="1"/>
          <p:nvPr/>
        </p:nvSpPr>
        <p:spPr>
          <a:xfrm>
            <a:off x="5626359" y="4309970"/>
            <a:ext cx="5112245" cy="369332"/>
          </a:xfrm>
          <a:prstGeom prst="rect">
            <a:avLst/>
          </a:prstGeom>
          <a:noFill/>
        </p:spPr>
        <p:txBody>
          <a:bodyPr wrap="square" rtlCol="0">
            <a:spAutoFit/>
          </a:bodyPr>
          <a:lstStyle/>
          <a:p>
            <a:r>
              <a:rPr lang="en-US" dirty="0"/>
              <a:t>Lists to hold accuracies of each of the three models</a:t>
            </a:r>
          </a:p>
        </p:txBody>
      </p:sp>
    </p:spTree>
    <p:extLst>
      <p:ext uri="{BB962C8B-B14F-4D97-AF65-F5344CB8AC3E}">
        <p14:creationId xmlns:p14="http://schemas.microsoft.com/office/powerpoint/2010/main" val="223597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2E1C42A-F6A8-4097-97E4-364CC28E6C8D}"/>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Linear Logistic Regression</a:t>
            </a:r>
          </a:p>
        </p:txBody>
      </p:sp>
      <p:pic>
        <p:nvPicPr>
          <p:cNvPr id="5" name="Picture 4">
            <a:extLst>
              <a:ext uri="{FF2B5EF4-FFF2-40B4-BE49-F238E27FC236}">
                <a16:creationId xmlns:a16="http://schemas.microsoft.com/office/drawing/2014/main" id="{DAB70133-3DA9-4925-A02D-DF7E25F2FCD6}"/>
              </a:ext>
            </a:extLst>
          </p:cNvPr>
          <p:cNvPicPr>
            <a:picLocks noChangeAspect="1"/>
          </p:cNvPicPr>
          <p:nvPr/>
        </p:nvPicPr>
        <p:blipFill>
          <a:blip r:embed="rId2"/>
          <a:stretch>
            <a:fillRect/>
          </a:stretch>
        </p:blipFill>
        <p:spPr>
          <a:xfrm>
            <a:off x="4694548" y="2382158"/>
            <a:ext cx="7497452" cy="1814670"/>
          </a:xfrm>
          <a:prstGeom prst="rect">
            <a:avLst/>
          </a:prstGeom>
        </p:spPr>
      </p:pic>
    </p:spTree>
    <p:extLst>
      <p:ext uri="{BB962C8B-B14F-4D97-AF65-F5344CB8AC3E}">
        <p14:creationId xmlns:p14="http://schemas.microsoft.com/office/powerpoint/2010/main" val="385342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621</Words>
  <Application>Microsoft Office PowerPoint</Application>
  <PresentationFormat>Widescreen</PresentationFormat>
  <Paragraphs>56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Heart Attack Analysis</vt:lpstr>
      <vt:lpstr>About the Data</vt:lpstr>
      <vt:lpstr>About the Data</vt:lpstr>
      <vt:lpstr>Correlation to Output</vt:lpstr>
      <vt:lpstr>Correlation to Output</vt:lpstr>
      <vt:lpstr>Correlation to Output</vt:lpstr>
      <vt:lpstr>Supervised Analysis</vt:lpstr>
      <vt:lpstr>Preprocessing</vt:lpstr>
      <vt:lpstr>Linear Logistic Regression</vt:lpstr>
      <vt:lpstr>SVM</vt:lpstr>
      <vt:lpstr>Neural Networks</vt:lpstr>
      <vt:lpstr>Accuracies</vt:lpstr>
      <vt:lpstr>Logistic Regression with L2 Regularization</vt:lpstr>
      <vt:lpstr>Logistic Regression with Poly Feature Transform</vt:lpstr>
      <vt:lpstr>Linear Kernel SVM with Regularization</vt:lpstr>
      <vt:lpstr>RBF SVM</vt:lpstr>
      <vt:lpstr>Polynomial Kernel SVM</vt:lpstr>
      <vt:lpstr>Neural Networks with Regularization</vt:lpstr>
      <vt:lpstr>Neural Networks with Varying Layers</vt:lpstr>
      <vt:lpstr>Neural Networks with Varying Layers</vt:lpstr>
      <vt:lpstr>Resuls</vt:lpstr>
      <vt:lpstr>Results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dc:title>
  <dc:creator>Yuchen Liu</dc:creator>
  <cp:lastModifiedBy>Yuchen Liu</cp:lastModifiedBy>
  <cp:revision>13</cp:revision>
  <dcterms:created xsi:type="dcterms:W3CDTF">2021-04-28T00:35:55Z</dcterms:created>
  <dcterms:modified xsi:type="dcterms:W3CDTF">2021-04-28T09:42:42Z</dcterms:modified>
</cp:coreProperties>
</file>