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1" r:id="rId18"/>
    <p:sldId id="272" r:id="rId19"/>
    <p:sldId id="273" r:id="rId20"/>
    <p:sldId id="274" r:id="rId21"/>
    <p:sldId id="275" r:id="rId22"/>
    <p:sldId id="276"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54" d="100"/>
          <a:sy n="54" d="100"/>
        </p:scale>
        <p:origin x="3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8630D-7E54-79A5-3856-D41EDD98C6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985A7F35-E339-9A92-5B36-C399F91D9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7AAC43DA-0242-E76A-664B-8DE9E760FD51}"/>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2E449714-7D3B-F8E3-2F60-037E1501D1BF}"/>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9A85F53B-CC12-BD17-891B-C515E3182707}"/>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6631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0E8A5-FC30-5A74-407C-DB9AEFEA0A57}"/>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4383ADE3-A9E7-3773-A426-6AEFEC19BC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D93365F1-5F9A-08A8-B710-1F8FAB1DA1AB}"/>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BF353F8C-93D8-131D-2B23-9D488FB36E27}"/>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B59DD46-51E1-BF65-72D3-6D94F102C2C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2411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E8B185-CC1B-89F8-0991-16DEC2E7A6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81596DF6-6E13-37C5-4E11-0B90BBA191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D2D5ED7E-9909-AE30-F137-24649EBCDA27}"/>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8EB98723-F78A-8D55-FE7B-6F91C91D500B}"/>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0C401579-B78B-8309-B073-C66A939FF799}"/>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71700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F5D3D-AB87-4E08-4E9A-5F444BCBE8C1}"/>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2448C2E7-3F82-BA63-A2BF-09F7D028B9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0BA29525-89FE-6009-EF3A-B97DEAF6750C}"/>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DB42AE06-830D-8ADF-1155-3EE0EA4BD436}"/>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9458080B-A0F3-05D5-09DB-55CB6A6BBE5E}"/>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0629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4A313-EB06-DCE1-94B6-9B1B564896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988FA5EF-5F45-F5A1-A6FE-089731DAB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1F86DC-E4F5-8410-A6DC-E53950F291FE}"/>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78CE4C62-3AA2-C5CB-CCC9-A4619F32935F}"/>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17E9F464-F63A-5692-A2AC-A1EA8629D52A}"/>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8681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15B60-9628-6287-F723-E4CE459FA361}"/>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93B47C6-B94E-6851-5E64-1AA3F1265F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2042D9C7-5863-6C40-C8E1-07D8CA52B1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8E77C88C-2FB6-C1D8-DA1F-F8F33DE49E4A}"/>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6" name="页脚占位符 5">
            <a:extLst>
              <a:ext uri="{FF2B5EF4-FFF2-40B4-BE49-F238E27FC236}">
                <a16:creationId xmlns:a16="http://schemas.microsoft.com/office/drawing/2014/main" id="{169036A3-BEA3-0A6F-CCAD-5346B23C78E7}"/>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C75FD218-3A74-E4F3-2324-9B65244BBC0C}"/>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02770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43D1C-9063-23CF-D140-8A62E3F94FE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7FB26ADF-547D-C56E-5213-721CCAD70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DA6DAF-3F6D-2A34-2BD2-3052B79BC0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B4DCB863-B45D-884F-5CFF-398804C6C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DEE8FE-F22F-CB26-4E94-24A777AECD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BF860B93-9C0A-7C50-8238-8AED45332B92}"/>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8" name="页脚占位符 7">
            <a:extLst>
              <a:ext uri="{FF2B5EF4-FFF2-40B4-BE49-F238E27FC236}">
                <a16:creationId xmlns:a16="http://schemas.microsoft.com/office/drawing/2014/main" id="{CBDC2D19-EB1A-E712-6735-70AB284D9E45}"/>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72845EB7-DC50-0D12-479C-555786D4E93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18386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11747-4155-99C5-0E46-D10BCA710B6C}"/>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C69215FD-DB4D-02CA-99FB-33FB56B58107}"/>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4" name="页脚占位符 3">
            <a:extLst>
              <a:ext uri="{FF2B5EF4-FFF2-40B4-BE49-F238E27FC236}">
                <a16:creationId xmlns:a16="http://schemas.microsoft.com/office/drawing/2014/main" id="{E350D5B7-DA04-C201-2F82-DD0CB3463453}"/>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534CC290-EA48-66C4-7323-CDD7CD411FF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16312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64C8F1-B071-3F63-32A1-94E4EB4046CF}"/>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3" name="页脚占位符 2">
            <a:extLst>
              <a:ext uri="{FF2B5EF4-FFF2-40B4-BE49-F238E27FC236}">
                <a16:creationId xmlns:a16="http://schemas.microsoft.com/office/drawing/2014/main" id="{2D839BF7-847A-C983-B77C-9171BDCF4046}"/>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37D76871-4CE6-24FC-4786-1A1477C54560}"/>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5748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BA1FC-6488-51D6-DB60-C5349E8DF5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46A574E8-C987-52AA-72EF-7EFF56E1D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B8FE1B08-4E9A-79C2-7361-643C205C0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20D9EE-45C7-4E7F-DC50-8C847B168E98}"/>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6" name="页脚占位符 5">
            <a:extLst>
              <a:ext uri="{FF2B5EF4-FFF2-40B4-BE49-F238E27FC236}">
                <a16:creationId xmlns:a16="http://schemas.microsoft.com/office/drawing/2014/main" id="{86CDFE39-BEF9-5AEA-5222-4E4CD96BDEFD}"/>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8CC452B7-3804-2926-21C9-71DEBFA572B9}"/>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55766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05C5-EFBF-BC4D-C334-A65B671840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E7FD1E4D-9596-DD32-B1D5-5321C5D5F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AC8F5704-399C-F814-A659-E3799B251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7D5A8A-4B3B-E8BF-3536-3024BFA6C3C6}"/>
              </a:ext>
            </a:extLst>
          </p:cNvPr>
          <p:cNvSpPr>
            <a:spLocks noGrp="1"/>
          </p:cNvSpPr>
          <p:nvPr>
            <p:ph type="dt" sz="half" idx="10"/>
          </p:nvPr>
        </p:nvSpPr>
        <p:spPr/>
        <p:txBody>
          <a:bodyPr/>
          <a:lstStyle/>
          <a:p>
            <a:fld id="{F1DE3725-0552-42FD-8063-C4F5A9729524}" type="datetimeFigureOut">
              <a:rPr lang="en-GB" smtClean="0"/>
              <a:t>16/09/2023</a:t>
            </a:fld>
            <a:endParaRPr lang="en-GB"/>
          </a:p>
        </p:txBody>
      </p:sp>
      <p:sp>
        <p:nvSpPr>
          <p:cNvPr id="6" name="页脚占位符 5">
            <a:extLst>
              <a:ext uri="{FF2B5EF4-FFF2-40B4-BE49-F238E27FC236}">
                <a16:creationId xmlns:a16="http://schemas.microsoft.com/office/drawing/2014/main" id="{DBB97FC3-4E9F-4F67-92FF-2ABE45A1E1A9}"/>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91250F00-CFF0-BA50-6FEF-FC386D44D814}"/>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61775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E9421-59BD-385A-EB9B-E58639A5CF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24A07DE-122D-DAC5-6331-4F979F839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B18A194B-F603-A2C4-9DC5-2B426205A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E3725-0552-42FD-8063-C4F5A9729524}" type="datetimeFigureOut">
              <a:rPr lang="en-GB" smtClean="0"/>
              <a:t>16/09/2023</a:t>
            </a:fld>
            <a:endParaRPr lang="en-GB"/>
          </a:p>
        </p:txBody>
      </p:sp>
      <p:sp>
        <p:nvSpPr>
          <p:cNvPr id="5" name="页脚占位符 4">
            <a:extLst>
              <a:ext uri="{FF2B5EF4-FFF2-40B4-BE49-F238E27FC236}">
                <a16:creationId xmlns:a16="http://schemas.microsoft.com/office/drawing/2014/main" id="{5F093B45-854A-4417-3806-05D57C5AD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灯片编号占位符 5">
            <a:extLst>
              <a:ext uri="{FF2B5EF4-FFF2-40B4-BE49-F238E27FC236}">
                <a16:creationId xmlns:a16="http://schemas.microsoft.com/office/drawing/2014/main" id="{261C7C09-CC5B-8409-6454-B0FFFB973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53D0F-929E-42E6-85D7-C251B5AB3DFD}" type="slidenum">
              <a:rPr lang="en-GB" smtClean="0"/>
              <a:t>‹#›</a:t>
            </a:fld>
            <a:endParaRPr lang="en-GB"/>
          </a:p>
        </p:txBody>
      </p:sp>
    </p:spTree>
    <p:extLst>
      <p:ext uri="{BB962C8B-B14F-4D97-AF65-F5344CB8AC3E}">
        <p14:creationId xmlns:p14="http://schemas.microsoft.com/office/powerpoint/2010/main" val="84158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64B7-B521-A5C1-A060-B33A8813FB3D}"/>
              </a:ext>
            </a:extLst>
          </p:cNvPr>
          <p:cNvSpPr>
            <a:spLocks noGrp="1"/>
          </p:cNvSpPr>
          <p:nvPr>
            <p:ph type="ctrTitle"/>
          </p:nvPr>
        </p:nvSpPr>
        <p:spPr/>
        <p:txBody>
          <a:bodyPr/>
          <a:lstStyle/>
          <a:p>
            <a:r>
              <a:rPr lang="en-GB" dirty="0"/>
              <a:t>M</a:t>
            </a:r>
            <a:r>
              <a:rPr lang="en-US" altLang="zh-CN" dirty="0" err="1"/>
              <a:t>ars</a:t>
            </a:r>
            <a:r>
              <a:rPr lang="en-US" altLang="zh-CN" dirty="0"/>
              <a:t> Lander Assignment</a:t>
            </a:r>
            <a:br>
              <a:rPr lang="en-US" altLang="zh-CN" dirty="0"/>
            </a:br>
            <a:r>
              <a:rPr lang="en-US" altLang="zh-CN" dirty="0"/>
              <a:t>IA Summer</a:t>
            </a:r>
            <a:endParaRPr lang="en-GB" dirty="0"/>
          </a:p>
        </p:txBody>
      </p:sp>
      <p:sp>
        <p:nvSpPr>
          <p:cNvPr id="3" name="副标题 2">
            <a:extLst>
              <a:ext uri="{FF2B5EF4-FFF2-40B4-BE49-F238E27FC236}">
                <a16:creationId xmlns:a16="http://schemas.microsoft.com/office/drawing/2014/main" id="{3C4DF1CC-837D-395B-0F33-86D1A09C7049}"/>
              </a:ext>
            </a:extLst>
          </p:cNvPr>
          <p:cNvSpPr>
            <a:spLocks noGrp="1"/>
          </p:cNvSpPr>
          <p:nvPr>
            <p:ph type="subTitle" idx="1"/>
          </p:nvPr>
        </p:nvSpPr>
        <p:spPr/>
        <p:txBody>
          <a:bodyPr/>
          <a:lstStyle/>
          <a:p>
            <a:r>
              <a:rPr lang="en-GB" dirty="0"/>
              <a:t>Mary Liu</a:t>
            </a:r>
          </a:p>
          <a:p>
            <a:r>
              <a:rPr lang="en-GB" dirty="0"/>
              <a:t>yl920</a:t>
            </a:r>
          </a:p>
        </p:txBody>
      </p:sp>
    </p:spTree>
    <p:extLst>
      <p:ext uri="{BB962C8B-B14F-4D97-AF65-F5344CB8AC3E}">
        <p14:creationId xmlns:p14="http://schemas.microsoft.com/office/powerpoint/2010/main" val="203134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B9928C-D390-2702-F326-142E8DB4E639}"/>
              </a:ext>
            </a:extLst>
          </p:cNvPr>
          <p:cNvSpPr txBox="1"/>
          <p:nvPr/>
        </p:nvSpPr>
        <p:spPr>
          <a:xfrm>
            <a:off x="545723" y="562136"/>
            <a:ext cx="6094520" cy="461665"/>
          </a:xfrm>
          <a:prstGeom prst="rect">
            <a:avLst/>
          </a:prstGeom>
          <a:noFill/>
        </p:spPr>
        <p:txBody>
          <a:bodyPr wrap="square">
            <a:spAutoFit/>
          </a:bodyPr>
          <a:lstStyle/>
          <a:p>
            <a:r>
              <a:rPr lang="en-GB" sz="2400" dirty="0"/>
              <a:t>Trajectory for Scenario 3: </a:t>
            </a:r>
          </a:p>
        </p:txBody>
      </p:sp>
      <p:pic>
        <p:nvPicPr>
          <p:cNvPr id="5" name="图片 4">
            <a:extLst>
              <a:ext uri="{FF2B5EF4-FFF2-40B4-BE49-F238E27FC236}">
                <a16:creationId xmlns:a16="http://schemas.microsoft.com/office/drawing/2014/main" id="{82F366B8-A543-24BF-485D-0254C7158B6F}"/>
              </a:ext>
            </a:extLst>
          </p:cNvPr>
          <p:cNvPicPr>
            <a:picLocks noChangeAspect="1"/>
          </p:cNvPicPr>
          <p:nvPr/>
        </p:nvPicPr>
        <p:blipFill>
          <a:blip r:embed="rId2"/>
          <a:stretch>
            <a:fillRect/>
          </a:stretch>
        </p:blipFill>
        <p:spPr>
          <a:xfrm>
            <a:off x="3252787" y="1262062"/>
            <a:ext cx="6818676" cy="5196813"/>
          </a:xfrm>
          <a:prstGeom prst="rect">
            <a:avLst/>
          </a:prstGeom>
        </p:spPr>
      </p:pic>
    </p:spTree>
    <p:extLst>
      <p:ext uri="{BB962C8B-B14F-4D97-AF65-F5344CB8AC3E}">
        <p14:creationId xmlns:p14="http://schemas.microsoft.com/office/powerpoint/2010/main" val="172915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5A8213-81BC-8684-3EDB-451624FD53B8}"/>
              </a:ext>
            </a:extLst>
          </p:cNvPr>
          <p:cNvPicPr>
            <a:picLocks noChangeAspect="1"/>
          </p:cNvPicPr>
          <p:nvPr/>
        </p:nvPicPr>
        <p:blipFill>
          <a:blip r:embed="rId2"/>
          <a:stretch>
            <a:fillRect/>
          </a:stretch>
        </p:blipFill>
        <p:spPr>
          <a:xfrm>
            <a:off x="3200353" y="729402"/>
            <a:ext cx="7062233" cy="5667224"/>
          </a:xfrm>
          <a:prstGeom prst="rect">
            <a:avLst/>
          </a:prstGeom>
        </p:spPr>
      </p:pic>
      <p:sp>
        <p:nvSpPr>
          <p:cNvPr id="5" name="文本框 4">
            <a:extLst>
              <a:ext uri="{FF2B5EF4-FFF2-40B4-BE49-F238E27FC236}">
                <a16:creationId xmlns:a16="http://schemas.microsoft.com/office/drawing/2014/main" id="{6FA78FC8-6597-7CAD-F268-5E900FBDC474}"/>
              </a:ext>
            </a:extLst>
          </p:cNvPr>
          <p:cNvSpPr txBox="1"/>
          <p:nvPr/>
        </p:nvSpPr>
        <p:spPr>
          <a:xfrm>
            <a:off x="499259" y="267737"/>
            <a:ext cx="6094520" cy="461665"/>
          </a:xfrm>
          <a:prstGeom prst="rect">
            <a:avLst/>
          </a:prstGeom>
          <a:noFill/>
        </p:spPr>
        <p:txBody>
          <a:bodyPr wrap="square">
            <a:spAutoFit/>
          </a:bodyPr>
          <a:lstStyle/>
          <a:p>
            <a:r>
              <a:rPr lang="en-GB" sz="2400" dirty="0"/>
              <a:t>Trajectory for Scenario 4: </a:t>
            </a:r>
          </a:p>
        </p:txBody>
      </p:sp>
    </p:spTree>
    <p:extLst>
      <p:ext uri="{BB962C8B-B14F-4D97-AF65-F5344CB8AC3E}">
        <p14:creationId xmlns:p14="http://schemas.microsoft.com/office/powerpoint/2010/main" val="22521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695CBD-B2CF-31C0-323D-1C6E17EB3CC8}"/>
              </a:ext>
            </a:extLst>
          </p:cNvPr>
          <p:cNvSpPr txBox="1"/>
          <p:nvPr/>
        </p:nvSpPr>
        <p:spPr>
          <a:xfrm>
            <a:off x="2278743" y="2059394"/>
            <a:ext cx="7634514" cy="2739211"/>
          </a:xfrm>
          <a:prstGeom prst="rect">
            <a:avLst/>
          </a:prstGeom>
          <a:noFill/>
        </p:spPr>
        <p:txBody>
          <a:bodyPr wrap="square">
            <a:spAutoFit/>
          </a:bodyPr>
          <a:lstStyle/>
          <a:p>
            <a:r>
              <a:rPr lang="en-US" sz="3200" b="1" dirty="0"/>
              <a:t>Assignment 3: </a:t>
            </a:r>
            <a:r>
              <a:rPr lang="en-US" sz="3200" b="1" dirty="0" err="1"/>
              <a:t>familiarisation</a:t>
            </a:r>
            <a:r>
              <a:rPr lang="en-US" sz="3200" b="1" dirty="0"/>
              <a:t> with C++</a:t>
            </a:r>
          </a:p>
          <a:p>
            <a:endParaRPr lang="en-US" sz="3200" b="1" dirty="0"/>
          </a:p>
          <a:p>
            <a:r>
              <a:rPr lang="en-US" dirty="0"/>
              <a:t>Read through Appendix A for a quick introduction to C++. This includes a worked C++ example of an Euler simulation of a mass on a spring, which you can compare and contrast with the Python equivalent in Assignment 1. </a:t>
            </a:r>
          </a:p>
          <a:p>
            <a:r>
              <a:rPr lang="en-US" dirty="0"/>
              <a:t>Measure the execution time of the Python and C++ simulations, both with and without C++ compiler optimizations. Modify the provided C++ code to perform </a:t>
            </a:r>
            <a:r>
              <a:rPr lang="en-US" dirty="0" err="1"/>
              <a:t>Verlet</a:t>
            </a:r>
            <a:r>
              <a:rPr lang="en-US" dirty="0"/>
              <a:t> instead of Euler integration.</a:t>
            </a:r>
            <a:endParaRPr lang="en-GB" dirty="0"/>
          </a:p>
        </p:txBody>
      </p:sp>
    </p:spTree>
    <p:extLst>
      <p:ext uri="{BB962C8B-B14F-4D97-AF65-F5344CB8AC3E}">
        <p14:creationId xmlns:p14="http://schemas.microsoft.com/office/powerpoint/2010/main" val="3563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64BE34-CCFA-3A0A-8E27-BA49EFBCDE1D}"/>
              </a:ext>
            </a:extLst>
          </p:cNvPr>
          <p:cNvPicPr>
            <a:picLocks noChangeAspect="1"/>
          </p:cNvPicPr>
          <p:nvPr/>
        </p:nvPicPr>
        <p:blipFill>
          <a:blip r:embed="rId2"/>
          <a:stretch>
            <a:fillRect/>
          </a:stretch>
        </p:blipFill>
        <p:spPr>
          <a:xfrm>
            <a:off x="8709" y="905449"/>
            <a:ext cx="6096000" cy="4572000"/>
          </a:xfrm>
          <a:prstGeom prst="rect">
            <a:avLst/>
          </a:prstGeom>
        </p:spPr>
      </p:pic>
      <p:sp>
        <p:nvSpPr>
          <p:cNvPr id="4" name="文本框 3">
            <a:extLst>
              <a:ext uri="{FF2B5EF4-FFF2-40B4-BE49-F238E27FC236}">
                <a16:creationId xmlns:a16="http://schemas.microsoft.com/office/drawing/2014/main" id="{0570718E-E936-7229-6CA6-ADA103362F9F}"/>
              </a:ext>
            </a:extLst>
          </p:cNvPr>
          <p:cNvSpPr txBox="1"/>
          <p:nvPr/>
        </p:nvSpPr>
        <p:spPr>
          <a:xfrm>
            <a:off x="306977" y="705394"/>
            <a:ext cx="2749732" cy="400110"/>
          </a:xfrm>
          <a:prstGeom prst="rect">
            <a:avLst/>
          </a:prstGeom>
          <a:noFill/>
        </p:spPr>
        <p:txBody>
          <a:bodyPr wrap="square" rtlCol="0">
            <a:spAutoFit/>
          </a:bodyPr>
          <a:lstStyle/>
          <a:p>
            <a:r>
              <a:rPr lang="en-GB" sz="2000" dirty="0" err="1"/>
              <a:t>Cpp</a:t>
            </a:r>
            <a:r>
              <a:rPr lang="en-GB" sz="2000" dirty="0"/>
              <a:t> Euler integration</a:t>
            </a:r>
          </a:p>
        </p:txBody>
      </p:sp>
      <p:sp>
        <p:nvSpPr>
          <p:cNvPr id="5" name="文本框 4">
            <a:extLst>
              <a:ext uri="{FF2B5EF4-FFF2-40B4-BE49-F238E27FC236}">
                <a16:creationId xmlns:a16="http://schemas.microsoft.com/office/drawing/2014/main" id="{82868A63-3F6F-D31C-2D94-E174DBB22D44}"/>
              </a:ext>
            </a:extLst>
          </p:cNvPr>
          <p:cNvSpPr txBox="1"/>
          <p:nvPr/>
        </p:nvSpPr>
        <p:spPr>
          <a:xfrm>
            <a:off x="6094912" y="3634880"/>
            <a:ext cx="6097088" cy="646331"/>
          </a:xfrm>
          <a:prstGeom prst="rect">
            <a:avLst/>
          </a:prstGeom>
          <a:noFill/>
        </p:spPr>
        <p:txBody>
          <a:bodyPr wrap="square">
            <a:spAutoFit/>
          </a:bodyPr>
          <a:lstStyle/>
          <a:p>
            <a:r>
              <a:rPr lang="en-US" altLang="zh-CN" dirty="0"/>
              <a:t>Python execution time: </a:t>
            </a:r>
            <a:r>
              <a:rPr lang="en-US" dirty="0"/>
              <a:t>0.38007593154907227 s</a:t>
            </a:r>
          </a:p>
          <a:p>
            <a:r>
              <a:rPr lang="en-US" dirty="0" err="1"/>
              <a:t>Cpp</a:t>
            </a:r>
            <a:r>
              <a:rPr lang="en-US" dirty="0"/>
              <a:t> execution time: 0.531 s</a:t>
            </a:r>
            <a:endParaRPr lang="en-GB" dirty="0"/>
          </a:p>
        </p:txBody>
      </p:sp>
    </p:spTree>
    <p:extLst>
      <p:ext uri="{BB962C8B-B14F-4D97-AF65-F5344CB8AC3E}">
        <p14:creationId xmlns:p14="http://schemas.microsoft.com/office/powerpoint/2010/main" val="207228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6BA75B-C6EF-27D7-2A2E-6A72E63E22A8}"/>
              </a:ext>
            </a:extLst>
          </p:cNvPr>
          <p:cNvPicPr>
            <a:picLocks noChangeAspect="1"/>
          </p:cNvPicPr>
          <p:nvPr/>
        </p:nvPicPr>
        <p:blipFill>
          <a:blip r:embed="rId2"/>
          <a:stretch>
            <a:fillRect/>
          </a:stretch>
        </p:blipFill>
        <p:spPr>
          <a:xfrm>
            <a:off x="975069" y="984390"/>
            <a:ext cx="5238788" cy="5072100"/>
          </a:xfrm>
          <a:prstGeom prst="rect">
            <a:avLst/>
          </a:prstGeom>
        </p:spPr>
      </p:pic>
      <p:sp>
        <p:nvSpPr>
          <p:cNvPr id="4" name="文本框 3">
            <a:extLst>
              <a:ext uri="{FF2B5EF4-FFF2-40B4-BE49-F238E27FC236}">
                <a16:creationId xmlns:a16="http://schemas.microsoft.com/office/drawing/2014/main" id="{750D2E8C-814B-1A5A-3F0B-616D5A60FBD6}"/>
              </a:ext>
            </a:extLst>
          </p:cNvPr>
          <p:cNvSpPr txBox="1"/>
          <p:nvPr/>
        </p:nvSpPr>
        <p:spPr>
          <a:xfrm>
            <a:off x="6701246" y="1064623"/>
            <a:ext cx="3135085" cy="369332"/>
          </a:xfrm>
          <a:prstGeom prst="rect">
            <a:avLst/>
          </a:prstGeom>
          <a:noFill/>
        </p:spPr>
        <p:txBody>
          <a:bodyPr wrap="square" rtlCol="0">
            <a:spAutoFit/>
          </a:bodyPr>
          <a:lstStyle/>
          <a:p>
            <a:r>
              <a:rPr lang="en-GB" dirty="0" err="1"/>
              <a:t>Verlet</a:t>
            </a:r>
            <a:r>
              <a:rPr lang="en-GB" dirty="0"/>
              <a:t> integration C++ code:</a:t>
            </a:r>
          </a:p>
        </p:txBody>
      </p:sp>
    </p:spTree>
    <p:extLst>
      <p:ext uri="{BB962C8B-B14F-4D97-AF65-F5344CB8AC3E}">
        <p14:creationId xmlns:p14="http://schemas.microsoft.com/office/powerpoint/2010/main" val="112460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31957F-D85A-9193-B0C1-BC45A2498A16}"/>
              </a:ext>
            </a:extLst>
          </p:cNvPr>
          <p:cNvSpPr txBox="1"/>
          <p:nvPr/>
        </p:nvSpPr>
        <p:spPr>
          <a:xfrm>
            <a:off x="1902278" y="1643896"/>
            <a:ext cx="8387443" cy="3631763"/>
          </a:xfrm>
          <a:prstGeom prst="rect">
            <a:avLst/>
          </a:prstGeom>
          <a:noFill/>
        </p:spPr>
        <p:txBody>
          <a:bodyPr wrap="square" rtlCol="0">
            <a:spAutoFit/>
          </a:bodyPr>
          <a:lstStyle/>
          <a:p>
            <a:r>
              <a:rPr lang="en-GB" sz="2800" b="1" dirty="0"/>
              <a:t>A</a:t>
            </a:r>
            <a:r>
              <a:rPr lang="en-US" altLang="zh-CN" sz="3200" b="1" dirty="0" err="1"/>
              <a:t>ssignment</a:t>
            </a:r>
            <a:r>
              <a:rPr lang="en-US" altLang="zh-CN" sz="2800" b="1" dirty="0"/>
              <a:t> 4: Landing craft simulation</a:t>
            </a:r>
          </a:p>
          <a:p>
            <a:endParaRPr lang="en-US" dirty="0"/>
          </a:p>
          <a:p>
            <a:r>
              <a:rPr lang="en-US" dirty="0"/>
              <a:t>Considering the extra thrust and drag forces, update the lander’s positions and velocity in lander.cpp using both Euler and </a:t>
            </a:r>
            <a:r>
              <a:rPr lang="en-US" dirty="0" err="1"/>
              <a:t>Verlet</a:t>
            </a:r>
            <a:r>
              <a:rPr lang="en-US" dirty="0"/>
              <a:t> integrator.</a:t>
            </a:r>
          </a:p>
          <a:p>
            <a:endParaRPr lang="en-US" dirty="0"/>
          </a:p>
          <a:p>
            <a:r>
              <a:rPr lang="en-US" dirty="0"/>
              <a:t>A correct </a:t>
            </a:r>
            <a:r>
              <a:rPr lang="en-US" dirty="0" err="1"/>
              <a:t>Verlet</a:t>
            </a:r>
            <a:r>
              <a:rPr lang="en-US" dirty="0"/>
              <a:t>-based simulator should:</a:t>
            </a:r>
          </a:p>
          <a:p>
            <a:r>
              <a:rPr lang="en-US" dirty="0"/>
              <a:t>• Crash the lander after 83.5 s with a final descent rate of 176.1 ms−1 in Scenario 1.</a:t>
            </a:r>
          </a:p>
          <a:p>
            <a:r>
              <a:rPr lang="en-US" dirty="0"/>
              <a:t>• Crash the lander after 42629.6 s with a final descent rate of 172.0 ms−1 in Scenario 4.</a:t>
            </a:r>
          </a:p>
          <a:p>
            <a:r>
              <a:rPr lang="en-US" dirty="0"/>
              <a:t>• Crash the lander after 361.7 s with a final descent rate of 328.7 ms−1 in Scenario 5.</a:t>
            </a:r>
          </a:p>
          <a:p>
            <a:r>
              <a:rPr lang="en-US" dirty="0"/>
              <a:t>Use the simulator to land the craft on the surface without breaking it.</a:t>
            </a:r>
          </a:p>
          <a:p>
            <a:endParaRPr lang="en-US" dirty="0"/>
          </a:p>
          <a:p>
            <a:r>
              <a:rPr lang="en-US" dirty="0"/>
              <a:t>Finally, compare the performance of the Euler and </a:t>
            </a:r>
            <a:r>
              <a:rPr lang="en-US" dirty="0" err="1"/>
              <a:t>Verlet</a:t>
            </a:r>
            <a:r>
              <a:rPr lang="en-US" dirty="0"/>
              <a:t> integrators.</a:t>
            </a:r>
            <a:endParaRPr lang="en-GB" dirty="0"/>
          </a:p>
        </p:txBody>
      </p:sp>
    </p:spTree>
    <p:extLst>
      <p:ext uri="{BB962C8B-B14F-4D97-AF65-F5344CB8AC3E}">
        <p14:creationId xmlns:p14="http://schemas.microsoft.com/office/powerpoint/2010/main" val="263965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EEAD65A-0A77-86C6-7EE2-F699ACF0771C}"/>
              </a:ext>
            </a:extLst>
          </p:cNvPr>
          <p:cNvPicPr>
            <a:picLocks noChangeAspect="1"/>
          </p:cNvPicPr>
          <p:nvPr/>
        </p:nvPicPr>
        <p:blipFill>
          <a:blip r:embed="rId2"/>
          <a:stretch>
            <a:fillRect/>
          </a:stretch>
        </p:blipFill>
        <p:spPr>
          <a:xfrm>
            <a:off x="0" y="0"/>
            <a:ext cx="6805662" cy="5086387"/>
          </a:xfrm>
          <a:prstGeom prst="rect">
            <a:avLst/>
          </a:prstGeom>
        </p:spPr>
      </p:pic>
      <p:pic>
        <p:nvPicPr>
          <p:cNvPr id="5" name="图片 4">
            <a:extLst>
              <a:ext uri="{FF2B5EF4-FFF2-40B4-BE49-F238E27FC236}">
                <a16:creationId xmlns:a16="http://schemas.microsoft.com/office/drawing/2014/main" id="{C1516694-129A-8D26-B5A6-DD1534A32FD8}"/>
              </a:ext>
            </a:extLst>
          </p:cNvPr>
          <p:cNvPicPr>
            <a:picLocks noChangeAspect="1"/>
          </p:cNvPicPr>
          <p:nvPr/>
        </p:nvPicPr>
        <p:blipFill>
          <a:blip r:embed="rId3"/>
          <a:stretch>
            <a:fillRect/>
          </a:stretch>
        </p:blipFill>
        <p:spPr>
          <a:xfrm>
            <a:off x="4572787" y="3553712"/>
            <a:ext cx="5938374" cy="3381574"/>
          </a:xfrm>
          <a:prstGeom prst="rect">
            <a:avLst/>
          </a:prstGeom>
        </p:spPr>
      </p:pic>
      <p:sp>
        <p:nvSpPr>
          <p:cNvPr id="6" name="文本框 5">
            <a:extLst>
              <a:ext uri="{FF2B5EF4-FFF2-40B4-BE49-F238E27FC236}">
                <a16:creationId xmlns:a16="http://schemas.microsoft.com/office/drawing/2014/main" id="{11A45109-6954-FC63-E783-085F91FEB42C}"/>
              </a:ext>
            </a:extLst>
          </p:cNvPr>
          <p:cNvSpPr txBox="1"/>
          <p:nvPr/>
        </p:nvSpPr>
        <p:spPr>
          <a:xfrm>
            <a:off x="7297445" y="1376039"/>
            <a:ext cx="3071673" cy="369332"/>
          </a:xfrm>
          <a:prstGeom prst="rect">
            <a:avLst/>
          </a:prstGeom>
          <a:noFill/>
        </p:spPr>
        <p:txBody>
          <a:bodyPr wrap="square" rtlCol="0">
            <a:spAutoFit/>
          </a:bodyPr>
          <a:lstStyle/>
          <a:p>
            <a:r>
              <a:rPr lang="en-GB" dirty="0"/>
              <a:t>Code of numerical integration</a:t>
            </a:r>
          </a:p>
        </p:txBody>
      </p:sp>
    </p:spTree>
    <p:extLst>
      <p:ext uri="{BB962C8B-B14F-4D97-AF65-F5344CB8AC3E}">
        <p14:creationId xmlns:p14="http://schemas.microsoft.com/office/powerpoint/2010/main" val="56399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58094B-AE5E-9563-6ECD-B2823DC5E175}"/>
              </a:ext>
            </a:extLst>
          </p:cNvPr>
          <p:cNvPicPr>
            <a:picLocks noChangeAspect="1"/>
          </p:cNvPicPr>
          <p:nvPr/>
        </p:nvPicPr>
        <p:blipFill>
          <a:blip r:embed="rId2"/>
          <a:stretch>
            <a:fillRect/>
          </a:stretch>
        </p:blipFill>
        <p:spPr>
          <a:xfrm>
            <a:off x="136932" y="176348"/>
            <a:ext cx="8030218" cy="6270171"/>
          </a:xfrm>
          <a:prstGeom prst="rect">
            <a:avLst/>
          </a:prstGeom>
        </p:spPr>
      </p:pic>
      <p:sp>
        <p:nvSpPr>
          <p:cNvPr id="4" name="椭圆 3">
            <a:extLst>
              <a:ext uri="{FF2B5EF4-FFF2-40B4-BE49-F238E27FC236}">
                <a16:creationId xmlns:a16="http://schemas.microsoft.com/office/drawing/2014/main" id="{ACDB7E2E-CEFD-6F3D-2A07-E380E0CF0697}"/>
              </a:ext>
            </a:extLst>
          </p:cNvPr>
          <p:cNvSpPr/>
          <p:nvPr/>
        </p:nvSpPr>
        <p:spPr>
          <a:xfrm>
            <a:off x="7067007" y="4317274"/>
            <a:ext cx="816428" cy="300446"/>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椭圆 4">
            <a:extLst>
              <a:ext uri="{FF2B5EF4-FFF2-40B4-BE49-F238E27FC236}">
                <a16:creationId xmlns:a16="http://schemas.microsoft.com/office/drawing/2014/main" id="{F432BCC7-F3FC-72CF-26C2-5FA28A0D0122}"/>
              </a:ext>
            </a:extLst>
          </p:cNvPr>
          <p:cNvSpPr/>
          <p:nvPr/>
        </p:nvSpPr>
        <p:spPr>
          <a:xfrm>
            <a:off x="3098075" y="6063343"/>
            <a:ext cx="816428" cy="300446"/>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文本框 5">
            <a:extLst>
              <a:ext uri="{FF2B5EF4-FFF2-40B4-BE49-F238E27FC236}">
                <a16:creationId xmlns:a16="http://schemas.microsoft.com/office/drawing/2014/main" id="{5B52B9F0-6C1C-596B-9260-7F3D16003B56}"/>
              </a:ext>
            </a:extLst>
          </p:cNvPr>
          <p:cNvSpPr txBox="1"/>
          <p:nvPr/>
        </p:nvSpPr>
        <p:spPr>
          <a:xfrm>
            <a:off x="8608422" y="1195251"/>
            <a:ext cx="3324497" cy="369332"/>
          </a:xfrm>
          <a:prstGeom prst="rect">
            <a:avLst/>
          </a:prstGeom>
          <a:noFill/>
        </p:spPr>
        <p:txBody>
          <a:bodyPr wrap="square" rtlCol="0">
            <a:spAutoFit/>
          </a:bodyPr>
          <a:lstStyle/>
          <a:p>
            <a:r>
              <a:rPr lang="en-GB" dirty="0"/>
              <a:t>Scenario 1 fits the results given.</a:t>
            </a:r>
          </a:p>
        </p:txBody>
      </p:sp>
    </p:spTree>
    <p:extLst>
      <p:ext uri="{BB962C8B-B14F-4D97-AF65-F5344CB8AC3E}">
        <p14:creationId xmlns:p14="http://schemas.microsoft.com/office/powerpoint/2010/main" val="381275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772F6F-7D64-5931-88B0-BCFB3C95F771}"/>
              </a:ext>
            </a:extLst>
          </p:cNvPr>
          <p:cNvPicPr>
            <a:picLocks noChangeAspect="1"/>
          </p:cNvPicPr>
          <p:nvPr/>
        </p:nvPicPr>
        <p:blipFill>
          <a:blip r:embed="rId2"/>
          <a:stretch>
            <a:fillRect/>
          </a:stretch>
        </p:blipFill>
        <p:spPr>
          <a:xfrm>
            <a:off x="96063" y="101237"/>
            <a:ext cx="8615743" cy="6655526"/>
          </a:xfrm>
          <a:prstGeom prst="rect">
            <a:avLst/>
          </a:prstGeom>
        </p:spPr>
      </p:pic>
      <p:sp>
        <p:nvSpPr>
          <p:cNvPr id="6" name="椭圆 5">
            <a:extLst>
              <a:ext uri="{FF2B5EF4-FFF2-40B4-BE49-F238E27FC236}">
                <a16:creationId xmlns:a16="http://schemas.microsoft.com/office/drawing/2014/main" id="{74007039-A3E5-C2DD-CFBC-53FC15C6655B}"/>
              </a:ext>
            </a:extLst>
          </p:cNvPr>
          <p:cNvSpPr/>
          <p:nvPr/>
        </p:nvSpPr>
        <p:spPr>
          <a:xfrm>
            <a:off x="7617823" y="4541520"/>
            <a:ext cx="816428" cy="300446"/>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图片 6">
            <a:extLst>
              <a:ext uri="{FF2B5EF4-FFF2-40B4-BE49-F238E27FC236}">
                <a16:creationId xmlns:a16="http://schemas.microsoft.com/office/drawing/2014/main" id="{B3F14B36-CFC1-7FE8-E833-30F696BEA035}"/>
              </a:ext>
            </a:extLst>
          </p:cNvPr>
          <p:cNvPicPr>
            <a:picLocks noChangeAspect="1"/>
          </p:cNvPicPr>
          <p:nvPr/>
        </p:nvPicPr>
        <p:blipFill>
          <a:blip r:embed="rId3"/>
          <a:stretch>
            <a:fillRect/>
          </a:stretch>
        </p:blipFill>
        <p:spPr>
          <a:xfrm>
            <a:off x="3222570" y="6361612"/>
            <a:ext cx="835224" cy="334858"/>
          </a:xfrm>
          <a:prstGeom prst="rect">
            <a:avLst/>
          </a:prstGeom>
        </p:spPr>
      </p:pic>
      <p:sp>
        <p:nvSpPr>
          <p:cNvPr id="8" name="文本框 7">
            <a:extLst>
              <a:ext uri="{FF2B5EF4-FFF2-40B4-BE49-F238E27FC236}">
                <a16:creationId xmlns:a16="http://schemas.microsoft.com/office/drawing/2014/main" id="{5D67FBC0-772D-446B-5603-9FCD0D272A6C}"/>
              </a:ext>
            </a:extLst>
          </p:cNvPr>
          <p:cNvSpPr txBox="1"/>
          <p:nvPr/>
        </p:nvSpPr>
        <p:spPr>
          <a:xfrm>
            <a:off x="8771440" y="1064623"/>
            <a:ext cx="3324497" cy="369332"/>
          </a:xfrm>
          <a:prstGeom prst="rect">
            <a:avLst/>
          </a:prstGeom>
          <a:noFill/>
        </p:spPr>
        <p:txBody>
          <a:bodyPr wrap="square" rtlCol="0">
            <a:spAutoFit/>
          </a:bodyPr>
          <a:lstStyle/>
          <a:p>
            <a:r>
              <a:rPr lang="en-GB" dirty="0"/>
              <a:t>Scenario 4 fits the results given.</a:t>
            </a:r>
          </a:p>
        </p:txBody>
      </p:sp>
    </p:spTree>
    <p:extLst>
      <p:ext uri="{BB962C8B-B14F-4D97-AF65-F5344CB8AC3E}">
        <p14:creationId xmlns:p14="http://schemas.microsoft.com/office/powerpoint/2010/main" val="397782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C82E80-29D4-75BD-1D5C-B8DF41455AF6}"/>
              </a:ext>
            </a:extLst>
          </p:cNvPr>
          <p:cNvPicPr>
            <a:picLocks noChangeAspect="1"/>
          </p:cNvPicPr>
          <p:nvPr/>
        </p:nvPicPr>
        <p:blipFill>
          <a:blip r:embed="rId2"/>
          <a:stretch>
            <a:fillRect/>
          </a:stretch>
        </p:blipFill>
        <p:spPr>
          <a:xfrm>
            <a:off x="215537" y="132282"/>
            <a:ext cx="8490857" cy="6593435"/>
          </a:xfrm>
          <a:prstGeom prst="rect">
            <a:avLst/>
          </a:prstGeom>
        </p:spPr>
      </p:pic>
      <p:sp>
        <p:nvSpPr>
          <p:cNvPr id="4" name="椭圆 3">
            <a:extLst>
              <a:ext uri="{FF2B5EF4-FFF2-40B4-BE49-F238E27FC236}">
                <a16:creationId xmlns:a16="http://schemas.microsoft.com/office/drawing/2014/main" id="{3D71FC83-EB39-E77B-8FA6-68034AB8E5CD}"/>
              </a:ext>
            </a:extLst>
          </p:cNvPr>
          <p:cNvSpPr/>
          <p:nvPr/>
        </p:nvSpPr>
        <p:spPr>
          <a:xfrm>
            <a:off x="7617823" y="4541520"/>
            <a:ext cx="816428" cy="300446"/>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图片 4">
            <a:extLst>
              <a:ext uri="{FF2B5EF4-FFF2-40B4-BE49-F238E27FC236}">
                <a16:creationId xmlns:a16="http://schemas.microsoft.com/office/drawing/2014/main" id="{20D94CD7-8DFA-3A64-7F9C-D783715FD906}"/>
              </a:ext>
            </a:extLst>
          </p:cNvPr>
          <p:cNvPicPr>
            <a:picLocks noChangeAspect="1"/>
          </p:cNvPicPr>
          <p:nvPr/>
        </p:nvPicPr>
        <p:blipFill>
          <a:blip r:embed="rId3"/>
          <a:stretch>
            <a:fillRect/>
          </a:stretch>
        </p:blipFill>
        <p:spPr>
          <a:xfrm>
            <a:off x="3366263" y="6318054"/>
            <a:ext cx="835224" cy="335309"/>
          </a:xfrm>
          <a:prstGeom prst="rect">
            <a:avLst/>
          </a:prstGeom>
        </p:spPr>
      </p:pic>
      <p:sp>
        <p:nvSpPr>
          <p:cNvPr id="7" name="文本框 6">
            <a:extLst>
              <a:ext uri="{FF2B5EF4-FFF2-40B4-BE49-F238E27FC236}">
                <a16:creationId xmlns:a16="http://schemas.microsoft.com/office/drawing/2014/main" id="{BD74631E-FD12-FE81-CE7C-E849A09A3FF3}"/>
              </a:ext>
            </a:extLst>
          </p:cNvPr>
          <p:cNvSpPr txBox="1"/>
          <p:nvPr/>
        </p:nvSpPr>
        <p:spPr>
          <a:xfrm>
            <a:off x="8771440" y="1064623"/>
            <a:ext cx="3324497" cy="646331"/>
          </a:xfrm>
          <a:prstGeom prst="rect">
            <a:avLst/>
          </a:prstGeom>
          <a:noFill/>
        </p:spPr>
        <p:txBody>
          <a:bodyPr wrap="square" rtlCol="0">
            <a:spAutoFit/>
          </a:bodyPr>
          <a:lstStyle/>
          <a:p>
            <a:r>
              <a:rPr lang="en-GB" dirty="0"/>
              <a:t>Scenario 5 is very close to the results given.</a:t>
            </a:r>
          </a:p>
        </p:txBody>
      </p:sp>
    </p:spTree>
    <p:extLst>
      <p:ext uri="{BB962C8B-B14F-4D97-AF65-F5344CB8AC3E}">
        <p14:creationId xmlns:p14="http://schemas.microsoft.com/office/powerpoint/2010/main" val="267309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3FAC06-DE71-72D0-80C2-26E057FF673E}"/>
              </a:ext>
            </a:extLst>
          </p:cNvPr>
          <p:cNvSpPr txBox="1"/>
          <p:nvPr/>
        </p:nvSpPr>
        <p:spPr>
          <a:xfrm>
            <a:off x="1696890" y="1306286"/>
            <a:ext cx="8798219" cy="4370427"/>
          </a:xfrm>
          <a:prstGeom prst="rect">
            <a:avLst/>
          </a:prstGeom>
          <a:noFill/>
        </p:spPr>
        <p:txBody>
          <a:bodyPr wrap="square" rtlCol="0">
            <a:spAutoFit/>
          </a:bodyPr>
          <a:lstStyle/>
          <a:p>
            <a:r>
              <a:rPr lang="en-GB" sz="4400" dirty="0"/>
              <a:t>Assignment 1</a:t>
            </a:r>
          </a:p>
          <a:p>
            <a:pPr marL="342900" indent="-342900">
              <a:buAutoNum type="arabicPeriod"/>
            </a:pPr>
            <a:r>
              <a:rPr lang="en-US" dirty="0"/>
              <a:t>Write a program to execute the Euler and </a:t>
            </a:r>
            <a:r>
              <a:rPr lang="en-US" dirty="0" err="1"/>
              <a:t>Verlet</a:t>
            </a:r>
            <a:r>
              <a:rPr lang="en-US" dirty="0"/>
              <a:t> algorithms for the mass on the spring, and plot the trajectories of the dynamical variables as functions of time. Convince yourself that the programs work by solving the equation of motion analytically. To get you started, a Python script for the Euler method is provided on the Moodle course page. </a:t>
            </a:r>
          </a:p>
          <a:p>
            <a:pPr marL="342900" indent="-342900">
              <a:buAutoNum type="arabicPeriod"/>
            </a:pPr>
            <a:r>
              <a:rPr lang="en-US" dirty="0"/>
              <a:t>Investigate the numerical solution for various different values of the time step ∆t. Compare the performance of the two algorithms over several thousand oscillations, both with each other and also with the exact analytical solution. For example, if you take m = k = v0 = 1 and calculate the trajectory from t = 0 to t = 1000, you should find that the </a:t>
            </a:r>
            <a:r>
              <a:rPr lang="en-US" dirty="0" err="1"/>
              <a:t>Verlet</a:t>
            </a:r>
            <a:r>
              <a:rPr lang="en-US" dirty="0"/>
              <a:t> integrator is stable for ∆t = 1 but not for ∆t = 2. </a:t>
            </a:r>
          </a:p>
          <a:p>
            <a:pPr marL="342900" indent="-342900">
              <a:buAutoNum type="arabicPeriod"/>
            </a:pPr>
            <a:r>
              <a:rPr lang="en-US" dirty="0"/>
              <a:t>Find, by trial and error, the critical value of ∆t for the </a:t>
            </a:r>
            <a:r>
              <a:rPr lang="en-US" dirty="0" err="1"/>
              <a:t>Verlet</a:t>
            </a:r>
            <a:r>
              <a:rPr lang="en-US" dirty="0"/>
              <a:t> case, above which it becomes unstable. The first order Euler integrator is never completely stable, but gets better for smaller values of ∆t.</a:t>
            </a:r>
            <a:endParaRPr lang="en-GB" dirty="0"/>
          </a:p>
        </p:txBody>
      </p:sp>
    </p:spTree>
    <p:extLst>
      <p:ext uri="{BB962C8B-B14F-4D97-AF65-F5344CB8AC3E}">
        <p14:creationId xmlns:p14="http://schemas.microsoft.com/office/powerpoint/2010/main" val="4129397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2E0B99-CE77-2AC7-5CAB-6EC81457047A}"/>
              </a:ext>
            </a:extLst>
          </p:cNvPr>
          <p:cNvPicPr>
            <a:picLocks noChangeAspect="1"/>
          </p:cNvPicPr>
          <p:nvPr/>
        </p:nvPicPr>
        <p:blipFill>
          <a:blip r:embed="rId2"/>
          <a:stretch>
            <a:fillRect/>
          </a:stretch>
        </p:blipFill>
        <p:spPr>
          <a:xfrm>
            <a:off x="3415937" y="73194"/>
            <a:ext cx="8776063" cy="6711611"/>
          </a:xfrm>
          <a:prstGeom prst="rect">
            <a:avLst/>
          </a:prstGeom>
        </p:spPr>
      </p:pic>
      <p:sp>
        <p:nvSpPr>
          <p:cNvPr id="4" name="文本框 3">
            <a:extLst>
              <a:ext uri="{FF2B5EF4-FFF2-40B4-BE49-F238E27FC236}">
                <a16:creationId xmlns:a16="http://schemas.microsoft.com/office/drawing/2014/main" id="{2E869568-EFED-F83A-1A66-8F721E77EC16}"/>
              </a:ext>
            </a:extLst>
          </p:cNvPr>
          <p:cNvSpPr txBox="1"/>
          <p:nvPr/>
        </p:nvSpPr>
        <p:spPr>
          <a:xfrm>
            <a:off x="150223" y="1619794"/>
            <a:ext cx="3076303" cy="646331"/>
          </a:xfrm>
          <a:prstGeom prst="rect">
            <a:avLst/>
          </a:prstGeom>
          <a:noFill/>
        </p:spPr>
        <p:txBody>
          <a:bodyPr wrap="square" rtlCol="0">
            <a:spAutoFit/>
          </a:bodyPr>
          <a:lstStyle/>
          <a:p>
            <a:r>
              <a:rPr lang="en-US" dirty="0"/>
              <a:t>Successfully landed without breaking in scenario 1.</a:t>
            </a:r>
            <a:endParaRPr lang="en-GB" dirty="0"/>
          </a:p>
        </p:txBody>
      </p:sp>
    </p:spTree>
    <p:extLst>
      <p:ext uri="{BB962C8B-B14F-4D97-AF65-F5344CB8AC3E}">
        <p14:creationId xmlns:p14="http://schemas.microsoft.com/office/powerpoint/2010/main" val="296145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C6BF5C-8CDF-FE36-7118-10BA1C9EDC71}"/>
              </a:ext>
            </a:extLst>
          </p:cNvPr>
          <p:cNvPicPr>
            <a:picLocks noChangeAspect="1"/>
          </p:cNvPicPr>
          <p:nvPr/>
        </p:nvPicPr>
        <p:blipFill>
          <a:blip r:embed="rId2"/>
          <a:stretch>
            <a:fillRect/>
          </a:stretch>
        </p:blipFill>
        <p:spPr>
          <a:xfrm>
            <a:off x="5588726" y="1775749"/>
            <a:ext cx="6556104" cy="5144070"/>
          </a:xfrm>
          <a:prstGeom prst="rect">
            <a:avLst/>
          </a:prstGeom>
        </p:spPr>
      </p:pic>
      <p:pic>
        <p:nvPicPr>
          <p:cNvPr id="4" name="图片 3">
            <a:extLst>
              <a:ext uri="{FF2B5EF4-FFF2-40B4-BE49-F238E27FC236}">
                <a16:creationId xmlns:a16="http://schemas.microsoft.com/office/drawing/2014/main" id="{B50DD73A-03BB-3C90-DFB5-D4D069F8AD17}"/>
              </a:ext>
            </a:extLst>
          </p:cNvPr>
          <p:cNvPicPr>
            <a:picLocks noChangeAspect="1"/>
          </p:cNvPicPr>
          <p:nvPr/>
        </p:nvPicPr>
        <p:blipFill>
          <a:blip r:embed="rId3"/>
          <a:stretch>
            <a:fillRect/>
          </a:stretch>
        </p:blipFill>
        <p:spPr>
          <a:xfrm>
            <a:off x="47170" y="2351314"/>
            <a:ext cx="5836799" cy="4506686"/>
          </a:xfrm>
          <a:prstGeom prst="rect">
            <a:avLst/>
          </a:prstGeom>
        </p:spPr>
      </p:pic>
      <p:sp>
        <p:nvSpPr>
          <p:cNvPr id="5" name="文本框 4">
            <a:extLst>
              <a:ext uri="{FF2B5EF4-FFF2-40B4-BE49-F238E27FC236}">
                <a16:creationId xmlns:a16="http://schemas.microsoft.com/office/drawing/2014/main" id="{1709B2D5-A52A-709F-EFBB-F96CA794F5E9}"/>
              </a:ext>
            </a:extLst>
          </p:cNvPr>
          <p:cNvSpPr txBox="1"/>
          <p:nvPr/>
        </p:nvSpPr>
        <p:spPr>
          <a:xfrm>
            <a:off x="459617" y="206089"/>
            <a:ext cx="10848703" cy="1569660"/>
          </a:xfrm>
          <a:prstGeom prst="rect">
            <a:avLst/>
          </a:prstGeom>
          <a:noFill/>
        </p:spPr>
        <p:txBody>
          <a:bodyPr wrap="square" rtlCol="0">
            <a:spAutoFit/>
          </a:bodyPr>
          <a:lstStyle/>
          <a:p>
            <a:r>
              <a:rPr lang="en-GB" sz="2400" dirty="0"/>
              <a:t>Comparison: scenario 4 using Euler integrator (</a:t>
            </a:r>
            <a:r>
              <a:rPr lang="en-GB" sz="2400" dirty="0" err="1"/>
              <a:t>img</a:t>
            </a:r>
            <a:r>
              <a:rPr lang="en-GB" sz="2400" dirty="0"/>
              <a:t> on right hand side) has no trend to stop, continues with ellipse trajectory, while with </a:t>
            </a:r>
            <a:r>
              <a:rPr lang="en-GB" sz="2400" dirty="0" err="1"/>
              <a:t>Verlet</a:t>
            </a:r>
            <a:r>
              <a:rPr lang="en-GB" sz="2400" dirty="0"/>
              <a:t> integrator it executed and land on surface in the end.</a:t>
            </a:r>
          </a:p>
          <a:p>
            <a:r>
              <a:rPr lang="en-GB" sz="2400" dirty="0"/>
              <a:t>In conclusion, the </a:t>
            </a:r>
            <a:r>
              <a:rPr lang="en-GB" sz="2400" dirty="0" err="1"/>
              <a:t>Verlet</a:t>
            </a:r>
            <a:r>
              <a:rPr lang="en-GB" sz="2400" dirty="0"/>
              <a:t> integrator is more accurate in use and closer </a:t>
            </a:r>
            <a:r>
              <a:rPr lang="en-GB" sz="2400"/>
              <a:t>to reality.</a:t>
            </a:r>
            <a:endParaRPr lang="en-GB" sz="2400" dirty="0"/>
          </a:p>
        </p:txBody>
      </p:sp>
    </p:spTree>
    <p:extLst>
      <p:ext uri="{BB962C8B-B14F-4D97-AF65-F5344CB8AC3E}">
        <p14:creationId xmlns:p14="http://schemas.microsoft.com/office/powerpoint/2010/main" val="56725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B4334C-ADB2-3CD3-4EEC-7D53E0603A7E}"/>
              </a:ext>
            </a:extLst>
          </p:cNvPr>
          <p:cNvSpPr txBox="1"/>
          <p:nvPr/>
        </p:nvSpPr>
        <p:spPr>
          <a:xfrm>
            <a:off x="1667971" y="1890117"/>
            <a:ext cx="8856057" cy="3077766"/>
          </a:xfrm>
          <a:prstGeom prst="rect">
            <a:avLst/>
          </a:prstGeom>
          <a:noFill/>
        </p:spPr>
        <p:txBody>
          <a:bodyPr wrap="square" rtlCol="0">
            <a:spAutoFit/>
          </a:bodyPr>
          <a:lstStyle/>
          <a:p>
            <a:r>
              <a:rPr lang="en-GB" sz="3200" b="1" dirty="0"/>
              <a:t>A</a:t>
            </a:r>
            <a:r>
              <a:rPr lang="en-US" altLang="zh-CN" sz="3200" b="1" dirty="0" err="1"/>
              <a:t>ssignment</a:t>
            </a:r>
            <a:r>
              <a:rPr lang="en-US" altLang="zh-CN" sz="3200" b="1" dirty="0"/>
              <a:t> 5: Autopilot</a:t>
            </a:r>
          </a:p>
          <a:p>
            <a:endParaRPr lang="en-US" dirty="0"/>
          </a:p>
          <a:p>
            <a:r>
              <a:rPr lang="en-US" dirty="0"/>
              <a:t>Implement the scheme of throttle given into the autopilot function and experiment with different constants. Resort to trial and error when tuning Kh and </a:t>
            </a:r>
            <a:r>
              <a:rPr lang="en-US" dirty="0" err="1"/>
              <a:t>Kp</a:t>
            </a:r>
            <a:r>
              <a:rPr lang="en-US" dirty="0"/>
              <a:t>. (set infinite fuel supply at first, but eventually should find suitable Kh that  brings the lander down safely.) Understand the effect of Kh.</a:t>
            </a:r>
          </a:p>
          <a:p>
            <a:endParaRPr lang="en-US" dirty="0"/>
          </a:p>
          <a:p>
            <a:r>
              <a:rPr lang="en-US" dirty="0"/>
              <a:t>Adapt the program to output values of h and v.er at each time step. Read these values into Python and plot graphs using matplotlib of actual and target descent rate against altitude for various values of Kh.</a:t>
            </a:r>
          </a:p>
        </p:txBody>
      </p:sp>
    </p:spTree>
    <p:extLst>
      <p:ext uri="{BB962C8B-B14F-4D97-AF65-F5344CB8AC3E}">
        <p14:creationId xmlns:p14="http://schemas.microsoft.com/office/powerpoint/2010/main" val="78115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0F78BB-6DEE-C2E8-B663-A0CD5F7B9A2B}"/>
              </a:ext>
            </a:extLst>
          </p:cNvPr>
          <p:cNvPicPr>
            <a:picLocks noChangeAspect="1"/>
          </p:cNvPicPr>
          <p:nvPr/>
        </p:nvPicPr>
        <p:blipFill>
          <a:blip r:embed="rId2"/>
          <a:stretch>
            <a:fillRect/>
          </a:stretch>
        </p:blipFill>
        <p:spPr>
          <a:xfrm>
            <a:off x="0" y="0"/>
            <a:ext cx="9403038" cy="4734832"/>
          </a:xfrm>
          <a:prstGeom prst="rect">
            <a:avLst/>
          </a:prstGeom>
        </p:spPr>
      </p:pic>
      <p:pic>
        <p:nvPicPr>
          <p:cNvPr id="7" name="图片 6">
            <a:extLst>
              <a:ext uri="{FF2B5EF4-FFF2-40B4-BE49-F238E27FC236}">
                <a16:creationId xmlns:a16="http://schemas.microsoft.com/office/drawing/2014/main" id="{DE37AC83-15A0-ED5E-3CD2-A30609DD4BE9}"/>
              </a:ext>
            </a:extLst>
          </p:cNvPr>
          <p:cNvPicPr>
            <a:picLocks noChangeAspect="1"/>
          </p:cNvPicPr>
          <p:nvPr/>
        </p:nvPicPr>
        <p:blipFill>
          <a:blip r:embed="rId3"/>
          <a:stretch>
            <a:fillRect/>
          </a:stretch>
        </p:blipFill>
        <p:spPr>
          <a:xfrm>
            <a:off x="-63729" y="4614109"/>
            <a:ext cx="9029384" cy="2243891"/>
          </a:xfrm>
          <a:prstGeom prst="rect">
            <a:avLst/>
          </a:prstGeom>
        </p:spPr>
      </p:pic>
      <p:sp>
        <p:nvSpPr>
          <p:cNvPr id="8" name="文本框 7">
            <a:extLst>
              <a:ext uri="{FF2B5EF4-FFF2-40B4-BE49-F238E27FC236}">
                <a16:creationId xmlns:a16="http://schemas.microsoft.com/office/drawing/2014/main" id="{FB745607-5248-7E02-C803-DFFCFE7CCB85}"/>
              </a:ext>
            </a:extLst>
          </p:cNvPr>
          <p:cNvSpPr txBox="1"/>
          <p:nvPr/>
        </p:nvSpPr>
        <p:spPr>
          <a:xfrm>
            <a:off x="9403038" y="1003176"/>
            <a:ext cx="2788962" cy="646331"/>
          </a:xfrm>
          <a:prstGeom prst="rect">
            <a:avLst/>
          </a:prstGeom>
          <a:noFill/>
        </p:spPr>
        <p:txBody>
          <a:bodyPr wrap="square" rtlCol="0">
            <a:spAutoFit/>
          </a:bodyPr>
          <a:lstStyle/>
          <a:p>
            <a:r>
              <a:rPr lang="en-GB" dirty="0"/>
              <a:t>Code of Autopilot system and output of data</a:t>
            </a:r>
          </a:p>
        </p:txBody>
      </p:sp>
    </p:spTree>
    <p:extLst>
      <p:ext uri="{BB962C8B-B14F-4D97-AF65-F5344CB8AC3E}">
        <p14:creationId xmlns:p14="http://schemas.microsoft.com/office/powerpoint/2010/main" val="2826595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描述已自动生成">
            <a:extLst>
              <a:ext uri="{FF2B5EF4-FFF2-40B4-BE49-F238E27FC236}">
                <a16:creationId xmlns:a16="http://schemas.microsoft.com/office/drawing/2014/main" id="{30A53CBE-DC73-7B7B-B18A-D86D87031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846" y="1991252"/>
            <a:ext cx="6258177" cy="4693633"/>
          </a:xfrm>
          <a:prstGeom prst="rect">
            <a:avLst/>
          </a:prstGeom>
        </p:spPr>
      </p:pic>
      <p:pic>
        <p:nvPicPr>
          <p:cNvPr id="5" name="图片 4" descr="图表, 折线图&#10;&#10;描述已自动生成">
            <a:extLst>
              <a:ext uri="{FF2B5EF4-FFF2-40B4-BE49-F238E27FC236}">
                <a16:creationId xmlns:a16="http://schemas.microsoft.com/office/drawing/2014/main" id="{42FC70CA-ED9D-85CF-CDC0-5A503563C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85" y="1991252"/>
            <a:ext cx="6258177" cy="4693633"/>
          </a:xfrm>
          <a:prstGeom prst="rect">
            <a:avLst/>
          </a:prstGeom>
        </p:spPr>
      </p:pic>
      <p:sp>
        <p:nvSpPr>
          <p:cNvPr id="6" name="文本框 5">
            <a:extLst>
              <a:ext uri="{FF2B5EF4-FFF2-40B4-BE49-F238E27FC236}">
                <a16:creationId xmlns:a16="http://schemas.microsoft.com/office/drawing/2014/main" id="{825023A0-8850-53C3-D48C-F55B9235F995}"/>
              </a:ext>
            </a:extLst>
          </p:cNvPr>
          <p:cNvSpPr txBox="1"/>
          <p:nvPr/>
        </p:nvSpPr>
        <p:spPr>
          <a:xfrm>
            <a:off x="1740023" y="1991252"/>
            <a:ext cx="1899822" cy="369332"/>
          </a:xfrm>
          <a:prstGeom prst="rect">
            <a:avLst/>
          </a:prstGeom>
          <a:noFill/>
        </p:spPr>
        <p:txBody>
          <a:bodyPr wrap="square" rtlCol="0">
            <a:spAutoFit/>
          </a:bodyPr>
          <a:lstStyle/>
          <a:p>
            <a:r>
              <a:rPr lang="en-GB" dirty="0"/>
              <a:t>Kh=0.01</a:t>
            </a:r>
          </a:p>
        </p:txBody>
      </p:sp>
      <p:sp>
        <p:nvSpPr>
          <p:cNvPr id="7" name="文本框 6">
            <a:extLst>
              <a:ext uri="{FF2B5EF4-FFF2-40B4-BE49-F238E27FC236}">
                <a16:creationId xmlns:a16="http://schemas.microsoft.com/office/drawing/2014/main" id="{5CE52955-EB66-0A98-01B6-95419F1DD85B}"/>
              </a:ext>
            </a:extLst>
          </p:cNvPr>
          <p:cNvSpPr txBox="1"/>
          <p:nvPr/>
        </p:nvSpPr>
        <p:spPr>
          <a:xfrm>
            <a:off x="7253056" y="1991252"/>
            <a:ext cx="2237173" cy="369332"/>
          </a:xfrm>
          <a:prstGeom prst="rect">
            <a:avLst/>
          </a:prstGeom>
          <a:noFill/>
        </p:spPr>
        <p:txBody>
          <a:bodyPr wrap="square" rtlCol="0">
            <a:spAutoFit/>
          </a:bodyPr>
          <a:lstStyle/>
          <a:p>
            <a:r>
              <a:rPr lang="en-GB" dirty="0"/>
              <a:t>Kh=0.008</a:t>
            </a:r>
          </a:p>
        </p:txBody>
      </p:sp>
      <p:sp>
        <p:nvSpPr>
          <p:cNvPr id="8" name="文本框 7">
            <a:extLst>
              <a:ext uri="{FF2B5EF4-FFF2-40B4-BE49-F238E27FC236}">
                <a16:creationId xmlns:a16="http://schemas.microsoft.com/office/drawing/2014/main" id="{42594A55-C033-0D9E-212E-E430DC90DB12}"/>
              </a:ext>
            </a:extLst>
          </p:cNvPr>
          <p:cNvSpPr txBox="1"/>
          <p:nvPr/>
        </p:nvSpPr>
        <p:spPr>
          <a:xfrm>
            <a:off x="497150" y="603682"/>
            <a:ext cx="4740675" cy="646331"/>
          </a:xfrm>
          <a:prstGeom prst="rect">
            <a:avLst/>
          </a:prstGeom>
          <a:noFill/>
        </p:spPr>
        <p:txBody>
          <a:bodyPr wrap="square" rtlCol="0">
            <a:spAutoFit/>
          </a:bodyPr>
          <a:lstStyle/>
          <a:p>
            <a:r>
              <a:rPr lang="en-GB" dirty="0"/>
              <a:t>Plots of Target and Actual descent rates against altitude for different values of Kh</a:t>
            </a:r>
          </a:p>
        </p:txBody>
      </p:sp>
    </p:spTree>
    <p:extLst>
      <p:ext uri="{BB962C8B-B14F-4D97-AF65-F5344CB8AC3E}">
        <p14:creationId xmlns:p14="http://schemas.microsoft.com/office/powerpoint/2010/main" val="160749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D9CDE6-497B-A1E4-4337-DD11E2C5A190}"/>
              </a:ext>
            </a:extLst>
          </p:cNvPr>
          <p:cNvSpPr txBox="1"/>
          <p:nvPr/>
        </p:nvSpPr>
        <p:spPr>
          <a:xfrm>
            <a:off x="529814" y="276117"/>
            <a:ext cx="2950669" cy="707886"/>
          </a:xfrm>
          <a:prstGeom prst="rect">
            <a:avLst/>
          </a:prstGeom>
          <a:noFill/>
        </p:spPr>
        <p:txBody>
          <a:bodyPr wrap="square" rtlCol="0">
            <a:spAutoFit/>
          </a:bodyPr>
          <a:lstStyle/>
          <a:p>
            <a:r>
              <a:rPr lang="en-GB" sz="4000" dirty="0"/>
              <a:t>1.1</a:t>
            </a:r>
            <a:endParaRPr lang="en-GB" dirty="0"/>
          </a:p>
        </p:txBody>
      </p:sp>
      <p:pic>
        <p:nvPicPr>
          <p:cNvPr id="4" name="图片 3">
            <a:extLst>
              <a:ext uri="{FF2B5EF4-FFF2-40B4-BE49-F238E27FC236}">
                <a16:creationId xmlns:a16="http://schemas.microsoft.com/office/drawing/2014/main" id="{E05E757E-2234-D65A-0C2D-508CDB7EF4A1}"/>
              </a:ext>
            </a:extLst>
          </p:cNvPr>
          <p:cNvPicPr>
            <a:picLocks noChangeAspect="1"/>
          </p:cNvPicPr>
          <p:nvPr/>
        </p:nvPicPr>
        <p:blipFill>
          <a:blip r:embed="rId2"/>
          <a:stretch>
            <a:fillRect/>
          </a:stretch>
        </p:blipFill>
        <p:spPr>
          <a:xfrm>
            <a:off x="335423" y="1115639"/>
            <a:ext cx="5724933" cy="4626722"/>
          </a:xfrm>
          <a:prstGeom prst="rect">
            <a:avLst/>
          </a:prstGeom>
        </p:spPr>
      </p:pic>
      <p:pic>
        <p:nvPicPr>
          <p:cNvPr id="6" name="图片 5">
            <a:extLst>
              <a:ext uri="{FF2B5EF4-FFF2-40B4-BE49-F238E27FC236}">
                <a16:creationId xmlns:a16="http://schemas.microsoft.com/office/drawing/2014/main" id="{456B7DE4-2474-7CA9-2634-FC8CEDC2FF27}"/>
              </a:ext>
            </a:extLst>
          </p:cNvPr>
          <p:cNvPicPr>
            <a:picLocks noChangeAspect="1"/>
          </p:cNvPicPr>
          <p:nvPr/>
        </p:nvPicPr>
        <p:blipFill>
          <a:blip r:embed="rId3"/>
          <a:stretch>
            <a:fillRect/>
          </a:stretch>
        </p:blipFill>
        <p:spPr>
          <a:xfrm>
            <a:off x="6310448" y="1070549"/>
            <a:ext cx="5689289" cy="4557441"/>
          </a:xfrm>
          <a:prstGeom prst="rect">
            <a:avLst/>
          </a:prstGeom>
        </p:spPr>
      </p:pic>
      <p:sp>
        <p:nvSpPr>
          <p:cNvPr id="7" name="文本框 6">
            <a:extLst>
              <a:ext uri="{FF2B5EF4-FFF2-40B4-BE49-F238E27FC236}">
                <a16:creationId xmlns:a16="http://schemas.microsoft.com/office/drawing/2014/main" id="{014A36D7-4FCE-6D7F-1E3F-4B9F40FB1EC1}"/>
              </a:ext>
            </a:extLst>
          </p:cNvPr>
          <p:cNvSpPr txBox="1"/>
          <p:nvPr/>
        </p:nvSpPr>
        <p:spPr>
          <a:xfrm>
            <a:off x="4598126" y="6088842"/>
            <a:ext cx="5368834" cy="369332"/>
          </a:xfrm>
          <a:prstGeom prst="rect">
            <a:avLst/>
          </a:prstGeom>
          <a:noFill/>
        </p:spPr>
        <p:txBody>
          <a:bodyPr wrap="square" rtlCol="0">
            <a:spAutoFit/>
          </a:bodyPr>
          <a:lstStyle/>
          <a:p>
            <a:r>
              <a:rPr lang="en-GB" dirty="0"/>
              <a:t>Both </a:t>
            </a:r>
            <a:r>
              <a:rPr lang="en-GB" dirty="0" err="1"/>
              <a:t>t_max</a:t>
            </a:r>
            <a:r>
              <a:rPr lang="en-GB" dirty="0"/>
              <a:t>=100, dt=0.1</a:t>
            </a:r>
          </a:p>
        </p:txBody>
      </p:sp>
    </p:spTree>
    <p:extLst>
      <p:ext uri="{BB962C8B-B14F-4D97-AF65-F5344CB8AC3E}">
        <p14:creationId xmlns:p14="http://schemas.microsoft.com/office/powerpoint/2010/main" val="342041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157A1D-67DC-A8C9-4348-41224CAB80E0}"/>
              </a:ext>
            </a:extLst>
          </p:cNvPr>
          <p:cNvSpPr txBox="1"/>
          <p:nvPr/>
        </p:nvSpPr>
        <p:spPr>
          <a:xfrm>
            <a:off x="299221" y="-52190"/>
            <a:ext cx="1933303" cy="646331"/>
          </a:xfrm>
          <a:prstGeom prst="rect">
            <a:avLst/>
          </a:prstGeom>
          <a:noFill/>
        </p:spPr>
        <p:txBody>
          <a:bodyPr wrap="square" rtlCol="0">
            <a:spAutoFit/>
          </a:bodyPr>
          <a:lstStyle/>
          <a:p>
            <a:r>
              <a:rPr lang="en-GB" sz="3600" dirty="0"/>
              <a:t>1.2</a:t>
            </a:r>
          </a:p>
        </p:txBody>
      </p:sp>
      <p:pic>
        <p:nvPicPr>
          <p:cNvPr id="4" name="图片 3">
            <a:extLst>
              <a:ext uri="{FF2B5EF4-FFF2-40B4-BE49-F238E27FC236}">
                <a16:creationId xmlns:a16="http://schemas.microsoft.com/office/drawing/2014/main" id="{ED2D54EB-B268-B6FD-A533-37831D2D6B44}"/>
              </a:ext>
            </a:extLst>
          </p:cNvPr>
          <p:cNvPicPr>
            <a:picLocks noChangeAspect="1"/>
          </p:cNvPicPr>
          <p:nvPr/>
        </p:nvPicPr>
        <p:blipFill>
          <a:blip r:embed="rId2"/>
          <a:stretch>
            <a:fillRect/>
          </a:stretch>
        </p:blipFill>
        <p:spPr>
          <a:xfrm>
            <a:off x="2729881" y="0"/>
            <a:ext cx="4650377" cy="3819353"/>
          </a:xfrm>
          <a:prstGeom prst="rect">
            <a:avLst/>
          </a:prstGeom>
        </p:spPr>
      </p:pic>
      <p:sp>
        <p:nvSpPr>
          <p:cNvPr id="5" name="文本框 4">
            <a:extLst>
              <a:ext uri="{FF2B5EF4-FFF2-40B4-BE49-F238E27FC236}">
                <a16:creationId xmlns:a16="http://schemas.microsoft.com/office/drawing/2014/main" id="{D501277C-4E0B-720E-F86B-90B6F5A2395F}"/>
              </a:ext>
            </a:extLst>
          </p:cNvPr>
          <p:cNvSpPr txBox="1"/>
          <p:nvPr/>
        </p:nvSpPr>
        <p:spPr>
          <a:xfrm>
            <a:off x="0" y="594141"/>
            <a:ext cx="3393894" cy="461665"/>
          </a:xfrm>
          <a:prstGeom prst="rect">
            <a:avLst/>
          </a:prstGeom>
          <a:noFill/>
        </p:spPr>
        <p:txBody>
          <a:bodyPr wrap="square" rtlCol="0">
            <a:spAutoFit/>
          </a:bodyPr>
          <a:lstStyle/>
          <a:p>
            <a:r>
              <a:rPr lang="en-GB" sz="2400" dirty="0" err="1"/>
              <a:t>T_max</a:t>
            </a:r>
            <a:r>
              <a:rPr lang="en-GB" sz="2400" dirty="0"/>
              <a:t>=100, dt=0.05</a:t>
            </a:r>
          </a:p>
        </p:txBody>
      </p:sp>
      <p:pic>
        <p:nvPicPr>
          <p:cNvPr id="7" name="图片 6">
            <a:extLst>
              <a:ext uri="{FF2B5EF4-FFF2-40B4-BE49-F238E27FC236}">
                <a16:creationId xmlns:a16="http://schemas.microsoft.com/office/drawing/2014/main" id="{9B71A6CE-A05E-77C3-835D-3AFC738E9BF6}"/>
              </a:ext>
            </a:extLst>
          </p:cNvPr>
          <p:cNvPicPr>
            <a:picLocks noChangeAspect="1"/>
          </p:cNvPicPr>
          <p:nvPr/>
        </p:nvPicPr>
        <p:blipFill>
          <a:blip r:embed="rId3"/>
          <a:stretch>
            <a:fillRect/>
          </a:stretch>
        </p:blipFill>
        <p:spPr>
          <a:xfrm>
            <a:off x="7380258" y="0"/>
            <a:ext cx="4602207" cy="3779791"/>
          </a:xfrm>
          <a:prstGeom prst="rect">
            <a:avLst/>
          </a:prstGeom>
        </p:spPr>
      </p:pic>
      <p:sp>
        <p:nvSpPr>
          <p:cNvPr id="8" name="文本框 7">
            <a:extLst>
              <a:ext uri="{FF2B5EF4-FFF2-40B4-BE49-F238E27FC236}">
                <a16:creationId xmlns:a16="http://schemas.microsoft.com/office/drawing/2014/main" id="{5FDC5496-1D52-E38E-0DE9-5F8222835A08}"/>
              </a:ext>
            </a:extLst>
          </p:cNvPr>
          <p:cNvSpPr txBox="1"/>
          <p:nvPr/>
        </p:nvSpPr>
        <p:spPr>
          <a:xfrm>
            <a:off x="507564" y="4313583"/>
            <a:ext cx="2378766" cy="461665"/>
          </a:xfrm>
          <a:prstGeom prst="rect">
            <a:avLst/>
          </a:prstGeom>
          <a:noFill/>
        </p:spPr>
        <p:txBody>
          <a:bodyPr wrap="square" rtlCol="0">
            <a:spAutoFit/>
          </a:bodyPr>
          <a:lstStyle/>
          <a:p>
            <a:r>
              <a:rPr lang="en-GB" sz="2400" dirty="0"/>
              <a:t>dt = 1</a:t>
            </a:r>
          </a:p>
        </p:txBody>
      </p:sp>
      <p:pic>
        <p:nvPicPr>
          <p:cNvPr id="10" name="图片 9">
            <a:extLst>
              <a:ext uri="{FF2B5EF4-FFF2-40B4-BE49-F238E27FC236}">
                <a16:creationId xmlns:a16="http://schemas.microsoft.com/office/drawing/2014/main" id="{A1D66ACA-ABBB-8CC2-6D88-1331B06073FE}"/>
              </a:ext>
            </a:extLst>
          </p:cNvPr>
          <p:cNvPicPr>
            <a:picLocks noChangeAspect="1"/>
          </p:cNvPicPr>
          <p:nvPr/>
        </p:nvPicPr>
        <p:blipFill>
          <a:blip r:embed="rId4"/>
          <a:stretch>
            <a:fillRect/>
          </a:stretch>
        </p:blipFill>
        <p:spPr>
          <a:xfrm>
            <a:off x="3100525" y="3467097"/>
            <a:ext cx="4436182" cy="3696819"/>
          </a:xfrm>
          <a:prstGeom prst="rect">
            <a:avLst/>
          </a:prstGeom>
        </p:spPr>
      </p:pic>
      <p:pic>
        <p:nvPicPr>
          <p:cNvPr id="12" name="图片 11">
            <a:extLst>
              <a:ext uri="{FF2B5EF4-FFF2-40B4-BE49-F238E27FC236}">
                <a16:creationId xmlns:a16="http://schemas.microsoft.com/office/drawing/2014/main" id="{20F58A0E-7A05-45D6-9C49-659E7C7CB224}"/>
              </a:ext>
            </a:extLst>
          </p:cNvPr>
          <p:cNvPicPr>
            <a:picLocks noChangeAspect="1"/>
          </p:cNvPicPr>
          <p:nvPr/>
        </p:nvPicPr>
        <p:blipFill>
          <a:blip r:embed="rId5"/>
          <a:stretch>
            <a:fillRect/>
          </a:stretch>
        </p:blipFill>
        <p:spPr>
          <a:xfrm>
            <a:off x="7438004" y="3518452"/>
            <a:ext cx="4486715" cy="3594111"/>
          </a:xfrm>
          <a:prstGeom prst="rect">
            <a:avLst/>
          </a:prstGeom>
        </p:spPr>
      </p:pic>
    </p:spTree>
    <p:extLst>
      <p:ext uri="{BB962C8B-B14F-4D97-AF65-F5344CB8AC3E}">
        <p14:creationId xmlns:p14="http://schemas.microsoft.com/office/powerpoint/2010/main" val="239552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AA0D6E-81AB-AD18-2690-CFEBDE6E7096}"/>
              </a:ext>
            </a:extLst>
          </p:cNvPr>
          <p:cNvSpPr txBox="1"/>
          <p:nvPr/>
        </p:nvSpPr>
        <p:spPr>
          <a:xfrm>
            <a:off x="278296" y="907775"/>
            <a:ext cx="1616765" cy="523220"/>
          </a:xfrm>
          <a:prstGeom prst="rect">
            <a:avLst/>
          </a:prstGeom>
          <a:noFill/>
        </p:spPr>
        <p:txBody>
          <a:bodyPr wrap="square" rtlCol="0">
            <a:spAutoFit/>
          </a:bodyPr>
          <a:lstStyle/>
          <a:p>
            <a:r>
              <a:rPr lang="en-GB" sz="2800" dirty="0"/>
              <a:t>Dt = 2</a:t>
            </a:r>
          </a:p>
        </p:txBody>
      </p:sp>
      <p:pic>
        <p:nvPicPr>
          <p:cNvPr id="4" name="图片 3">
            <a:extLst>
              <a:ext uri="{FF2B5EF4-FFF2-40B4-BE49-F238E27FC236}">
                <a16:creationId xmlns:a16="http://schemas.microsoft.com/office/drawing/2014/main" id="{590C56C3-998F-F6DC-1819-2F76334089E9}"/>
              </a:ext>
            </a:extLst>
          </p:cNvPr>
          <p:cNvPicPr>
            <a:picLocks noChangeAspect="1"/>
          </p:cNvPicPr>
          <p:nvPr/>
        </p:nvPicPr>
        <p:blipFill>
          <a:blip r:embed="rId2"/>
          <a:stretch>
            <a:fillRect/>
          </a:stretch>
        </p:blipFill>
        <p:spPr>
          <a:xfrm>
            <a:off x="1585084" y="102497"/>
            <a:ext cx="5324475" cy="4333875"/>
          </a:xfrm>
          <a:prstGeom prst="rect">
            <a:avLst/>
          </a:prstGeom>
        </p:spPr>
      </p:pic>
      <p:pic>
        <p:nvPicPr>
          <p:cNvPr id="6" name="图片 5">
            <a:extLst>
              <a:ext uri="{FF2B5EF4-FFF2-40B4-BE49-F238E27FC236}">
                <a16:creationId xmlns:a16="http://schemas.microsoft.com/office/drawing/2014/main" id="{91BE1DDB-EEBC-0F92-2AA3-DD7E7B4306A4}"/>
              </a:ext>
            </a:extLst>
          </p:cNvPr>
          <p:cNvPicPr>
            <a:picLocks noChangeAspect="1"/>
          </p:cNvPicPr>
          <p:nvPr/>
        </p:nvPicPr>
        <p:blipFill>
          <a:blip r:embed="rId3"/>
          <a:stretch>
            <a:fillRect/>
          </a:stretch>
        </p:blipFill>
        <p:spPr>
          <a:xfrm>
            <a:off x="6909559" y="102497"/>
            <a:ext cx="5276850" cy="4333875"/>
          </a:xfrm>
          <a:prstGeom prst="rect">
            <a:avLst/>
          </a:prstGeom>
        </p:spPr>
      </p:pic>
    </p:spTree>
    <p:extLst>
      <p:ext uri="{BB962C8B-B14F-4D97-AF65-F5344CB8AC3E}">
        <p14:creationId xmlns:p14="http://schemas.microsoft.com/office/powerpoint/2010/main" val="412581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D15167-A0FF-708F-3E42-73A147093C4E}"/>
              </a:ext>
            </a:extLst>
          </p:cNvPr>
          <p:cNvSpPr txBox="1"/>
          <p:nvPr/>
        </p:nvSpPr>
        <p:spPr>
          <a:xfrm>
            <a:off x="556592" y="251792"/>
            <a:ext cx="1364973" cy="584775"/>
          </a:xfrm>
          <a:prstGeom prst="rect">
            <a:avLst/>
          </a:prstGeom>
          <a:noFill/>
        </p:spPr>
        <p:txBody>
          <a:bodyPr wrap="square" rtlCol="0">
            <a:spAutoFit/>
          </a:bodyPr>
          <a:lstStyle/>
          <a:p>
            <a:r>
              <a:rPr lang="en-GB" sz="3200" dirty="0"/>
              <a:t>1.3</a:t>
            </a:r>
          </a:p>
        </p:txBody>
      </p:sp>
      <p:pic>
        <p:nvPicPr>
          <p:cNvPr id="9" name="图片 8">
            <a:extLst>
              <a:ext uri="{FF2B5EF4-FFF2-40B4-BE49-F238E27FC236}">
                <a16:creationId xmlns:a16="http://schemas.microsoft.com/office/drawing/2014/main" id="{4379290F-0F1D-2A60-FF64-BFFC4FBEE385}"/>
              </a:ext>
            </a:extLst>
          </p:cNvPr>
          <p:cNvPicPr>
            <a:picLocks noChangeAspect="1"/>
          </p:cNvPicPr>
          <p:nvPr/>
        </p:nvPicPr>
        <p:blipFill>
          <a:blip r:embed="rId2"/>
          <a:stretch>
            <a:fillRect/>
          </a:stretch>
        </p:blipFill>
        <p:spPr>
          <a:xfrm>
            <a:off x="1932641" y="-76173"/>
            <a:ext cx="4367350" cy="3554819"/>
          </a:xfrm>
          <a:prstGeom prst="rect">
            <a:avLst/>
          </a:prstGeom>
        </p:spPr>
      </p:pic>
      <p:pic>
        <p:nvPicPr>
          <p:cNvPr id="13" name="图片 12">
            <a:extLst>
              <a:ext uri="{FF2B5EF4-FFF2-40B4-BE49-F238E27FC236}">
                <a16:creationId xmlns:a16="http://schemas.microsoft.com/office/drawing/2014/main" id="{D4287937-479A-622A-3B3A-845EEED7CF3C}"/>
              </a:ext>
            </a:extLst>
          </p:cNvPr>
          <p:cNvPicPr>
            <a:picLocks noChangeAspect="1"/>
          </p:cNvPicPr>
          <p:nvPr/>
        </p:nvPicPr>
        <p:blipFill>
          <a:blip r:embed="rId3"/>
          <a:stretch>
            <a:fillRect/>
          </a:stretch>
        </p:blipFill>
        <p:spPr>
          <a:xfrm>
            <a:off x="6272005" y="-76172"/>
            <a:ext cx="4429125" cy="3605102"/>
          </a:xfrm>
          <a:prstGeom prst="rect">
            <a:avLst/>
          </a:prstGeom>
        </p:spPr>
      </p:pic>
      <p:pic>
        <p:nvPicPr>
          <p:cNvPr id="15" name="图片 14">
            <a:extLst>
              <a:ext uri="{FF2B5EF4-FFF2-40B4-BE49-F238E27FC236}">
                <a16:creationId xmlns:a16="http://schemas.microsoft.com/office/drawing/2014/main" id="{E7B6AFDF-03DD-7755-158A-9E8209617507}"/>
              </a:ext>
            </a:extLst>
          </p:cNvPr>
          <p:cNvPicPr>
            <a:picLocks noChangeAspect="1"/>
          </p:cNvPicPr>
          <p:nvPr/>
        </p:nvPicPr>
        <p:blipFill>
          <a:blip r:embed="rId4"/>
          <a:stretch>
            <a:fillRect/>
          </a:stretch>
        </p:blipFill>
        <p:spPr>
          <a:xfrm>
            <a:off x="1862343" y="3329071"/>
            <a:ext cx="4328285" cy="3554819"/>
          </a:xfrm>
          <a:prstGeom prst="rect">
            <a:avLst/>
          </a:prstGeom>
        </p:spPr>
      </p:pic>
      <p:pic>
        <p:nvPicPr>
          <p:cNvPr id="17" name="图片 16">
            <a:extLst>
              <a:ext uri="{FF2B5EF4-FFF2-40B4-BE49-F238E27FC236}">
                <a16:creationId xmlns:a16="http://schemas.microsoft.com/office/drawing/2014/main" id="{EA9D9E09-92A0-3AD7-0244-43F0A433C694}"/>
              </a:ext>
            </a:extLst>
          </p:cNvPr>
          <p:cNvPicPr>
            <a:picLocks noChangeAspect="1"/>
          </p:cNvPicPr>
          <p:nvPr/>
        </p:nvPicPr>
        <p:blipFill>
          <a:blip r:embed="rId5"/>
          <a:stretch>
            <a:fillRect/>
          </a:stretch>
        </p:blipFill>
        <p:spPr>
          <a:xfrm>
            <a:off x="6125998" y="3329071"/>
            <a:ext cx="4530399" cy="3687534"/>
          </a:xfrm>
          <a:prstGeom prst="rect">
            <a:avLst/>
          </a:prstGeom>
        </p:spPr>
      </p:pic>
      <p:sp>
        <p:nvSpPr>
          <p:cNvPr id="18" name="文本框 17">
            <a:extLst>
              <a:ext uri="{FF2B5EF4-FFF2-40B4-BE49-F238E27FC236}">
                <a16:creationId xmlns:a16="http://schemas.microsoft.com/office/drawing/2014/main" id="{2A71C5A5-8F92-986E-8F91-787FCE4B2910}"/>
              </a:ext>
            </a:extLst>
          </p:cNvPr>
          <p:cNvSpPr txBox="1"/>
          <p:nvPr/>
        </p:nvSpPr>
        <p:spPr>
          <a:xfrm>
            <a:off x="265043" y="4777409"/>
            <a:ext cx="1270560" cy="1200329"/>
          </a:xfrm>
          <a:prstGeom prst="rect">
            <a:avLst/>
          </a:prstGeom>
          <a:noFill/>
        </p:spPr>
        <p:txBody>
          <a:bodyPr wrap="square" rtlCol="0">
            <a:spAutoFit/>
          </a:bodyPr>
          <a:lstStyle/>
          <a:p>
            <a:r>
              <a:rPr lang="en-GB" sz="2400" dirty="0"/>
              <a:t>Critical value of dt=2</a:t>
            </a:r>
          </a:p>
        </p:txBody>
      </p:sp>
    </p:spTree>
    <p:extLst>
      <p:ext uri="{BB962C8B-B14F-4D97-AF65-F5344CB8AC3E}">
        <p14:creationId xmlns:p14="http://schemas.microsoft.com/office/powerpoint/2010/main" val="59030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DC5A0DC-9931-2237-E261-F671DE40FAC6}"/>
              </a:ext>
            </a:extLst>
          </p:cNvPr>
          <p:cNvSpPr txBox="1"/>
          <p:nvPr/>
        </p:nvSpPr>
        <p:spPr>
          <a:xfrm>
            <a:off x="2209800" y="1456508"/>
            <a:ext cx="7772400" cy="3477875"/>
          </a:xfrm>
          <a:prstGeom prst="rect">
            <a:avLst/>
          </a:prstGeom>
          <a:noFill/>
        </p:spPr>
        <p:txBody>
          <a:bodyPr wrap="square" rtlCol="0">
            <a:spAutoFit/>
          </a:bodyPr>
          <a:lstStyle/>
          <a:p>
            <a:r>
              <a:rPr lang="en-GB" sz="4000" dirty="0"/>
              <a:t>Assignment 2</a:t>
            </a:r>
          </a:p>
          <a:p>
            <a:r>
              <a:rPr lang="en-US" dirty="0"/>
              <a:t>After modifying your Euler and </a:t>
            </a:r>
            <a:r>
              <a:rPr lang="en-US" dirty="0" err="1"/>
              <a:t>Verlet</a:t>
            </a:r>
            <a:r>
              <a:rPr lang="en-US" dirty="0"/>
              <a:t> programs as described above, check them by simulating: 1. Straight down descent 3. Elliptical orbit 2. Circular orbit 4. Hyperbolic escape For simplicity, take the </a:t>
            </a:r>
            <a:r>
              <a:rPr lang="en-US" dirty="0" err="1"/>
              <a:t>centre</a:t>
            </a:r>
            <a:r>
              <a:rPr lang="en-US" dirty="0"/>
              <a:t> of the planet to be the origin of the coordinate system, and the direction of the initial velocity to be perpendicular to the initial position vector of the body for Scenarios 2–4. Use zero initial velocity for Scenario 1. You will obtain different orbits by adjusting the magnitude of the initial velocity. It might help if you first calculate the required speed for a circular orbit, and the escape velocity (use the principle of conservation of energy). For Scenario 1, plot altitude as a function of time. For Scenarios 2–4, plot the trajectory in the orbital plane. </a:t>
            </a:r>
            <a:endParaRPr lang="en-GB" dirty="0"/>
          </a:p>
        </p:txBody>
      </p:sp>
    </p:spTree>
    <p:extLst>
      <p:ext uri="{BB962C8B-B14F-4D97-AF65-F5344CB8AC3E}">
        <p14:creationId xmlns:p14="http://schemas.microsoft.com/office/powerpoint/2010/main" val="173652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6B7EF6-CE3F-C87F-9717-EB4B0C9AD371}"/>
              </a:ext>
            </a:extLst>
          </p:cNvPr>
          <p:cNvPicPr>
            <a:picLocks noChangeAspect="1"/>
          </p:cNvPicPr>
          <p:nvPr/>
        </p:nvPicPr>
        <p:blipFill>
          <a:blip r:embed="rId2"/>
          <a:stretch>
            <a:fillRect/>
          </a:stretch>
        </p:blipFill>
        <p:spPr>
          <a:xfrm>
            <a:off x="2777692" y="613577"/>
            <a:ext cx="7041009" cy="5805744"/>
          </a:xfrm>
          <a:prstGeom prst="rect">
            <a:avLst/>
          </a:prstGeom>
        </p:spPr>
      </p:pic>
      <p:sp>
        <p:nvSpPr>
          <p:cNvPr id="4" name="文本框 3">
            <a:extLst>
              <a:ext uri="{FF2B5EF4-FFF2-40B4-BE49-F238E27FC236}">
                <a16:creationId xmlns:a16="http://schemas.microsoft.com/office/drawing/2014/main" id="{CA65957A-2DE0-27E3-462F-624C943FE3F6}"/>
              </a:ext>
            </a:extLst>
          </p:cNvPr>
          <p:cNvSpPr txBox="1"/>
          <p:nvPr/>
        </p:nvSpPr>
        <p:spPr>
          <a:xfrm>
            <a:off x="221942" y="363984"/>
            <a:ext cx="1961965" cy="523220"/>
          </a:xfrm>
          <a:prstGeom prst="rect">
            <a:avLst/>
          </a:prstGeom>
          <a:noFill/>
        </p:spPr>
        <p:txBody>
          <a:bodyPr wrap="square" rtlCol="0">
            <a:spAutoFit/>
          </a:bodyPr>
          <a:lstStyle/>
          <a:p>
            <a:r>
              <a:rPr lang="en-GB" sz="2800" dirty="0"/>
              <a:t>Scenario 1:</a:t>
            </a:r>
          </a:p>
        </p:txBody>
      </p:sp>
    </p:spTree>
    <p:extLst>
      <p:ext uri="{BB962C8B-B14F-4D97-AF65-F5344CB8AC3E}">
        <p14:creationId xmlns:p14="http://schemas.microsoft.com/office/powerpoint/2010/main" val="319206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8AC1B1-5551-B872-AE8B-025973C18913}"/>
              </a:ext>
            </a:extLst>
          </p:cNvPr>
          <p:cNvPicPr>
            <a:picLocks noChangeAspect="1"/>
          </p:cNvPicPr>
          <p:nvPr/>
        </p:nvPicPr>
        <p:blipFill>
          <a:blip r:embed="rId2"/>
          <a:stretch>
            <a:fillRect/>
          </a:stretch>
        </p:blipFill>
        <p:spPr>
          <a:xfrm>
            <a:off x="3502194" y="898078"/>
            <a:ext cx="6982334" cy="5603108"/>
          </a:xfrm>
          <a:prstGeom prst="rect">
            <a:avLst/>
          </a:prstGeom>
        </p:spPr>
      </p:pic>
      <p:sp>
        <p:nvSpPr>
          <p:cNvPr id="4" name="文本框 3">
            <a:extLst>
              <a:ext uri="{FF2B5EF4-FFF2-40B4-BE49-F238E27FC236}">
                <a16:creationId xmlns:a16="http://schemas.microsoft.com/office/drawing/2014/main" id="{E2CE0283-EB8E-2D11-9B97-65673CD67E79}"/>
              </a:ext>
            </a:extLst>
          </p:cNvPr>
          <p:cNvSpPr txBox="1"/>
          <p:nvPr/>
        </p:nvSpPr>
        <p:spPr>
          <a:xfrm>
            <a:off x="337351" y="356814"/>
            <a:ext cx="3950564" cy="523220"/>
          </a:xfrm>
          <a:prstGeom prst="rect">
            <a:avLst/>
          </a:prstGeom>
          <a:noFill/>
        </p:spPr>
        <p:txBody>
          <a:bodyPr wrap="square" rtlCol="0">
            <a:spAutoFit/>
          </a:bodyPr>
          <a:lstStyle/>
          <a:p>
            <a:r>
              <a:rPr lang="en-GB" sz="2800" dirty="0"/>
              <a:t>Trajectory for Scenario 2: </a:t>
            </a:r>
          </a:p>
        </p:txBody>
      </p:sp>
    </p:spTree>
    <p:extLst>
      <p:ext uri="{BB962C8B-B14F-4D97-AF65-F5344CB8AC3E}">
        <p14:creationId xmlns:p14="http://schemas.microsoft.com/office/powerpoint/2010/main" val="15539738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宽屏</PresentationFormat>
  <Paragraphs>56</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Calibri</vt:lpstr>
      <vt:lpstr>Calibri Light</vt:lpstr>
      <vt:lpstr>Office 主题​​</vt:lpstr>
      <vt:lpstr>Mars Lander Assignment IA Summer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Lander Assignment IA Summer</dc:title>
  <dc:creator>LIU YUAN</dc:creator>
  <cp:lastModifiedBy>YUAN LIU</cp:lastModifiedBy>
  <cp:revision>10</cp:revision>
  <dcterms:created xsi:type="dcterms:W3CDTF">2023-08-16T03:24:12Z</dcterms:created>
  <dcterms:modified xsi:type="dcterms:W3CDTF">2023-09-16T06:10:10Z</dcterms:modified>
</cp:coreProperties>
</file>