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p:scale>
          <a:sx n="66" d="100"/>
          <a:sy n="66" d="100"/>
        </p:scale>
        <p:origin x="327"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8630D-7E54-79A5-3856-D41EDD98C6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985A7F35-E339-9A92-5B36-C399F91D9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7AAC43DA-0242-E76A-664B-8DE9E760FD51}"/>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2E449714-7D3B-F8E3-2F60-037E1501D1BF}"/>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9A85F53B-CC12-BD17-891B-C515E3182707}"/>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6631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0E8A5-FC30-5A74-407C-DB9AEFEA0A57}"/>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4383ADE3-A9E7-3773-A426-6AEFEC19BC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D93365F1-5F9A-08A8-B710-1F8FAB1DA1AB}"/>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BF353F8C-93D8-131D-2B23-9D488FB36E27}"/>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B59DD46-51E1-BF65-72D3-6D94F102C2C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2411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E8B185-CC1B-89F8-0991-16DEC2E7A6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81596DF6-6E13-37C5-4E11-0B90BBA191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D2D5ED7E-9909-AE30-F137-24649EBCDA27}"/>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8EB98723-F78A-8D55-FE7B-6F91C91D500B}"/>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0C401579-B78B-8309-B073-C66A939FF799}"/>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71700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F5D3D-AB87-4E08-4E9A-5F444BCBE8C1}"/>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2448C2E7-3F82-BA63-A2BF-09F7D028B9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0BA29525-89FE-6009-EF3A-B97DEAF6750C}"/>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DB42AE06-830D-8ADF-1155-3EE0EA4BD436}"/>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9458080B-A0F3-05D5-09DB-55CB6A6BBE5E}"/>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0629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4A313-EB06-DCE1-94B6-9B1B564896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988FA5EF-5F45-F5A1-A6FE-089731DAB4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71F86DC-E4F5-8410-A6DC-E53950F291FE}"/>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78CE4C62-3AA2-C5CB-CCC9-A4619F32935F}"/>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17E9F464-F63A-5692-A2AC-A1EA8629D52A}"/>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38681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15B60-9628-6287-F723-E4CE459FA361}"/>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93B47C6-B94E-6851-5E64-1AA3F1265F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2042D9C7-5863-6C40-C8E1-07D8CA52B1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8E77C88C-2FB6-C1D8-DA1F-F8F33DE49E4A}"/>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6" name="页脚占位符 5">
            <a:extLst>
              <a:ext uri="{FF2B5EF4-FFF2-40B4-BE49-F238E27FC236}">
                <a16:creationId xmlns:a16="http://schemas.microsoft.com/office/drawing/2014/main" id="{169036A3-BEA3-0A6F-CCAD-5346B23C78E7}"/>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C75FD218-3A74-E4F3-2324-9B65244BBC0C}"/>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02770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43D1C-9063-23CF-D140-8A62E3F94FE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7FB26ADF-547D-C56E-5213-721CCAD70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DA6DAF-3F6D-2A34-2BD2-3052B79BC0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B4DCB863-B45D-884F-5CFF-398804C6C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DEE8FE-F22F-CB26-4E94-24A777AECD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BF860B93-9C0A-7C50-8238-8AED45332B92}"/>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8" name="页脚占位符 7">
            <a:extLst>
              <a:ext uri="{FF2B5EF4-FFF2-40B4-BE49-F238E27FC236}">
                <a16:creationId xmlns:a16="http://schemas.microsoft.com/office/drawing/2014/main" id="{CBDC2D19-EB1A-E712-6735-70AB284D9E45}"/>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72845EB7-DC50-0D12-479C-555786D4E93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18386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11747-4155-99C5-0E46-D10BCA710B6C}"/>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C69215FD-DB4D-02CA-99FB-33FB56B58107}"/>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4" name="页脚占位符 3">
            <a:extLst>
              <a:ext uri="{FF2B5EF4-FFF2-40B4-BE49-F238E27FC236}">
                <a16:creationId xmlns:a16="http://schemas.microsoft.com/office/drawing/2014/main" id="{E350D5B7-DA04-C201-2F82-DD0CB3463453}"/>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534CC290-EA48-66C4-7323-CDD7CD411FF3}"/>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16312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C64C8F1-B071-3F63-32A1-94E4EB4046CF}"/>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3" name="页脚占位符 2">
            <a:extLst>
              <a:ext uri="{FF2B5EF4-FFF2-40B4-BE49-F238E27FC236}">
                <a16:creationId xmlns:a16="http://schemas.microsoft.com/office/drawing/2014/main" id="{2D839BF7-847A-C983-B77C-9171BDCF4046}"/>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37D76871-4CE6-24FC-4786-1A1477C54560}"/>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5748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BA1FC-6488-51D6-DB60-C5349E8DF5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46A574E8-C987-52AA-72EF-7EFF56E1D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B8FE1B08-4E9A-79C2-7361-643C205C0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20D9EE-45C7-4E7F-DC50-8C847B168E98}"/>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6" name="页脚占位符 5">
            <a:extLst>
              <a:ext uri="{FF2B5EF4-FFF2-40B4-BE49-F238E27FC236}">
                <a16:creationId xmlns:a16="http://schemas.microsoft.com/office/drawing/2014/main" id="{86CDFE39-BEF9-5AEA-5222-4E4CD96BDEFD}"/>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8CC452B7-3804-2926-21C9-71DEBFA572B9}"/>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55766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905C5-EFBF-BC4D-C334-A65B671840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E7FD1E4D-9596-DD32-B1D5-5321C5D5F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AC8F5704-399C-F814-A659-E3799B251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7D5A8A-4B3B-E8BF-3536-3024BFA6C3C6}"/>
              </a:ext>
            </a:extLst>
          </p:cNvPr>
          <p:cNvSpPr>
            <a:spLocks noGrp="1"/>
          </p:cNvSpPr>
          <p:nvPr>
            <p:ph type="dt" sz="half" idx="10"/>
          </p:nvPr>
        </p:nvSpPr>
        <p:spPr/>
        <p:txBody>
          <a:bodyPr/>
          <a:lstStyle/>
          <a:p>
            <a:fld id="{F1DE3725-0552-42FD-8063-C4F5A9729524}" type="datetimeFigureOut">
              <a:rPr lang="en-GB" smtClean="0"/>
              <a:t>27/08/2023</a:t>
            </a:fld>
            <a:endParaRPr lang="en-GB"/>
          </a:p>
        </p:txBody>
      </p:sp>
      <p:sp>
        <p:nvSpPr>
          <p:cNvPr id="6" name="页脚占位符 5">
            <a:extLst>
              <a:ext uri="{FF2B5EF4-FFF2-40B4-BE49-F238E27FC236}">
                <a16:creationId xmlns:a16="http://schemas.microsoft.com/office/drawing/2014/main" id="{DBB97FC3-4E9F-4F67-92FF-2ABE45A1E1A9}"/>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91250F00-CFF0-BA50-6FEF-FC386D44D814}"/>
              </a:ext>
            </a:extLst>
          </p:cNvPr>
          <p:cNvSpPr>
            <a:spLocks noGrp="1"/>
          </p:cNvSpPr>
          <p:nvPr>
            <p:ph type="sldNum" sz="quarter" idx="12"/>
          </p:nvPr>
        </p:nvSpPr>
        <p:spPr/>
        <p:txBody>
          <a:bodyPr/>
          <a:lstStyle/>
          <a:p>
            <a:fld id="{24C53D0F-929E-42E6-85D7-C251B5AB3DFD}" type="slidenum">
              <a:rPr lang="en-GB" smtClean="0"/>
              <a:t>‹#›</a:t>
            </a:fld>
            <a:endParaRPr lang="en-GB"/>
          </a:p>
        </p:txBody>
      </p:sp>
    </p:spTree>
    <p:extLst>
      <p:ext uri="{BB962C8B-B14F-4D97-AF65-F5344CB8AC3E}">
        <p14:creationId xmlns:p14="http://schemas.microsoft.com/office/powerpoint/2010/main" val="261775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E9421-59BD-385A-EB9B-E58639A5CF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24A07DE-122D-DAC5-6331-4F979F839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B18A194B-F603-A2C4-9DC5-2B426205A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E3725-0552-42FD-8063-C4F5A9729524}" type="datetimeFigureOut">
              <a:rPr lang="en-GB" smtClean="0"/>
              <a:t>27/08/2023</a:t>
            </a:fld>
            <a:endParaRPr lang="en-GB"/>
          </a:p>
        </p:txBody>
      </p:sp>
      <p:sp>
        <p:nvSpPr>
          <p:cNvPr id="5" name="页脚占位符 4">
            <a:extLst>
              <a:ext uri="{FF2B5EF4-FFF2-40B4-BE49-F238E27FC236}">
                <a16:creationId xmlns:a16="http://schemas.microsoft.com/office/drawing/2014/main" id="{5F093B45-854A-4417-3806-05D57C5AD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灯片编号占位符 5">
            <a:extLst>
              <a:ext uri="{FF2B5EF4-FFF2-40B4-BE49-F238E27FC236}">
                <a16:creationId xmlns:a16="http://schemas.microsoft.com/office/drawing/2014/main" id="{261C7C09-CC5B-8409-6454-B0FFFB973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53D0F-929E-42E6-85D7-C251B5AB3DFD}" type="slidenum">
              <a:rPr lang="en-GB" smtClean="0"/>
              <a:t>‹#›</a:t>
            </a:fld>
            <a:endParaRPr lang="en-GB"/>
          </a:p>
        </p:txBody>
      </p:sp>
    </p:spTree>
    <p:extLst>
      <p:ext uri="{BB962C8B-B14F-4D97-AF65-F5344CB8AC3E}">
        <p14:creationId xmlns:p14="http://schemas.microsoft.com/office/powerpoint/2010/main" val="84158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64B7-B521-A5C1-A060-B33A8813FB3D}"/>
              </a:ext>
            </a:extLst>
          </p:cNvPr>
          <p:cNvSpPr>
            <a:spLocks noGrp="1"/>
          </p:cNvSpPr>
          <p:nvPr>
            <p:ph type="ctrTitle"/>
          </p:nvPr>
        </p:nvSpPr>
        <p:spPr/>
        <p:txBody>
          <a:bodyPr/>
          <a:lstStyle/>
          <a:p>
            <a:r>
              <a:rPr lang="en-GB" dirty="0"/>
              <a:t>M</a:t>
            </a:r>
            <a:r>
              <a:rPr lang="en-US" altLang="zh-CN" dirty="0" err="1"/>
              <a:t>ars</a:t>
            </a:r>
            <a:r>
              <a:rPr lang="en-US" altLang="zh-CN" dirty="0"/>
              <a:t> Lander Assignment</a:t>
            </a:r>
            <a:br>
              <a:rPr lang="en-US" altLang="zh-CN" dirty="0"/>
            </a:br>
            <a:r>
              <a:rPr lang="en-US" altLang="zh-CN" dirty="0"/>
              <a:t>IA Summer</a:t>
            </a:r>
            <a:endParaRPr lang="en-GB" dirty="0"/>
          </a:p>
        </p:txBody>
      </p:sp>
      <p:sp>
        <p:nvSpPr>
          <p:cNvPr id="3" name="副标题 2">
            <a:extLst>
              <a:ext uri="{FF2B5EF4-FFF2-40B4-BE49-F238E27FC236}">
                <a16:creationId xmlns:a16="http://schemas.microsoft.com/office/drawing/2014/main" id="{3C4DF1CC-837D-395B-0F33-86D1A09C7049}"/>
              </a:ext>
            </a:extLst>
          </p:cNvPr>
          <p:cNvSpPr>
            <a:spLocks noGrp="1"/>
          </p:cNvSpPr>
          <p:nvPr>
            <p:ph type="subTitle" idx="1"/>
          </p:nvPr>
        </p:nvSpPr>
        <p:spPr/>
        <p:txBody>
          <a:bodyPr/>
          <a:lstStyle/>
          <a:p>
            <a:r>
              <a:rPr lang="en-GB" dirty="0"/>
              <a:t>Mary Liu</a:t>
            </a:r>
          </a:p>
          <a:p>
            <a:r>
              <a:rPr lang="en-GB" dirty="0"/>
              <a:t>yl920</a:t>
            </a:r>
          </a:p>
        </p:txBody>
      </p:sp>
    </p:spTree>
    <p:extLst>
      <p:ext uri="{BB962C8B-B14F-4D97-AF65-F5344CB8AC3E}">
        <p14:creationId xmlns:p14="http://schemas.microsoft.com/office/powerpoint/2010/main" val="203134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CB9928C-D390-2702-F326-142E8DB4E639}"/>
              </a:ext>
            </a:extLst>
          </p:cNvPr>
          <p:cNvSpPr txBox="1"/>
          <p:nvPr/>
        </p:nvSpPr>
        <p:spPr>
          <a:xfrm>
            <a:off x="545723" y="562136"/>
            <a:ext cx="6094520" cy="461665"/>
          </a:xfrm>
          <a:prstGeom prst="rect">
            <a:avLst/>
          </a:prstGeom>
          <a:noFill/>
        </p:spPr>
        <p:txBody>
          <a:bodyPr wrap="square">
            <a:spAutoFit/>
          </a:bodyPr>
          <a:lstStyle/>
          <a:p>
            <a:r>
              <a:rPr lang="en-GB" sz="2400" dirty="0"/>
              <a:t>Trajectory for Scenario 3: </a:t>
            </a:r>
          </a:p>
        </p:txBody>
      </p:sp>
      <p:pic>
        <p:nvPicPr>
          <p:cNvPr id="5" name="图片 4">
            <a:extLst>
              <a:ext uri="{FF2B5EF4-FFF2-40B4-BE49-F238E27FC236}">
                <a16:creationId xmlns:a16="http://schemas.microsoft.com/office/drawing/2014/main" id="{82F366B8-A543-24BF-485D-0254C7158B6F}"/>
              </a:ext>
            </a:extLst>
          </p:cNvPr>
          <p:cNvPicPr>
            <a:picLocks noChangeAspect="1"/>
          </p:cNvPicPr>
          <p:nvPr/>
        </p:nvPicPr>
        <p:blipFill>
          <a:blip r:embed="rId2"/>
          <a:stretch>
            <a:fillRect/>
          </a:stretch>
        </p:blipFill>
        <p:spPr>
          <a:xfrm>
            <a:off x="3252787" y="1262062"/>
            <a:ext cx="6818676" cy="5196813"/>
          </a:xfrm>
          <a:prstGeom prst="rect">
            <a:avLst/>
          </a:prstGeom>
        </p:spPr>
      </p:pic>
    </p:spTree>
    <p:extLst>
      <p:ext uri="{BB962C8B-B14F-4D97-AF65-F5344CB8AC3E}">
        <p14:creationId xmlns:p14="http://schemas.microsoft.com/office/powerpoint/2010/main" val="172915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B5A8213-81BC-8684-3EDB-451624FD53B8}"/>
              </a:ext>
            </a:extLst>
          </p:cNvPr>
          <p:cNvPicPr>
            <a:picLocks noChangeAspect="1"/>
          </p:cNvPicPr>
          <p:nvPr/>
        </p:nvPicPr>
        <p:blipFill>
          <a:blip r:embed="rId2"/>
          <a:stretch>
            <a:fillRect/>
          </a:stretch>
        </p:blipFill>
        <p:spPr>
          <a:xfrm>
            <a:off x="3200353" y="729402"/>
            <a:ext cx="7062233" cy="5667224"/>
          </a:xfrm>
          <a:prstGeom prst="rect">
            <a:avLst/>
          </a:prstGeom>
        </p:spPr>
      </p:pic>
      <p:sp>
        <p:nvSpPr>
          <p:cNvPr id="5" name="文本框 4">
            <a:extLst>
              <a:ext uri="{FF2B5EF4-FFF2-40B4-BE49-F238E27FC236}">
                <a16:creationId xmlns:a16="http://schemas.microsoft.com/office/drawing/2014/main" id="{6FA78FC8-6597-7CAD-F268-5E900FBDC474}"/>
              </a:ext>
            </a:extLst>
          </p:cNvPr>
          <p:cNvSpPr txBox="1"/>
          <p:nvPr/>
        </p:nvSpPr>
        <p:spPr>
          <a:xfrm>
            <a:off x="499259" y="267737"/>
            <a:ext cx="6094520" cy="461665"/>
          </a:xfrm>
          <a:prstGeom prst="rect">
            <a:avLst/>
          </a:prstGeom>
          <a:noFill/>
        </p:spPr>
        <p:txBody>
          <a:bodyPr wrap="square">
            <a:spAutoFit/>
          </a:bodyPr>
          <a:lstStyle/>
          <a:p>
            <a:r>
              <a:rPr lang="en-GB" sz="2400" dirty="0"/>
              <a:t>Trajectory for Scenario 4: </a:t>
            </a:r>
          </a:p>
        </p:txBody>
      </p:sp>
    </p:spTree>
    <p:extLst>
      <p:ext uri="{BB962C8B-B14F-4D97-AF65-F5344CB8AC3E}">
        <p14:creationId xmlns:p14="http://schemas.microsoft.com/office/powerpoint/2010/main" val="22521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695CBD-B2CF-31C0-323D-1C6E17EB3CC8}"/>
              </a:ext>
            </a:extLst>
          </p:cNvPr>
          <p:cNvSpPr txBox="1"/>
          <p:nvPr/>
        </p:nvSpPr>
        <p:spPr>
          <a:xfrm>
            <a:off x="2278743" y="2059394"/>
            <a:ext cx="7634514" cy="2739211"/>
          </a:xfrm>
          <a:prstGeom prst="rect">
            <a:avLst/>
          </a:prstGeom>
          <a:noFill/>
        </p:spPr>
        <p:txBody>
          <a:bodyPr wrap="square">
            <a:spAutoFit/>
          </a:bodyPr>
          <a:lstStyle/>
          <a:p>
            <a:r>
              <a:rPr lang="en-US" sz="3200" b="1" dirty="0"/>
              <a:t>Assignment 3: </a:t>
            </a:r>
            <a:r>
              <a:rPr lang="en-US" sz="3200" b="1" dirty="0" err="1"/>
              <a:t>familiarisation</a:t>
            </a:r>
            <a:r>
              <a:rPr lang="en-US" sz="3200" b="1" dirty="0"/>
              <a:t> with C++</a:t>
            </a:r>
          </a:p>
          <a:p>
            <a:endParaRPr lang="en-US" sz="3200" b="1" dirty="0"/>
          </a:p>
          <a:p>
            <a:r>
              <a:rPr lang="en-US" dirty="0"/>
              <a:t>Read through Appendix A for a quick introduction to C++. This includes a worked C++ example of an Euler simulation of a mass on a spring, which you can compare and contrast with the Python equivalent in Assignment 1. </a:t>
            </a:r>
          </a:p>
          <a:p>
            <a:r>
              <a:rPr lang="en-US" dirty="0"/>
              <a:t>Measure the execution time of the Python and C++ simulations, both with and without C++ compiler optimizations. Modify the provided C++ code to perform </a:t>
            </a:r>
            <a:r>
              <a:rPr lang="en-US" dirty="0" err="1"/>
              <a:t>Verlet</a:t>
            </a:r>
            <a:r>
              <a:rPr lang="en-US" dirty="0"/>
              <a:t> instead of Euler integration.</a:t>
            </a:r>
            <a:endParaRPr lang="en-GB" dirty="0"/>
          </a:p>
        </p:txBody>
      </p:sp>
    </p:spTree>
    <p:extLst>
      <p:ext uri="{BB962C8B-B14F-4D97-AF65-F5344CB8AC3E}">
        <p14:creationId xmlns:p14="http://schemas.microsoft.com/office/powerpoint/2010/main" val="3563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28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3FAC06-DE71-72D0-80C2-26E057FF673E}"/>
              </a:ext>
            </a:extLst>
          </p:cNvPr>
          <p:cNvSpPr txBox="1"/>
          <p:nvPr/>
        </p:nvSpPr>
        <p:spPr>
          <a:xfrm>
            <a:off x="1696890" y="1306286"/>
            <a:ext cx="8798219" cy="4370427"/>
          </a:xfrm>
          <a:prstGeom prst="rect">
            <a:avLst/>
          </a:prstGeom>
          <a:noFill/>
        </p:spPr>
        <p:txBody>
          <a:bodyPr wrap="square" rtlCol="0">
            <a:spAutoFit/>
          </a:bodyPr>
          <a:lstStyle/>
          <a:p>
            <a:r>
              <a:rPr lang="en-GB" sz="4400" dirty="0"/>
              <a:t>Assignment 1</a:t>
            </a:r>
          </a:p>
          <a:p>
            <a:pPr marL="342900" indent="-342900">
              <a:buAutoNum type="arabicPeriod"/>
            </a:pPr>
            <a:r>
              <a:rPr lang="en-US" dirty="0"/>
              <a:t>Write a program to execute the Euler and </a:t>
            </a:r>
            <a:r>
              <a:rPr lang="en-US" dirty="0" err="1"/>
              <a:t>Verlet</a:t>
            </a:r>
            <a:r>
              <a:rPr lang="en-US" dirty="0"/>
              <a:t> algorithms for the mass on the spring, and plot the trajectories of the dynamical variables as functions of time. Convince yourself that the programs work by solving the equation of motion analytically. To get you started, a Python script for the Euler method is provided on the Moodle course page. </a:t>
            </a:r>
          </a:p>
          <a:p>
            <a:pPr marL="342900" indent="-342900">
              <a:buAutoNum type="arabicPeriod"/>
            </a:pPr>
            <a:r>
              <a:rPr lang="en-US" dirty="0"/>
              <a:t>Investigate the numerical solution for various different values of the time step ∆t. Compare the performance of the two algorithms over several thousand oscillations, both with each other and also with the exact analytical solution. For example, if you take m = k = v0 = 1 and calculate the trajectory from t = 0 to t = 1000, you should find that the </a:t>
            </a:r>
            <a:r>
              <a:rPr lang="en-US" dirty="0" err="1"/>
              <a:t>Verlet</a:t>
            </a:r>
            <a:r>
              <a:rPr lang="en-US" dirty="0"/>
              <a:t> integrator is stable for ∆t = 1 but not for ∆t = 2. </a:t>
            </a:r>
          </a:p>
          <a:p>
            <a:pPr marL="342900" indent="-342900">
              <a:buAutoNum type="arabicPeriod"/>
            </a:pPr>
            <a:r>
              <a:rPr lang="en-US" dirty="0"/>
              <a:t>Find, by trial and error, the critical value of ∆t for the </a:t>
            </a:r>
            <a:r>
              <a:rPr lang="en-US" dirty="0" err="1"/>
              <a:t>Verlet</a:t>
            </a:r>
            <a:r>
              <a:rPr lang="en-US" dirty="0"/>
              <a:t> case, above which it becomes unstable. The first order Euler integrator is never completely stable, but gets better for smaller values of ∆t.</a:t>
            </a:r>
            <a:endParaRPr lang="en-GB" dirty="0"/>
          </a:p>
        </p:txBody>
      </p:sp>
    </p:spTree>
    <p:extLst>
      <p:ext uri="{BB962C8B-B14F-4D97-AF65-F5344CB8AC3E}">
        <p14:creationId xmlns:p14="http://schemas.microsoft.com/office/powerpoint/2010/main" val="412939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D9CDE6-497B-A1E4-4337-DD11E2C5A190}"/>
              </a:ext>
            </a:extLst>
          </p:cNvPr>
          <p:cNvSpPr txBox="1"/>
          <p:nvPr/>
        </p:nvSpPr>
        <p:spPr>
          <a:xfrm>
            <a:off x="529814" y="276117"/>
            <a:ext cx="2950669" cy="707886"/>
          </a:xfrm>
          <a:prstGeom prst="rect">
            <a:avLst/>
          </a:prstGeom>
          <a:noFill/>
        </p:spPr>
        <p:txBody>
          <a:bodyPr wrap="square" rtlCol="0">
            <a:spAutoFit/>
          </a:bodyPr>
          <a:lstStyle/>
          <a:p>
            <a:r>
              <a:rPr lang="en-GB" sz="4000" dirty="0"/>
              <a:t>1.1</a:t>
            </a:r>
            <a:endParaRPr lang="en-GB" dirty="0"/>
          </a:p>
        </p:txBody>
      </p:sp>
      <p:pic>
        <p:nvPicPr>
          <p:cNvPr id="4" name="图片 3">
            <a:extLst>
              <a:ext uri="{FF2B5EF4-FFF2-40B4-BE49-F238E27FC236}">
                <a16:creationId xmlns:a16="http://schemas.microsoft.com/office/drawing/2014/main" id="{E05E757E-2234-D65A-0C2D-508CDB7EF4A1}"/>
              </a:ext>
            </a:extLst>
          </p:cNvPr>
          <p:cNvPicPr>
            <a:picLocks noChangeAspect="1"/>
          </p:cNvPicPr>
          <p:nvPr/>
        </p:nvPicPr>
        <p:blipFill>
          <a:blip r:embed="rId2"/>
          <a:stretch>
            <a:fillRect/>
          </a:stretch>
        </p:blipFill>
        <p:spPr>
          <a:xfrm>
            <a:off x="335423" y="1115639"/>
            <a:ext cx="5724933" cy="4626722"/>
          </a:xfrm>
          <a:prstGeom prst="rect">
            <a:avLst/>
          </a:prstGeom>
        </p:spPr>
      </p:pic>
      <p:pic>
        <p:nvPicPr>
          <p:cNvPr id="6" name="图片 5">
            <a:extLst>
              <a:ext uri="{FF2B5EF4-FFF2-40B4-BE49-F238E27FC236}">
                <a16:creationId xmlns:a16="http://schemas.microsoft.com/office/drawing/2014/main" id="{456B7DE4-2474-7CA9-2634-FC8CEDC2FF27}"/>
              </a:ext>
            </a:extLst>
          </p:cNvPr>
          <p:cNvPicPr>
            <a:picLocks noChangeAspect="1"/>
          </p:cNvPicPr>
          <p:nvPr/>
        </p:nvPicPr>
        <p:blipFill>
          <a:blip r:embed="rId3"/>
          <a:stretch>
            <a:fillRect/>
          </a:stretch>
        </p:blipFill>
        <p:spPr>
          <a:xfrm>
            <a:off x="6310448" y="1070549"/>
            <a:ext cx="5689289" cy="4557441"/>
          </a:xfrm>
          <a:prstGeom prst="rect">
            <a:avLst/>
          </a:prstGeom>
        </p:spPr>
      </p:pic>
      <p:sp>
        <p:nvSpPr>
          <p:cNvPr id="7" name="文本框 6">
            <a:extLst>
              <a:ext uri="{FF2B5EF4-FFF2-40B4-BE49-F238E27FC236}">
                <a16:creationId xmlns:a16="http://schemas.microsoft.com/office/drawing/2014/main" id="{014A36D7-4FCE-6D7F-1E3F-4B9F40FB1EC1}"/>
              </a:ext>
            </a:extLst>
          </p:cNvPr>
          <p:cNvSpPr txBox="1"/>
          <p:nvPr/>
        </p:nvSpPr>
        <p:spPr>
          <a:xfrm>
            <a:off x="4598126" y="6088842"/>
            <a:ext cx="5368834" cy="369332"/>
          </a:xfrm>
          <a:prstGeom prst="rect">
            <a:avLst/>
          </a:prstGeom>
          <a:noFill/>
        </p:spPr>
        <p:txBody>
          <a:bodyPr wrap="square" rtlCol="0">
            <a:spAutoFit/>
          </a:bodyPr>
          <a:lstStyle/>
          <a:p>
            <a:r>
              <a:rPr lang="en-GB" dirty="0"/>
              <a:t>Both </a:t>
            </a:r>
            <a:r>
              <a:rPr lang="en-GB" dirty="0" err="1"/>
              <a:t>t_max</a:t>
            </a:r>
            <a:r>
              <a:rPr lang="en-GB" dirty="0"/>
              <a:t>=100, dt=0.1</a:t>
            </a:r>
          </a:p>
        </p:txBody>
      </p:sp>
    </p:spTree>
    <p:extLst>
      <p:ext uri="{BB962C8B-B14F-4D97-AF65-F5344CB8AC3E}">
        <p14:creationId xmlns:p14="http://schemas.microsoft.com/office/powerpoint/2010/main" val="342041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157A1D-67DC-A8C9-4348-41224CAB80E0}"/>
              </a:ext>
            </a:extLst>
          </p:cNvPr>
          <p:cNvSpPr txBox="1"/>
          <p:nvPr/>
        </p:nvSpPr>
        <p:spPr>
          <a:xfrm>
            <a:off x="299221" y="-52190"/>
            <a:ext cx="1933303" cy="646331"/>
          </a:xfrm>
          <a:prstGeom prst="rect">
            <a:avLst/>
          </a:prstGeom>
          <a:noFill/>
        </p:spPr>
        <p:txBody>
          <a:bodyPr wrap="square" rtlCol="0">
            <a:spAutoFit/>
          </a:bodyPr>
          <a:lstStyle/>
          <a:p>
            <a:r>
              <a:rPr lang="en-GB" sz="3600" dirty="0"/>
              <a:t>1.2</a:t>
            </a:r>
          </a:p>
        </p:txBody>
      </p:sp>
      <p:pic>
        <p:nvPicPr>
          <p:cNvPr id="4" name="图片 3">
            <a:extLst>
              <a:ext uri="{FF2B5EF4-FFF2-40B4-BE49-F238E27FC236}">
                <a16:creationId xmlns:a16="http://schemas.microsoft.com/office/drawing/2014/main" id="{ED2D54EB-B268-B6FD-A533-37831D2D6B44}"/>
              </a:ext>
            </a:extLst>
          </p:cNvPr>
          <p:cNvPicPr>
            <a:picLocks noChangeAspect="1"/>
          </p:cNvPicPr>
          <p:nvPr/>
        </p:nvPicPr>
        <p:blipFill>
          <a:blip r:embed="rId2"/>
          <a:stretch>
            <a:fillRect/>
          </a:stretch>
        </p:blipFill>
        <p:spPr>
          <a:xfrm>
            <a:off x="2729881" y="0"/>
            <a:ext cx="4650377" cy="3819353"/>
          </a:xfrm>
          <a:prstGeom prst="rect">
            <a:avLst/>
          </a:prstGeom>
        </p:spPr>
      </p:pic>
      <p:sp>
        <p:nvSpPr>
          <p:cNvPr id="5" name="文本框 4">
            <a:extLst>
              <a:ext uri="{FF2B5EF4-FFF2-40B4-BE49-F238E27FC236}">
                <a16:creationId xmlns:a16="http://schemas.microsoft.com/office/drawing/2014/main" id="{D501277C-4E0B-720E-F86B-90B6F5A2395F}"/>
              </a:ext>
            </a:extLst>
          </p:cNvPr>
          <p:cNvSpPr txBox="1"/>
          <p:nvPr/>
        </p:nvSpPr>
        <p:spPr>
          <a:xfrm>
            <a:off x="0" y="594141"/>
            <a:ext cx="3393894" cy="461665"/>
          </a:xfrm>
          <a:prstGeom prst="rect">
            <a:avLst/>
          </a:prstGeom>
          <a:noFill/>
        </p:spPr>
        <p:txBody>
          <a:bodyPr wrap="square" rtlCol="0">
            <a:spAutoFit/>
          </a:bodyPr>
          <a:lstStyle/>
          <a:p>
            <a:r>
              <a:rPr lang="en-GB" sz="2400" dirty="0" err="1"/>
              <a:t>T_max</a:t>
            </a:r>
            <a:r>
              <a:rPr lang="en-GB" sz="2400" dirty="0"/>
              <a:t>=100, dt=0.05</a:t>
            </a:r>
          </a:p>
        </p:txBody>
      </p:sp>
      <p:pic>
        <p:nvPicPr>
          <p:cNvPr id="7" name="图片 6">
            <a:extLst>
              <a:ext uri="{FF2B5EF4-FFF2-40B4-BE49-F238E27FC236}">
                <a16:creationId xmlns:a16="http://schemas.microsoft.com/office/drawing/2014/main" id="{9B71A6CE-A05E-77C3-835D-3AFC738E9BF6}"/>
              </a:ext>
            </a:extLst>
          </p:cNvPr>
          <p:cNvPicPr>
            <a:picLocks noChangeAspect="1"/>
          </p:cNvPicPr>
          <p:nvPr/>
        </p:nvPicPr>
        <p:blipFill>
          <a:blip r:embed="rId3"/>
          <a:stretch>
            <a:fillRect/>
          </a:stretch>
        </p:blipFill>
        <p:spPr>
          <a:xfrm>
            <a:off x="7380258" y="0"/>
            <a:ext cx="4602207" cy="3779791"/>
          </a:xfrm>
          <a:prstGeom prst="rect">
            <a:avLst/>
          </a:prstGeom>
        </p:spPr>
      </p:pic>
      <p:sp>
        <p:nvSpPr>
          <p:cNvPr id="8" name="文本框 7">
            <a:extLst>
              <a:ext uri="{FF2B5EF4-FFF2-40B4-BE49-F238E27FC236}">
                <a16:creationId xmlns:a16="http://schemas.microsoft.com/office/drawing/2014/main" id="{5FDC5496-1D52-E38E-0DE9-5F8222835A08}"/>
              </a:ext>
            </a:extLst>
          </p:cNvPr>
          <p:cNvSpPr txBox="1"/>
          <p:nvPr/>
        </p:nvSpPr>
        <p:spPr>
          <a:xfrm>
            <a:off x="507564" y="4313583"/>
            <a:ext cx="2378766" cy="461665"/>
          </a:xfrm>
          <a:prstGeom prst="rect">
            <a:avLst/>
          </a:prstGeom>
          <a:noFill/>
        </p:spPr>
        <p:txBody>
          <a:bodyPr wrap="square" rtlCol="0">
            <a:spAutoFit/>
          </a:bodyPr>
          <a:lstStyle/>
          <a:p>
            <a:r>
              <a:rPr lang="en-GB" sz="2400" dirty="0"/>
              <a:t>dt = 1</a:t>
            </a:r>
          </a:p>
        </p:txBody>
      </p:sp>
      <p:pic>
        <p:nvPicPr>
          <p:cNvPr id="10" name="图片 9">
            <a:extLst>
              <a:ext uri="{FF2B5EF4-FFF2-40B4-BE49-F238E27FC236}">
                <a16:creationId xmlns:a16="http://schemas.microsoft.com/office/drawing/2014/main" id="{A1D66ACA-ABBB-8CC2-6D88-1331B06073FE}"/>
              </a:ext>
            </a:extLst>
          </p:cNvPr>
          <p:cNvPicPr>
            <a:picLocks noChangeAspect="1"/>
          </p:cNvPicPr>
          <p:nvPr/>
        </p:nvPicPr>
        <p:blipFill>
          <a:blip r:embed="rId4"/>
          <a:stretch>
            <a:fillRect/>
          </a:stretch>
        </p:blipFill>
        <p:spPr>
          <a:xfrm>
            <a:off x="3100525" y="3467097"/>
            <a:ext cx="4436182" cy="3696819"/>
          </a:xfrm>
          <a:prstGeom prst="rect">
            <a:avLst/>
          </a:prstGeom>
        </p:spPr>
      </p:pic>
      <p:pic>
        <p:nvPicPr>
          <p:cNvPr id="12" name="图片 11">
            <a:extLst>
              <a:ext uri="{FF2B5EF4-FFF2-40B4-BE49-F238E27FC236}">
                <a16:creationId xmlns:a16="http://schemas.microsoft.com/office/drawing/2014/main" id="{20F58A0E-7A05-45D6-9C49-659E7C7CB224}"/>
              </a:ext>
            </a:extLst>
          </p:cNvPr>
          <p:cNvPicPr>
            <a:picLocks noChangeAspect="1"/>
          </p:cNvPicPr>
          <p:nvPr/>
        </p:nvPicPr>
        <p:blipFill>
          <a:blip r:embed="rId5"/>
          <a:stretch>
            <a:fillRect/>
          </a:stretch>
        </p:blipFill>
        <p:spPr>
          <a:xfrm>
            <a:off x="7438004" y="3518452"/>
            <a:ext cx="4486715" cy="3594111"/>
          </a:xfrm>
          <a:prstGeom prst="rect">
            <a:avLst/>
          </a:prstGeom>
        </p:spPr>
      </p:pic>
    </p:spTree>
    <p:extLst>
      <p:ext uri="{BB962C8B-B14F-4D97-AF65-F5344CB8AC3E}">
        <p14:creationId xmlns:p14="http://schemas.microsoft.com/office/powerpoint/2010/main" val="239552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AA0D6E-81AB-AD18-2690-CFEBDE6E7096}"/>
              </a:ext>
            </a:extLst>
          </p:cNvPr>
          <p:cNvSpPr txBox="1"/>
          <p:nvPr/>
        </p:nvSpPr>
        <p:spPr>
          <a:xfrm>
            <a:off x="278296" y="907775"/>
            <a:ext cx="1616765" cy="523220"/>
          </a:xfrm>
          <a:prstGeom prst="rect">
            <a:avLst/>
          </a:prstGeom>
          <a:noFill/>
        </p:spPr>
        <p:txBody>
          <a:bodyPr wrap="square" rtlCol="0">
            <a:spAutoFit/>
          </a:bodyPr>
          <a:lstStyle/>
          <a:p>
            <a:r>
              <a:rPr lang="en-GB" sz="2800" dirty="0"/>
              <a:t>Dt = 2</a:t>
            </a:r>
          </a:p>
        </p:txBody>
      </p:sp>
      <p:pic>
        <p:nvPicPr>
          <p:cNvPr id="4" name="图片 3">
            <a:extLst>
              <a:ext uri="{FF2B5EF4-FFF2-40B4-BE49-F238E27FC236}">
                <a16:creationId xmlns:a16="http://schemas.microsoft.com/office/drawing/2014/main" id="{590C56C3-998F-F6DC-1819-2F76334089E9}"/>
              </a:ext>
            </a:extLst>
          </p:cNvPr>
          <p:cNvPicPr>
            <a:picLocks noChangeAspect="1"/>
          </p:cNvPicPr>
          <p:nvPr/>
        </p:nvPicPr>
        <p:blipFill>
          <a:blip r:embed="rId2"/>
          <a:stretch>
            <a:fillRect/>
          </a:stretch>
        </p:blipFill>
        <p:spPr>
          <a:xfrm>
            <a:off x="1585084" y="102497"/>
            <a:ext cx="5324475" cy="4333875"/>
          </a:xfrm>
          <a:prstGeom prst="rect">
            <a:avLst/>
          </a:prstGeom>
        </p:spPr>
      </p:pic>
      <p:pic>
        <p:nvPicPr>
          <p:cNvPr id="6" name="图片 5">
            <a:extLst>
              <a:ext uri="{FF2B5EF4-FFF2-40B4-BE49-F238E27FC236}">
                <a16:creationId xmlns:a16="http://schemas.microsoft.com/office/drawing/2014/main" id="{91BE1DDB-EEBC-0F92-2AA3-DD7E7B4306A4}"/>
              </a:ext>
            </a:extLst>
          </p:cNvPr>
          <p:cNvPicPr>
            <a:picLocks noChangeAspect="1"/>
          </p:cNvPicPr>
          <p:nvPr/>
        </p:nvPicPr>
        <p:blipFill>
          <a:blip r:embed="rId3"/>
          <a:stretch>
            <a:fillRect/>
          </a:stretch>
        </p:blipFill>
        <p:spPr>
          <a:xfrm>
            <a:off x="6909559" y="102497"/>
            <a:ext cx="5276850" cy="4333875"/>
          </a:xfrm>
          <a:prstGeom prst="rect">
            <a:avLst/>
          </a:prstGeom>
        </p:spPr>
      </p:pic>
    </p:spTree>
    <p:extLst>
      <p:ext uri="{BB962C8B-B14F-4D97-AF65-F5344CB8AC3E}">
        <p14:creationId xmlns:p14="http://schemas.microsoft.com/office/powerpoint/2010/main" val="412581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D15167-A0FF-708F-3E42-73A147093C4E}"/>
              </a:ext>
            </a:extLst>
          </p:cNvPr>
          <p:cNvSpPr txBox="1"/>
          <p:nvPr/>
        </p:nvSpPr>
        <p:spPr>
          <a:xfrm>
            <a:off x="556592" y="251792"/>
            <a:ext cx="1364973" cy="584775"/>
          </a:xfrm>
          <a:prstGeom prst="rect">
            <a:avLst/>
          </a:prstGeom>
          <a:noFill/>
        </p:spPr>
        <p:txBody>
          <a:bodyPr wrap="square" rtlCol="0">
            <a:spAutoFit/>
          </a:bodyPr>
          <a:lstStyle/>
          <a:p>
            <a:r>
              <a:rPr lang="en-GB" sz="3200" dirty="0"/>
              <a:t>1.3</a:t>
            </a:r>
          </a:p>
        </p:txBody>
      </p:sp>
      <p:pic>
        <p:nvPicPr>
          <p:cNvPr id="9" name="图片 8">
            <a:extLst>
              <a:ext uri="{FF2B5EF4-FFF2-40B4-BE49-F238E27FC236}">
                <a16:creationId xmlns:a16="http://schemas.microsoft.com/office/drawing/2014/main" id="{4379290F-0F1D-2A60-FF64-BFFC4FBEE385}"/>
              </a:ext>
            </a:extLst>
          </p:cNvPr>
          <p:cNvPicPr>
            <a:picLocks noChangeAspect="1"/>
          </p:cNvPicPr>
          <p:nvPr/>
        </p:nvPicPr>
        <p:blipFill>
          <a:blip r:embed="rId2"/>
          <a:stretch>
            <a:fillRect/>
          </a:stretch>
        </p:blipFill>
        <p:spPr>
          <a:xfrm>
            <a:off x="1932641" y="-76173"/>
            <a:ext cx="4367350" cy="3554819"/>
          </a:xfrm>
          <a:prstGeom prst="rect">
            <a:avLst/>
          </a:prstGeom>
        </p:spPr>
      </p:pic>
      <p:pic>
        <p:nvPicPr>
          <p:cNvPr id="13" name="图片 12">
            <a:extLst>
              <a:ext uri="{FF2B5EF4-FFF2-40B4-BE49-F238E27FC236}">
                <a16:creationId xmlns:a16="http://schemas.microsoft.com/office/drawing/2014/main" id="{D4287937-479A-622A-3B3A-845EEED7CF3C}"/>
              </a:ext>
            </a:extLst>
          </p:cNvPr>
          <p:cNvPicPr>
            <a:picLocks noChangeAspect="1"/>
          </p:cNvPicPr>
          <p:nvPr/>
        </p:nvPicPr>
        <p:blipFill>
          <a:blip r:embed="rId3"/>
          <a:stretch>
            <a:fillRect/>
          </a:stretch>
        </p:blipFill>
        <p:spPr>
          <a:xfrm>
            <a:off x="6272005" y="-76172"/>
            <a:ext cx="4429125" cy="3605102"/>
          </a:xfrm>
          <a:prstGeom prst="rect">
            <a:avLst/>
          </a:prstGeom>
        </p:spPr>
      </p:pic>
      <p:pic>
        <p:nvPicPr>
          <p:cNvPr id="15" name="图片 14">
            <a:extLst>
              <a:ext uri="{FF2B5EF4-FFF2-40B4-BE49-F238E27FC236}">
                <a16:creationId xmlns:a16="http://schemas.microsoft.com/office/drawing/2014/main" id="{E7B6AFDF-03DD-7755-158A-9E8209617507}"/>
              </a:ext>
            </a:extLst>
          </p:cNvPr>
          <p:cNvPicPr>
            <a:picLocks noChangeAspect="1"/>
          </p:cNvPicPr>
          <p:nvPr/>
        </p:nvPicPr>
        <p:blipFill>
          <a:blip r:embed="rId4"/>
          <a:stretch>
            <a:fillRect/>
          </a:stretch>
        </p:blipFill>
        <p:spPr>
          <a:xfrm>
            <a:off x="1862343" y="3329071"/>
            <a:ext cx="4328285" cy="3554819"/>
          </a:xfrm>
          <a:prstGeom prst="rect">
            <a:avLst/>
          </a:prstGeom>
        </p:spPr>
      </p:pic>
      <p:pic>
        <p:nvPicPr>
          <p:cNvPr id="17" name="图片 16">
            <a:extLst>
              <a:ext uri="{FF2B5EF4-FFF2-40B4-BE49-F238E27FC236}">
                <a16:creationId xmlns:a16="http://schemas.microsoft.com/office/drawing/2014/main" id="{EA9D9E09-92A0-3AD7-0244-43F0A433C694}"/>
              </a:ext>
            </a:extLst>
          </p:cNvPr>
          <p:cNvPicPr>
            <a:picLocks noChangeAspect="1"/>
          </p:cNvPicPr>
          <p:nvPr/>
        </p:nvPicPr>
        <p:blipFill>
          <a:blip r:embed="rId5"/>
          <a:stretch>
            <a:fillRect/>
          </a:stretch>
        </p:blipFill>
        <p:spPr>
          <a:xfrm>
            <a:off x="6125998" y="3329071"/>
            <a:ext cx="4530399" cy="3687534"/>
          </a:xfrm>
          <a:prstGeom prst="rect">
            <a:avLst/>
          </a:prstGeom>
        </p:spPr>
      </p:pic>
      <p:sp>
        <p:nvSpPr>
          <p:cNvPr id="18" name="文本框 17">
            <a:extLst>
              <a:ext uri="{FF2B5EF4-FFF2-40B4-BE49-F238E27FC236}">
                <a16:creationId xmlns:a16="http://schemas.microsoft.com/office/drawing/2014/main" id="{2A71C5A5-8F92-986E-8F91-787FCE4B2910}"/>
              </a:ext>
            </a:extLst>
          </p:cNvPr>
          <p:cNvSpPr txBox="1"/>
          <p:nvPr/>
        </p:nvSpPr>
        <p:spPr>
          <a:xfrm>
            <a:off x="265043" y="4777409"/>
            <a:ext cx="1270560" cy="1200329"/>
          </a:xfrm>
          <a:prstGeom prst="rect">
            <a:avLst/>
          </a:prstGeom>
          <a:noFill/>
        </p:spPr>
        <p:txBody>
          <a:bodyPr wrap="square" rtlCol="0">
            <a:spAutoFit/>
          </a:bodyPr>
          <a:lstStyle/>
          <a:p>
            <a:r>
              <a:rPr lang="en-GB" sz="2400" dirty="0"/>
              <a:t>Critical value of dt=2</a:t>
            </a:r>
          </a:p>
        </p:txBody>
      </p:sp>
    </p:spTree>
    <p:extLst>
      <p:ext uri="{BB962C8B-B14F-4D97-AF65-F5344CB8AC3E}">
        <p14:creationId xmlns:p14="http://schemas.microsoft.com/office/powerpoint/2010/main" val="59030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DC5A0DC-9931-2237-E261-F671DE40FAC6}"/>
              </a:ext>
            </a:extLst>
          </p:cNvPr>
          <p:cNvSpPr txBox="1"/>
          <p:nvPr/>
        </p:nvSpPr>
        <p:spPr>
          <a:xfrm>
            <a:off x="2209800" y="1456508"/>
            <a:ext cx="7772400" cy="3477875"/>
          </a:xfrm>
          <a:prstGeom prst="rect">
            <a:avLst/>
          </a:prstGeom>
          <a:noFill/>
        </p:spPr>
        <p:txBody>
          <a:bodyPr wrap="square" rtlCol="0">
            <a:spAutoFit/>
          </a:bodyPr>
          <a:lstStyle/>
          <a:p>
            <a:r>
              <a:rPr lang="en-GB" sz="4000" dirty="0"/>
              <a:t>Assignment 2</a:t>
            </a:r>
          </a:p>
          <a:p>
            <a:r>
              <a:rPr lang="en-US" dirty="0"/>
              <a:t>After modifying your Euler and </a:t>
            </a:r>
            <a:r>
              <a:rPr lang="en-US" dirty="0" err="1"/>
              <a:t>Verlet</a:t>
            </a:r>
            <a:r>
              <a:rPr lang="en-US" dirty="0"/>
              <a:t> programs as described above, check them by simulating: 1. Straight down descent 3. Elliptical orbit 2. Circular orbit 4. Hyperbolic escape For simplicity, take the </a:t>
            </a:r>
            <a:r>
              <a:rPr lang="en-US" dirty="0" err="1"/>
              <a:t>centre</a:t>
            </a:r>
            <a:r>
              <a:rPr lang="en-US" dirty="0"/>
              <a:t> of the planet to be the origin of the coordinate system, and the direction of the initial velocity to be perpendicular to the initial position vector of the body for Scenarios 2–4. Use zero initial velocity for Scenario 1. You will obtain different orbits by adjusting the magnitude of the initial velocity. It might help if you first calculate the required speed for a circular orbit, and the escape velocity (use the principle of conservation of energy). For Scenario 1, plot altitude as a function of time. For Scenarios 2–4, plot the trajectory in the orbital plane. </a:t>
            </a:r>
            <a:endParaRPr lang="en-GB" dirty="0"/>
          </a:p>
        </p:txBody>
      </p:sp>
    </p:spTree>
    <p:extLst>
      <p:ext uri="{BB962C8B-B14F-4D97-AF65-F5344CB8AC3E}">
        <p14:creationId xmlns:p14="http://schemas.microsoft.com/office/powerpoint/2010/main" val="173652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6B7EF6-CE3F-C87F-9717-EB4B0C9AD371}"/>
              </a:ext>
            </a:extLst>
          </p:cNvPr>
          <p:cNvPicPr>
            <a:picLocks noChangeAspect="1"/>
          </p:cNvPicPr>
          <p:nvPr/>
        </p:nvPicPr>
        <p:blipFill>
          <a:blip r:embed="rId2"/>
          <a:stretch>
            <a:fillRect/>
          </a:stretch>
        </p:blipFill>
        <p:spPr>
          <a:xfrm>
            <a:off x="2777692" y="613577"/>
            <a:ext cx="7041009" cy="5805744"/>
          </a:xfrm>
          <a:prstGeom prst="rect">
            <a:avLst/>
          </a:prstGeom>
        </p:spPr>
      </p:pic>
      <p:sp>
        <p:nvSpPr>
          <p:cNvPr id="4" name="文本框 3">
            <a:extLst>
              <a:ext uri="{FF2B5EF4-FFF2-40B4-BE49-F238E27FC236}">
                <a16:creationId xmlns:a16="http://schemas.microsoft.com/office/drawing/2014/main" id="{CA65957A-2DE0-27E3-462F-624C943FE3F6}"/>
              </a:ext>
            </a:extLst>
          </p:cNvPr>
          <p:cNvSpPr txBox="1"/>
          <p:nvPr/>
        </p:nvSpPr>
        <p:spPr>
          <a:xfrm>
            <a:off x="221942" y="363984"/>
            <a:ext cx="1961965" cy="523220"/>
          </a:xfrm>
          <a:prstGeom prst="rect">
            <a:avLst/>
          </a:prstGeom>
          <a:noFill/>
        </p:spPr>
        <p:txBody>
          <a:bodyPr wrap="square" rtlCol="0">
            <a:spAutoFit/>
          </a:bodyPr>
          <a:lstStyle/>
          <a:p>
            <a:r>
              <a:rPr lang="en-GB" sz="2800" dirty="0"/>
              <a:t>Scenario 1:</a:t>
            </a:r>
          </a:p>
        </p:txBody>
      </p:sp>
    </p:spTree>
    <p:extLst>
      <p:ext uri="{BB962C8B-B14F-4D97-AF65-F5344CB8AC3E}">
        <p14:creationId xmlns:p14="http://schemas.microsoft.com/office/powerpoint/2010/main" val="319206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8AC1B1-5551-B872-AE8B-025973C18913}"/>
              </a:ext>
            </a:extLst>
          </p:cNvPr>
          <p:cNvPicPr>
            <a:picLocks noChangeAspect="1"/>
          </p:cNvPicPr>
          <p:nvPr/>
        </p:nvPicPr>
        <p:blipFill>
          <a:blip r:embed="rId2"/>
          <a:stretch>
            <a:fillRect/>
          </a:stretch>
        </p:blipFill>
        <p:spPr>
          <a:xfrm>
            <a:off x="3502194" y="898078"/>
            <a:ext cx="6982334" cy="5603108"/>
          </a:xfrm>
          <a:prstGeom prst="rect">
            <a:avLst/>
          </a:prstGeom>
        </p:spPr>
      </p:pic>
      <p:sp>
        <p:nvSpPr>
          <p:cNvPr id="4" name="文本框 3">
            <a:extLst>
              <a:ext uri="{FF2B5EF4-FFF2-40B4-BE49-F238E27FC236}">
                <a16:creationId xmlns:a16="http://schemas.microsoft.com/office/drawing/2014/main" id="{E2CE0283-EB8E-2D11-9B97-65673CD67E79}"/>
              </a:ext>
            </a:extLst>
          </p:cNvPr>
          <p:cNvSpPr txBox="1"/>
          <p:nvPr/>
        </p:nvSpPr>
        <p:spPr>
          <a:xfrm>
            <a:off x="337351" y="356814"/>
            <a:ext cx="3950564" cy="523220"/>
          </a:xfrm>
          <a:prstGeom prst="rect">
            <a:avLst/>
          </a:prstGeom>
          <a:noFill/>
        </p:spPr>
        <p:txBody>
          <a:bodyPr wrap="square" rtlCol="0">
            <a:spAutoFit/>
          </a:bodyPr>
          <a:lstStyle/>
          <a:p>
            <a:r>
              <a:rPr lang="en-GB" sz="2800" dirty="0"/>
              <a:t>Trajectory for Scenario 2: </a:t>
            </a:r>
          </a:p>
        </p:txBody>
      </p:sp>
    </p:spTree>
    <p:extLst>
      <p:ext uri="{BB962C8B-B14F-4D97-AF65-F5344CB8AC3E}">
        <p14:creationId xmlns:p14="http://schemas.microsoft.com/office/powerpoint/2010/main" val="15539738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宽屏</PresentationFormat>
  <Paragraphs>25</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Calibri</vt:lpstr>
      <vt:lpstr>Calibri Light</vt:lpstr>
      <vt:lpstr>Office 主题​​</vt:lpstr>
      <vt:lpstr>Mars Lander Assignment IA Summer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 Lander Assignment IA Summer</dc:title>
  <dc:creator>LIU YUAN</dc:creator>
  <cp:lastModifiedBy>LIU YUAN</cp:lastModifiedBy>
  <cp:revision>2</cp:revision>
  <dcterms:created xsi:type="dcterms:W3CDTF">2023-08-16T03:24:12Z</dcterms:created>
  <dcterms:modified xsi:type="dcterms:W3CDTF">2023-08-27T10:12:53Z</dcterms:modified>
</cp:coreProperties>
</file>