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276" r:id="rId5"/>
    <p:sldId id="282" r:id="rId6"/>
    <p:sldId id="275" r:id="rId7"/>
    <p:sldId id="280" r:id="rId8"/>
    <p:sldId id="259" r:id="rId9"/>
    <p:sldId id="274" r:id="rId10"/>
    <p:sldId id="283" r:id="rId11"/>
    <p:sldId id="263" r:id="rId12"/>
    <p:sldId id="271" r:id="rId13"/>
    <p:sldId id="262" r:id="rId14"/>
    <p:sldId id="270" r:id="rId15"/>
    <p:sldId id="284" r:id="rId16"/>
    <p:sldId id="269" r:id="rId17"/>
    <p:sldId id="268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515"/>
    <a:srgbClr val="C3001E"/>
    <a:srgbClr val="BB0000"/>
    <a:srgbClr val="6A0503"/>
    <a:srgbClr val="6FAD45"/>
    <a:srgbClr val="D8FB2D"/>
    <a:srgbClr val="C4E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3006"/>
  </p:normalViewPr>
  <p:slideViewPr>
    <p:cSldViewPr snapToGrid="0" snapToObjects="1">
      <p:cViewPr varScale="1">
        <p:scale>
          <a:sx n="93" d="100"/>
          <a:sy n="9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0C101-13A6-6D48-B759-CA834A4C4B1C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9774-A42B-1B4C-942C-C1CDAA1C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3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5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4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1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18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1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2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9774-A42B-1B4C-942C-C1CDAA1C2C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AA9-E71D-D845-A557-5D196DE71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E459-08DF-EC4D-96EE-186E6144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66D7-C924-F14A-B976-B46DC698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718E-3FEF-2C47-99F3-11AED92927B6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E982-49A4-F847-B2FF-BAF06259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CCB-AF0C-074A-8EED-DA90503E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C542-D617-CF43-A610-348CED4D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91B3-EB1A-884E-AEF3-F29C8A3E3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2A8A-9E5C-904C-902A-1D4EF07B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51DF-9A02-D644-909A-C9BB8824856D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871DE-EC0F-0843-8D7A-432E3F7A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8A3E-255E-3843-99FE-1B07BB5D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9FEEA-0C57-A144-9A79-2F690DE35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9E0E-1762-0345-8C49-9F705E1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9A25-343D-C649-BF1E-36D441D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6122-1360-A64A-8FC6-ECCEE896629B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E6812-5F39-244F-97A2-DAE64D20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77D1-CBDF-184E-9161-88FB52B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B6AD-57CA-534B-B734-163041E0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200-FB6A-3040-8BA5-D024AC53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94F3-88DA-BB43-9B97-23279C3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A3D5-36EA-7F45-AB3D-5C5583694BD9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445-6117-3E4C-AEF1-B7CBE0E14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BCAE-D7B9-4746-A0B6-6DD21D3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D846-C25C-E045-90E8-911B77DC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481B-1A6F-EC49-9A31-ED4F0238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9C7-95A9-E740-89B9-78FBF1CA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3F5E-2675-4942-940E-B85AD522037B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CEE4C-247C-6841-9ADA-F9198AED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7AFA-2230-9343-9979-EB51D09C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0789-8B3D-A441-A787-78E29455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EDE5-AD4A-B447-ADE6-70AC0CCB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B6617-458C-B241-BEE3-B071DD5F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D06E-3FF3-5840-8C71-3D24831D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9CD0-78C6-374E-969D-A3595B8EC449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430EE-079C-E34D-AF3F-A53A8D91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2CE5E-B159-E740-A553-C1901C4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F7A2-1892-104D-8616-CC1A5FD9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C728-1040-6743-A763-5BDAE341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3810A-8FA0-844A-9D6D-F0498B610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784E6-8891-BC48-8B09-033CBEEE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30D5-A25F-ED47-8F6F-10798BBB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B15E8-CF8E-6844-BCE0-64A20F7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013-3237-0D42-B20E-25F9F0BF7459}" type="datetime1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3E29-9656-1C40-8672-C26786BF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ADB40-E6D6-2D4C-9597-FD554395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D721-7C9A-B049-9774-E8CC1E30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06C38-E179-0849-B220-3388C317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C2E-0224-3C4C-82BF-237B573C2350}" type="datetime1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4AFD-C6A0-794A-977F-48C1392B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8558-9ED6-4641-867D-C8C4D11F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660AD-9831-9A4A-A7D4-EEAC1FBE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368E-2192-D448-9265-67A219DF0928}" type="datetime1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4BCED-76C0-E44E-8683-C1292DAE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BC25-2C65-284A-85C6-994E1A36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F04B-C109-BA43-99E6-2746389F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C222-29D9-C249-B7C7-B4B9A6E2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C2E37-799E-CE41-8229-CE0A8DF29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614C-4B58-0648-8E63-3D0C8D0F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1FC0-78AD-C949-8D72-5C7BCE7A3270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B130-E86B-F442-9883-355BE8E6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3AC3-7A67-2942-938F-01CB731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4307-0CBB-8F49-97CA-E94BC7EE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35EBE-0E06-DF46-A898-19493427F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13CC5-98FE-6049-91D6-0A09D7DB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B7AA-EC51-314F-AE04-BC57D8A2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B6C9-0F45-714C-B86F-526C7895A260}" type="datetime1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8749-58A3-AA4F-BAA4-52A1EDCD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E436-B90F-7240-9A5A-2365629B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624D-3FB5-604B-9C34-A63F01A6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ACAC-7254-294A-802E-B81426A6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618-4D10-CA46-A7B2-FB79A7D51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5D3C-F2E8-EA47-B403-A07C6A9C4DE1}" type="datetime1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8752-158A-2C47-93A0-F6F09B620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BEA7-ACD4-1949-BF14-843770C5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9D27-EBEC-F84B-A1A4-35C958CAE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607E6D-BADD-394A-ADAA-409C23F572C3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5F5F2-F0EC-CD49-BAC6-28AD6BF69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in Using ML for Networking Research: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Label If You Must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7A0C3-C65A-2045-B1AA-5FF254FF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7" y="4167477"/>
            <a:ext cx="2502936" cy="16557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Yukhe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Lavinia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Oregon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1E190-83E9-EA43-8973-D3E38A48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46B094-B056-C144-BFA4-EBB635E626A5}"/>
              </a:ext>
            </a:extLst>
          </p:cNvPr>
          <p:cNvSpPr txBox="1">
            <a:spLocks/>
          </p:cNvSpPr>
          <p:nvPr/>
        </p:nvSpPr>
        <p:spPr>
          <a:xfrm>
            <a:off x="3012133" y="4168839"/>
            <a:ext cx="37400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Ramakrishnan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Durairajan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Oregon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9DFABFB-07B5-7547-AC4A-16840DC3A5B2}"/>
              </a:ext>
            </a:extLst>
          </p:cNvPr>
          <p:cNvSpPr txBox="1">
            <a:spLocks/>
          </p:cNvSpPr>
          <p:nvPr/>
        </p:nvSpPr>
        <p:spPr>
          <a:xfrm>
            <a:off x="6723539" y="4178235"/>
            <a:ext cx="25029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Reza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Rejaie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of Oregon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BDF6776-072A-CA4C-BD34-E5CB92128B3B}"/>
              </a:ext>
            </a:extLst>
          </p:cNvPr>
          <p:cNvSpPr txBox="1">
            <a:spLocks/>
          </p:cNvSpPr>
          <p:nvPr/>
        </p:nvSpPr>
        <p:spPr>
          <a:xfrm>
            <a:off x="9305365" y="4168839"/>
            <a:ext cx="245440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Walter Willinger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NIKSUN,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33809-92E4-3A48-AAC4-B23AF8294336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4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2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1127-7DD5-9343-B7C6-EAC2138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339" y="1621415"/>
            <a:ext cx="5813323" cy="5552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7B0B4-63CD-274F-80F4-D2C73CDA71A5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5CBC3F-4DF4-714C-A662-D8953AE45999}"/>
              </a:ext>
            </a:extLst>
          </p:cNvPr>
          <p:cNvSpPr txBox="1">
            <a:spLocks/>
          </p:cNvSpPr>
          <p:nvPr/>
        </p:nvSpPr>
        <p:spPr>
          <a:xfrm>
            <a:off x="3189339" y="2423856"/>
            <a:ext cx="5813323" cy="55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(2 experiments)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41EDC0-7FC2-1841-B65D-04BFD18E183E}"/>
              </a:ext>
            </a:extLst>
          </p:cNvPr>
          <p:cNvSpPr txBox="1">
            <a:spLocks/>
          </p:cNvSpPr>
          <p:nvPr/>
        </p:nvSpPr>
        <p:spPr>
          <a:xfrm>
            <a:off x="3189339" y="3224581"/>
            <a:ext cx="5813323" cy="55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C9D672-CAA3-0145-8724-984E16CBE52F}"/>
              </a:ext>
            </a:extLst>
          </p:cNvPr>
          <p:cNvSpPr txBox="1">
            <a:spLocks/>
          </p:cNvSpPr>
          <p:nvPr/>
        </p:nvSpPr>
        <p:spPr>
          <a:xfrm>
            <a:off x="3189338" y="4022508"/>
            <a:ext cx="5813323" cy="55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1686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2"/>
            <a:ext cx="10515600" cy="5232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1127-7DD5-9343-B7C6-EAC2138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20" y="2414957"/>
            <a:ext cx="5813323" cy="52322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CAIDA Ark traceroute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7B0B4-63CD-274F-80F4-D2C73CDA71A5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10732C75-8722-2D47-A972-D3618E09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377" y="2210688"/>
            <a:ext cx="2387293" cy="2387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18997-5249-434F-982A-FE28E50EB206}"/>
              </a:ext>
            </a:extLst>
          </p:cNvPr>
          <p:cNvSpPr txBox="1"/>
          <p:nvPr/>
        </p:nvSpPr>
        <p:spPr>
          <a:xfrm>
            <a:off x="1046020" y="3142725"/>
            <a:ext cx="589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 source-destination (SD)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82CD-81E4-7D47-87BE-CC8865A6DE80}"/>
              </a:ext>
            </a:extLst>
          </p:cNvPr>
          <p:cNvSpPr txBox="1"/>
          <p:nvPr/>
        </p:nvSpPr>
        <p:spPr>
          <a:xfrm>
            <a:off x="1046020" y="3815838"/>
            <a:ext cx="589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75,359 RTT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48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93"/>
            <a:ext cx="10515600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Methodology: Experiment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E11A-A445-494A-9329-6B1F64B9C642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36A88-F43D-3449-930D-774785BCD3E2}"/>
              </a:ext>
            </a:extLst>
          </p:cNvPr>
          <p:cNvSpPr/>
          <p:nvPr/>
        </p:nvSpPr>
        <p:spPr>
          <a:xfrm>
            <a:off x="2458453" y="1449574"/>
            <a:ext cx="3609473" cy="13692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labeled networking data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B2326-C71F-B941-8C34-99DABC9B1155}"/>
              </a:ext>
            </a:extLst>
          </p:cNvPr>
          <p:cNvSpPr txBox="1"/>
          <p:nvPr/>
        </p:nvSpPr>
        <p:spPr>
          <a:xfrm>
            <a:off x="3180347" y="914404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DFEEC9-DD52-794C-A0C0-CD4A352464B3}"/>
              </a:ext>
            </a:extLst>
          </p:cNvPr>
          <p:cNvSpPr/>
          <p:nvPr/>
        </p:nvSpPr>
        <p:spPr>
          <a:xfrm>
            <a:off x="6252411" y="1447357"/>
            <a:ext cx="3609473" cy="13576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that EMERGE can create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fashion and at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human labor cost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0D874-A46B-4D42-B75C-78F120910A9A}"/>
              </a:ext>
            </a:extLst>
          </p:cNvPr>
          <p:cNvSpPr txBox="1"/>
          <p:nvPr/>
        </p:nvSpPr>
        <p:spPr>
          <a:xfrm>
            <a:off x="7620001" y="92413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6F0A5-23B5-624E-971E-F2B02112F5BF}"/>
              </a:ext>
            </a:extLst>
          </p:cNvPr>
          <p:cNvSpPr txBox="1"/>
          <p:nvPr/>
        </p:nvSpPr>
        <p:spPr>
          <a:xfrm>
            <a:off x="3180347" y="2937780"/>
            <a:ext cx="102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123E4-57DA-2940-9EE0-6363F5996372}"/>
              </a:ext>
            </a:extLst>
          </p:cNvPr>
          <p:cNvSpPr/>
          <p:nvPr/>
        </p:nvSpPr>
        <p:spPr>
          <a:xfrm>
            <a:off x="590286" y="3530460"/>
            <a:ext cx="1315450" cy="993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373B5-9DD6-464F-9CF7-EB243D81E7F3}"/>
              </a:ext>
            </a:extLst>
          </p:cNvPr>
          <p:cNvSpPr/>
          <p:nvPr/>
        </p:nvSpPr>
        <p:spPr>
          <a:xfrm>
            <a:off x="590286" y="5254982"/>
            <a:ext cx="1315450" cy="993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1F91C3-5214-BB4F-8F6C-ADEBD2993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40"/>
          <a:stretch/>
        </p:blipFill>
        <p:spPr>
          <a:xfrm>
            <a:off x="6064599" y="5122331"/>
            <a:ext cx="1076716" cy="110010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86FA8C-2F2E-C14F-88C1-FD047C45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62" y="3530459"/>
            <a:ext cx="988215" cy="9934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4A7C12-0B4C-C04A-B198-11375B82DA84}"/>
              </a:ext>
            </a:extLst>
          </p:cNvPr>
          <p:cNvSpPr txBox="1"/>
          <p:nvPr/>
        </p:nvSpPr>
        <p:spPr>
          <a:xfrm>
            <a:off x="6182179" y="44538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065067-E2B6-DF4F-97FE-E7DD49B9C915}"/>
              </a:ext>
            </a:extLst>
          </p:cNvPr>
          <p:cNvSpPr txBox="1"/>
          <p:nvPr/>
        </p:nvSpPr>
        <p:spPr>
          <a:xfrm>
            <a:off x="5946802" y="610854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prob. labels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09B0CF-C122-8A45-B308-4621030F1CE7}"/>
              </a:ext>
            </a:extLst>
          </p:cNvPr>
          <p:cNvSpPr/>
          <p:nvPr/>
        </p:nvSpPr>
        <p:spPr>
          <a:xfrm>
            <a:off x="7458868" y="3530460"/>
            <a:ext cx="2073442" cy="9934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3AEBEA-7E4E-894D-AFC2-06DDEB0A118C}"/>
              </a:ext>
            </a:extLst>
          </p:cNvPr>
          <p:cNvSpPr/>
          <p:nvPr/>
        </p:nvSpPr>
        <p:spPr>
          <a:xfrm>
            <a:off x="7459388" y="5229024"/>
            <a:ext cx="2073442" cy="9934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B25C4-9FB0-8140-8858-8C65D5EB96D9}"/>
              </a:ext>
            </a:extLst>
          </p:cNvPr>
          <p:cNvSpPr/>
          <p:nvPr/>
        </p:nvSpPr>
        <p:spPr>
          <a:xfrm>
            <a:off x="10089044" y="3530459"/>
            <a:ext cx="1477868" cy="99341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27EC0B-8171-E84A-AA7A-E9615F6DE71E}"/>
              </a:ext>
            </a:extLst>
          </p:cNvPr>
          <p:cNvSpPr/>
          <p:nvPr/>
        </p:nvSpPr>
        <p:spPr>
          <a:xfrm>
            <a:off x="10088675" y="5207416"/>
            <a:ext cx="1477868" cy="993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E60C0-1A67-FE42-AE80-C2977DEA6E5E}"/>
              </a:ext>
            </a:extLst>
          </p:cNvPr>
          <p:cNvSpPr txBox="1"/>
          <p:nvPr/>
        </p:nvSpPr>
        <p:spPr>
          <a:xfrm>
            <a:off x="10175754" y="459733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7B69A4-F24A-DD47-8E3E-8E40FF9D30F7}"/>
              </a:ext>
            </a:extLst>
          </p:cNvPr>
          <p:cNvSpPr/>
          <p:nvPr/>
        </p:nvSpPr>
        <p:spPr>
          <a:xfrm>
            <a:off x="2461147" y="3554902"/>
            <a:ext cx="2725222" cy="99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5C5F6-AFAE-974C-A761-019852343AFF}"/>
              </a:ext>
            </a:extLst>
          </p:cNvPr>
          <p:cNvSpPr/>
          <p:nvPr/>
        </p:nvSpPr>
        <p:spPr>
          <a:xfrm>
            <a:off x="2217823" y="5264423"/>
            <a:ext cx="1377300" cy="993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2911A9-41D5-7D43-BB0B-55C7FA9038EA}"/>
              </a:ext>
            </a:extLst>
          </p:cNvPr>
          <p:cNvSpPr/>
          <p:nvPr/>
        </p:nvSpPr>
        <p:spPr>
          <a:xfrm>
            <a:off x="4126385" y="5265616"/>
            <a:ext cx="1377300" cy="9934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com-bination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67E81-C5EB-404B-AD76-13910FA57868}"/>
              </a:ext>
            </a:extLst>
          </p:cNvPr>
          <p:cNvSpPr txBox="1"/>
          <p:nvPr/>
        </p:nvSpPr>
        <p:spPr>
          <a:xfrm>
            <a:off x="438464" y="2818370"/>
            <a:ext cx="1825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Statistical heuristics, outlier detection heuristic, anomaly detection heuristic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4ECA7E-4B2A-EE4A-AE2D-2722144454FE}"/>
              </a:ext>
            </a:extLst>
          </p:cNvPr>
          <p:cNvSpPr txBox="1"/>
          <p:nvPr/>
        </p:nvSpPr>
        <p:spPr>
          <a:xfrm>
            <a:off x="4495323" y="2937670"/>
            <a:ext cx="533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Differentiate good data vs. noise</a:t>
            </a:r>
          </a:p>
        </p:txBody>
      </p:sp>
    </p:spTree>
    <p:extLst>
      <p:ext uri="{BB962C8B-B14F-4D97-AF65-F5344CB8AC3E}">
        <p14:creationId xmlns:p14="http://schemas.microsoft.com/office/powerpoint/2010/main" val="32583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 animBg="1"/>
      <p:bldP spid="16" grpId="0"/>
      <p:bldP spid="18" grpId="0"/>
      <p:bldP spid="3" grpId="0" animBg="1"/>
      <p:bldP spid="19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4" grpId="0"/>
      <p:bldP spid="4" grpId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CC9D27-EBEC-F84B-A1A4-35C958CAE8D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62" y="170821"/>
            <a:ext cx="10515600" cy="5472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Methodology: Experiment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955733D-2A5F-3D4B-9757-8AE5E2EBFECC}"/>
              </a:ext>
            </a:extLst>
          </p:cNvPr>
          <p:cNvSpPr txBox="1">
            <a:spLocks/>
          </p:cNvSpPr>
          <p:nvPr/>
        </p:nvSpPr>
        <p:spPr>
          <a:xfrm>
            <a:off x="11419113" y="6492875"/>
            <a:ext cx="587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6ED2F-BFFB-334F-928D-4E4241F73A73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13C40-1BFD-6A49-A513-C9DB83EE5EA9}"/>
              </a:ext>
            </a:extLst>
          </p:cNvPr>
          <p:cNvSpPr/>
          <p:nvPr/>
        </p:nvSpPr>
        <p:spPr>
          <a:xfrm>
            <a:off x="139700" y="1327804"/>
            <a:ext cx="2082800" cy="188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threshold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164426-3262-B346-8F5E-DE4840575DA5}"/>
              </a:ext>
            </a:extLst>
          </p:cNvPr>
          <p:cNvSpPr/>
          <p:nvPr/>
        </p:nvSpPr>
        <p:spPr>
          <a:xfrm>
            <a:off x="2542531" y="1338590"/>
            <a:ext cx="2082800" cy="188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Record threshold values for the naïve methods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A3B0E-C096-E64B-A0E3-2CAF5CB7D1CC}"/>
              </a:ext>
            </a:extLst>
          </p:cNvPr>
          <p:cNvSpPr/>
          <p:nvPr/>
        </p:nvSpPr>
        <p:spPr>
          <a:xfrm>
            <a:off x="5021562" y="1338590"/>
            <a:ext cx="2082800" cy="188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Oversample noise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ABB6AF-B2A3-9C4B-9A68-57111E313E39}"/>
              </a:ext>
            </a:extLst>
          </p:cNvPr>
          <p:cNvSpPr/>
          <p:nvPr/>
        </p:nvSpPr>
        <p:spPr>
          <a:xfrm>
            <a:off x="7510762" y="1327803"/>
            <a:ext cx="2082800" cy="188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Divide data into test, validation, training sets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C8BD16-9FF0-3A49-9C1E-50CFF1A2AAAD}"/>
              </a:ext>
            </a:extLst>
          </p:cNvPr>
          <p:cNvSpPr/>
          <p:nvPr/>
        </p:nvSpPr>
        <p:spPr>
          <a:xfrm>
            <a:off x="10033000" y="1338590"/>
            <a:ext cx="2082800" cy="1885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ground truth labels for validation and test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FB4CC-DA6C-2C4C-9014-AF5DFAC260FA}"/>
              </a:ext>
            </a:extLst>
          </p:cNvPr>
          <p:cNvSpPr/>
          <p:nvPr/>
        </p:nvSpPr>
        <p:spPr>
          <a:xfrm>
            <a:off x="838200" y="3530600"/>
            <a:ext cx="5461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49D3C1-56D4-3E4B-8FB9-66146CE7D494}"/>
              </a:ext>
            </a:extLst>
          </p:cNvPr>
          <p:cNvSpPr/>
          <p:nvPr/>
        </p:nvSpPr>
        <p:spPr>
          <a:xfrm>
            <a:off x="3310881" y="3513136"/>
            <a:ext cx="5461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36C95-0403-CD40-B524-275BE2D1D977}"/>
              </a:ext>
            </a:extLst>
          </p:cNvPr>
          <p:cNvSpPr/>
          <p:nvPr/>
        </p:nvSpPr>
        <p:spPr>
          <a:xfrm>
            <a:off x="5821426" y="3530600"/>
            <a:ext cx="5461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5BF5A3-3421-7640-8CF0-1B8F4016CA8B}"/>
              </a:ext>
            </a:extLst>
          </p:cNvPr>
          <p:cNvSpPr/>
          <p:nvPr/>
        </p:nvSpPr>
        <p:spPr>
          <a:xfrm>
            <a:off x="8268471" y="3495814"/>
            <a:ext cx="5461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A57959-C6E2-4542-AE76-CAB8D6F4489D}"/>
              </a:ext>
            </a:extLst>
          </p:cNvPr>
          <p:cNvSpPr/>
          <p:nvPr/>
        </p:nvSpPr>
        <p:spPr>
          <a:xfrm>
            <a:off x="10939084" y="3530738"/>
            <a:ext cx="546100" cy="520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86FF65-692F-164F-9343-1F2BB0A1A2A3}"/>
              </a:ext>
            </a:extLst>
          </p:cNvPr>
          <p:cNvSpPr txBox="1"/>
          <p:nvPr/>
        </p:nvSpPr>
        <p:spPr>
          <a:xfrm>
            <a:off x="4896573" y="5068241"/>
            <a:ext cx="181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9F98B-4B07-5F46-B2DB-165F629F8C99}"/>
              </a:ext>
            </a:extLst>
          </p:cNvPr>
          <p:cNvSpPr txBox="1"/>
          <p:nvPr/>
        </p:nvSpPr>
        <p:spPr>
          <a:xfrm>
            <a:off x="7280919" y="5068242"/>
            <a:ext cx="265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C703-0393-0246-B054-CC6CC7007701}"/>
              </a:ext>
            </a:extLst>
          </p:cNvPr>
          <p:cNvSpPr txBox="1"/>
          <p:nvPr/>
        </p:nvSpPr>
        <p:spPr>
          <a:xfrm>
            <a:off x="2366225" y="5344287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statistical features: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4B7C4-CD3B-6742-A18E-25F1561863AE}"/>
              </a:ext>
            </a:extLst>
          </p:cNvPr>
          <p:cNvSpPr txBox="1"/>
          <p:nvPr/>
        </p:nvSpPr>
        <p:spPr>
          <a:xfrm>
            <a:off x="4188832" y="4565032"/>
            <a:ext cx="381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Combination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62537-0619-F745-AF94-08FF9AD26202}"/>
              </a:ext>
            </a:extLst>
          </p:cNvPr>
          <p:cNvSpPr txBox="1"/>
          <p:nvPr/>
        </p:nvSpPr>
        <p:spPr>
          <a:xfrm>
            <a:off x="4157318" y="792101"/>
            <a:ext cx="381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5322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9" grpId="0" animBg="1"/>
      <p:bldP spid="6" grpId="0" animBg="1"/>
      <p:bldP spid="20" grpId="0" animBg="1"/>
      <p:bldP spid="21" grpId="0" animBg="1"/>
      <p:bldP spid="22" grpId="0" animBg="1"/>
      <p:bldP spid="23" grpId="0" animBg="1"/>
      <p:bldP spid="24" grpId="1"/>
      <p:bldP spid="7" grpId="0"/>
      <p:bldP spid="8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20"/>
            <a:ext cx="10515600" cy="535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Experiment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C9DF8-5153-E745-8609-66ECF59ED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242" y="1377444"/>
            <a:ext cx="5415643" cy="4183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9B00C-6DB3-1841-B58E-D45457ECF883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FA0B7-0235-5541-8C36-384EAFD34159}"/>
              </a:ext>
            </a:extLst>
          </p:cNvPr>
          <p:cNvSpPr/>
          <p:nvPr/>
        </p:nvSpPr>
        <p:spPr>
          <a:xfrm>
            <a:off x="98008" y="1515556"/>
            <a:ext cx="1331494" cy="389823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C884-BFE5-E143-8F03-0A928FCBC4E4}"/>
              </a:ext>
            </a:extLst>
          </p:cNvPr>
          <p:cNvSpPr txBox="1"/>
          <p:nvPr/>
        </p:nvSpPr>
        <p:spPr>
          <a:xfrm>
            <a:off x="2279084" y="5579695"/>
            <a:ext cx="167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99E09E-7415-FA44-8BA6-B626350F8ED8}"/>
              </a:ext>
            </a:extLst>
          </p:cNvPr>
          <p:cNvSpPr/>
          <p:nvPr/>
        </p:nvSpPr>
        <p:spPr>
          <a:xfrm>
            <a:off x="4814387" y="5092945"/>
            <a:ext cx="911498" cy="32084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FC55-A23C-0944-BA33-CB164F6AA022}"/>
              </a:ext>
            </a:extLst>
          </p:cNvPr>
          <p:cNvSpPr txBox="1"/>
          <p:nvPr/>
        </p:nvSpPr>
        <p:spPr>
          <a:xfrm>
            <a:off x="7166450" y="1609754"/>
            <a:ext cx="425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Unique characteristics 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1B5A0-408D-8147-9712-158166F456F7}"/>
              </a:ext>
            </a:extLst>
          </p:cNvPr>
          <p:cNvSpPr txBox="1"/>
          <p:nvPr/>
        </p:nvSpPr>
        <p:spPr>
          <a:xfrm>
            <a:off x="7166449" y="2207102"/>
            <a:ext cx="425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accurate labels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FF56A-A7C4-D649-8199-EC84B016BB31}"/>
              </a:ext>
            </a:extLst>
          </p:cNvPr>
          <p:cNvSpPr/>
          <p:nvPr/>
        </p:nvSpPr>
        <p:spPr>
          <a:xfrm>
            <a:off x="7166449" y="3566113"/>
            <a:ext cx="3609473" cy="15545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that EMERGE can create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fashion and at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human labor cost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91CD8-5AF2-114C-9B03-5BA4685EDEFF}"/>
              </a:ext>
            </a:extLst>
          </p:cNvPr>
          <p:cNvSpPr txBox="1"/>
          <p:nvPr/>
        </p:nvSpPr>
        <p:spPr>
          <a:xfrm>
            <a:off x="7161295" y="3112227"/>
            <a:ext cx="12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68577-B179-3D44-B23C-38CC710BF733}"/>
              </a:ext>
            </a:extLst>
          </p:cNvPr>
          <p:cNvSpPr txBox="1"/>
          <p:nvPr/>
        </p:nvSpPr>
        <p:spPr>
          <a:xfrm>
            <a:off x="4333124" y="267860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9A3520A8-5991-F946-B3BF-9E18EC427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1233" y="3663621"/>
            <a:ext cx="914400" cy="9144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429248-A2EE-6C42-BB3A-35FDF2B18C14}"/>
              </a:ext>
            </a:extLst>
          </p:cNvPr>
          <p:cNvSpPr/>
          <p:nvPr/>
        </p:nvSpPr>
        <p:spPr>
          <a:xfrm>
            <a:off x="4175156" y="1582012"/>
            <a:ext cx="911498" cy="32084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00128-7282-1544-9EE7-BF059DA38E01}"/>
              </a:ext>
            </a:extLst>
          </p:cNvPr>
          <p:cNvSpPr txBox="1"/>
          <p:nvPr/>
        </p:nvSpPr>
        <p:spPr>
          <a:xfrm>
            <a:off x="5142856" y="2790017"/>
            <a:ext cx="173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6.7%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B62F05D-4C66-B74B-8396-23D1E269383E}"/>
              </a:ext>
            </a:extLst>
          </p:cNvPr>
          <p:cNvSpPr/>
          <p:nvPr/>
        </p:nvSpPr>
        <p:spPr>
          <a:xfrm rot="10800000">
            <a:off x="5524178" y="1764062"/>
            <a:ext cx="245824" cy="10570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DCF0AA7C-5108-D846-92D2-48FDC6E94B19}"/>
              </a:ext>
            </a:extLst>
          </p:cNvPr>
          <p:cNvSpPr/>
          <p:nvPr/>
        </p:nvSpPr>
        <p:spPr>
          <a:xfrm>
            <a:off x="5524178" y="3588048"/>
            <a:ext cx="185665" cy="13666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0"/>
      <p:bldP spid="5" grpId="0" animBg="1"/>
      <p:bldP spid="8" grpId="0"/>
      <p:bldP spid="12" grpId="0"/>
      <p:bldP spid="13" grpId="1" animBg="1"/>
      <p:bldP spid="14" grpId="1"/>
      <p:bldP spid="16" grpId="0" animBg="1"/>
      <p:bldP spid="11" grpId="0"/>
      <p:bldP spid="15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724"/>
            <a:ext cx="10515600" cy="353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Methodology: Experiment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E11A-A445-494A-9329-6B1F64B9C642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16AC-033E-054D-8A8D-6428BD0A0CB4}"/>
              </a:ext>
            </a:extLst>
          </p:cNvPr>
          <p:cNvSpPr/>
          <p:nvPr/>
        </p:nvSpPr>
        <p:spPr>
          <a:xfrm>
            <a:off x="1716504" y="1098692"/>
            <a:ext cx="3609473" cy="15794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concern in network data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182A3-332E-0544-9E5D-3D1197128BFC}"/>
              </a:ext>
            </a:extLst>
          </p:cNvPr>
          <p:cNvSpPr/>
          <p:nvPr/>
        </p:nvSpPr>
        <p:spPr>
          <a:xfrm>
            <a:off x="6096000" y="1098691"/>
            <a:ext cx="3609473" cy="1550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that EMERGE supports privacy-preserving collaboration to advance ML and networking research by sharing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algorithms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B2FFD3-D58E-6047-9AA3-6D83C4D2639C}"/>
              </a:ext>
            </a:extLst>
          </p:cNvPr>
          <p:cNvSpPr txBox="1"/>
          <p:nvPr/>
        </p:nvSpPr>
        <p:spPr>
          <a:xfrm>
            <a:off x="2650959" y="561752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2185A7-64E0-1A4C-BD46-A7F9931CF528}"/>
              </a:ext>
            </a:extLst>
          </p:cNvPr>
          <p:cNvSpPr txBox="1"/>
          <p:nvPr/>
        </p:nvSpPr>
        <p:spPr>
          <a:xfrm>
            <a:off x="7433587" y="58318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3ED98-3A0B-2343-9C5C-7D9AA4C12C12}"/>
              </a:ext>
            </a:extLst>
          </p:cNvPr>
          <p:cNvSpPr txBox="1"/>
          <p:nvPr/>
        </p:nvSpPr>
        <p:spPr>
          <a:xfrm>
            <a:off x="76564" y="2702574"/>
            <a:ext cx="117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4437185-6593-8344-8BAF-F8F631763D4E}"/>
              </a:ext>
            </a:extLst>
          </p:cNvPr>
          <p:cNvSpPr/>
          <p:nvPr/>
        </p:nvSpPr>
        <p:spPr>
          <a:xfrm>
            <a:off x="1064126" y="3207325"/>
            <a:ext cx="9692237" cy="1967722"/>
          </a:xfrm>
          <a:prstGeom prst="roundRect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DC4807-2249-A941-BEAB-6BF345D154CB}"/>
              </a:ext>
            </a:extLst>
          </p:cNvPr>
          <p:cNvSpPr/>
          <p:nvPr/>
        </p:nvSpPr>
        <p:spPr>
          <a:xfrm>
            <a:off x="8399194" y="3280736"/>
            <a:ext cx="1498600" cy="1246127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70589A-1C60-904F-8700-F22BD10E8153}"/>
              </a:ext>
            </a:extLst>
          </p:cNvPr>
          <p:cNvSpPr/>
          <p:nvPr/>
        </p:nvSpPr>
        <p:spPr>
          <a:xfrm>
            <a:off x="4253072" y="3286872"/>
            <a:ext cx="1498600" cy="1246127"/>
          </a:xfrm>
          <a:prstGeom prst="ellips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A9E6E5-09A8-D743-A7B5-0B374AB698D5}"/>
              </a:ext>
            </a:extLst>
          </p:cNvPr>
          <p:cNvSpPr/>
          <p:nvPr/>
        </p:nvSpPr>
        <p:spPr>
          <a:xfrm>
            <a:off x="6353947" y="3303163"/>
            <a:ext cx="1498600" cy="1246127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80D7E4D-485D-D14C-9548-528E270C2F72}"/>
              </a:ext>
            </a:extLst>
          </p:cNvPr>
          <p:cNvSpPr/>
          <p:nvPr/>
        </p:nvSpPr>
        <p:spPr>
          <a:xfrm>
            <a:off x="2209668" y="3302092"/>
            <a:ext cx="1498600" cy="124612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5CE65E9-7039-654A-94CF-60290785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84" y="3799818"/>
            <a:ext cx="350420" cy="365126"/>
          </a:xfrm>
          <a:prstGeom prst="rect">
            <a:avLst/>
          </a:prstGeom>
        </p:spPr>
      </p:pic>
      <p:pic>
        <p:nvPicPr>
          <p:cNvPr id="44" name="Picture 43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8354081B-CD4E-6048-A267-0504C4CC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04" y="3617255"/>
            <a:ext cx="350420" cy="365126"/>
          </a:xfrm>
          <a:prstGeom prst="rect">
            <a:avLst/>
          </a:prstGeom>
        </p:spPr>
      </p:pic>
      <p:pic>
        <p:nvPicPr>
          <p:cNvPr id="45" name="Picture 44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4B634810-7EF7-8A4B-83FB-53359816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40" y="3903800"/>
            <a:ext cx="350420" cy="365126"/>
          </a:xfrm>
          <a:prstGeom prst="rect">
            <a:avLst/>
          </a:prstGeom>
        </p:spPr>
      </p:pic>
      <p:pic>
        <p:nvPicPr>
          <p:cNvPr id="46" name="Picture 45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2789238-3DF1-7641-9716-D10FE52C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42" y="3854998"/>
            <a:ext cx="350420" cy="365126"/>
          </a:xfrm>
          <a:prstGeom prst="rect">
            <a:avLst/>
          </a:prstGeom>
        </p:spPr>
      </p:pic>
      <p:pic>
        <p:nvPicPr>
          <p:cNvPr id="47" name="Picture 46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EF2E4FEF-7546-4E45-B011-6049D381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2" y="3672435"/>
            <a:ext cx="350420" cy="365126"/>
          </a:xfrm>
          <a:prstGeom prst="rect">
            <a:avLst/>
          </a:prstGeom>
        </p:spPr>
      </p:pic>
      <p:pic>
        <p:nvPicPr>
          <p:cNvPr id="48" name="Picture 47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3DDEA289-9C0D-DF4F-8BC9-FE0D16AE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98" y="3958980"/>
            <a:ext cx="350420" cy="365126"/>
          </a:xfrm>
          <a:prstGeom prst="rect">
            <a:avLst/>
          </a:prstGeom>
        </p:spPr>
      </p:pic>
      <p:pic>
        <p:nvPicPr>
          <p:cNvPr id="49" name="Picture 48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BB68243A-B1E0-0848-8B4D-4E93DF35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00" y="3799818"/>
            <a:ext cx="350420" cy="365126"/>
          </a:xfrm>
          <a:prstGeom prst="rect">
            <a:avLst/>
          </a:prstGeom>
        </p:spPr>
      </p:pic>
      <p:pic>
        <p:nvPicPr>
          <p:cNvPr id="50" name="Picture 49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C8C9F494-C267-444E-9C9C-C10F33E3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20" y="3617255"/>
            <a:ext cx="350420" cy="365126"/>
          </a:xfrm>
          <a:prstGeom prst="rect">
            <a:avLst/>
          </a:prstGeom>
        </p:spPr>
      </p:pic>
      <p:pic>
        <p:nvPicPr>
          <p:cNvPr id="51" name="Picture 50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A8F3E180-F4D8-D44E-A757-B13400089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56" y="3903800"/>
            <a:ext cx="350420" cy="365126"/>
          </a:xfrm>
          <a:prstGeom prst="rect">
            <a:avLst/>
          </a:prstGeom>
        </p:spPr>
      </p:pic>
      <p:pic>
        <p:nvPicPr>
          <p:cNvPr id="52" name="Picture 51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DA36BFB8-9020-FE4F-B5BF-3AB5F50C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54" y="3748205"/>
            <a:ext cx="350420" cy="365126"/>
          </a:xfrm>
          <a:prstGeom prst="rect">
            <a:avLst/>
          </a:prstGeom>
        </p:spPr>
      </p:pic>
      <p:pic>
        <p:nvPicPr>
          <p:cNvPr id="53" name="Picture 5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89E1CE6-33FE-4848-8951-C26E705B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874" y="3565642"/>
            <a:ext cx="350420" cy="365126"/>
          </a:xfrm>
          <a:prstGeom prst="rect">
            <a:avLst/>
          </a:prstGeom>
        </p:spPr>
      </p:pic>
      <p:pic>
        <p:nvPicPr>
          <p:cNvPr id="54" name="Picture 53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6943561B-D5FE-5C40-ACBA-0B92A73B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610" y="3852187"/>
            <a:ext cx="350420" cy="3651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0B60B0-3519-E449-AC8E-298FEA897490}"/>
              </a:ext>
            </a:extLst>
          </p:cNvPr>
          <p:cNvSpPr txBox="1"/>
          <p:nvPr/>
        </p:nvSpPr>
        <p:spPr>
          <a:xfrm>
            <a:off x="2198238" y="4541282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530C0D-ABA7-9843-AC20-81877C307EDF}"/>
              </a:ext>
            </a:extLst>
          </p:cNvPr>
          <p:cNvSpPr txBox="1"/>
          <p:nvPr/>
        </p:nvSpPr>
        <p:spPr>
          <a:xfrm>
            <a:off x="4253072" y="4541282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8ED79E-3991-7647-B942-6B0925C8592A}"/>
              </a:ext>
            </a:extLst>
          </p:cNvPr>
          <p:cNvSpPr txBox="1"/>
          <p:nvPr/>
        </p:nvSpPr>
        <p:spPr>
          <a:xfrm>
            <a:off x="6387742" y="4555471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5D1DD-5CB1-2845-ACD9-08E6B9A01ED9}"/>
              </a:ext>
            </a:extLst>
          </p:cNvPr>
          <p:cNvSpPr txBox="1"/>
          <p:nvPr/>
        </p:nvSpPr>
        <p:spPr>
          <a:xfrm>
            <a:off x="8337824" y="4554323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D2895E-534F-FB4A-9946-7DAE571F99AA}"/>
              </a:ext>
            </a:extLst>
          </p:cNvPr>
          <p:cNvSpPr txBox="1"/>
          <p:nvPr/>
        </p:nvSpPr>
        <p:spPr>
          <a:xfrm>
            <a:off x="2198238" y="4797355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4B179-2063-7041-871E-5BA9BF1F7F5E}"/>
              </a:ext>
            </a:extLst>
          </p:cNvPr>
          <p:cNvSpPr txBox="1"/>
          <p:nvPr/>
        </p:nvSpPr>
        <p:spPr>
          <a:xfrm>
            <a:off x="4178652" y="4788250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5B0954-3422-B640-9140-9EB142279B38}"/>
              </a:ext>
            </a:extLst>
          </p:cNvPr>
          <p:cNvSpPr txBox="1"/>
          <p:nvPr/>
        </p:nvSpPr>
        <p:spPr>
          <a:xfrm>
            <a:off x="6309310" y="4796691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0D11ED-EB49-124A-A1AA-CD7C0CA88FD5}"/>
              </a:ext>
            </a:extLst>
          </p:cNvPr>
          <p:cNvSpPr txBox="1"/>
          <p:nvPr/>
        </p:nvSpPr>
        <p:spPr>
          <a:xfrm>
            <a:off x="8338239" y="4822247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F5C1B-BA28-5844-AB37-62F39B1E2F86}"/>
              </a:ext>
            </a:extLst>
          </p:cNvPr>
          <p:cNvSpPr txBox="1"/>
          <p:nvPr/>
        </p:nvSpPr>
        <p:spPr>
          <a:xfrm>
            <a:off x="1757140" y="5509397"/>
            <a:ext cx="166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 LFs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ACE5AD0-5F3D-774A-91D0-301AD8CC4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940"/>
          <a:stretch/>
        </p:blipFill>
        <p:spPr>
          <a:xfrm>
            <a:off x="3543479" y="5146358"/>
            <a:ext cx="1076716" cy="110010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7148502-291D-FE44-BC39-CA6C1DDDEF13}"/>
              </a:ext>
            </a:extLst>
          </p:cNvPr>
          <p:cNvSpPr txBox="1"/>
          <p:nvPr/>
        </p:nvSpPr>
        <p:spPr>
          <a:xfrm>
            <a:off x="3375910" y="614972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prob. labels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9769F8-BFBC-FA45-8B4B-E709360F7994}"/>
              </a:ext>
            </a:extLst>
          </p:cNvPr>
          <p:cNvSpPr/>
          <p:nvPr/>
        </p:nvSpPr>
        <p:spPr>
          <a:xfrm>
            <a:off x="4938268" y="5253051"/>
            <a:ext cx="2073442" cy="9934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models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9F0A53-1610-8849-873E-ACD1BB9D19A1}"/>
              </a:ext>
            </a:extLst>
          </p:cNvPr>
          <p:cNvSpPr/>
          <p:nvPr/>
        </p:nvSpPr>
        <p:spPr>
          <a:xfrm>
            <a:off x="7567555" y="5231443"/>
            <a:ext cx="1477868" cy="993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A0A89-A588-0745-9324-4CDFC2E5C670}"/>
              </a:ext>
            </a:extLst>
          </p:cNvPr>
          <p:cNvSpPr txBox="1"/>
          <p:nvPr/>
        </p:nvSpPr>
        <p:spPr>
          <a:xfrm>
            <a:off x="890222" y="5272079"/>
            <a:ext cx="87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LOF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+ 2𝞼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0E018D-857B-0D48-B2DD-39DC62347F51}"/>
              </a:ext>
            </a:extLst>
          </p:cNvPr>
          <p:cNvSpPr txBox="1"/>
          <p:nvPr/>
        </p:nvSpPr>
        <p:spPr>
          <a:xfrm>
            <a:off x="243193" y="5317904"/>
            <a:ext cx="7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LFs: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33838-998D-CD4E-B3AE-F2D2728D17FB}"/>
              </a:ext>
            </a:extLst>
          </p:cNvPr>
          <p:cNvSpPr txBox="1"/>
          <p:nvPr/>
        </p:nvSpPr>
        <p:spPr>
          <a:xfrm>
            <a:off x="9441820" y="5301528"/>
            <a:ext cx="125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label quality</a:t>
            </a:r>
          </a:p>
        </p:txBody>
      </p:sp>
      <p:pic>
        <p:nvPicPr>
          <p:cNvPr id="12" name="Graphic 11" descr="Question mark">
            <a:extLst>
              <a:ext uri="{FF2B5EF4-FFF2-40B4-BE49-F238E27FC236}">
                <a16:creationId xmlns:a16="http://schemas.microsoft.com/office/drawing/2014/main" id="{4A1D5A41-478B-BB49-A8B6-3DA96B1D8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32593" y="5253051"/>
            <a:ext cx="1047539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D2BAE-6C16-2544-8680-6AFBC82824A9}"/>
              </a:ext>
            </a:extLst>
          </p:cNvPr>
          <p:cNvSpPr txBox="1"/>
          <p:nvPr/>
        </p:nvSpPr>
        <p:spPr>
          <a:xfrm>
            <a:off x="1106656" y="2721043"/>
            <a:ext cx="1094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how researchers from different groups can use EMERGE to collaborate</a:t>
            </a:r>
          </a:p>
        </p:txBody>
      </p:sp>
    </p:spTree>
    <p:extLst>
      <p:ext uri="{BB962C8B-B14F-4D97-AF65-F5344CB8AC3E}">
        <p14:creationId xmlns:p14="http://schemas.microsoft.com/office/powerpoint/2010/main" val="172196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  <p:bldP spid="16" grpId="0"/>
      <p:bldP spid="3" grpId="0"/>
      <p:bldP spid="38" grpId="0" animBg="1"/>
      <p:bldP spid="39" grpId="0" animBg="1"/>
      <p:bldP spid="40" grpId="0" animBg="1"/>
      <p:bldP spid="41" grpId="0" animBg="1"/>
      <p:bldP spid="42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4" grpId="0"/>
      <p:bldP spid="64" grpId="0"/>
      <p:bldP spid="65" grpId="0" animBg="1"/>
      <p:bldP spid="66" grpId="0" animBg="1"/>
      <p:bldP spid="7" grpId="0"/>
      <p:bldP spid="67" grpId="0"/>
      <p:bldP spid="5" grpId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32"/>
            <a:ext cx="10515600" cy="5453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Experiment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02B8CA-DEED-AF4F-BA48-48D8082E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66" y="1452338"/>
            <a:ext cx="3225800" cy="74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E603C-781F-3044-A86E-452E6208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866" y="2525147"/>
            <a:ext cx="6286500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9CFF6D-68F5-9B45-8D7A-58B96703C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524" y="3660208"/>
            <a:ext cx="6286500" cy="71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A88939-6ACB-2349-A132-66A0C74253A1}"/>
              </a:ext>
            </a:extLst>
          </p:cNvPr>
          <p:cNvSpPr/>
          <p:nvPr/>
        </p:nvSpPr>
        <p:spPr>
          <a:xfrm>
            <a:off x="640709" y="1542146"/>
            <a:ext cx="1665514" cy="58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LF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955C1-0D77-9644-947D-EB8764289756}"/>
              </a:ext>
            </a:extLst>
          </p:cNvPr>
          <p:cNvSpPr/>
          <p:nvPr/>
        </p:nvSpPr>
        <p:spPr>
          <a:xfrm>
            <a:off x="651595" y="2603385"/>
            <a:ext cx="1665514" cy="58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LFs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CED8A-F03D-4145-BB11-DCADDAA3F554}"/>
              </a:ext>
            </a:extLst>
          </p:cNvPr>
          <p:cNvSpPr/>
          <p:nvPr/>
        </p:nvSpPr>
        <p:spPr>
          <a:xfrm>
            <a:off x="651595" y="3714470"/>
            <a:ext cx="1665514" cy="584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3+ LFs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86CA6-3CEC-BC4D-9AF9-CAABF4DB6B3F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5682A05-5F43-BE43-A115-18A56F8939F7}"/>
              </a:ext>
            </a:extLst>
          </p:cNvPr>
          <p:cNvSpPr/>
          <p:nvPr/>
        </p:nvSpPr>
        <p:spPr>
          <a:xfrm>
            <a:off x="3065156" y="1538742"/>
            <a:ext cx="721524" cy="59202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826A02-7CC3-E44F-BC33-BCE1B72E5ACC}"/>
              </a:ext>
            </a:extLst>
          </p:cNvPr>
          <p:cNvSpPr/>
          <p:nvPr/>
        </p:nvSpPr>
        <p:spPr>
          <a:xfrm>
            <a:off x="3864766" y="1538743"/>
            <a:ext cx="721524" cy="61566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5BDBC2-94DF-B24C-BAEB-133AC2FE010F}"/>
              </a:ext>
            </a:extLst>
          </p:cNvPr>
          <p:cNvSpPr/>
          <p:nvPr/>
        </p:nvSpPr>
        <p:spPr>
          <a:xfrm>
            <a:off x="4400550" y="2552870"/>
            <a:ext cx="1086116" cy="635055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7CC69A6-D012-724C-BE58-1ABAB0AACBAA}"/>
              </a:ext>
            </a:extLst>
          </p:cNvPr>
          <p:cNvSpPr/>
          <p:nvPr/>
        </p:nvSpPr>
        <p:spPr>
          <a:xfrm>
            <a:off x="2299803" y="1520607"/>
            <a:ext cx="721524" cy="615666"/>
          </a:xfrm>
          <a:prstGeom prst="round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EF4326-9490-FC41-BB6A-645301D67CA8}"/>
              </a:ext>
            </a:extLst>
          </p:cNvPr>
          <p:cNvSpPr/>
          <p:nvPr/>
        </p:nvSpPr>
        <p:spPr>
          <a:xfrm>
            <a:off x="2317108" y="2536828"/>
            <a:ext cx="959431" cy="654992"/>
          </a:xfrm>
          <a:prstGeom prst="round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10D9936-AA97-FE49-A0D4-0E885A04BC76}"/>
              </a:ext>
            </a:extLst>
          </p:cNvPr>
          <p:cNvSpPr/>
          <p:nvPr/>
        </p:nvSpPr>
        <p:spPr>
          <a:xfrm>
            <a:off x="2356116" y="3660207"/>
            <a:ext cx="1508650" cy="627329"/>
          </a:xfrm>
          <a:prstGeom prst="roundRect">
            <a:avLst/>
          </a:prstGeom>
          <a:noFill/>
          <a:ln w="76200">
            <a:solidFill>
              <a:srgbClr val="82051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BBD623-FC26-FD4F-8019-F972628533CC}"/>
              </a:ext>
            </a:extLst>
          </p:cNvPr>
          <p:cNvSpPr/>
          <p:nvPr/>
        </p:nvSpPr>
        <p:spPr>
          <a:xfrm>
            <a:off x="6005341" y="3683637"/>
            <a:ext cx="2536583" cy="627329"/>
          </a:xfrm>
          <a:prstGeom prst="roundRect">
            <a:avLst/>
          </a:prstGeom>
          <a:noFill/>
          <a:ln w="76200">
            <a:solidFill>
              <a:srgbClr val="BB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29E50-AA1D-3640-9BDD-7394692E390A}"/>
              </a:ext>
            </a:extLst>
          </p:cNvPr>
          <p:cNvSpPr txBox="1"/>
          <p:nvPr/>
        </p:nvSpPr>
        <p:spPr>
          <a:xfrm>
            <a:off x="9603492" y="1466100"/>
            <a:ext cx="24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LFs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23968-B184-BD47-BFCB-1A5C63E61524}"/>
              </a:ext>
            </a:extLst>
          </p:cNvPr>
          <p:cNvSpPr txBox="1"/>
          <p:nvPr/>
        </p:nvSpPr>
        <p:spPr>
          <a:xfrm>
            <a:off x="9603492" y="2214383"/>
            <a:ext cx="24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opportunity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87802-DA6F-B346-A728-4D4B5105F9F0}"/>
              </a:ext>
            </a:extLst>
          </p:cNvPr>
          <p:cNvSpPr txBox="1"/>
          <p:nvPr/>
        </p:nvSpPr>
        <p:spPr>
          <a:xfrm>
            <a:off x="9603492" y="2855465"/>
            <a:ext cx="240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 quality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CC03B9F-6647-6442-84E1-D4C955796E39}"/>
              </a:ext>
            </a:extLst>
          </p:cNvPr>
          <p:cNvSpPr/>
          <p:nvPr/>
        </p:nvSpPr>
        <p:spPr>
          <a:xfrm rot="10800000">
            <a:off x="9210461" y="1339667"/>
            <a:ext cx="393031" cy="52349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57631444-F499-684C-A8DC-7249F61F22F7}"/>
              </a:ext>
            </a:extLst>
          </p:cNvPr>
          <p:cNvSpPr/>
          <p:nvPr/>
        </p:nvSpPr>
        <p:spPr>
          <a:xfrm rot="10800000">
            <a:off x="9217125" y="2039627"/>
            <a:ext cx="393031" cy="52349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265B1CBB-CFF4-6C4E-80FB-FEC76D95EB5D}"/>
              </a:ext>
            </a:extLst>
          </p:cNvPr>
          <p:cNvSpPr/>
          <p:nvPr/>
        </p:nvSpPr>
        <p:spPr>
          <a:xfrm rot="10800000">
            <a:off x="9233166" y="2684225"/>
            <a:ext cx="393031" cy="52349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E61E26-B60F-204E-9F5C-37001D12BE5F}"/>
              </a:ext>
            </a:extLst>
          </p:cNvPr>
          <p:cNvSpPr/>
          <p:nvPr/>
        </p:nvSpPr>
        <p:spPr>
          <a:xfrm>
            <a:off x="4189222" y="4810312"/>
            <a:ext cx="3609473" cy="15507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 that EMERGE supports privacy-preserving collaboration to advance ML and networking research by sharing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algorithms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C901C-F449-D449-B9E1-D4BF85CB5474}"/>
              </a:ext>
            </a:extLst>
          </p:cNvPr>
          <p:cNvSpPr txBox="1"/>
          <p:nvPr/>
        </p:nvSpPr>
        <p:spPr>
          <a:xfrm>
            <a:off x="2981694" y="5241022"/>
            <a:ext cx="12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A2DF3457-F956-774C-B006-D577ACB27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6061" y="4878515"/>
            <a:ext cx="914400" cy="9144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BED76A-5E43-2C46-AB40-75D0309B3F1D}"/>
              </a:ext>
            </a:extLst>
          </p:cNvPr>
          <p:cNvSpPr/>
          <p:nvPr/>
        </p:nvSpPr>
        <p:spPr>
          <a:xfrm>
            <a:off x="3044497" y="1538743"/>
            <a:ext cx="721524" cy="615666"/>
          </a:xfrm>
          <a:prstGeom prst="round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2F2AA8D-7415-B241-A736-1858DFB12239}"/>
              </a:ext>
            </a:extLst>
          </p:cNvPr>
          <p:cNvSpPr/>
          <p:nvPr/>
        </p:nvSpPr>
        <p:spPr>
          <a:xfrm>
            <a:off x="3864405" y="1519155"/>
            <a:ext cx="721524" cy="615666"/>
          </a:xfrm>
          <a:prstGeom prst="roundRect">
            <a:avLst/>
          </a:prstGeom>
          <a:noFill/>
          <a:ln w="76200">
            <a:solidFill>
              <a:srgbClr val="82051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25"/>
            <a:ext cx="10515600" cy="5631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Hyperparameter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F977A8-DC2E-DB4E-9EF4-1C9AF7DF3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859506"/>
              </p:ext>
            </p:extLst>
          </p:nvPr>
        </p:nvGraphicFramePr>
        <p:xfrm>
          <a:off x="2427514" y="2235848"/>
          <a:ext cx="73369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486">
                  <a:extLst>
                    <a:ext uri="{9D8B030D-6E8A-4147-A177-3AD203B41FA5}">
                      <a16:colId xmlns:a16="http://schemas.microsoft.com/office/drawing/2014/main" val="999717619"/>
                    </a:ext>
                  </a:extLst>
                </a:gridCol>
                <a:gridCol w="3668486">
                  <a:extLst>
                    <a:ext uri="{9D8B030D-6E8A-4147-A177-3AD203B41FA5}">
                      <a16:colId xmlns:a16="http://schemas.microsoft.com/office/drawing/2014/main" val="10699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1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 32, 64, 128, or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15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1e-5 and 1e-2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2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10, 20, 25, or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9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LSTM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 64, or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0.0 and 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0.0, 0.2, or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1896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D2CC6-B074-2C4F-8FF3-92733E0297A0}"/>
              </a:ext>
            </a:extLst>
          </p:cNvPr>
          <p:cNvSpPr txBox="1"/>
          <p:nvPr/>
        </p:nvSpPr>
        <p:spPr>
          <a:xfrm>
            <a:off x="1875902" y="1523216"/>
            <a:ext cx="844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datasets can have different hyperparameter values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7B330-6422-5549-83D4-CCCE065C7B1C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1598"/>
            <a:ext cx="10515600" cy="5642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7B09D-51CA-AF4E-9E10-2230589C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1"/>
            <a:ext cx="10515600" cy="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57DB8-851F-234A-BA93-26F1E3CAB989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6E30B-443F-AA4A-9868-964A5493F76B}"/>
              </a:ext>
            </a:extLst>
          </p:cNvPr>
          <p:cNvSpPr txBox="1"/>
          <p:nvPr/>
        </p:nvSpPr>
        <p:spPr>
          <a:xfrm>
            <a:off x="838200" y="84540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solutions to address the lack of labeled network data, the privacy concern in network data, and the hidden biases in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F1C16-81CD-4845-A774-4A05410CCCC9}"/>
              </a:ext>
            </a:extLst>
          </p:cNvPr>
          <p:cNvSpPr txBox="1"/>
          <p:nvPr/>
        </p:nvSpPr>
        <p:spPr>
          <a:xfrm>
            <a:off x="838198" y="1698431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Demonstrated: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B7166-FC9F-864C-BF80-A2536BFADF7B}"/>
              </a:ext>
            </a:extLst>
          </p:cNvPr>
          <p:cNvSpPr txBox="1"/>
          <p:nvPr/>
        </p:nvSpPr>
        <p:spPr>
          <a:xfrm>
            <a:off x="1207403" y="2121462"/>
            <a:ext cx="977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high quality labels at scale, and at low human labor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5DD97-EF62-4940-A18C-2F9BDB7CEB81}"/>
              </a:ext>
            </a:extLst>
          </p:cNvPr>
          <p:cNvSpPr txBox="1"/>
          <p:nvPr/>
        </p:nvSpPr>
        <p:spPr>
          <a:xfrm>
            <a:off x="1207403" y="3538737"/>
            <a:ext cx="10211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Promote privacy-preserving collaboration that advances ML and networking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30774-2CF6-D44C-ABC0-4A2950A131F0}"/>
              </a:ext>
            </a:extLst>
          </p:cNvPr>
          <p:cNvSpPr txBox="1"/>
          <p:nvPr/>
        </p:nvSpPr>
        <p:spPr>
          <a:xfrm>
            <a:off x="838196" y="5771587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multi-task learning to reduce bias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19410A-8B2F-4843-8A97-58D3CCBCB63B}"/>
              </a:ext>
            </a:extLst>
          </p:cNvPr>
          <p:cNvSpPr/>
          <p:nvPr/>
        </p:nvSpPr>
        <p:spPr>
          <a:xfrm>
            <a:off x="3228109" y="2699227"/>
            <a:ext cx="1898072" cy="67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F7B10-D3EB-124B-AD94-B4230D69F5EF}"/>
              </a:ext>
            </a:extLst>
          </p:cNvPr>
          <p:cNvSpPr/>
          <p:nvPr/>
        </p:nvSpPr>
        <p:spPr>
          <a:xfrm>
            <a:off x="6650182" y="2699227"/>
            <a:ext cx="1898072" cy="67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C8526-A2D9-FA42-9013-99D95A478CEE}"/>
              </a:ext>
            </a:extLst>
          </p:cNvPr>
          <p:cNvSpPr txBox="1"/>
          <p:nvPr/>
        </p:nvSpPr>
        <p:spPr>
          <a:xfrm>
            <a:off x="5527964" y="2612203"/>
            <a:ext cx="8451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F616552-8C7F-9740-B43A-720FEE1511FE}"/>
              </a:ext>
            </a:extLst>
          </p:cNvPr>
          <p:cNvSpPr/>
          <p:nvPr/>
        </p:nvSpPr>
        <p:spPr>
          <a:xfrm>
            <a:off x="1607127" y="4369734"/>
            <a:ext cx="5611092" cy="1043524"/>
          </a:xfrm>
          <a:prstGeom prst="roundRect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63AE98-EDAC-5442-A83F-64B21054E97E}"/>
              </a:ext>
            </a:extLst>
          </p:cNvPr>
          <p:cNvSpPr/>
          <p:nvPr/>
        </p:nvSpPr>
        <p:spPr>
          <a:xfrm>
            <a:off x="1947343" y="4472952"/>
            <a:ext cx="833093" cy="618521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A20B909-672E-2547-A50A-F3A1ADF2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59" y="4633692"/>
            <a:ext cx="193622" cy="201748"/>
          </a:xfrm>
          <a:prstGeom prst="rect">
            <a:avLst/>
          </a:prstGeom>
        </p:spPr>
      </p:pic>
      <p:pic>
        <p:nvPicPr>
          <p:cNvPr id="25" name="Picture 24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1C0C16B6-F251-0142-8DD7-C33E1DB30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97" y="4529690"/>
            <a:ext cx="194803" cy="202978"/>
          </a:xfrm>
          <a:prstGeom prst="rect">
            <a:avLst/>
          </a:prstGeom>
        </p:spPr>
      </p:pic>
      <p:pic>
        <p:nvPicPr>
          <p:cNvPr id="26" name="Picture 25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7B0D9401-BD7B-7247-A7F7-4AC89F64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84" y="4687917"/>
            <a:ext cx="194803" cy="2029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AE50558-EEB7-3F43-83E1-47858B00FB00}"/>
              </a:ext>
            </a:extLst>
          </p:cNvPr>
          <p:cNvSpPr txBox="1"/>
          <p:nvPr/>
        </p:nvSpPr>
        <p:spPr>
          <a:xfrm>
            <a:off x="2063059" y="5116987"/>
            <a:ext cx="63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F11265F-77A2-8041-B36C-FD9E62CAA22B}"/>
              </a:ext>
            </a:extLst>
          </p:cNvPr>
          <p:cNvSpPr/>
          <p:nvPr/>
        </p:nvSpPr>
        <p:spPr>
          <a:xfrm>
            <a:off x="3353671" y="4472448"/>
            <a:ext cx="833093" cy="618521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5C2B9804-1449-2340-BA0F-A1E908FB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87" y="4633188"/>
            <a:ext cx="193622" cy="201748"/>
          </a:xfrm>
          <a:prstGeom prst="rect">
            <a:avLst/>
          </a:prstGeom>
        </p:spPr>
      </p:pic>
      <p:pic>
        <p:nvPicPr>
          <p:cNvPr id="42" name="Picture 41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B6967A29-4078-FC4A-9C14-20973521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25" y="4529186"/>
            <a:ext cx="194803" cy="202978"/>
          </a:xfrm>
          <a:prstGeom prst="rect">
            <a:avLst/>
          </a:prstGeom>
        </p:spPr>
      </p:pic>
      <p:pic>
        <p:nvPicPr>
          <p:cNvPr id="43" name="Picture 4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869BA65A-989F-0D4F-AB19-FFDD32C9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12" y="4687413"/>
            <a:ext cx="194803" cy="202978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0FA2781-5B34-D047-902D-0E84006F9A0E}"/>
              </a:ext>
            </a:extLst>
          </p:cNvPr>
          <p:cNvSpPr/>
          <p:nvPr/>
        </p:nvSpPr>
        <p:spPr>
          <a:xfrm>
            <a:off x="4800376" y="4472448"/>
            <a:ext cx="833093" cy="618521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28293B99-0CA3-524E-98D9-40738326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092" y="4633188"/>
            <a:ext cx="193622" cy="201748"/>
          </a:xfrm>
          <a:prstGeom prst="rect">
            <a:avLst/>
          </a:prstGeom>
        </p:spPr>
      </p:pic>
      <p:pic>
        <p:nvPicPr>
          <p:cNvPr id="46" name="Picture 45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9E6F868-F83E-724D-8BB5-A5659D77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30" y="4529186"/>
            <a:ext cx="194803" cy="202978"/>
          </a:xfrm>
          <a:prstGeom prst="rect">
            <a:avLst/>
          </a:prstGeom>
        </p:spPr>
      </p:pic>
      <p:pic>
        <p:nvPicPr>
          <p:cNvPr id="47" name="Picture 46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3BA2FA75-99C4-1747-9C0D-1D8577D9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17" y="4687413"/>
            <a:ext cx="194803" cy="202978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F1E6AAC6-A5F9-B549-A950-D4AC32C3924D}"/>
              </a:ext>
            </a:extLst>
          </p:cNvPr>
          <p:cNvSpPr/>
          <p:nvPr/>
        </p:nvSpPr>
        <p:spPr>
          <a:xfrm>
            <a:off x="6160585" y="4472448"/>
            <a:ext cx="833093" cy="618521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9C1F892D-71B4-A447-97C5-E0D76A6B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1" y="4633188"/>
            <a:ext cx="193622" cy="201748"/>
          </a:xfrm>
          <a:prstGeom prst="rect">
            <a:avLst/>
          </a:prstGeom>
        </p:spPr>
      </p:pic>
      <p:pic>
        <p:nvPicPr>
          <p:cNvPr id="50" name="Picture 49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CFF50007-A429-594F-9EB5-4F0F7E69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839" y="4529186"/>
            <a:ext cx="194803" cy="202978"/>
          </a:xfrm>
          <a:prstGeom prst="rect">
            <a:avLst/>
          </a:prstGeom>
        </p:spPr>
      </p:pic>
      <p:pic>
        <p:nvPicPr>
          <p:cNvPr id="51" name="Picture 50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945E599-F67F-8C4F-9D0B-9C3E82D9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726" y="4687413"/>
            <a:ext cx="194803" cy="20297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2BB8484-55F2-C34E-9C01-0A5AB5F7EEB2}"/>
              </a:ext>
            </a:extLst>
          </p:cNvPr>
          <p:cNvSpPr txBox="1"/>
          <p:nvPr/>
        </p:nvSpPr>
        <p:spPr>
          <a:xfrm>
            <a:off x="3469387" y="5116987"/>
            <a:ext cx="63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FAD3F2-E34D-7640-AA5D-680F90E3BA14}"/>
              </a:ext>
            </a:extLst>
          </p:cNvPr>
          <p:cNvSpPr txBox="1"/>
          <p:nvPr/>
        </p:nvSpPr>
        <p:spPr>
          <a:xfrm>
            <a:off x="4962259" y="5088205"/>
            <a:ext cx="63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68925D-9BAD-3344-92D6-7A0806466ED2}"/>
              </a:ext>
            </a:extLst>
          </p:cNvPr>
          <p:cNvSpPr txBox="1"/>
          <p:nvPr/>
        </p:nvSpPr>
        <p:spPr>
          <a:xfrm>
            <a:off x="6346033" y="5088205"/>
            <a:ext cx="63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LF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BEE974-FF51-B846-A9EE-EAE02FCA3A14}"/>
              </a:ext>
            </a:extLst>
          </p:cNvPr>
          <p:cNvSpPr txBox="1"/>
          <p:nvPr/>
        </p:nvSpPr>
        <p:spPr>
          <a:xfrm>
            <a:off x="3910129" y="5465405"/>
            <a:ext cx="130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80F142-6FEA-9F47-B813-FC83B0670E54}"/>
              </a:ext>
            </a:extLst>
          </p:cNvPr>
          <p:cNvSpPr txBox="1"/>
          <p:nvPr/>
        </p:nvSpPr>
        <p:spPr>
          <a:xfrm>
            <a:off x="8548254" y="4650270"/>
            <a:ext cx="223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 quality</a:t>
            </a: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76CF7E7A-68DD-DE41-A060-A245B8D8EC3B}"/>
              </a:ext>
            </a:extLst>
          </p:cNvPr>
          <p:cNvSpPr/>
          <p:nvPr/>
        </p:nvSpPr>
        <p:spPr>
          <a:xfrm rot="10800000">
            <a:off x="8177928" y="4479029"/>
            <a:ext cx="364762" cy="52349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1B086302-AF67-7342-BB5A-D72F5B5E4CB5}"/>
              </a:ext>
            </a:extLst>
          </p:cNvPr>
          <p:cNvSpPr/>
          <p:nvPr/>
        </p:nvSpPr>
        <p:spPr>
          <a:xfrm>
            <a:off x="7564366" y="4650270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  <p:bldP spid="12" grpId="0"/>
      <p:bldP spid="14" grpId="0"/>
      <p:bldP spid="4" grpId="0" animBg="1"/>
      <p:bldP spid="18" grpId="0" animBg="1"/>
      <p:bldP spid="5" grpId="0"/>
      <p:bldP spid="19" grpId="0" animBg="1"/>
      <p:bldP spid="23" grpId="0" animBg="1"/>
      <p:bldP spid="36" grpId="0"/>
      <p:bldP spid="40" grpId="0" animBg="1"/>
      <p:bldP spid="44" grpId="0" animBg="1"/>
      <p:bldP spid="48" grpId="0" animBg="1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7B09D-51CA-AF4E-9E10-2230589C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05734"/>
            <a:ext cx="11353800" cy="17488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hidden bias in data using Multi-Task Learning (MTL)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other networking data types to assess the versatility of EMERGE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different events of interest for EMERGE to detect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B2A3A-D19C-AF4A-8502-98D0638714EB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586" y="261403"/>
            <a:ext cx="5820828" cy="47754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1127-7DD5-9343-B7C6-EAC2138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7" y="18196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Fuel for Machine Learning (ML) research: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61C6C-8EA8-D144-BB7D-4FD0ADB4BB4F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close up of a car&#10;&#10;Description automatically generated">
            <a:extLst>
              <a:ext uri="{FF2B5EF4-FFF2-40B4-BE49-F238E27FC236}">
                <a16:creationId xmlns:a16="http://schemas.microsoft.com/office/drawing/2014/main" id="{D21EFFCF-93FD-F64E-9B17-0FA0514DEC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0" t="27483" r="6431" b="29936"/>
          <a:stretch/>
        </p:blipFill>
        <p:spPr>
          <a:xfrm>
            <a:off x="6096000" y="1915493"/>
            <a:ext cx="4424516" cy="1513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C4BFAA-C0E9-C84E-B2D2-324829DD4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15" t="20512" r="18869" b="16071"/>
          <a:stretch/>
        </p:blipFill>
        <p:spPr>
          <a:xfrm>
            <a:off x="1396589" y="1729795"/>
            <a:ext cx="4778479" cy="1751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5EBD69-DEFB-394D-B7AF-4874FAB87894}"/>
              </a:ext>
            </a:extLst>
          </p:cNvPr>
          <p:cNvSpPr txBox="1"/>
          <p:nvPr/>
        </p:nvSpPr>
        <p:spPr>
          <a:xfrm>
            <a:off x="3463822" y="2541925"/>
            <a:ext cx="8259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4A6DB-392E-C749-AF44-257E362A1982}"/>
              </a:ext>
            </a:extLst>
          </p:cNvPr>
          <p:cNvSpPr txBox="1"/>
          <p:nvPr/>
        </p:nvSpPr>
        <p:spPr>
          <a:xfrm>
            <a:off x="7981337" y="2541925"/>
            <a:ext cx="16518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ML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CF4D2-1F85-8C40-90B2-D300402CF8EB}"/>
              </a:ext>
            </a:extLst>
          </p:cNvPr>
          <p:cNvSpPr txBox="1"/>
          <p:nvPr/>
        </p:nvSpPr>
        <p:spPr>
          <a:xfrm>
            <a:off x="4586367" y="5206237"/>
            <a:ext cx="22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5550F-6B5F-274D-9A15-434CA6CEBE4E}"/>
              </a:ext>
            </a:extLst>
          </p:cNvPr>
          <p:cNvSpPr txBox="1"/>
          <p:nvPr/>
        </p:nvSpPr>
        <p:spPr>
          <a:xfrm>
            <a:off x="6426546" y="5206237"/>
            <a:ext cx="11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32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C7B09D-51CA-AF4E-9E10-2230589C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91"/>
            <a:ext cx="10515600" cy="263751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available at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/emerge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thank NSF for funding this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2447AC-D6EE-E440-8C88-2467ABC7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F9B7C-A484-1246-8075-AF119C4A482B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380D45F9-57F4-AB46-8B29-BF695A1D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58" y="4075246"/>
            <a:ext cx="1595284" cy="15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90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1127-7DD5-9343-B7C6-EAC2138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3425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61C6C-8EA8-D144-BB7D-4FD0ADB4BB4F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9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0BC4CB-3C4E-1A45-9748-DAB0F9A208A0}"/>
              </a:ext>
            </a:extLst>
          </p:cNvPr>
          <p:cNvSpPr/>
          <p:nvPr/>
        </p:nvSpPr>
        <p:spPr>
          <a:xfrm>
            <a:off x="6046644" y="1775606"/>
            <a:ext cx="1615199" cy="1653291"/>
          </a:xfrm>
          <a:prstGeom prst="rec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outdoor, flying, day, kite&#10;&#10;Description automatically generated">
            <a:extLst>
              <a:ext uri="{FF2B5EF4-FFF2-40B4-BE49-F238E27FC236}">
                <a16:creationId xmlns:a16="http://schemas.microsoft.com/office/drawing/2014/main" id="{9C9FDCC1-B004-984E-A3C5-5F01B99E0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88"/>
          <a:stretch/>
        </p:blipFill>
        <p:spPr>
          <a:xfrm>
            <a:off x="6130419" y="1842701"/>
            <a:ext cx="1425022" cy="14765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7C58E-1D90-6D49-8F00-81D05DAAB157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0CEF-6991-464B-A690-00BEB8BAB5F4}"/>
              </a:ext>
            </a:extLst>
          </p:cNvPr>
          <p:cNvSpPr/>
          <p:nvPr/>
        </p:nvSpPr>
        <p:spPr>
          <a:xfrm>
            <a:off x="7805121" y="1805147"/>
            <a:ext cx="977264" cy="1653293"/>
          </a:xfrm>
          <a:prstGeom prst="rec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endParaRPr lang="en-US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7E060-D249-B54F-B3DD-62955288D56F}"/>
              </a:ext>
            </a:extLst>
          </p:cNvPr>
          <p:cNvSpPr txBox="1"/>
          <p:nvPr/>
        </p:nvSpPr>
        <p:spPr>
          <a:xfrm>
            <a:off x="5790042" y="1411333"/>
            <a:ext cx="2128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4EA671-4003-9342-9480-FCC0C2FFC19D}"/>
              </a:ext>
            </a:extLst>
          </p:cNvPr>
          <p:cNvSpPr txBox="1"/>
          <p:nvPr/>
        </p:nvSpPr>
        <p:spPr>
          <a:xfrm>
            <a:off x="7745618" y="1408630"/>
            <a:ext cx="103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056C8-92E3-C149-AAB6-4EF3B99BB50D}"/>
              </a:ext>
            </a:extLst>
          </p:cNvPr>
          <p:cNvSpPr txBox="1"/>
          <p:nvPr/>
        </p:nvSpPr>
        <p:spPr>
          <a:xfrm>
            <a:off x="834189" y="824722"/>
            <a:ext cx="8804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Challenge 1: Lack of labeled networking 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080FC-63BF-F84F-B37B-99B3379BADC4}"/>
              </a:ext>
            </a:extLst>
          </p:cNvPr>
          <p:cNvSpPr txBox="1"/>
          <p:nvPr/>
        </p:nvSpPr>
        <p:spPr>
          <a:xfrm>
            <a:off x="834189" y="3495343"/>
            <a:ext cx="8804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Challenge 2: Privacy concern in network data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A98CB-10EE-0343-873A-928B5B319B7C}"/>
              </a:ext>
            </a:extLst>
          </p:cNvPr>
          <p:cNvSpPr/>
          <p:nvPr/>
        </p:nvSpPr>
        <p:spPr>
          <a:xfrm>
            <a:off x="6834772" y="1962232"/>
            <a:ext cx="281639" cy="2348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329637-CA3A-F64E-8751-BCDF6B7455EF}"/>
              </a:ext>
            </a:extLst>
          </p:cNvPr>
          <p:cNvSpPr/>
          <p:nvPr/>
        </p:nvSpPr>
        <p:spPr>
          <a:xfrm>
            <a:off x="6834772" y="2417382"/>
            <a:ext cx="281639" cy="2779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9BA3F8E-A299-D242-9571-671F7A92396E}"/>
              </a:ext>
            </a:extLst>
          </p:cNvPr>
          <p:cNvSpPr/>
          <p:nvPr/>
        </p:nvSpPr>
        <p:spPr>
          <a:xfrm>
            <a:off x="6834772" y="2869219"/>
            <a:ext cx="281639" cy="31858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C4F3B-0536-9145-ABD0-561BE1D3CD64}"/>
              </a:ext>
            </a:extLst>
          </p:cNvPr>
          <p:cNvSpPr txBox="1"/>
          <p:nvPr/>
        </p:nvSpPr>
        <p:spPr>
          <a:xfrm>
            <a:off x="1914349" y="2391388"/>
            <a:ext cx="295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good data?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553B5-5ED8-204A-A88B-2EA5EDEE1696}"/>
              </a:ext>
            </a:extLst>
          </p:cNvPr>
          <p:cNvSpPr txBox="1"/>
          <p:nvPr/>
        </p:nvSpPr>
        <p:spPr>
          <a:xfrm>
            <a:off x="1914349" y="2832604"/>
            <a:ext cx="2956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of bad data?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589954-3025-664B-81A9-130035A73CA8}"/>
              </a:ext>
            </a:extLst>
          </p:cNvPr>
          <p:cNvSpPr txBox="1"/>
          <p:nvPr/>
        </p:nvSpPr>
        <p:spPr>
          <a:xfrm>
            <a:off x="1420958" y="1357203"/>
            <a:ext cx="3657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Difficulty in labeling at 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5ED94-10CB-1D45-8524-F616391474C5}"/>
              </a:ext>
            </a:extLst>
          </p:cNvPr>
          <p:cNvSpPr txBox="1"/>
          <p:nvPr/>
        </p:nvSpPr>
        <p:spPr>
          <a:xfrm>
            <a:off x="1648691" y="91276"/>
            <a:ext cx="9241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Challenges in using ML in networking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C7D35-0999-DA4A-BC1C-10D2BBDA07A3}"/>
              </a:ext>
            </a:extLst>
          </p:cNvPr>
          <p:cNvSpPr txBox="1"/>
          <p:nvPr/>
        </p:nvSpPr>
        <p:spPr>
          <a:xfrm>
            <a:off x="1444850" y="1889684"/>
            <a:ext cx="395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agreement in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0F25C-97DB-9346-9B10-BD48B0882289}"/>
              </a:ext>
            </a:extLst>
          </p:cNvPr>
          <p:cNvSpPr txBox="1"/>
          <p:nvPr/>
        </p:nvSpPr>
        <p:spPr>
          <a:xfrm>
            <a:off x="1420958" y="4416860"/>
            <a:ext cx="343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Sharing raw or labeled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599858-3501-B54C-8771-F6ADDC1C7D11}"/>
              </a:ext>
            </a:extLst>
          </p:cNvPr>
          <p:cNvSpPr txBox="1"/>
          <p:nvPr/>
        </p:nvSpPr>
        <p:spPr>
          <a:xfrm>
            <a:off x="5112273" y="4407434"/>
            <a:ext cx="294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Sharing learning models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53E1FFA7-2DB8-5B4F-8B41-338F7E794188}"/>
              </a:ext>
            </a:extLst>
          </p:cNvPr>
          <p:cNvSpPr/>
          <p:nvPr/>
        </p:nvSpPr>
        <p:spPr>
          <a:xfrm rot="2695721">
            <a:off x="2650600" y="4442135"/>
            <a:ext cx="478745" cy="485758"/>
          </a:xfrm>
          <a:prstGeom prst="plus">
            <a:avLst>
              <a:gd name="adj" fmla="val 446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F0B58F5B-0FC8-3A43-91D9-E00F1AB0F224}"/>
              </a:ext>
            </a:extLst>
          </p:cNvPr>
          <p:cNvSpPr/>
          <p:nvPr/>
        </p:nvSpPr>
        <p:spPr>
          <a:xfrm rot="2695721">
            <a:off x="6896402" y="4364032"/>
            <a:ext cx="478745" cy="485758"/>
          </a:xfrm>
          <a:prstGeom prst="plus">
            <a:avLst>
              <a:gd name="adj" fmla="val 4465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13C75-E598-7148-AFB0-3D35A60F9F43}"/>
              </a:ext>
            </a:extLst>
          </p:cNvPr>
          <p:cNvSpPr txBox="1"/>
          <p:nvPr/>
        </p:nvSpPr>
        <p:spPr>
          <a:xfrm>
            <a:off x="1420958" y="3919740"/>
            <a:ext cx="5388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Safest: avoid a possibility of privacy leaks</a:t>
            </a:r>
          </a:p>
        </p:txBody>
      </p:sp>
      <p:pic>
        <p:nvPicPr>
          <p:cNvPr id="27" name="Picture 26" descr="A picture containing toy, orange&#10;&#10;Description automatically generated">
            <a:extLst>
              <a:ext uri="{FF2B5EF4-FFF2-40B4-BE49-F238E27FC236}">
                <a16:creationId xmlns:a16="http://schemas.microsoft.com/office/drawing/2014/main" id="{FC1E2D12-2191-B749-82DC-F1E0257DB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704" y="3990775"/>
            <a:ext cx="1995584" cy="14390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6ADC00B-7A25-6C4C-9177-ED928932BC6C}"/>
              </a:ext>
            </a:extLst>
          </p:cNvPr>
          <p:cNvSpPr txBox="1"/>
          <p:nvPr/>
        </p:nvSpPr>
        <p:spPr>
          <a:xfrm>
            <a:off x="8317799" y="3663032"/>
            <a:ext cx="199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Collaborate using ML in networking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11A604-CC70-C04B-9BAA-F5DEBE3DF6E8}"/>
              </a:ext>
            </a:extLst>
          </p:cNvPr>
          <p:cNvSpPr txBox="1"/>
          <p:nvPr/>
        </p:nvSpPr>
        <p:spPr>
          <a:xfrm>
            <a:off x="834189" y="5218607"/>
            <a:ext cx="8804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Challenge 3: Hidden biases in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9AE5B3-9D49-4042-81E4-37F92AC36498}"/>
              </a:ext>
            </a:extLst>
          </p:cNvPr>
          <p:cNvSpPr txBox="1"/>
          <p:nvPr/>
        </p:nvSpPr>
        <p:spPr>
          <a:xfrm>
            <a:off x="1420958" y="5679988"/>
            <a:ext cx="77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Inherent in ML, made complicated by the nature of network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0D42B-B83C-0448-87CD-69FF71F40A69}"/>
              </a:ext>
            </a:extLst>
          </p:cNvPr>
          <p:cNvSpPr txBox="1"/>
          <p:nvPr/>
        </p:nvSpPr>
        <p:spPr>
          <a:xfrm>
            <a:off x="1420957" y="6080098"/>
            <a:ext cx="999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representation of minority group, creating a model that does not generalize well</a:t>
            </a:r>
          </a:p>
        </p:txBody>
      </p:sp>
      <p:pic>
        <p:nvPicPr>
          <p:cNvPr id="32" name="Picture 31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1BA95A2-AE2B-1449-BB4E-DE080421D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383" y="3000810"/>
            <a:ext cx="263657" cy="274722"/>
          </a:xfrm>
          <a:prstGeom prst="rect">
            <a:avLst/>
          </a:prstGeom>
        </p:spPr>
      </p:pic>
      <p:pic>
        <p:nvPicPr>
          <p:cNvPr id="33" name="Picture 3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D46FFA8E-6420-D449-8BF4-EE975CCA5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683" y="2689848"/>
            <a:ext cx="263657" cy="274722"/>
          </a:xfrm>
          <a:prstGeom prst="rect">
            <a:avLst/>
          </a:prstGeom>
        </p:spPr>
      </p:pic>
      <p:pic>
        <p:nvPicPr>
          <p:cNvPr id="34" name="Picture 33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8F181A82-BF50-E54C-98F0-77686CFFF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512" y="2988126"/>
            <a:ext cx="263657" cy="274722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C5FF3AD5-B1B8-ED47-8E79-18D785FA7532}"/>
              </a:ext>
            </a:extLst>
          </p:cNvPr>
          <p:cNvSpPr/>
          <p:nvPr/>
        </p:nvSpPr>
        <p:spPr>
          <a:xfrm>
            <a:off x="10133273" y="1561419"/>
            <a:ext cx="1958712" cy="1933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8417F-5E7E-5047-83C1-5DB0C9730DFD}"/>
              </a:ext>
            </a:extLst>
          </p:cNvPr>
          <p:cNvSpPr txBox="1"/>
          <p:nvPr/>
        </p:nvSpPr>
        <p:spPr>
          <a:xfrm>
            <a:off x="8960559" y="1753852"/>
            <a:ext cx="1208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number of experts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0BCD23-3CB5-994F-A4D2-25AB3931A081}"/>
              </a:ext>
            </a:extLst>
          </p:cNvPr>
          <p:cNvSpPr txBox="1"/>
          <p:nvPr/>
        </p:nvSpPr>
        <p:spPr>
          <a:xfrm>
            <a:off x="10539392" y="2066716"/>
            <a:ext cx="1208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amount of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69300-2ACD-8941-91BC-EB921675504E}"/>
              </a:ext>
            </a:extLst>
          </p:cNvPr>
          <p:cNvSpPr txBox="1"/>
          <p:nvPr/>
        </p:nvSpPr>
        <p:spPr>
          <a:xfrm>
            <a:off x="9584625" y="875466"/>
            <a:ext cx="212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human cost  of labeling</a:t>
            </a:r>
          </a:p>
        </p:txBody>
      </p:sp>
    </p:spTree>
    <p:extLst>
      <p:ext uri="{BB962C8B-B14F-4D97-AF65-F5344CB8AC3E}">
        <p14:creationId xmlns:p14="http://schemas.microsoft.com/office/powerpoint/2010/main" val="356222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/>
      <p:bldP spid="16" grpId="0"/>
      <p:bldP spid="2" grpId="0" animBg="1"/>
      <p:bldP spid="3" grpId="0" animBg="1"/>
      <p:bldP spid="4" grpId="0" animBg="1"/>
      <p:bldP spid="5" grpId="0"/>
      <p:bldP spid="18" grpId="0"/>
      <p:bldP spid="19" grpId="0" build="allAtOnce"/>
      <p:bldP spid="20" grpId="0"/>
      <p:bldP spid="8" grpId="0"/>
      <p:bldP spid="21" grpId="0"/>
      <p:bldP spid="23" grpId="0" animBg="1"/>
      <p:bldP spid="24" grpId="0" animBg="1"/>
      <p:bldP spid="25" grpId="0" build="allAtOnce"/>
      <p:bldP spid="28" grpId="0"/>
      <p:bldP spid="29" grpId="0" build="allAtOnce"/>
      <p:bldP spid="30" grpId="0"/>
      <p:bldP spid="31" grpId="0"/>
      <p:bldP spid="35" grpId="0" animBg="1"/>
      <p:bldP spid="36" grpId="0"/>
      <p:bldP spid="37" grpId="0"/>
      <p:bldP spid="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25145D6-86FB-1F48-ADF6-66CD95B92092}"/>
              </a:ext>
            </a:extLst>
          </p:cNvPr>
          <p:cNvSpPr/>
          <p:nvPr/>
        </p:nvSpPr>
        <p:spPr>
          <a:xfrm>
            <a:off x="4889500" y="1251802"/>
            <a:ext cx="7200900" cy="5202972"/>
          </a:xfrm>
          <a:prstGeom prst="roundRect">
            <a:avLst>
              <a:gd name="adj" fmla="val 7636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779" y="202349"/>
            <a:ext cx="3463356" cy="4326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7C58E-1D90-6D49-8F00-81D05DAAB157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1EEC3-E717-2F47-98CD-50A54E689B40}"/>
              </a:ext>
            </a:extLst>
          </p:cNvPr>
          <p:cNvSpPr/>
          <p:nvPr/>
        </p:nvSpPr>
        <p:spPr>
          <a:xfrm>
            <a:off x="838202" y="1854940"/>
            <a:ext cx="3609473" cy="1169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labeled networking data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E68C1-0E63-334B-BC4D-AB282F4D7128}"/>
              </a:ext>
            </a:extLst>
          </p:cNvPr>
          <p:cNvSpPr/>
          <p:nvPr/>
        </p:nvSpPr>
        <p:spPr>
          <a:xfrm>
            <a:off x="838201" y="3214674"/>
            <a:ext cx="3609473" cy="8681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 concern in network data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69B12-7D7B-A044-B5BF-E83AE6CC1BAA}"/>
              </a:ext>
            </a:extLst>
          </p:cNvPr>
          <p:cNvSpPr/>
          <p:nvPr/>
        </p:nvSpPr>
        <p:spPr>
          <a:xfrm>
            <a:off x="838200" y="4273286"/>
            <a:ext cx="3609473" cy="8681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biases in data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31502-491A-804A-BE07-8F32E8C0D425}"/>
              </a:ext>
            </a:extLst>
          </p:cNvPr>
          <p:cNvSpPr/>
          <p:nvPr/>
        </p:nvSpPr>
        <p:spPr>
          <a:xfrm>
            <a:off x="5217698" y="1854940"/>
            <a:ext cx="3609473" cy="11693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quality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scale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fashion and at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human labor cost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5069-5485-8E49-A1BF-D0EE227C3264}"/>
              </a:ext>
            </a:extLst>
          </p:cNvPr>
          <p:cNvSpPr/>
          <p:nvPr/>
        </p:nvSpPr>
        <p:spPr>
          <a:xfrm>
            <a:off x="5217697" y="3214674"/>
            <a:ext cx="3609473" cy="86819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algorithms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09A20-0C25-424B-BDA3-AE1651D6AC31}"/>
              </a:ext>
            </a:extLst>
          </p:cNvPr>
          <p:cNvSpPr/>
          <p:nvPr/>
        </p:nvSpPr>
        <p:spPr>
          <a:xfrm>
            <a:off x="5213551" y="4273286"/>
            <a:ext cx="3609473" cy="86819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multi-task learning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(MTL)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E0DBD-CAEC-5A45-A455-68A480A2FEB2}"/>
              </a:ext>
            </a:extLst>
          </p:cNvPr>
          <p:cNvSpPr txBox="1"/>
          <p:nvPr/>
        </p:nvSpPr>
        <p:spPr>
          <a:xfrm>
            <a:off x="1560096" y="1289902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42EFF-6AB0-A645-81F1-BC774F961928}"/>
              </a:ext>
            </a:extLst>
          </p:cNvPr>
          <p:cNvSpPr txBox="1"/>
          <p:nvPr/>
        </p:nvSpPr>
        <p:spPr>
          <a:xfrm>
            <a:off x="5964658" y="1294836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27C57-0C82-0748-9655-9A9731F85D93}"/>
              </a:ext>
            </a:extLst>
          </p:cNvPr>
          <p:cNvSpPr txBox="1"/>
          <p:nvPr/>
        </p:nvSpPr>
        <p:spPr>
          <a:xfrm>
            <a:off x="8827169" y="4457770"/>
            <a:ext cx="1901019" cy="36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(Future work)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6180F-43EB-CF43-8DAE-2E8C081EB81D}"/>
              </a:ext>
            </a:extLst>
          </p:cNvPr>
          <p:cNvSpPr/>
          <p:nvPr/>
        </p:nvSpPr>
        <p:spPr>
          <a:xfrm>
            <a:off x="5562131" y="5574953"/>
            <a:ext cx="1074821" cy="57751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FE0299-9D76-D347-8773-EE13F083D662}"/>
              </a:ext>
            </a:extLst>
          </p:cNvPr>
          <p:cNvSpPr/>
          <p:nvPr/>
        </p:nvSpPr>
        <p:spPr>
          <a:xfrm>
            <a:off x="6777187" y="5574953"/>
            <a:ext cx="1074821" cy="57751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C553CF9E-4EDC-2349-B21D-0D981D08B911}"/>
              </a:ext>
            </a:extLst>
          </p:cNvPr>
          <p:cNvSpPr/>
          <p:nvPr/>
        </p:nvSpPr>
        <p:spPr>
          <a:xfrm>
            <a:off x="5798752" y="5639120"/>
            <a:ext cx="537410" cy="449179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e 21">
            <a:extLst>
              <a:ext uri="{FF2B5EF4-FFF2-40B4-BE49-F238E27FC236}">
                <a16:creationId xmlns:a16="http://schemas.microsoft.com/office/drawing/2014/main" id="{8F20B06D-39D2-584A-BF94-C88152C8F95E}"/>
              </a:ext>
            </a:extLst>
          </p:cNvPr>
          <p:cNvSpPr/>
          <p:nvPr/>
        </p:nvSpPr>
        <p:spPr>
          <a:xfrm>
            <a:off x="7080449" y="5633104"/>
            <a:ext cx="468296" cy="489116"/>
          </a:xfrm>
          <a:prstGeom prst="pi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91D58D-41F3-6148-9066-1950BF11EC1D}"/>
              </a:ext>
            </a:extLst>
          </p:cNvPr>
          <p:cNvCxnSpPr>
            <a:cxnSpLocks/>
          </p:cNvCxnSpPr>
          <p:nvPr/>
        </p:nvCxnSpPr>
        <p:spPr>
          <a:xfrm flipH="1">
            <a:off x="6156158" y="5141482"/>
            <a:ext cx="537410" cy="4334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3949B-183E-5448-8380-6EA2C462705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777187" y="5164667"/>
            <a:ext cx="537411" cy="410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B7361E-59B5-A24F-BAC5-5EF7C31A8292}"/>
              </a:ext>
            </a:extLst>
          </p:cNvPr>
          <p:cNvSpPr txBox="1"/>
          <p:nvPr/>
        </p:nvSpPr>
        <p:spPr>
          <a:xfrm>
            <a:off x="5638939" y="6142176"/>
            <a:ext cx="9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072B5-E181-4949-92CB-9FF73EB9066C}"/>
              </a:ext>
            </a:extLst>
          </p:cNvPr>
          <p:cNvSpPr txBox="1"/>
          <p:nvPr/>
        </p:nvSpPr>
        <p:spPr>
          <a:xfrm>
            <a:off x="6998370" y="6152215"/>
            <a:ext cx="9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3A7F73-3059-954A-BAAE-33EFFE134FD6}"/>
              </a:ext>
            </a:extLst>
          </p:cNvPr>
          <p:cNvSpPr txBox="1"/>
          <p:nvPr/>
        </p:nvSpPr>
        <p:spPr>
          <a:xfrm>
            <a:off x="8172852" y="5574953"/>
            <a:ext cx="219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generalized data representation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B3F462E-7CB2-C444-9031-3BD56C19EA4F}"/>
              </a:ext>
            </a:extLst>
          </p:cNvPr>
          <p:cNvSpPr/>
          <p:nvPr/>
        </p:nvSpPr>
        <p:spPr>
          <a:xfrm>
            <a:off x="7960759" y="5757348"/>
            <a:ext cx="255709" cy="2434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47D079-B3C7-9149-8BB8-FDDEEFE39921}"/>
              </a:ext>
            </a:extLst>
          </p:cNvPr>
          <p:cNvSpPr txBox="1"/>
          <p:nvPr/>
        </p:nvSpPr>
        <p:spPr>
          <a:xfrm>
            <a:off x="10466874" y="5689601"/>
            <a:ext cx="172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Bias reduction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D9F663E6-F414-2E44-8235-69EAE36485EF}"/>
              </a:ext>
            </a:extLst>
          </p:cNvPr>
          <p:cNvSpPr/>
          <p:nvPr/>
        </p:nvSpPr>
        <p:spPr>
          <a:xfrm>
            <a:off x="10238739" y="5781059"/>
            <a:ext cx="255709" cy="24343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A0983A-03B5-1748-87A3-1A61306BA0DC}"/>
              </a:ext>
            </a:extLst>
          </p:cNvPr>
          <p:cNvSpPr txBox="1"/>
          <p:nvPr/>
        </p:nvSpPr>
        <p:spPr>
          <a:xfrm>
            <a:off x="7906200" y="464164"/>
            <a:ext cx="274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10D8-1860-3A41-8BFB-75AE9555DAC3}"/>
              </a:ext>
            </a:extLst>
          </p:cNvPr>
          <p:cNvSpPr txBox="1"/>
          <p:nvPr/>
        </p:nvSpPr>
        <p:spPr>
          <a:xfrm>
            <a:off x="4889500" y="797812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framework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mocratize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 of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kin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2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0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1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" grpId="0" animBg="1"/>
      <p:bldP spid="8" grpId="0" animBg="1"/>
      <p:bldP spid="11" grpId="0" animBg="1"/>
      <p:bldP spid="15" grpId="0" animBg="1"/>
      <p:bldP spid="16" grpId="0" animBg="1"/>
      <p:bldP spid="17" grpId="0" animBg="1"/>
      <p:bldP spid="5" grpId="0"/>
      <p:bldP spid="18" grpId="0"/>
      <p:bldP spid="7" grpId="0"/>
      <p:bldP spid="19" grpId="0" animBg="1"/>
      <p:bldP spid="20" grpId="0" animBg="1"/>
      <p:bldP spid="21" grpId="1" animBg="1"/>
      <p:bldP spid="22" grpId="1" animBg="1"/>
      <p:bldP spid="31" grpId="0"/>
      <p:bldP spid="32" grpId="0"/>
      <p:bldP spid="33" grpId="0"/>
      <p:bldP spid="34" grpId="1" animBg="1"/>
      <p:bldP spid="35" grpId="0"/>
      <p:bldP spid="36" grpId="0" animBg="1"/>
      <p:bldP spid="38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4D55CE3-7361-2449-824D-E7FD8FEBCA67}"/>
              </a:ext>
            </a:extLst>
          </p:cNvPr>
          <p:cNvSpPr/>
          <p:nvPr/>
        </p:nvSpPr>
        <p:spPr>
          <a:xfrm>
            <a:off x="1016000" y="4550607"/>
            <a:ext cx="9692237" cy="1691652"/>
          </a:xfrm>
          <a:prstGeom prst="roundRect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0AB01E-F053-ED47-B3A0-5B4C02B30EE3}"/>
              </a:ext>
            </a:extLst>
          </p:cNvPr>
          <p:cNvSpPr/>
          <p:nvPr/>
        </p:nvSpPr>
        <p:spPr>
          <a:xfrm>
            <a:off x="8351068" y="4624018"/>
            <a:ext cx="1498600" cy="1246127"/>
          </a:xfrm>
          <a:prstGeom prst="ellips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02F4D7-475E-3F4A-A92B-8B2B388B73BA}"/>
              </a:ext>
            </a:extLst>
          </p:cNvPr>
          <p:cNvSpPr/>
          <p:nvPr/>
        </p:nvSpPr>
        <p:spPr>
          <a:xfrm>
            <a:off x="4204946" y="4630154"/>
            <a:ext cx="1498600" cy="1246127"/>
          </a:xfrm>
          <a:prstGeom prst="ellips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6B21FB-F2C6-8644-8FEC-C2E711A6109C}"/>
              </a:ext>
            </a:extLst>
          </p:cNvPr>
          <p:cNvSpPr/>
          <p:nvPr/>
        </p:nvSpPr>
        <p:spPr>
          <a:xfrm>
            <a:off x="6305821" y="4646445"/>
            <a:ext cx="1498600" cy="1246127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1708D-78CE-B94E-9E0B-787FF200F7A9}"/>
              </a:ext>
            </a:extLst>
          </p:cNvPr>
          <p:cNvSpPr/>
          <p:nvPr/>
        </p:nvSpPr>
        <p:spPr>
          <a:xfrm>
            <a:off x="2161542" y="4645374"/>
            <a:ext cx="1498600" cy="124612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0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1127-7DD5-9343-B7C6-EAC2138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09" y="1194825"/>
            <a:ext cx="7205654" cy="5630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Create high quality networking data labels: 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B5B7E-4441-1D4F-AC33-F9FF5126BCED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99E48D0-C0B1-1B43-AC73-D2259396B6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1" r="36141" b="69892"/>
          <a:stretch/>
        </p:blipFill>
        <p:spPr>
          <a:xfrm>
            <a:off x="838200" y="1703195"/>
            <a:ext cx="1989430" cy="2064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91A3E-2E91-B142-B6D3-C8C903B70795}"/>
              </a:ext>
            </a:extLst>
          </p:cNvPr>
          <p:cNvSpPr txBox="1"/>
          <p:nvPr/>
        </p:nvSpPr>
        <p:spPr>
          <a:xfrm>
            <a:off x="1330213" y="156825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8BA80-A1FE-0244-9034-1E6B09448217}"/>
              </a:ext>
            </a:extLst>
          </p:cNvPr>
          <p:cNvSpPr txBox="1"/>
          <p:nvPr/>
        </p:nvSpPr>
        <p:spPr>
          <a:xfrm>
            <a:off x="4417542" y="151852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programmable fashion</a:t>
            </a:r>
          </a:p>
        </p:txBody>
      </p:sp>
      <p:pic>
        <p:nvPicPr>
          <p:cNvPr id="12" name="Picture 11" descr="A close up of a computer&#10;&#10;Description automatically generated">
            <a:extLst>
              <a:ext uri="{FF2B5EF4-FFF2-40B4-BE49-F238E27FC236}">
                <a16:creationId xmlns:a16="http://schemas.microsoft.com/office/drawing/2014/main" id="{4C4CD89B-CD62-2B4E-9FF2-441AFA60A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792" y="1887861"/>
            <a:ext cx="2336145" cy="1946787"/>
          </a:xfrm>
          <a:prstGeom prst="rect">
            <a:avLst/>
          </a:prstGeom>
        </p:spPr>
      </p:pic>
      <p:pic>
        <p:nvPicPr>
          <p:cNvPr id="13" name="Picture 1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69215272-8C36-0E4D-9538-3DC08E16E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875" y="2068293"/>
            <a:ext cx="1110109" cy="1156698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C7B9DF1C-BDD4-E646-B7BC-C5401527F634}"/>
              </a:ext>
            </a:extLst>
          </p:cNvPr>
          <p:cNvSpPr/>
          <p:nvPr/>
        </p:nvSpPr>
        <p:spPr>
          <a:xfrm>
            <a:off x="8351068" y="2068293"/>
            <a:ext cx="393031" cy="118800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DB58F-F377-F541-A1D5-B1F70568BD19}"/>
              </a:ext>
            </a:extLst>
          </p:cNvPr>
          <p:cNvSpPr txBox="1"/>
          <p:nvPr/>
        </p:nvSpPr>
        <p:spPr>
          <a:xfrm>
            <a:off x="8061359" y="152355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low human labor cost</a:t>
            </a:r>
          </a:p>
        </p:txBody>
      </p:sp>
      <p:pic>
        <p:nvPicPr>
          <p:cNvPr id="16" name="Picture 15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1F1173DB-5560-7244-8407-D1EE3E8AE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658" y="5143100"/>
            <a:ext cx="350420" cy="365126"/>
          </a:xfrm>
          <a:prstGeom prst="rect">
            <a:avLst/>
          </a:prstGeom>
        </p:spPr>
      </p:pic>
      <p:pic>
        <p:nvPicPr>
          <p:cNvPr id="17" name="Picture 16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308FFBA3-BC2D-104B-9839-1FD5C3BDB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78" y="4960537"/>
            <a:ext cx="350420" cy="365126"/>
          </a:xfrm>
          <a:prstGeom prst="rect">
            <a:avLst/>
          </a:prstGeom>
        </p:spPr>
      </p:pic>
      <p:pic>
        <p:nvPicPr>
          <p:cNvPr id="18" name="Picture 17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D6612D4-5831-E14D-BE91-AB62864EE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814" y="5247082"/>
            <a:ext cx="350420" cy="365126"/>
          </a:xfrm>
          <a:prstGeom prst="rect">
            <a:avLst/>
          </a:prstGeom>
        </p:spPr>
      </p:pic>
      <p:pic>
        <p:nvPicPr>
          <p:cNvPr id="19" name="Picture 18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1FE274A1-0843-704D-A020-1B1E83395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416" y="5198280"/>
            <a:ext cx="350420" cy="365126"/>
          </a:xfrm>
          <a:prstGeom prst="rect">
            <a:avLst/>
          </a:prstGeom>
        </p:spPr>
      </p:pic>
      <p:pic>
        <p:nvPicPr>
          <p:cNvPr id="20" name="Picture 19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04FD3ADC-0575-7148-A88C-01F4DD98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836" y="5015717"/>
            <a:ext cx="350420" cy="365126"/>
          </a:xfrm>
          <a:prstGeom prst="rect">
            <a:avLst/>
          </a:prstGeom>
        </p:spPr>
      </p:pic>
      <p:pic>
        <p:nvPicPr>
          <p:cNvPr id="21" name="Picture 20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B8B83239-1E92-9540-9F9A-55EEEFF3E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72" y="5302262"/>
            <a:ext cx="350420" cy="365126"/>
          </a:xfrm>
          <a:prstGeom prst="rect">
            <a:avLst/>
          </a:prstGeom>
        </p:spPr>
      </p:pic>
      <p:pic>
        <p:nvPicPr>
          <p:cNvPr id="22" name="Picture 21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8C329D3C-C5A0-CC4F-B540-5CB723C9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274" y="5143100"/>
            <a:ext cx="350420" cy="365126"/>
          </a:xfrm>
          <a:prstGeom prst="rect">
            <a:avLst/>
          </a:prstGeom>
        </p:spPr>
      </p:pic>
      <p:pic>
        <p:nvPicPr>
          <p:cNvPr id="23" name="Picture 22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F9F8CDEA-33D7-3549-BF0A-513037624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694" y="4960537"/>
            <a:ext cx="350420" cy="365126"/>
          </a:xfrm>
          <a:prstGeom prst="rect">
            <a:avLst/>
          </a:prstGeom>
        </p:spPr>
      </p:pic>
      <p:pic>
        <p:nvPicPr>
          <p:cNvPr id="24" name="Picture 23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44167735-C6B7-0540-A1CB-8921833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430" y="5247082"/>
            <a:ext cx="350420" cy="365126"/>
          </a:xfrm>
          <a:prstGeom prst="rect">
            <a:avLst/>
          </a:prstGeom>
        </p:spPr>
      </p:pic>
      <p:pic>
        <p:nvPicPr>
          <p:cNvPr id="25" name="Picture 24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796DD3A1-19C2-9E42-935A-34AB7A475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328" y="5091487"/>
            <a:ext cx="350420" cy="365126"/>
          </a:xfrm>
          <a:prstGeom prst="rect">
            <a:avLst/>
          </a:prstGeom>
        </p:spPr>
      </p:pic>
      <p:pic>
        <p:nvPicPr>
          <p:cNvPr id="26" name="Picture 25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BD384F82-0894-1246-BDBF-A213A884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748" y="4908924"/>
            <a:ext cx="350420" cy="365126"/>
          </a:xfrm>
          <a:prstGeom prst="rect">
            <a:avLst/>
          </a:prstGeom>
        </p:spPr>
      </p:pic>
      <p:pic>
        <p:nvPicPr>
          <p:cNvPr id="27" name="Picture 26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E9EC90F3-1735-2A48-A548-FFF9835A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484" y="5195469"/>
            <a:ext cx="350420" cy="365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26AE7-F85B-9347-8369-0333D32DD200}"/>
              </a:ext>
            </a:extLst>
          </p:cNvPr>
          <p:cNvSpPr txBox="1"/>
          <p:nvPr/>
        </p:nvSpPr>
        <p:spPr>
          <a:xfrm>
            <a:off x="2150112" y="5884564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EBCBCE-E8E0-684E-BE05-FBF276F83F8B}"/>
              </a:ext>
            </a:extLst>
          </p:cNvPr>
          <p:cNvSpPr txBox="1"/>
          <p:nvPr/>
        </p:nvSpPr>
        <p:spPr>
          <a:xfrm>
            <a:off x="4204946" y="5884564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3B2DB-31EF-7748-8C10-69F74B8A8411}"/>
              </a:ext>
            </a:extLst>
          </p:cNvPr>
          <p:cNvSpPr txBox="1"/>
          <p:nvPr/>
        </p:nvSpPr>
        <p:spPr>
          <a:xfrm>
            <a:off x="6339616" y="5898753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32B04F-4C50-AC44-A80F-024801DF6296}"/>
              </a:ext>
            </a:extLst>
          </p:cNvPr>
          <p:cNvSpPr txBox="1"/>
          <p:nvPr/>
        </p:nvSpPr>
        <p:spPr>
          <a:xfrm>
            <a:off x="8289698" y="5897605"/>
            <a:ext cx="1647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Group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67A963-12F6-B84E-94FB-754266CE2BD1}"/>
              </a:ext>
            </a:extLst>
          </p:cNvPr>
          <p:cNvSpPr txBox="1"/>
          <p:nvPr/>
        </p:nvSpPr>
        <p:spPr>
          <a:xfrm>
            <a:off x="4023215" y="4135343"/>
            <a:ext cx="378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Privacy-preserving collaboration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813ED8F-0EA2-E946-BC36-5808819BD400}"/>
              </a:ext>
            </a:extLst>
          </p:cNvPr>
          <p:cNvSpPr txBox="1">
            <a:spLocks/>
          </p:cNvSpPr>
          <p:nvPr/>
        </p:nvSpPr>
        <p:spPr>
          <a:xfrm>
            <a:off x="895609" y="4049602"/>
            <a:ext cx="1647440" cy="56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Promote:</a:t>
            </a:r>
          </a:p>
        </p:txBody>
      </p:sp>
    </p:spTree>
    <p:extLst>
      <p:ext uri="{BB962C8B-B14F-4D97-AF65-F5344CB8AC3E}">
        <p14:creationId xmlns:p14="http://schemas.microsoft.com/office/powerpoint/2010/main" val="7065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28" grpId="0" animBg="1"/>
      <p:bldP spid="29" grpId="0" animBg="1"/>
      <p:bldP spid="4" grpId="0" animBg="1"/>
      <p:bldP spid="3" grpId="0" build="p"/>
      <p:bldP spid="7" grpId="0"/>
      <p:bldP spid="11" grpId="0"/>
      <p:bldP spid="14" grpId="0" animBg="1"/>
      <p:bldP spid="15" grpId="0"/>
      <p:bldP spid="8" grpId="0"/>
      <p:bldP spid="35" grpId="0"/>
      <p:bldP spid="36" grpId="0"/>
      <p:bldP spid="37" grpId="0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31"/>
            <a:ext cx="10515600" cy="629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7C58E-1D90-6D49-8F00-81D05DAAB157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653B35-AFD9-124C-9466-695CE87C6D7A}"/>
              </a:ext>
            </a:extLst>
          </p:cNvPr>
          <p:cNvSpPr/>
          <p:nvPr/>
        </p:nvSpPr>
        <p:spPr>
          <a:xfrm>
            <a:off x="328818" y="1187381"/>
            <a:ext cx="2879558" cy="2227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25E160-EC87-9A42-B1FE-39E4AB5422EF}"/>
              </a:ext>
            </a:extLst>
          </p:cNvPr>
          <p:cNvSpPr/>
          <p:nvPr/>
        </p:nvSpPr>
        <p:spPr>
          <a:xfrm>
            <a:off x="1636250" y="1610409"/>
            <a:ext cx="1431758" cy="13878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quality, labeled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96061-39C2-6A46-9814-60572E39F517}"/>
              </a:ext>
            </a:extLst>
          </p:cNvPr>
          <p:cNvSpPr txBox="1"/>
          <p:nvPr/>
        </p:nvSpPr>
        <p:spPr>
          <a:xfrm>
            <a:off x="529344" y="2007617"/>
            <a:ext cx="129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4F901-566E-EB42-99C3-48FCDA2716BD}"/>
              </a:ext>
            </a:extLst>
          </p:cNvPr>
          <p:cNvSpPr/>
          <p:nvPr/>
        </p:nvSpPr>
        <p:spPr>
          <a:xfrm>
            <a:off x="3701671" y="1901438"/>
            <a:ext cx="2418347" cy="698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Weak supervision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1C5828-CDDF-FE46-BC5B-8D4B5B3D8CE9}"/>
              </a:ext>
            </a:extLst>
          </p:cNvPr>
          <p:cNvSpPr/>
          <p:nvPr/>
        </p:nvSpPr>
        <p:spPr>
          <a:xfrm>
            <a:off x="6613313" y="1136662"/>
            <a:ext cx="2879558" cy="2227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Labeled data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C2D5442-C94D-A043-97FC-6BDDB44DE9E8}"/>
              </a:ext>
            </a:extLst>
          </p:cNvPr>
          <p:cNvSpPr/>
          <p:nvPr/>
        </p:nvSpPr>
        <p:spPr>
          <a:xfrm>
            <a:off x="3244471" y="2223232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716E97B-49E5-C143-AB54-22472D7024FD}"/>
              </a:ext>
            </a:extLst>
          </p:cNvPr>
          <p:cNvSpPr/>
          <p:nvPr/>
        </p:nvSpPr>
        <p:spPr>
          <a:xfrm>
            <a:off x="6184186" y="2172254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8D7618DD-5D3E-CA4C-8F4B-AFF5EDD7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42" y="3917290"/>
            <a:ext cx="1707147" cy="1685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AE06FE-2323-354F-8404-447CD65A1415}"/>
              </a:ext>
            </a:extLst>
          </p:cNvPr>
          <p:cNvSpPr txBox="1"/>
          <p:nvPr/>
        </p:nvSpPr>
        <p:spPr>
          <a:xfrm>
            <a:off x="2302708" y="5573585"/>
            <a:ext cx="210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Labeling Functions</a:t>
            </a:r>
          </a:p>
        </p:txBody>
      </p:sp>
      <p:pic>
        <p:nvPicPr>
          <p:cNvPr id="20" name="Picture 19" descr="A picture containing building, mirror&#10;&#10;Description automatically generated">
            <a:extLst>
              <a:ext uri="{FF2B5EF4-FFF2-40B4-BE49-F238E27FC236}">
                <a16:creationId xmlns:a16="http://schemas.microsoft.com/office/drawing/2014/main" id="{BE648BD4-CDF6-EF4C-873B-B5C511206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575" y="4307350"/>
            <a:ext cx="704829" cy="734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61DC1-600A-5E4E-8C7B-EB28A8879C75}"/>
              </a:ext>
            </a:extLst>
          </p:cNvPr>
          <p:cNvSpPr txBox="1"/>
          <p:nvPr/>
        </p:nvSpPr>
        <p:spPr>
          <a:xfrm>
            <a:off x="838200" y="4995886"/>
            <a:ext cx="113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7A0873-3556-C243-823A-D2E797904077}"/>
              </a:ext>
            </a:extLst>
          </p:cNvPr>
          <p:cNvSpPr/>
          <p:nvPr/>
        </p:nvSpPr>
        <p:spPr>
          <a:xfrm>
            <a:off x="1898434" y="4700295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1FF9605-0CF8-8A44-8B26-52FFEDBE94FF}"/>
              </a:ext>
            </a:extLst>
          </p:cNvPr>
          <p:cNvSpPr/>
          <p:nvPr/>
        </p:nvSpPr>
        <p:spPr>
          <a:xfrm>
            <a:off x="4256289" y="4715536"/>
            <a:ext cx="389021" cy="26566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991176-2C1C-114D-ABFE-77F45B2BBA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940"/>
          <a:stretch/>
        </p:blipFill>
        <p:spPr>
          <a:xfrm>
            <a:off x="4864552" y="4097363"/>
            <a:ext cx="1305366" cy="1333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CFC325-F8C3-7A47-BA1B-202BDBBF45DE}"/>
              </a:ext>
            </a:extLst>
          </p:cNvPr>
          <p:cNvSpPr txBox="1"/>
          <p:nvPr/>
        </p:nvSpPr>
        <p:spPr>
          <a:xfrm>
            <a:off x="4700171" y="5537996"/>
            <a:ext cx="1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2AFBFC-7806-C045-AB91-93CA6FADEA40}"/>
              </a:ext>
            </a:extLst>
          </p:cNvPr>
          <p:cNvSpPr txBox="1"/>
          <p:nvPr/>
        </p:nvSpPr>
        <p:spPr>
          <a:xfrm>
            <a:off x="0" y="6461326"/>
            <a:ext cx="8608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Ratner et al., “Data programming: Creating large training sets, quickly”, Advances in Neural Information Processing Systems (2016) .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Ratner et al., “Snorkel: Rapid training data creation with weak supervision”, VLDB Endowment (2017). 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6B2040-870C-C34F-B9E9-E1B04C892BC5}"/>
              </a:ext>
            </a:extLst>
          </p:cNvPr>
          <p:cNvSpPr txBox="1"/>
          <p:nvPr/>
        </p:nvSpPr>
        <p:spPr>
          <a:xfrm>
            <a:off x="1380741" y="3405559"/>
            <a:ext cx="320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Programming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745CE-77F0-0641-B022-65A825F831A7}"/>
              </a:ext>
            </a:extLst>
          </p:cNvPr>
          <p:cNvSpPr txBox="1"/>
          <p:nvPr/>
        </p:nvSpPr>
        <p:spPr>
          <a:xfrm>
            <a:off x="7146411" y="3351806"/>
            <a:ext cx="443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programming framework: Snorkel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D83E0-CD8B-2340-BE46-B08400856510}"/>
              </a:ext>
            </a:extLst>
          </p:cNvPr>
          <p:cNvSpPr txBox="1"/>
          <p:nvPr/>
        </p:nvSpPr>
        <p:spPr>
          <a:xfrm>
            <a:off x="6954252" y="4198794"/>
            <a:ext cx="4435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F93095-55AC-1B43-96E5-DB2E9A48CFAE}"/>
              </a:ext>
            </a:extLst>
          </p:cNvPr>
          <p:cNvSpPr/>
          <p:nvPr/>
        </p:nvSpPr>
        <p:spPr>
          <a:xfrm>
            <a:off x="7325391" y="4689132"/>
            <a:ext cx="36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specific to networking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DC594-14B4-5B4F-9839-4F047D3168CA}"/>
              </a:ext>
            </a:extLst>
          </p:cNvPr>
          <p:cNvSpPr/>
          <p:nvPr/>
        </p:nvSpPr>
        <p:spPr>
          <a:xfrm>
            <a:off x="7983426" y="5196963"/>
            <a:ext cx="2377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 issue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5DD50-494A-504C-A96F-B8DA6F3225D8}"/>
              </a:ext>
            </a:extLst>
          </p:cNvPr>
          <p:cNvSpPr txBox="1"/>
          <p:nvPr/>
        </p:nvSpPr>
        <p:spPr>
          <a:xfrm>
            <a:off x="7212930" y="5730180"/>
            <a:ext cx="1794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amount,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diversity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A6E40F-7994-5A43-A983-3ECAEC668B28}"/>
              </a:ext>
            </a:extLst>
          </p:cNvPr>
          <p:cNvSpPr txBox="1"/>
          <p:nvPr/>
        </p:nvSpPr>
        <p:spPr>
          <a:xfrm>
            <a:off x="9886426" y="5784217"/>
            <a:ext cx="221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Human labor cost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30D13CB9-1DB3-EA42-BD64-D0958327C798}"/>
              </a:ext>
            </a:extLst>
          </p:cNvPr>
          <p:cNvSpPr/>
          <p:nvPr/>
        </p:nvSpPr>
        <p:spPr>
          <a:xfrm rot="10800000">
            <a:off x="6785809" y="5797092"/>
            <a:ext cx="393031" cy="52349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485D7610-BDDF-FF4B-8BFE-72C7D958C58F}"/>
              </a:ext>
            </a:extLst>
          </p:cNvPr>
          <p:cNvSpPr/>
          <p:nvPr/>
        </p:nvSpPr>
        <p:spPr>
          <a:xfrm rot="10800000">
            <a:off x="9493395" y="5803368"/>
            <a:ext cx="393031" cy="5234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77C4A-2105-8A4B-AEDC-B5E64B574E5E}"/>
              </a:ext>
            </a:extLst>
          </p:cNvPr>
          <p:cNvSpPr/>
          <p:nvPr/>
        </p:nvSpPr>
        <p:spPr>
          <a:xfrm>
            <a:off x="9924526" y="1874267"/>
            <a:ext cx="2120516" cy="8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in supervised setting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C12ADBB-B65F-3C44-B848-054ED9B8E532}"/>
              </a:ext>
            </a:extLst>
          </p:cNvPr>
          <p:cNvSpPr/>
          <p:nvPr/>
        </p:nvSpPr>
        <p:spPr>
          <a:xfrm>
            <a:off x="9497405" y="2169881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/>
      <p:bldP spid="7" grpId="0" animBg="1"/>
      <p:bldP spid="14" grpId="0" animBg="1"/>
      <p:bldP spid="15" grpId="0" animBg="1"/>
      <p:bldP spid="16" grpId="0" animBg="1"/>
      <p:bldP spid="19" grpId="0"/>
      <p:bldP spid="21" grpId="0"/>
      <p:bldP spid="22" grpId="0" animBg="1"/>
      <p:bldP spid="23" grpId="0" animBg="1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" grpId="0" animBg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AFA3-FF42-CD4D-8B04-A8BBCEF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5" y="183861"/>
            <a:ext cx="3763710" cy="64583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24651-C980-7249-8C57-B7F4E8F7BA4E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D4F28-4ACE-F448-AD3B-EF650FB22611}"/>
              </a:ext>
            </a:extLst>
          </p:cNvPr>
          <p:cNvSpPr txBox="1"/>
          <p:nvPr/>
        </p:nvSpPr>
        <p:spPr>
          <a:xfrm>
            <a:off x="0" y="6465081"/>
            <a:ext cx="89446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Varma et al., “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Snuba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Automating weak supervision to label training data”, Proc. VLDB Endow 2018.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Muthukumar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“Denoising internet delay measurements using weak supervision”, ICMLA 2019.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139FA26-D29A-9742-B90F-1B2D477F5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940"/>
          <a:stretch/>
        </p:blipFill>
        <p:spPr>
          <a:xfrm>
            <a:off x="10123389" y="1655569"/>
            <a:ext cx="1305366" cy="13337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BD40A0D-C26D-A44B-BD3C-3B7FCCA89001}"/>
              </a:ext>
            </a:extLst>
          </p:cNvPr>
          <p:cNvSpPr/>
          <p:nvPr/>
        </p:nvSpPr>
        <p:spPr>
          <a:xfrm>
            <a:off x="5835351" y="2063113"/>
            <a:ext cx="2919662" cy="1333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ML classifiers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(e.g., logistic regressor, decision tree, nearest neighbor)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0BDF5-0B27-8D4D-9317-1090A1DB6F36}"/>
              </a:ext>
            </a:extLst>
          </p:cNvPr>
          <p:cNvSpPr txBox="1"/>
          <p:nvPr/>
        </p:nvSpPr>
        <p:spPr>
          <a:xfrm>
            <a:off x="939936" y="103586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Snuba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47A1F1E-B455-C340-804B-820DC39035FD}"/>
              </a:ext>
            </a:extLst>
          </p:cNvPr>
          <p:cNvSpPr/>
          <p:nvPr/>
        </p:nvSpPr>
        <p:spPr>
          <a:xfrm>
            <a:off x="9104830" y="2591530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C14AF0E-5104-894D-9AFE-600433266E12}"/>
              </a:ext>
            </a:extLst>
          </p:cNvPr>
          <p:cNvSpPr/>
          <p:nvPr/>
        </p:nvSpPr>
        <p:spPr>
          <a:xfrm>
            <a:off x="5068357" y="2591528"/>
            <a:ext cx="389021" cy="27689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0638DA-F82C-094B-85FD-2B333E4130AD}"/>
              </a:ext>
            </a:extLst>
          </p:cNvPr>
          <p:cNvSpPr txBox="1"/>
          <p:nvPr/>
        </p:nvSpPr>
        <p:spPr>
          <a:xfrm>
            <a:off x="9764601" y="3075057"/>
            <a:ext cx="202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Probabilistic Labels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59B7C6-03B0-AB43-BE68-9B0288A13DBC}"/>
              </a:ext>
            </a:extLst>
          </p:cNvPr>
          <p:cNvSpPr/>
          <p:nvPr/>
        </p:nvSpPr>
        <p:spPr>
          <a:xfrm>
            <a:off x="1694579" y="1707118"/>
            <a:ext cx="2879558" cy="22277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3039ED-1C9F-E54C-A8D2-5C71F9C442F8}"/>
              </a:ext>
            </a:extLst>
          </p:cNvPr>
          <p:cNvSpPr/>
          <p:nvPr/>
        </p:nvSpPr>
        <p:spPr>
          <a:xfrm>
            <a:off x="3002011" y="2130146"/>
            <a:ext cx="1431758" cy="13878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quality, labeled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17577-7F40-4448-A665-9976E24FD8DA}"/>
              </a:ext>
            </a:extLst>
          </p:cNvPr>
          <p:cNvSpPr txBox="1"/>
          <p:nvPr/>
        </p:nvSpPr>
        <p:spPr>
          <a:xfrm>
            <a:off x="1895105" y="2527354"/>
            <a:ext cx="129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Unlabeled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712C3-86B6-AA47-AF2D-FCE2125C9256}"/>
              </a:ext>
            </a:extLst>
          </p:cNvPr>
          <p:cNvSpPr txBox="1"/>
          <p:nvPr/>
        </p:nvSpPr>
        <p:spPr>
          <a:xfrm>
            <a:off x="1694579" y="4058653"/>
            <a:ext cx="193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D7526-AB83-8245-9D04-A643345B5502}"/>
              </a:ext>
            </a:extLst>
          </p:cNvPr>
          <p:cNvSpPr txBox="1"/>
          <p:nvPr/>
        </p:nvSpPr>
        <p:spPr>
          <a:xfrm>
            <a:off x="3615658" y="4058653"/>
            <a:ext cx="376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specific to networking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CDEA73-A1CB-8D41-BE4F-57E809A33BB2}"/>
              </a:ext>
            </a:extLst>
          </p:cNvPr>
          <p:cNvSpPr txBox="1"/>
          <p:nvPr/>
        </p:nvSpPr>
        <p:spPr>
          <a:xfrm>
            <a:off x="903513" y="4579185"/>
            <a:ext cx="209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NoMoNoise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76D6D-63F9-EF47-9315-FDF8B8240E8E}"/>
              </a:ext>
            </a:extLst>
          </p:cNvPr>
          <p:cNvSpPr txBox="1"/>
          <p:nvPr/>
        </p:nvSpPr>
        <p:spPr>
          <a:xfrm>
            <a:off x="1685894" y="5073007"/>
            <a:ext cx="972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Solve networking problem: remove noise in latency measurements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61B20-4214-9147-AD7E-1ADF525DDD3B}"/>
              </a:ext>
            </a:extLst>
          </p:cNvPr>
          <p:cNvSpPr txBox="1"/>
          <p:nvPr/>
        </p:nvSpPr>
        <p:spPr>
          <a:xfrm>
            <a:off x="1684721" y="5538301"/>
            <a:ext cx="193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Limitation: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D8386-4583-884F-A645-8FCEC43CF643}"/>
              </a:ext>
            </a:extLst>
          </p:cNvPr>
          <p:cNvSpPr txBox="1"/>
          <p:nvPr/>
        </p:nvSpPr>
        <p:spPr>
          <a:xfrm>
            <a:off x="3625516" y="5534233"/>
            <a:ext cx="266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 issue</a:t>
            </a:r>
          </a:p>
        </p:txBody>
      </p:sp>
    </p:spTree>
    <p:extLst>
      <p:ext uri="{BB962C8B-B14F-4D97-AF65-F5344CB8AC3E}">
        <p14:creationId xmlns:p14="http://schemas.microsoft.com/office/powerpoint/2010/main" val="162503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22" grpId="0"/>
      <p:bldP spid="40" grpId="0"/>
      <p:bldP spid="41" grpId="0"/>
      <p:bldP spid="23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5A0121-ED3B-B54D-A3D8-423F34528705}"/>
              </a:ext>
            </a:extLst>
          </p:cNvPr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F59C88D-D238-3049-B6A7-636DA509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13" y="6492875"/>
            <a:ext cx="587829" cy="365125"/>
          </a:xfrm>
        </p:spPr>
        <p:txBody>
          <a:bodyPr/>
          <a:lstStyle/>
          <a:p>
            <a:fld id="{30CC9D27-EBEC-F84B-A1A4-35C958CAE8DA}" type="slidenum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B15D027-F7FB-3F43-8B4A-456E2A384EC6}"/>
              </a:ext>
            </a:extLst>
          </p:cNvPr>
          <p:cNvSpPr/>
          <p:nvPr/>
        </p:nvSpPr>
        <p:spPr>
          <a:xfrm>
            <a:off x="2137188" y="239021"/>
            <a:ext cx="9869754" cy="5486400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79A5B-9441-454E-9587-A364400A353C}"/>
              </a:ext>
            </a:extLst>
          </p:cNvPr>
          <p:cNvSpPr/>
          <p:nvPr/>
        </p:nvSpPr>
        <p:spPr>
          <a:xfrm>
            <a:off x="2455240" y="3855171"/>
            <a:ext cx="4134679" cy="1520687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138F9-D36A-3E43-96E4-20914A9AFFC6}"/>
              </a:ext>
            </a:extLst>
          </p:cNvPr>
          <p:cNvSpPr/>
          <p:nvPr/>
        </p:nvSpPr>
        <p:spPr>
          <a:xfrm>
            <a:off x="5019536" y="3944623"/>
            <a:ext cx="1480931" cy="1321904"/>
          </a:xfrm>
          <a:prstGeom prst="rect">
            <a:avLst/>
          </a:prstGeom>
          <a:ln w="28575">
            <a:solidFill>
              <a:srgbClr val="8B3C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5921-5712-0D43-BEF4-B1AB56619DFA}"/>
              </a:ext>
            </a:extLst>
          </p:cNvPr>
          <p:cNvSpPr txBox="1"/>
          <p:nvPr/>
        </p:nvSpPr>
        <p:spPr>
          <a:xfrm>
            <a:off x="2895876" y="4430848"/>
            <a:ext cx="16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NoMoNoise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F78E5D-EDBF-5E4B-983B-4950972ECD47}"/>
              </a:ext>
            </a:extLst>
          </p:cNvPr>
          <p:cNvSpPr/>
          <p:nvPr/>
        </p:nvSpPr>
        <p:spPr>
          <a:xfrm>
            <a:off x="2455241" y="1012579"/>
            <a:ext cx="1053548" cy="225618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Prepro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cessing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6B921-1534-B943-9F97-CC99699FDBB1}"/>
              </a:ext>
            </a:extLst>
          </p:cNvPr>
          <p:cNvSpPr/>
          <p:nvPr/>
        </p:nvSpPr>
        <p:spPr>
          <a:xfrm>
            <a:off x="3919608" y="1011268"/>
            <a:ext cx="1149628" cy="194938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Combi-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AA3BA-936C-F84A-A464-836C7CC597BF}"/>
              </a:ext>
            </a:extLst>
          </p:cNvPr>
          <p:cNvSpPr/>
          <p:nvPr/>
        </p:nvSpPr>
        <p:spPr>
          <a:xfrm>
            <a:off x="5440291" y="1011268"/>
            <a:ext cx="1149628" cy="1949381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Snuba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B519D-B135-274C-AE62-6770B5755F65}"/>
              </a:ext>
            </a:extLst>
          </p:cNvPr>
          <p:cNvSpPr/>
          <p:nvPr/>
        </p:nvSpPr>
        <p:spPr>
          <a:xfrm>
            <a:off x="7199518" y="1012579"/>
            <a:ext cx="2044147" cy="4363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9FD0D-F82B-7942-9011-52C2D3D930AF}"/>
              </a:ext>
            </a:extLst>
          </p:cNvPr>
          <p:cNvSpPr/>
          <p:nvPr/>
        </p:nvSpPr>
        <p:spPr>
          <a:xfrm>
            <a:off x="7275718" y="2513388"/>
            <a:ext cx="1868554" cy="275313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61F669-0201-8748-A1F1-279612C4FFD4}"/>
              </a:ext>
            </a:extLst>
          </p:cNvPr>
          <p:cNvSpPr/>
          <p:nvPr/>
        </p:nvSpPr>
        <p:spPr>
          <a:xfrm>
            <a:off x="7365170" y="2691555"/>
            <a:ext cx="1669773" cy="954894"/>
          </a:xfrm>
          <a:prstGeom prst="round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C75D0-8F87-2647-832F-FAD71F3EC9AB}"/>
              </a:ext>
            </a:extLst>
          </p:cNvPr>
          <p:cNvSpPr/>
          <p:nvPr/>
        </p:nvSpPr>
        <p:spPr>
          <a:xfrm>
            <a:off x="7365171" y="4251103"/>
            <a:ext cx="1669772" cy="892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E26FB2-C49B-C247-9949-BD838237AF36}"/>
              </a:ext>
            </a:extLst>
          </p:cNvPr>
          <p:cNvSpPr txBox="1"/>
          <p:nvPr/>
        </p:nvSpPr>
        <p:spPr>
          <a:xfrm>
            <a:off x="7444683" y="1370388"/>
            <a:ext cx="152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9408B-F200-FA49-B164-25077466C49F}"/>
              </a:ext>
            </a:extLst>
          </p:cNvPr>
          <p:cNvSpPr txBox="1"/>
          <p:nvPr/>
        </p:nvSpPr>
        <p:spPr>
          <a:xfrm>
            <a:off x="8022808" y="3652235"/>
            <a:ext cx="397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DF7FE-8FD9-644F-82C9-3ECE9A3301DF}"/>
              </a:ext>
            </a:extLst>
          </p:cNvPr>
          <p:cNvSpPr/>
          <p:nvPr/>
        </p:nvSpPr>
        <p:spPr>
          <a:xfrm>
            <a:off x="9763812" y="1011268"/>
            <a:ext cx="1895063" cy="4363278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Discriminative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(e.g., LSTM)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24E45-B387-BE45-88E8-45822D709173}"/>
              </a:ext>
            </a:extLst>
          </p:cNvPr>
          <p:cNvSpPr/>
          <p:nvPr/>
        </p:nvSpPr>
        <p:spPr>
          <a:xfrm>
            <a:off x="533681" y="1027139"/>
            <a:ext cx="1149628" cy="81032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Labeled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77422-B55D-3A47-9857-25D24805333B}"/>
              </a:ext>
            </a:extLst>
          </p:cNvPr>
          <p:cNvSpPr/>
          <p:nvPr/>
        </p:nvSpPr>
        <p:spPr>
          <a:xfrm>
            <a:off x="268631" y="1962290"/>
            <a:ext cx="1414678" cy="1713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36DB716E-E7B8-CE42-A852-D1104EAB891A}"/>
              </a:ext>
            </a:extLst>
          </p:cNvPr>
          <p:cNvSpPr/>
          <p:nvPr/>
        </p:nvSpPr>
        <p:spPr>
          <a:xfrm flipH="1">
            <a:off x="268630" y="4158749"/>
            <a:ext cx="1417985" cy="975787"/>
          </a:xfrm>
          <a:prstGeom prst="snip1Rect">
            <a:avLst>
              <a:gd name="adj" fmla="val 23652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F60ACC-5BE3-3E49-A943-BFED5BED8BA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015105" y="2960649"/>
            <a:ext cx="0" cy="98397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00AB2C-795B-4343-9144-E11AC9BF1ED6}"/>
              </a:ext>
            </a:extLst>
          </p:cNvPr>
          <p:cNvSpPr txBox="1"/>
          <p:nvPr/>
        </p:nvSpPr>
        <p:spPr>
          <a:xfrm>
            <a:off x="4529009" y="3129470"/>
            <a:ext cx="146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DBBED7-DB98-8C4E-9E7C-B3F9300205FB}"/>
              </a:ext>
            </a:extLst>
          </p:cNvPr>
          <p:cNvSpPr txBox="1"/>
          <p:nvPr/>
        </p:nvSpPr>
        <p:spPr>
          <a:xfrm>
            <a:off x="5706993" y="246433"/>
            <a:ext cx="2706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EMERGE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E779753-C626-494B-A983-BC0EF72C766D}"/>
              </a:ext>
            </a:extLst>
          </p:cNvPr>
          <p:cNvSpPr/>
          <p:nvPr/>
        </p:nvSpPr>
        <p:spPr>
          <a:xfrm>
            <a:off x="1723066" y="4481816"/>
            <a:ext cx="722236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B1A2BA-B3F1-F24D-B1F3-2383306F892F}"/>
              </a:ext>
            </a:extLst>
          </p:cNvPr>
          <p:cNvSpPr/>
          <p:nvPr/>
        </p:nvSpPr>
        <p:spPr>
          <a:xfrm>
            <a:off x="1712930" y="2604977"/>
            <a:ext cx="722236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5A0F6E8-B6D5-0246-8C0E-93638F32B567}"/>
              </a:ext>
            </a:extLst>
          </p:cNvPr>
          <p:cNvSpPr/>
          <p:nvPr/>
        </p:nvSpPr>
        <p:spPr>
          <a:xfrm>
            <a:off x="1703384" y="1318652"/>
            <a:ext cx="722236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4486B0-9CC5-134F-8A57-301A3E732710}"/>
              </a:ext>
            </a:extLst>
          </p:cNvPr>
          <p:cNvSpPr/>
          <p:nvPr/>
        </p:nvSpPr>
        <p:spPr>
          <a:xfrm>
            <a:off x="3525557" y="1968975"/>
            <a:ext cx="384112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7A9EE579-1504-CD41-BEC6-8F059F33BAC9}"/>
              </a:ext>
            </a:extLst>
          </p:cNvPr>
          <p:cNvSpPr/>
          <p:nvPr/>
        </p:nvSpPr>
        <p:spPr>
          <a:xfrm>
            <a:off x="5084142" y="1991583"/>
            <a:ext cx="346210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8A446E0-3D45-1E4F-BB6D-1B663F20145B}"/>
              </a:ext>
            </a:extLst>
          </p:cNvPr>
          <p:cNvSpPr/>
          <p:nvPr/>
        </p:nvSpPr>
        <p:spPr>
          <a:xfrm>
            <a:off x="6619928" y="1981422"/>
            <a:ext cx="546459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72E8106-35F3-9541-AE3C-3952E73AD5E0}"/>
              </a:ext>
            </a:extLst>
          </p:cNvPr>
          <p:cNvSpPr/>
          <p:nvPr/>
        </p:nvSpPr>
        <p:spPr>
          <a:xfrm>
            <a:off x="6619928" y="4456488"/>
            <a:ext cx="546459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6CCD6F3-EACB-C744-8666-FCCE5E036205}"/>
              </a:ext>
            </a:extLst>
          </p:cNvPr>
          <p:cNvSpPr/>
          <p:nvPr/>
        </p:nvSpPr>
        <p:spPr>
          <a:xfrm>
            <a:off x="9263742" y="2901862"/>
            <a:ext cx="490131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014AD4B-4C10-0540-AE2F-FD637FBAED73}"/>
              </a:ext>
            </a:extLst>
          </p:cNvPr>
          <p:cNvSpPr/>
          <p:nvPr/>
        </p:nvSpPr>
        <p:spPr>
          <a:xfrm rot="5400000">
            <a:off x="2709655" y="3423785"/>
            <a:ext cx="544719" cy="2981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435478-B243-F543-B0C4-6CE751CDF6F1}"/>
              </a:ext>
            </a:extLst>
          </p:cNvPr>
          <p:cNvSpPr txBox="1"/>
          <p:nvPr/>
        </p:nvSpPr>
        <p:spPr>
          <a:xfrm>
            <a:off x="9429683" y="6521548"/>
            <a:ext cx="198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ylavinia@uoregon.edu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9837B-BD0D-534A-8369-4300B7C85B41}"/>
              </a:ext>
            </a:extLst>
          </p:cNvPr>
          <p:cNvSpPr txBox="1"/>
          <p:nvPr/>
        </p:nvSpPr>
        <p:spPr>
          <a:xfrm>
            <a:off x="20736" y="6461224"/>
            <a:ext cx="89446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Varma et al., “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Snuba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Automating weak supervision to label training data”, Proc. VLDB Endow 2018. </a:t>
            </a:r>
          </a:p>
          <a:p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Muthukumar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“Denoising internet delay measurements using weak supervision”, ICMLA 2019. </a:t>
            </a:r>
          </a:p>
          <a:p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8BDAF-F615-3A4A-900F-083E2971A905}"/>
              </a:ext>
            </a:extLst>
          </p:cNvPr>
          <p:cNvSpPr txBox="1"/>
          <p:nvPr/>
        </p:nvSpPr>
        <p:spPr>
          <a:xfrm>
            <a:off x="268631" y="5996834"/>
            <a:ext cx="1255370" cy="37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45B7ED-91FB-C34E-ABA8-0B31E88D2011}"/>
              </a:ext>
            </a:extLst>
          </p:cNvPr>
          <p:cNvSpPr txBox="1"/>
          <p:nvPr/>
        </p:nvSpPr>
        <p:spPr>
          <a:xfrm>
            <a:off x="1223136" y="5988732"/>
            <a:ext cx="539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high quality labels at scale and at low cost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FFE1E-AB65-4448-987B-7BBE6083F706}"/>
              </a:ext>
            </a:extLst>
          </p:cNvPr>
          <p:cNvSpPr txBox="1"/>
          <p:nvPr/>
        </p:nvSpPr>
        <p:spPr>
          <a:xfrm>
            <a:off x="6751711" y="5997547"/>
            <a:ext cx="502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 privacy-preserving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5471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2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1207</Words>
  <Application>Microsoft Macintosh PowerPoint</Application>
  <PresentationFormat>Widescreen</PresentationFormat>
  <Paragraphs>351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Challenges in Using ML for Networking Research:  How to Label If You Must</vt:lpstr>
      <vt:lpstr>Introduction</vt:lpstr>
      <vt:lpstr>Outline</vt:lpstr>
      <vt:lpstr>PowerPoint Presentation</vt:lpstr>
      <vt:lpstr>Contributions</vt:lpstr>
      <vt:lpstr>EMERGE</vt:lpstr>
      <vt:lpstr>Building Blocks</vt:lpstr>
      <vt:lpstr>Building Blocks</vt:lpstr>
      <vt:lpstr>PowerPoint Presentation</vt:lpstr>
      <vt:lpstr>Evaluation</vt:lpstr>
      <vt:lpstr>Datasets</vt:lpstr>
      <vt:lpstr>Methodology: Experiment 1</vt:lpstr>
      <vt:lpstr>Methodology: Experiment 1</vt:lpstr>
      <vt:lpstr>Results: Experiment 1</vt:lpstr>
      <vt:lpstr>Methodology: Experiment 2</vt:lpstr>
      <vt:lpstr>Results: Experiment 2</vt:lpstr>
      <vt:lpstr>Hyperparameter Setup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Using ML for Networking Research:  How to Label If You Must</dc:title>
  <dc:creator>Yukhe Lavinia</dc:creator>
  <cp:lastModifiedBy>Yukhe Lavinia</cp:lastModifiedBy>
  <cp:revision>487</cp:revision>
  <dcterms:created xsi:type="dcterms:W3CDTF">2020-07-24T06:42:03Z</dcterms:created>
  <dcterms:modified xsi:type="dcterms:W3CDTF">2020-08-18T17:33:05Z</dcterms:modified>
</cp:coreProperties>
</file>