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2" r:id="rId8"/>
    <p:sldId id="272" r:id="rId9"/>
    <p:sldId id="269" r:id="rId10"/>
    <p:sldId id="279" r:id="rId11"/>
    <p:sldId id="278" r:id="rId12"/>
    <p:sldId id="277" r:id="rId13"/>
    <p:sldId id="276" r:id="rId14"/>
    <p:sldId id="275" r:id="rId15"/>
    <p:sldId id="274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ru-RU"/>
              <a:t>Вставка рисунка SmartArt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2850502"/>
            <a:ext cx="5863046" cy="2128042"/>
          </a:xfrm>
        </p:spPr>
        <p:txBody>
          <a:bodyPr/>
          <a:lstStyle/>
          <a:p>
            <a:r>
              <a:rPr lang="ru-RU" dirty="0"/>
              <a:t>Финальный проект</a:t>
            </a:r>
            <a:br>
              <a:rPr lang="ru-RU" dirty="0"/>
            </a:br>
            <a:r>
              <a:rPr lang="en-US" dirty="0"/>
              <a:t>“FORTUNE GLOBAL 500”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2653" y="5549567"/>
            <a:ext cx="4941770" cy="396660"/>
          </a:xfrm>
        </p:spPr>
        <p:txBody>
          <a:bodyPr>
            <a:noAutofit/>
          </a:bodyPr>
          <a:lstStyle/>
          <a:p>
            <a:r>
              <a:rPr lang="ru-RU" dirty="0"/>
              <a:t>Юлия Лавренюк</a:t>
            </a:r>
          </a:p>
          <a:p>
            <a:r>
              <a:rPr lang="ru-RU" dirty="0"/>
              <a:t>Сентябрь,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40E500D-3316-E441-95F3-79A79B581876}"/>
              </a:ext>
            </a:extLst>
          </p:cNvPr>
          <p:cNvSpPr txBox="1">
            <a:spLocks/>
          </p:cNvSpPr>
          <p:nvPr/>
        </p:nvSpPr>
        <p:spPr>
          <a:xfrm>
            <a:off x="838200" y="514350"/>
            <a:ext cx="10515600" cy="6028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Найти 5 лучших компаний по росту выручки и 5 худших в разрезе каждого года: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32E395-E345-46FD-A0F7-7D82052B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0" y="1289497"/>
            <a:ext cx="5686640" cy="53541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37F14-070F-4E30-0EE5-0F5CAFEB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1008"/>
            <a:ext cx="5342083" cy="24157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FF4FC5-20FE-B2C5-F292-91AD265F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220317"/>
            <a:ext cx="5342083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E7C2DBC-7D0A-2A95-14F2-C1812203C419}"/>
              </a:ext>
            </a:extLst>
          </p:cNvPr>
          <p:cNvSpPr txBox="1">
            <a:spLocks/>
          </p:cNvSpPr>
          <p:nvPr/>
        </p:nvSpPr>
        <p:spPr>
          <a:xfrm>
            <a:off x="838200" y="514350"/>
            <a:ext cx="10515600" cy="6028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Соотношение выручки на единицу рабочего в разрезе года по секторам: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DD5C54-9186-8E38-E1B5-6EB08447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6" y="1691576"/>
            <a:ext cx="5050349" cy="28613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C4D44D-2736-A386-FEC9-4DD8E763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99" y="1674680"/>
            <a:ext cx="5900000" cy="35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6257"/>
            <a:ext cx="10515600" cy="1325563"/>
          </a:xfrm>
        </p:spPr>
        <p:txBody>
          <a:bodyPr/>
          <a:lstStyle/>
          <a:p>
            <a:r>
              <a:rPr lang="ru-RU" dirty="0"/>
              <a:t>Изменение рейтинга по годам: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398ABC-0494-FE37-F003-F335BD35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8" y="1456638"/>
            <a:ext cx="4533302" cy="39447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CAF0FC-7DED-58AC-3CDA-42CCA586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575" y="1356461"/>
            <a:ext cx="5822887" cy="44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8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4"/>
            <a:ext cx="10395857" cy="882734"/>
          </a:xfrm>
        </p:spPr>
        <p:txBody>
          <a:bodyPr/>
          <a:lstStyle/>
          <a:p>
            <a:r>
              <a:rPr lang="ru-RU" dirty="0"/>
              <a:t>Построение Сводной таблицы с рейтингом по годам: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764941-A060-166E-52E9-1F5B3DAE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77482"/>
            <a:ext cx="3734124" cy="13564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3766DB-FFD6-FB99-8D14-EF2E3395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766" y="1016704"/>
            <a:ext cx="3629148" cy="287803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225A45C-0791-2944-05D2-4F9FA23ABFC4}"/>
              </a:ext>
            </a:extLst>
          </p:cNvPr>
          <p:cNvSpPr txBox="1">
            <a:spLocks/>
          </p:cNvSpPr>
          <p:nvPr/>
        </p:nvSpPr>
        <p:spPr>
          <a:xfrm>
            <a:off x="1211425" y="4014257"/>
            <a:ext cx="10395857" cy="7955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Построение витрины с компаниями, где удалось получить тикеры: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A0B5BA-454D-E70A-796E-0847399CE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26" y="5015555"/>
            <a:ext cx="4092295" cy="8763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54948C-4F52-6ED8-4059-EE8319DD37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41" b="40234"/>
          <a:stretch/>
        </p:blipFill>
        <p:spPr>
          <a:xfrm>
            <a:off x="5443528" y="4929287"/>
            <a:ext cx="5910272" cy="17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3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539" y="1993881"/>
            <a:ext cx="4179570" cy="2453652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ru-RU" dirty="0"/>
              <a:t>Вводные данные: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4880688" cy="2519363"/>
          </a:xfrm>
        </p:spPr>
        <p:txBody>
          <a:bodyPr/>
          <a:lstStyle/>
          <a:p>
            <a:r>
              <a:rPr lang="ru-RU" dirty="0"/>
              <a:t>Набор данных : </a:t>
            </a:r>
            <a:r>
              <a:rPr lang="en-US" dirty="0"/>
              <a:t>Fortune Global 500  2019-2021 </a:t>
            </a:r>
            <a:r>
              <a:rPr lang="ru-RU" dirty="0"/>
              <a:t>гг.</a:t>
            </a:r>
            <a:endParaRPr lang="en-US" dirty="0"/>
          </a:p>
          <a:p>
            <a:r>
              <a:rPr lang="ru-RU" dirty="0"/>
              <a:t>Анализ данных </a:t>
            </a:r>
            <a:r>
              <a:rPr lang="en-US" dirty="0"/>
              <a:t>: </a:t>
            </a:r>
            <a:r>
              <a:rPr lang="ru-RU" dirty="0"/>
              <a:t>библиотеки </a:t>
            </a:r>
            <a:r>
              <a:rPr lang="en-US" dirty="0"/>
              <a:t>Python</a:t>
            </a:r>
          </a:p>
          <a:p>
            <a:r>
              <a:rPr lang="ru-RU" dirty="0"/>
              <a:t>База данных </a:t>
            </a:r>
            <a:r>
              <a:rPr lang="en-US" dirty="0"/>
              <a:t>: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BI Tool </a:t>
            </a:r>
            <a:r>
              <a:rPr lang="ru-RU" dirty="0"/>
              <a:t>: </a:t>
            </a:r>
            <a:r>
              <a:rPr lang="en-US" dirty="0"/>
              <a:t>Tableau Public</a:t>
            </a:r>
          </a:p>
          <a:p>
            <a:r>
              <a:rPr lang="ru-RU" dirty="0"/>
              <a:t>Источник данных</a:t>
            </a:r>
            <a:r>
              <a:rPr lang="en-US" dirty="0"/>
              <a:t>: Kaggle.com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ru-RU" dirty="0"/>
              <a:t>О дата сете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876551"/>
            <a:ext cx="6596937" cy="2263602"/>
          </a:xfrm>
        </p:spPr>
        <p:txBody>
          <a:bodyPr/>
          <a:lstStyle/>
          <a:p>
            <a:r>
              <a:rPr lang="ru-RU" dirty="0"/>
              <a:t>Исторически сложилось так, что компании, входящие в список</a:t>
            </a:r>
            <a:r>
              <a:rPr lang="en-US" dirty="0"/>
              <a:t> Global</a:t>
            </a:r>
            <a:r>
              <a:rPr lang="ru-RU" dirty="0"/>
              <a:t> 500, считаются одними из лучших мировых предприятий. Компании ранжируются по выручке, но включается и другая важная информация, такая как местонахождение штаб-квартиры компании и сектор, к которому она принадлежит. Этот анализ направлен на изучение компаний, включенных в список </a:t>
            </a:r>
            <a:r>
              <a:rPr lang="en-US" dirty="0"/>
              <a:t>Global 500</a:t>
            </a:r>
            <a:r>
              <a:rPr lang="ru-RU" dirty="0"/>
              <a:t>, и выявление любых интересных тенденций.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586" y="0"/>
            <a:ext cx="5502340" cy="1987420"/>
          </a:xfrm>
        </p:spPr>
        <p:txBody>
          <a:bodyPr/>
          <a:lstStyle/>
          <a:p>
            <a:pPr algn="just"/>
            <a:r>
              <a:rPr lang="ru-RU" dirty="0"/>
              <a:t>Основные Проблемы: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9586" y="4071818"/>
            <a:ext cx="417957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Неполнота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Наличие ошибок в стандартных значениях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Платная подписка для последующих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Довольно ограниченный набор данных , из которых затруднительно построить большой анализ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586" y="0"/>
            <a:ext cx="5502340" cy="905069"/>
          </a:xfrm>
        </p:spPr>
        <p:txBody>
          <a:bodyPr/>
          <a:lstStyle/>
          <a:p>
            <a:pPr algn="just"/>
            <a:r>
              <a:rPr lang="ru-RU" dirty="0"/>
              <a:t>Основные задачи: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2303" y="1711173"/>
            <a:ext cx="5782259" cy="4540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Обработка данных в Jupyter Notebook, </a:t>
            </a:r>
            <a:r>
              <a:rPr lang="ru-RU" sz="1400" dirty="0"/>
              <a:t>используя библиотеки </a:t>
            </a:r>
            <a:r>
              <a:rPr lang="en-US" sz="1400" dirty="0"/>
              <a:t>Python: 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Проверка </a:t>
            </a:r>
            <a:r>
              <a:rPr lang="en-US" sz="1400" dirty="0">
                <a:solidFill>
                  <a:schemeClr val="bg1"/>
                </a:solidFill>
              </a:rPr>
              <a:t>дубликатов </a:t>
            </a:r>
            <a:r>
              <a:rPr lang="ru-RU" sz="1400" dirty="0">
                <a:solidFill>
                  <a:schemeClr val="bg1"/>
                </a:solidFill>
              </a:rPr>
              <a:t> и пустых строк ( отсутствовали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r>
              <a:rPr lang="ru-RU" sz="1400" dirty="0">
                <a:solidFill>
                  <a:schemeClr val="bg1"/>
                </a:solidFill>
              </a:rPr>
              <a:t>;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Замена пропущенных значений</a:t>
            </a:r>
            <a:r>
              <a:rPr lang="ru-RU" sz="1400" dirty="0">
                <a:solidFill>
                  <a:schemeClr val="bg1"/>
                </a:solidFill>
              </a:rPr>
              <a:t> ( были пропущены города , </a:t>
            </a:r>
            <a:r>
              <a:rPr lang="en-US" sz="1400" dirty="0">
                <a:solidFill>
                  <a:schemeClr val="bg1"/>
                </a:solidFill>
              </a:rPr>
              <a:t>revchange</a:t>
            </a:r>
            <a:r>
              <a:rPr lang="en-US" sz="1400" dirty="0"/>
              <a:t>, prftchange, </a:t>
            </a:r>
            <a:r>
              <a:rPr lang="ru-RU" sz="1400" dirty="0"/>
              <a:t>для расчета использовался </a:t>
            </a:r>
            <a:r>
              <a:rPr lang="en-US" sz="1400" dirty="0"/>
              <a:t>SQL)</a:t>
            </a:r>
            <a:r>
              <a:rPr lang="ru-RU" sz="1400" dirty="0"/>
              <a:t>;</a:t>
            </a:r>
            <a:endParaRPr lang="ru-R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Преобразование типов данных</a:t>
            </a:r>
            <a:r>
              <a:rPr lang="ru-RU" sz="1400" dirty="0">
                <a:solidFill>
                  <a:schemeClr val="bg1"/>
                </a:solidFill>
              </a:rPr>
              <a:t> с </a:t>
            </a:r>
            <a:r>
              <a:rPr lang="en-US" sz="1400" dirty="0">
                <a:solidFill>
                  <a:schemeClr val="bg1"/>
                </a:solidFill>
              </a:rPr>
              <a:t>float </a:t>
            </a:r>
            <a:r>
              <a:rPr lang="ru-RU" sz="1400" dirty="0">
                <a:solidFill>
                  <a:schemeClr val="bg1"/>
                </a:solidFill>
              </a:rPr>
              <a:t>на </a:t>
            </a:r>
            <a:r>
              <a:rPr lang="en-US" sz="1400" dirty="0">
                <a:solidFill>
                  <a:schemeClr val="bg1"/>
                </a:solidFill>
              </a:rPr>
              <a:t> integer</a:t>
            </a:r>
            <a:r>
              <a:rPr lang="ru-RU" sz="1400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Преобразование в соответствии с </a:t>
            </a:r>
            <a:r>
              <a:rPr lang="en-US" sz="1400" dirty="0"/>
              <a:t>naming convention</a:t>
            </a:r>
            <a:r>
              <a:rPr lang="ru-RU" sz="1400" dirty="0"/>
              <a:t>, для визуальности и </a:t>
            </a:r>
            <a:r>
              <a:rPr lang="en-US" sz="1400" dirty="0"/>
              <a:t>rank</a:t>
            </a:r>
            <a:r>
              <a:rPr lang="ru-RU" sz="1400" dirty="0"/>
              <a:t>(</a:t>
            </a:r>
            <a:r>
              <a:rPr lang="en-US" sz="1400" dirty="0"/>
              <a:t>SQL </a:t>
            </a:r>
            <a:r>
              <a:rPr lang="ru-RU" sz="1400" dirty="0"/>
              <a:t>распознает как команду);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Проверка и коррекция написания полей </a:t>
            </a:r>
            <a:r>
              <a:rPr lang="en-US" sz="1400" dirty="0">
                <a:solidFill>
                  <a:schemeClr val="bg1"/>
                </a:solidFill>
              </a:rPr>
              <a:t>Name , City , Sector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  <a:r>
              <a:rPr lang="ru-RU" sz="1400" dirty="0"/>
              <a:t>Так как дата сет собран за 2019-2021 года, были допущены расхождения в написании некоторых значений и некорректные символы;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ru-RU" sz="1400" dirty="0"/>
              <a:t>В исходном датафрейме были только данные с городами, с помощью библиотеки </a:t>
            </a:r>
            <a:r>
              <a:rPr lang="en-US" sz="1400" b="1" dirty="0"/>
              <a:t>geopy.geocoders</a:t>
            </a:r>
            <a:r>
              <a:rPr lang="ru-RU" sz="1400" b="1" dirty="0"/>
              <a:t>  </a:t>
            </a:r>
            <a:r>
              <a:rPr lang="ru-RU" sz="1400" dirty="0"/>
              <a:t>я добавила в дата сет колонку с странами;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Используя </a:t>
            </a:r>
            <a:r>
              <a:rPr lang="en-US" sz="1400" dirty="0"/>
              <a:t>API request </a:t>
            </a:r>
            <a:r>
              <a:rPr lang="ru-RU" sz="1400" dirty="0"/>
              <a:t> получить тикеры компаний;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Используя библиотеки </a:t>
            </a:r>
            <a:r>
              <a:rPr lang="en-US" sz="1400" dirty="0"/>
              <a:t>Python</a:t>
            </a:r>
            <a:r>
              <a:rPr lang="ru-RU" sz="1400" dirty="0"/>
              <a:t> ответить на некоторые поставленные задачи;</a:t>
            </a:r>
          </a:p>
          <a:p>
            <a:pPr marL="285750" indent="-285750">
              <a:buClr>
                <a:srgbClr val="B67D7B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Сохранение обработанных данных</a:t>
            </a:r>
            <a:r>
              <a:rPr lang="ru-RU" sz="1400" dirty="0"/>
              <a:t> для работы с </a:t>
            </a:r>
            <a:r>
              <a:rPr lang="en-US" sz="1400" dirty="0"/>
              <a:t>SQL lite</a:t>
            </a:r>
            <a:r>
              <a:rPr lang="ru-RU" sz="1400" dirty="0"/>
              <a:t>;</a:t>
            </a:r>
            <a:endParaRPr lang="en-US" sz="1400" dirty="0"/>
          </a:p>
          <a:p>
            <a:pPr marL="285750" indent="-285750">
              <a:buClr>
                <a:srgbClr val="B67D7B"/>
              </a:buClr>
              <a:buFont typeface="Arial" panose="020B0604020202020204" pitchFamily="34" charset="0"/>
              <a:buChar char="•"/>
            </a:pPr>
            <a:r>
              <a:rPr lang="ru-RU" sz="1400" dirty="0"/>
              <a:t>Расчеты используя </a:t>
            </a:r>
            <a:r>
              <a:rPr lang="en-US" sz="1400" dirty="0"/>
              <a:t>SQL;</a:t>
            </a:r>
          </a:p>
          <a:p>
            <a:pPr marL="285750" indent="-285750">
              <a:buClr>
                <a:srgbClr val="B67D7B"/>
              </a:buClr>
              <a:buFont typeface="Arial" panose="020B0604020202020204" pitchFamily="34" charset="0"/>
              <a:buChar char="•"/>
            </a:pPr>
            <a:r>
              <a:rPr lang="ru-RU" sz="1400" dirty="0"/>
              <a:t>Визуализация </a:t>
            </a:r>
            <a:r>
              <a:rPr lang="ru-RU" sz="1400" dirty="0" err="1"/>
              <a:t>дашборда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0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4"/>
            <a:ext cx="10515600" cy="826750"/>
          </a:xfrm>
        </p:spPr>
        <p:txBody>
          <a:bodyPr/>
          <a:lstStyle/>
          <a:p>
            <a:r>
              <a:rPr lang="ru-RU" dirty="0"/>
              <a:t>График </a:t>
            </a:r>
            <a:r>
              <a:rPr lang="en-US" dirty="0"/>
              <a:t>“</a:t>
            </a:r>
            <a:r>
              <a:rPr lang="ru-RU" dirty="0"/>
              <a:t>Сравнение Выручки по секторам в разрезе 2019-го года</a:t>
            </a:r>
            <a:r>
              <a:rPr lang="en-US" dirty="0"/>
              <a:t>” </a:t>
            </a:r>
            <a:r>
              <a:rPr lang="ru-RU" dirty="0"/>
              <a:t>используя </a:t>
            </a:r>
            <a:r>
              <a:rPr lang="en-US" dirty="0"/>
              <a:t>matplotlib: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39E133-6E01-B2A9-4850-AECCF756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3" y="1622856"/>
            <a:ext cx="4672475" cy="39037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DE8196-0D93-2E7A-2E4B-418CC17C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26" y="1203804"/>
            <a:ext cx="7158474" cy="50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6400" y="142421"/>
            <a:ext cx="10515600" cy="602815"/>
          </a:xfrm>
        </p:spPr>
        <p:txBody>
          <a:bodyPr/>
          <a:lstStyle/>
          <a:p>
            <a:r>
              <a:rPr lang="ru-RU" dirty="0"/>
              <a:t>Изменения В Хэдкаунте по годам</a:t>
            </a:r>
            <a:r>
              <a:rPr lang="en-US" dirty="0"/>
              <a:t>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2ACD37-79CB-3E5D-1721-867CAD22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9" y="734815"/>
            <a:ext cx="8550381" cy="298476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80EA964-E7AD-3786-2C53-6D6C24CDA725}"/>
              </a:ext>
            </a:extLst>
          </p:cNvPr>
          <p:cNvSpPr txBox="1">
            <a:spLocks/>
          </p:cNvSpPr>
          <p:nvPr/>
        </p:nvSpPr>
        <p:spPr>
          <a:xfrm>
            <a:off x="-701351" y="3614587"/>
            <a:ext cx="10515600" cy="6028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Где расположены топ-5 главных компаний: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D34F94-26DF-ED27-8FB2-335CBE29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0" y="4217402"/>
            <a:ext cx="5972179" cy="25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1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D2CBFBE-D52C-3A15-50C2-343A7FB37309}"/>
              </a:ext>
            </a:extLst>
          </p:cNvPr>
          <p:cNvSpPr txBox="1">
            <a:spLocks/>
          </p:cNvSpPr>
          <p:nvPr/>
        </p:nvSpPr>
        <p:spPr>
          <a:xfrm>
            <a:off x="-360784" y="0"/>
            <a:ext cx="10515600" cy="6028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Вычисление % новых компаний в рейтинге: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A5DA41-1B6F-18C0-EBF3-ECF34EB9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8" y="729039"/>
            <a:ext cx="3716907" cy="31597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7A5460-90CF-CBC7-0CE1-01B63D286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4286"/>
            <a:ext cx="3538674" cy="1316386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079F533F-34FC-CC3A-D925-88870C433AB2}"/>
              </a:ext>
            </a:extLst>
          </p:cNvPr>
          <p:cNvSpPr txBox="1">
            <a:spLocks/>
          </p:cNvSpPr>
          <p:nvPr/>
        </p:nvSpPr>
        <p:spPr>
          <a:xfrm>
            <a:off x="-1905000" y="4217636"/>
            <a:ext cx="10515600" cy="6028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Вычисление % женщин </a:t>
            </a:r>
            <a:r>
              <a:rPr lang="en-US" dirty="0"/>
              <a:t>CEO </a:t>
            </a:r>
          </a:p>
          <a:p>
            <a:r>
              <a:rPr lang="ru-RU" dirty="0"/>
              <a:t>в рейтинге: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F6B7E94-099E-B3D6-B033-01242EB03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7" y="3229999"/>
            <a:ext cx="3977985" cy="343691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5554A6D-6054-89DD-333A-9F8DFF710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908" y="5147521"/>
            <a:ext cx="2769619" cy="1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9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FA09764-A0A0-6E17-265D-A04A08FE613E}"/>
              </a:ext>
            </a:extLst>
          </p:cNvPr>
          <p:cNvSpPr txBox="1">
            <a:spLocks/>
          </p:cNvSpPr>
          <p:nvPr/>
        </p:nvSpPr>
        <p:spPr>
          <a:xfrm>
            <a:off x="838200" y="514350"/>
            <a:ext cx="10515600" cy="6028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Заполнение недостающих данных для полей </a:t>
            </a:r>
            <a:r>
              <a:rPr lang="en-US" dirty="0"/>
              <a:t>Revchange </a:t>
            </a:r>
            <a:r>
              <a:rPr lang="ru-RU" dirty="0"/>
              <a:t>и </a:t>
            </a:r>
            <a:r>
              <a:rPr lang="en-US" dirty="0"/>
              <a:t>prftchange</a:t>
            </a:r>
            <a:r>
              <a:rPr lang="ru-RU" dirty="0"/>
              <a:t>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5344B4-DEC4-91E0-FB4A-D1B5AECE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8" y="1230498"/>
            <a:ext cx="11410434" cy="39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455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{E59473F3-B7D3-48E4-B279-5A74490C85AA}tf67328976_win32</Template>
  <TotalTime>87</TotalTime>
  <Words>407</Words>
  <Application>Microsoft Office PowerPoint</Application>
  <PresentationFormat>Широкоэкранный</PresentationFormat>
  <Paragraphs>56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Финальный проект “FORTUNE GLOBAL 500”</vt:lpstr>
      <vt:lpstr>Вводные данные:</vt:lpstr>
      <vt:lpstr>О дата сете:</vt:lpstr>
      <vt:lpstr>Основные Проблемы:</vt:lpstr>
      <vt:lpstr>Основные задачи:</vt:lpstr>
      <vt:lpstr>График “Сравнение Выручки по секторам в разрезе 2019-го года” используя matplotlib:</vt:lpstr>
      <vt:lpstr>Изменения В Хэдкаунте по годам:</vt:lpstr>
      <vt:lpstr>Презентация PowerPoint</vt:lpstr>
      <vt:lpstr>Презентация PowerPoint</vt:lpstr>
      <vt:lpstr>Презентация PowerPoint</vt:lpstr>
      <vt:lpstr>Презентация PowerPoint</vt:lpstr>
      <vt:lpstr>Изменение рейтинга по годам:</vt:lpstr>
      <vt:lpstr>Построение Сводной таблицы с рейтингом по годам: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 “FORTUNE GLOBAL 500”</dc:title>
  <dc:creator>Kirill Lavrenyuk</dc:creator>
  <cp:lastModifiedBy>Kirill Lavrenyuk</cp:lastModifiedBy>
  <cp:revision>17</cp:revision>
  <dcterms:created xsi:type="dcterms:W3CDTF">2023-09-16T01:07:32Z</dcterms:created>
  <dcterms:modified xsi:type="dcterms:W3CDTF">2023-09-16T06:34:47Z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