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2" r:id="rId6"/>
    <p:sldId id="271" r:id="rId7"/>
    <p:sldId id="272" r:id="rId8"/>
    <p:sldId id="274" r:id="rId9"/>
    <p:sldId id="279" r:id="rId10"/>
    <p:sldId id="28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SAT &amp; ACT Score</a:t>
            </a:r>
            <a:b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 2017 - 2018</a:t>
            </a:r>
            <a:b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MY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US</a:t>
            </a:r>
            <a:endParaRPr lang="en-MY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Ivy Chan</a:t>
            </a:r>
            <a:endParaRPr lang="en-MY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 &amp; Conclusion</a:t>
            </a:r>
            <a:endParaRPr lang="en-MY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To encourage students to be more competitive, it's recommended for the state to make SAT as a compulsory test to be taken in state high school.</a:t>
            </a:r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MY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 To increase Participation Rate of SAT for States like:</a:t>
            </a:r>
            <a:endParaRPr lang="en-MY" altLang="en-US"/>
          </a:p>
          <a:p>
            <a:pPr marL="0" indent="0">
              <a:buNone/>
            </a:pPr>
            <a:r>
              <a:rPr lang="en-MY" altLang="en-US" b="1">
                <a:sym typeface="+mn-ea"/>
              </a:rPr>
              <a:t>	</a:t>
            </a:r>
            <a:r>
              <a:rPr lang="en-US" b="1">
                <a:sym typeface="+mn-ea"/>
              </a:rPr>
              <a:t>Ohio</a:t>
            </a:r>
            <a:r>
              <a:rPr lang="en-MY" altLang="en-US"/>
              <a:t> 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450"/>
          </a:xfrm>
        </p:spPr>
        <p:txBody>
          <a:bodyPr/>
          <a:p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endParaRPr lang="en-MY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5315585"/>
          </a:xfrm>
        </p:spPr>
        <p:txBody>
          <a:bodyPr>
            <a:normAutofit/>
          </a:bodyPr>
          <a:p>
            <a:r>
              <a:rPr lang="en-MY" altLang="en-US"/>
              <a:t> </a:t>
            </a:r>
            <a:r>
              <a:rPr lang="en-MY" altLang="en-US" sz="1600"/>
              <a:t>Import &amp; Read Data</a:t>
            </a:r>
            <a:endParaRPr lang="en-MY" altLang="en-US" sz="1600"/>
          </a:p>
          <a:p>
            <a:r>
              <a:rPr lang="en-MY" altLang="en-US" sz="1600"/>
              <a:t>Data Cleaning</a:t>
            </a:r>
            <a:endParaRPr lang="en-MY" altLang="en-US" sz="1600"/>
          </a:p>
          <a:p>
            <a:pPr lvl="1"/>
            <a:r>
              <a:rPr lang="en-MY" altLang="en-US" sz="1600">
                <a:sym typeface="+mn-ea"/>
              </a:rPr>
              <a:t> df.info()</a:t>
            </a:r>
            <a:endParaRPr lang="en-MY" altLang="en-US" sz="1600"/>
          </a:p>
          <a:p>
            <a:pPr lvl="2"/>
            <a:r>
              <a:rPr lang="en-MY" altLang="en-US" sz="1600">
                <a:sym typeface="+mn-ea"/>
              </a:rPr>
              <a:t>numbers of rows</a:t>
            </a:r>
            <a:endParaRPr lang="en-MY" altLang="en-US" sz="1600">
              <a:sym typeface="+mn-ea"/>
            </a:endParaRPr>
          </a:p>
          <a:p>
            <a:pPr lvl="2"/>
            <a:r>
              <a:rPr lang="en-MY" altLang="en-US" sz="1600">
                <a:sym typeface="+mn-ea"/>
              </a:rPr>
              <a:t>list of columns</a:t>
            </a:r>
            <a:endParaRPr lang="en-MY" altLang="en-US" sz="1600">
              <a:sym typeface="+mn-ea"/>
            </a:endParaRPr>
          </a:p>
          <a:p>
            <a:pPr lvl="2"/>
            <a:r>
              <a:rPr lang="en-MY" altLang="en-US" sz="1600">
                <a:sym typeface="+mn-ea"/>
              </a:rPr>
              <a:t>null values =&gt; update/ drop/remain</a:t>
            </a:r>
            <a:endParaRPr lang="en-MY" altLang="en-US" sz="1600">
              <a:sym typeface="+mn-ea"/>
            </a:endParaRPr>
          </a:p>
          <a:p>
            <a:pPr lvl="2"/>
            <a:r>
              <a:rPr lang="en-MY" altLang="en-US" sz="1600">
                <a:sym typeface="+mn-ea"/>
              </a:rPr>
              <a:t>data type =&gt; convert to appropriate data type</a:t>
            </a:r>
            <a:endParaRPr lang="en-MY" altLang="en-US" sz="1600"/>
          </a:p>
          <a:p>
            <a:pPr lvl="1"/>
            <a:r>
              <a:rPr lang="en-MY" altLang="en-US" sz="1600">
                <a:sym typeface="+mn-ea"/>
              </a:rPr>
              <a:t>Understand each variable of the data columns</a:t>
            </a:r>
            <a:endParaRPr lang="en-MY" altLang="en-US" sz="1600">
              <a:sym typeface="+mn-ea"/>
            </a:endParaRPr>
          </a:p>
          <a:p>
            <a:pPr lvl="2"/>
            <a:r>
              <a:rPr lang="en-MY" altLang="en-US" sz="1600">
                <a:sym typeface="+mn-ea"/>
              </a:rPr>
              <a:t> minimum &amp; maximum possible value for each test/subtest</a:t>
            </a:r>
            <a:endParaRPr lang="en-MY" altLang="en-US" sz="1600"/>
          </a:p>
          <a:p>
            <a:pPr lvl="2"/>
            <a:r>
              <a:rPr lang="en-MY" altLang="en-US" sz="1600">
                <a:sym typeface="+mn-ea"/>
              </a:rPr>
              <a:t> define ways to detect possible errors ie. df.describe(), create functions.etc</a:t>
            </a:r>
            <a:endParaRPr lang="en-MY" altLang="en-US" sz="1600"/>
          </a:p>
          <a:p>
            <a:pPr lvl="2">
              <a:buFont typeface="Arial" panose="020B0604020202020204" pitchFamily="34" charset="0"/>
              <a:buChar char="•"/>
            </a:pPr>
            <a:r>
              <a:rPr lang="en-MY" altLang="en-US" sz="1600">
                <a:sym typeface="+mn-ea"/>
              </a:rPr>
              <a:t> fix the error and update with the correct information</a:t>
            </a:r>
            <a:endParaRPr lang="en-MY" altLang="en-US" sz="1600">
              <a:sym typeface="+mn-ea"/>
            </a:endParaRPr>
          </a:p>
          <a:p>
            <a:pPr lvl="1"/>
            <a:r>
              <a:rPr lang="en-MY" altLang="en-US" sz="1600">
                <a:sym typeface="+mn-ea"/>
              </a:rPr>
              <a:t>Rename column name &amp; Create a Data Dictionary</a:t>
            </a:r>
            <a:endParaRPr lang="en-MY" altLang="en-US" sz="1600">
              <a:sym typeface="+mn-ea"/>
            </a:endParaRPr>
          </a:p>
          <a:p>
            <a:pPr lvl="1"/>
            <a:r>
              <a:rPr lang="en-MY" altLang="en-US" sz="1600">
                <a:sym typeface="+mn-ea"/>
              </a:rPr>
              <a:t>Drop unnecessary row/ column</a:t>
            </a:r>
            <a:endParaRPr lang="en-MY" altLang="en-US" sz="1600">
              <a:sym typeface="+mn-ea"/>
            </a:endParaRPr>
          </a:p>
          <a:p>
            <a:pPr lvl="1"/>
            <a:r>
              <a:rPr lang="en-MY" altLang="en-US" sz="1600">
                <a:sym typeface="+mn-ea"/>
              </a:rPr>
              <a:t>Merge cleaned DataFrame and save </a:t>
            </a:r>
            <a:endParaRPr lang="en-MY" altLang="en-US" sz="1600"/>
          </a:p>
          <a:p>
            <a:r>
              <a:rPr lang="en-MY" altLang="en-US" sz="1600"/>
              <a:t>EDA</a:t>
            </a:r>
            <a:endParaRPr lang="en-MY" altLang="en-US" sz="1600"/>
          </a:p>
          <a:p>
            <a:r>
              <a:rPr lang="en-MY" altLang="en-US" sz="1600"/>
              <a:t> Define Problem Statement based on EDA</a:t>
            </a:r>
            <a:endParaRPr lang="en-MY" altLang="en-US" sz="1600"/>
          </a:p>
          <a:p>
            <a:r>
              <a:rPr lang="en-MY" altLang="en-US" sz="1600"/>
              <a:t> Conduct Statistical</a:t>
            </a:r>
            <a:endParaRPr lang="en-MY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Overview on Participation Rate for SAT &amp; ACT</a:t>
            </a:r>
            <a:b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MY" altLang="en-US"/>
              <a:t> There is an </a:t>
            </a:r>
            <a:r>
              <a:rPr lang="en-MY" altLang="en-US" b="1"/>
              <a:t>increase</a:t>
            </a:r>
            <a:r>
              <a:rPr lang="en-MY" altLang="en-US"/>
              <a:t> in Participation Rate for SAT Test from Year 2017 to Year 2018</a:t>
            </a:r>
            <a:endParaRPr lang="en-MY" altLang="en-US"/>
          </a:p>
          <a:p>
            <a:pPr lvl="1"/>
            <a:r>
              <a:rPr lang="en-MY" altLang="en-US">
                <a:solidFill>
                  <a:schemeClr val="bg1">
                    <a:lumMod val="50000"/>
                  </a:schemeClr>
                </a:solidFill>
              </a:rPr>
              <a:t>Year 2017- 4 States 100%</a:t>
            </a:r>
            <a:endParaRPr lang="en-MY" alt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MY" altLang="en-US">
                <a:solidFill>
                  <a:schemeClr val="bg1">
                    <a:lumMod val="50000"/>
                  </a:schemeClr>
                </a:solidFill>
              </a:rPr>
              <a:t>Year 2018- 5 States 100%</a:t>
            </a:r>
            <a:endParaRPr lang="en-MY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MY" altLang="en-US"/>
              <a:t> There is a </a:t>
            </a:r>
            <a:r>
              <a:rPr lang="en-MY" altLang="en-US" b="1"/>
              <a:t>slight drop</a:t>
            </a:r>
            <a:r>
              <a:rPr lang="en-MY" altLang="en-US"/>
              <a:t> in </a:t>
            </a:r>
            <a:r>
              <a:rPr lang="en-MY" altLang="en-US">
                <a:sym typeface="+mn-ea"/>
              </a:rPr>
              <a:t>Participation Rate for ACT Test from Year 2017 to Year 2018</a:t>
            </a:r>
            <a:endParaRPr lang="en-MY" altLang="en-US"/>
          </a:p>
          <a:p>
            <a:pPr lvl="1"/>
            <a:r>
              <a:rPr lang="en-MY" altLang="en-US" b="1">
                <a:solidFill>
                  <a:schemeClr val="accent1">
                    <a:lumMod val="75000"/>
                  </a:schemeClr>
                </a:solidFill>
              </a:rPr>
              <a:t>Year 2017- 17 States 100%</a:t>
            </a:r>
            <a:endParaRPr lang="en-MY" altLang="en-US" b="1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MY" altLang="en-US" b="1">
                <a:solidFill>
                  <a:schemeClr val="accent1">
                    <a:lumMod val="75000"/>
                  </a:schemeClr>
                </a:solidFill>
              </a:rPr>
              <a:t>Year 2018- 17 States 100%</a:t>
            </a:r>
            <a:endParaRPr lang="en-MY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730" y="1892300"/>
            <a:ext cx="5789930" cy="3791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Overview on SAT Subject Score &amp; Total Score</a:t>
            </a:r>
            <a:b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660" y="1903730"/>
            <a:ext cx="6209030" cy="38455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930" y="2036445"/>
            <a:ext cx="602742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en-US"/>
            </a:br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Overview on ACT Subject Score &amp; Composite Score</a:t>
            </a:r>
            <a:b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br>
              <a:rPr lang="en-US">
                <a:sym typeface="+mn-ea"/>
              </a:rPr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9095" y="2000250"/>
            <a:ext cx="5793105" cy="38684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065" y="2219325"/>
            <a:ext cx="5325110" cy="3754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MY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Highlights on States'  SAT &amp; ACT </a:t>
            </a:r>
            <a:br>
              <a:rPr lang="en-MY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Participant Rate</a:t>
            </a:r>
            <a:br>
              <a:rPr lang="en-MY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br>
              <a:rPr lang="en-US" sz="3200">
                <a:sym typeface="+mn-ea"/>
              </a:rPr>
            </a:br>
            <a:endParaRPr lang="en-US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b="1"/>
              <a:t>Colorado:</a:t>
            </a:r>
            <a:endParaRPr lang="en-US"/>
          </a:p>
          <a:p>
            <a:r>
              <a:rPr lang="en-US"/>
              <a:t>There's a switch trend in test taken for state Colorado observed.(from ACT to SAT)</a:t>
            </a:r>
            <a:endParaRPr lang="en-US"/>
          </a:p>
          <a:p>
            <a:r>
              <a:rPr lang="en-US"/>
              <a:t>In Year 2017, the participation rate is higher for ACT test (100%) compared to SAT test (11%)</a:t>
            </a:r>
            <a:endParaRPr lang="en-US"/>
          </a:p>
          <a:p>
            <a:r>
              <a:rPr lang="en-US"/>
              <a:t>In Year 2018, the participation rate for ACT test has dropped to 30% while SAT test has drastically increased to 100%.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Illinois:</a:t>
            </a:r>
            <a:endParaRPr lang="en-US"/>
          </a:p>
          <a:p>
            <a:r>
              <a:rPr lang="en-US"/>
              <a:t>There's a switch trend in test taken for state Illinois observed.(from ACT to SAT)</a:t>
            </a:r>
            <a:endParaRPr lang="en-US"/>
          </a:p>
          <a:p>
            <a:r>
              <a:rPr lang="en-US"/>
              <a:t>In Year 2017, the participation rate is higher for ACT test (93%) compared to SAT test (9%)</a:t>
            </a:r>
            <a:endParaRPr lang="en-US"/>
          </a:p>
          <a:p>
            <a:r>
              <a:rPr lang="en-US"/>
              <a:t>In Year 2018, the participation rate for ACT test has dropped to 43% while SAT test has drastically increased to 99%.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Ohio:</a:t>
            </a:r>
            <a:endParaRPr lang="en-US" b="1">
              <a:solidFill>
                <a:srgbClr val="0070C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There is an increase in ACT test participation rate observed in Ohio from 75% in Year 2017 to 100% in Year 2018</a:t>
            </a:r>
            <a:endParaRPr lang="en-US" b="1">
              <a:solidFill>
                <a:srgbClr val="0070C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The participation rate for SAT test in Ohio also shows increase from 12% in Year 2017 to 18% in Year 2018.</a:t>
            </a:r>
            <a:endParaRPr lang="en-US" b="1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Nebraska:</a:t>
            </a:r>
            <a:endParaRPr lang="en-US"/>
          </a:p>
          <a:p>
            <a:r>
              <a:rPr lang="en-US"/>
              <a:t>There is an increase in ACT test participation rate observed in Nebraska from 84% in Year 2017 to 100% in Year 2018</a:t>
            </a:r>
            <a:endParaRPr lang="en-US"/>
          </a:p>
          <a:p>
            <a:r>
              <a:rPr lang="en-US"/>
              <a:t>The participation rate for SAT test in Nebraska however maintained at 3% for both Year 2017 &amp; Year 2018.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MY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Findings (1)</a:t>
            </a:r>
            <a:endParaRPr lang="en-MY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en-US">
                <a:sym typeface="+mn-ea"/>
              </a:rPr>
              <a:t>Minnesota's high average SAT score likely means that only the most prepared, ambitious high schoolers take the SAT. </a:t>
            </a:r>
            <a:endParaRPr lang="en-US"/>
          </a:p>
          <a:p>
            <a:pPr algn="just"/>
            <a:r>
              <a:rPr lang="en-US">
                <a:sym typeface="+mn-ea"/>
              </a:rPr>
              <a:t>In Colorado, Connecticut, Delaware, Idaho, and Michigan, every student took the SAT. This usually means that these states require all high school students to take the SAT as part of normal high school testing.</a:t>
            </a:r>
            <a:endParaRPr lang="en-US"/>
          </a:p>
          <a:p>
            <a:pPr algn="just"/>
            <a:r>
              <a:rPr lang="en-US">
                <a:sym typeface="+mn-ea"/>
              </a:rPr>
              <a:t>In addition, four other states—Illinois, Maine, New Hampshire, and Rhode Island—as well as the District of Columbia offered the SAT statewide during the 2017-18 school year. But because the test wasn't mandatory for all students in these states for the entire school year, participation rates here are below 100%.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r>
              <a:rPr lang="en-MY" altLang="en-US" i="1">
                <a:sym typeface="+mn-ea"/>
              </a:rPr>
              <a:t>* Information above from </a:t>
            </a:r>
            <a:r>
              <a:rPr lang="en-US" i="1">
                <a:sym typeface="+mn-ea"/>
              </a:rPr>
              <a:t>prepscholar.com</a:t>
            </a:r>
            <a:r>
              <a:rPr lang="en-MY" altLang="en-US">
                <a:sym typeface="+mn-ea"/>
              </a:rPr>
              <a:t>.</a:t>
            </a:r>
            <a:endParaRPr lang="en-MY" altLang="en-US">
              <a:sym typeface="+mn-ea"/>
            </a:endParaRPr>
          </a:p>
          <a:p>
            <a:pPr marL="0" indent="0">
              <a:buNone/>
            </a:pPr>
            <a:r>
              <a:rPr lang="en-US" sz="2000" i="1">
                <a:sym typeface="+mn-ea"/>
              </a:rPr>
              <a:t>https://blog.prepscholar.com/average-sat-scores-by-state-most-recent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Findings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en-MY" altLang="en-US"/>
              <a:t>So far there's no compulsory in Ohio State to take either SAT or ACT test.</a:t>
            </a:r>
            <a:endParaRPr lang="en-US"/>
          </a:p>
          <a:p>
            <a:pPr algn="just"/>
            <a:r>
              <a:rPr lang="en-US"/>
              <a:t>Ohio State University requires that all applicants submit either SAT or ACT scores. During the 2017-18 admissions cycle, 35% of admitted students submitted SAT scores.</a:t>
            </a:r>
            <a:endParaRPr lang="en-US"/>
          </a:p>
          <a:p>
            <a:pPr algn="just"/>
            <a:r>
              <a:rPr lang="en-US"/>
              <a:t>2017-18 admissions cycle, Ohio State University had an acceptance rate of 52%. This means that for every 100 students who applied, 52 were admitted, making OSU's admissions process competitive.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MY" altLang="en-US" i="1">
                <a:sym typeface="+mn-ea"/>
              </a:rPr>
              <a:t>* Information above from </a:t>
            </a:r>
            <a:endParaRPr lang="en-MY" altLang="en-US" i="1">
              <a:sym typeface="+mn-ea"/>
            </a:endParaRPr>
          </a:p>
          <a:p>
            <a:pPr marL="0" indent="0">
              <a:buNone/>
            </a:pPr>
            <a:r>
              <a:rPr lang="en-US" sz="1800"/>
              <a:t>https://www.thoughtco.com/ohio-state-university-gpa-sat-act-786573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Presentation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SAT &amp; ACT Score Year 2017 - 2018 in US</vt:lpstr>
      <vt:lpstr>Problem Statement</vt:lpstr>
      <vt:lpstr>Process</vt:lpstr>
      <vt:lpstr>Overview on Participation Rate for SAT &amp; ACT Year 2017 vs Year 2018</vt:lpstr>
      <vt:lpstr>Overview on SAT Subject Score &amp; Total Score Year 2017 vs Year 2018 </vt:lpstr>
      <vt:lpstr> Overview on ACT Subject Score &amp; Composite Score Year 2017 vs Year 2018 </vt:lpstr>
      <vt:lpstr>Highlights on States'  SAT &amp; ACT  Participant Rate Year 2017 vs Year 2018 </vt:lpstr>
      <vt:lpstr>Findings (1)</vt:lpstr>
      <vt:lpstr>Findings (2)</vt:lpstr>
      <vt:lpstr>Recommendations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16</cp:revision>
  <dcterms:created xsi:type="dcterms:W3CDTF">2019-09-26T10:19:00Z</dcterms:created>
  <dcterms:modified xsi:type="dcterms:W3CDTF">2019-09-26T23:52:43Z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