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3" r:id="rId6"/>
    <p:sldId id="259" r:id="rId7"/>
    <p:sldId id="260" r:id="rId8"/>
    <p:sldId id="261" r:id="rId9"/>
    <p:sldId id="269" r:id="rId10"/>
    <p:sldId id="272" r:id="rId11"/>
    <p:sldId id="265" r:id="rId12"/>
    <p:sldId id="263"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FE73B03-4D71-4565-8C52-4902BE6377A4}" type="doc">
      <dgm:prSet loTypeId="urn:microsoft.com/office/officeart/2005/8/layout/hierarchy2" loCatId="hierarchy" qsTypeId="urn:microsoft.com/office/officeart/2005/8/quickstyle/simple1" qsCatId="simple" csTypeId="urn:microsoft.com/office/officeart/2005/8/colors/accent0_1" csCatId="accent1" phldr="0"/>
      <dgm:spPr/>
      <dgm:t>
        <a:bodyPr/>
        <a:p>
          <a:endParaRPr lang="en-US"/>
        </a:p>
      </dgm:t>
    </dgm:pt>
    <dgm:pt modelId="{0605F139-5EF0-48E7-A091-192233D2011D}">
      <dgm:prSet phldrT="[Text]" phldr="0" custT="0"/>
      <dgm:spPr/>
      <dgm:t>
        <a:bodyPr vert="horz" wrap="square"/>
        <a:p>
          <a:pPr>
            <a:lnSpc>
              <a:spcPct val="100000"/>
            </a:lnSpc>
            <a:spcBef>
              <a:spcPct val="0"/>
            </a:spcBef>
            <a:spcAft>
              <a:spcPct val="35000"/>
            </a:spcAft>
          </a:pPr>
          <a:r>
            <a:rPr lang="en-MY" altLang="en-US"/>
            <a:t>Subreddit</a:t>
          </a:r>
          <a:r>
            <a:rPr lang="en-MY" altLang="en-US"/>
            <a:t/>
          </a:r>
          <a:endParaRPr lang="en-MY" altLang="en-US"/>
        </a:p>
        <a:p>
          <a:pPr>
            <a:lnSpc>
              <a:spcPct val="100000"/>
            </a:lnSpc>
            <a:spcBef>
              <a:spcPct val="0"/>
            </a:spcBef>
            <a:spcAft>
              <a:spcPct val="35000"/>
            </a:spcAft>
          </a:pPr>
          <a:r>
            <a:rPr lang="en-MY" altLang="en-US"/>
            <a:t>(100%)</a:t>
          </a:r>
          <a:r>
            <a:rPr lang="en-MY" altLang="en-US"/>
            <a:t/>
          </a:r>
          <a:endParaRPr lang="en-MY" altLang="en-US"/>
        </a:p>
      </dgm:t>
    </dgm:pt>
    <dgm:pt modelId="{2AFB1B2A-8749-4E5E-9CB9-0B60F81C46F8}" cxnId="{93415FE0-F053-4EDE-AE95-2D1AF1BAE81D}" type="parTrans">
      <dgm:prSet/>
      <dgm:spPr/>
      <dgm:t>
        <a:bodyPr/>
        <a:p>
          <a:endParaRPr lang="en-US"/>
        </a:p>
      </dgm:t>
    </dgm:pt>
    <dgm:pt modelId="{E0FFEB56-236E-4FE9-83BF-31494E265D5A}" cxnId="{93415FE0-F053-4EDE-AE95-2D1AF1BAE81D}" type="sibTrans">
      <dgm:prSet/>
      <dgm:spPr/>
      <dgm:t>
        <a:bodyPr/>
        <a:p>
          <a:endParaRPr lang="en-US"/>
        </a:p>
      </dgm:t>
    </dgm:pt>
    <dgm:pt modelId="{4530EE7D-F557-4815-9ED2-EABC47F46978}">
      <dgm:prSet phldrT="[Text]" phldr="0" custT="0"/>
      <dgm:spPr/>
      <dgm:t>
        <a:bodyPr vert="horz" wrap="square"/>
        <a:p>
          <a:pPr>
            <a:lnSpc>
              <a:spcPct val="100000"/>
            </a:lnSpc>
            <a:spcBef>
              <a:spcPct val="0"/>
            </a:spcBef>
            <a:spcAft>
              <a:spcPct val="35000"/>
            </a:spcAft>
          </a:pPr>
          <a:r>
            <a:rPr lang="en-MY" altLang="en-US"/>
            <a:t>Training  Data Sets</a:t>
          </a:r>
          <a:endParaRPr lang="en-MY" altLang="en-US"/>
        </a:p>
        <a:p>
          <a:pPr>
            <a:lnSpc>
              <a:spcPct val="100000"/>
            </a:lnSpc>
            <a:spcBef>
              <a:spcPct val="0"/>
            </a:spcBef>
            <a:spcAft>
              <a:spcPct val="35000"/>
            </a:spcAft>
          </a:pPr>
          <a:r>
            <a:rPr lang="en-MY" altLang="en-US"/>
            <a:t>(80%)</a:t>
          </a:r>
          <a:r>
            <a:rPr lang="en-MY" altLang="en-US"/>
            <a:t/>
          </a:r>
          <a:endParaRPr lang="en-MY" altLang="en-US"/>
        </a:p>
      </dgm:t>
    </dgm:pt>
    <dgm:pt modelId="{AC2BFF99-DAE2-494A-88AB-85D75BC6D2EE}" cxnId="{C8244CB2-E465-4C7E-A682-D0BF144C1F82}" type="parTrans">
      <dgm:prSet/>
      <dgm:spPr/>
      <dgm:t>
        <a:bodyPr/>
        <a:p>
          <a:endParaRPr lang="en-US"/>
        </a:p>
      </dgm:t>
    </dgm:pt>
    <dgm:pt modelId="{B98A0394-6758-42EB-8D0E-4491BED52B6C}" cxnId="{C8244CB2-E465-4C7E-A682-D0BF144C1F82}" type="sibTrans">
      <dgm:prSet/>
      <dgm:spPr/>
      <dgm:t>
        <a:bodyPr/>
        <a:p>
          <a:endParaRPr lang="en-US"/>
        </a:p>
      </dgm:t>
    </dgm:pt>
    <dgm:pt modelId="{2C2A4BF3-AA22-4080-9546-909CF9AC3ECB}">
      <dgm:prSet phldrT="[Text]" phldr="0" custT="0"/>
      <dgm:spPr/>
      <dgm:t>
        <a:bodyPr vert="horz" wrap="square"/>
        <a:p>
          <a:pPr>
            <a:lnSpc>
              <a:spcPct val="100000"/>
            </a:lnSpc>
            <a:spcBef>
              <a:spcPct val="0"/>
            </a:spcBef>
            <a:spcAft>
              <a:spcPct val="35000"/>
            </a:spcAft>
          </a:pPr>
          <a:r>
            <a:rPr lang="en-MY" altLang="en-US"/>
            <a:t>Train</a:t>
          </a:r>
          <a:endParaRPr lang="en-MY" altLang="en-US"/>
        </a:p>
        <a:p>
          <a:pPr>
            <a:lnSpc>
              <a:spcPct val="100000"/>
            </a:lnSpc>
            <a:spcBef>
              <a:spcPct val="0"/>
            </a:spcBef>
            <a:spcAft>
              <a:spcPct val="35000"/>
            </a:spcAft>
          </a:pPr>
          <a:r>
            <a:rPr lang="en-MY" altLang="en-US"/>
            <a:t>(Stratify)</a:t>
          </a:r>
          <a:r>
            <a:rPr lang="en-MY" altLang="en-US"/>
            <a:t/>
          </a:r>
          <a:endParaRPr lang="en-MY" altLang="en-US"/>
        </a:p>
      </dgm:t>
    </dgm:pt>
    <dgm:pt modelId="{4A6A0524-D9B7-4A37-8E78-5FE688BDCCE6}" cxnId="{E7CD8B0E-3135-4289-A88F-829BEDB8DC3E}" type="parTrans">
      <dgm:prSet/>
      <dgm:spPr/>
      <dgm:t>
        <a:bodyPr/>
        <a:p>
          <a:endParaRPr lang="en-US"/>
        </a:p>
      </dgm:t>
    </dgm:pt>
    <dgm:pt modelId="{39CECE7E-7D7C-4022-9437-1E0813814145}" cxnId="{E7CD8B0E-3135-4289-A88F-829BEDB8DC3E}" type="sibTrans">
      <dgm:prSet/>
      <dgm:spPr/>
      <dgm:t>
        <a:bodyPr/>
        <a:p>
          <a:endParaRPr lang="en-US"/>
        </a:p>
      </dgm:t>
    </dgm:pt>
    <dgm:pt modelId="{C78C4F92-AD69-46C8-910C-41059E8ED0A9}">
      <dgm:prSet phldrT="[Text]" phldr="0" custT="0"/>
      <dgm:spPr/>
      <dgm:t>
        <a:bodyPr vert="horz" wrap="square"/>
        <a:p>
          <a:pPr>
            <a:lnSpc>
              <a:spcPct val="100000"/>
            </a:lnSpc>
            <a:spcBef>
              <a:spcPct val="0"/>
            </a:spcBef>
            <a:spcAft>
              <a:spcPct val="35000"/>
            </a:spcAft>
          </a:pPr>
          <a:r>
            <a:rPr lang="en-MY" altLang="en-US"/>
            <a:t>Validation</a:t>
          </a:r>
          <a:endParaRPr lang="en-MY" altLang="en-US"/>
        </a:p>
        <a:p>
          <a:pPr>
            <a:lnSpc>
              <a:spcPct val="100000"/>
            </a:lnSpc>
            <a:spcBef>
              <a:spcPct val="0"/>
            </a:spcBef>
            <a:spcAft>
              <a:spcPct val="35000"/>
            </a:spcAft>
          </a:pPr>
          <a:r>
            <a:rPr lang="en-MY" altLang="en-US">
              <a:sym typeface="+mn-ea"/>
            </a:rPr>
            <a:t>(Stratify)</a:t>
          </a:r>
          <a:r>
            <a:rPr lang="en-MY" altLang="en-US"/>
            <a:t/>
          </a:r>
          <a:endParaRPr lang="en-MY" altLang="en-US"/>
        </a:p>
      </dgm:t>
    </dgm:pt>
    <dgm:pt modelId="{581124B7-0397-40F7-9B1D-41220103BA68}" cxnId="{90BD2084-0D53-4F5F-A355-67B547B5E39E}" type="parTrans">
      <dgm:prSet/>
      <dgm:spPr/>
      <dgm:t>
        <a:bodyPr/>
        <a:p>
          <a:endParaRPr lang="en-US"/>
        </a:p>
      </dgm:t>
    </dgm:pt>
    <dgm:pt modelId="{A23C44A9-E7A6-467B-BF93-DD0656347715}" cxnId="{90BD2084-0D53-4F5F-A355-67B547B5E39E}" type="sibTrans">
      <dgm:prSet/>
      <dgm:spPr/>
      <dgm:t>
        <a:bodyPr/>
        <a:p>
          <a:endParaRPr lang="en-US"/>
        </a:p>
      </dgm:t>
    </dgm:pt>
    <dgm:pt modelId="{4E4A1E17-A3EC-4A54-9171-277E11A0B287}">
      <dgm:prSet phldrT="[Text]" phldr="0" custT="0"/>
      <dgm:spPr/>
      <dgm:t>
        <a:bodyPr vert="horz" wrap="square"/>
        <a:p>
          <a:pPr>
            <a:lnSpc>
              <a:spcPct val="100000"/>
            </a:lnSpc>
            <a:spcBef>
              <a:spcPct val="0"/>
            </a:spcBef>
            <a:spcAft>
              <a:spcPct val="35000"/>
            </a:spcAft>
          </a:pPr>
          <a:r>
            <a:rPr lang="en-MY" altLang="en-US"/>
            <a:t>Testing Data Sets</a:t>
          </a:r>
          <a:endParaRPr lang="en-MY" altLang="en-US"/>
        </a:p>
        <a:p>
          <a:pPr>
            <a:lnSpc>
              <a:spcPct val="100000"/>
            </a:lnSpc>
            <a:spcBef>
              <a:spcPct val="0"/>
            </a:spcBef>
            <a:spcAft>
              <a:spcPct val="35000"/>
            </a:spcAft>
          </a:pPr>
          <a:r>
            <a:rPr lang="en-MY" altLang="en-US"/>
            <a:t>(20%)</a:t>
          </a:r>
          <a:r>
            <a:rPr lang="en-MY" altLang="en-US"/>
            <a:t/>
          </a:r>
          <a:endParaRPr lang="en-MY" altLang="en-US"/>
        </a:p>
      </dgm:t>
    </dgm:pt>
    <dgm:pt modelId="{367D7799-1E5C-4947-8AD1-85D1E0D367AF}" cxnId="{BDF28543-4567-4586-9776-DD2C31EEE0CE}" type="parTrans">
      <dgm:prSet/>
      <dgm:spPr/>
      <dgm:t>
        <a:bodyPr/>
        <a:p>
          <a:endParaRPr lang="en-US"/>
        </a:p>
      </dgm:t>
    </dgm:pt>
    <dgm:pt modelId="{7FFEBD18-7D5B-41C0-A8F3-60942A71708D}" cxnId="{BDF28543-4567-4586-9776-DD2C31EEE0CE}" type="sibTrans">
      <dgm:prSet/>
      <dgm:spPr/>
      <dgm:t>
        <a:bodyPr/>
        <a:p>
          <a:endParaRPr lang="en-US"/>
        </a:p>
      </dgm:t>
    </dgm:pt>
    <dgm:pt modelId="{5FBAB40F-6011-4629-9B30-77C9439C91BF}" type="pres">
      <dgm:prSet presAssocID="{EFE73B03-4D71-4565-8C52-4902BE6377A4}" presName="diagram" presStyleCnt="0">
        <dgm:presLayoutVars>
          <dgm:chPref val="1"/>
          <dgm:dir/>
          <dgm:animOne val="branch"/>
          <dgm:animLvl val="lvl"/>
          <dgm:resizeHandles val="exact"/>
        </dgm:presLayoutVars>
      </dgm:prSet>
      <dgm:spPr/>
    </dgm:pt>
    <dgm:pt modelId="{2332AA2E-A989-4175-BB73-78EA4C3BDB65}" type="pres">
      <dgm:prSet presAssocID="{0605F139-5EF0-48E7-A091-192233D2011D}" presName="root1" presStyleCnt="0"/>
      <dgm:spPr/>
    </dgm:pt>
    <dgm:pt modelId="{24E3F4AB-32FB-4CE0-9DAC-FC4DD26B5900}" type="pres">
      <dgm:prSet presAssocID="{0605F139-5EF0-48E7-A091-192233D2011D}" presName="LevelOneTextNode" presStyleLbl="node0" presStyleIdx="0" presStyleCnt="1">
        <dgm:presLayoutVars>
          <dgm:chPref val="3"/>
        </dgm:presLayoutVars>
      </dgm:prSet>
      <dgm:spPr/>
    </dgm:pt>
    <dgm:pt modelId="{44F25638-8073-4DA7-9390-5AC06A304565}" type="pres">
      <dgm:prSet presAssocID="{0605F139-5EF0-48E7-A091-192233D2011D}" presName="level2hierChild" presStyleCnt="0"/>
      <dgm:spPr/>
    </dgm:pt>
    <dgm:pt modelId="{B47BD6C9-6D53-4A69-975F-9CF96E25F10F}" type="pres">
      <dgm:prSet presAssocID="{AC2BFF99-DAE2-494A-88AB-85D75BC6D2EE}" presName="conn2-1" presStyleLbl="parChTrans1D2" presStyleIdx="0" presStyleCnt="2"/>
      <dgm:spPr/>
    </dgm:pt>
    <dgm:pt modelId="{C1833E64-0598-4ED8-B73B-4C820BB35531}" type="pres">
      <dgm:prSet presAssocID="{AC2BFF99-DAE2-494A-88AB-85D75BC6D2EE}" presName="connTx" presStyleCnt="0"/>
      <dgm:spPr/>
    </dgm:pt>
    <dgm:pt modelId="{46F58ACF-5130-428E-B3EF-87D6FEC0C921}" type="pres">
      <dgm:prSet presAssocID="{4530EE7D-F557-4815-9ED2-EABC47F46978}" presName="root2" presStyleCnt="0"/>
      <dgm:spPr/>
    </dgm:pt>
    <dgm:pt modelId="{3C0D5057-54F2-42F8-ADAD-AA27A1CC1A1B}" type="pres">
      <dgm:prSet presAssocID="{4530EE7D-F557-4815-9ED2-EABC47F46978}" presName="LevelTwoTextNode" presStyleLbl="node2" presStyleIdx="0" presStyleCnt="2">
        <dgm:presLayoutVars>
          <dgm:chPref val="3"/>
        </dgm:presLayoutVars>
      </dgm:prSet>
      <dgm:spPr/>
    </dgm:pt>
    <dgm:pt modelId="{48673F39-879C-4946-8DC7-FD68F0552920}" type="pres">
      <dgm:prSet presAssocID="{4530EE7D-F557-4815-9ED2-EABC47F46978}" presName="level3hierChild" presStyleCnt="0"/>
      <dgm:spPr/>
    </dgm:pt>
    <dgm:pt modelId="{FA61825B-C877-4D42-AAFB-0586288A9783}" type="pres">
      <dgm:prSet presAssocID="{4A6A0524-D9B7-4A37-8E78-5FE688BDCCE6}" presName="conn2-1" presStyleLbl="parChTrans1D3" presStyleIdx="0" presStyleCnt="2"/>
      <dgm:spPr/>
    </dgm:pt>
    <dgm:pt modelId="{66B35CF0-1806-4E4A-8B50-99A64DECDBA9}" type="pres">
      <dgm:prSet presAssocID="{4A6A0524-D9B7-4A37-8E78-5FE688BDCCE6}" presName="connTx" presStyleCnt="0"/>
      <dgm:spPr/>
    </dgm:pt>
    <dgm:pt modelId="{F95D7524-EA0E-4F9D-9D6F-B10856D5C83F}" type="pres">
      <dgm:prSet presAssocID="{2C2A4BF3-AA22-4080-9546-909CF9AC3ECB}" presName="root2" presStyleCnt="0"/>
      <dgm:spPr/>
    </dgm:pt>
    <dgm:pt modelId="{63712EDC-9AF8-41BC-8F72-ADF8D554FF07}" type="pres">
      <dgm:prSet presAssocID="{2C2A4BF3-AA22-4080-9546-909CF9AC3ECB}" presName="LevelTwoTextNode" presStyleLbl="node3" presStyleIdx="0" presStyleCnt="2">
        <dgm:presLayoutVars>
          <dgm:chPref val="3"/>
        </dgm:presLayoutVars>
      </dgm:prSet>
      <dgm:spPr/>
    </dgm:pt>
    <dgm:pt modelId="{E0C65410-D9BC-4E23-87DE-EBBC54AD2166}" type="pres">
      <dgm:prSet presAssocID="{2C2A4BF3-AA22-4080-9546-909CF9AC3ECB}" presName="level3hierChild" presStyleCnt="0"/>
      <dgm:spPr/>
    </dgm:pt>
    <dgm:pt modelId="{E81582B1-A130-479F-ACE3-61EF727591CE}" type="pres">
      <dgm:prSet presAssocID="{581124B7-0397-40F7-9B1D-41220103BA68}" presName="conn2-1" presStyleLbl="parChTrans1D3" presStyleIdx="1" presStyleCnt="2"/>
      <dgm:spPr/>
    </dgm:pt>
    <dgm:pt modelId="{C3EBFA62-33AA-4455-9D61-7B96DA4B37A4}" type="pres">
      <dgm:prSet presAssocID="{581124B7-0397-40F7-9B1D-41220103BA68}" presName="connTx" presStyleCnt="0"/>
      <dgm:spPr/>
    </dgm:pt>
    <dgm:pt modelId="{2DF34A52-3962-401F-8488-13EE54243675}" type="pres">
      <dgm:prSet presAssocID="{C78C4F92-AD69-46C8-910C-41059E8ED0A9}" presName="root2" presStyleCnt="0"/>
      <dgm:spPr/>
    </dgm:pt>
    <dgm:pt modelId="{29F748CF-C0E7-4DEA-B3A3-0E8AEB5CA964}" type="pres">
      <dgm:prSet presAssocID="{C78C4F92-AD69-46C8-910C-41059E8ED0A9}" presName="LevelTwoTextNode" presStyleLbl="node3" presStyleIdx="1" presStyleCnt="2">
        <dgm:presLayoutVars>
          <dgm:chPref val="3"/>
        </dgm:presLayoutVars>
      </dgm:prSet>
      <dgm:spPr/>
    </dgm:pt>
    <dgm:pt modelId="{02AC44EF-F1FC-4C54-8D55-2436304955F9}" type="pres">
      <dgm:prSet presAssocID="{C78C4F92-AD69-46C8-910C-41059E8ED0A9}" presName="level3hierChild" presStyleCnt="0"/>
      <dgm:spPr/>
    </dgm:pt>
    <dgm:pt modelId="{2E81B90F-7494-41FF-808F-F7F82B993B40}" type="pres">
      <dgm:prSet presAssocID="{367D7799-1E5C-4947-8AD1-85D1E0D367AF}" presName="conn2-1" presStyleLbl="parChTrans1D2" presStyleIdx="1" presStyleCnt="2"/>
      <dgm:spPr/>
    </dgm:pt>
    <dgm:pt modelId="{0F4B7785-0023-487B-801C-9850969E1D34}" type="pres">
      <dgm:prSet presAssocID="{367D7799-1E5C-4947-8AD1-85D1E0D367AF}" presName="connTx" presStyleCnt="0"/>
      <dgm:spPr/>
    </dgm:pt>
    <dgm:pt modelId="{4925E953-147A-4210-9A9C-63730A307231}" type="pres">
      <dgm:prSet presAssocID="{4E4A1E17-A3EC-4A54-9171-277E11A0B287}" presName="root2" presStyleCnt="0"/>
      <dgm:spPr/>
    </dgm:pt>
    <dgm:pt modelId="{3D382021-A429-4403-82FF-5A95DD3EBB20}" type="pres">
      <dgm:prSet presAssocID="{4E4A1E17-A3EC-4A54-9171-277E11A0B287}" presName="LevelTwoTextNode" presStyleLbl="node2" presStyleIdx="1" presStyleCnt="2">
        <dgm:presLayoutVars>
          <dgm:chPref val="3"/>
        </dgm:presLayoutVars>
      </dgm:prSet>
      <dgm:spPr/>
    </dgm:pt>
    <dgm:pt modelId="{6D231649-1A42-47D5-A289-01058E6A05B6}" type="pres">
      <dgm:prSet presAssocID="{4E4A1E17-A3EC-4A54-9171-277E11A0B287}" presName="level3hierChild" presStyleCnt="0"/>
      <dgm:spPr/>
    </dgm:pt>
  </dgm:ptLst>
  <dgm:cxnLst>
    <dgm:cxn modelId="{93415FE0-F053-4EDE-AE95-2D1AF1BAE81D}" srcId="{EFE73B03-4D71-4565-8C52-4902BE6377A4}" destId="{0605F139-5EF0-48E7-A091-192233D2011D}" srcOrd="0" destOrd="0" parTransId="{2AFB1B2A-8749-4E5E-9CB9-0B60F81C46F8}" sibTransId="{E0FFEB56-236E-4FE9-83BF-31494E265D5A}"/>
    <dgm:cxn modelId="{C8244CB2-E465-4C7E-A682-D0BF144C1F82}" srcId="{0605F139-5EF0-48E7-A091-192233D2011D}" destId="{4530EE7D-F557-4815-9ED2-EABC47F46978}" srcOrd="0" destOrd="0" parTransId="{AC2BFF99-DAE2-494A-88AB-85D75BC6D2EE}" sibTransId="{B98A0394-6758-42EB-8D0E-4491BED52B6C}"/>
    <dgm:cxn modelId="{E7CD8B0E-3135-4289-A88F-829BEDB8DC3E}" srcId="{4530EE7D-F557-4815-9ED2-EABC47F46978}" destId="{2C2A4BF3-AA22-4080-9546-909CF9AC3ECB}" srcOrd="0" destOrd="0" parTransId="{4A6A0524-D9B7-4A37-8E78-5FE688BDCCE6}" sibTransId="{39CECE7E-7D7C-4022-9437-1E0813814145}"/>
    <dgm:cxn modelId="{90BD2084-0D53-4F5F-A355-67B547B5E39E}" srcId="{4530EE7D-F557-4815-9ED2-EABC47F46978}" destId="{C78C4F92-AD69-46C8-910C-41059E8ED0A9}" srcOrd="1" destOrd="0" parTransId="{581124B7-0397-40F7-9B1D-41220103BA68}" sibTransId="{A23C44A9-E7A6-467B-BF93-DD0656347715}"/>
    <dgm:cxn modelId="{BDF28543-4567-4586-9776-DD2C31EEE0CE}" srcId="{0605F139-5EF0-48E7-A091-192233D2011D}" destId="{4E4A1E17-A3EC-4A54-9171-277E11A0B287}" srcOrd="1" destOrd="0" parTransId="{367D7799-1E5C-4947-8AD1-85D1E0D367AF}" sibTransId="{7FFEBD18-7D5B-41C0-A8F3-60942A71708D}"/>
    <dgm:cxn modelId="{FD9D9C3A-7095-4A74-9467-4B368C27705E}" type="presOf" srcId="{EFE73B03-4D71-4565-8C52-4902BE6377A4}" destId="{5FBAB40F-6011-4629-9B30-77C9439C91BF}" srcOrd="0" destOrd="0" presId="urn:microsoft.com/office/officeart/2005/8/layout/hierarchy2"/>
    <dgm:cxn modelId="{BEF2B6DD-115B-4A02-B336-DE7FBF7E5952}" type="presParOf" srcId="{5FBAB40F-6011-4629-9B30-77C9439C91BF}" destId="{2332AA2E-A989-4175-BB73-78EA4C3BDB65}" srcOrd="0" destOrd="0" presId="urn:microsoft.com/office/officeart/2005/8/layout/hierarchy2"/>
    <dgm:cxn modelId="{F027FFC9-7C9E-411A-8780-337A3D813FF6}" type="presParOf" srcId="{2332AA2E-A989-4175-BB73-78EA4C3BDB65}" destId="{24E3F4AB-32FB-4CE0-9DAC-FC4DD26B5900}" srcOrd="0" destOrd="0" presId="urn:microsoft.com/office/officeart/2005/8/layout/hierarchy2"/>
    <dgm:cxn modelId="{D1079999-08C8-4D18-A380-B1E6DA61F1E4}" type="presOf" srcId="{0605F139-5EF0-48E7-A091-192233D2011D}" destId="{24E3F4AB-32FB-4CE0-9DAC-FC4DD26B5900}" srcOrd="0" destOrd="0" presId="urn:microsoft.com/office/officeart/2005/8/layout/hierarchy2"/>
    <dgm:cxn modelId="{2D426621-587E-4A12-92CC-3F763C5E46D6}" type="presParOf" srcId="{2332AA2E-A989-4175-BB73-78EA4C3BDB65}" destId="{44F25638-8073-4DA7-9390-5AC06A304565}" srcOrd="1" destOrd="0" presId="urn:microsoft.com/office/officeart/2005/8/layout/hierarchy2"/>
    <dgm:cxn modelId="{D20C8122-EFD1-4FED-9F0C-0FD8B6C50B6C}" type="presParOf" srcId="{44F25638-8073-4DA7-9390-5AC06A304565}" destId="{B47BD6C9-6D53-4A69-975F-9CF96E25F10F}" srcOrd="0" destOrd="1" presId="urn:microsoft.com/office/officeart/2005/8/layout/hierarchy2"/>
    <dgm:cxn modelId="{E53F26E6-0CB9-4998-8B79-CBF4C5C5B48B}" type="presOf" srcId="{AC2BFF99-DAE2-494A-88AB-85D75BC6D2EE}" destId="{B47BD6C9-6D53-4A69-975F-9CF96E25F10F}" srcOrd="0" destOrd="0" presId="urn:microsoft.com/office/officeart/2005/8/layout/hierarchy2"/>
    <dgm:cxn modelId="{803CF4F1-28BB-46C8-B44D-B46CFA93CC19}" type="presParOf" srcId="{B47BD6C9-6D53-4A69-975F-9CF96E25F10F}" destId="{C1833E64-0598-4ED8-B73B-4C820BB35531}" srcOrd="0" destOrd="0" presId="urn:microsoft.com/office/officeart/2005/8/layout/hierarchy2"/>
    <dgm:cxn modelId="{ABE2C490-DB26-4B7C-A4C3-7FD5A5939945}" type="presOf" srcId="{AC2BFF99-DAE2-494A-88AB-85D75BC6D2EE}" destId="{C1833E64-0598-4ED8-B73B-4C820BB35531}" srcOrd="1" destOrd="0" presId="urn:microsoft.com/office/officeart/2005/8/layout/hierarchy2"/>
    <dgm:cxn modelId="{5A5F4F61-8D46-4196-8EAD-E1ECB117E094}" type="presParOf" srcId="{44F25638-8073-4DA7-9390-5AC06A304565}" destId="{46F58ACF-5130-428E-B3EF-87D6FEC0C921}" srcOrd="1" destOrd="1" presId="urn:microsoft.com/office/officeart/2005/8/layout/hierarchy2"/>
    <dgm:cxn modelId="{90CF4D0E-9AED-42ED-B521-E4C45FD06AE0}" type="presParOf" srcId="{46F58ACF-5130-428E-B3EF-87D6FEC0C921}" destId="{3C0D5057-54F2-42F8-ADAD-AA27A1CC1A1B}" srcOrd="0" destOrd="1" presId="urn:microsoft.com/office/officeart/2005/8/layout/hierarchy2"/>
    <dgm:cxn modelId="{FDB04169-3254-4933-8E5F-95750050692E}" type="presOf" srcId="{4530EE7D-F557-4815-9ED2-EABC47F46978}" destId="{3C0D5057-54F2-42F8-ADAD-AA27A1CC1A1B}" srcOrd="0" destOrd="0" presId="urn:microsoft.com/office/officeart/2005/8/layout/hierarchy2"/>
    <dgm:cxn modelId="{C240D663-CE1B-488B-B03E-2B0C5AFE5E4E}" type="presParOf" srcId="{46F58ACF-5130-428E-B3EF-87D6FEC0C921}" destId="{48673F39-879C-4946-8DC7-FD68F0552920}" srcOrd="1" destOrd="1" presId="urn:microsoft.com/office/officeart/2005/8/layout/hierarchy2"/>
    <dgm:cxn modelId="{20E56D33-2208-4B0E-A0B0-944330079179}" type="presParOf" srcId="{48673F39-879C-4946-8DC7-FD68F0552920}" destId="{FA61825B-C877-4D42-AAFB-0586288A9783}" srcOrd="0" destOrd="1" presId="urn:microsoft.com/office/officeart/2005/8/layout/hierarchy2"/>
    <dgm:cxn modelId="{D271A69A-AFBC-4C55-B28F-FB8F7228D7D9}" type="presOf" srcId="{4A6A0524-D9B7-4A37-8E78-5FE688BDCCE6}" destId="{FA61825B-C877-4D42-AAFB-0586288A9783}" srcOrd="0" destOrd="0" presId="urn:microsoft.com/office/officeart/2005/8/layout/hierarchy2"/>
    <dgm:cxn modelId="{D607AECF-F30A-49FC-A9AA-1A4B8BF12380}" type="presParOf" srcId="{FA61825B-C877-4D42-AAFB-0586288A9783}" destId="{66B35CF0-1806-4E4A-8B50-99A64DECDBA9}" srcOrd="0" destOrd="0" presId="urn:microsoft.com/office/officeart/2005/8/layout/hierarchy2"/>
    <dgm:cxn modelId="{833B69A6-7F2C-430B-9D69-20A56FDEAB3B}" type="presOf" srcId="{4A6A0524-D9B7-4A37-8E78-5FE688BDCCE6}" destId="{66B35CF0-1806-4E4A-8B50-99A64DECDBA9}" srcOrd="1" destOrd="0" presId="urn:microsoft.com/office/officeart/2005/8/layout/hierarchy2"/>
    <dgm:cxn modelId="{9589660D-ECA5-46E6-A115-0854B12F99A4}" type="presParOf" srcId="{48673F39-879C-4946-8DC7-FD68F0552920}" destId="{F95D7524-EA0E-4F9D-9D6F-B10856D5C83F}" srcOrd="1" destOrd="1" presId="urn:microsoft.com/office/officeart/2005/8/layout/hierarchy2"/>
    <dgm:cxn modelId="{FB725E3C-6EE8-442C-9510-CB136BB89712}" type="presParOf" srcId="{F95D7524-EA0E-4F9D-9D6F-B10856D5C83F}" destId="{63712EDC-9AF8-41BC-8F72-ADF8D554FF07}" srcOrd="0" destOrd="1" presId="urn:microsoft.com/office/officeart/2005/8/layout/hierarchy2"/>
    <dgm:cxn modelId="{30778148-C264-48EE-BCDB-E14A5B07930E}" type="presOf" srcId="{2C2A4BF3-AA22-4080-9546-909CF9AC3ECB}" destId="{63712EDC-9AF8-41BC-8F72-ADF8D554FF07}" srcOrd="0" destOrd="0" presId="urn:microsoft.com/office/officeart/2005/8/layout/hierarchy2"/>
    <dgm:cxn modelId="{8EB9350F-B36F-4ADF-8561-F8879A4B9D3B}" type="presParOf" srcId="{F95D7524-EA0E-4F9D-9D6F-B10856D5C83F}" destId="{E0C65410-D9BC-4E23-87DE-EBBC54AD2166}" srcOrd="1" destOrd="1" presId="urn:microsoft.com/office/officeart/2005/8/layout/hierarchy2"/>
    <dgm:cxn modelId="{8E7F9E7C-1291-4618-AAD9-AF0203245CA1}" type="presParOf" srcId="{48673F39-879C-4946-8DC7-FD68F0552920}" destId="{E81582B1-A130-479F-ACE3-61EF727591CE}" srcOrd="2" destOrd="1" presId="urn:microsoft.com/office/officeart/2005/8/layout/hierarchy2"/>
    <dgm:cxn modelId="{861F3361-C04A-4F33-8218-F5E3CAC0819A}" type="presOf" srcId="{581124B7-0397-40F7-9B1D-41220103BA68}" destId="{E81582B1-A130-479F-ACE3-61EF727591CE}" srcOrd="0" destOrd="0" presId="urn:microsoft.com/office/officeart/2005/8/layout/hierarchy2"/>
    <dgm:cxn modelId="{2410AC0C-4CE9-4DC8-B2F5-2B3C3E384E9F}" type="presParOf" srcId="{E81582B1-A130-479F-ACE3-61EF727591CE}" destId="{C3EBFA62-33AA-4455-9D61-7B96DA4B37A4}" srcOrd="0" destOrd="2" presId="urn:microsoft.com/office/officeart/2005/8/layout/hierarchy2"/>
    <dgm:cxn modelId="{45847E5C-C030-40DB-B7AB-01960410CE1F}" type="presOf" srcId="{581124B7-0397-40F7-9B1D-41220103BA68}" destId="{C3EBFA62-33AA-4455-9D61-7B96DA4B37A4}" srcOrd="1" destOrd="0" presId="urn:microsoft.com/office/officeart/2005/8/layout/hierarchy2"/>
    <dgm:cxn modelId="{EA8BC76D-3C4D-489A-AD28-BA4777D4BC5B}" type="presParOf" srcId="{48673F39-879C-4946-8DC7-FD68F0552920}" destId="{2DF34A52-3962-401F-8488-13EE54243675}" srcOrd="3" destOrd="1" presId="urn:microsoft.com/office/officeart/2005/8/layout/hierarchy2"/>
    <dgm:cxn modelId="{195C7AFF-323A-4E6C-BB8D-2BA97A20287A}" type="presParOf" srcId="{2DF34A52-3962-401F-8488-13EE54243675}" destId="{29F748CF-C0E7-4DEA-B3A3-0E8AEB5CA964}" srcOrd="0" destOrd="3" presId="urn:microsoft.com/office/officeart/2005/8/layout/hierarchy2"/>
    <dgm:cxn modelId="{43AC699A-327E-48C7-A608-49609A90D34F}" type="presOf" srcId="{C78C4F92-AD69-46C8-910C-41059E8ED0A9}" destId="{29F748CF-C0E7-4DEA-B3A3-0E8AEB5CA964}" srcOrd="0" destOrd="0" presId="urn:microsoft.com/office/officeart/2005/8/layout/hierarchy2"/>
    <dgm:cxn modelId="{C9A1E458-152C-477C-B466-F9BB2F4CEBED}" type="presParOf" srcId="{2DF34A52-3962-401F-8488-13EE54243675}" destId="{02AC44EF-F1FC-4C54-8D55-2436304955F9}" srcOrd="1" destOrd="3" presId="urn:microsoft.com/office/officeart/2005/8/layout/hierarchy2"/>
    <dgm:cxn modelId="{6A4B209C-FC0A-4F55-8217-7BA0324F0674}" type="presParOf" srcId="{44F25638-8073-4DA7-9390-5AC06A304565}" destId="{2E81B90F-7494-41FF-808F-F7F82B993B40}" srcOrd="2" destOrd="1" presId="urn:microsoft.com/office/officeart/2005/8/layout/hierarchy2"/>
    <dgm:cxn modelId="{F357FF2D-40EA-4417-8F6C-AA9E0C85B4FA}" type="presOf" srcId="{367D7799-1E5C-4947-8AD1-85D1E0D367AF}" destId="{2E81B90F-7494-41FF-808F-F7F82B993B40}" srcOrd="0" destOrd="0" presId="urn:microsoft.com/office/officeart/2005/8/layout/hierarchy2"/>
    <dgm:cxn modelId="{0AA71734-D3CF-4401-9D78-E916B885C266}" type="presParOf" srcId="{2E81B90F-7494-41FF-808F-F7F82B993B40}" destId="{0F4B7785-0023-487B-801C-9850969E1D34}" srcOrd="0" destOrd="2" presId="urn:microsoft.com/office/officeart/2005/8/layout/hierarchy2"/>
    <dgm:cxn modelId="{63EF4EC5-5DE6-4667-9ABF-12D40FDF32FB}" type="presOf" srcId="{367D7799-1E5C-4947-8AD1-85D1E0D367AF}" destId="{0F4B7785-0023-487B-801C-9850969E1D34}" srcOrd="1" destOrd="0" presId="urn:microsoft.com/office/officeart/2005/8/layout/hierarchy2"/>
    <dgm:cxn modelId="{E9B43511-06BE-4CCC-8522-97147DF5FDCD}" type="presParOf" srcId="{44F25638-8073-4DA7-9390-5AC06A304565}" destId="{4925E953-147A-4210-9A9C-63730A307231}" srcOrd="3" destOrd="1" presId="urn:microsoft.com/office/officeart/2005/8/layout/hierarchy2"/>
    <dgm:cxn modelId="{25D75D55-BF18-497E-9943-E6DACBBE8884}" type="presParOf" srcId="{4925E953-147A-4210-9A9C-63730A307231}" destId="{3D382021-A429-4403-82FF-5A95DD3EBB20}" srcOrd="0" destOrd="3" presId="urn:microsoft.com/office/officeart/2005/8/layout/hierarchy2"/>
    <dgm:cxn modelId="{6FD8D2B3-DECF-4CC0-A620-B815DA270E47}" type="presOf" srcId="{4E4A1E17-A3EC-4A54-9171-277E11A0B287}" destId="{3D382021-A429-4403-82FF-5A95DD3EBB20}" srcOrd="0" destOrd="0" presId="urn:microsoft.com/office/officeart/2005/8/layout/hierarchy2"/>
    <dgm:cxn modelId="{404078E8-80B6-45D6-A9B0-5DAF15A54444}" type="presParOf" srcId="{4925E953-147A-4210-9A9C-63730A307231}" destId="{6D231649-1A42-47D5-A289-01058E6A05B6}" srcOrd="1" destOrd="3"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79205" cy="3620135"/>
        <a:chOff x="0" y="0"/>
        <a:chExt cx="8879205" cy="3620135"/>
      </a:xfrm>
    </dsp:grpSpPr>
    <dsp:sp modelId="{24E3F4AB-32FB-4CE0-9DAC-FC4DD26B5900}">
      <dsp:nvSpPr>
        <dsp:cNvPr id="3" name="Rounded Rectangle 2"/>
        <dsp:cNvSpPr/>
      </dsp:nvSpPr>
      <dsp:spPr bwMode="white">
        <a:xfrm>
          <a:off x="0" y="1561800"/>
          <a:ext cx="2336633" cy="1168316"/>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MY" altLang="en-US">
              <a:solidFill>
                <a:schemeClr val="dk1"/>
              </a:solidFill>
            </a:rPr>
            <a:t>Subreddit</a:t>
          </a:r>
          <a:endParaRPr lang="en-MY" altLang="en-US">
            <a:solidFill>
              <a:schemeClr val="dk1"/>
            </a:solidFill>
          </a:endParaRPr>
        </a:p>
        <a:p>
          <a:pPr lvl="0">
            <a:lnSpc>
              <a:spcPct val="100000"/>
            </a:lnSpc>
            <a:spcBef>
              <a:spcPct val="0"/>
            </a:spcBef>
            <a:spcAft>
              <a:spcPct val="35000"/>
            </a:spcAft>
          </a:pPr>
          <a:r>
            <a:rPr lang="en-MY" altLang="en-US">
              <a:solidFill>
                <a:schemeClr val="dk1"/>
              </a:solidFill>
            </a:rPr>
            <a:t>(100%)</a:t>
          </a:r>
          <a:endParaRPr lang="en-MY" altLang="en-US">
            <a:solidFill>
              <a:schemeClr val="dk1"/>
            </a:solidFill>
          </a:endParaRPr>
        </a:p>
      </dsp:txBody>
      <dsp:txXfrm>
        <a:off x="0" y="1561800"/>
        <a:ext cx="2336633" cy="1168316"/>
      </dsp:txXfrm>
    </dsp:sp>
    <dsp:sp modelId="{B47BD6C9-6D53-4A69-975F-9CF96E25F10F}">
      <dsp:nvSpPr>
        <dsp:cNvPr id="4" name="Freeform 3"/>
        <dsp:cNvSpPr/>
      </dsp:nvSpPr>
      <dsp:spPr bwMode="white">
        <a:xfrm>
          <a:off x="2228445" y="1781022"/>
          <a:ext cx="1151029" cy="58091"/>
        </a:xfrm>
        <a:custGeom>
          <a:avLst/>
          <a:gdLst/>
          <a:ahLst/>
          <a:cxnLst/>
          <a:pathLst>
            <a:path w="1813" h="91">
              <a:moveTo>
                <a:pt x="170" y="575"/>
              </a:moveTo>
              <a:lnTo>
                <a:pt x="1642" y="-483"/>
              </a:lnTo>
            </a:path>
          </a:pathLst>
        </a:custGeom>
      </dsp:spPr>
      <dsp:style>
        <a:lnRef idx="2">
          <a:schemeClr val="dk1">
            <a:shade val="60000"/>
          </a:schemeClr>
        </a:lnRef>
        <a:fillRef idx="0">
          <a:schemeClr val="dk1"/>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solidFill>
              <a:schemeClr val="dk1"/>
            </a:solidFill>
          </a:endParaRPr>
        </a:p>
      </dsp:txBody>
      <dsp:txXfrm>
        <a:off x="2228445" y="1781022"/>
        <a:ext cx="1151029" cy="58091"/>
      </dsp:txXfrm>
    </dsp:sp>
    <dsp:sp modelId="{3C0D5057-54F2-42F8-ADAD-AA27A1CC1A1B}">
      <dsp:nvSpPr>
        <dsp:cNvPr id="5" name="Rounded Rectangle 4"/>
        <dsp:cNvSpPr/>
      </dsp:nvSpPr>
      <dsp:spPr bwMode="white">
        <a:xfrm>
          <a:off x="3271286" y="890018"/>
          <a:ext cx="2336633" cy="1168316"/>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MY" altLang="en-US">
              <a:solidFill>
                <a:schemeClr val="dk1"/>
              </a:solidFill>
            </a:rPr>
            <a:t>Training  Data Sets</a:t>
          </a:r>
          <a:endParaRPr lang="en-MY" altLang="en-US">
            <a:solidFill>
              <a:schemeClr val="dk1"/>
            </a:solidFill>
          </a:endParaRPr>
        </a:p>
        <a:p>
          <a:pPr lvl="0">
            <a:lnSpc>
              <a:spcPct val="100000"/>
            </a:lnSpc>
            <a:spcBef>
              <a:spcPct val="0"/>
            </a:spcBef>
            <a:spcAft>
              <a:spcPct val="35000"/>
            </a:spcAft>
          </a:pPr>
          <a:r>
            <a:rPr lang="en-MY" altLang="en-US">
              <a:solidFill>
                <a:schemeClr val="dk1"/>
              </a:solidFill>
            </a:rPr>
            <a:t>(80%)</a:t>
          </a:r>
          <a:endParaRPr lang="en-MY" altLang="en-US">
            <a:solidFill>
              <a:schemeClr val="dk1"/>
            </a:solidFill>
          </a:endParaRPr>
        </a:p>
      </dsp:txBody>
      <dsp:txXfrm>
        <a:off x="3271286" y="890018"/>
        <a:ext cx="2336633" cy="1168316"/>
      </dsp:txXfrm>
    </dsp:sp>
    <dsp:sp modelId="{FA61825B-C877-4D42-AAFB-0586288A9783}">
      <dsp:nvSpPr>
        <dsp:cNvPr id="6" name="Freeform 5"/>
        <dsp:cNvSpPr/>
      </dsp:nvSpPr>
      <dsp:spPr bwMode="white">
        <a:xfrm>
          <a:off x="5499731" y="1109240"/>
          <a:ext cx="1151029" cy="58091"/>
        </a:xfrm>
        <a:custGeom>
          <a:avLst/>
          <a:gdLst/>
          <a:ahLst/>
          <a:cxnLst/>
          <a:pathLst>
            <a:path w="1813" h="91">
              <a:moveTo>
                <a:pt x="170" y="575"/>
              </a:moveTo>
              <a:lnTo>
                <a:pt x="1642" y="-483"/>
              </a:lnTo>
            </a:path>
          </a:pathLst>
        </a:custGeom>
      </dsp:spPr>
      <dsp:style>
        <a:lnRef idx="2">
          <a:schemeClr val="dk1">
            <a:shade val="80000"/>
          </a:schemeClr>
        </a:lnRef>
        <a:fillRef idx="0">
          <a:schemeClr val="dk1"/>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solidFill>
              <a:schemeClr val="dk1"/>
            </a:solidFill>
          </a:endParaRPr>
        </a:p>
      </dsp:txBody>
      <dsp:txXfrm>
        <a:off x="5499731" y="1109240"/>
        <a:ext cx="1151029" cy="58091"/>
      </dsp:txXfrm>
    </dsp:sp>
    <dsp:sp modelId="{63712EDC-9AF8-41BC-8F72-ADF8D554FF07}">
      <dsp:nvSpPr>
        <dsp:cNvPr id="7" name="Rounded Rectangle 6"/>
        <dsp:cNvSpPr/>
      </dsp:nvSpPr>
      <dsp:spPr bwMode="white">
        <a:xfrm>
          <a:off x="6542572" y="218236"/>
          <a:ext cx="2336633" cy="1168316"/>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MY" altLang="en-US">
              <a:solidFill>
                <a:schemeClr val="dk1"/>
              </a:solidFill>
            </a:rPr>
            <a:t>Train</a:t>
          </a:r>
          <a:endParaRPr lang="en-MY" altLang="en-US">
            <a:solidFill>
              <a:schemeClr val="dk1"/>
            </a:solidFill>
          </a:endParaRPr>
        </a:p>
        <a:p>
          <a:pPr lvl="0">
            <a:lnSpc>
              <a:spcPct val="100000"/>
            </a:lnSpc>
            <a:spcBef>
              <a:spcPct val="0"/>
            </a:spcBef>
            <a:spcAft>
              <a:spcPct val="35000"/>
            </a:spcAft>
          </a:pPr>
          <a:r>
            <a:rPr lang="en-MY" altLang="en-US">
              <a:solidFill>
                <a:schemeClr val="dk1"/>
              </a:solidFill>
            </a:rPr>
            <a:t>(Stratify)</a:t>
          </a:r>
          <a:endParaRPr lang="en-MY" altLang="en-US">
            <a:solidFill>
              <a:schemeClr val="dk1"/>
            </a:solidFill>
          </a:endParaRPr>
        </a:p>
      </dsp:txBody>
      <dsp:txXfrm>
        <a:off x="6542572" y="218236"/>
        <a:ext cx="2336633" cy="1168316"/>
      </dsp:txXfrm>
    </dsp:sp>
    <dsp:sp modelId="{E81582B1-A130-479F-ACE3-61EF727591CE}">
      <dsp:nvSpPr>
        <dsp:cNvPr id="8" name="Freeform 7"/>
        <dsp:cNvSpPr/>
      </dsp:nvSpPr>
      <dsp:spPr bwMode="white">
        <a:xfrm>
          <a:off x="5499731" y="1781022"/>
          <a:ext cx="1151029" cy="58091"/>
        </a:xfrm>
        <a:custGeom>
          <a:avLst/>
          <a:gdLst/>
          <a:ahLst/>
          <a:cxnLst/>
          <a:pathLst>
            <a:path w="1813" h="91">
              <a:moveTo>
                <a:pt x="170" y="-483"/>
              </a:moveTo>
              <a:lnTo>
                <a:pt x="1642" y="575"/>
              </a:lnTo>
            </a:path>
          </a:pathLst>
        </a:custGeom>
      </dsp:spPr>
      <dsp:style>
        <a:lnRef idx="2">
          <a:schemeClr val="dk1">
            <a:shade val="80000"/>
          </a:schemeClr>
        </a:lnRef>
        <a:fillRef idx="0">
          <a:schemeClr val="dk1"/>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solidFill>
              <a:schemeClr val="dk1"/>
            </a:solidFill>
          </a:endParaRPr>
        </a:p>
      </dsp:txBody>
      <dsp:txXfrm>
        <a:off x="5499731" y="1781022"/>
        <a:ext cx="1151029" cy="58091"/>
      </dsp:txXfrm>
    </dsp:sp>
    <dsp:sp modelId="{29F748CF-C0E7-4DEA-B3A3-0E8AEB5CA964}">
      <dsp:nvSpPr>
        <dsp:cNvPr id="9" name="Rounded Rectangle 8"/>
        <dsp:cNvSpPr/>
      </dsp:nvSpPr>
      <dsp:spPr bwMode="white">
        <a:xfrm>
          <a:off x="6542572" y="1561800"/>
          <a:ext cx="2336633" cy="1168316"/>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MY" altLang="en-US">
              <a:solidFill>
                <a:schemeClr val="dk1"/>
              </a:solidFill>
            </a:rPr>
            <a:t>Validation</a:t>
          </a:r>
          <a:endParaRPr lang="en-MY" altLang="en-US">
            <a:solidFill>
              <a:schemeClr val="dk1"/>
            </a:solidFill>
          </a:endParaRPr>
        </a:p>
        <a:p>
          <a:pPr lvl="0">
            <a:lnSpc>
              <a:spcPct val="100000"/>
            </a:lnSpc>
            <a:spcBef>
              <a:spcPct val="0"/>
            </a:spcBef>
            <a:spcAft>
              <a:spcPct val="35000"/>
            </a:spcAft>
          </a:pPr>
          <a:r>
            <a:rPr lang="en-MY" altLang="en-US">
              <a:solidFill>
                <a:schemeClr val="dk1"/>
              </a:solidFill>
              <a:sym typeface="+mn-ea"/>
            </a:rPr>
            <a:t>(Stratify)</a:t>
          </a:r>
          <a:endParaRPr lang="en-MY" altLang="en-US">
            <a:solidFill>
              <a:schemeClr val="dk1"/>
            </a:solidFill>
          </a:endParaRPr>
        </a:p>
      </dsp:txBody>
      <dsp:txXfrm>
        <a:off x="6542572" y="1561800"/>
        <a:ext cx="2336633" cy="1168316"/>
      </dsp:txXfrm>
    </dsp:sp>
    <dsp:sp modelId="{2E81B90F-7494-41FF-808F-F7F82B993B40}">
      <dsp:nvSpPr>
        <dsp:cNvPr id="10" name="Freeform 9"/>
        <dsp:cNvSpPr/>
      </dsp:nvSpPr>
      <dsp:spPr bwMode="white">
        <a:xfrm>
          <a:off x="2228445" y="2452804"/>
          <a:ext cx="1151029" cy="58091"/>
        </a:xfrm>
        <a:custGeom>
          <a:avLst/>
          <a:gdLst/>
          <a:ahLst/>
          <a:cxnLst/>
          <a:pathLst>
            <a:path w="1813" h="91">
              <a:moveTo>
                <a:pt x="170" y="-483"/>
              </a:moveTo>
              <a:lnTo>
                <a:pt x="1642" y="575"/>
              </a:lnTo>
            </a:path>
          </a:pathLst>
        </a:custGeom>
      </dsp:spPr>
      <dsp:style>
        <a:lnRef idx="2">
          <a:schemeClr val="dk1">
            <a:shade val="60000"/>
          </a:schemeClr>
        </a:lnRef>
        <a:fillRef idx="0">
          <a:schemeClr val="dk1"/>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solidFill>
              <a:schemeClr val="dk1"/>
            </a:solidFill>
          </a:endParaRPr>
        </a:p>
      </dsp:txBody>
      <dsp:txXfrm>
        <a:off x="2228445" y="2452804"/>
        <a:ext cx="1151029" cy="58091"/>
      </dsp:txXfrm>
    </dsp:sp>
    <dsp:sp modelId="{3D382021-A429-4403-82FF-5A95DD3EBB20}">
      <dsp:nvSpPr>
        <dsp:cNvPr id="11" name="Rounded Rectangle 10"/>
        <dsp:cNvSpPr/>
      </dsp:nvSpPr>
      <dsp:spPr bwMode="white">
        <a:xfrm>
          <a:off x="3271286" y="2233582"/>
          <a:ext cx="2336633" cy="1168316"/>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MY" altLang="en-US">
              <a:solidFill>
                <a:schemeClr val="dk1"/>
              </a:solidFill>
            </a:rPr>
            <a:t>Testing Data Sets</a:t>
          </a:r>
          <a:endParaRPr lang="en-MY" altLang="en-US">
            <a:solidFill>
              <a:schemeClr val="dk1"/>
            </a:solidFill>
          </a:endParaRPr>
        </a:p>
        <a:p>
          <a:pPr lvl="0">
            <a:lnSpc>
              <a:spcPct val="100000"/>
            </a:lnSpc>
            <a:spcBef>
              <a:spcPct val="0"/>
            </a:spcBef>
            <a:spcAft>
              <a:spcPct val="35000"/>
            </a:spcAft>
          </a:pPr>
          <a:r>
            <a:rPr lang="en-MY" altLang="en-US">
              <a:solidFill>
                <a:schemeClr val="dk1"/>
              </a:solidFill>
            </a:rPr>
            <a:t>(20%)</a:t>
          </a:r>
          <a:endParaRPr lang="en-MY" altLang="en-US">
            <a:solidFill>
              <a:schemeClr val="dk1"/>
            </a:solidFill>
          </a:endParaRPr>
        </a:p>
      </dsp:txBody>
      <dsp:txXfrm>
        <a:off x="3271286" y="2233582"/>
        <a:ext cx="2336633" cy="11683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rSet csTypeId="urn:microsoft.com/office/officeart/2005/8/colors/accent6_5"/>
        </dgm:pt>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altLang="en-US" dirty="0"/>
              <a:t>DSI- Project 3</a:t>
            </a:r>
            <a:endParaRPr lang="en-MY" altLang="en-US" dirty="0"/>
          </a:p>
        </p:txBody>
      </p:sp>
      <p:sp>
        <p:nvSpPr>
          <p:cNvPr id="3" name="Subtitle 2"/>
          <p:cNvSpPr>
            <a:spLocks noGrp="1"/>
          </p:cNvSpPr>
          <p:nvPr>
            <p:ph type="subTitle" idx="1"/>
          </p:nvPr>
        </p:nvSpPr>
        <p:spPr/>
        <p:txBody>
          <a:bodyPr/>
          <a:lstStyle/>
          <a:p>
            <a:r>
              <a:rPr lang="en-MY" altLang="en-US"/>
              <a:t>Ivy Chan </a:t>
            </a:r>
            <a:endParaRPr lang="en-MY"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960120"/>
          </a:xfrm>
        </p:spPr>
        <p:txBody>
          <a:bodyPr/>
          <a:p>
            <a:r>
              <a:rPr lang="en-MY" altLang="en-US"/>
              <a:t>Top 30 Words &amp; Counts for 2 Model</a:t>
            </a:r>
            <a:endParaRPr lang="en-MY" altLang="en-US"/>
          </a:p>
        </p:txBody>
      </p:sp>
      <p:pic>
        <p:nvPicPr>
          <p:cNvPr id="9" name="Content Placeholder 3"/>
          <p:cNvPicPr>
            <a:picLocks noChangeAspect="1"/>
          </p:cNvPicPr>
          <p:nvPr>
            <p:ph sz="half" idx="2"/>
          </p:nvPr>
        </p:nvPicPr>
        <p:blipFill>
          <a:blip r:embed="rId1"/>
          <a:stretch>
            <a:fillRect/>
          </a:stretch>
        </p:blipFill>
        <p:spPr>
          <a:xfrm>
            <a:off x="6172200" y="2202815"/>
            <a:ext cx="5526405" cy="3385185"/>
          </a:xfrm>
          <a:prstGeom prst="rect">
            <a:avLst/>
          </a:prstGeom>
        </p:spPr>
      </p:pic>
      <p:pic>
        <p:nvPicPr>
          <p:cNvPr id="10" name="Content Placeholder 9"/>
          <p:cNvPicPr>
            <a:picLocks noChangeAspect="1"/>
          </p:cNvPicPr>
          <p:nvPr>
            <p:ph sz="half" idx="1"/>
          </p:nvPr>
        </p:nvPicPr>
        <p:blipFill>
          <a:blip r:embed="rId2"/>
          <a:stretch>
            <a:fillRect/>
          </a:stretch>
        </p:blipFill>
        <p:spPr>
          <a:xfrm>
            <a:off x="532130" y="2203450"/>
            <a:ext cx="5477510" cy="3319145"/>
          </a:xfrm>
          <a:prstGeom prst="rect">
            <a:avLst/>
          </a:prstGeom>
        </p:spPr>
      </p:pic>
      <p:sp>
        <p:nvSpPr>
          <p:cNvPr id="2" name="Text Box 1"/>
          <p:cNvSpPr txBox="1"/>
          <p:nvPr/>
        </p:nvSpPr>
        <p:spPr>
          <a:xfrm>
            <a:off x="1157605" y="1558290"/>
            <a:ext cx="9877425" cy="368300"/>
          </a:xfrm>
          <a:prstGeom prst="rect">
            <a:avLst/>
          </a:prstGeom>
          <a:noFill/>
        </p:spPr>
        <p:txBody>
          <a:bodyPr wrap="square" rtlCol="0">
            <a:spAutoFit/>
          </a:bodyPr>
          <a:p>
            <a:r>
              <a:rPr lang="en-MY" altLang="en-US"/>
              <a:t>The Sequence Words Count in descending for is slightly different for both model.</a:t>
            </a:r>
            <a:endParaRPr lang="en-MY"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02970"/>
          </a:xfrm>
        </p:spPr>
        <p:txBody>
          <a:bodyPr/>
          <a:p>
            <a:r>
              <a:rPr lang="en-MY" altLang="en-US"/>
              <a:t>Models &amp; Scores:</a:t>
            </a:r>
            <a:endParaRPr lang="en-MY" altLang="en-US"/>
          </a:p>
        </p:txBody>
      </p:sp>
      <p:sp>
        <p:nvSpPr>
          <p:cNvPr id="3" name="Content Placeholder 2"/>
          <p:cNvSpPr>
            <a:spLocks noGrp="1"/>
          </p:cNvSpPr>
          <p:nvPr>
            <p:ph idx="1"/>
          </p:nvPr>
        </p:nvSpPr>
        <p:spPr/>
        <p:txBody>
          <a:bodyPr/>
          <a:p>
            <a:pPr marL="0" indent="0">
              <a:buNone/>
            </a:pPr>
            <a:r>
              <a:rPr lang="en-MY" altLang="en-US"/>
              <a:t> </a:t>
            </a:r>
            <a:endParaRPr lang="en-MY" altLang="en-US"/>
          </a:p>
        </p:txBody>
      </p:sp>
      <p:graphicFrame>
        <p:nvGraphicFramePr>
          <p:cNvPr id="4" name="Table 3"/>
          <p:cNvGraphicFramePr/>
          <p:nvPr/>
        </p:nvGraphicFramePr>
        <p:xfrm>
          <a:off x="379095" y="1493520"/>
          <a:ext cx="10660380" cy="4523105"/>
        </p:xfrm>
        <a:graphic>
          <a:graphicData uri="http://schemas.openxmlformats.org/drawingml/2006/table">
            <a:tbl>
              <a:tblPr firstRow="1" bandRow="1">
                <a:tableStyleId>{5C22544A-7EE6-4342-B048-85BDC9FD1C3A}</a:tableStyleId>
              </a:tblPr>
              <a:tblGrid>
                <a:gridCol w="3553460"/>
                <a:gridCol w="3553460"/>
                <a:gridCol w="3553460"/>
              </a:tblGrid>
              <a:tr h="365760">
                <a:tc>
                  <a:txBody>
                    <a:bodyPr/>
                    <a:p>
                      <a:pPr>
                        <a:buNone/>
                      </a:pPr>
                      <a:endParaRPr lang="en-US"/>
                    </a:p>
                  </a:txBody>
                  <a:tcPr/>
                </a:tc>
                <a:tc>
                  <a:txBody>
                    <a:bodyPr/>
                    <a:p>
                      <a:pPr algn="ctr">
                        <a:buNone/>
                      </a:pPr>
                      <a:r>
                        <a:rPr lang="en-MY" altLang="en-US"/>
                        <a:t>Train Score</a:t>
                      </a:r>
                      <a:endParaRPr lang="en-MY" altLang="en-US"/>
                    </a:p>
                  </a:txBody>
                  <a:tcPr/>
                </a:tc>
                <a:tc>
                  <a:txBody>
                    <a:bodyPr/>
                    <a:p>
                      <a:pPr algn="ctr">
                        <a:buNone/>
                      </a:pPr>
                      <a:r>
                        <a:rPr lang="en-MY" altLang="en-US"/>
                        <a:t>Validation Score</a:t>
                      </a:r>
                      <a:endParaRPr lang="en-MY" altLang="en-US"/>
                    </a:p>
                  </a:txBody>
                  <a:tcPr/>
                </a:tc>
              </a:tr>
              <a:tr h="640080">
                <a:tc>
                  <a:txBody>
                    <a:bodyPr/>
                    <a:p>
                      <a:pPr>
                        <a:buNone/>
                      </a:pPr>
                      <a:r>
                        <a:rPr lang="en-MY" altLang="en-US"/>
                        <a:t>Baseline Accuracy</a:t>
                      </a:r>
                      <a:endParaRPr lang="en-MY" altLang="en-US"/>
                    </a:p>
                  </a:txBody>
                  <a:tcPr/>
                </a:tc>
                <a:tc gridSpan="2">
                  <a:txBody>
                    <a:bodyPr/>
                    <a:p>
                      <a:pPr algn="ctr">
                        <a:buNone/>
                      </a:pPr>
                      <a:r>
                        <a:rPr lang="en-MY" altLang="en-US"/>
                        <a:t>Subreddit 0:   0.6742</a:t>
                      </a:r>
                      <a:endParaRPr lang="en-MY" altLang="en-US"/>
                    </a:p>
                    <a:p>
                      <a:pPr algn="ctr">
                        <a:buNone/>
                      </a:pPr>
                      <a:r>
                        <a:rPr lang="en-MY" altLang="en-US"/>
                        <a:t>Subreddit 1:   0.3257</a:t>
                      </a:r>
                      <a:endParaRPr lang="en-MY" altLang="en-US"/>
                    </a:p>
                  </a:txBody>
                  <a:tcPr/>
                </a:tc>
                <a:tc hMerge="1">
                  <a:tcPr/>
                </a:tc>
              </a:tr>
              <a:tr h="640080">
                <a:tc>
                  <a:txBody>
                    <a:bodyPr/>
                    <a:p>
                      <a:pPr>
                        <a:buNone/>
                      </a:pPr>
                      <a:r>
                        <a:rPr lang="en-MY" altLang="en-US" sz="1800">
                          <a:sym typeface="+mn-ea"/>
                        </a:rPr>
                        <a:t>CountVectorizer Logistic Regression</a:t>
                      </a:r>
                      <a:endParaRPr lang="en-MY" altLang="en-US" sz="1800">
                        <a:sym typeface="+mn-ea"/>
                      </a:endParaRPr>
                    </a:p>
                    <a:p>
                      <a:pPr>
                        <a:buNone/>
                      </a:pPr>
                      <a:endParaRPr lang="en-US"/>
                    </a:p>
                  </a:txBody>
                  <a:tcPr/>
                </a:tc>
                <a:tc>
                  <a:txBody>
                    <a:bodyPr/>
                    <a:p>
                      <a:pPr algn="ctr">
                        <a:buNone/>
                      </a:pPr>
                      <a:r>
                        <a:rPr lang="en-US"/>
                        <a:t>0.9988</a:t>
                      </a:r>
                      <a:endParaRPr lang="en-US"/>
                    </a:p>
                  </a:txBody>
                  <a:tcPr/>
                </a:tc>
                <a:tc>
                  <a:txBody>
                    <a:bodyPr/>
                    <a:p>
                      <a:pPr algn="ctr">
                        <a:buNone/>
                      </a:pPr>
                      <a:r>
                        <a:rPr lang="en-US"/>
                        <a:t>0.9684</a:t>
                      </a:r>
                      <a:endParaRPr lang="en-US"/>
                    </a:p>
                  </a:txBody>
                  <a:tcPr/>
                </a:tc>
              </a:tr>
              <a:tr h="640080">
                <a:tc>
                  <a:txBody>
                    <a:bodyPr/>
                    <a:p>
                      <a:pPr>
                        <a:buNone/>
                      </a:pPr>
                      <a:r>
                        <a:rPr lang="en-MY" altLang="en-US" sz="1800">
                          <a:sym typeface="+mn-ea"/>
                        </a:rPr>
                        <a:t>CountVectorizer Logistic Regression with Best Parameter</a:t>
                      </a:r>
                      <a:endParaRPr lang="en-US"/>
                    </a:p>
                  </a:txBody>
                  <a:tcPr/>
                </a:tc>
                <a:tc>
                  <a:txBody>
                    <a:bodyPr/>
                    <a:p>
                      <a:pPr algn="ctr">
                        <a:buNone/>
                      </a:pPr>
                      <a:r>
                        <a:rPr lang="en-US"/>
                        <a:t>0.9976</a:t>
                      </a:r>
                      <a:endParaRPr lang="en-US"/>
                    </a:p>
                  </a:txBody>
                  <a:tcPr/>
                </a:tc>
                <a:tc>
                  <a:txBody>
                    <a:bodyPr/>
                    <a:p>
                      <a:pPr algn="ctr">
                        <a:buNone/>
                      </a:pPr>
                      <a:r>
                        <a:rPr lang="en-US"/>
                        <a:t>0.9508</a:t>
                      </a:r>
                      <a:endParaRPr lang="en-US"/>
                    </a:p>
                  </a:txBody>
                  <a:tcPr/>
                </a:tc>
              </a:tr>
              <a:tr h="408305">
                <a:tc>
                  <a:txBody>
                    <a:bodyPr/>
                    <a:p>
                      <a:pPr>
                        <a:buNone/>
                      </a:pPr>
                      <a:r>
                        <a:rPr lang="en-US"/>
                        <a:t>CountVectorizer </a:t>
                      </a:r>
                      <a:r>
                        <a:rPr lang="en-MY" altLang="en-US"/>
                        <a:t>Multilinear </a:t>
                      </a:r>
                      <a:r>
                        <a:rPr lang="en-US"/>
                        <a:t>Naive Bayes</a:t>
                      </a:r>
                      <a:endParaRPr lang="en-US"/>
                    </a:p>
                  </a:txBody>
                  <a:tcPr/>
                </a:tc>
                <a:tc>
                  <a:txBody>
                    <a:bodyPr/>
                    <a:p>
                      <a:pPr algn="ctr">
                        <a:buNone/>
                      </a:pPr>
                      <a:r>
                        <a:rPr lang="en-US"/>
                        <a:t> 0.9906</a:t>
                      </a:r>
                      <a:endParaRPr lang="en-US"/>
                    </a:p>
                  </a:txBody>
                  <a:tcPr/>
                </a:tc>
                <a:tc>
                  <a:txBody>
                    <a:bodyPr/>
                    <a:p>
                      <a:pPr algn="ctr">
                        <a:buNone/>
                      </a:pPr>
                      <a:r>
                        <a:rPr lang="en-US"/>
                        <a:t>0.9508</a:t>
                      </a:r>
                      <a:endParaRPr lang="en-US"/>
                    </a:p>
                  </a:txBody>
                  <a:tcPr/>
                </a:tc>
              </a:tr>
              <a:tr h="914400">
                <a:tc>
                  <a:txBody>
                    <a:bodyPr/>
                    <a:p>
                      <a:pPr>
                        <a:buNone/>
                      </a:pPr>
                      <a:r>
                        <a:rPr lang="en-US" sz="1800">
                          <a:sym typeface="+mn-ea"/>
                        </a:rPr>
                        <a:t>CountVectorizer </a:t>
                      </a:r>
                      <a:r>
                        <a:rPr lang="en-MY" altLang="en-US" sz="1800">
                          <a:sym typeface="+mn-ea"/>
                        </a:rPr>
                        <a:t>Multilinear </a:t>
                      </a:r>
                      <a:r>
                        <a:rPr lang="en-US" sz="1800">
                          <a:sym typeface="+mn-ea"/>
                        </a:rPr>
                        <a:t>Naive Bayes</a:t>
                      </a:r>
                      <a:endParaRPr lang="en-US" sz="1800">
                        <a:sym typeface="+mn-ea"/>
                      </a:endParaRPr>
                    </a:p>
                    <a:p>
                      <a:pPr>
                        <a:buNone/>
                      </a:pPr>
                      <a:r>
                        <a:rPr lang="en-MY" altLang="en-US" sz="1800">
                          <a:sym typeface="+mn-ea"/>
                        </a:rPr>
                        <a:t>with Best Parameter</a:t>
                      </a:r>
                      <a:endParaRPr lang="en-US"/>
                    </a:p>
                  </a:txBody>
                  <a:tcPr/>
                </a:tc>
                <a:tc>
                  <a:txBody>
                    <a:bodyPr/>
                    <a:p>
                      <a:pPr algn="ctr">
                        <a:buNone/>
                      </a:pPr>
                      <a:r>
                        <a:rPr lang="en-US"/>
                        <a:t>0.9871</a:t>
                      </a:r>
                      <a:endParaRPr lang="en-US"/>
                    </a:p>
                  </a:txBody>
                  <a:tcPr/>
                </a:tc>
                <a:tc>
                  <a:txBody>
                    <a:bodyPr/>
                    <a:p>
                      <a:pPr algn="ctr">
                        <a:buNone/>
                      </a:pPr>
                      <a:r>
                        <a:rPr lang="en-US"/>
                        <a:t>0.9508</a:t>
                      </a:r>
                      <a:endParaRPr lang="en-US"/>
                    </a:p>
                  </a:txBody>
                  <a:tcPr/>
                </a:tc>
              </a:tr>
              <a:tr h="914400">
                <a:tc>
                  <a:txBody>
                    <a:bodyPr/>
                    <a:p>
                      <a:pPr>
                        <a:buNone/>
                      </a:pPr>
                      <a:r>
                        <a:rPr lang="en-MY" altLang="en-US"/>
                        <a:t>Using Best Model to do Prediction with Testing Data</a:t>
                      </a:r>
                      <a:endParaRPr lang="en-MY" altLang="en-US"/>
                    </a:p>
                  </a:txBody>
                  <a:tcPr/>
                </a:tc>
                <a:tc gridSpan="2">
                  <a:txBody>
                    <a:bodyPr/>
                    <a:p>
                      <a:pPr algn="ctr">
                        <a:buNone/>
                      </a:pPr>
                      <a:r>
                        <a:rPr lang="en-MY" altLang="en-US"/>
                        <a:t>Score on Testing Data:  0.9473</a:t>
                      </a:r>
                      <a:endParaRPr lang="en-MY" altLang="en-US"/>
                    </a:p>
                  </a:txBody>
                  <a:tcPr/>
                </a:tc>
                <a:tc hMerge="1">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MY" altLang="en-US"/>
              <a:t>Conclusion </a:t>
            </a:r>
            <a:endParaRPr lang="en-MY" altLang="en-US"/>
          </a:p>
        </p:txBody>
      </p:sp>
      <p:sp>
        <p:nvSpPr>
          <p:cNvPr id="6" name="Content Placeholder 5"/>
          <p:cNvSpPr>
            <a:spLocks noGrp="1"/>
          </p:cNvSpPr>
          <p:nvPr>
            <p:ph idx="1"/>
          </p:nvPr>
        </p:nvSpPr>
        <p:spPr/>
        <p:txBody>
          <a:bodyPr/>
          <a:p>
            <a:r>
              <a:rPr lang="en-US"/>
              <a:t>The best model chosen in this project is CountVectorizer Multinomial Naive Bayes tuned with hyperparameter withe the final prediction score of 94.73%.</a:t>
            </a:r>
            <a:endParaRPr lang="en-US"/>
          </a:p>
          <a:p>
            <a:r>
              <a:rPr lang="en-US"/>
              <a:t>In this project, the Key Merics we are looking at Accuracy as any misclassification in the subreddit post will result in an ambiguos state as to which group of subject this word belongs to when creating content.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Problem Statement </a:t>
            </a:r>
            <a:endParaRPr lang="en-MY" altLang="en-US"/>
          </a:p>
        </p:txBody>
      </p:sp>
      <p:sp>
        <p:nvSpPr>
          <p:cNvPr id="3" name="Content Placeholder 2"/>
          <p:cNvSpPr>
            <a:spLocks noGrp="1"/>
          </p:cNvSpPr>
          <p:nvPr>
            <p:ph idx="1"/>
          </p:nvPr>
        </p:nvSpPr>
        <p:spPr/>
        <p:txBody>
          <a:bodyPr/>
          <a:p>
            <a:endParaRPr lang="en-US" sz="2800"/>
          </a:p>
          <a:p>
            <a:r>
              <a:rPr lang="en-US" sz="2800"/>
              <a:t>Documention classification in the past used to be done manually and requires high labour hour.</a:t>
            </a:r>
            <a:endParaRPr lang="en-US" sz="2800"/>
          </a:p>
          <a:p>
            <a:r>
              <a:rPr lang="en-US" sz="2800"/>
              <a:t>As a marketer who is intereted in identify what are the keywords that users in the Reddit community use when discussing on 2 topics: coffee and restaurant so that the keywords can be later used in content creation.</a:t>
            </a:r>
            <a:endParaRPr lang="en-US" sz="2800"/>
          </a:p>
          <a:p>
            <a:r>
              <a:rPr lang="en-US" sz="2800"/>
              <a:t>In this project, We will train a classifier to take in text input and then classify to which group the text belongs to in order to reduce labour hour and increase classification accuracy.</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Data Collection: Scrap Data Using Reddit API (I)</a:t>
            </a:r>
            <a:endParaRPr lang="en-MY" altLang="en-US"/>
          </a:p>
        </p:txBody>
      </p:sp>
      <p:sp>
        <p:nvSpPr>
          <p:cNvPr id="3" name="Content Placeholder 2"/>
          <p:cNvSpPr>
            <a:spLocks noGrp="1"/>
          </p:cNvSpPr>
          <p:nvPr>
            <p:ph idx="1"/>
          </p:nvPr>
        </p:nvSpPr>
        <p:spPr/>
        <p:txBody>
          <a:bodyPr/>
          <a:p>
            <a:endParaRPr lang="en-US" sz="2800"/>
          </a:p>
          <a:p>
            <a:r>
              <a:rPr lang="en-US" sz="2800"/>
              <a:t>Data of 2 subreddit: Coffee &amp; Restaurant were scrapped using Reddit API.</a:t>
            </a:r>
            <a:endParaRPr lang="en-US" sz="2800"/>
          </a:p>
          <a:p>
            <a:r>
              <a:rPr lang="en-US" sz="2800"/>
              <a:t>After getting our url in json, request is sent to Reddit using a non-deafault value for the key 'User-agent' to prevent Reddit from shutting our script from accessing its API. </a:t>
            </a:r>
            <a:endParaRPr lang="en-US" sz="2800"/>
          </a:p>
          <a:p>
            <a:r>
              <a:rPr lang="en-US" sz="2800"/>
              <a:t>A status code of 200 shows that the request was received and understood ad is being processed.</a:t>
            </a:r>
            <a:endParaRPr lang="en-US" sz="2800"/>
          </a:p>
          <a:p>
            <a:r>
              <a:rPr lang="en-US" sz="2800">
                <a:sym typeface="+mn-ea"/>
              </a:rPr>
              <a:t>The Json file received is a nested dictionary, access to key 'data' and then key'children' to get the "content".</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sym typeface="+mn-ea"/>
              </a:rPr>
              <a:t>Data Collection: Scrap Data Using Reddit API (II)</a:t>
            </a:r>
            <a:endParaRPr lang="en-US"/>
          </a:p>
        </p:txBody>
      </p:sp>
      <p:sp>
        <p:nvSpPr>
          <p:cNvPr id="3" name="Content Placeholder 2"/>
          <p:cNvSpPr>
            <a:spLocks noGrp="1"/>
          </p:cNvSpPr>
          <p:nvPr>
            <p:ph idx="1"/>
          </p:nvPr>
        </p:nvSpPr>
        <p:spPr/>
        <p:txBody>
          <a:bodyPr/>
          <a:p>
            <a:endParaRPr lang="en-US"/>
          </a:p>
          <a:p>
            <a:r>
              <a:rPr lang="en-US" sz="2800">
                <a:sym typeface="+mn-ea"/>
              </a:rPr>
              <a:t>As each Reddit request will only return 25 posts, a for loop is used to hit Reddit API repeatedly to collect a minimum of 1000 posts from each subreddit. The for loop will have an empty list created to store Arandom sleep duration is included at the end of loop to give anatural break in between request.</a:t>
            </a:r>
            <a:endParaRPr lang="en-US" sz="2800"/>
          </a:p>
          <a:p>
            <a:r>
              <a:rPr lang="en-US" sz="2800">
                <a:sym typeface="+mn-ea"/>
              </a:rPr>
              <a:t>The scraped data is saved in a Pandas Dataframe and exort as csv file. </a:t>
            </a:r>
            <a:endParaRPr lang="en-US" sz="2800"/>
          </a:p>
          <a:p>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Subreddit Topic Selected:</a:t>
            </a:r>
            <a:endParaRPr lang="en-MY" altLang="en-US"/>
          </a:p>
        </p:txBody>
      </p:sp>
      <p:sp>
        <p:nvSpPr>
          <p:cNvPr id="3" name="Content Placeholder 2"/>
          <p:cNvSpPr>
            <a:spLocks noGrp="1"/>
          </p:cNvSpPr>
          <p:nvPr>
            <p:ph idx="1"/>
          </p:nvPr>
        </p:nvSpPr>
        <p:spPr/>
        <p:txBody>
          <a:bodyPr>
            <a:normAutofit lnSpcReduction="10000"/>
          </a:bodyPr>
          <a:p>
            <a:r>
              <a:rPr lang="en-MY" altLang="en-US" b="1">
                <a:solidFill>
                  <a:srgbClr val="0070C0"/>
                </a:solidFill>
              </a:rPr>
              <a:t>Coffee</a:t>
            </a:r>
            <a:endParaRPr lang="en-MY" altLang="en-US"/>
          </a:p>
          <a:p>
            <a:pPr lvl="1"/>
            <a:r>
              <a:rPr lang="en-MY" altLang="en-US" sz="2400"/>
              <a:t>1245 rows,99 columns</a:t>
            </a:r>
            <a:endParaRPr lang="en-MY" altLang="en-US" sz="2400"/>
          </a:p>
          <a:p>
            <a:pPr lvl="1"/>
            <a:r>
              <a:rPr lang="en-MY" altLang="en-US" sz="2400"/>
              <a:t>Duplicate Post: 288 (23% of the datasets)</a:t>
            </a:r>
            <a:endParaRPr lang="en-MY" altLang="en-US" sz="2400"/>
          </a:p>
          <a:p>
            <a:pPr lvl="1"/>
            <a:r>
              <a:rPr lang="en-MY" altLang="en-US">
                <a:sym typeface="+mn-ea"/>
              </a:rPr>
              <a:t>Selftext Null Value: 53 (4% of the removed duplicate datasets</a:t>
            </a:r>
            <a:r>
              <a:rPr lang="en-MY" altLang="en-US">
                <a:sym typeface="+mn-ea"/>
              </a:rPr>
              <a:t>)</a:t>
            </a:r>
            <a:endParaRPr lang="en-MY" altLang="en-US" sz="2400"/>
          </a:p>
          <a:p>
            <a:pPr lvl="1"/>
            <a:r>
              <a:rPr lang="en-MY" altLang="en-US" b="1">
                <a:solidFill>
                  <a:srgbClr val="0070C0"/>
                </a:solidFill>
              </a:rPr>
              <a:t>Observations: 960</a:t>
            </a:r>
            <a:endParaRPr lang="en-MY" altLang="en-US"/>
          </a:p>
          <a:p>
            <a:r>
              <a:rPr lang="en-MY" altLang="en-US" b="1">
                <a:solidFill>
                  <a:srgbClr val="0070C0"/>
                </a:solidFill>
              </a:rPr>
              <a:t>Restaurant </a:t>
            </a:r>
            <a:endParaRPr lang="en-MY" altLang="en-US"/>
          </a:p>
          <a:p>
            <a:pPr lvl="1"/>
            <a:r>
              <a:rPr lang="en-MY" altLang="en-US"/>
              <a:t>1228 rows, 104 columns</a:t>
            </a:r>
            <a:endParaRPr lang="en-MY" altLang="en-US"/>
          </a:p>
          <a:p>
            <a:pPr lvl="1"/>
            <a:r>
              <a:rPr lang="en-MY" altLang="en-US">
                <a:sym typeface="+mn-ea"/>
              </a:rPr>
              <a:t>Duplicate Post: 764 (62% of the datasets)</a:t>
            </a:r>
            <a:endParaRPr lang="en-MY" altLang="en-US">
              <a:sym typeface="+mn-ea"/>
            </a:endParaRPr>
          </a:p>
          <a:p>
            <a:pPr lvl="1"/>
            <a:r>
              <a:rPr lang="en-MY" altLang="en-US"/>
              <a:t>Selftext Null Value: 176 (38% of the removed duplicate datasets)</a:t>
            </a:r>
            <a:endParaRPr lang="en-MY" altLang="en-US">
              <a:sym typeface="+mn-ea"/>
            </a:endParaRPr>
          </a:p>
          <a:p>
            <a:pPr lvl="1"/>
            <a:r>
              <a:rPr lang="en-MY" altLang="en-US" b="1">
                <a:solidFill>
                  <a:srgbClr val="0070C0"/>
                </a:solidFill>
              </a:rPr>
              <a:t>Observation: 464</a:t>
            </a:r>
            <a:endParaRPr lang="en-MY" altLang="en-US"/>
          </a:p>
          <a:p>
            <a:pPr lvl="1"/>
            <a:endParaRPr lang="en-MY"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Data Cleaning:</a:t>
            </a:r>
            <a:endParaRPr lang="en-MY" altLang="en-US"/>
          </a:p>
        </p:txBody>
      </p:sp>
      <p:sp>
        <p:nvSpPr>
          <p:cNvPr id="3" name="Content Placeholder 2"/>
          <p:cNvSpPr>
            <a:spLocks noGrp="1"/>
          </p:cNvSpPr>
          <p:nvPr>
            <p:ph idx="1"/>
          </p:nvPr>
        </p:nvSpPr>
        <p:spPr/>
        <p:txBody>
          <a:bodyPr/>
          <a:p>
            <a:r>
              <a:rPr lang="en-MY" altLang="en-US"/>
              <a:t>Remove Duplicate Posts</a:t>
            </a:r>
            <a:endParaRPr lang="en-MY" altLang="en-US"/>
          </a:p>
          <a:p>
            <a:r>
              <a:rPr lang="en-MY" altLang="en-US"/>
              <a:t>Fill in null value with Title</a:t>
            </a:r>
            <a:endParaRPr lang="en-MY" altLang="en-US"/>
          </a:p>
          <a:p>
            <a:r>
              <a:rPr lang="en-MY" altLang="en-US"/>
              <a:t>Split both subreddit into 2 parts:</a:t>
            </a:r>
            <a:endParaRPr lang="en-MY" altLang="en-US"/>
          </a:p>
          <a:p>
            <a:pPr lvl="1"/>
            <a:r>
              <a:rPr lang="en-MY" altLang="en-US">
                <a:sym typeface="+mn-ea"/>
              </a:rPr>
              <a:t>Training Datasets- (80%)- For Model Development</a:t>
            </a:r>
            <a:endParaRPr lang="en-MY" altLang="en-US">
              <a:sym typeface="+mn-ea"/>
            </a:endParaRPr>
          </a:p>
          <a:p>
            <a:pPr lvl="2"/>
            <a:r>
              <a:rPr lang="en-MY" altLang="en-US" sz="2000">
                <a:sym typeface="+mn-ea"/>
              </a:rPr>
              <a:t>Coffee- 768</a:t>
            </a:r>
            <a:endParaRPr lang="en-MY" altLang="en-US" sz="2000">
              <a:sym typeface="+mn-ea"/>
            </a:endParaRPr>
          </a:p>
          <a:p>
            <a:pPr lvl="2"/>
            <a:r>
              <a:rPr lang="en-MY" altLang="en-US" sz="2000">
                <a:sym typeface="+mn-ea"/>
              </a:rPr>
              <a:t>restaurant-371</a:t>
            </a:r>
            <a:endParaRPr lang="en-MY" altLang="en-US"/>
          </a:p>
          <a:p>
            <a:pPr lvl="1"/>
            <a:r>
              <a:rPr lang="en-MY" altLang="en-US">
                <a:sym typeface="+mn-ea"/>
              </a:rPr>
              <a:t>Testing Datasets- (20%)- For Performance Evaluation</a:t>
            </a:r>
            <a:endParaRPr lang="en-MY" altLang="en-US">
              <a:sym typeface="+mn-ea"/>
            </a:endParaRPr>
          </a:p>
          <a:p>
            <a:pPr lvl="2"/>
            <a:r>
              <a:rPr lang="en-MY" altLang="en-US" sz="2000">
                <a:sym typeface="+mn-ea"/>
              </a:rPr>
              <a:t>Coffee- 192 </a:t>
            </a:r>
            <a:endParaRPr lang="en-MY" altLang="en-US" sz="2000">
              <a:sym typeface="+mn-ea"/>
            </a:endParaRPr>
          </a:p>
          <a:p>
            <a:pPr lvl="2"/>
            <a:r>
              <a:rPr lang="en-MY" altLang="en-US" sz="2000">
                <a:sym typeface="+mn-ea"/>
              </a:rPr>
              <a:t>restaurant - 93</a:t>
            </a:r>
            <a:endParaRPr lang="en-MY" altLang="en-US"/>
          </a:p>
          <a:p>
            <a:r>
              <a:rPr lang="en-MY" altLang="en-US"/>
              <a:t> Map and Label Subreddit: Coffee:0, restaurant:1</a:t>
            </a:r>
            <a:endParaRPr lang="en-MY" altLang="en-US"/>
          </a:p>
          <a:p>
            <a:endParaRPr lang="en-MY" altLang="en-US"/>
          </a:p>
          <a:p>
            <a:pPr lvl="1"/>
            <a:endParaRPr lang="en-MY" altLang="en-US"/>
          </a:p>
          <a:p>
            <a:pPr lvl="1"/>
            <a:endParaRPr lang="en-MY" altLang="en-US"/>
          </a:p>
          <a:p>
            <a:endParaRPr lang="en-MY" altLang="en-US"/>
          </a:p>
          <a:p>
            <a:endParaRPr lang="en-MY" altLang="en-US"/>
          </a:p>
          <a:p>
            <a:endParaRPr lang="en-MY"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Preprocessing:</a:t>
            </a:r>
            <a:endParaRPr lang="en-MY" altLang="en-US"/>
          </a:p>
        </p:txBody>
      </p:sp>
      <p:sp>
        <p:nvSpPr>
          <p:cNvPr id="3" name="Content Placeholder 2"/>
          <p:cNvSpPr>
            <a:spLocks noGrp="1"/>
          </p:cNvSpPr>
          <p:nvPr>
            <p:ph idx="1"/>
          </p:nvPr>
        </p:nvSpPr>
        <p:spPr/>
        <p:txBody>
          <a:bodyPr/>
          <a:p>
            <a:r>
              <a:rPr lang="en-MY" altLang="en-US"/>
              <a:t> Create a function to:</a:t>
            </a:r>
            <a:endParaRPr lang="en-MY" altLang="en-US"/>
          </a:p>
          <a:p>
            <a:pPr lvl="1"/>
            <a:r>
              <a:rPr lang="en-MY" altLang="en-US"/>
              <a:t>Remove html</a:t>
            </a:r>
            <a:endParaRPr lang="en-MY" altLang="en-US"/>
          </a:p>
          <a:p>
            <a:pPr lvl="1"/>
            <a:r>
              <a:rPr lang="en-MY" altLang="en-US"/>
              <a:t>Remove http &amp; www</a:t>
            </a:r>
            <a:endParaRPr lang="en-MY" altLang="en-US"/>
          </a:p>
          <a:p>
            <a:pPr lvl="1"/>
            <a:r>
              <a:rPr lang="en-MY" altLang="en-US"/>
              <a:t>Remove special elements ie. /r/</a:t>
            </a:r>
            <a:r>
              <a:rPr lang="en-MY" altLang="en-US">
                <a:sym typeface="+mn-ea"/>
              </a:rPr>
              <a:t>|</a:t>
            </a:r>
            <a:r>
              <a:rPr lang="en-MY" altLang="en-US"/>
              <a:t>\n|&amp;lt;|&amp;gt;</a:t>
            </a:r>
            <a:endParaRPr lang="en-MY" altLang="en-US"/>
          </a:p>
          <a:p>
            <a:pPr lvl="1"/>
            <a:r>
              <a:rPr lang="en-MY" altLang="en-US"/>
              <a:t>Remove punctuation, change to lower case</a:t>
            </a:r>
            <a:endParaRPr lang="en-MY" altLang="en-US"/>
          </a:p>
          <a:p>
            <a:pPr lvl="1"/>
            <a:r>
              <a:rPr lang="en-MY" altLang="en-US"/>
              <a:t>Remove stop word</a:t>
            </a:r>
            <a:endParaRPr lang="en-MY" altLang="en-US"/>
          </a:p>
          <a:p>
            <a:pPr lvl="1"/>
            <a:r>
              <a:rPr lang="en-MY" altLang="en-US"/>
              <a:t>Remove Emoji</a:t>
            </a:r>
            <a:endParaRPr lang="en-MY" altLang="en-US"/>
          </a:p>
          <a:p>
            <a:pPr lvl="1"/>
            <a:r>
              <a:rPr lang="en-MY" altLang="en-US"/>
              <a:t>Return as a clean string of words and store in 2 lists</a:t>
            </a:r>
            <a:endParaRPr lang="en-MY" altLang="en-US"/>
          </a:p>
          <a:p>
            <a:pPr lvl="2"/>
            <a:r>
              <a:rPr lang="en-MY" altLang="en-US"/>
              <a:t>Traning_self_text</a:t>
            </a:r>
            <a:endParaRPr lang="en-MY" altLang="en-US"/>
          </a:p>
          <a:p>
            <a:pPr lvl="2"/>
            <a:r>
              <a:rPr lang="en-MY" altLang="en-US"/>
              <a:t>Testing_self_text</a:t>
            </a:r>
            <a:endParaRPr lang="en-MY"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54330"/>
            <a:ext cx="10515600" cy="1325563"/>
          </a:xfrm>
        </p:spPr>
        <p:txBody>
          <a:bodyPr/>
          <a:p>
            <a:r>
              <a:rPr lang="en-MY" altLang="en-US"/>
              <a:t>Train-Test_Split</a:t>
            </a:r>
            <a:endParaRPr lang="en-MY" altLang="en-US"/>
          </a:p>
        </p:txBody>
      </p:sp>
      <p:sp>
        <p:nvSpPr>
          <p:cNvPr id="6" name="Content Placeholder 5"/>
          <p:cNvSpPr>
            <a:spLocks noGrp="1"/>
          </p:cNvSpPr>
          <p:nvPr>
            <p:ph idx="1"/>
          </p:nvPr>
        </p:nvSpPr>
        <p:spPr/>
        <p:txBody>
          <a:bodyPr/>
          <a:p>
            <a:endParaRPr lang="en-US"/>
          </a:p>
        </p:txBody>
      </p:sp>
      <p:graphicFrame>
        <p:nvGraphicFramePr>
          <p:cNvPr id="9" name="Diagram 8"/>
          <p:cNvGraphicFramePr/>
          <p:nvPr/>
        </p:nvGraphicFramePr>
        <p:xfrm>
          <a:off x="838200" y="2557145"/>
          <a:ext cx="8879205" cy="36201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a:bodyPr>
          <a:p>
            <a:r>
              <a:rPr lang="en-MY" altLang="en-US">
                <a:sym typeface="+mn-ea"/>
              </a:rPr>
              <a:t>WordCloud </a:t>
            </a:r>
            <a:endParaRPr lang="en-US"/>
          </a:p>
        </p:txBody>
      </p:sp>
      <p:sp>
        <p:nvSpPr>
          <p:cNvPr id="6" name="Text Placeholder 5"/>
          <p:cNvSpPr>
            <a:spLocks noGrp="1"/>
          </p:cNvSpPr>
          <p:nvPr>
            <p:ph type="body" idx="1"/>
          </p:nvPr>
        </p:nvSpPr>
        <p:spPr/>
        <p:txBody>
          <a:bodyPr/>
          <a:p>
            <a:r>
              <a:rPr lang="en-MY" altLang="en-US"/>
              <a:t>Subreddit Coffee</a:t>
            </a:r>
            <a:endParaRPr lang="en-MY" altLang="en-US"/>
          </a:p>
        </p:txBody>
      </p:sp>
      <p:pic>
        <p:nvPicPr>
          <p:cNvPr id="10" name="Content Placeholder 9" descr="coffee_word_cloud"/>
          <p:cNvPicPr>
            <a:picLocks noChangeAspect="1"/>
          </p:cNvPicPr>
          <p:nvPr>
            <p:ph sz="half" idx="2"/>
          </p:nvPr>
        </p:nvPicPr>
        <p:blipFill>
          <a:blip r:embed="rId1"/>
          <a:stretch>
            <a:fillRect/>
          </a:stretch>
        </p:blipFill>
        <p:spPr>
          <a:xfrm>
            <a:off x="840105" y="2628265"/>
            <a:ext cx="5157470" cy="3437890"/>
          </a:xfrm>
          <a:prstGeom prst="rect">
            <a:avLst/>
          </a:prstGeom>
        </p:spPr>
      </p:pic>
      <p:sp>
        <p:nvSpPr>
          <p:cNvPr id="8" name="Text Placeholder 7"/>
          <p:cNvSpPr>
            <a:spLocks noGrp="1"/>
          </p:cNvSpPr>
          <p:nvPr>
            <p:ph type="body" sz="quarter" idx="3"/>
          </p:nvPr>
        </p:nvSpPr>
        <p:spPr/>
        <p:txBody>
          <a:bodyPr/>
          <a:p>
            <a:r>
              <a:rPr lang="en-MY" altLang="en-US"/>
              <a:t>Subreddit Restaurant</a:t>
            </a:r>
            <a:endParaRPr lang="en-MY" altLang="en-US"/>
          </a:p>
        </p:txBody>
      </p:sp>
      <p:pic>
        <p:nvPicPr>
          <p:cNvPr id="11" name="Content Placeholder 10" descr="restaurant_word_cloud"/>
          <p:cNvPicPr>
            <a:picLocks noChangeAspect="1"/>
          </p:cNvPicPr>
          <p:nvPr>
            <p:ph sz="quarter" idx="4"/>
          </p:nvPr>
        </p:nvPicPr>
        <p:blipFill>
          <a:blip r:embed="rId2"/>
          <a:stretch>
            <a:fillRect/>
          </a:stretch>
        </p:blipFill>
        <p:spPr>
          <a:xfrm>
            <a:off x="6172200" y="2619375"/>
            <a:ext cx="5183505" cy="345567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3391</Words>
  <Application>WPS Presentation</Application>
  <PresentationFormat>Widescreen</PresentationFormat>
  <Paragraphs>135</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Gear Drives</vt:lpstr>
      <vt:lpstr>PowerPoint 演示文稿</vt:lpstr>
      <vt:lpstr>Problem Statement </vt:lpstr>
      <vt:lpstr>Data Collection: Scrap Data Using Reddit API</vt:lpstr>
      <vt:lpstr>PowerPoint 演示文稿</vt:lpstr>
      <vt:lpstr>Subreddit Topic Selected:</vt:lpstr>
      <vt:lpstr>Data Cleaning:</vt:lpstr>
      <vt:lpstr>Preprocessing:</vt:lpstr>
      <vt:lpstr>PowerPoint 演示文稿</vt:lpstr>
      <vt:lpstr>PowerPoint 演示文稿</vt:lpstr>
      <vt:lpstr>Top 30 Words &amp; Counts for 2 Model</vt:lpstr>
      <vt:lpstr>Models &amp; Scores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user</cp:lastModifiedBy>
  <cp:revision>19</cp:revision>
  <dcterms:created xsi:type="dcterms:W3CDTF">2019-10-24T08:06:00Z</dcterms:created>
  <dcterms:modified xsi:type="dcterms:W3CDTF">2019-10-24T23:29:14Z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