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349" r:id="rId3"/>
    <p:sldId id="376" r:id="rId4"/>
    <p:sldId id="401" r:id="rId5"/>
    <p:sldId id="404" r:id="rId6"/>
    <p:sldId id="405" r:id="rId7"/>
    <p:sldId id="406" r:id="rId8"/>
    <p:sldId id="408" r:id="rId9"/>
    <p:sldId id="409" r:id="rId10"/>
    <p:sldId id="410" r:id="rId11"/>
    <p:sldId id="407" r:id="rId12"/>
    <p:sldId id="412" r:id="rId13"/>
    <p:sldId id="415" r:id="rId14"/>
    <p:sldId id="344" r:id="rId15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b3dfcf-b928-497c-bfe2-c5f6ec50ca33}">
          <p14:sldIdLst>
            <p14:sldId id="349"/>
            <p14:sldId id="376"/>
            <p14:sldId id="401"/>
            <p14:sldId id="404"/>
            <p14:sldId id="405"/>
            <p14:sldId id="406"/>
            <p14:sldId id="408"/>
            <p14:sldId id="409"/>
            <p14:sldId id="410"/>
            <p14:sldId id="407"/>
            <p14:sldId id="412"/>
          </p14:sldIdLst>
        </p14:section>
        <p14:section name="Untitled Section" id="{d1781510-5151-417c-992c-b04f68e7e841}">
          <p14:sldIdLst>
            <p14:sldId id="344"/>
            <p14:sldId id="41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89BF"/>
    <a:srgbClr val="C45252"/>
    <a:srgbClr val="00B683"/>
    <a:srgbClr val="C46F6F"/>
    <a:srgbClr val="B5B5B5"/>
    <a:srgbClr val="965EC3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7990"/>
    <p:restoredTop sz="94660"/>
  </p:normalViewPr>
  <p:slideViewPr>
    <p:cSldViewPr snapToGrid="0" showGuides="1">
      <p:cViewPr>
        <p:scale>
          <a:sx n="50" d="100"/>
          <a:sy n="50" d="100"/>
        </p:scale>
        <p:origin x="1374" y="510"/>
      </p:cViewPr>
      <p:guideLst>
        <p:guide orient="horz" pos="2148"/>
        <p:guide pos="2903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fontAlgn="base"/>
            <a:r>
              <a:rPr lang="zh-CN" altLang="en-US" sz="1200" strike="noStrike" noProof="1" smtClean="0">
                <a:sym typeface="+mn-ea"/>
              </a:rPr>
              <a:t>Click to edit Master text style</a:t>
            </a:r>
            <a:endParaRPr lang="zh-CN" altLang="en-US" sz="1200" strike="noStrike" noProof="1" smtClean="0"/>
          </a:p>
          <a:p>
            <a:pPr lvl="1" fontAlgn="base"/>
            <a:r>
              <a:rPr lang="zh-CN" altLang="en-US" sz="1200" strike="noStrike" noProof="1" smtClean="0">
                <a:sym typeface="+mn-ea"/>
              </a:rPr>
              <a:t>Second level</a:t>
            </a:r>
            <a:endParaRPr lang="zh-CN" altLang="en-US" sz="1200" strike="noStrike" noProof="1" smtClean="0"/>
          </a:p>
          <a:p>
            <a:pPr lvl="2" fontAlgn="base"/>
            <a:r>
              <a:rPr lang="zh-CN" altLang="en-US" sz="1200" strike="noStrike" noProof="1" smtClean="0">
                <a:sym typeface="+mn-ea"/>
              </a:rPr>
              <a:t>Third level</a:t>
            </a:r>
            <a:endParaRPr lang="zh-CN" altLang="en-US" sz="1200" strike="noStrike" noProof="1" smtClean="0"/>
          </a:p>
          <a:p>
            <a:pPr lvl="3" fontAlgn="base"/>
            <a:r>
              <a:rPr lang="zh-CN" altLang="en-US" sz="1200" strike="noStrike" noProof="1" smtClean="0">
                <a:sym typeface="+mn-ea"/>
              </a:rPr>
              <a:t>Fourth level</a:t>
            </a:r>
            <a:endParaRPr lang="zh-CN" altLang="en-US" sz="1200" strike="noStrike" noProof="1" smtClean="0"/>
          </a:p>
          <a:p>
            <a:pPr lvl="4" fontAlgn="base"/>
            <a:r>
              <a:rPr lang="zh-CN" altLang="en-US" sz="1200" strike="noStrike" noProof="1" smtClean="0">
                <a:sym typeface="+mn-ea"/>
              </a:rPr>
              <a:t>Fifth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C180765-C9EF-4111-B3FF-B0970194B61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69C4619-B8D1-4B50-9905-EEE671126AB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69C4619-B8D1-4B50-9905-EEE671126AB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69C4619-B8D1-4B50-9905-EEE671126AB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73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" name="矩形 27"/>
          <p:cNvSpPr/>
          <p:nvPr/>
        </p:nvSpPr>
        <p:spPr>
          <a:xfrm>
            <a:off x="-20637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5" name="文本框 9"/>
          <p:cNvSpPr txBox="1"/>
          <p:nvPr/>
        </p:nvSpPr>
        <p:spPr>
          <a:xfrm>
            <a:off x="7824788" y="4067175"/>
            <a:ext cx="3565525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MY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Ivy Chan </a:t>
            </a:r>
            <a:endParaRPr lang="en-MY" altLang="zh-C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平行四边形 12"/>
          <p:cNvSpPr/>
          <p:nvPr/>
        </p:nvSpPr>
        <p:spPr>
          <a:xfrm rot="19553291">
            <a:off x="787400" y="3619500"/>
            <a:ext cx="904875" cy="893763"/>
          </a:xfrm>
          <a:prstGeom prst="parallelogram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平行四边形 13"/>
          <p:cNvSpPr/>
          <p:nvPr/>
        </p:nvSpPr>
        <p:spPr>
          <a:xfrm rot="3477180">
            <a:off x="1927225" y="3587750"/>
            <a:ext cx="331788" cy="328613"/>
          </a:xfrm>
          <a:prstGeom prst="parallelogram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-22225" y="3338513"/>
            <a:ext cx="7824788" cy="1455738"/>
          </a:xfrm>
          <a:prstGeom prst="rect">
            <a:avLst/>
          </a:prstGeom>
          <a:solidFill>
            <a:schemeClr val="bg1">
              <a:lumMod val="50000"/>
              <a:alpha val="4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80" name="文本框 2"/>
          <p:cNvSpPr txBox="1"/>
          <p:nvPr/>
        </p:nvSpPr>
        <p:spPr>
          <a:xfrm>
            <a:off x="2727325" y="3306763"/>
            <a:ext cx="4610100" cy="15068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dist" eaLnBrk="0" hangingPunct="0">
              <a:buFont typeface="Arial" panose="020B0604020202020204" pitchFamily="34" charset="0"/>
            </a:pPr>
            <a:r>
              <a:rPr lang="en-US" altLang="zh-CN" sz="4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Ames Housing </a:t>
            </a:r>
            <a:r>
              <a:rPr lang="en-MY" altLang="en-US" sz="4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Price Prediction</a:t>
            </a:r>
            <a:endParaRPr lang="en-MY" altLang="en-US" sz="4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MY" altLang="en-US"/>
              <a:t>Lasso </a:t>
            </a:r>
            <a:endParaRPr lang="en-MY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24535" y="1329690"/>
            <a:ext cx="10114915" cy="49485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MY" altLang="en-US"/>
              <a:t>Actual vs Predicted Residual</a:t>
            </a:r>
            <a:endParaRPr lang="en-MY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46200" y="1266825"/>
            <a:ext cx="8705850" cy="51746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MY" altLang="en-US"/>
              <a:t>Conclusion </a:t>
            </a:r>
            <a:endParaRPr lang="en-MY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MY" altLang="en-US"/>
              <a:t>T</a:t>
            </a:r>
            <a:r>
              <a:rPr lang="en-US"/>
              <a:t>op features 9 that influences House sale Price are: </a:t>
            </a:r>
            <a:endParaRPr lang="en-US"/>
          </a:p>
          <a:p>
            <a:pPr lvl="1"/>
            <a:r>
              <a:rPr lang="en-US"/>
              <a:t>External Quality, </a:t>
            </a:r>
            <a:endParaRPr lang="en-US"/>
          </a:p>
          <a:p>
            <a:pPr lvl="1"/>
            <a:r>
              <a:rPr lang="en-US"/>
              <a:t>Overall Quality,</a:t>
            </a:r>
            <a:endParaRPr lang="en-US"/>
          </a:p>
          <a:p>
            <a:pPr lvl="1"/>
            <a:r>
              <a:rPr lang="en-US"/>
              <a:t>Interaction of External Quality &amp; Overall Quality,</a:t>
            </a:r>
            <a:endParaRPr lang="en-US"/>
          </a:p>
          <a:p>
            <a:pPr lvl="1"/>
            <a:r>
              <a:rPr lang="en-US"/>
              <a:t> Kitchen Quality, </a:t>
            </a:r>
            <a:endParaRPr lang="en-US"/>
          </a:p>
          <a:p>
            <a:pPr lvl="1"/>
            <a:r>
              <a:rPr lang="en-US"/>
              <a:t>Basment Quality,</a:t>
            </a:r>
            <a:endParaRPr lang="en-US"/>
          </a:p>
          <a:p>
            <a:pPr lvl="1"/>
            <a:r>
              <a:rPr lang="en-US"/>
              <a:t>Full Bath, </a:t>
            </a:r>
            <a:endParaRPr lang="en-US"/>
          </a:p>
          <a:p>
            <a:pPr lvl="1"/>
            <a:r>
              <a:t>Poured Contrete Foundation</a:t>
            </a:r>
            <a:r>
              <a:rPr lang="en-US"/>
              <a:t> </a:t>
            </a:r>
            <a:endParaRPr lang="en-US"/>
          </a:p>
          <a:p>
            <a:pPr lvl="1"/>
            <a:r>
              <a:rPr lang="en-US"/>
              <a:t>Total Room Above Ground and</a:t>
            </a:r>
            <a:endParaRPr lang="en-US"/>
          </a:p>
          <a:p>
            <a:pPr lvl="1"/>
            <a:r>
              <a:rPr lang="en-US"/>
              <a:t> FirePlace Quality.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2769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" name="矩形 20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824788" y="3125788"/>
            <a:ext cx="4367213" cy="1514475"/>
          </a:xfrm>
          <a:prstGeom prst="rect">
            <a:avLst/>
          </a:prstGeom>
          <a:solidFill>
            <a:srgbClr val="7389BF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3125788"/>
            <a:ext cx="7824788" cy="1514475"/>
          </a:xfrm>
          <a:prstGeom prst="rect">
            <a:avLst/>
          </a:prstGeom>
          <a:solidFill>
            <a:schemeClr val="bg1">
              <a:lumMod val="50000"/>
              <a:alpha val="4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773" name="文本框 6"/>
          <p:cNvSpPr txBox="1"/>
          <p:nvPr/>
        </p:nvSpPr>
        <p:spPr>
          <a:xfrm>
            <a:off x="7934325" y="3413125"/>
            <a:ext cx="3990975" cy="8299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4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THANK </a:t>
            </a:r>
            <a:r>
              <a:rPr lang="en-MY" altLang="en-US" sz="4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YOU</a:t>
            </a:r>
            <a:endParaRPr lang="en-MY" altLang="en-US" sz="48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MY" altLang="en-US"/>
              <a:t>Problem Statement</a:t>
            </a:r>
            <a:endParaRPr lang="en-MY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19250"/>
            <a:ext cx="10972800" cy="4508500"/>
          </a:xfrm>
        </p:spPr>
        <p:txBody>
          <a:bodyPr/>
          <a:p>
            <a:r>
              <a:rPr lang="en-US"/>
              <a:t>To create a Model based on the Ames Housing Dataset to predict the price of a house.</a:t>
            </a:r>
            <a:endParaRPr lang="en-US"/>
          </a:p>
          <a:p>
            <a:r>
              <a:rPr lang="en-US"/>
              <a:t>To Identify what are the features that will influence price of a house in Ames.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64135"/>
            <a:ext cx="10972800" cy="582613"/>
          </a:xfrm>
        </p:spPr>
        <p:txBody>
          <a:bodyPr/>
          <a:p>
            <a:r>
              <a:rPr lang="en-MY" altLang="en-US"/>
              <a:t>Background </a:t>
            </a:r>
            <a:endParaRPr lang="en-MY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78660"/>
            <a:ext cx="10972800" cy="4149090"/>
          </a:xfrm>
        </p:spPr>
        <p:txBody>
          <a:bodyPr/>
          <a:p>
            <a:r>
              <a:rPr lang="en-US"/>
              <a:t>Data set contains information from the Ames Assessor’s Office used in computing assessed values for individual residential properties sold in Ames, IA from 2006 to 2010.</a:t>
            </a:r>
            <a:endParaRPr lang="en-US"/>
          </a:p>
          <a:p>
            <a:r>
              <a:rPr lang="en-MY" altLang="en-US"/>
              <a:t>Training Data</a:t>
            </a:r>
            <a:endParaRPr lang="en-MY" altLang="en-US"/>
          </a:p>
          <a:p>
            <a:pPr lvl="1"/>
            <a:r>
              <a:rPr lang="en-MY" altLang="en-US" sz="2800"/>
              <a:t>2051 rows of observations with 81 columns</a:t>
            </a:r>
            <a:endParaRPr lang="en-MY" altLang="en-US"/>
          </a:p>
          <a:p>
            <a:r>
              <a:rPr lang="en-MY" altLang="en-US"/>
              <a:t>Test Data</a:t>
            </a:r>
            <a:endParaRPr lang="en-MY" altLang="en-US"/>
          </a:p>
          <a:p>
            <a:pPr lvl="1"/>
            <a:r>
              <a:rPr lang="en-MY" altLang="en-US"/>
              <a:t>879 rows of obseravtions with 80 columns</a:t>
            </a:r>
            <a:endParaRPr lang="en-MY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MY" altLang="en-US"/>
              <a:t>Distribution of Target in Traning Data</a:t>
            </a:r>
            <a:endParaRPr lang="en-MY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9740" y="1414780"/>
            <a:ext cx="10774680" cy="51536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Box Plot of Sale Price for different MS SubClass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2420" y="1418590"/>
            <a:ext cx="11602720" cy="54743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400"/>
              <a:t>Category Plot of SalePrice for Building Type by Different Sales </a:t>
            </a:r>
            <a:r>
              <a:rPr lang="en-MY" altLang="en-US" sz="2400"/>
              <a:t>Type</a:t>
            </a:r>
            <a:endParaRPr lang="en-MY" altLang="en-US" sz="240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238250"/>
            <a:ext cx="10615930" cy="48875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600"/>
              <a:t>Category Plot of SalePrice for House Style by Different Bldg Type</a:t>
            </a:r>
            <a:endParaRPr lang="en-US" sz="260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2090" y="1207770"/>
            <a:ext cx="11802110" cy="4991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MY" altLang="en-US"/>
              <a:t>Introduce New features &amp; Interaction Term</a:t>
            </a:r>
            <a:endParaRPr lang="en-MY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Property Age</a:t>
            </a:r>
            <a:endParaRPr lang="en-US"/>
          </a:p>
          <a:p>
            <a:r>
              <a:rPr lang="en-MY" altLang="en-US"/>
              <a:t>Remodel Age</a:t>
            </a:r>
            <a:endParaRPr lang="en-MY" altLang="en-US"/>
          </a:p>
          <a:p>
            <a:r>
              <a:rPr lang="en-MY" altLang="en-US"/>
              <a:t>Remod/Add</a:t>
            </a:r>
            <a:endParaRPr lang="en-MY" altLang="en-US"/>
          </a:p>
          <a:p>
            <a:endParaRPr lang="en-MY" altLang="en-US"/>
          </a:p>
          <a:p>
            <a:r>
              <a:rPr lang="en-MY" altLang="en-US"/>
              <a:t>Overall Qual*Exter Qual</a:t>
            </a:r>
            <a:endParaRPr lang="en-MY" altLang="en-US"/>
          </a:p>
          <a:p>
            <a:r>
              <a:rPr lang="en-MY" altLang="en-US"/>
              <a:t>Lot Area*Remodel Age</a:t>
            </a:r>
            <a:endParaRPr lang="en-MY" altLang="en-US"/>
          </a:p>
          <a:p>
            <a:r>
              <a:rPr lang="en-MY" altLang="en-US"/>
              <a:t>Property Age*Lot Area</a:t>
            </a:r>
            <a:endParaRPr lang="en-MY" altLang="en-US"/>
          </a:p>
          <a:p>
            <a:r>
              <a:rPr lang="en-MY" altLang="en-US"/>
              <a:t>Gr Liv Area*TotRms AbvGrd</a:t>
            </a:r>
            <a:endParaRPr lang="en-MY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Feature Selection: Filtering method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59810" y="974725"/>
            <a:ext cx="4215765" cy="55276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1227</Words>
  <Application>WPS Presentation</Application>
  <PresentationFormat/>
  <Paragraphs>57</Paragraphs>
  <Slides>13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SimSun</vt:lpstr>
      <vt:lpstr>Wingdings</vt:lpstr>
      <vt:lpstr>Calibri</vt:lpstr>
      <vt:lpstr>Microsoft YaHei</vt:lpstr>
      <vt:lpstr>Arial Unicode MS</vt:lpstr>
      <vt:lpstr>1_Gear Drives</vt:lpstr>
      <vt:lpstr>PowerPoint 演示文稿</vt:lpstr>
      <vt:lpstr>Problem Statement</vt:lpstr>
      <vt:lpstr>Background </vt:lpstr>
      <vt:lpstr>Distribution of Target in Traning Data</vt:lpstr>
      <vt:lpstr>Box Plot of Sale Price for different MS SubClass</vt:lpstr>
      <vt:lpstr>Category Plot of SalePrice for Building Type by Different Sales Type</vt:lpstr>
      <vt:lpstr>Category Plot of SalePrice for House Style by Different Bldg Type</vt:lpstr>
      <vt:lpstr>Introduce New features &amp; Interaction Term</vt:lpstr>
      <vt:lpstr>Feature Selection: Filtering method</vt:lpstr>
      <vt:lpstr>Lasso </vt:lpstr>
      <vt:lpstr>Actual vs Predicted Residual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占曼琼</dc:creator>
  <cp:lastModifiedBy>user</cp:lastModifiedBy>
  <cp:revision>55</cp:revision>
  <dcterms:created xsi:type="dcterms:W3CDTF">2015-11-16T05:02:00Z</dcterms:created>
  <dcterms:modified xsi:type="dcterms:W3CDTF">2019-10-11T00:40:15Z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1033-11.2.0.8970</vt:lpwstr>
  </property>
</Properties>
</file>