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58" r:id="rId5"/>
    <p:sldId id="262" r:id="rId6"/>
    <p:sldId id="259" r:id="rId7"/>
    <p:sldId id="260" r:id="rId8"/>
    <p:sldId id="261" r:id="rId9"/>
  </p:sldIdLst>
  <p:sldSz cx="14630400" cy="8229600"/>
  <p:notesSz cx="8229600" cy="14630400"/>
  <p:embeddedFontLst>
    <p:embeddedFont>
      <p:font typeface="Arimo" panose="020B0604020202020204" charset="0"/>
      <p:regular r:id="rId11"/>
    </p:embeddedFont>
    <p:embeddedFont>
      <p:font typeface="Outfit Extra Bold" panose="020B0604020202020204" charset="0"/>
      <p:regular r:id="rId12"/>
    </p:embeddedFont>
  </p:embeddedFontLst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9" d="100"/>
          <a:sy n="79" d="100"/>
        </p:scale>
        <p:origin x="21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3237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860101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Kredi Kartı Sahtekârlık </a:t>
            </a:r>
            <a:r>
              <a:rPr lang="tr-TR" sz="445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T</a:t>
            </a:r>
            <a:r>
              <a:rPr lang="en-US" sz="445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espiti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5854462" y="2079696"/>
            <a:ext cx="8407875" cy="14175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tr-TR" sz="1600" dirty="0">
                <a:latin typeface="Outfit Extra Bold" panose="020B0604020202020204" charset="0"/>
              </a:rPr>
              <a:t>Bu proje, kredi kartı işlemlerinde gerçekleşen sahtekârlıkları otomatik olarak tespit etmeyi </a:t>
            </a:r>
          </a:p>
          <a:p>
            <a:pPr>
              <a:lnSpc>
                <a:spcPts val="2850"/>
              </a:lnSpc>
            </a:pPr>
            <a:r>
              <a:rPr lang="tr-TR" sz="1600" dirty="0">
                <a:latin typeface="Outfit Extra Bold" panose="020B0604020202020204" charset="0"/>
              </a:rPr>
              <a:t>amaçlamaktadır. </a:t>
            </a:r>
            <a:r>
              <a:rPr lang="tr-TR" b="1" dirty="0"/>
              <a:t>credit_card_fraud_dataset </a:t>
            </a:r>
            <a:r>
              <a:rPr lang="tr-TR" dirty="0"/>
              <a:t>veriseti üzerinde </a:t>
            </a:r>
            <a:r>
              <a:rPr lang="tr-TR" sz="1600" dirty="0">
                <a:latin typeface="Outfit Extra Bold" panose="020B0604020202020204" charset="0"/>
              </a:rPr>
              <a:t>Makine öğrenmesi yöntemleri</a:t>
            </a:r>
          </a:p>
          <a:p>
            <a:pPr>
              <a:lnSpc>
                <a:spcPts val="2850"/>
              </a:lnSpc>
            </a:pPr>
            <a:r>
              <a:rPr lang="tr-TR" sz="1600" dirty="0">
                <a:latin typeface="Outfit Extra Bold" panose="020B0604020202020204" charset="0"/>
              </a:rPr>
              <a:t> kullanılarak, işlemlerin güvenilir mi yoksa şüpheli mi olduğu analiz edilmiştir. Kullanılan veri </a:t>
            </a:r>
          </a:p>
          <a:p>
            <a:pPr>
              <a:lnSpc>
                <a:spcPts val="2850"/>
              </a:lnSpc>
            </a:pPr>
            <a:r>
              <a:rPr lang="tr-TR" sz="1600" dirty="0">
                <a:latin typeface="Outfit Extra Bold" panose="020B0604020202020204" charset="0"/>
              </a:rPr>
              <a:t>seti, her işlem için detayları ve sahtekârlık (fraud) etiketlerini içermektedir.</a:t>
            </a:r>
            <a:endParaRPr lang="en-US" sz="1750" dirty="0">
              <a:latin typeface="Outfit Extra Bold" panose="020B0604020202020204" charset="0"/>
            </a:endParaRP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B87FE371-B3C1-6936-EDB1-00337C108C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77555" y="7610389"/>
            <a:ext cx="1752845" cy="61921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59381"/>
            <a:ext cx="6162437" cy="5316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150"/>
              </a:lnSpc>
              <a:buNone/>
            </a:pPr>
            <a:r>
              <a:rPr lang="en-US" sz="330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Modelleme Süreci ve Yöntemler</a:t>
            </a:r>
            <a:endParaRPr lang="en-US" sz="3300" dirty="0"/>
          </a:p>
        </p:txBody>
      </p:sp>
      <p:sp>
        <p:nvSpPr>
          <p:cNvPr id="3" name="Shape 1"/>
          <p:cNvSpPr/>
          <p:nvPr/>
        </p:nvSpPr>
        <p:spPr>
          <a:xfrm>
            <a:off x="793790" y="1546146"/>
            <a:ext cx="13042821" cy="995243"/>
          </a:xfrm>
          <a:prstGeom prst="roundRect">
            <a:avLst>
              <a:gd name="adj" fmla="val 7179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971431" y="1723787"/>
            <a:ext cx="2126456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Veri Hazırlığı</a:t>
            </a:r>
            <a:endParaRPr lang="en-US" sz="1650" dirty="0"/>
          </a:p>
        </p:txBody>
      </p:sp>
      <p:sp>
        <p:nvSpPr>
          <p:cNvPr id="6" name="Shape 4"/>
          <p:cNvSpPr/>
          <p:nvPr/>
        </p:nvSpPr>
        <p:spPr>
          <a:xfrm>
            <a:off x="793790" y="2711410"/>
            <a:ext cx="13042821" cy="995243"/>
          </a:xfrm>
          <a:prstGeom prst="roundRect">
            <a:avLst>
              <a:gd name="adj" fmla="val 7179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971431" y="2889052"/>
            <a:ext cx="2126456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Dengesizlik Giderimi</a:t>
            </a:r>
            <a:endParaRPr lang="en-US" sz="1650" dirty="0"/>
          </a:p>
        </p:txBody>
      </p:sp>
      <p:sp>
        <p:nvSpPr>
          <p:cNvPr id="8" name="Text 6"/>
          <p:cNvSpPr/>
          <p:nvPr/>
        </p:nvSpPr>
        <p:spPr>
          <a:xfrm>
            <a:off x="971431" y="3256836"/>
            <a:ext cx="12687538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SMOTE ile azınlık sınıf artırıldı.</a:t>
            </a:r>
            <a:endParaRPr lang="en-US" sz="1300" dirty="0"/>
          </a:p>
        </p:txBody>
      </p:sp>
      <p:sp>
        <p:nvSpPr>
          <p:cNvPr id="9" name="Shape 7"/>
          <p:cNvSpPr/>
          <p:nvPr/>
        </p:nvSpPr>
        <p:spPr>
          <a:xfrm>
            <a:off x="793790" y="3876675"/>
            <a:ext cx="13042821" cy="1658660"/>
          </a:xfrm>
          <a:prstGeom prst="roundRect">
            <a:avLst>
              <a:gd name="adj" fmla="val 4308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971431" y="4054316"/>
            <a:ext cx="2126456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Modeller</a:t>
            </a:r>
            <a:endParaRPr lang="en-US" sz="1650" dirty="0"/>
          </a:p>
        </p:txBody>
      </p:sp>
      <p:sp>
        <p:nvSpPr>
          <p:cNvPr id="11" name="Text 9"/>
          <p:cNvSpPr/>
          <p:nvPr/>
        </p:nvSpPr>
        <p:spPr>
          <a:xfrm>
            <a:off x="971431" y="4422100"/>
            <a:ext cx="12687538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00"/>
              </a:lnSpc>
              <a:buSzPct val="100000"/>
              <a:buChar char="•"/>
            </a:pPr>
            <a:r>
              <a:rPr lang="en-US" sz="13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Random Forest</a:t>
            </a:r>
            <a:endParaRPr lang="en-US" sz="1300" dirty="0"/>
          </a:p>
        </p:txBody>
      </p:sp>
      <p:sp>
        <p:nvSpPr>
          <p:cNvPr id="12" name="Text 10"/>
          <p:cNvSpPr/>
          <p:nvPr/>
        </p:nvSpPr>
        <p:spPr>
          <a:xfrm>
            <a:off x="971431" y="4753808"/>
            <a:ext cx="12687538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00"/>
              </a:lnSpc>
              <a:buSzPct val="100000"/>
              <a:buChar char="•"/>
            </a:pPr>
            <a:r>
              <a:rPr lang="en-US" sz="13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XGBoost</a:t>
            </a:r>
            <a:endParaRPr lang="en-US" sz="1300" dirty="0"/>
          </a:p>
        </p:txBody>
      </p:sp>
      <p:sp>
        <p:nvSpPr>
          <p:cNvPr id="13" name="Text 11"/>
          <p:cNvSpPr/>
          <p:nvPr/>
        </p:nvSpPr>
        <p:spPr>
          <a:xfrm>
            <a:off x="971431" y="5085517"/>
            <a:ext cx="12687538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00"/>
              </a:lnSpc>
              <a:buSzPct val="100000"/>
              <a:buChar char="•"/>
            </a:pPr>
            <a:r>
              <a:rPr lang="en-US" sz="13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LightGBM</a:t>
            </a:r>
            <a:endParaRPr lang="en-US" sz="1300" dirty="0"/>
          </a:p>
        </p:txBody>
      </p:sp>
      <p:sp>
        <p:nvSpPr>
          <p:cNvPr id="14" name="Shape 12"/>
          <p:cNvSpPr/>
          <p:nvPr/>
        </p:nvSpPr>
        <p:spPr>
          <a:xfrm>
            <a:off x="793790" y="5705356"/>
            <a:ext cx="13042821" cy="995243"/>
          </a:xfrm>
          <a:prstGeom prst="roundRect">
            <a:avLst>
              <a:gd name="adj" fmla="val 7179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971431" y="5882997"/>
            <a:ext cx="2126456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Değerlendirme</a:t>
            </a:r>
            <a:endParaRPr lang="en-US" sz="1650" dirty="0"/>
          </a:p>
        </p:txBody>
      </p:sp>
      <p:sp>
        <p:nvSpPr>
          <p:cNvPr id="16" name="Text 14"/>
          <p:cNvSpPr/>
          <p:nvPr/>
        </p:nvSpPr>
        <p:spPr>
          <a:xfrm>
            <a:off x="971431" y="6250781"/>
            <a:ext cx="12687538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tr-TR" sz="1400" dirty="0">
                <a:latin typeface="Outfit Extra Bold" panose="020B0604020202020204" charset="0"/>
              </a:rPr>
              <a:t>Veri, eğitim ve test olarak ayrıldı. Modeller sadece eğitim verisiyle öğrenip test verisiyle değerlendirildi.</a:t>
            </a:r>
            <a:endParaRPr lang="en-US" sz="1300" dirty="0">
              <a:latin typeface="Outfit Extra Bold" panose="020B0604020202020204" charset="0"/>
            </a:endParaRPr>
          </a:p>
        </p:txBody>
      </p:sp>
      <p:sp>
        <p:nvSpPr>
          <p:cNvPr id="17" name="Text 15"/>
          <p:cNvSpPr/>
          <p:nvPr/>
        </p:nvSpPr>
        <p:spPr>
          <a:xfrm>
            <a:off x="793790" y="7044928"/>
            <a:ext cx="5640943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endParaRPr lang="en-US" sz="1300" dirty="0"/>
          </a:p>
        </p:txBody>
      </p:sp>
      <p:sp>
        <p:nvSpPr>
          <p:cNvPr id="18" name="Text 16"/>
          <p:cNvSpPr/>
          <p:nvPr/>
        </p:nvSpPr>
        <p:spPr>
          <a:xfrm>
            <a:off x="6857405" y="7044928"/>
            <a:ext cx="6986707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endParaRPr lang="en-US" sz="1300" dirty="0"/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D553753D-8456-66D4-E30E-7E4520AC6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973" y="1937922"/>
            <a:ext cx="502573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utfit Extra Bold" panose="020B0604020202020204" charset="0"/>
              </a:rPr>
              <a:t>Kategorik veriler, sayısal formata çevrildi (Label Encoder ile) </a:t>
            </a:r>
          </a:p>
        </p:txBody>
      </p:sp>
      <p:pic>
        <p:nvPicPr>
          <p:cNvPr id="23" name="Resim 22">
            <a:extLst>
              <a:ext uri="{FF2B5EF4-FFF2-40B4-BE49-F238E27FC236}">
                <a16:creationId xmlns:a16="http://schemas.microsoft.com/office/drawing/2014/main" id="{68DA2715-39CF-FF4A-A4F0-0649687B7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7555" y="7610389"/>
            <a:ext cx="1752845" cy="61921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>
            <a:extLst>
              <a:ext uri="{FF2B5EF4-FFF2-40B4-BE49-F238E27FC236}">
                <a16:creationId xmlns:a16="http://schemas.microsoft.com/office/drawing/2014/main" id="{5EC2F34E-4CFD-B8D6-10AB-0E82DE7A6BE3}"/>
              </a:ext>
            </a:extLst>
          </p:cNvPr>
          <p:cNvSpPr/>
          <p:nvPr/>
        </p:nvSpPr>
        <p:spPr>
          <a:xfrm>
            <a:off x="793790" y="1546146"/>
            <a:ext cx="13042821" cy="1411063"/>
          </a:xfrm>
          <a:prstGeom prst="roundRect">
            <a:avLst>
              <a:gd name="adj" fmla="val 7179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  <p:txBody>
          <a:bodyPr/>
          <a:lstStyle/>
          <a:p>
            <a:r>
              <a:rPr lang="tr-TR" dirty="0"/>
              <a:t>Geliştirme Ortamı:</a:t>
            </a:r>
          </a:p>
          <a:p>
            <a:endParaRPr lang="tr-TR" dirty="0"/>
          </a:p>
        </p:txBody>
      </p:sp>
      <p:sp>
        <p:nvSpPr>
          <p:cNvPr id="3" name="Shape 4">
            <a:extLst>
              <a:ext uri="{FF2B5EF4-FFF2-40B4-BE49-F238E27FC236}">
                <a16:creationId xmlns:a16="http://schemas.microsoft.com/office/drawing/2014/main" id="{AF632B70-470D-843B-FF57-7C5BCC04047E}"/>
              </a:ext>
            </a:extLst>
          </p:cNvPr>
          <p:cNvSpPr/>
          <p:nvPr/>
        </p:nvSpPr>
        <p:spPr>
          <a:xfrm>
            <a:off x="793789" y="3350028"/>
            <a:ext cx="13042821" cy="1007964"/>
          </a:xfrm>
          <a:prstGeom prst="roundRect">
            <a:avLst>
              <a:gd name="adj" fmla="val 7179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  <p:txBody>
          <a:bodyPr/>
          <a:lstStyle/>
          <a:p>
            <a:r>
              <a:rPr lang="tr-TR" dirty="0"/>
              <a:t>Görselleştirme Araçları:</a:t>
            </a:r>
          </a:p>
          <a:p>
            <a:endParaRPr lang="tr-TR" dirty="0"/>
          </a:p>
        </p:txBody>
      </p:sp>
      <p:sp>
        <p:nvSpPr>
          <p:cNvPr id="4" name="Text 0">
            <a:extLst>
              <a:ext uri="{FF2B5EF4-FFF2-40B4-BE49-F238E27FC236}">
                <a16:creationId xmlns:a16="http://schemas.microsoft.com/office/drawing/2014/main" id="{77ABA04D-A145-3233-B068-962657588B6E}"/>
              </a:ext>
            </a:extLst>
          </p:cNvPr>
          <p:cNvSpPr/>
          <p:nvPr/>
        </p:nvSpPr>
        <p:spPr>
          <a:xfrm>
            <a:off x="793790" y="759381"/>
            <a:ext cx="6162437" cy="5316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150"/>
              </a:lnSpc>
              <a:buNone/>
            </a:pPr>
            <a:r>
              <a:rPr lang="tr-TR" sz="3300" b="1" dirty="0">
                <a:solidFill>
                  <a:srgbClr val="231971"/>
                </a:solidFill>
                <a:latin typeface="Outfit Extra Bold" pitchFamily="34" charset="0"/>
              </a:rPr>
              <a:t>Kullanılan Araçlar</a:t>
            </a:r>
            <a:endParaRPr lang="en-US" sz="3300" dirty="0"/>
          </a:p>
        </p:txBody>
      </p:sp>
      <p:sp>
        <p:nvSpPr>
          <p:cNvPr id="6" name="Text 11">
            <a:extLst>
              <a:ext uri="{FF2B5EF4-FFF2-40B4-BE49-F238E27FC236}">
                <a16:creationId xmlns:a16="http://schemas.microsoft.com/office/drawing/2014/main" id="{BCCB4BB1-043A-E351-54BA-A3E5E11C9724}"/>
              </a:ext>
            </a:extLst>
          </p:cNvPr>
          <p:cNvSpPr/>
          <p:nvPr/>
        </p:nvSpPr>
        <p:spPr>
          <a:xfrm>
            <a:off x="971431" y="2211141"/>
            <a:ext cx="12687538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100"/>
              </a:lnSpc>
              <a:buSzPct val="100000"/>
              <a:buChar char="•"/>
            </a:pPr>
            <a:r>
              <a:rPr lang="tr-TR" sz="1400" dirty="0"/>
              <a:t>Google Drive</a:t>
            </a:r>
            <a:endParaRPr lang="en-US" sz="1300" dirty="0"/>
          </a:p>
        </p:txBody>
      </p:sp>
      <p:sp>
        <p:nvSpPr>
          <p:cNvPr id="7" name="Text 11">
            <a:extLst>
              <a:ext uri="{FF2B5EF4-FFF2-40B4-BE49-F238E27FC236}">
                <a16:creationId xmlns:a16="http://schemas.microsoft.com/office/drawing/2014/main" id="{48D873E4-3205-180C-3ED9-F07431FDB657}"/>
              </a:ext>
            </a:extLst>
          </p:cNvPr>
          <p:cNvSpPr/>
          <p:nvPr/>
        </p:nvSpPr>
        <p:spPr>
          <a:xfrm>
            <a:off x="971431" y="1938964"/>
            <a:ext cx="12687538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00"/>
              </a:lnSpc>
              <a:buSzPct val="100000"/>
              <a:buChar char="•"/>
            </a:pPr>
            <a:r>
              <a:rPr lang="tr-TR" sz="13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Google Colab</a:t>
            </a:r>
            <a:endParaRPr lang="en-US" sz="1300" dirty="0"/>
          </a:p>
        </p:txBody>
      </p:sp>
      <p:sp>
        <p:nvSpPr>
          <p:cNvPr id="8" name="Text 11">
            <a:extLst>
              <a:ext uri="{FF2B5EF4-FFF2-40B4-BE49-F238E27FC236}">
                <a16:creationId xmlns:a16="http://schemas.microsoft.com/office/drawing/2014/main" id="{32ACDA3A-754F-5A2F-2F07-06DB125A2F0C}"/>
              </a:ext>
            </a:extLst>
          </p:cNvPr>
          <p:cNvSpPr/>
          <p:nvPr/>
        </p:nvSpPr>
        <p:spPr>
          <a:xfrm>
            <a:off x="971430" y="3796008"/>
            <a:ext cx="12687538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100"/>
              </a:lnSpc>
              <a:buSzPct val="100000"/>
              <a:buChar char="•"/>
            </a:pPr>
            <a:r>
              <a:rPr lang="tr-TR" sz="1400" dirty="0"/>
              <a:t>Tableau</a:t>
            </a:r>
            <a:endParaRPr lang="en-US" sz="1300" dirty="0"/>
          </a:p>
        </p:txBody>
      </p:sp>
      <p:sp>
        <p:nvSpPr>
          <p:cNvPr id="10" name="Shape 4">
            <a:extLst>
              <a:ext uri="{FF2B5EF4-FFF2-40B4-BE49-F238E27FC236}">
                <a16:creationId xmlns:a16="http://schemas.microsoft.com/office/drawing/2014/main" id="{BE87E814-BD4A-D520-A91E-A6727EACB162}"/>
              </a:ext>
            </a:extLst>
          </p:cNvPr>
          <p:cNvSpPr/>
          <p:nvPr/>
        </p:nvSpPr>
        <p:spPr>
          <a:xfrm>
            <a:off x="793788" y="4893483"/>
            <a:ext cx="13042821" cy="1007964"/>
          </a:xfrm>
          <a:prstGeom prst="roundRect">
            <a:avLst>
              <a:gd name="adj" fmla="val 7179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  <p:txBody>
          <a:bodyPr/>
          <a:lstStyle/>
          <a:p>
            <a:r>
              <a:rPr lang="tr-TR" dirty="0"/>
              <a:t>Teknik Asistan:</a:t>
            </a:r>
          </a:p>
        </p:txBody>
      </p:sp>
      <p:sp>
        <p:nvSpPr>
          <p:cNvPr id="11" name="Text 11">
            <a:extLst>
              <a:ext uri="{FF2B5EF4-FFF2-40B4-BE49-F238E27FC236}">
                <a16:creationId xmlns:a16="http://schemas.microsoft.com/office/drawing/2014/main" id="{4E36F7B5-4765-79E5-0364-33713BF3572B}"/>
              </a:ext>
            </a:extLst>
          </p:cNvPr>
          <p:cNvSpPr/>
          <p:nvPr/>
        </p:nvSpPr>
        <p:spPr>
          <a:xfrm>
            <a:off x="971431" y="5261376"/>
            <a:ext cx="12687538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100"/>
              </a:lnSpc>
              <a:buSzPct val="100000"/>
              <a:buChar char="•"/>
            </a:pPr>
            <a:r>
              <a:rPr lang="tr-TR" sz="1400" dirty="0"/>
              <a:t>Chat GPT</a:t>
            </a:r>
            <a:endParaRPr lang="en-US" sz="1300" dirty="0"/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55B65BC0-80A2-FA8A-735D-C0424328F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7555" y="7610389"/>
            <a:ext cx="1752845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43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4282"/>
            <a:ext cx="9090422" cy="11329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Model Performans Karşılaştırması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1001949"/>
            <a:ext cx="11784134" cy="29766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buNone/>
            </a:pPr>
            <a:r>
              <a:rPr lang="tr-TR" sz="1600" dirty="0">
                <a:latin typeface="Outfit Extra Bold" panose="020B0604020202020204" charset="0"/>
              </a:rPr>
              <a:t>Bu çalışmada sahtekârlık tespiti için üç farklı makine öğrenmesi modeli kullanılmıştır: </a:t>
            </a:r>
            <a:r>
              <a:rPr lang="tr-TR" sz="1600" b="1" dirty="0" err="1">
                <a:latin typeface="Outfit Extra Bold" panose="020B0604020202020204" charset="0"/>
              </a:rPr>
              <a:t>Random</a:t>
            </a:r>
            <a:r>
              <a:rPr lang="tr-TR" sz="1600" b="1" dirty="0">
                <a:latin typeface="Outfit Extra Bold" panose="020B0604020202020204" charset="0"/>
              </a:rPr>
              <a:t> </a:t>
            </a:r>
            <a:r>
              <a:rPr lang="tr-TR" sz="1600" b="1" dirty="0" err="1">
                <a:latin typeface="Outfit Extra Bold" panose="020B0604020202020204" charset="0"/>
              </a:rPr>
              <a:t>Forest</a:t>
            </a:r>
            <a:r>
              <a:rPr lang="tr-TR" sz="1600" dirty="0">
                <a:latin typeface="Outfit Extra Bold" panose="020B0604020202020204" charset="0"/>
              </a:rPr>
              <a:t>, </a:t>
            </a:r>
            <a:r>
              <a:rPr lang="tr-TR" sz="1600" b="1" dirty="0" err="1">
                <a:latin typeface="Outfit Extra Bold" panose="020B0604020202020204" charset="0"/>
              </a:rPr>
              <a:t>XGBoost</a:t>
            </a:r>
            <a:r>
              <a:rPr lang="tr-TR" sz="1600" dirty="0">
                <a:latin typeface="Outfit Extra Bold" panose="020B0604020202020204" charset="0"/>
              </a:rPr>
              <a:t> ve </a:t>
            </a:r>
            <a:r>
              <a:rPr lang="tr-TR" sz="1600" b="1" dirty="0" err="1">
                <a:latin typeface="Outfit Extra Bold" panose="020B0604020202020204" charset="0"/>
              </a:rPr>
              <a:t>LightGBM</a:t>
            </a:r>
            <a:r>
              <a:rPr lang="tr-TR" sz="1600" dirty="0">
                <a:latin typeface="Outfit Extra Bold" panose="020B0604020202020204" charset="0"/>
              </a:rPr>
              <a:t>.</a:t>
            </a:r>
          </a:p>
          <a:p>
            <a:pPr>
              <a:buNone/>
            </a:pPr>
            <a:endParaRPr lang="tr-TR" sz="1600" dirty="0">
              <a:latin typeface="Outfit Extra Bold" panose="020B0604020202020204" charset="0"/>
            </a:endParaRPr>
          </a:p>
          <a:p>
            <a:pPr>
              <a:buNone/>
            </a:pPr>
            <a:r>
              <a:rPr lang="tr-TR" sz="1600" dirty="0">
                <a:latin typeface="Outfit Extra Bold" panose="020B0604020202020204" charset="0"/>
              </a:rPr>
              <a:t>Grafikte, bu modellerin doğruluk, hassasiyet (</a:t>
            </a:r>
            <a:r>
              <a:rPr lang="tr-TR" sz="1600" dirty="0" err="1">
                <a:latin typeface="Outfit Extra Bold" panose="020B0604020202020204" charset="0"/>
              </a:rPr>
              <a:t>precision</a:t>
            </a:r>
            <a:r>
              <a:rPr lang="tr-TR" sz="1600" dirty="0">
                <a:latin typeface="Outfit Extra Bold" panose="020B0604020202020204" charset="0"/>
              </a:rPr>
              <a:t>), yakalama oranı (</a:t>
            </a:r>
            <a:r>
              <a:rPr lang="tr-TR" sz="1600" dirty="0" err="1">
                <a:latin typeface="Outfit Extra Bold" panose="020B0604020202020204" charset="0"/>
              </a:rPr>
              <a:t>recall</a:t>
            </a:r>
            <a:r>
              <a:rPr lang="tr-TR" sz="1600" dirty="0">
                <a:latin typeface="Outfit Extra Bold" panose="020B0604020202020204" charset="0"/>
              </a:rPr>
              <a:t>), F1 skoru ve genel başarı (ROC AUC) değerleri gösterilmektedir.</a:t>
            </a:r>
          </a:p>
          <a:p>
            <a:pPr>
              <a:buNone/>
            </a:pPr>
            <a:endParaRPr lang="tr-TR" sz="1600" dirty="0">
              <a:latin typeface="Outfit Extra Bold" panose="020B060402020202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sz="1600" b="1" dirty="0">
                <a:latin typeface="Outfit Extra Bold" panose="020B0604020202020204" charset="0"/>
              </a:rPr>
              <a:t>Random Forest</a:t>
            </a:r>
            <a:r>
              <a:rPr lang="tr-TR" sz="1600" dirty="0">
                <a:latin typeface="Outfit Extra Bold" panose="020B0604020202020204" charset="0"/>
              </a:rPr>
              <a:t> modeli, özellikle sahtekârlıkları doğru tespit etme konusunda en iyi sonuçları vermiştir.</a:t>
            </a:r>
          </a:p>
          <a:p>
            <a:pPr>
              <a:buFont typeface="Arial" panose="020B0604020202020204" pitchFamily="34" charset="0"/>
              <a:buChar char="•"/>
            </a:pPr>
            <a:endParaRPr lang="tr-TR" sz="1600" dirty="0">
              <a:latin typeface="Outfit Extra Bold" panose="020B060402020202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sz="1600" b="1" dirty="0">
                <a:latin typeface="Outfit Extra Bold" panose="020B0604020202020204" charset="0"/>
              </a:rPr>
              <a:t>XGBoost</a:t>
            </a:r>
            <a:r>
              <a:rPr lang="tr-TR" sz="1600" dirty="0">
                <a:latin typeface="Outfit Extra Bold" panose="020B0604020202020204" charset="0"/>
              </a:rPr>
              <a:t> ve </a:t>
            </a:r>
            <a:r>
              <a:rPr lang="tr-TR" sz="1600" b="1" dirty="0">
                <a:latin typeface="Outfit Extra Bold" panose="020B0604020202020204" charset="0"/>
              </a:rPr>
              <a:t>LightGBM</a:t>
            </a:r>
            <a:r>
              <a:rPr lang="tr-TR" sz="1600" dirty="0">
                <a:latin typeface="Outfit Extra Bold" panose="020B0604020202020204" charset="0"/>
              </a:rPr>
              <a:t> modelleri de başarılı olsa da, bazı metriklerde Random </a:t>
            </a:r>
            <a:r>
              <a:rPr lang="tr-TR" sz="1600" dirty="0" err="1">
                <a:latin typeface="Outfit Extra Bold" panose="020B0604020202020204" charset="0"/>
              </a:rPr>
              <a:t>Forest’ın</a:t>
            </a:r>
            <a:r>
              <a:rPr lang="tr-TR" sz="1600" dirty="0">
                <a:latin typeface="Outfit Extra Bold" panose="020B0604020202020204" charset="0"/>
              </a:rPr>
              <a:t> biraz gerisinde kalmıştır.</a:t>
            </a:r>
          </a:p>
          <a:p>
            <a:pPr>
              <a:buFont typeface="Arial" panose="020B0604020202020204" pitchFamily="34" charset="0"/>
              <a:buChar char="•"/>
            </a:pPr>
            <a:endParaRPr lang="tr-TR" sz="1600" dirty="0">
              <a:latin typeface="Outfit Extra Bold" panose="020B06040202020202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tr-TR" sz="1600" dirty="0">
                <a:latin typeface="Outfit Extra Bold" panose="020B0604020202020204" charset="0"/>
              </a:rPr>
              <a:t>Grafik sayesinde hangi modelin daha güçlü olduğunu metrik bazında karşılaştırmak kolaylaşmaktadır.</a:t>
            </a:r>
          </a:p>
          <a:p>
            <a:pPr>
              <a:buFont typeface="Arial" panose="020B0604020202020204" pitchFamily="34" charset="0"/>
              <a:buChar char="•"/>
            </a:pPr>
            <a:endParaRPr lang="tr-TR" sz="1600" dirty="0">
              <a:latin typeface="Outfit Extra Bold" panose="020B0604020202020204" charset="0"/>
            </a:endParaRPr>
          </a:p>
          <a:p>
            <a:r>
              <a:rPr lang="tr-TR" sz="1600" dirty="0">
                <a:latin typeface="Outfit Extra Bold" panose="020B0604020202020204" charset="0"/>
              </a:rPr>
              <a:t>Bu analiz sonucunda, </a:t>
            </a:r>
            <a:r>
              <a:rPr lang="tr-TR" sz="1600" b="1" dirty="0">
                <a:latin typeface="Outfit Extra Bold" panose="020B0604020202020204" charset="0"/>
              </a:rPr>
              <a:t>Random Forest modelinin genel olarak en güvenilir sonuçları sunduğu</a:t>
            </a:r>
            <a:r>
              <a:rPr lang="tr-TR" sz="1600" dirty="0">
                <a:latin typeface="Outfit Extra Bold" panose="020B0604020202020204" charset="0"/>
              </a:rPr>
              <a:t> görülmüştür.</a:t>
            </a:r>
          </a:p>
        </p:txBody>
      </p:sp>
      <p:sp>
        <p:nvSpPr>
          <p:cNvPr id="5" name="Text 3"/>
          <p:cNvSpPr/>
          <p:nvPr/>
        </p:nvSpPr>
        <p:spPr>
          <a:xfrm>
            <a:off x="793790" y="291345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79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28550" y="3978614"/>
            <a:ext cx="7022663" cy="4069556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outerShdw blurRad="50800" dist="50800" dir="5400000" sx="93000" sy="93000" algn="ctr" rotWithShape="0">
              <a:srgbClr val="000000">
                <a:alpha val="84000"/>
              </a:srgbClr>
            </a:outerShdw>
            <a:softEdge rad="0"/>
          </a:effectLst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B2D9B5F8-D372-22DF-3FD4-7DD91B019C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77555" y="7610389"/>
            <a:ext cx="1752845" cy="61921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5A785649-5E17-AB73-A8BF-12ABEE575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919" y="1216864"/>
            <a:ext cx="4510561" cy="2897936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EAFD04EA-5A45-62A0-9251-EA2AE807C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358" y="4808476"/>
            <a:ext cx="4510561" cy="2923811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1E671F3A-175A-1345-69A6-70AE71ABDE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0481" y="4808476"/>
            <a:ext cx="4510561" cy="2915984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E48C2BB2-6272-27D9-31F2-006A59B1D82A}"/>
              </a:ext>
            </a:extLst>
          </p:cNvPr>
          <p:cNvSpPr txBox="1"/>
          <p:nvPr/>
        </p:nvSpPr>
        <p:spPr>
          <a:xfrm>
            <a:off x="5986694" y="622169"/>
            <a:ext cx="2657009" cy="36933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tr-TR" dirty="0"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RANDOM FOREST MODELİ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123913EE-716E-6C22-75C4-72F13D68F58B}"/>
              </a:ext>
            </a:extLst>
          </p:cNvPr>
          <p:cNvSpPr txBox="1"/>
          <p:nvPr/>
        </p:nvSpPr>
        <p:spPr>
          <a:xfrm>
            <a:off x="1827094" y="4276972"/>
            <a:ext cx="1955087" cy="36933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tr-TR" dirty="0"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XGBOOST MODELİ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88A87541-5E19-B633-EB23-4A95A3B21FBE}"/>
              </a:ext>
            </a:extLst>
          </p:cNvPr>
          <p:cNvSpPr txBox="1"/>
          <p:nvPr/>
        </p:nvSpPr>
        <p:spPr>
          <a:xfrm>
            <a:off x="10881498" y="4276972"/>
            <a:ext cx="1921808" cy="369332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tr-TR" dirty="0" err="1"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LightGBM</a:t>
            </a:r>
            <a:r>
              <a:rPr lang="tr-TR" dirty="0">
                <a:effectLst>
                  <a:outerShdw blurRad="50800" dist="50800" dir="5400000" algn="ctr" rotWithShape="0">
                    <a:srgbClr val="000000"/>
                  </a:outerShdw>
                </a:effectLst>
              </a:rPr>
              <a:t> MODELİ</a:t>
            </a: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390E0EB0-932D-FCDA-7FC9-631C5CF757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77555" y="7724460"/>
            <a:ext cx="1752845" cy="50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086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357193"/>
            <a:ext cx="5533073" cy="4607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600"/>
              </a:lnSpc>
              <a:buNone/>
            </a:pPr>
            <a:r>
              <a:rPr lang="en-US" sz="290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İşlem Türlerine Göre Sahtekârlık</a:t>
            </a:r>
            <a:endParaRPr lang="en-US" sz="2900" dirty="0"/>
          </a:p>
        </p:txBody>
      </p:sp>
      <p:sp>
        <p:nvSpPr>
          <p:cNvPr id="3" name="Shape 1"/>
          <p:cNvSpPr/>
          <p:nvPr/>
        </p:nvSpPr>
        <p:spPr>
          <a:xfrm>
            <a:off x="793790" y="2039064"/>
            <a:ext cx="11881350" cy="864513"/>
          </a:xfrm>
          <a:prstGeom prst="roundRect">
            <a:avLst>
              <a:gd name="adj" fmla="val 7163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948809" y="2194084"/>
            <a:ext cx="1842968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5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Refund İşlemleri</a:t>
            </a:r>
            <a:endParaRPr lang="en-US" sz="1450" dirty="0"/>
          </a:p>
        </p:txBody>
      </p:sp>
      <p:sp>
        <p:nvSpPr>
          <p:cNvPr id="5" name="Text 3"/>
          <p:cNvSpPr/>
          <p:nvPr/>
        </p:nvSpPr>
        <p:spPr>
          <a:xfrm>
            <a:off x="948809" y="2512814"/>
            <a:ext cx="6137672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İade işlemleri, satın almalara göre daha yüksek sahtekârlık oranı taşır.</a:t>
            </a:r>
            <a:endParaRPr lang="en-US" sz="1150" dirty="0"/>
          </a:p>
        </p:txBody>
      </p:sp>
      <p:pic>
        <p:nvPicPr>
          <p:cNvPr id="9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0826" y="3512491"/>
            <a:ext cx="6168747" cy="3802856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D283EF07-89AA-C22C-4D37-EBE723C6B9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77555" y="7610389"/>
            <a:ext cx="1752845" cy="61921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342626" y="661729"/>
            <a:ext cx="5945148" cy="4458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500"/>
              </a:lnSpc>
              <a:buNone/>
            </a:pPr>
            <a:r>
              <a:rPr lang="en-US" sz="280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Lokasyon Bazlı Sahtekârlık Dağılımı</a:t>
            </a:r>
            <a:endParaRPr lang="en-US" sz="28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706" y="1608782"/>
            <a:ext cx="9704988" cy="5814548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9F0D3BB3-F532-A9C4-BFE7-D2F07142D5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77555" y="7610389"/>
            <a:ext cx="1752845" cy="61921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361497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284821"/>
            <a:ext cx="7956352" cy="6024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700"/>
              </a:lnSpc>
              <a:buNone/>
            </a:pPr>
            <a:r>
              <a:rPr lang="en-US" sz="375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Genel Değerlendirme ve Çıkarımlar</a:t>
            </a:r>
            <a:endParaRPr lang="en-US" sz="3750" dirty="0"/>
          </a:p>
        </p:txBody>
      </p:sp>
      <p:sp>
        <p:nvSpPr>
          <p:cNvPr id="4" name="Shape 1"/>
          <p:cNvSpPr/>
          <p:nvPr/>
        </p:nvSpPr>
        <p:spPr>
          <a:xfrm>
            <a:off x="793790" y="6044089"/>
            <a:ext cx="3043714" cy="192762"/>
          </a:xfrm>
          <a:prstGeom prst="roundRect">
            <a:avLst>
              <a:gd name="adj" fmla="val 42009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793790" y="6526054"/>
            <a:ext cx="2409944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Başarı</a:t>
            </a:r>
            <a:endParaRPr lang="en-US" sz="1850" dirty="0"/>
          </a:p>
        </p:txBody>
      </p:sp>
      <p:sp>
        <p:nvSpPr>
          <p:cNvPr id="6" name="Text 3"/>
          <p:cNvSpPr/>
          <p:nvPr/>
        </p:nvSpPr>
        <p:spPr>
          <a:xfrm>
            <a:off x="793790" y="6942892"/>
            <a:ext cx="3043714" cy="6167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Random Forest modeli %96 doğrulukla öne çıkıyor.</a:t>
            </a:r>
            <a:endParaRPr lang="en-US" sz="1500" dirty="0"/>
          </a:p>
        </p:txBody>
      </p:sp>
      <p:sp>
        <p:nvSpPr>
          <p:cNvPr id="7" name="Shape 4"/>
          <p:cNvSpPr/>
          <p:nvPr/>
        </p:nvSpPr>
        <p:spPr>
          <a:xfrm>
            <a:off x="4126706" y="5754886"/>
            <a:ext cx="3043833" cy="192762"/>
          </a:xfrm>
          <a:prstGeom prst="roundRect">
            <a:avLst>
              <a:gd name="adj" fmla="val 42009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4126706" y="6236851"/>
            <a:ext cx="2409944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Veri Dengeleme</a:t>
            </a:r>
            <a:endParaRPr lang="en-US" sz="1850" dirty="0"/>
          </a:p>
        </p:txBody>
      </p:sp>
      <p:sp>
        <p:nvSpPr>
          <p:cNvPr id="9" name="Text 6"/>
          <p:cNvSpPr/>
          <p:nvPr/>
        </p:nvSpPr>
        <p:spPr>
          <a:xfrm>
            <a:off x="4126706" y="6653689"/>
            <a:ext cx="3043833" cy="6167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SMOTE, sınıf dengesizliğini etkili şekilde çözdü.</a:t>
            </a:r>
            <a:endParaRPr lang="en-US" sz="1500" dirty="0"/>
          </a:p>
        </p:txBody>
      </p:sp>
      <p:sp>
        <p:nvSpPr>
          <p:cNvPr id="10" name="Shape 7"/>
          <p:cNvSpPr/>
          <p:nvPr/>
        </p:nvSpPr>
        <p:spPr>
          <a:xfrm>
            <a:off x="7459742" y="5465683"/>
            <a:ext cx="3043833" cy="192762"/>
          </a:xfrm>
          <a:prstGeom prst="roundRect">
            <a:avLst>
              <a:gd name="adj" fmla="val 42009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7459742" y="5947648"/>
            <a:ext cx="2409944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Riskli Alanlar</a:t>
            </a:r>
            <a:endParaRPr lang="en-US" sz="1850" dirty="0"/>
          </a:p>
        </p:txBody>
      </p:sp>
      <p:sp>
        <p:nvSpPr>
          <p:cNvPr id="12" name="Text 9"/>
          <p:cNvSpPr/>
          <p:nvPr/>
        </p:nvSpPr>
        <p:spPr>
          <a:xfrm>
            <a:off x="7459742" y="6364486"/>
            <a:ext cx="3043833" cy="6167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Refund işlemleri ve bazı şehirler daha yüksek risk taşır.</a:t>
            </a:r>
            <a:endParaRPr lang="en-US" sz="1500" dirty="0"/>
          </a:p>
        </p:txBody>
      </p:sp>
      <p:sp>
        <p:nvSpPr>
          <p:cNvPr id="13" name="Shape 10"/>
          <p:cNvSpPr/>
          <p:nvPr/>
        </p:nvSpPr>
        <p:spPr>
          <a:xfrm>
            <a:off x="10792778" y="5176480"/>
            <a:ext cx="3043833" cy="192762"/>
          </a:xfrm>
          <a:prstGeom prst="roundRect">
            <a:avLst>
              <a:gd name="adj" fmla="val 42009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10792778" y="5658445"/>
            <a:ext cx="2409944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Gelecek Adımlar</a:t>
            </a:r>
            <a:endParaRPr lang="en-US" sz="1850" dirty="0"/>
          </a:p>
        </p:txBody>
      </p:sp>
      <p:sp>
        <p:nvSpPr>
          <p:cNvPr id="15" name="Text 12"/>
          <p:cNvSpPr/>
          <p:nvPr/>
        </p:nvSpPr>
        <p:spPr>
          <a:xfrm>
            <a:off x="10792778" y="6075283"/>
            <a:ext cx="3043833" cy="6167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Özel izleme ve önlem sistemleri geliştirilmelidir.</a:t>
            </a:r>
            <a:endParaRPr lang="en-US" sz="1500" dirty="0"/>
          </a:p>
        </p:txBody>
      </p:sp>
      <p:pic>
        <p:nvPicPr>
          <p:cNvPr id="16" name="Resim 15">
            <a:extLst>
              <a:ext uri="{FF2B5EF4-FFF2-40B4-BE49-F238E27FC236}">
                <a16:creationId xmlns:a16="http://schemas.microsoft.com/office/drawing/2014/main" id="{EA58620A-BD4B-D16D-8AE3-9B807F3D9E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77555" y="7610389"/>
            <a:ext cx="1752845" cy="61921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314</Words>
  <Application>Microsoft Office PowerPoint</Application>
  <PresentationFormat>Özel</PresentationFormat>
  <Paragraphs>58</Paragraphs>
  <Slides>8</Slides>
  <Notes>6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2" baseType="lpstr">
      <vt:lpstr>Outfit Extra Bold</vt:lpstr>
      <vt:lpstr>Arial</vt:lpstr>
      <vt:lpstr>Arimo</vt:lpstr>
      <vt:lpstr>Office Theme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Emre Yıldız</cp:lastModifiedBy>
  <cp:revision>5</cp:revision>
  <dcterms:created xsi:type="dcterms:W3CDTF">2025-05-23T08:01:47Z</dcterms:created>
  <dcterms:modified xsi:type="dcterms:W3CDTF">2025-06-04T10:20:09Z</dcterms:modified>
</cp:coreProperties>
</file>