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542" r:id="rId2"/>
    <p:sldId id="889" r:id="rId3"/>
    <p:sldId id="978" r:id="rId4"/>
    <p:sldId id="1021" r:id="rId5"/>
    <p:sldId id="945" r:id="rId6"/>
    <p:sldId id="946" r:id="rId7"/>
    <p:sldId id="974" r:id="rId8"/>
    <p:sldId id="948" r:id="rId9"/>
    <p:sldId id="949" r:id="rId10"/>
    <p:sldId id="950" r:id="rId11"/>
    <p:sldId id="1008" r:id="rId12"/>
    <p:sldId id="951" r:id="rId13"/>
    <p:sldId id="1022" r:id="rId14"/>
    <p:sldId id="952" r:id="rId15"/>
    <p:sldId id="977" r:id="rId16"/>
    <p:sldId id="953" r:id="rId17"/>
    <p:sldId id="954" r:id="rId18"/>
    <p:sldId id="955" r:id="rId19"/>
    <p:sldId id="957" r:id="rId20"/>
    <p:sldId id="958" r:id="rId21"/>
    <p:sldId id="959" r:id="rId22"/>
    <p:sldId id="960" r:id="rId23"/>
    <p:sldId id="975" r:id="rId24"/>
    <p:sldId id="976" r:id="rId25"/>
    <p:sldId id="965" r:id="rId26"/>
    <p:sldId id="966" r:id="rId27"/>
    <p:sldId id="967" r:id="rId28"/>
    <p:sldId id="968" r:id="rId29"/>
    <p:sldId id="969" r:id="rId30"/>
    <p:sldId id="970" r:id="rId31"/>
    <p:sldId id="971" r:id="rId32"/>
    <p:sldId id="972" r:id="rId33"/>
    <p:sldId id="973" r:id="rId34"/>
    <p:sldId id="980" r:id="rId35"/>
    <p:sldId id="982" r:id="rId36"/>
    <p:sldId id="1003" r:id="rId37"/>
    <p:sldId id="1004" r:id="rId38"/>
    <p:sldId id="983" r:id="rId39"/>
    <p:sldId id="1005" r:id="rId40"/>
    <p:sldId id="1009" r:id="rId41"/>
    <p:sldId id="1026" r:id="rId42"/>
    <p:sldId id="984" r:id="rId43"/>
    <p:sldId id="985" r:id="rId44"/>
    <p:sldId id="1014" r:id="rId45"/>
    <p:sldId id="1010" r:id="rId46"/>
    <p:sldId id="1011" r:id="rId47"/>
    <p:sldId id="1012" r:id="rId48"/>
    <p:sldId id="1013" r:id="rId49"/>
    <p:sldId id="1015" r:id="rId50"/>
    <p:sldId id="986" r:id="rId51"/>
    <p:sldId id="987" r:id="rId52"/>
    <p:sldId id="1016" r:id="rId53"/>
    <p:sldId id="988" r:id="rId54"/>
    <p:sldId id="1017" r:id="rId55"/>
    <p:sldId id="989" r:id="rId56"/>
    <p:sldId id="1018" r:id="rId57"/>
    <p:sldId id="990" r:id="rId58"/>
    <p:sldId id="991" r:id="rId59"/>
    <p:sldId id="1006" r:id="rId60"/>
    <p:sldId id="994" r:id="rId61"/>
    <p:sldId id="995" r:id="rId62"/>
    <p:sldId id="996" r:id="rId63"/>
  </p:sldIdLst>
  <p:sldSz cx="9144000" cy="6858000" type="screen4x3"/>
  <p:notesSz cx="7302500" cy="9586913"/>
  <p:custDataLst>
    <p:tags r:id="rId6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1CF"/>
    <a:srgbClr val="990000"/>
    <a:srgbClr val="F6F5BD"/>
    <a:srgbClr val="F1C7C7"/>
    <a:srgbClr val="EDEA77"/>
    <a:srgbClr val="FF9999"/>
    <a:srgbClr val="CDF1C5"/>
    <a:srgbClr val="A8E799"/>
    <a:srgbClr val="CC6600"/>
    <a:srgbClr val="C5FEB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41" autoAdjust="0"/>
    <p:restoredTop sz="94649" autoAdjust="0"/>
  </p:normalViewPr>
  <p:slideViewPr>
    <p:cSldViewPr snapToObjects="1">
      <p:cViewPr varScale="1">
        <p:scale>
          <a:sx n="93" d="100"/>
          <a:sy n="93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autoTitleDeleted val="1"/>
    <c:plotArea>
      <c:layout>
        <c:manualLayout>
          <c:layoutTarget val="inner"/>
          <c:xMode val="edge"/>
          <c:yMode val="edge"/>
          <c:x val="0.14419695193434939"/>
          <c:y val="7.3972602739726154E-2"/>
          <c:w val="0.84407971864009601"/>
          <c:h val="0.64657534246575443"/>
        </c:manualLayout>
      </c:layout>
      <c:barChart>
        <c:barDir val="col"/>
        <c:grouping val="clustered"/>
        <c:ser>
          <c:idx val="0"/>
          <c:order val="0"/>
          <c:tx>
            <c:strRef>
              <c:f>lower!$H$3</c:f>
              <c:strCache>
                <c:ptCount val="1"/>
                <c:pt idx="0">
                  <c:v>lower1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cat>
            <c:strRef>
              <c:f>lower!$G$11:$G$21</c:f>
              <c:strCache>
                <c:ptCount val="11"/>
                <c:pt idx="0">
                  <c:v>256</c:v>
                </c:pt>
                <c:pt idx="1">
                  <c:v>512</c:v>
                </c:pt>
                <c:pt idx="2">
                  <c:v>1k</c:v>
                </c:pt>
                <c:pt idx="3">
                  <c:v>2k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32k</c:v>
                </c:pt>
                <c:pt idx="8">
                  <c:v>64k</c:v>
                </c:pt>
                <c:pt idx="9">
                  <c:v>128k</c:v>
                </c:pt>
                <c:pt idx="10">
                  <c:v>256k</c:v>
                </c:pt>
              </c:strCache>
            </c:strRef>
          </c:cat>
          <c:val>
            <c:numRef>
              <c:f>lower!$H$11:$H$21</c:f>
              <c:numCache>
                <c:formatCode>General</c:formatCode>
                <c:ptCount val="11"/>
                <c:pt idx="0">
                  <c:v>2.6600000000000077E-4</c:v>
                </c:pt>
                <c:pt idx="1">
                  <c:v>1.0330000000000001E-3</c:v>
                </c:pt>
                <c:pt idx="2">
                  <c:v>4.0660000000000019E-3</c:v>
                </c:pt>
                <c:pt idx="3">
                  <c:v>1.6678000000000005E-2</c:v>
                </c:pt>
                <c:pt idx="4">
                  <c:v>6.7395000000000066E-2</c:v>
                </c:pt>
                <c:pt idx="5">
                  <c:v>0.27087400000000056</c:v>
                </c:pt>
                <c:pt idx="6">
                  <c:v>1.082465</c:v>
                </c:pt>
                <c:pt idx="7">
                  <c:v>4.9645389999999896</c:v>
                </c:pt>
                <c:pt idx="8">
                  <c:v>20.063251000000001</c:v>
                </c:pt>
                <c:pt idx="9">
                  <c:v>80.142791999999872</c:v>
                </c:pt>
                <c:pt idx="10">
                  <c:v>341.59563100000003</c:v>
                </c:pt>
              </c:numCache>
            </c:numRef>
          </c:val>
        </c:ser>
        <c:axId val="107928192"/>
        <c:axId val="107929984"/>
      </c:barChart>
      <c:catAx>
        <c:axId val="107928192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107929984"/>
        <c:crossesAt val="1.0000000000000033E-6"/>
        <c:auto val="1"/>
        <c:lblAlgn val="ctr"/>
        <c:lblOffset val="100"/>
        <c:tickLblSkip val="1"/>
        <c:tickMarkSkip val="1"/>
      </c:catAx>
      <c:valAx>
        <c:axId val="107929984"/>
        <c:scaling>
          <c:logBase val="10"/>
          <c:orientation val="minMax"/>
        </c:scaling>
        <c:axPos val="l"/>
        <c:majorGridlines/>
        <c:numFmt formatCode="General" sourceLinked="1"/>
        <c:tickLblPos val="nextTo"/>
        <c:spPr>
          <a:ln>
            <a:noFill/>
          </a:ln>
        </c:spPr>
        <c:txPr>
          <a:bodyPr rot="0" vert="horz"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10792819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9857312722948867"/>
          <c:y val="9.1139240506329128E-2"/>
          <c:w val="0.78953626634958385"/>
          <c:h val="0.65822784810126578"/>
        </c:manualLayout>
      </c:layout>
      <c:barChart>
        <c:barDir val="col"/>
        <c:grouping val="clustered"/>
        <c:ser>
          <c:idx val="0"/>
          <c:order val="0"/>
          <c:tx>
            <c:strRef>
              <c:f>lower!$H$3</c:f>
              <c:strCache>
                <c:ptCount val="1"/>
                <c:pt idx="0">
                  <c:v>lower1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lower!$G$11:$G$21</c:f>
              <c:strCache>
                <c:ptCount val="11"/>
                <c:pt idx="0">
                  <c:v>256</c:v>
                </c:pt>
                <c:pt idx="1">
                  <c:v>512</c:v>
                </c:pt>
                <c:pt idx="2">
                  <c:v>1k</c:v>
                </c:pt>
                <c:pt idx="3">
                  <c:v>2k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32k</c:v>
                </c:pt>
                <c:pt idx="8">
                  <c:v>64k</c:v>
                </c:pt>
                <c:pt idx="9">
                  <c:v>128k</c:v>
                </c:pt>
                <c:pt idx="10">
                  <c:v>256k</c:v>
                </c:pt>
              </c:strCache>
            </c:strRef>
          </c:cat>
          <c:val>
            <c:numRef>
              <c:f>lower!$H$11:$H$21</c:f>
              <c:numCache>
                <c:formatCode>General</c:formatCode>
                <c:ptCount val="11"/>
                <c:pt idx="0">
                  <c:v>2.6600000000000072E-4</c:v>
                </c:pt>
                <c:pt idx="1">
                  <c:v>1.0330000000000001E-3</c:v>
                </c:pt>
                <c:pt idx="2">
                  <c:v>4.0660000000000002E-3</c:v>
                </c:pt>
                <c:pt idx="3">
                  <c:v>1.6677999999999998E-2</c:v>
                </c:pt>
                <c:pt idx="4">
                  <c:v>6.7395000000000024E-2</c:v>
                </c:pt>
                <c:pt idx="5">
                  <c:v>0.27087400000000056</c:v>
                </c:pt>
                <c:pt idx="6">
                  <c:v>1.082465</c:v>
                </c:pt>
                <c:pt idx="7">
                  <c:v>4.9645389999999896</c:v>
                </c:pt>
                <c:pt idx="8">
                  <c:v>20.063251000000001</c:v>
                </c:pt>
                <c:pt idx="9">
                  <c:v>80.142791999999872</c:v>
                </c:pt>
                <c:pt idx="10">
                  <c:v>341.59563100000003</c:v>
                </c:pt>
              </c:numCache>
            </c:numRef>
          </c:val>
        </c:ser>
        <c:ser>
          <c:idx val="1"/>
          <c:order val="1"/>
          <c:tx>
            <c:strRef>
              <c:f>lower!$I$3</c:f>
              <c:strCache>
                <c:ptCount val="1"/>
                <c:pt idx="0">
                  <c:v>lower2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cat>
            <c:strRef>
              <c:f>lower!$G$11:$G$21</c:f>
              <c:strCache>
                <c:ptCount val="11"/>
                <c:pt idx="0">
                  <c:v>256</c:v>
                </c:pt>
                <c:pt idx="1">
                  <c:v>512</c:v>
                </c:pt>
                <c:pt idx="2">
                  <c:v>1k</c:v>
                </c:pt>
                <c:pt idx="3">
                  <c:v>2k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32k</c:v>
                </c:pt>
                <c:pt idx="8">
                  <c:v>64k</c:v>
                </c:pt>
                <c:pt idx="9">
                  <c:v>128k</c:v>
                </c:pt>
                <c:pt idx="10">
                  <c:v>256k</c:v>
                </c:pt>
              </c:strCache>
            </c:strRef>
          </c:cat>
          <c:val>
            <c:numRef>
              <c:f>lower!$I$11:$I$21</c:f>
              <c:numCache>
                <c:formatCode>General</c:formatCode>
                <c:ptCount val="11"/>
                <c:pt idx="0">
                  <c:v>6.0000000000000171E-6</c:v>
                </c:pt>
                <c:pt idx="1">
                  <c:v>1.2000000000000029E-5</c:v>
                </c:pt>
                <c:pt idx="2">
                  <c:v>2.4000000000000055E-5</c:v>
                </c:pt>
                <c:pt idx="3">
                  <c:v>4.800000000000011E-5</c:v>
                </c:pt>
                <c:pt idx="4">
                  <c:v>9.5000000000000263E-5</c:v>
                </c:pt>
                <c:pt idx="5">
                  <c:v>1.9100000000000058E-4</c:v>
                </c:pt>
                <c:pt idx="6">
                  <c:v>3.8200000000000067E-4</c:v>
                </c:pt>
                <c:pt idx="7">
                  <c:v>8.0800000000000067E-4</c:v>
                </c:pt>
                <c:pt idx="8">
                  <c:v>1.6150000000000025E-3</c:v>
                </c:pt>
                <c:pt idx="9">
                  <c:v>3.2290000000000044E-3</c:v>
                </c:pt>
                <c:pt idx="10">
                  <c:v>6.6940000000000003E-3</c:v>
                </c:pt>
              </c:numCache>
            </c:numRef>
          </c:val>
        </c:ser>
        <c:axId val="110459520"/>
        <c:axId val="110461312"/>
      </c:barChart>
      <c:catAx>
        <c:axId val="110459520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110461312"/>
        <c:crossesAt val="1.0000000000000031E-6"/>
        <c:auto val="1"/>
        <c:lblAlgn val="ctr"/>
        <c:lblOffset val="100"/>
        <c:tickLblSkip val="1"/>
        <c:tickMarkSkip val="1"/>
      </c:catAx>
      <c:valAx>
        <c:axId val="110461312"/>
        <c:scaling>
          <c:logBase val="10"/>
          <c:orientation val="minMax"/>
        </c:scaling>
        <c:axPos val="l"/>
        <c:majorGridlines/>
        <c:numFmt formatCode="General" sourceLinked="1"/>
        <c:tickLblPos val="nextTo"/>
        <c:spPr>
          <a:ln>
            <a:noFill/>
          </a:ln>
        </c:spPr>
        <c:txPr>
          <a:bodyPr rot="0" vert="horz"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110459520"/>
        <c:crosses val="autoZero"/>
        <c:crossBetween val="between"/>
      </c:valAx>
    </c:plotArea>
    <c:legend>
      <c:legendPos val="r"/>
      <c:legendEntry>
        <c:idx val="1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</c:legendEntry>
      <c:legendEntry>
        <c:idx val="0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972394772967429"/>
          <c:y val="0.15588703001366891"/>
          <c:w val="0.25089179548156954"/>
          <c:h val="9.8734177215190067E-2"/>
        </c:manualLayout>
      </c:layout>
      <c:txPr>
        <a:bodyPr/>
        <a:lstStyle/>
        <a:p>
          <a:pPr>
            <a:defRPr>
              <a:latin typeface="Calibri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F53A0-65CB-4F34-857D-CE03A760535C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D3F53-14EB-4059-BDB0-B9158FC4154F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xwiz.net/techtips/reading-cdecl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Worksheet2.xls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Introduction to Computer Systems</a:t>
            </a:r>
            <a:br>
              <a:rPr lang="en-US" dirty="0" smtClean="0"/>
            </a:br>
            <a:r>
              <a:rPr lang="en-US" sz="2000" b="0" dirty="0" smtClean="0"/>
              <a:t>15-213/18-243, spring 2009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10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Feb. 12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Gregory Kesden and Markus </a:t>
            </a:r>
            <a:r>
              <a:rPr lang="en-US" dirty="0" err="1" smtClean="0"/>
              <a:t>Püschel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2"/>
            <a:ext cx="8382000" cy="573088"/>
          </a:xfrm>
        </p:spPr>
        <p:txBody>
          <a:bodyPr/>
          <a:lstStyle/>
          <a:p>
            <a:r>
              <a:rPr lang="en-US" dirty="0"/>
              <a:t>C P</a:t>
            </a:r>
            <a:r>
              <a:rPr lang="en-US" dirty="0" smtClean="0"/>
              <a:t>ointer Declarations: Test Yourself!</a:t>
            </a:r>
            <a:endParaRPr lang="en-US" dirty="0"/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457200" y="1197888"/>
            <a:ext cx="7772400" cy="53553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*p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 err="1">
                <a:latin typeface="Calibri" pitchFamily="34" charset="0"/>
              </a:rPr>
              <a:t>p</a:t>
            </a:r>
            <a:r>
              <a:rPr lang="en-US" sz="1800" b="0" dirty="0">
                <a:latin typeface="Calibri" pitchFamily="34" charset="0"/>
              </a:rPr>
              <a:t> is a pointer to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b="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*p[13]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p is an array[13] of pointer to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b="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*(p[13])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p is an array[13] of pointer to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**p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 err="1">
                <a:latin typeface="Calibri" pitchFamily="34" charset="0"/>
              </a:rPr>
              <a:t>p</a:t>
            </a:r>
            <a:r>
              <a:rPr lang="en-US" sz="1800" b="0" dirty="0">
                <a:latin typeface="Calibri" pitchFamily="34" charset="0"/>
              </a:rPr>
              <a:t> is a pointer to a pointer to an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(*p)[13]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p is a pointer to an array[13] of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*f()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f is a function returning a pointer to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(*f)()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f is a pointer to a function returning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b="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(*(*f())[13])()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f is a function returning </a:t>
            </a:r>
            <a:r>
              <a:rPr lang="en-US" sz="1800" b="0" dirty="0" err="1">
                <a:latin typeface="Calibri" pitchFamily="34" charset="0"/>
              </a:rPr>
              <a:t>ptr</a:t>
            </a:r>
            <a:r>
              <a:rPr lang="en-US" sz="1800" b="0" dirty="0">
                <a:latin typeface="Calibri" pitchFamily="34" charset="0"/>
              </a:rPr>
              <a:t> to an array[13]</a:t>
            </a: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b="0" dirty="0">
                <a:latin typeface="Calibri" pitchFamily="34" charset="0"/>
              </a:rPr>
              <a:t>                    	of pointers to functions returning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(*(*x[3])())[5]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x is an array[3] of pointers  to functions </a:t>
            </a: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b="0" dirty="0">
                <a:latin typeface="Calibri" pitchFamily="34" charset="0"/>
              </a:rPr>
              <a:t>	returning pointers to array[5] of </a:t>
            </a:r>
            <a:r>
              <a:rPr lang="en-US" sz="1800" b="0" dirty="0" err="1">
                <a:latin typeface="Calibri" pitchFamily="34" charset="0"/>
              </a:rPr>
              <a:t>ints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33800" y="1769534"/>
            <a:ext cx="3352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33800" y="2286000"/>
            <a:ext cx="3352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33800" y="3429000"/>
            <a:ext cx="3352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33800" y="5105400"/>
            <a:ext cx="4038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2"/>
            <a:ext cx="8305800" cy="573088"/>
          </a:xfrm>
        </p:spPr>
        <p:txBody>
          <a:bodyPr/>
          <a:lstStyle/>
          <a:p>
            <a:r>
              <a:rPr lang="en-US" dirty="0"/>
              <a:t>C </a:t>
            </a:r>
            <a:r>
              <a:rPr lang="en-US" dirty="0" smtClean="0"/>
              <a:t>Pointer Declarations (Check out </a:t>
            </a:r>
            <a:r>
              <a:rPr lang="en-US" dirty="0" smtClean="0">
                <a:hlinkClick r:id="rId3"/>
              </a:rPr>
              <a:t>guide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457200" y="1197888"/>
            <a:ext cx="7772400" cy="53553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*p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 err="1">
                <a:latin typeface="Calibri" pitchFamily="34" charset="0"/>
              </a:rPr>
              <a:t>p</a:t>
            </a:r>
            <a:r>
              <a:rPr lang="en-US" sz="1800" b="0" dirty="0">
                <a:latin typeface="Calibri" pitchFamily="34" charset="0"/>
              </a:rPr>
              <a:t> is a pointer to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b="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*p[13]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p is an array[13] of pointer to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b="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*(p[13])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p is an array[13] of pointer to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**p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 err="1">
                <a:latin typeface="Calibri" pitchFamily="34" charset="0"/>
              </a:rPr>
              <a:t>p</a:t>
            </a:r>
            <a:r>
              <a:rPr lang="en-US" sz="1800" b="0" dirty="0">
                <a:latin typeface="Calibri" pitchFamily="34" charset="0"/>
              </a:rPr>
              <a:t> is a pointer to a pointer to an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(*p)[13]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p is a pointer to an array[13] of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*f()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f is a function returning a pointer to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(*f)()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f is a pointer to a function returning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b="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(*(*f())[13])()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f is a function returning </a:t>
            </a:r>
            <a:r>
              <a:rPr lang="en-US" sz="1800" b="0" dirty="0" err="1">
                <a:latin typeface="Calibri" pitchFamily="34" charset="0"/>
              </a:rPr>
              <a:t>ptr</a:t>
            </a:r>
            <a:r>
              <a:rPr lang="en-US" sz="1800" b="0" dirty="0">
                <a:latin typeface="Calibri" pitchFamily="34" charset="0"/>
              </a:rPr>
              <a:t> to an array[13]</a:t>
            </a: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b="0" dirty="0">
                <a:latin typeface="Calibri" pitchFamily="34" charset="0"/>
              </a:rPr>
              <a:t>                    	of pointers to functions returning </a:t>
            </a:r>
            <a:r>
              <a:rPr lang="en-US" sz="1800" b="0" dirty="0" err="1">
                <a:latin typeface="Calibri" pitchFamily="34" charset="0"/>
              </a:rPr>
              <a:t>int</a:t>
            </a:r>
            <a:endParaRPr lang="en-US" sz="1800" b="0" dirty="0">
              <a:latin typeface="Calibri" pitchFamily="34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(*(*x[3])())[5]</a:t>
            </a: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x is an array[3] of pointers  to functions </a:t>
            </a:r>
          </a:p>
          <a:p>
            <a:pPr algn="l">
              <a:lnSpc>
                <a:spcPct val="100000"/>
              </a:lnSpc>
              <a:tabLst>
                <a:tab pos="3205163" algn="l"/>
              </a:tabLst>
            </a:pPr>
            <a:r>
              <a:rPr lang="en-US" sz="1800" b="0" dirty="0">
                <a:latin typeface="Calibri" pitchFamily="34" charset="0"/>
              </a:rPr>
              <a:t>	returning pointers to array[5] of </a:t>
            </a:r>
            <a:r>
              <a:rPr lang="en-US" sz="1800" b="0" dirty="0" err="1">
                <a:latin typeface="Calibri" pitchFamily="34" charset="0"/>
              </a:rPr>
              <a:t>ints</a:t>
            </a:r>
            <a:endParaRPr lang="en-US" sz="18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Avoiding Complex Declarations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Use </a:t>
            </a:r>
            <a:r>
              <a:rPr lang="en-US" sz="2000" dirty="0" err="1">
                <a:latin typeface="Courier New" pitchFamily="49" charset="0"/>
              </a:rPr>
              <a:t>typedef</a:t>
            </a:r>
            <a:r>
              <a:rPr lang="en-US" sz="2000" dirty="0"/>
              <a:t> to build up the declaration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Instead </a:t>
            </a:r>
            <a:r>
              <a:rPr lang="en-US" sz="2000" dirty="0">
                <a:solidFill>
                  <a:schemeClr val="tx1"/>
                </a:solidFill>
              </a:rPr>
              <a:t>of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 (*(*x[3])())[5]</a:t>
            </a:r>
            <a:r>
              <a:rPr lang="en-US" sz="2000" dirty="0">
                <a:solidFill>
                  <a:schemeClr val="tx1"/>
                </a:solidFill>
              </a:rPr>
              <a:t> :</a:t>
            </a:r>
          </a:p>
          <a:p>
            <a:pPr lvl="2"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fiveints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[5];</a:t>
            </a:r>
          </a:p>
          <a:p>
            <a:pPr lvl="2">
              <a:spcBef>
                <a:spcPts val="1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fiveints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* p5i;</a:t>
            </a:r>
          </a:p>
          <a:p>
            <a:pPr lvl="2">
              <a:spcBef>
                <a:spcPts val="1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p5i (*f_of_p5is)();</a:t>
            </a:r>
          </a:p>
          <a:p>
            <a:pPr lvl="2">
              <a:spcBef>
                <a:spcPts val="1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	f_of_p5is x[3];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is an array of 3 elements, each of which is a pointer to a function returning an array of 5 </a:t>
            </a:r>
            <a:r>
              <a:rPr lang="en-US" sz="2000" dirty="0" err="1" smtClean="0">
                <a:solidFill>
                  <a:schemeClr val="tx1"/>
                </a:solidFill>
              </a:rPr>
              <a:t>ints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Memory layout</a:t>
            </a:r>
          </a:p>
          <a:p>
            <a:r>
              <a:rPr lang="en-US" dirty="0" smtClean="0"/>
              <a:t>Buffer overflow, worms, and viruses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 optimization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Removing unnecessary procedure calls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 motion/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precomputation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Strength reduction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Sharing of common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subexpressions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Optimization blocker: Procedure calls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6858000" cy="573088"/>
          </a:xfrm>
        </p:spPr>
        <p:txBody>
          <a:bodyPr/>
          <a:lstStyle/>
          <a:p>
            <a:r>
              <a:rPr lang="en-US"/>
              <a:t>Internet Worm and IM War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7387" cy="1600200"/>
          </a:xfrm>
        </p:spPr>
        <p:txBody>
          <a:bodyPr/>
          <a:lstStyle/>
          <a:p>
            <a:r>
              <a:rPr lang="en-US" dirty="0"/>
              <a:t>November, 1988</a:t>
            </a:r>
          </a:p>
          <a:p>
            <a:pPr lvl="1"/>
            <a:r>
              <a:rPr lang="en-US" dirty="0"/>
              <a:t>Internet Worm attacks thousands of Internet hosts.</a:t>
            </a:r>
          </a:p>
          <a:p>
            <a:pPr lvl="1"/>
            <a:r>
              <a:rPr lang="en-US" dirty="0"/>
              <a:t>How did it happen?</a:t>
            </a:r>
          </a:p>
          <a:p>
            <a:pPr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6858000" cy="573088"/>
          </a:xfrm>
        </p:spPr>
        <p:txBody>
          <a:bodyPr/>
          <a:lstStyle/>
          <a:p>
            <a:r>
              <a:rPr lang="en-US"/>
              <a:t>Internet Worm and IM War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7" cy="2819400"/>
          </a:xfrm>
        </p:spPr>
        <p:txBody>
          <a:bodyPr/>
          <a:lstStyle/>
          <a:p>
            <a:r>
              <a:rPr lang="en-US" dirty="0"/>
              <a:t>November, 1988</a:t>
            </a:r>
          </a:p>
          <a:p>
            <a:pPr lvl="1"/>
            <a:r>
              <a:rPr lang="en-US" dirty="0"/>
              <a:t>Internet Worm attacks thousands of Internet hosts.</a:t>
            </a:r>
          </a:p>
          <a:p>
            <a:pPr lvl="1"/>
            <a:r>
              <a:rPr lang="en-US" dirty="0"/>
              <a:t>How did it happen?</a:t>
            </a:r>
          </a:p>
          <a:p>
            <a:r>
              <a:rPr lang="en-US" dirty="0"/>
              <a:t>July, 1999</a:t>
            </a:r>
          </a:p>
          <a:p>
            <a:pPr lvl="1"/>
            <a:r>
              <a:rPr lang="en-US" dirty="0"/>
              <a:t>Microsoft launches MSN Messenger (instant messaging system).</a:t>
            </a:r>
          </a:p>
          <a:p>
            <a:pPr lvl="1"/>
            <a:r>
              <a:rPr lang="en-US" dirty="0"/>
              <a:t>Messenger clients can access popular AOL Instant Messaging Service (AIM) servers</a:t>
            </a:r>
          </a:p>
          <a:p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6447934" y="4587875"/>
            <a:ext cx="1095866" cy="9088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AIM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5441459" y="3581400"/>
            <a:ext cx="998307" cy="9088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AIM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5508134" y="5638800"/>
            <a:ext cx="998307" cy="9088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AIM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356359" name="Oval 7"/>
          <p:cNvSpPr>
            <a:spLocks noChangeArrowheads="1"/>
          </p:cNvSpPr>
          <p:nvPr/>
        </p:nvSpPr>
        <p:spPr bwMode="auto">
          <a:xfrm>
            <a:off x="4771953" y="4587875"/>
            <a:ext cx="998307" cy="908864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MSN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356360" name="Oval 8"/>
          <p:cNvSpPr>
            <a:spLocks noChangeArrowheads="1"/>
          </p:cNvSpPr>
          <p:nvPr/>
        </p:nvSpPr>
        <p:spPr bwMode="auto">
          <a:xfrm>
            <a:off x="2985760" y="4587875"/>
            <a:ext cx="1095866" cy="908864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MSN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356361" name="Line 9"/>
          <p:cNvSpPr>
            <a:spLocks noChangeShapeType="1"/>
          </p:cNvSpPr>
          <p:nvPr/>
        </p:nvSpPr>
        <p:spPr bwMode="auto">
          <a:xfrm>
            <a:off x="4093860" y="5029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6362" name="Line 10"/>
          <p:cNvSpPr>
            <a:spLocks noChangeShapeType="1"/>
          </p:cNvSpPr>
          <p:nvPr/>
        </p:nvSpPr>
        <p:spPr bwMode="auto">
          <a:xfrm>
            <a:off x="5771659" y="5029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6363" name="Line 11"/>
          <p:cNvSpPr>
            <a:spLocks noChangeShapeType="1"/>
          </p:cNvSpPr>
          <p:nvPr/>
        </p:nvSpPr>
        <p:spPr bwMode="auto">
          <a:xfrm>
            <a:off x="6346334" y="43275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6364" name="Line 12"/>
          <p:cNvSpPr>
            <a:spLocks noChangeShapeType="1"/>
          </p:cNvSpPr>
          <p:nvPr/>
        </p:nvSpPr>
        <p:spPr bwMode="auto">
          <a:xfrm rot="5400000">
            <a:off x="6341760" y="53721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686800" cy="573088"/>
          </a:xfrm>
        </p:spPr>
        <p:txBody>
          <a:bodyPr/>
          <a:lstStyle/>
          <a:p>
            <a:r>
              <a:rPr lang="en-US"/>
              <a:t>Internet Worm and IM War (cont.)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307387" cy="5454650"/>
          </a:xfrm>
        </p:spPr>
        <p:txBody>
          <a:bodyPr/>
          <a:lstStyle/>
          <a:p>
            <a:r>
              <a:rPr lang="en-US"/>
              <a:t>August 1999</a:t>
            </a:r>
          </a:p>
          <a:p>
            <a:pPr lvl="1"/>
            <a:r>
              <a:rPr lang="en-US"/>
              <a:t>Mysteriously, Messenger clients can no longer access AIM servers.</a:t>
            </a:r>
          </a:p>
          <a:p>
            <a:pPr lvl="1"/>
            <a:r>
              <a:rPr lang="en-US"/>
              <a:t>Microsoft and AOL begin the IM war:</a:t>
            </a:r>
          </a:p>
          <a:p>
            <a:pPr lvl="2"/>
            <a:r>
              <a:rPr lang="en-US"/>
              <a:t>AOL changes server to disallow Messenger clients</a:t>
            </a:r>
          </a:p>
          <a:p>
            <a:pPr lvl="2"/>
            <a:r>
              <a:rPr lang="en-US"/>
              <a:t>Microsoft makes changes to clients to defeat AOL changes.</a:t>
            </a:r>
          </a:p>
          <a:p>
            <a:pPr lvl="2"/>
            <a:r>
              <a:rPr lang="en-US"/>
              <a:t>At least 13 such skirmishes.</a:t>
            </a:r>
          </a:p>
          <a:p>
            <a:pPr lvl="1"/>
            <a:r>
              <a:rPr lang="en-US"/>
              <a:t>How did it happen?</a:t>
            </a:r>
          </a:p>
          <a:p>
            <a:pPr lvl="1"/>
            <a:endParaRPr lang="en-US"/>
          </a:p>
          <a:p>
            <a:r>
              <a:rPr lang="en-US"/>
              <a:t>The Internet Worm and AOL/Microsoft War were both based on </a:t>
            </a:r>
            <a:r>
              <a:rPr lang="en-US" i="1"/>
              <a:t>stack buffer overflow</a:t>
            </a:r>
            <a:r>
              <a:rPr lang="en-US"/>
              <a:t> exploits!</a:t>
            </a:r>
          </a:p>
          <a:p>
            <a:pPr lvl="2"/>
            <a:r>
              <a:rPr lang="en-US"/>
              <a:t>many Unix functions do not check argument sizes.</a:t>
            </a:r>
          </a:p>
          <a:p>
            <a:pPr lvl="2"/>
            <a:r>
              <a:rPr lang="en-US"/>
              <a:t>allows target buffers to overflow.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2093" cy="762000"/>
          </a:xfrm>
        </p:spPr>
        <p:txBody>
          <a:bodyPr/>
          <a:lstStyle/>
          <a:p>
            <a:r>
              <a:rPr lang="en-US"/>
              <a:t>String Library Code</a:t>
            </a:r>
          </a:p>
        </p:txBody>
      </p:sp>
      <p:sp>
        <p:nvSpPr>
          <p:cNvPr id="3747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r>
              <a:rPr lang="en-US" dirty="0"/>
              <a:t>Implementation of Unix function </a:t>
            </a:r>
            <a:r>
              <a:rPr lang="en-US" dirty="0">
                <a:latin typeface="Courier New" pitchFamily="49" charset="0"/>
              </a:rPr>
              <a:t>gets()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No way </a:t>
            </a:r>
            <a:r>
              <a:rPr lang="en-US" dirty="0"/>
              <a:t>to specify limit on number of characters to </a:t>
            </a:r>
            <a:r>
              <a:rPr lang="en-US" dirty="0" smtClean="0"/>
              <a:t>read</a:t>
            </a:r>
            <a:endParaRPr lang="en-US" dirty="0"/>
          </a:p>
          <a:p>
            <a:r>
              <a:rPr lang="en-US" dirty="0"/>
              <a:t>Similar problems with other Unix functions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dirty="0"/>
              <a:t>: Copies string of arbitrary length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sscanf</a:t>
            </a:r>
            <a:r>
              <a:rPr lang="en-US" b="1" dirty="0"/>
              <a:t>, </a:t>
            </a:r>
            <a:r>
              <a:rPr lang="en-US" dirty="0"/>
              <a:t>when given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r>
              <a:rPr lang="en-US"/>
              <a:t>Vulnerable Buffer Code</a:t>
            </a:r>
          </a:p>
        </p:txBody>
      </p:sp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int main()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printf("Type a string:");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echo();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return 0;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33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48200" y="3905736"/>
            <a:ext cx="41529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unix&gt;</a:t>
            </a:r>
            <a:r>
              <a:rPr lang="en-US" sz="1600" i="1">
                <a:latin typeface="Courier New" pitchFamily="49" charset="0"/>
                <a:ea typeface="MS Mincho" pitchFamily="49" charset="-128"/>
              </a:rPr>
              <a:t>./bufdemo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>
                <a:latin typeface="Courier New" pitchFamily="49" charset="0"/>
                <a:ea typeface="MS Mincho" pitchFamily="49" charset="-128"/>
              </a:rPr>
              <a:t>1234567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1234567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48200" y="4810368"/>
            <a:ext cx="41529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bufdemo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</a:rPr>
              <a:t>12345678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5724768"/>
            <a:ext cx="41529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bufdemo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</a:rPr>
              <a:t>123456789ABC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2"/>
            <a:ext cx="7099300" cy="573088"/>
          </a:xfrm>
        </p:spPr>
        <p:txBody>
          <a:bodyPr/>
          <a:lstStyle/>
          <a:p>
            <a:r>
              <a:rPr lang="en-US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65150" y="1110684"/>
            <a:ext cx="8045450" cy="39677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080484f0 &lt;echo&gt;: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80484f0:	55               push  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80484f1:	89 e5            mov   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80484f3:	53               push   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80484f4:	8d 5d f8         lea    0xfffffff8(%ebp),%ebx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80484f7:	83 ec 14         sub    $0x14,%esp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80484fa:	89 1c 24         mov    %ebx,(%esp)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80484fd:	e8 ae ff ff ff   call   80484b0 &lt;gets&gt;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8048502:	89 1c 24         mov    %ebx,(%esp)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8048505:	e8 8a fe ff ff   call   8048394 &lt;puts@plt&gt;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804850a:	83 c4 14         add    $0x14,%esp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804850d:	5b               pop    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804850e:	c9               leave 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804850f:	c3               ret    </a:t>
            </a:r>
          </a:p>
        </p:txBody>
      </p:sp>
      <p:sp>
        <p:nvSpPr>
          <p:cNvPr id="448517" name="Rectangle 5"/>
          <p:cNvSpPr>
            <a:spLocks noChangeArrowheads="1"/>
          </p:cNvSpPr>
          <p:nvPr/>
        </p:nvSpPr>
        <p:spPr bwMode="auto">
          <a:xfrm>
            <a:off x="565150" y="5078437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80485f2:	e8 f9 fe ff ff   call   80484f0 &lt;echo&gt;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80485f7:	8b 5d fc         mov 0xfffffffc(%ebp),%ebx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80485fa:	c9               leave 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80485fb:	31 c0            xor    %eax,%eax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 80485fd:	c3               ret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Alignment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Unions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71800" y="921380"/>
            <a:ext cx="2106612" cy="116698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struct rec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int a[3];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int *p;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};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306900" y="1003473"/>
            <a:ext cx="2451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1800" dirty="0">
                <a:solidFill>
                  <a:schemeClr val="tx2"/>
                </a:solidFill>
                <a:latin typeface="Calibri" pitchFamily="34" charset="0"/>
              </a:rPr>
              <a:t>Memory Layout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419850" y="1362742"/>
            <a:ext cx="431800" cy="270539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853423" y="1362742"/>
            <a:ext cx="1346200" cy="270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a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7194860" y="1362742"/>
            <a:ext cx="431800" cy="27053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p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216835" y="1617407"/>
            <a:ext cx="32060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5674035" y="1617407"/>
            <a:ext cx="32060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6966260" y="1617407"/>
            <a:ext cx="45845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16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7390142" y="1599945"/>
            <a:ext cx="45845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20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41351" y="4062586"/>
            <a:ext cx="279400" cy="279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c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008256" y="4062586"/>
            <a:ext cx="1193800" cy="279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[0]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203551" y="4062586"/>
            <a:ext cx="1193800" cy="279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[1]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592646" y="4062586"/>
            <a:ext cx="2413000" cy="27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v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120751" y="4062586"/>
            <a:ext cx="889000" cy="279400"/>
          </a:xfrm>
          <a:prstGeom prst="rect">
            <a:avLst/>
          </a:prstGeom>
          <a:solidFill>
            <a:srgbClr val="B2B2B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Calibri" pitchFamily="34" charset="0"/>
              </a:rPr>
              <a:t>3 bits</a:t>
            </a:r>
            <a:endParaRPr lang="en-US" sz="1600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397351" y="4062586"/>
            <a:ext cx="1193800" cy="279400"/>
          </a:xfrm>
          <a:prstGeom prst="rect">
            <a:avLst/>
          </a:prstGeom>
          <a:solidFill>
            <a:srgbClr val="B2B2B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Calibri" pitchFamily="34" charset="0"/>
              </a:rPr>
              <a:t>4 bits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33400" y="4343400"/>
            <a:ext cx="59631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p+0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730351" y="4354686"/>
            <a:ext cx="59631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p+4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2909211" y="4354686"/>
            <a:ext cx="59631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p+8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5235551" y="4354686"/>
            <a:ext cx="73417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p+16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7656021" y="4354686"/>
            <a:ext cx="73417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p+24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5894388" y="2667000"/>
            <a:ext cx="2106612" cy="116698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struct S1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char c;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int i[2];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double v;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 *p;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92325" y="5310014"/>
            <a:ext cx="2209800" cy="116698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union U1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char c;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int i[2];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double v;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 *up;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4454525" y="6189662"/>
            <a:ext cx="7270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up+0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5673725" y="6189662"/>
            <a:ext cx="7270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up+4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6892925" y="6189662"/>
            <a:ext cx="7270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up+8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4789371" y="5326062"/>
            <a:ext cx="279400" cy="279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c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4789371" y="5605462"/>
            <a:ext cx="1193800" cy="279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[0]</a:t>
            </a: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5984666" y="5605462"/>
            <a:ext cx="1193800" cy="279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[1]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4789371" y="5884862"/>
            <a:ext cx="2389095" cy="27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2"/>
            <a:ext cx="6489700" cy="573088"/>
          </a:xfrm>
        </p:spPr>
        <p:txBody>
          <a:bodyPr/>
          <a:lstStyle/>
          <a:p>
            <a:r>
              <a:rPr lang="en-US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55194" y="4284662"/>
            <a:ext cx="6184006" cy="2305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3146425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algn="l">
              <a:lnSpc>
                <a:spcPct val="100000"/>
              </a:lnSpc>
              <a:tabLst>
                <a:tab pos="457200" algn="l"/>
                <a:tab pos="3146425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	pushl %ebp	# Save %ebp on stack</a:t>
            </a:r>
          </a:p>
          <a:p>
            <a:pPr algn="l">
              <a:lnSpc>
                <a:spcPct val="100000"/>
              </a:lnSpc>
              <a:tabLst>
                <a:tab pos="457200" algn="l"/>
                <a:tab pos="3146425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	movl  %esp,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3146425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	pushl %ebx	# Save %ebx</a:t>
            </a:r>
          </a:p>
          <a:p>
            <a:pPr algn="l">
              <a:lnSpc>
                <a:spcPct val="100000"/>
              </a:lnSpc>
              <a:tabLst>
                <a:tab pos="457200" algn="l"/>
                <a:tab pos="3146425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	leal  -8(%ebp),%ebx	# Compute buf as %ebp-8</a:t>
            </a:r>
          </a:p>
          <a:p>
            <a:pPr algn="l">
              <a:lnSpc>
                <a:spcPct val="100000"/>
              </a:lnSpc>
              <a:tabLst>
                <a:tab pos="457200" algn="l"/>
                <a:tab pos="3146425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	subl  $20, %esp	# Allocate stack space</a:t>
            </a:r>
          </a:p>
          <a:p>
            <a:pPr algn="l">
              <a:lnSpc>
                <a:spcPct val="100000"/>
              </a:lnSpc>
              <a:tabLst>
                <a:tab pos="457200" algn="l"/>
                <a:tab pos="3146425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	movl  %ebx, (%esp)	# Push buf on stack</a:t>
            </a:r>
          </a:p>
          <a:p>
            <a:pPr algn="l">
              <a:lnSpc>
                <a:spcPct val="100000"/>
              </a:lnSpc>
              <a:tabLst>
                <a:tab pos="457200" algn="l"/>
                <a:tab pos="3146425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	call  gets	# Call gets</a:t>
            </a:r>
          </a:p>
          <a:p>
            <a:pPr algn="l">
              <a:lnSpc>
                <a:spcPct val="100000"/>
              </a:lnSpc>
              <a:tabLst>
                <a:tab pos="457200" algn="l"/>
                <a:tab pos="3146425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	. . .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33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Return Address</a:t>
            </a: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Saved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330450" y="322103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2743200" y="30480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Stack Frame</a:t>
            </a:r>
            <a:endParaRPr lang="en-US" sz="1800" b="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main</a:t>
            </a: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533400" y="33528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Stack Frame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echo</a:t>
            </a: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3692525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3692525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3692525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3692525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36718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1230868"/>
            <a:ext cx="190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70" grpId="0" animBg="1"/>
      <p:bldP spid="360471" grpId="0" animBg="1"/>
      <p:bldP spid="360477" grpId="0" animBg="1"/>
      <p:bldP spid="360478" grpId="0"/>
      <p:bldP spid="360479" grpId="0" animBg="1"/>
      <p:bldP spid="360480" grpId="0" animBg="1"/>
      <p:bldP spid="360472" grpId="0" animBg="1"/>
      <p:bldP spid="360473" grpId="0" animBg="1"/>
      <p:bldP spid="360474" grpId="0" animBg="1"/>
      <p:bldP spid="360475" grpId="0" animBg="1"/>
      <p:bldP spid="360476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530600" cy="1617663"/>
          </a:xfrm>
        </p:spPr>
        <p:txBody>
          <a:bodyPr/>
          <a:lstStyle/>
          <a:p>
            <a:pPr marL="0" indent="0"/>
            <a:r>
              <a:rPr lang="en-US" dirty="0"/>
              <a:t>Buffer Overflow Stack Example</a:t>
            </a:r>
          </a:p>
        </p:txBody>
      </p:sp>
      <p:sp>
        <p:nvSpPr>
          <p:cNvPr id="361505" name="Text Box 33"/>
          <p:cNvSpPr txBox="1">
            <a:spLocks noChangeArrowheads="1"/>
          </p:cNvSpPr>
          <p:nvPr/>
        </p:nvSpPr>
        <p:spPr bwMode="auto">
          <a:xfrm>
            <a:off x="5426316" y="228600"/>
            <a:ext cx="3717684" cy="2123658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unix&gt; </a:t>
            </a:r>
            <a:r>
              <a:rPr lang="en-US" sz="1200" i="1">
                <a:latin typeface="Courier New" pitchFamily="49" charset="0"/>
              </a:rPr>
              <a:t>gdb bufdemo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(gdb) </a:t>
            </a:r>
            <a:r>
              <a:rPr lang="en-US" sz="1200" i="1">
                <a:latin typeface="Courier New" pitchFamily="49" charset="0"/>
              </a:rPr>
              <a:t>break echo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Breakpoint 1 at 0x8048583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(gdb) </a:t>
            </a:r>
            <a:r>
              <a:rPr lang="en-US" sz="1200" i="1">
                <a:latin typeface="Courier New" pitchFamily="49" charset="0"/>
              </a:rPr>
              <a:t>run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Breakpoint 1, 0x8048583 in echo ()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(gdb) print /x $ebp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$1 = 0xffffc638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(gdb) </a:t>
            </a:r>
            <a:r>
              <a:rPr lang="en-US" sz="1200" i="1">
                <a:latin typeface="Courier New" pitchFamily="49" charset="0"/>
              </a:rPr>
              <a:t>print /x *(unsigned *)$ebp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$2 = 0xffffc658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(gdb) </a:t>
            </a:r>
            <a:r>
              <a:rPr lang="en-US" sz="1200" i="1">
                <a:latin typeface="Courier New" pitchFamily="49" charset="0"/>
              </a:rPr>
              <a:t>print /x *((unsigned *)$ebp + 1)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Courier New" pitchFamily="49" charset="0"/>
              </a:rPr>
              <a:t>$3 = 0x80485f7</a:t>
            </a:r>
          </a:p>
        </p:txBody>
      </p:sp>
      <p:sp>
        <p:nvSpPr>
          <p:cNvPr id="361506" name="Text Box 34"/>
          <p:cNvSpPr txBox="1">
            <a:spLocks noChangeArrowheads="1"/>
          </p:cNvSpPr>
          <p:nvPr/>
        </p:nvSpPr>
        <p:spPr bwMode="auto">
          <a:xfrm>
            <a:off x="449709" y="6099175"/>
            <a:ext cx="747509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tabLst>
                <a:tab pos="1255713" algn="l"/>
                <a:tab pos="3146425" algn="l"/>
              </a:tabLst>
            </a:pPr>
            <a:r>
              <a:rPr lang="en-US" sz="1800">
                <a:latin typeface="Courier New" pitchFamily="49" charset="0"/>
              </a:rPr>
              <a:t> 80485f2:	call 80484f0 &lt;echo&gt;</a:t>
            </a:r>
          </a:p>
          <a:p>
            <a:pPr algn="l">
              <a:lnSpc>
                <a:spcPct val="100000"/>
              </a:lnSpc>
              <a:tabLst>
                <a:tab pos="1255713" algn="l"/>
                <a:tab pos="3146425" algn="l"/>
              </a:tabLst>
            </a:pPr>
            <a:r>
              <a:rPr lang="en-US" sz="1800">
                <a:latin typeface="Courier New" pitchFamily="49" charset="0"/>
              </a:rPr>
              <a:t> 80485f7:	mov  0xfffffffc(%ebp),%ebx </a:t>
            </a:r>
            <a:r>
              <a:rPr lang="en-US" sz="1800" i="1">
                <a:latin typeface="Courier New" pitchFamily="49" charset="0"/>
              </a:rPr>
              <a:t># Return Point</a:t>
            </a:r>
          </a:p>
        </p:txBody>
      </p:sp>
      <p:sp>
        <p:nvSpPr>
          <p:cNvPr id="361507" name="Rectangle 35"/>
          <p:cNvSpPr>
            <a:spLocks noChangeArrowheads="1"/>
          </p:cNvSpPr>
          <p:nvPr/>
        </p:nvSpPr>
        <p:spPr bwMode="auto">
          <a:xfrm>
            <a:off x="5949314" y="423076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0xffffc638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1530" name="Rectangle 58"/>
          <p:cNvSpPr>
            <a:spLocks noChangeArrowheads="1"/>
          </p:cNvSpPr>
          <p:nvPr/>
        </p:nvSpPr>
        <p:spPr bwMode="auto">
          <a:xfrm>
            <a:off x="2514600" y="4893840"/>
            <a:ext cx="595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1541" name="Rectangle 69"/>
          <p:cNvSpPr>
            <a:spLocks noChangeArrowheads="1"/>
          </p:cNvSpPr>
          <p:nvPr/>
        </p:nvSpPr>
        <p:spPr bwMode="auto">
          <a:xfrm>
            <a:off x="5949314" y="2743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0xffffc658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685800" y="39624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Return Address</a:t>
            </a:r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685800" y="4267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Saved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Rectangle 31"/>
          <p:cNvSpPr>
            <a:spLocks noChangeArrowheads="1"/>
          </p:cNvSpPr>
          <p:nvPr/>
        </p:nvSpPr>
        <p:spPr bwMode="auto">
          <a:xfrm>
            <a:off x="685800" y="28194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Stack Frame</a:t>
            </a:r>
            <a:endParaRPr lang="en-US" sz="1800" b="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main</a:t>
            </a:r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685800" y="45720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Stack Frame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echo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685800" y="4911725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[3]</a:t>
            </a: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135063" y="4911725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[2]</a:t>
            </a: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1583160" y="4911725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[1]</a:t>
            </a: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2034680" y="4911725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[0]</a:t>
            </a:r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4191512" y="28194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Stack Frame</a:t>
            </a:r>
            <a:endParaRPr lang="en-US" sz="1800" b="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main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4191512" y="45720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Stack Frame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echo</a:t>
            </a: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192948" y="4911725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40775" y="4911725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5090037" y="4911725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5539300" y="4911725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6004437" y="48910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4191512" y="42672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4640775" y="42672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8" name="Rectangle 26"/>
          <p:cNvSpPr>
            <a:spLocks noChangeArrowheads="1"/>
          </p:cNvSpPr>
          <p:nvPr/>
        </p:nvSpPr>
        <p:spPr bwMode="auto">
          <a:xfrm>
            <a:off x="5090037" y="42672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c6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9" name="Rectangle 27"/>
          <p:cNvSpPr>
            <a:spLocks noChangeArrowheads="1"/>
          </p:cNvSpPr>
          <p:nvPr/>
        </p:nvSpPr>
        <p:spPr bwMode="auto">
          <a:xfrm>
            <a:off x="5539300" y="42672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58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4191512" y="39624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2" name="Rectangle 25"/>
          <p:cNvSpPr>
            <a:spLocks noChangeArrowheads="1"/>
          </p:cNvSpPr>
          <p:nvPr/>
        </p:nvSpPr>
        <p:spPr bwMode="auto">
          <a:xfrm>
            <a:off x="4640775" y="39624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04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3" name="Rectangle 26"/>
          <p:cNvSpPr>
            <a:spLocks noChangeArrowheads="1"/>
          </p:cNvSpPr>
          <p:nvPr/>
        </p:nvSpPr>
        <p:spPr bwMode="auto">
          <a:xfrm>
            <a:off x="5090037" y="39624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85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5539300" y="39624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f7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3352800" y="2907906"/>
            <a:ext cx="770519" cy="1505068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" y="2446867"/>
            <a:ext cx="190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12034" y="2438400"/>
            <a:ext cx="190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810500" cy="573088"/>
          </a:xfrm>
        </p:spPr>
        <p:txBody>
          <a:bodyPr/>
          <a:lstStyle/>
          <a:p>
            <a:r>
              <a:rPr lang="en-US"/>
              <a:t>Buffer Overflow Example #1</a:t>
            </a:r>
          </a:p>
        </p:txBody>
      </p:sp>
      <p:sp>
        <p:nvSpPr>
          <p:cNvPr id="362530" name="Text Box 34"/>
          <p:cNvSpPr txBox="1">
            <a:spLocks noChangeArrowheads="1"/>
          </p:cNvSpPr>
          <p:nvPr/>
        </p:nvSpPr>
        <p:spPr bwMode="auto">
          <a:xfrm>
            <a:off x="3657600" y="5029200"/>
            <a:ext cx="398557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Overflow </a:t>
            </a:r>
            <a:r>
              <a:rPr lang="en-US" sz="2400" dirty="0" err="1">
                <a:latin typeface="Calibri" pitchFamily="34" charset="0"/>
              </a:rPr>
              <a:t>buf</a:t>
            </a:r>
            <a:r>
              <a:rPr lang="en-US" sz="2400" dirty="0">
                <a:latin typeface="Calibri" pitchFamily="34" charset="0"/>
              </a:rPr>
              <a:t>, but no problem</a:t>
            </a:r>
          </a:p>
        </p:txBody>
      </p:sp>
      <p:sp>
        <p:nvSpPr>
          <p:cNvPr id="61" name="Rectangle 35"/>
          <p:cNvSpPr>
            <a:spLocks noChangeArrowheads="1"/>
          </p:cNvSpPr>
          <p:nvPr/>
        </p:nvSpPr>
        <p:spPr bwMode="auto">
          <a:xfrm>
            <a:off x="3008752" y="316396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0xffffc638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2" name="Rectangle 69"/>
          <p:cNvSpPr>
            <a:spLocks noChangeArrowheads="1"/>
          </p:cNvSpPr>
          <p:nvPr/>
        </p:nvSpPr>
        <p:spPr bwMode="auto">
          <a:xfrm>
            <a:off x="30087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0xffffc658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1250950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Stack Frame</a:t>
            </a:r>
            <a:endParaRPr lang="en-US" sz="1800" b="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main</a:t>
            </a:r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2509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Stack Frame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echo</a:t>
            </a: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252386" y="3844925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700213" y="3844925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2149475" y="3844925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2598738" y="3844925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9" name="Rectangle 28"/>
          <p:cNvSpPr>
            <a:spLocks noChangeArrowheads="1"/>
          </p:cNvSpPr>
          <p:nvPr/>
        </p:nvSpPr>
        <p:spPr bwMode="auto">
          <a:xfrm>
            <a:off x="3063875" y="38242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1250950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1" name="Rectangle 25"/>
          <p:cNvSpPr>
            <a:spLocks noChangeArrowheads="1"/>
          </p:cNvSpPr>
          <p:nvPr/>
        </p:nvSpPr>
        <p:spPr bwMode="auto">
          <a:xfrm>
            <a:off x="1700213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2149475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c6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3" name="Rectangle 27"/>
          <p:cNvSpPr>
            <a:spLocks noChangeArrowheads="1"/>
          </p:cNvSpPr>
          <p:nvPr/>
        </p:nvSpPr>
        <p:spPr bwMode="auto">
          <a:xfrm>
            <a:off x="2598738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58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4" name="Rectangle 24"/>
          <p:cNvSpPr>
            <a:spLocks noChangeArrowheads="1"/>
          </p:cNvSpPr>
          <p:nvPr/>
        </p:nvSpPr>
        <p:spPr bwMode="auto">
          <a:xfrm>
            <a:off x="1250950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1700213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04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2149475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85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2598738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f7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8" name="Freeform 77"/>
          <p:cNvSpPr/>
          <p:nvPr/>
        </p:nvSpPr>
        <p:spPr bwMode="auto">
          <a:xfrm>
            <a:off x="412238" y="1841106"/>
            <a:ext cx="770519" cy="1505068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79" name="Rectangle 35"/>
          <p:cNvSpPr>
            <a:spLocks noChangeArrowheads="1"/>
          </p:cNvSpPr>
          <p:nvPr/>
        </p:nvSpPr>
        <p:spPr bwMode="auto">
          <a:xfrm>
            <a:off x="7428352" y="316396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0xffffc638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0" name="Rectangle 69"/>
          <p:cNvSpPr>
            <a:spLocks noChangeArrowheads="1"/>
          </p:cNvSpPr>
          <p:nvPr/>
        </p:nvSpPr>
        <p:spPr bwMode="auto">
          <a:xfrm>
            <a:off x="74283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0xffffc658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5670550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Stack Frame</a:t>
            </a:r>
            <a:endParaRPr lang="en-US" sz="1800" b="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main</a:t>
            </a:r>
          </a:p>
        </p:txBody>
      </p: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56705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Stack Frame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echo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5671986" y="380791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34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6119813" y="380791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6569075" y="380791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32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018338" y="380791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31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7483475" y="378728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88" name="Rectangle 24"/>
          <p:cNvSpPr>
            <a:spLocks noChangeArrowheads="1"/>
          </p:cNvSpPr>
          <p:nvPr/>
        </p:nvSpPr>
        <p:spPr bwMode="auto">
          <a:xfrm>
            <a:off x="5670550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9" name="Rectangle 25"/>
          <p:cNvSpPr>
            <a:spLocks noChangeArrowheads="1"/>
          </p:cNvSpPr>
          <p:nvPr/>
        </p:nvSpPr>
        <p:spPr bwMode="auto">
          <a:xfrm>
            <a:off x="6119813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" name="Rectangle 26"/>
          <p:cNvSpPr>
            <a:spLocks noChangeArrowheads="1"/>
          </p:cNvSpPr>
          <p:nvPr/>
        </p:nvSpPr>
        <p:spPr bwMode="auto">
          <a:xfrm>
            <a:off x="6569075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c6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1" name="Rectangle 27"/>
          <p:cNvSpPr>
            <a:spLocks noChangeArrowheads="1"/>
          </p:cNvSpPr>
          <p:nvPr/>
        </p:nvSpPr>
        <p:spPr bwMode="auto">
          <a:xfrm>
            <a:off x="7018338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58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2" name="Rectangle 24"/>
          <p:cNvSpPr>
            <a:spLocks noChangeArrowheads="1"/>
          </p:cNvSpPr>
          <p:nvPr/>
        </p:nvSpPr>
        <p:spPr bwMode="auto">
          <a:xfrm>
            <a:off x="5670550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3" name="Rectangle 25"/>
          <p:cNvSpPr>
            <a:spLocks noChangeArrowheads="1"/>
          </p:cNvSpPr>
          <p:nvPr/>
        </p:nvSpPr>
        <p:spPr bwMode="auto">
          <a:xfrm>
            <a:off x="6119813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04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4" name="Rectangle 26"/>
          <p:cNvSpPr>
            <a:spLocks noChangeArrowheads="1"/>
          </p:cNvSpPr>
          <p:nvPr/>
        </p:nvSpPr>
        <p:spPr bwMode="auto">
          <a:xfrm>
            <a:off x="6569075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85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5" name="Rectangle 27"/>
          <p:cNvSpPr>
            <a:spLocks noChangeArrowheads="1"/>
          </p:cNvSpPr>
          <p:nvPr/>
        </p:nvSpPr>
        <p:spPr bwMode="auto">
          <a:xfrm>
            <a:off x="7018338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f7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6" name="Freeform 95"/>
          <p:cNvSpPr/>
          <p:nvPr/>
        </p:nvSpPr>
        <p:spPr bwMode="auto">
          <a:xfrm>
            <a:off x="4831838" y="1841106"/>
            <a:ext cx="770519" cy="1505068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4"/>
          <p:cNvSpPr>
            <a:spLocks noChangeArrowheads="1"/>
          </p:cNvSpPr>
          <p:nvPr/>
        </p:nvSpPr>
        <p:spPr bwMode="auto">
          <a:xfrm>
            <a:off x="5670550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6" name="Rectangle 25"/>
          <p:cNvSpPr>
            <a:spLocks noChangeArrowheads="1"/>
          </p:cNvSpPr>
          <p:nvPr/>
        </p:nvSpPr>
        <p:spPr bwMode="auto">
          <a:xfrm>
            <a:off x="6119813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37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7" name="Rectangle 26"/>
          <p:cNvSpPr>
            <a:spLocks noChangeArrowheads="1"/>
          </p:cNvSpPr>
          <p:nvPr/>
        </p:nvSpPr>
        <p:spPr bwMode="auto">
          <a:xfrm>
            <a:off x="6569075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8" name="Rectangle 27"/>
          <p:cNvSpPr>
            <a:spLocks noChangeArrowheads="1"/>
          </p:cNvSpPr>
          <p:nvPr/>
        </p:nvSpPr>
        <p:spPr bwMode="auto">
          <a:xfrm>
            <a:off x="7018338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35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48680" y="1307068"/>
            <a:ext cx="190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559834" y="129540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Input 1234567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810500" cy="573088"/>
          </a:xfrm>
        </p:spPr>
        <p:txBody>
          <a:bodyPr/>
          <a:lstStyle/>
          <a:p>
            <a:r>
              <a:rPr lang="en-US" dirty="0"/>
              <a:t>Buffer Overflow Example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62530" name="Text Box 34"/>
          <p:cNvSpPr txBox="1">
            <a:spLocks noChangeArrowheads="1"/>
          </p:cNvSpPr>
          <p:nvPr/>
        </p:nvSpPr>
        <p:spPr bwMode="auto">
          <a:xfrm>
            <a:off x="4495800" y="5029200"/>
            <a:ext cx="312585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Base pointer corrupted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1" name="Rectangle 35"/>
          <p:cNvSpPr>
            <a:spLocks noChangeArrowheads="1"/>
          </p:cNvSpPr>
          <p:nvPr/>
        </p:nvSpPr>
        <p:spPr bwMode="auto">
          <a:xfrm>
            <a:off x="3008752" y="316396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0xffffc638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2" name="Rectangle 69"/>
          <p:cNvSpPr>
            <a:spLocks noChangeArrowheads="1"/>
          </p:cNvSpPr>
          <p:nvPr/>
        </p:nvSpPr>
        <p:spPr bwMode="auto">
          <a:xfrm>
            <a:off x="30087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0xffffc658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1250950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Stack Frame</a:t>
            </a:r>
            <a:endParaRPr lang="en-US" sz="1800" b="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main</a:t>
            </a:r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2509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Stack Frame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echo</a:t>
            </a: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252386" y="3844925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700213" y="3844925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2149475" y="3844925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2598738" y="3844925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9" name="Rectangle 28"/>
          <p:cNvSpPr>
            <a:spLocks noChangeArrowheads="1"/>
          </p:cNvSpPr>
          <p:nvPr/>
        </p:nvSpPr>
        <p:spPr bwMode="auto">
          <a:xfrm>
            <a:off x="3063875" y="38242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1250950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1" name="Rectangle 25"/>
          <p:cNvSpPr>
            <a:spLocks noChangeArrowheads="1"/>
          </p:cNvSpPr>
          <p:nvPr/>
        </p:nvSpPr>
        <p:spPr bwMode="auto">
          <a:xfrm>
            <a:off x="1700213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2149475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c6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3" name="Rectangle 27"/>
          <p:cNvSpPr>
            <a:spLocks noChangeArrowheads="1"/>
          </p:cNvSpPr>
          <p:nvPr/>
        </p:nvSpPr>
        <p:spPr bwMode="auto">
          <a:xfrm>
            <a:off x="2598738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58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4" name="Rectangle 24"/>
          <p:cNvSpPr>
            <a:spLocks noChangeArrowheads="1"/>
          </p:cNvSpPr>
          <p:nvPr/>
        </p:nvSpPr>
        <p:spPr bwMode="auto">
          <a:xfrm>
            <a:off x="1250950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1700213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04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2149475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85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2598738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f7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8" name="Freeform 77"/>
          <p:cNvSpPr/>
          <p:nvPr/>
        </p:nvSpPr>
        <p:spPr bwMode="auto">
          <a:xfrm>
            <a:off x="412238" y="1841106"/>
            <a:ext cx="770519" cy="1505068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79" name="Rectangle 35"/>
          <p:cNvSpPr>
            <a:spLocks noChangeArrowheads="1"/>
          </p:cNvSpPr>
          <p:nvPr/>
        </p:nvSpPr>
        <p:spPr bwMode="auto">
          <a:xfrm>
            <a:off x="7428352" y="316396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0xffffc638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0" name="Rectangle 69"/>
          <p:cNvSpPr>
            <a:spLocks noChangeArrowheads="1"/>
          </p:cNvSpPr>
          <p:nvPr/>
        </p:nvSpPr>
        <p:spPr bwMode="auto">
          <a:xfrm>
            <a:off x="74283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0xffffc658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5670550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Stack Frame</a:t>
            </a:r>
            <a:endParaRPr lang="en-US" sz="1800" b="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main</a:t>
            </a:r>
          </a:p>
        </p:txBody>
      </p: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56705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Stack Frame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echo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5671986" y="380791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34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6119813" y="380791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6569075" y="380791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32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018338" y="380791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31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7483475" y="378728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88" name="Rectangle 24"/>
          <p:cNvSpPr>
            <a:spLocks noChangeArrowheads="1"/>
          </p:cNvSpPr>
          <p:nvPr/>
        </p:nvSpPr>
        <p:spPr bwMode="auto">
          <a:xfrm>
            <a:off x="5670550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9" name="Rectangle 25"/>
          <p:cNvSpPr>
            <a:spLocks noChangeArrowheads="1"/>
          </p:cNvSpPr>
          <p:nvPr/>
        </p:nvSpPr>
        <p:spPr bwMode="auto">
          <a:xfrm>
            <a:off x="6119813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" name="Rectangle 26"/>
          <p:cNvSpPr>
            <a:spLocks noChangeArrowheads="1"/>
          </p:cNvSpPr>
          <p:nvPr/>
        </p:nvSpPr>
        <p:spPr bwMode="auto">
          <a:xfrm>
            <a:off x="6569075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c6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1" name="Rectangle 27"/>
          <p:cNvSpPr>
            <a:spLocks noChangeArrowheads="1"/>
          </p:cNvSpPr>
          <p:nvPr/>
        </p:nvSpPr>
        <p:spPr bwMode="auto">
          <a:xfrm>
            <a:off x="7018338" y="32004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2" name="Rectangle 24"/>
          <p:cNvSpPr>
            <a:spLocks noChangeArrowheads="1"/>
          </p:cNvSpPr>
          <p:nvPr/>
        </p:nvSpPr>
        <p:spPr bwMode="auto">
          <a:xfrm>
            <a:off x="5670550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3" name="Rectangle 25"/>
          <p:cNvSpPr>
            <a:spLocks noChangeArrowheads="1"/>
          </p:cNvSpPr>
          <p:nvPr/>
        </p:nvSpPr>
        <p:spPr bwMode="auto">
          <a:xfrm>
            <a:off x="6119813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04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4" name="Rectangle 26"/>
          <p:cNvSpPr>
            <a:spLocks noChangeArrowheads="1"/>
          </p:cNvSpPr>
          <p:nvPr/>
        </p:nvSpPr>
        <p:spPr bwMode="auto">
          <a:xfrm>
            <a:off x="6569075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85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5" name="Rectangle 27"/>
          <p:cNvSpPr>
            <a:spLocks noChangeArrowheads="1"/>
          </p:cNvSpPr>
          <p:nvPr/>
        </p:nvSpPr>
        <p:spPr bwMode="auto">
          <a:xfrm>
            <a:off x="7018338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f7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5" name="Rectangle 24"/>
          <p:cNvSpPr>
            <a:spLocks noChangeArrowheads="1"/>
          </p:cNvSpPr>
          <p:nvPr/>
        </p:nvSpPr>
        <p:spPr bwMode="auto">
          <a:xfrm>
            <a:off x="5670550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6" name="Rectangle 25"/>
          <p:cNvSpPr>
            <a:spLocks noChangeArrowheads="1"/>
          </p:cNvSpPr>
          <p:nvPr/>
        </p:nvSpPr>
        <p:spPr bwMode="auto">
          <a:xfrm>
            <a:off x="6119813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37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7" name="Rectangle 26"/>
          <p:cNvSpPr>
            <a:spLocks noChangeArrowheads="1"/>
          </p:cNvSpPr>
          <p:nvPr/>
        </p:nvSpPr>
        <p:spPr bwMode="auto">
          <a:xfrm>
            <a:off x="6569075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8" name="Rectangle 27"/>
          <p:cNvSpPr>
            <a:spLocks noChangeArrowheads="1"/>
          </p:cNvSpPr>
          <p:nvPr/>
        </p:nvSpPr>
        <p:spPr bwMode="auto">
          <a:xfrm>
            <a:off x="7018338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35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48680" y="1307068"/>
            <a:ext cx="190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59834" y="12954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Input 12345678</a:t>
            </a: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228600" y="5441950"/>
            <a:ext cx="8686800" cy="1339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tabLst>
                <a:tab pos="1255713" algn="l"/>
                <a:tab pos="3146425" algn="l"/>
              </a:tabLst>
            </a:pPr>
            <a:r>
              <a:rPr lang="en-US" sz="1600" dirty="0">
                <a:latin typeface="Courier New" pitchFamily="49" charset="0"/>
              </a:rPr>
              <a:t> . . . </a:t>
            </a:r>
          </a:p>
          <a:p>
            <a:pPr algn="l">
              <a:lnSpc>
                <a:spcPct val="100000"/>
              </a:lnSpc>
              <a:tabLst>
                <a:tab pos="1255713" algn="l"/>
                <a:tab pos="3146425" algn="l"/>
              </a:tabLst>
            </a:pPr>
            <a:r>
              <a:rPr lang="en-US" sz="1600" dirty="0">
                <a:latin typeface="Courier New" pitchFamily="49" charset="0"/>
              </a:rPr>
              <a:t> 804850a:	83 c4 14  add    $0x14,%esp  # </a:t>
            </a:r>
            <a:r>
              <a:rPr lang="en-US" sz="1600" dirty="0" err="1">
                <a:latin typeface="Courier New" pitchFamily="49" charset="0"/>
              </a:rPr>
              <a:t>deallocate</a:t>
            </a:r>
            <a:r>
              <a:rPr lang="en-US" sz="1600" dirty="0">
                <a:latin typeface="Courier New" pitchFamily="49" charset="0"/>
              </a:rPr>
              <a:t> space</a:t>
            </a:r>
          </a:p>
          <a:p>
            <a:pPr algn="l">
              <a:lnSpc>
                <a:spcPct val="100000"/>
              </a:lnSpc>
              <a:tabLst>
                <a:tab pos="1255713" algn="l"/>
                <a:tab pos="3146425" algn="l"/>
              </a:tabLst>
            </a:pPr>
            <a:r>
              <a:rPr lang="en-US" sz="1600" dirty="0">
                <a:latin typeface="Courier New" pitchFamily="49" charset="0"/>
              </a:rPr>
              <a:t> 804850d:	5b        pop    %</a:t>
            </a:r>
            <a:r>
              <a:rPr lang="en-US" sz="1600" dirty="0" err="1">
                <a:latin typeface="Courier New" pitchFamily="49" charset="0"/>
              </a:rPr>
              <a:t>ebx</a:t>
            </a:r>
            <a:r>
              <a:rPr lang="en-US" sz="1600" dirty="0">
                <a:latin typeface="Courier New" pitchFamily="49" charset="0"/>
              </a:rPr>
              <a:t>	  # restore %</a:t>
            </a:r>
            <a:r>
              <a:rPr lang="en-US" sz="1600" dirty="0" err="1">
                <a:latin typeface="Courier New" pitchFamily="49" charset="0"/>
              </a:rPr>
              <a:t>ebx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1255713" algn="l"/>
                <a:tab pos="3146425" algn="l"/>
              </a:tabLst>
            </a:pPr>
            <a:r>
              <a:rPr lang="en-US" sz="1600" dirty="0">
                <a:latin typeface="Courier New" pitchFamily="49" charset="0"/>
              </a:rPr>
              <a:t> 804850e:	c9        leave              # </a:t>
            </a:r>
            <a:r>
              <a:rPr lang="en-US" sz="1600" dirty="0" err="1">
                <a:latin typeface="Courier New" pitchFamily="49" charset="0"/>
              </a:rPr>
              <a:t>movl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err="1">
                <a:latin typeface="Courier New" pitchFamily="49" charset="0"/>
              </a:rPr>
              <a:t>ebp</a:t>
            </a:r>
            <a:r>
              <a:rPr lang="en-US" sz="1600" dirty="0">
                <a:latin typeface="Courier New" pitchFamily="49" charset="0"/>
              </a:rPr>
              <a:t>, %</a:t>
            </a:r>
            <a:r>
              <a:rPr lang="en-US" sz="1600" dirty="0" err="1">
                <a:latin typeface="Courier New" pitchFamily="49" charset="0"/>
              </a:rPr>
              <a:t>esp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popl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%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ebp</a:t>
            </a:r>
            <a:endParaRPr lang="en-US" sz="1600" dirty="0">
              <a:solidFill>
                <a:srgbClr val="A50021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1255713" algn="l"/>
                <a:tab pos="3146425" algn="l"/>
              </a:tabLst>
            </a:pPr>
            <a:r>
              <a:rPr lang="en-US" sz="1600" dirty="0">
                <a:latin typeface="Courier New" pitchFamily="49" charset="0"/>
              </a:rPr>
              <a:t> 804850f:	c3        ret   		  # Return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810500" cy="573088"/>
          </a:xfrm>
        </p:spPr>
        <p:txBody>
          <a:bodyPr/>
          <a:lstStyle/>
          <a:p>
            <a:r>
              <a:rPr lang="en-US" dirty="0"/>
              <a:t>Buffer Overflow Example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62530" name="Text Box 34"/>
          <p:cNvSpPr txBox="1">
            <a:spLocks noChangeArrowheads="1"/>
          </p:cNvSpPr>
          <p:nvPr/>
        </p:nvSpPr>
        <p:spPr bwMode="auto">
          <a:xfrm>
            <a:off x="4191000" y="5029200"/>
            <a:ext cx="34446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Return address corrupted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1" name="Rectangle 35"/>
          <p:cNvSpPr>
            <a:spLocks noChangeArrowheads="1"/>
          </p:cNvSpPr>
          <p:nvPr/>
        </p:nvSpPr>
        <p:spPr bwMode="auto">
          <a:xfrm>
            <a:off x="3008752" y="316396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0xffffc638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2" name="Rectangle 69"/>
          <p:cNvSpPr>
            <a:spLocks noChangeArrowheads="1"/>
          </p:cNvSpPr>
          <p:nvPr/>
        </p:nvSpPr>
        <p:spPr bwMode="auto">
          <a:xfrm>
            <a:off x="30087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0xffffc658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1250950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Stack Frame</a:t>
            </a:r>
            <a:endParaRPr lang="en-US" sz="1800" b="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main</a:t>
            </a:r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2509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Stack Frame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echo</a:t>
            </a: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252386" y="3844925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700213" y="3844925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2149475" y="3844925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2598738" y="3844925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xx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9" name="Rectangle 28"/>
          <p:cNvSpPr>
            <a:spLocks noChangeArrowheads="1"/>
          </p:cNvSpPr>
          <p:nvPr/>
        </p:nvSpPr>
        <p:spPr bwMode="auto">
          <a:xfrm>
            <a:off x="3063875" y="38242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1250950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1" name="Rectangle 25"/>
          <p:cNvSpPr>
            <a:spLocks noChangeArrowheads="1"/>
          </p:cNvSpPr>
          <p:nvPr/>
        </p:nvSpPr>
        <p:spPr bwMode="auto">
          <a:xfrm>
            <a:off x="1700213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2149475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c6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3" name="Rectangle 27"/>
          <p:cNvSpPr>
            <a:spLocks noChangeArrowheads="1"/>
          </p:cNvSpPr>
          <p:nvPr/>
        </p:nvSpPr>
        <p:spPr bwMode="auto">
          <a:xfrm>
            <a:off x="2598738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58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4" name="Rectangle 24"/>
          <p:cNvSpPr>
            <a:spLocks noChangeArrowheads="1"/>
          </p:cNvSpPr>
          <p:nvPr/>
        </p:nvSpPr>
        <p:spPr bwMode="auto">
          <a:xfrm>
            <a:off x="1250950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1700213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04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2149475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85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2598738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f7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8" name="Freeform 77"/>
          <p:cNvSpPr/>
          <p:nvPr/>
        </p:nvSpPr>
        <p:spPr bwMode="auto">
          <a:xfrm>
            <a:off x="412238" y="1841106"/>
            <a:ext cx="770519" cy="1505068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79" name="Rectangle 35"/>
          <p:cNvSpPr>
            <a:spLocks noChangeArrowheads="1"/>
          </p:cNvSpPr>
          <p:nvPr/>
        </p:nvSpPr>
        <p:spPr bwMode="auto">
          <a:xfrm>
            <a:off x="7428352" y="316396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0xffffc638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0" name="Rectangle 69"/>
          <p:cNvSpPr>
            <a:spLocks noChangeArrowheads="1"/>
          </p:cNvSpPr>
          <p:nvPr/>
        </p:nvSpPr>
        <p:spPr bwMode="auto">
          <a:xfrm>
            <a:off x="74283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0xffffc658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5670550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Stack Frame</a:t>
            </a:r>
            <a:endParaRPr lang="en-US" sz="1800" b="0" dirty="0">
              <a:latin typeface="Calibri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main</a:t>
            </a:r>
          </a:p>
        </p:txBody>
      </p: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56705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Stack Frame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for </a:t>
            </a:r>
            <a:r>
              <a:rPr lang="en-US" sz="1800" dirty="0">
                <a:latin typeface="Courier New" pitchFamily="49" charset="0"/>
              </a:rPr>
              <a:t>echo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5671986" y="380791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34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6119813" y="380791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6569075" y="380791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32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018338" y="380791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31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7" name="Rectangle 28"/>
          <p:cNvSpPr>
            <a:spLocks noChangeArrowheads="1"/>
          </p:cNvSpPr>
          <p:nvPr/>
        </p:nvSpPr>
        <p:spPr bwMode="auto">
          <a:xfrm>
            <a:off x="7483475" y="378728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88" name="Rectangle 24"/>
          <p:cNvSpPr>
            <a:spLocks noChangeArrowheads="1"/>
          </p:cNvSpPr>
          <p:nvPr/>
        </p:nvSpPr>
        <p:spPr bwMode="auto">
          <a:xfrm>
            <a:off x="5670550" y="32004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43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9" name="Rectangle 25"/>
          <p:cNvSpPr>
            <a:spLocks noChangeArrowheads="1"/>
          </p:cNvSpPr>
          <p:nvPr/>
        </p:nvSpPr>
        <p:spPr bwMode="auto">
          <a:xfrm>
            <a:off x="6119813" y="32004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42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" name="Rectangle 26"/>
          <p:cNvSpPr>
            <a:spLocks noChangeArrowheads="1"/>
          </p:cNvSpPr>
          <p:nvPr/>
        </p:nvSpPr>
        <p:spPr bwMode="auto">
          <a:xfrm>
            <a:off x="6569075" y="32004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41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1" name="Rectangle 27"/>
          <p:cNvSpPr>
            <a:spLocks noChangeArrowheads="1"/>
          </p:cNvSpPr>
          <p:nvPr/>
        </p:nvSpPr>
        <p:spPr bwMode="auto">
          <a:xfrm>
            <a:off x="7018338" y="32004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39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2" name="Rectangle 24"/>
          <p:cNvSpPr>
            <a:spLocks noChangeArrowheads="1"/>
          </p:cNvSpPr>
          <p:nvPr/>
        </p:nvSpPr>
        <p:spPr bwMode="auto">
          <a:xfrm>
            <a:off x="5670550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3" name="Rectangle 25"/>
          <p:cNvSpPr>
            <a:spLocks noChangeArrowheads="1"/>
          </p:cNvSpPr>
          <p:nvPr/>
        </p:nvSpPr>
        <p:spPr bwMode="auto">
          <a:xfrm>
            <a:off x="6119813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04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4" name="Rectangle 26"/>
          <p:cNvSpPr>
            <a:spLocks noChangeArrowheads="1"/>
          </p:cNvSpPr>
          <p:nvPr/>
        </p:nvSpPr>
        <p:spPr bwMode="auto">
          <a:xfrm>
            <a:off x="6569075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85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5" name="Rectangle 27"/>
          <p:cNvSpPr>
            <a:spLocks noChangeArrowheads="1"/>
          </p:cNvSpPr>
          <p:nvPr/>
        </p:nvSpPr>
        <p:spPr bwMode="auto">
          <a:xfrm>
            <a:off x="7018338" y="28956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5" name="Rectangle 24"/>
          <p:cNvSpPr>
            <a:spLocks noChangeArrowheads="1"/>
          </p:cNvSpPr>
          <p:nvPr/>
        </p:nvSpPr>
        <p:spPr bwMode="auto">
          <a:xfrm>
            <a:off x="5670550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6" name="Rectangle 25"/>
          <p:cNvSpPr>
            <a:spLocks noChangeArrowheads="1"/>
          </p:cNvSpPr>
          <p:nvPr/>
        </p:nvSpPr>
        <p:spPr bwMode="auto">
          <a:xfrm>
            <a:off x="6119813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37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7" name="Rectangle 26"/>
          <p:cNvSpPr>
            <a:spLocks noChangeArrowheads="1"/>
          </p:cNvSpPr>
          <p:nvPr/>
        </p:nvSpPr>
        <p:spPr bwMode="auto">
          <a:xfrm>
            <a:off x="6569075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8" name="Rectangle 27"/>
          <p:cNvSpPr>
            <a:spLocks noChangeArrowheads="1"/>
          </p:cNvSpPr>
          <p:nvPr/>
        </p:nvSpPr>
        <p:spPr bwMode="auto">
          <a:xfrm>
            <a:off x="7018338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35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48680" y="1307068"/>
            <a:ext cx="190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59834" y="12954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Input 12345678</a:t>
            </a:r>
          </a:p>
        </p:txBody>
      </p:sp>
      <p:sp>
        <p:nvSpPr>
          <p:cNvPr id="47" name="Text Box 107"/>
          <p:cNvSpPr txBox="1">
            <a:spLocks noChangeArrowheads="1"/>
          </p:cNvSpPr>
          <p:nvPr/>
        </p:nvSpPr>
        <p:spPr bwMode="auto">
          <a:xfrm>
            <a:off x="990600" y="5867400"/>
            <a:ext cx="6629400" cy="606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tabLst>
                <a:tab pos="1255713" algn="l"/>
                <a:tab pos="3146425" algn="l"/>
              </a:tabLst>
            </a:pPr>
            <a:r>
              <a:rPr lang="en-US" sz="1600">
                <a:latin typeface="Courier New" pitchFamily="49" charset="0"/>
              </a:rPr>
              <a:t> 80485f2:	call 80484f0 &lt;echo&gt;</a:t>
            </a:r>
          </a:p>
          <a:p>
            <a:pPr algn="l">
              <a:lnSpc>
                <a:spcPct val="100000"/>
              </a:lnSpc>
              <a:tabLst>
                <a:tab pos="1255713" algn="l"/>
                <a:tab pos="3146425" algn="l"/>
              </a:tabLst>
            </a:pPr>
            <a:r>
              <a:rPr lang="en-US" sz="1600">
                <a:latin typeface="Courier New" pitchFamily="49" charset="0"/>
              </a:rPr>
              <a:t> 80485f7:	mov  0xfffffffc(%ebp),%ebx </a:t>
            </a:r>
            <a:r>
              <a:rPr lang="en-US" sz="1600" i="1">
                <a:latin typeface="Courier New" pitchFamily="49" charset="0"/>
              </a:rPr>
              <a:t># Return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r>
              <a:rPr lang="en-US"/>
              <a:t>Malicious Use of Buffer Overflow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 anchorCtr="0"/>
          <a:lstStyle/>
          <a:p>
            <a:pPr marL="160338" defTabSz="895350">
              <a:lnSpc>
                <a:spcPct val="90000"/>
              </a:lnSpc>
            </a:pPr>
            <a:r>
              <a:rPr lang="en-US" sz="2000" dirty="0"/>
              <a:t>Input string contains byte representation of executable code</a:t>
            </a:r>
          </a:p>
          <a:p>
            <a:pPr marL="160338" defTabSz="895350">
              <a:lnSpc>
                <a:spcPct val="90000"/>
              </a:lnSpc>
            </a:pPr>
            <a:r>
              <a:rPr lang="en-US" sz="2000" dirty="0"/>
              <a:t>Overwrite return address with address of buffer</a:t>
            </a:r>
          </a:p>
          <a:p>
            <a:pPr marL="160338" defTabSz="895350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bar()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int bar() 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char buf[64];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gets(buf);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...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return ...;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void foo(){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bar();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...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5631285" y="1154668"/>
            <a:ext cx="26745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Stack </a:t>
            </a:r>
            <a:r>
              <a:rPr lang="en-US" sz="1800" b="0" dirty="0" smtClean="0">
                <a:latin typeface="Calibri" pitchFamily="34" charset="0"/>
              </a:rPr>
              <a:t>after </a:t>
            </a:r>
            <a:r>
              <a:rPr lang="en-US" sz="1800" b="0" dirty="0">
                <a:latin typeface="Calibri" pitchFamily="34" charset="0"/>
              </a:rPr>
              <a:t>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0"/>
            <a:ext cx="1066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4724400"/>
            <a:ext cx="1066800" cy="62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594181" y="2212975"/>
            <a:ext cx="911019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A</a:t>
            </a:r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 flipH="1">
            <a:off x="1904999" y="2670175"/>
            <a:ext cx="68918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7162800" y="2023320"/>
            <a:ext cx="181921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foo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65583" name="Text Box 15"/>
          <p:cNvSpPr txBox="1">
            <a:spLocks noChangeArrowheads="1"/>
          </p:cNvSpPr>
          <p:nvPr/>
        </p:nvSpPr>
        <p:spPr bwMode="auto">
          <a:xfrm>
            <a:off x="7162800" y="4097760"/>
            <a:ext cx="173425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bar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4975720" y="4478760"/>
            <a:ext cx="31451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365585" name="Line 17"/>
          <p:cNvSpPr>
            <a:spLocks noChangeShapeType="1"/>
          </p:cNvSpPr>
          <p:nvPr/>
        </p:nvSpPr>
        <p:spPr bwMode="auto">
          <a:xfrm>
            <a:off x="5267510" y="4665662"/>
            <a:ext cx="39669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5727700" y="4078069"/>
            <a:ext cx="10668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exploit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code</a:t>
            </a: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8907"/>
            <a:ext cx="1065212" cy="936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pad</a:t>
            </a:r>
          </a:p>
        </p:txBody>
      </p:sp>
      <p:sp>
        <p:nvSpPr>
          <p:cNvPr id="365589" name="Text Box 21"/>
          <p:cNvSpPr txBox="1">
            <a:spLocks noChangeArrowheads="1"/>
          </p:cNvSpPr>
          <p:nvPr/>
        </p:nvSpPr>
        <p:spPr bwMode="auto">
          <a:xfrm>
            <a:off x="4021561" y="3451429"/>
            <a:ext cx="1371599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data </a:t>
            </a:r>
            <a:r>
              <a:rPr lang="en-US" sz="1800" b="0" dirty="0" smtClean="0">
                <a:latin typeface="Calibri" pitchFamily="34" charset="0"/>
              </a:rPr>
              <a:t>written</a:t>
            </a:r>
            <a:endParaRPr lang="en-US" sz="1800" b="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by </a:t>
            </a:r>
            <a:r>
              <a:rPr lang="en-US" sz="1800" dirty="0" smtClean="0">
                <a:latin typeface="Courier New" pitchFamily="49" charset="0"/>
              </a:rPr>
              <a:t>gets</a:t>
            </a:r>
            <a:r>
              <a:rPr lang="en-US" sz="1800" dirty="0">
                <a:latin typeface="Courier New" pitchFamily="49" charset="0"/>
              </a:rPr>
              <a:t>()</a:t>
            </a:r>
          </a:p>
        </p:txBody>
      </p:sp>
      <p:sp>
        <p:nvSpPr>
          <p:cNvPr id="22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3" name="AutoShape 16"/>
          <p:cNvSpPr>
            <a:spLocks/>
          </p:cNvSpPr>
          <p:nvPr/>
        </p:nvSpPr>
        <p:spPr bwMode="auto">
          <a:xfrm rot="10800000">
            <a:off x="6892926" y="3200400"/>
            <a:ext cx="228600" cy="215766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4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534400" cy="573088"/>
          </a:xfrm>
        </p:spPr>
        <p:txBody>
          <a:bodyPr/>
          <a:lstStyle/>
          <a:p>
            <a:r>
              <a:rPr lang="en-US"/>
              <a:t>Exploits Based on Buffer Overflows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Buffer overflow bugs allow remote machines to execute arbitrary code on victim </a:t>
            </a:r>
            <a:r>
              <a:rPr lang="en-US" i="1" dirty="0" smtClean="0">
                <a:solidFill>
                  <a:srgbClr val="C00000"/>
                </a:solidFill>
              </a:rPr>
              <a:t>machines</a:t>
            </a:r>
            <a:endParaRPr lang="en-US" i="1" dirty="0">
              <a:solidFill>
                <a:srgbClr val="C00000"/>
              </a:solidFill>
            </a:endParaRPr>
          </a:p>
          <a:p>
            <a:r>
              <a:rPr lang="en-US" dirty="0"/>
              <a:t>Internet worm</a:t>
            </a:r>
          </a:p>
          <a:p>
            <a:pPr lvl="1"/>
            <a:r>
              <a:rPr lang="en-US" dirty="0"/>
              <a:t>Early versions of the finger server (</a:t>
            </a:r>
            <a:r>
              <a:rPr lang="en-US" dirty="0" err="1"/>
              <a:t>fingerd</a:t>
            </a:r>
            <a:r>
              <a:rPr lang="en-US" dirty="0"/>
              <a:t>) 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the argument sent by the client: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finger droh@cs.cmu.edu</a:t>
            </a:r>
          </a:p>
          <a:p>
            <a:pPr lvl="1"/>
            <a:r>
              <a:rPr lang="en-US" dirty="0"/>
              <a:t>Worm attacked </a:t>
            </a:r>
            <a:r>
              <a:rPr lang="en-US" dirty="0" err="1"/>
              <a:t>fingerd</a:t>
            </a:r>
            <a:r>
              <a:rPr lang="en-US" dirty="0"/>
              <a:t> server by sending phony argument:</a:t>
            </a:r>
          </a:p>
          <a:p>
            <a:pPr lvl="2"/>
            <a:r>
              <a:rPr lang="en-US" b="1" dirty="0">
                <a:latin typeface="Courier New" pitchFamily="49" charset="0"/>
              </a:rPr>
              <a:t>finger</a:t>
            </a:r>
            <a:r>
              <a:rPr lang="en-US" b="1" i="1" dirty="0">
                <a:latin typeface="Courier New" pitchFamily="49" charset="0"/>
              </a:rPr>
              <a:t> “exploit-code  padding  new-return-address”</a:t>
            </a:r>
          </a:p>
          <a:p>
            <a:pPr lvl="2"/>
            <a:r>
              <a:rPr lang="en-US" dirty="0"/>
              <a:t>exploit code: executed a root shell on the victim machine with a direct TCP connection to the attacker.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534400" cy="573088"/>
          </a:xfrm>
        </p:spPr>
        <p:txBody>
          <a:bodyPr/>
          <a:lstStyle/>
          <a:p>
            <a:r>
              <a:rPr lang="en-US"/>
              <a:t>Exploits Based on Buffer Overflows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360" y="1290638"/>
            <a:ext cx="8281987" cy="54546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Buffer overflow bugs allow remote machines to execute arbitrary code on victim </a:t>
            </a:r>
            <a:r>
              <a:rPr lang="en-US" i="1" dirty="0" smtClean="0">
                <a:solidFill>
                  <a:srgbClr val="C00000"/>
                </a:solidFill>
              </a:rPr>
              <a:t>machines</a:t>
            </a:r>
            <a:endParaRPr lang="en-US" i="1" dirty="0">
              <a:solidFill>
                <a:srgbClr val="C00000"/>
              </a:solidFill>
            </a:endParaRPr>
          </a:p>
          <a:p>
            <a:r>
              <a:rPr lang="en-US" dirty="0"/>
              <a:t>IM War</a:t>
            </a:r>
          </a:p>
          <a:p>
            <a:pPr lvl="1"/>
            <a:r>
              <a:rPr lang="en-US" dirty="0"/>
              <a:t>AOL exploited existing buffer overflow bug in AIM clients</a:t>
            </a:r>
          </a:p>
          <a:p>
            <a:pPr lvl="1"/>
            <a:r>
              <a:rPr lang="en-US" dirty="0"/>
              <a:t>exploit code: returned 4-byte signature (the bytes at some location in the AIM client) to server. </a:t>
            </a:r>
          </a:p>
          <a:p>
            <a:pPr lvl="1"/>
            <a:r>
              <a:rPr lang="en-US" dirty="0"/>
              <a:t>When Microsoft changed code to match signature, AOL changed signature location.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To: rms@pharlap.com 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endParaRPr lang="en-US" sz="1400" b="0" dirty="0">
              <a:latin typeface="Courier New" pitchFamily="49" charset="0"/>
            </a:endParaRP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Mr. Smith,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endParaRPr lang="en-US" sz="1400" b="0" dirty="0">
              <a:latin typeface="Courier New" pitchFamily="49" charset="0"/>
            </a:endParaRP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no response.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endParaRPr lang="en-US" sz="1400" b="0" dirty="0">
              <a:latin typeface="Courier New" pitchFamily="49" charset="0"/>
            </a:endParaRP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...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....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endParaRPr lang="en-US" sz="1400" b="0" dirty="0">
              <a:latin typeface="Courier New" pitchFamily="49" charset="0"/>
            </a:endParaRP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Sincerely,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Phil Bucking 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400" b="0" dirty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071"/>
            <a:ext cx="4419600" cy="1200329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Red Worm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June 18, 2001.  Microsoft announces buffer overflow vulnerability in IIS Internet 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July 19, 2001. over 250,000 machines infected by new virus in 9 hours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White house must change its IP address.  Pentagon shut down public WWW servers for day</a:t>
            </a:r>
          </a:p>
          <a:p>
            <a:pPr>
              <a:lnSpc>
                <a:spcPct val="85000"/>
              </a:lnSpc>
            </a:pPr>
            <a:r>
              <a:rPr lang="en-US" dirty="0"/>
              <a:t>When We Set Up CS:APP Web Site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Received strings of form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GET /</a:t>
            </a:r>
            <a:r>
              <a:rPr lang="en-US" sz="1800" b="1" dirty="0" err="1">
                <a:latin typeface="Courier New" pitchFamily="49" charset="0"/>
              </a:rPr>
              <a:t>default.ida?NNNNNNNNNNNNNNNNNNNNNNNNNNNNNNNNNNNNNNN</a:t>
            </a:r>
            <a:r>
              <a:rPr lang="en-US" sz="1800" b="1" dirty="0">
                <a:latin typeface="Courier New" pitchFamily="49" charset="0"/>
              </a:rPr>
              <a:t>....NNNNNNNNNNNNNNNNNNNNNNNNNNNNNNNNNNNNNNNNN%u9090%u6858%ucbd3%u7801%u9090%u6858%ucbd3%u7801%u9090%u6858%ucbd3%u7801%u9090%u9090%u8190%u00c3%u0003%u8b00%u531b%u53ff%u0078%u0000%u00=a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HTTP/1.0" 400 325 "-" "-"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</a:t>
            </a:r>
          </a:p>
          <a:p>
            <a:pPr lvl="1"/>
            <a:r>
              <a:rPr lang="en-US" dirty="0" smtClean="0"/>
              <a:t>x87 (getting obsolete)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x86-64 (SSE3 and later)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Vector mode and scalar mode</a:t>
            </a:r>
            <a:endParaRPr lang="en-U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547246" y="882650"/>
            <a:ext cx="129857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547246" y="1187450"/>
            <a:ext cx="129857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4547246" y="1492250"/>
            <a:ext cx="129857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4547246" y="1797050"/>
            <a:ext cx="129857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4343400" y="882650"/>
            <a:ext cx="165482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5845821" y="1797050"/>
            <a:ext cx="9175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%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st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(0)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5845821" y="1492250"/>
            <a:ext cx="9175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solidFill>
                  <a:schemeClr val="tx2"/>
                </a:solidFill>
                <a:latin typeface="Courier New" pitchFamily="49" charset="0"/>
              </a:rPr>
              <a:t>%st(1)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5845821" y="1187450"/>
            <a:ext cx="9175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solidFill>
                  <a:schemeClr val="tx2"/>
                </a:solidFill>
                <a:latin typeface="Courier New" pitchFamily="49" charset="0"/>
              </a:rPr>
              <a:t>%st(2)</a:t>
            </a: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5845821" y="882650"/>
            <a:ext cx="9175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solidFill>
                  <a:schemeClr val="tx2"/>
                </a:solidFill>
                <a:latin typeface="Courier New" pitchFamily="49" charset="0"/>
              </a:rPr>
              <a:t>%st(3)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420242" y="3048001"/>
            <a:ext cx="3199758" cy="304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algn="l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420242" y="3962401"/>
            <a:ext cx="3199758" cy="304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algn="l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 rot="5400000">
            <a:off x="5905821" y="1257622"/>
            <a:ext cx="228600" cy="3199757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1200" y="2362200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128 bit = 2 doubles = 4 singles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 rot="5400000">
            <a:off x="5830094" y="3653025"/>
            <a:ext cx="381001" cy="1588"/>
          </a:xfrm>
          <a:prstGeom prst="line">
            <a:avLst/>
          </a:prstGeom>
          <a:noFill/>
          <a:ln w="762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44"/>
          <p:cNvSpPr>
            <a:spLocks noChangeArrowheads="1"/>
          </p:cNvSpPr>
          <p:nvPr/>
        </p:nvSpPr>
        <p:spPr bwMode="auto">
          <a:xfrm>
            <a:off x="2440567" y="5410200"/>
            <a:ext cx="301991" cy="304800"/>
          </a:xfrm>
          <a:prstGeom prst="ellipse">
            <a:avLst/>
          </a:prstGeom>
          <a:solidFill>
            <a:srgbClr val="F1C7C7"/>
          </a:solidFill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none" lIns="45720" rIns="45720" anchor="ctr" anchorCtr="1"/>
          <a:lstStyle/>
          <a:p>
            <a:pPr algn="ctr"/>
            <a:r>
              <a:rPr lang="en-US">
                <a:latin typeface="Courier New" pitchFamily="49" charset="0"/>
              </a:rPr>
              <a:t>+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20000" y="392294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%xmm15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01156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%xmm0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066800" y="4953000"/>
            <a:ext cx="762946" cy="306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953000"/>
            <a:ext cx="762946" cy="306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590800" y="4953000"/>
            <a:ext cx="762946" cy="306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352800" y="4953000"/>
            <a:ext cx="762946" cy="306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66800" y="5868987"/>
            <a:ext cx="762946" cy="306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8800" y="5868987"/>
            <a:ext cx="762946" cy="306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590800" y="5868987"/>
            <a:ext cx="762946" cy="306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352800" y="5868987"/>
            <a:ext cx="762946" cy="306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52" name="Oval 44"/>
          <p:cNvSpPr>
            <a:spLocks noChangeArrowheads="1"/>
          </p:cNvSpPr>
          <p:nvPr/>
        </p:nvSpPr>
        <p:spPr bwMode="auto">
          <a:xfrm>
            <a:off x="6479167" y="5411787"/>
            <a:ext cx="301991" cy="304800"/>
          </a:xfrm>
          <a:prstGeom prst="ellipse">
            <a:avLst/>
          </a:prstGeom>
          <a:solidFill>
            <a:srgbClr val="F1C7C7"/>
          </a:solidFill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none" lIns="45720" rIns="45720" anchor="ctr" anchorCtr="1"/>
          <a:lstStyle/>
          <a:p>
            <a:pPr algn="ctr"/>
            <a:r>
              <a:rPr lang="en-US">
                <a:latin typeface="Courier New" pitchFamily="49" charset="0"/>
              </a:rPr>
              <a:t>+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5105400" y="4953000"/>
            <a:ext cx="762946" cy="3063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5867400" y="4953000"/>
            <a:ext cx="762946" cy="3063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629400" y="4953000"/>
            <a:ext cx="762946" cy="3063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391400" y="4953000"/>
            <a:ext cx="762946" cy="306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105400" y="5868987"/>
            <a:ext cx="762946" cy="3063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867400" y="5868987"/>
            <a:ext cx="762946" cy="3063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629400" y="5868987"/>
            <a:ext cx="762946" cy="3063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391400" y="5868987"/>
            <a:ext cx="762946" cy="306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anchor="ctr"/>
          <a:lstStyle/>
          <a:p>
            <a:pPr marL="0" marR="0" indent="0" defTabSz="914400" latinLnBrk="0">
              <a:buClrTx/>
              <a:buSzTx/>
              <a:buFontTx/>
              <a:buNone/>
              <a:tabLst/>
            </a:pP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47800" y="538228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addps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62600" y="53875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addss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4" grpId="0" animBg="1"/>
      <p:bldP spid="27" grpId="0"/>
      <p:bldP spid="28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58" y="457200"/>
            <a:ext cx="7592093" cy="762000"/>
          </a:xfrm>
        </p:spPr>
        <p:txBody>
          <a:bodyPr/>
          <a:lstStyle/>
          <a:p>
            <a:r>
              <a:rPr lang="en-US"/>
              <a:t>Code Red Exploit Code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143000"/>
            <a:ext cx="8597900" cy="5224463"/>
          </a:xfrm>
        </p:spPr>
        <p:txBody>
          <a:bodyPr/>
          <a:lstStyle/>
          <a:p>
            <a:r>
              <a:rPr lang="en-US" sz="2000" dirty="0"/>
              <a:t>Starts 100 threads running</a:t>
            </a:r>
          </a:p>
          <a:p>
            <a:r>
              <a:rPr lang="en-US" sz="2000" dirty="0"/>
              <a:t>Spread self</a:t>
            </a:r>
          </a:p>
          <a:p>
            <a:pPr lvl="1"/>
            <a:r>
              <a:rPr lang="en-US" dirty="0"/>
              <a:t>Generate random IP addresses &amp; send attack string</a:t>
            </a:r>
          </a:p>
          <a:p>
            <a:pPr lvl="1"/>
            <a:r>
              <a:rPr lang="en-US" dirty="0"/>
              <a:t>Between 1st &amp; 19th of month</a:t>
            </a:r>
          </a:p>
          <a:p>
            <a:r>
              <a:rPr lang="en-US" sz="2000" dirty="0"/>
              <a:t>Attack www.whitehouse.gov</a:t>
            </a:r>
          </a:p>
          <a:p>
            <a:pPr lvl="1"/>
            <a:r>
              <a:rPr lang="en-US" dirty="0"/>
              <a:t>Send 98,304 packets; sleep for 4-1/2 hours; repeat</a:t>
            </a:r>
          </a:p>
          <a:p>
            <a:pPr lvl="2"/>
            <a:r>
              <a:rPr lang="en-US" dirty="0"/>
              <a:t>Denial of service attack</a:t>
            </a:r>
          </a:p>
          <a:p>
            <a:pPr lvl="1"/>
            <a:r>
              <a:rPr lang="en-US" dirty="0"/>
              <a:t>Between 21st &amp; 27th of month</a:t>
            </a:r>
          </a:p>
          <a:p>
            <a:r>
              <a:rPr lang="en-US" sz="2000" dirty="0"/>
              <a:t>Deface server’s home page</a:t>
            </a:r>
          </a:p>
          <a:p>
            <a:pPr lvl="1"/>
            <a:r>
              <a:rPr lang="en-US" dirty="0"/>
              <a:t>After waiting 2 hours</a:t>
            </a:r>
          </a:p>
        </p:txBody>
      </p:sp>
      <p:pic>
        <p:nvPicPr>
          <p:cNvPr id="377861" name="Picture 5" descr="hacked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505200"/>
            <a:ext cx="389413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/>
              <a:t>Code Red Effects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Later Version Even More Malicious</a:t>
            </a:r>
          </a:p>
          <a:p>
            <a:pPr lvl="1"/>
            <a:r>
              <a:rPr lang="en-US"/>
              <a:t>Code Red II</a:t>
            </a:r>
          </a:p>
          <a:p>
            <a:pPr lvl="1"/>
            <a:r>
              <a:rPr lang="en-US"/>
              <a:t>As of April, 2002, over 18,000 machines infected</a:t>
            </a:r>
          </a:p>
          <a:p>
            <a:pPr lvl="1"/>
            <a:r>
              <a:rPr lang="en-US"/>
              <a:t>Still spreading</a:t>
            </a:r>
          </a:p>
          <a:p>
            <a:r>
              <a:rPr lang="en-US"/>
              <a:t>Paved Way for NIMDA</a:t>
            </a:r>
          </a:p>
          <a:p>
            <a:pPr lvl="1"/>
            <a:r>
              <a:rPr lang="en-US"/>
              <a:t>Variety of propagation methods</a:t>
            </a:r>
          </a:p>
          <a:p>
            <a:pPr lvl="1"/>
            <a:r>
              <a:rPr lang="en-US"/>
              <a:t>One was to exploit vulnerabilities left behind by Code Red II</a:t>
            </a:r>
          </a:p>
          <a:p>
            <a:r>
              <a:rPr lang="en-US"/>
              <a:t>ASIDE (security flaws start at home)</a:t>
            </a:r>
          </a:p>
          <a:p>
            <a:pPr lvl="1"/>
            <a:r>
              <a:rPr lang="en-US"/>
              <a:t>.rhosts used by Internet Worm</a:t>
            </a:r>
          </a:p>
          <a:p>
            <a:pPr lvl="1"/>
            <a:r>
              <a:rPr lang="en-US"/>
              <a:t>Attachments used by MyDoom  (1 in 6 emails Monday morning!)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r>
              <a:rPr lang="en-US"/>
              <a:t>Avoiding Overflow Vulnerability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Use </a:t>
            </a:r>
            <a:r>
              <a:rPr lang="en-US" dirty="0" smtClean="0"/>
              <a:t>library routines </a:t>
            </a:r>
            <a:r>
              <a:rPr lang="en-US" dirty="0"/>
              <a:t>that </a:t>
            </a:r>
            <a:r>
              <a:rPr lang="en-US" dirty="0" smtClean="0"/>
              <a:t>limit string lengths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strncpy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%ns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609600" y="1447800"/>
            <a:ext cx="5269595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fgets(buf, 4, stdin);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r>
              <a:rPr lang="en-US"/>
              <a:t>System-Level Protections</a:t>
            </a:r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6307137" y="1447800"/>
            <a:ext cx="2532063" cy="35401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unix&gt; </a:t>
            </a:r>
            <a:r>
              <a:rPr lang="en-US" sz="1600" i="1">
                <a:latin typeface="Courier New" pitchFamily="49" charset="0"/>
              </a:rPr>
              <a:t>gdb bufdemo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(gdb) </a:t>
            </a:r>
            <a:r>
              <a:rPr lang="en-US" sz="1600" i="1">
                <a:latin typeface="Courier New" pitchFamily="49" charset="0"/>
              </a:rPr>
              <a:t>break echo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(gdb) </a:t>
            </a:r>
            <a:r>
              <a:rPr lang="en-US" sz="1600" i="1">
                <a:latin typeface="Courier New" pitchFamily="49" charset="0"/>
              </a:rPr>
              <a:t>run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(gdb) print /x $ebp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$1 = 0xffffc638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(gdb) run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(gdb) print /x $ebp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$2 = 0xffffbb08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(gdb) run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(gdb) print /x $ebp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$3 = 0xffffc6a8</a:t>
            </a:r>
          </a:p>
        </p:txBody>
      </p:sp>
      <p:sp>
        <p:nvSpPr>
          <p:cNvPr id="452652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5729287" cy="5224462"/>
          </a:xfrm>
        </p:spPr>
        <p:txBody>
          <a:bodyPr/>
          <a:lstStyle/>
          <a:p>
            <a:r>
              <a:rPr lang="en-US"/>
              <a:t>Randomized stack offsets</a:t>
            </a:r>
          </a:p>
          <a:p>
            <a:pPr lvl="1"/>
            <a:r>
              <a:rPr lang="en-US"/>
              <a:t>At start of program, allocate random amount of space on stack</a:t>
            </a:r>
          </a:p>
          <a:p>
            <a:pPr lvl="1"/>
            <a:r>
              <a:rPr lang="en-US"/>
              <a:t>Makes it difficult for hacker to predict beginning of inserted code</a:t>
            </a:r>
          </a:p>
          <a:p>
            <a:endParaRPr lang="en-US"/>
          </a:p>
          <a:p>
            <a:r>
              <a:rPr lang="en-US"/>
              <a:t>Nonexecutable code segments</a:t>
            </a:r>
          </a:p>
          <a:p>
            <a:pPr lvl="1"/>
            <a:r>
              <a:rPr lang="en-US"/>
              <a:t>In traditional x86, can mark region of memory as either “read-only” or “writeable”</a:t>
            </a:r>
          </a:p>
          <a:p>
            <a:pPr lvl="2"/>
            <a:r>
              <a:rPr lang="en-US"/>
              <a:t>Can execute anything readable</a:t>
            </a:r>
          </a:p>
          <a:p>
            <a:pPr lvl="1"/>
            <a:r>
              <a:rPr lang="en-US"/>
              <a:t>Add explicit “execute” permission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Worms and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Worm: A program that</a:t>
            </a:r>
          </a:p>
          <a:p>
            <a:pPr lvl="1"/>
            <a:r>
              <a:rPr lang="en-US" dirty="0" smtClean="0"/>
              <a:t>Can run by itself</a:t>
            </a:r>
          </a:p>
          <a:p>
            <a:pPr lvl="1"/>
            <a:r>
              <a:rPr lang="en-US" dirty="0" smtClean="0"/>
              <a:t>Can propagate a fully working version of itself to other computers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Virus: Code that</a:t>
            </a:r>
          </a:p>
          <a:p>
            <a:pPr lvl="1"/>
            <a:r>
              <a:rPr lang="en-US" dirty="0" smtClean="0"/>
              <a:t>Add itself to other programs</a:t>
            </a:r>
          </a:p>
          <a:p>
            <a:pPr lvl="1"/>
            <a:r>
              <a:rPr lang="en-US" dirty="0" smtClean="0"/>
              <a:t>Cannot run independently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Both are (usually) designed to spread among computers and to wreak havoc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Memory layout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Buffer overflow, worms, and viruses</a:t>
            </a:r>
          </a:p>
          <a:p>
            <a:r>
              <a:rPr lang="en-US" dirty="0" smtClean="0"/>
              <a:t>Program optimization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Overview</a:t>
            </a:r>
          </a:p>
          <a:p>
            <a:pPr lvl="1"/>
            <a:r>
              <a:rPr lang="en-US" dirty="0" smtClean="0"/>
              <a:t>Removing unnecessary procedure calls</a:t>
            </a:r>
          </a:p>
          <a:p>
            <a:pPr lvl="1"/>
            <a:r>
              <a:rPr lang="en-US" dirty="0" smtClean="0"/>
              <a:t>Code motion/</a:t>
            </a:r>
            <a:r>
              <a:rPr lang="en-US" dirty="0" err="1" smtClean="0"/>
              <a:t>precomputation</a:t>
            </a:r>
            <a:endParaRPr lang="en-US" dirty="0" smtClean="0"/>
          </a:p>
          <a:p>
            <a:pPr lvl="1"/>
            <a:r>
              <a:rPr lang="en-US" dirty="0" smtClean="0"/>
              <a:t>Strength reduction</a:t>
            </a:r>
          </a:p>
          <a:p>
            <a:pPr lvl="1"/>
            <a:r>
              <a:rPr lang="en-US" dirty="0" smtClean="0"/>
              <a:t>Sharing of common </a:t>
            </a:r>
            <a:r>
              <a:rPr lang="en-US" dirty="0" err="1" smtClean="0"/>
              <a:t>subexpressions</a:t>
            </a:r>
            <a:endParaRPr lang="en-US" dirty="0" smtClean="0"/>
          </a:p>
          <a:p>
            <a:pPr lvl="1"/>
            <a:r>
              <a:rPr lang="en-US" dirty="0" smtClean="0"/>
              <a:t>Optimization blocker: Procedure calls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325438"/>
            <a:ext cx="7591425" cy="762000"/>
          </a:xfrm>
        </p:spPr>
        <p:txBody>
          <a:bodyPr/>
          <a:lstStyle/>
          <a:p>
            <a:pPr indent="0"/>
            <a:r>
              <a:rPr lang="en-US" dirty="0" smtClean="0"/>
              <a:t>Example Matrix Multiplication</a:t>
            </a:r>
          </a:p>
        </p:txBody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5562600"/>
            <a:ext cx="8228012" cy="1287462"/>
          </a:xfrm>
        </p:spPr>
        <p:txBody>
          <a:bodyPr/>
          <a:lstStyle/>
          <a:p>
            <a:r>
              <a:rPr lang="en-US" sz="2000" dirty="0" smtClean="0"/>
              <a:t>Standard desktop computer, compiler, using optimization flags</a:t>
            </a:r>
          </a:p>
          <a:p>
            <a:r>
              <a:rPr lang="en-US" sz="2000" dirty="0" smtClean="0"/>
              <a:t>Both implementations have </a:t>
            </a:r>
            <a:r>
              <a:rPr lang="en-US" sz="2000" dirty="0" smtClean="0">
                <a:solidFill>
                  <a:srgbClr val="C00000"/>
                </a:solidFill>
              </a:rPr>
              <a:t>exactly</a:t>
            </a:r>
            <a:r>
              <a:rPr lang="en-US" sz="2000" dirty="0" smtClean="0"/>
              <a:t> the same operations count (2n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)</a:t>
            </a:r>
          </a:p>
          <a:p>
            <a:r>
              <a:rPr lang="en-US" sz="2000" i="1" dirty="0" smtClean="0">
                <a:solidFill>
                  <a:srgbClr val="C00000"/>
                </a:solidFill>
              </a:rPr>
              <a:t>What is going on?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444500" y="1104900"/>
          <a:ext cx="7861300" cy="4438650"/>
        </p:xfrm>
        <a:graphic>
          <a:graphicData uri="http://schemas.openxmlformats.org/presentationml/2006/ole">
            <p:oleObj spid="_x0000_s3074" name="Worksheet" r:id="rId4" imgW="9410819" imgH="5333881" progId="Excel.Sheet.8">
              <p:embed/>
            </p:oleObj>
          </a:graphicData>
        </a:graphic>
      </p:graphicFrame>
      <p:sp>
        <p:nvSpPr>
          <p:cNvPr id="1677319" name="AutoShape 7"/>
          <p:cNvSpPr>
            <a:spLocks noChangeArrowheads="1"/>
          </p:cNvSpPr>
          <p:nvPr/>
        </p:nvSpPr>
        <p:spPr bwMode="auto">
          <a:xfrm>
            <a:off x="3802063" y="2300288"/>
            <a:ext cx="928687" cy="2451100"/>
          </a:xfrm>
          <a:prstGeom prst="upDownArrow">
            <a:avLst>
              <a:gd name="adj1" fmla="val 50000"/>
              <a:gd name="adj2" fmla="val 52786"/>
            </a:avLst>
          </a:prstGeom>
          <a:solidFill>
            <a:srgbClr val="808080"/>
          </a:solidFill>
          <a:ln w="508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 pitchFamily="34" charset="0"/>
              </a:rPr>
              <a:t>160x</a:t>
            </a: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2024063" y="4375150"/>
            <a:ext cx="1541063" cy="46166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5F5F5F"/>
                </a:solidFill>
                <a:latin typeface="Calibri" pitchFamily="34" charset="0"/>
              </a:rPr>
              <a:t>Triple loop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096000" y="2303463"/>
            <a:ext cx="1422056" cy="46166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Best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code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5943600" y="4495800"/>
            <a:ext cx="685800" cy="26481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3886200"/>
            <a:ext cx="2126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This code is </a:t>
            </a:r>
          </a:p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obviously stupid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325438"/>
            <a:ext cx="7591425" cy="762000"/>
          </a:xfrm>
        </p:spPr>
        <p:txBody>
          <a:bodyPr/>
          <a:lstStyle/>
          <a:p>
            <a:pPr indent="0"/>
            <a:r>
              <a:rPr lang="en-US" smtClean="0"/>
              <a:t>MMM Plot: Analysis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idx="1"/>
          </p:nvPr>
        </p:nvGraphicFramePr>
        <p:xfrm>
          <a:off x="381000" y="1030288"/>
          <a:ext cx="8164512" cy="4608512"/>
        </p:xfrm>
        <a:graphic>
          <a:graphicData uri="http://schemas.openxmlformats.org/presentationml/2006/ole">
            <p:oleObj spid="_x0000_s4098" name="Chart" r:id="rId4" imgW="9372600" imgH="5295776" progId="Excel.Sheet.8">
              <p:embed/>
            </p:oleObj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4655127"/>
            <a:ext cx="4992072" cy="30777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SzPct val="55000"/>
              <a:buFont typeface="Wingdings 2" pitchFamily="18" charset="2"/>
              <a:buNone/>
            </a:pPr>
            <a:r>
              <a:rPr lang="en-US" sz="1400" dirty="0">
                <a:solidFill>
                  <a:srgbClr val="5F5F5F"/>
                </a:solidFill>
                <a:latin typeface="Verdana" pitchFamily="34" charset="0"/>
              </a:rPr>
              <a:t>Memory </a:t>
            </a:r>
            <a:r>
              <a:rPr lang="en-US" sz="1400" dirty="0" smtClean="0">
                <a:solidFill>
                  <a:srgbClr val="5F5F5F"/>
                </a:solidFill>
                <a:latin typeface="Verdana" pitchFamily="34" charset="0"/>
              </a:rPr>
              <a:t>hierarchy and other optimizations: </a:t>
            </a:r>
            <a:r>
              <a:rPr lang="en-US" sz="1400" dirty="0">
                <a:solidFill>
                  <a:srgbClr val="5F5F5F"/>
                </a:solidFill>
                <a:latin typeface="Verdana" pitchFamily="34" charset="0"/>
              </a:rPr>
              <a:t>20x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01975" y="4270952"/>
            <a:ext cx="3146425" cy="36988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SzPct val="55000"/>
              <a:buFont typeface="Wingdings 2" pitchFamily="18" charset="2"/>
              <a:buNone/>
            </a:pPr>
            <a:r>
              <a:rPr lang="en-US" sz="1800">
                <a:solidFill>
                  <a:srgbClr val="EA6966"/>
                </a:solidFill>
                <a:latin typeface="Verdana" pitchFamily="34" charset="0"/>
              </a:rPr>
              <a:t>Vector instructions: 4x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95463" y="2983490"/>
            <a:ext cx="2784475" cy="36988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SzPct val="55000"/>
              <a:buFont typeface="Wingdings 2" pitchFamily="18" charset="2"/>
              <a:buNone/>
            </a:pPr>
            <a:r>
              <a:rPr lang="en-US" sz="1800">
                <a:solidFill>
                  <a:srgbClr val="CC0000"/>
                </a:solidFill>
                <a:latin typeface="Verdana" pitchFamily="34" charset="0"/>
              </a:rPr>
              <a:t>Multiple threads: 4x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1188" y="5468644"/>
            <a:ext cx="82280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sz="2000" kern="0" dirty="0" smtClean="0">
                <a:latin typeface="Calibri" pitchFamily="34" charset="0"/>
              </a:rPr>
              <a:t>Reason for 20x: Blocking or tiling, loop unrolling, array </a:t>
            </a:r>
            <a:r>
              <a:rPr lang="en-US" sz="2000" kern="0" dirty="0" err="1" smtClean="0">
                <a:latin typeface="Calibri" pitchFamily="34" charset="0"/>
              </a:rPr>
              <a:t>scalarization</a:t>
            </a:r>
            <a:r>
              <a:rPr lang="en-US" sz="2000" kern="0" dirty="0" smtClean="0">
                <a:latin typeface="Calibri" pitchFamily="34" charset="0"/>
              </a:rPr>
              <a:t>, instruction scheduling, search to find best choice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Effect: more instruction level parallelism, better register use, </a:t>
            </a:r>
            <a:b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less L1/L2 cache misses, less TLB misses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2054" y="2984045"/>
            <a:ext cx="245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(towards end of course)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7718" y="4268039"/>
            <a:ext cx="197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(not in this course)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917" y="533400"/>
            <a:ext cx="5316538" cy="573088"/>
          </a:xfrm>
        </p:spPr>
        <p:txBody>
          <a:bodyPr/>
          <a:lstStyle/>
          <a:p>
            <a:r>
              <a:rPr lang="en-US"/>
              <a:t>Harsh Reality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19200"/>
            <a:ext cx="8472487" cy="5224462"/>
          </a:xfrm>
        </p:spPr>
        <p:txBody>
          <a:bodyPr/>
          <a:lstStyle/>
          <a:p>
            <a:r>
              <a:rPr lang="en-US" i="1" dirty="0" smtClean="0">
                <a:solidFill>
                  <a:srgbClr val="C00000"/>
                </a:solidFill>
              </a:rPr>
              <a:t>There’s more to runtime performance than asymptotic complexity</a:t>
            </a:r>
          </a:p>
          <a:p>
            <a:endParaRPr lang="en-US" i="1" dirty="0" smtClean="0">
              <a:solidFill>
                <a:srgbClr val="C00000"/>
              </a:solidFill>
            </a:endParaRPr>
          </a:p>
          <a:p>
            <a:r>
              <a:rPr lang="en-US" i="1" dirty="0" smtClean="0">
                <a:solidFill>
                  <a:srgbClr val="C00000"/>
                </a:solidFill>
              </a:rPr>
              <a:t>One can easily loose 10x, 100x in runtime or even more</a:t>
            </a:r>
          </a:p>
          <a:p>
            <a:endParaRPr lang="en-US" dirty="0" smtClean="0"/>
          </a:p>
          <a:p>
            <a:r>
              <a:rPr lang="en-US" dirty="0" smtClean="0"/>
              <a:t>What matters:</a:t>
            </a:r>
          </a:p>
          <a:p>
            <a:pPr lvl="1"/>
            <a:r>
              <a:rPr lang="en-US" dirty="0" smtClean="0"/>
              <a:t>Constants (100n and 5n is both O(n), but ….)</a:t>
            </a:r>
          </a:p>
          <a:p>
            <a:pPr lvl="1"/>
            <a:r>
              <a:rPr lang="en-US" dirty="0" smtClean="0"/>
              <a:t>Coding style (unnecessary procedure calls, unrolling, reordering, …)</a:t>
            </a:r>
          </a:p>
          <a:p>
            <a:pPr lvl="1"/>
            <a:r>
              <a:rPr lang="en-US" dirty="0" smtClean="0"/>
              <a:t>Algorithm structure (locality, instruction level parallelism, …)</a:t>
            </a:r>
          </a:p>
          <a:p>
            <a:pPr lvl="1"/>
            <a:r>
              <a:rPr lang="en-US" dirty="0" smtClean="0"/>
              <a:t>Data representation (complicated </a:t>
            </a:r>
            <a:r>
              <a:rPr lang="en-US" dirty="0" err="1" smtClean="0"/>
              <a:t>structs</a:t>
            </a:r>
            <a:r>
              <a:rPr lang="en-US" dirty="0" smtClean="0"/>
              <a:t> or simple arrays)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917" y="533400"/>
            <a:ext cx="5316538" cy="573088"/>
          </a:xfrm>
        </p:spPr>
        <p:txBody>
          <a:bodyPr/>
          <a:lstStyle/>
          <a:p>
            <a:r>
              <a:rPr lang="en-US"/>
              <a:t>Harsh Reality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71600"/>
            <a:ext cx="8472487" cy="5072062"/>
          </a:xfrm>
        </p:spPr>
        <p:txBody>
          <a:bodyPr/>
          <a:lstStyle/>
          <a:p>
            <a:r>
              <a:rPr lang="en-US" dirty="0" smtClean="0"/>
              <a:t>Must </a:t>
            </a:r>
            <a:r>
              <a:rPr lang="en-US" dirty="0"/>
              <a:t>optimize at multiple levels: 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Data representations</a:t>
            </a:r>
          </a:p>
          <a:p>
            <a:pPr lvl="1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Loops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Must </a:t>
            </a:r>
            <a:r>
              <a:rPr lang="en-US" dirty="0"/>
              <a:t>understand system to optimize performance</a:t>
            </a:r>
          </a:p>
          <a:p>
            <a:pPr lvl="1"/>
            <a:r>
              <a:rPr lang="en-US" dirty="0"/>
              <a:t>How programs are compiled and </a:t>
            </a:r>
            <a:r>
              <a:rPr lang="en-US" dirty="0" smtClean="0"/>
              <a:t>executed</a:t>
            </a:r>
          </a:p>
          <a:p>
            <a:pPr lvl="2"/>
            <a:r>
              <a:rPr lang="en-US" dirty="0" smtClean="0"/>
              <a:t>Execution units, memory hierarchy</a:t>
            </a:r>
            <a:endParaRPr lang="en-US" dirty="0"/>
          </a:p>
          <a:p>
            <a:pPr lvl="1"/>
            <a:r>
              <a:rPr lang="en-US" dirty="0"/>
              <a:t>How to measure program performance and identify bottlenecks</a:t>
            </a:r>
          </a:p>
          <a:p>
            <a:pPr lvl="1"/>
            <a:r>
              <a:rPr lang="en-US" dirty="0"/>
              <a:t>How to improve performance without destroying code modularity and generality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</a:p>
          <a:p>
            <a:r>
              <a:rPr lang="en-US" dirty="0" smtClean="0"/>
              <a:t>Buffer overflow, worms, and viruses</a:t>
            </a:r>
          </a:p>
          <a:p>
            <a:r>
              <a:rPr lang="en-US" dirty="0" smtClean="0"/>
              <a:t>Program optimization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Removing unnecessary procedure calls</a:t>
            </a:r>
          </a:p>
          <a:p>
            <a:pPr lvl="1"/>
            <a:r>
              <a:rPr lang="en-US" dirty="0" smtClean="0"/>
              <a:t>Code motion/</a:t>
            </a:r>
            <a:r>
              <a:rPr lang="en-US" dirty="0" err="1" smtClean="0"/>
              <a:t>precomputation</a:t>
            </a:r>
            <a:endParaRPr lang="en-US" dirty="0" smtClean="0"/>
          </a:p>
          <a:p>
            <a:pPr lvl="1"/>
            <a:r>
              <a:rPr lang="en-US" dirty="0" smtClean="0"/>
              <a:t>Strength reduction</a:t>
            </a:r>
          </a:p>
          <a:p>
            <a:pPr lvl="1"/>
            <a:r>
              <a:rPr lang="en-US" dirty="0" smtClean="0"/>
              <a:t>Sharing of common </a:t>
            </a:r>
            <a:r>
              <a:rPr lang="en-US" dirty="0" err="1" smtClean="0"/>
              <a:t>subexpressions</a:t>
            </a:r>
            <a:endParaRPr lang="en-US" dirty="0" smtClean="0"/>
          </a:p>
          <a:p>
            <a:pPr lvl="1"/>
            <a:r>
              <a:rPr lang="en-US" dirty="0" smtClean="0"/>
              <a:t>Optimization blocker: Procedure calls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7896225" cy="1381125"/>
          </a:xfrm>
        </p:spPr>
        <p:txBody>
          <a:bodyPr/>
          <a:lstStyle/>
          <a:p>
            <a:r>
              <a:rPr lang="en-US" dirty="0" smtClean="0"/>
              <a:t>Use optimization flags, </a:t>
            </a:r>
            <a:r>
              <a:rPr lang="en-US" dirty="0" smtClean="0">
                <a:solidFill>
                  <a:srgbClr val="C00000"/>
                </a:solidFill>
              </a:rPr>
              <a:t>default is no optimization </a:t>
            </a:r>
            <a:r>
              <a:rPr lang="en-US" dirty="0" smtClean="0"/>
              <a:t>(-O0)!</a:t>
            </a:r>
          </a:p>
          <a:p>
            <a:r>
              <a:rPr lang="en-US" dirty="0" smtClean="0"/>
              <a:t>Good choices for </a:t>
            </a:r>
            <a:r>
              <a:rPr lang="en-US" dirty="0" err="1" smtClean="0"/>
              <a:t>gcc</a:t>
            </a:r>
            <a:r>
              <a:rPr lang="en-US" dirty="0" smtClean="0"/>
              <a:t>: -O2, -O3, -march=xxx, -m64</a:t>
            </a:r>
          </a:p>
          <a:p>
            <a:r>
              <a:rPr lang="en-US" dirty="0" smtClean="0"/>
              <a:t>Try different flags and maybe different compilers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625019"/>
            <a:ext cx="396454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 smtClean="0">
                <a:solidFill>
                  <a:srgbClr val="990000"/>
                </a:solidFill>
                <a:latin typeface="Calibri" pitchFamily="34" charset="0"/>
              </a:rPr>
              <a:t>-O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257676"/>
            <a:ext cx="7896225" cy="1533524"/>
          </a:xfrm>
        </p:spPr>
        <p:txBody>
          <a:bodyPr/>
          <a:lstStyle/>
          <a:p>
            <a:r>
              <a:rPr lang="en-US" dirty="0" smtClean="0"/>
              <a:t>Compiled without flags: 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~1300 cycles</a:t>
            </a:r>
          </a:p>
          <a:p>
            <a:r>
              <a:rPr lang="en-US" dirty="0" smtClean="0"/>
              <a:t>Compiled with –O3 –m64 -march=… –</a:t>
            </a:r>
            <a:r>
              <a:rPr lang="en-US" dirty="0" err="1" smtClean="0"/>
              <a:t>fno</a:t>
            </a:r>
            <a:r>
              <a:rPr lang="en-US" dirty="0" smtClean="0"/>
              <a:t>-tree-</a:t>
            </a:r>
            <a:r>
              <a:rPr lang="en-US" dirty="0" err="1" smtClean="0"/>
              <a:t>vectorize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~150 cycles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 2 Duo, 2.66 GHz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99532" y="1219200"/>
            <a:ext cx="5724323" cy="2675091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double a[4][4];</a:t>
            </a:r>
          </a:p>
          <a:p>
            <a:r>
              <a:rPr lang="en-US" sz="1400" dirty="0" smtClean="0">
                <a:latin typeface="Courier New" pitchFamily="49" charset="0"/>
              </a:rPr>
              <a:t>double b[4][4];</a:t>
            </a:r>
          </a:p>
          <a:p>
            <a:r>
              <a:rPr lang="en-US" sz="1400" dirty="0" smtClean="0">
                <a:latin typeface="Courier New" pitchFamily="49" charset="0"/>
              </a:rPr>
              <a:t>double c[4][4]; # set to zero</a:t>
            </a:r>
          </a:p>
          <a:p>
            <a:pPr algn="l">
              <a:lnSpc>
                <a:spcPct val="100000"/>
              </a:lnSpc>
            </a:pPr>
            <a:endParaRPr lang="en-US" sz="14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/* Multiply 4 x </a:t>
            </a:r>
            <a:r>
              <a:rPr lang="en-US" sz="1400" dirty="0">
                <a:latin typeface="Courier New" pitchFamily="49" charset="0"/>
              </a:rPr>
              <a:t>4</a:t>
            </a:r>
            <a:r>
              <a:rPr lang="en-US" sz="1400" dirty="0" smtClean="0">
                <a:latin typeface="Courier New" pitchFamily="49" charset="0"/>
              </a:rPr>
              <a:t> matrices a and b  </a:t>
            </a:r>
            <a:r>
              <a:rPr lang="en-US" sz="1400" dirty="0"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mmm</a:t>
            </a:r>
            <a:r>
              <a:rPr lang="en-US" sz="1400" dirty="0" smtClean="0">
                <a:latin typeface="Courier New" pitchFamily="49" charset="0"/>
              </a:rPr>
              <a:t>(double </a:t>
            </a:r>
            <a:r>
              <a:rPr lang="en-US" sz="1400" dirty="0">
                <a:latin typeface="Courier New" pitchFamily="49" charset="0"/>
              </a:rPr>
              <a:t>*a, double *b, </a:t>
            </a:r>
            <a:r>
              <a:rPr lang="en-US" sz="1400" dirty="0" smtClean="0">
                <a:latin typeface="Courier New" pitchFamily="49" charset="0"/>
              </a:rPr>
              <a:t>double *c,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n</a:t>
            </a:r>
            <a:r>
              <a:rPr lang="en-US" sz="14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</a:rPr>
              <a:t>j, k;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</a:t>
            </a:r>
            <a:r>
              <a:rPr lang="en-US" sz="1400" dirty="0" smtClean="0">
                <a:latin typeface="Courier New" pitchFamily="49" charset="0"/>
              </a:rPr>
              <a:t>4;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</a:t>
            </a:r>
            <a:r>
              <a:rPr lang="en-US" sz="1400" dirty="0" smtClean="0">
                <a:latin typeface="Courier New" pitchFamily="49" charset="0"/>
              </a:rPr>
              <a:t>4; </a:t>
            </a:r>
            <a:r>
              <a:rPr lang="en-US" sz="1400" dirty="0">
                <a:latin typeface="Courier New" pitchFamily="49" charset="0"/>
              </a:rPr>
              <a:t>j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  for (k = 0; k &lt; 4; k++)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smtClean="0">
                <a:latin typeface="Courier New" pitchFamily="49" charset="0"/>
              </a:rPr>
              <a:t>     c[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*4+j] </a:t>
            </a:r>
            <a:r>
              <a:rPr lang="en-US" sz="1400" dirty="0">
                <a:latin typeface="Courier New" pitchFamily="49" charset="0"/>
              </a:rPr>
              <a:t>+= </a:t>
            </a:r>
            <a:r>
              <a:rPr lang="en-US" sz="1400" dirty="0" smtClean="0">
                <a:latin typeface="Courier New" pitchFamily="49" charset="0"/>
              </a:rPr>
              <a:t>a[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*4 </a:t>
            </a:r>
            <a:r>
              <a:rPr lang="en-US" sz="1400" dirty="0">
                <a:latin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</a:rPr>
              <a:t>k]*b[k*4 + j];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561138" cy="573088"/>
          </a:xfrm>
          <a:noFill/>
          <a:ln/>
        </p:spPr>
        <p:txBody>
          <a:bodyPr/>
          <a:lstStyle/>
          <a:p>
            <a:r>
              <a:rPr lang="en-US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181600"/>
          </a:xfrm>
          <a:noFill/>
          <a:ln/>
        </p:spPr>
        <p:txBody>
          <a:bodyPr lIns="90487" tIns="44450" rIns="90487" bIns="44450"/>
          <a:lstStyle/>
          <a:p>
            <a:r>
              <a:rPr lang="en-US" dirty="0" smtClean="0"/>
              <a:t>Compilers are </a:t>
            </a:r>
            <a:r>
              <a:rPr lang="en-US" dirty="0" smtClean="0">
                <a:solidFill>
                  <a:srgbClr val="C00000"/>
                </a:solidFill>
              </a:rPr>
              <a:t>good</a:t>
            </a:r>
            <a:r>
              <a:rPr lang="en-US" dirty="0" smtClean="0"/>
              <a:t> at: mapping program </a:t>
            </a:r>
            <a:r>
              <a:rPr lang="en-US" dirty="0"/>
              <a:t>to machine</a:t>
            </a:r>
          </a:p>
          <a:p>
            <a:pPr lvl="1"/>
            <a:r>
              <a:rPr lang="en-US" dirty="0"/>
              <a:t>register allocation</a:t>
            </a:r>
          </a:p>
          <a:p>
            <a:pPr lvl="1"/>
            <a:r>
              <a:rPr lang="en-US" dirty="0"/>
              <a:t>code selection and ordering (scheduling)</a:t>
            </a:r>
          </a:p>
          <a:p>
            <a:pPr lvl="1"/>
            <a:r>
              <a:rPr lang="en-US" dirty="0"/>
              <a:t>dead code elimination</a:t>
            </a:r>
          </a:p>
          <a:p>
            <a:pPr lvl="1"/>
            <a:r>
              <a:rPr lang="en-US" dirty="0"/>
              <a:t>eliminating minor inefficiencies</a:t>
            </a:r>
          </a:p>
          <a:p>
            <a:r>
              <a:rPr lang="en-US" dirty="0" smtClean="0"/>
              <a:t>Compilers are </a:t>
            </a:r>
            <a:r>
              <a:rPr lang="en-US" dirty="0" smtClean="0">
                <a:solidFill>
                  <a:srgbClr val="C00000"/>
                </a:solidFill>
              </a:rPr>
              <a:t>not good </a:t>
            </a:r>
            <a:r>
              <a:rPr lang="en-US" dirty="0" smtClean="0"/>
              <a:t>at: improving </a:t>
            </a:r>
            <a:r>
              <a:rPr lang="en-US" dirty="0"/>
              <a:t>asymptotic efficiency</a:t>
            </a:r>
          </a:p>
          <a:p>
            <a:pPr lvl="1"/>
            <a:r>
              <a:rPr lang="en-US" dirty="0"/>
              <a:t>up to programmer to select best overall algorithm</a:t>
            </a:r>
          </a:p>
          <a:p>
            <a:pPr lvl="1"/>
            <a:r>
              <a:rPr lang="en-US" dirty="0"/>
              <a:t>big-O savings are (often) more important than constant factors</a:t>
            </a:r>
          </a:p>
          <a:p>
            <a:pPr lvl="2"/>
            <a:r>
              <a:rPr lang="en-US" dirty="0"/>
              <a:t>but constant factors also matter</a:t>
            </a:r>
          </a:p>
          <a:p>
            <a:r>
              <a:rPr lang="en-US" dirty="0" smtClean="0"/>
              <a:t>Compilers are </a:t>
            </a:r>
            <a:r>
              <a:rPr lang="en-US" dirty="0" smtClean="0">
                <a:solidFill>
                  <a:srgbClr val="C00000"/>
                </a:solidFill>
              </a:rPr>
              <a:t>not good </a:t>
            </a:r>
            <a:r>
              <a:rPr lang="en-US" dirty="0" smtClean="0"/>
              <a:t>at: overcoming </a:t>
            </a:r>
            <a:r>
              <a:rPr lang="en-US" dirty="0"/>
              <a:t>“optimization blockers”</a:t>
            </a:r>
          </a:p>
          <a:p>
            <a:pPr lvl="1"/>
            <a:r>
              <a:rPr lang="en-US" dirty="0"/>
              <a:t>potential memory aliasing</a:t>
            </a:r>
          </a:p>
          <a:p>
            <a:pPr lvl="1"/>
            <a:r>
              <a:rPr lang="en-US" dirty="0"/>
              <a:t>potential procedure side-effects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63244" y="493712"/>
            <a:ext cx="8534400" cy="573088"/>
          </a:xfrm>
          <a:noFill/>
          <a:ln/>
        </p:spPr>
        <p:txBody>
          <a:bodyPr/>
          <a:lstStyle/>
          <a:p>
            <a:r>
              <a:rPr lang="en-US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3500"/>
            <a:ext cx="8307387" cy="5219700"/>
          </a:xfrm>
          <a:noFill/>
          <a:ln/>
        </p:spPr>
        <p:txBody>
          <a:bodyPr lIns="90487" tIns="44450" rIns="90487" bIns="44450"/>
          <a:lstStyle/>
          <a:p>
            <a:r>
              <a:rPr lang="en-US" i="1" dirty="0" smtClean="0">
                <a:solidFill>
                  <a:srgbClr val="C00000"/>
                </a:solidFill>
              </a:rPr>
              <a:t>If in doubt, the compiler is conservative</a:t>
            </a:r>
          </a:p>
          <a:p>
            <a:r>
              <a:rPr lang="en-US" dirty="0" smtClean="0"/>
              <a:t>Operate </a:t>
            </a:r>
            <a:r>
              <a:rPr lang="en-US" dirty="0"/>
              <a:t>under fundamental </a:t>
            </a:r>
            <a:r>
              <a:rPr lang="en-US" dirty="0" smtClean="0"/>
              <a:t>constraints</a:t>
            </a:r>
            <a:endParaRPr lang="en-US" dirty="0"/>
          </a:p>
          <a:p>
            <a:pPr lvl="1"/>
            <a:r>
              <a:rPr lang="en-US" dirty="0" smtClean="0"/>
              <a:t>Must not change program </a:t>
            </a:r>
            <a:r>
              <a:rPr lang="en-US" dirty="0"/>
              <a:t>behavior under any possible condition</a:t>
            </a:r>
          </a:p>
          <a:p>
            <a:pPr lvl="1"/>
            <a:r>
              <a:rPr lang="en-US" dirty="0"/>
              <a:t>Often prevents it from making optimizations when would only affect behavior under pathological conditions.</a:t>
            </a:r>
          </a:p>
          <a:p>
            <a:r>
              <a:rPr lang="en-US" dirty="0"/>
              <a:t>Behavior that may be obvious to the programmer can  be obfuscated by languages and coding styles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data </a:t>
            </a:r>
            <a:r>
              <a:rPr lang="en-US" dirty="0"/>
              <a:t>ranges may be more limited than variable types suggest</a:t>
            </a:r>
          </a:p>
          <a:p>
            <a:r>
              <a:rPr lang="en-US" dirty="0"/>
              <a:t>Most analysis is performed only within procedures</a:t>
            </a:r>
          </a:p>
          <a:p>
            <a:pPr lvl="1"/>
            <a:r>
              <a:rPr lang="en-US" dirty="0"/>
              <a:t>Whole-program analysis is too expensive in most cases</a:t>
            </a:r>
          </a:p>
          <a:p>
            <a:r>
              <a:rPr lang="en-US" dirty="0"/>
              <a:t>Most analysis is based only on </a:t>
            </a:r>
            <a:r>
              <a:rPr lang="en-US" i="1" dirty="0"/>
              <a:t>static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Compiler has difficulty anticipating run-time </a:t>
            </a:r>
            <a:r>
              <a:rPr lang="en-US" dirty="0" smtClean="0"/>
              <a:t>inputs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Memory layout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Buffer overflow, worms, and viruses</a:t>
            </a:r>
          </a:p>
          <a:p>
            <a:r>
              <a:rPr lang="en-US" dirty="0" smtClean="0"/>
              <a:t>Program optimization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Removing unnecessary procedure calls</a:t>
            </a:r>
          </a:p>
          <a:p>
            <a:pPr lvl="1"/>
            <a:r>
              <a:rPr lang="en-US" dirty="0" smtClean="0"/>
              <a:t>Code motion/</a:t>
            </a:r>
            <a:r>
              <a:rPr lang="en-US" dirty="0" err="1" smtClean="0"/>
              <a:t>precomputation</a:t>
            </a:r>
            <a:endParaRPr lang="en-US" dirty="0" smtClean="0"/>
          </a:p>
          <a:p>
            <a:pPr lvl="1"/>
            <a:r>
              <a:rPr lang="en-US" dirty="0" smtClean="0"/>
              <a:t>Strength reduction</a:t>
            </a:r>
          </a:p>
          <a:p>
            <a:pPr lvl="1"/>
            <a:r>
              <a:rPr lang="en-US" dirty="0" smtClean="0"/>
              <a:t>Sharing of common </a:t>
            </a:r>
            <a:r>
              <a:rPr lang="en-US" dirty="0" err="1" smtClean="0"/>
              <a:t>subexpressions</a:t>
            </a:r>
            <a:endParaRPr lang="en-US" dirty="0" smtClean="0"/>
          </a:p>
          <a:p>
            <a:pPr lvl="1"/>
            <a:r>
              <a:rPr lang="en-US" dirty="0" smtClean="0"/>
              <a:t>Optimization blocker: Procedure calls</a:t>
            </a:r>
          </a:p>
          <a:p>
            <a:pPr lvl="1"/>
            <a:r>
              <a:rPr lang="en-US" dirty="0" smtClean="0"/>
              <a:t>Optimization blocker: Memory aliasing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Data Type for Vectors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double *data;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 </a:t>
            </a:r>
            <a:r>
              <a:rPr lang="en-US" sz="1600" dirty="0" err="1" smtClean="0">
                <a:latin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</a:rPr>
              <a:t>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14821" y="3276600"/>
            <a:ext cx="5860578" cy="2059538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/* retrieve vector element and store at 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</a:rPr>
              <a:t>get_vec_element</a:t>
            </a:r>
            <a:r>
              <a:rPr lang="en-US" sz="1600" dirty="0" smtClean="0">
                <a:latin typeface="Courier New" pitchFamily="49" charset="0"/>
              </a:rPr>
              <a:t>(*</a:t>
            </a:r>
            <a:r>
              <a:rPr lang="en-US" sz="1600" dirty="0" err="1" smtClean="0">
                <a:latin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, double *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if (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 &lt; 0 || 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 &gt;= v-&gt;</a:t>
            </a:r>
            <a:r>
              <a:rPr lang="en-US" sz="1600" dirty="0" err="1" smtClean="0">
                <a:latin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*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 = v-&gt;data[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data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0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1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len-1</a:t>
            </a:r>
            <a:endParaRPr lang="en-US" sz="1600" dirty="0">
              <a:latin typeface="Courier New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Summing Vector Elements</a:t>
            </a:r>
            <a:endParaRPr 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3244934"/>
            <a:ext cx="5860578" cy="35368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/* sum elements of vector 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</a:rPr>
              <a:t>sum_elements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</a:rPr>
              <a:t> *v, double *res) 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{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n = </a:t>
            </a:r>
            <a:r>
              <a:rPr lang="en-US" sz="1600" dirty="0" err="1" smtClean="0">
                <a:latin typeface="Courier New" pitchFamily="49" charset="0"/>
              </a:rPr>
              <a:t>vec_length</a:t>
            </a:r>
            <a:r>
              <a:rPr lang="en-US" sz="1600" dirty="0" smtClean="0">
                <a:latin typeface="Courier New" pitchFamily="49" charset="0"/>
              </a:rPr>
              <a:t>(v);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*res </a:t>
            </a:r>
            <a:r>
              <a:rPr lang="en-US" sz="1600" dirty="0">
                <a:latin typeface="Courier New" pitchFamily="49" charset="0"/>
              </a:rPr>
              <a:t>= 0.0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double 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{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get_vec_element</a:t>
            </a:r>
            <a:r>
              <a:rPr lang="en-US" sz="1600" dirty="0" smtClean="0">
                <a:latin typeface="Courier New" pitchFamily="49" charset="0"/>
              </a:rPr>
              <a:t>(v,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 algn="l" defTabSz="347663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 *res += 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 algn="l" defTabSz="347663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}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return res;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111334"/>
            <a:ext cx="5860578" cy="2059538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/* retrieve vector element and store at 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</a:rPr>
              <a:t>get_vec_element</a:t>
            </a:r>
            <a:r>
              <a:rPr lang="en-US" sz="1600" dirty="0" smtClean="0">
                <a:latin typeface="Courier New" pitchFamily="49" charset="0"/>
              </a:rPr>
              <a:t>(*</a:t>
            </a:r>
            <a:r>
              <a:rPr lang="en-US" sz="1600" dirty="0" err="1" smtClean="0">
                <a:latin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, double *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 &lt; 0 || 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 &gt;= v-&gt;</a:t>
            </a:r>
            <a:r>
              <a:rPr lang="en-US" sz="1600" dirty="0" err="1" smtClean="0">
                <a:latin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*</a:t>
            </a:r>
            <a:r>
              <a:rPr lang="en-US" sz="1600" dirty="0" err="1" smtClean="0">
                <a:latin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</a:rPr>
              <a:t> = v-&gt;data[</a:t>
            </a:r>
            <a:r>
              <a:rPr lang="en-US" sz="1600" dirty="0" err="1" smtClean="0">
                <a:latin typeface="Courier New" pitchFamily="49" charset="0"/>
              </a:rPr>
              <a:t>idx</a:t>
            </a:r>
            <a:r>
              <a:rPr lang="en-US" sz="1600" dirty="0" smtClean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return 1;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505200"/>
            <a:ext cx="25124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Overhead for every </a:t>
            </a:r>
            <a:r>
              <a:rPr lang="en-US" sz="1800" dirty="0" err="1" smtClean="0">
                <a:latin typeface="Calibri" pitchFamily="34" charset="0"/>
              </a:rPr>
              <a:t>fp</a:t>
            </a:r>
            <a:r>
              <a:rPr lang="en-US" sz="1800" dirty="0" smtClean="0">
                <a:latin typeface="Calibri" pitchFamily="34" charset="0"/>
              </a:rPr>
              <a:t> +: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800" b="0" dirty="0" smtClean="0">
                <a:latin typeface="Calibri" pitchFamily="34" charset="0"/>
              </a:rPr>
              <a:t>One </a:t>
            </a:r>
            <a:r>
              <a:rPr lang="en-US" sz="1800" b="0" dirty="0" err="1" smtClean="0">
                <a:latin typeface="Calibri" pitchFamily="34" charset="0"/>
              </a:rPr>
              <a:t>fct</a:t>
            </a:r>
            <a:r>
              <a:rPr lang="en-US" sz="1800" b="0" dirty="0" smtClean="0">
                <a:latin typeface="Calibri" pitchFamily="34" charset="0"/>
              </a:rPr>
              <a:t> call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800" b="0" dirty="0" smtClean="0">
                <a:latin typeface="Calibri" pitchFamily="34" charset="0"/>
              </a:rPr>
              <a:t>One &lt;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800" b="0" dirty="0" smtClean="0">
                <a:latin typeface="Calibri" pitchFamily="34" charset="0"/>
              </a:rPr>
              <a:t>One &gt;=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800" b="0" dirty="0" smtClean="0">
                <a:latin typeface="Calibri" pitchFamily="34" charset="0"/>
              </a:rPr>
              <a:t>One ||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sz="1800" b="0" dirty="0" smtClean="0">
                <a:latin typeface="Calibri" pitchFamily="34" charset="0"/>
              </a:rPr>
              <a:t>One memory variable</a:t>
            </a:r>
            <a:br>
              <a:rPr lang="en-US" sz="1800" b="0" dirty="0" smtClean="0">
                <a:latin typeface="Calibri" pitchFamily="34" charset="0"/>
              </a:rPr>
            </a:br>
            <a:r>
              <a:rPr lang="en-US" sz="1800" b="0" dirty="0" smtClean="0">
                <a:latin typeface="Calibri" pitchFamily="34" charset="0"/>
              </a:rPr>
              <a:t>access</a:t>
            </a:r>
          </a:p>
          <a:p>
            <a:pPr marL="169863" indent="-169863">
              <a:buFont typeface="Arial" pitchFamily="34" charset="0"/>
              <a:buChar char="•"/>
            </a:pPr>
            <a:endParaRPr lang="en-US" sz="1800" b="0" dirty="0" smtClean="0">
              <a:latin typeface="Calibri" pitchFamily="34" charset="0"/>
            </a:endParaRPr>
          </a:p>
          <a:p>
            <a:pPr marL="169863" indent="-169863"/>
            <a:r>
              <a:rPr lang="en-US" sz="1800" dirty="0" smtClean="0">
                <a:latin typeface="Calibri" pitchFamily="34" charset="0"/>
              </a:rPr>
              <a:t>Slowdown: </a:t>
            </a:r>
          </a:p>
          <a:p>
            <a:pPr marL="169863" indent="-169863"/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probably 10x or more</a:t>
            </a:r>
          </a:p>
        </p:txBody>
      </p:sp>
      <p:sp>
        <p:nvSpPr>
          <p:cNvPr id="7" name="Right Arrow 6"/>
          <p:cNvSpPr/>
          <p:nvPr/>
        </p:nvSpPr>
        <p:spPr bwMode="auto">
          <a:xfrm flipH="1">
            <a:off x="4343400" y="1905000"/>
            <a:ext cx="2438400" cy="58419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600200"/>
            <a:ext cx="1817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Bound check</a:t>
            </a:r>
          </a:p>
          <a:p>
            <a:r>
              <a:rPr lang="en-US" sz="1800" dirty="0" smtClean="0">
                <a:latin typeface="Calibri" pitchFamily="34" charset="0"/>
              </a:rPr>
              <a:t>unnecessary</a:t>
            </a:r>
          </a:p>
          <a:p>
            <a:r>
              <a:rPr lang="en-US" sz="1800" dirty="0" smtClean="0">
                <a:latin typeface="Calibri" pitchFamily="34" charset="0"/>
              </a:rPr>
              <a:t>in </a:t>
            </a:r>
            <a:r>
              <a:rPr lang="en-US" sz="1800" dirty="0" err="1" smtClean="0">
                <a:latin typeface="Calibri" pitchFamily="34" charset="0"/>
              </a:rPr>
              <a:t>sum_elements</a:t>
            </a:r>
            <a:endParaRPr lang="en-US" sz="1800" dirty="0" smtClean="0">
              <a:latin typeface="Calibri" pitchFamily="34" charset="0"/>
            </a:endParaRPr>
          </a:p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304800"/>
            <a:ext cx="7591425" cy="762000"/>
          </a:xfrm>
        </p:spPr>
        <p:txBody>
          <a:bodyPr/>
          <a:lstStyle/>
          <a:p>
            <a:r>
              <a:rPr lang="en-US" dirty="0" smtClean="0"/>
              <a:t>Removing Procedure Call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82601" y="4114800"/>
            <a:ext cx="5860578" cy="267509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/* sum elements of vector */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double </a:t>
            </a:r>
            <a:r>
              <a:rPr lang="en-US" sz="1400" dirty="0" err="1" smtClean="0">
                <a:latin typeface="Courier New" pitchFamily="49" charset="0"/>
              </a:rPr>
              <a:t>sum_elements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vec</a:t>
            </a:r>
            <a:r>
              <a:rPr lang="en-US" sz="1400" dirty="0" smtClean="0">
                <a:latin typeface="Courier New" pitchFamily="49" charset="0"/>
              </a:rPr>
              <a:t> *v, double *res) 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{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n = </a:t>
            </a:r>
            <a:r>
              <a:rPr lang="en-US" sz="1400" dirty="0" err="1" smtClean="0">
                <a:latin typeface="Courier New" pitchFamily="49" charset="0"/>
              </a:rPr>
              <a:t>vec_length</a:t>
            </a:r>
            <a:r>
              <a:rPr lang="en-US" sz="1400" dirty="0" smtClean="0">
                <a:latin typeface="Courier New" pitchFamily="49" charset="0"/>
              </a:rPr>
              <a:t>(v);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*res </a:t>
            </a:r>
            <a:r>
              <a:rPr lang="en-US" sz="1400" dirty="0">
                <a:latin typeface="Courier New" pitchFamily="49" charset="0"/>
              </a:rPr>
              <a:t>= 0.0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double *data = 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get_vec_start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(v);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for 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</a:t>
            </a:r>
          </a:p>
          <a:p>
            <a:pPr algn="l" defTabSz="347663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	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*res += data[</a:t>
            </a:r>
            <a:r>
              <a:rPr lang="en-US" sz="1400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];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return res;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2601" y="949874"/>
            <a:ext cx="5860578" cy="31059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/* sum elements of vector */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double </a:t>
            </a:r>
            <a:r>
              <a:rPr lang="en-US" sz="1400" dirty="0" err="1" smtClean="0">
                <a:latin typeface="Courier New" pitchFamily="49" charset="0"/>
              </a:rPr>
              <a:t>sum_elements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vec</a:t>
            </a:r>
            <a:r>
              <a:rPr lang="en-US" sz="1400" dirty="0" smtClean="0">
                <a:latin typeface="Courier New" pitchFamily="49" charset="0"/>
              </a:rPr>
              <a:t> *v, double *res) 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{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n = </a:t>
            </a:r>
            <a:r>
              <a:rPr lang="en-US" sz="1400" dirty="0" err="1" smtClean="0">
                <a:latin typeface="Courier New" pitchFamily="49" charset="0"/>
              </a:rPr>
              <a:t>vec_length</a:t>
            </a:r>
            <a:r>
              <a:rPr lang="en-US" sz="1400" dirty="0" smtClean="0">
                <a:latin typeface="Courier New" pitchFamily="49" charset="0"/>
              </a:rPr>
              <a:t>(v);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*res </a:t>
            </a:r>
            <a:r>
              <a:rPr lang="en-US" sz="1400" dirty="0">
                <a:latin typeface="Courier New" pitchFamily="49" charset="0"/>
              </a:rPr>
              <a:t>= 0.0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double </a:t>
            </a:r>
            <a:r>
              <a:rPr lang="en-US" sz="1400" dirty="0" err="1" smtClean="0">
                <a:latin typeface="Courier New" pitchFamily="49" charset="0"/>
              </a:rPr>
              <a:t>val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for 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 {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get_vec_element</a:t>
            </a:r>
            <a:r>
              <a:rPr lang="en-US" sz="1400" dirty="0" smtClean="0">
                <a:latin typeface="Courier New" pitchFamily="49" charset="0"/>
              </a:rPr>
              <a:t>(v,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, &amp;</a:t>
            </a:r>
            <a:r>
              <a:rPr lang="en-US" sz="1400" dirty="0" err="1" smtClean="0">
                <a:latin typeface="Courier New" pitchFamily="49" charset="0"/>
              </a:rPr>
              <a:t>val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 algn="l" defTabSz="347663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	 *res += </a:t>
            </a:r>
            <a:r>
              <a:rPr lang="en-US" sz="1400" dirty="0" err="1" smtClean="0">
                <a:latin typeface="Courier New" pitchFamily="49" charset="0"/>
              </a:rPr>
              <a:t>val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algn="l" defTabSz="347663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}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return res;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Procedure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 calls can be very expensive</a:t>
            </a:r>
          </a:p>
          <a:p>
            <a:r>
              <a:rPr lang="en-US" dirty="0" smtClean="0"/>
              <a:t>Bound checking can be very expensive</a:t>
            </a:r>
          </a:p>
          <a:p>
            <a:r>
              <a:rPr lang="en-US" dirty="0" smtClean="0"/>
              <a:t>Abstract data types can easily lead to inefficiencies</a:t>
            </a:r>
          </a:p>
          <a:p>
            <a:pPr lvl="1"/>
            <a:r>
              <a:rPr lang="en-US" dirty="0" smtClean="0"/>
              <a:t>Usually avoided for in superfast numerical library functions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990000"/>
                </a:solidFill>
              </a:rPr>
              <a:t>Watch your innermost loop!</a:t>
            </a:r>
          </a:p>
          <a:p>
            <a:endParaRPr lang="en-US" dirty="0" smtClean="0">
              <a:solidFill>
                <a:srgbClr val="990000"/>
              </a:solidFill>
            </a:endParaRPr>
          </a:p>
          <a:p>
            <a:r>
              <a:rPr lang="en-US" dirty="0" smtClean="0">
                <a:solidFill>
                  <a:srgbClr val="990000"/>
                </a:solidFill>
              </a:rPr>
              <a:t>Get a feel for overhead versus actual computation being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Memory layout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Buffer overflow, worms, and viruses</a:t>
            </a:r>
          </a:p>
          <a:p>
            <a:r>
              <a:rPr lang="en-US" dirty="0" smtClean="0"/>
              <a:t>Program optimization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Removing unnecessary procedure calls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Code motion/</a:t>
            </a:r>
            <a:r>
              <a:rPr lang="en-US" b="1" dirty="0" err="1" smtClean="0">
                <a:solidFill>
                  <a:srgbClr val="990000"/>
                </a:solidFill>
              </a:rPr>
              <a:t>precomputation</a:t>
            </a:r>
            <a:endParaRPr lang="en-US" b="1" dirty="0" smtClean="0">
              <a:solidFill>
                <a:srgbClr val="990000"/>
              </a:solidFill>
            </a:endParaRPr>
          </a:p>
          <a:p>
            <a:pPr lvl="1"/>
            <a:r>
              <a:rPr lang="en-US" dirty="0" smtClean="0"/>
              <a:t>Strength reduction</a:t>
            </a:r>
          </a:p>
          <a:p>
            <a:pPr lvl="1"/>
            <a:r>
              <a:rPr lang="en-US" dirty="0" smtClean="0"/>
              <a:t>Sharing of common </a:t>
            </a:r>
            <a:r>
              <a:rPr lang="en-US" dirty="0" err="1" smtClean="0"/>
              <a:t>subexpressions</a:t>
            </a:r>
            <a:endParaRPr lang="en-US" dirty="0" smtClean="0"/>
          </a:p>
          <a:p>
            <a:pPr lvl="1"/>
            <a:r>
              <a:rPr lang="en-US" dirty="0" smtClean="0"/>
              <a:t>Optimization blocker: Procedure calls</a:t>
            </a:r>
          </a:p>
          <a:p>
            <a:pPr lvl="1"/>
            <a:r>
              <a:rPr lang="en-US" dirty="0" smtClean="0"/>
              <a:t>Optimization blocker: Memory aliasing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791200" cy="573088"/>
          </a:xfrm>
        </p:spPr>
        <p:txBody>
          <a:bodyPr/>
          <a:lstStyle/>
          <a:p>
            <a:r>
              <a:rPr lang="en-US" sz="3400"/>
              <a:t>IA32 Linux Memory Layout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257800" cy="5486400"/>
          </a:xfrm>
        </p:spPr>
        <p:txBody>
          <a:bodyPr/>
          <a:lstStyle/>
          <a:p>
            <a:r>
              <a:rPr lang="en-US" sz="2000" dirty="0"/>
              <a:t>Stack</a:t>
            </a:r>
          </a:p>
          <a:p>
            <a:pPr marL="463550" lvl="1" indent="-238125">
              <a:lnSpc>
                <a:spcPct val="85000"/>
              </a:lnSpc>
            </a:pPr>
            <a:r>
              <a:rPr lang="en-US" sz="1800" dirty="0"/>
              <a:t>Runtime stack (8MB limit)</a:t>
            </a:r>
          </a:p>
          <a:p>
            <a:r>
              <a:rPr lang="en-US" sz="2000" dirty="0"/>
              <a:t>Heap</a:t>
            </a:r>
          </a:p>
          <a:p>
            <a:pPr marL="463550" lvl="1" indent="-238125">
              <a:lnSpc>
                <a:spcPct val="85000"/>
              </a:lnSpc>
            </a:pPr>
            <a:r>
              <a:rPr lang="en-US" sz="1800" dirty="0"/>
              <a:t>Dynamically allocated storage</a:t>
            </a:r>
          </a:p>
          <a:p>
            <a:pPr marL="463550" lvl="1" indent="-238125">
              <a:lnSpc>
                <a:spcPct val="85000"/>
              </a:lnSpc>
            </a:pPr>
            <a:r>
              <a:rPr lang="en-US" sz="1800" dirty="0"/>
              <a:t>When call </a:t>
            </a:r>
            <a:r>
              <a:rPr lang="en-US" sz="1800" b="1" dirty="0" err="1">
                <a:latin typeface="Courier New" pitchFamily="49" charset="0"/>
              </a:rPr>
              <a:t>malloc</a:t>
            </a:r>
            <a:r>
              <a:rPr lang="en-US" sz="1800" b="1" dirty="0">
                <a:latin typeface="Courier New" pitchFamily="49" charset="0"/>
              </a:rPr>
              <a:t>(), </a:t>
            </a:r>
            <a:r>
              <a:rPr lang="en-US" sz="1800" b="1" dirty="0" err="1">
                <a:latin typeface="Courier New" pitchFamily="49" charset="0"/>
              </a:rPr>
              <a:t>calloc</a:t>
            </a:r>
            <a:r>
              <a:rPr lang="en-US" sz="1800" b="1" dirty="0">
                <a:latin typeface="Courier New" pitchFamily="49" charset="0"/>
              </a:rPr>
              <a:t>(), new()</a:t>
            </a:r>
          </a:p>
          <a:p>
            <a:r>
              <a:rPr lang="en-US" sz="2000" dirty="0"/>
              <a:t>Data</a:t>
            </a:r>
          </a:p>
          <a:p>
            <a:pPr marL="463550" lvl="1" indent="-238125">
              <a:lnSpc>
                <a:spcPct val="85000"/>
              </a:lnSpc>
            </a:pPr>
            <a:r>
              <a:rPr lang="en-US" sz="1800" dirty="0"/>
              <a:t>Statically allocated data</a:t>
            </a:r>
          </a:p>
          <a:p>
            <a:pPr marL="463550" lvl="1" indent="-238125">
              <a:lnSpc>
                <a:spcPct val="85000"/>
              </a:lnSpc>
            </a:pPr>
            <a:r>
              <a:rPr lang="en-US" sz="1800" dirty="0"/>
              <a:t>E.g., arrays &amp; strings declared in code</a:t>
            </a:r>
          </a:p>
          <a:p>
            <a:r>
              <a:rPr lang="en-US" sz="2000" dirty="0"/>
              <a:t>Text</a:t>
            </a:r>
          </a:p>
          <a:p>
            <a:pPr marL="463550" lvl="1" indent="-238125">
              <a:lnSpc>
                <a:spcPct val="85000"/>
              </a:lnSpc>
            </a:pPr>
            <a:r>
              <a:rPr lang="en-US" sz="1800" dirty="0"/>
              <a:t>Executable machine instructions</a:t>
            </a:r>
          </a:p>
          <a:p>
            <a:pPr marL="463550" lvl="1" indent="-238125">
              <a:lnSpc>
                <a:spcPct val="85000"/>
              </a:lnSpc>
            </a:pPr>
            <a:r>
              <a:rPr lang="en-US" sz="1800" dirty="0"/>
              <a:t>Read-only</a:t>
            </a:r>
          </a:p>
        </p:txBody>
      </p:sp>
      <p:sp>
        <p:nvSpPr>
          <p:cNvPr id="348165" name="Text Box 5"/>
          <p:cNvSpPr txBox="1">
            <a:spLocks noChangeArrowheads="1"/>
          </p:cNvSpPr>
          <p:nvPr/>
        </p:nvSpPr>
        <p:spPr bwMode="auto">
          <a:xfrm>
            <a:off x="3581400" y="5878469"/>
            <a:ext cx="21336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Upper </a:t>
            </a:r>
            <a:r>
              <a:rPr lang="en-US" sz="1800" b="0" dirty="0" smtClean="0">
                <a:latin typeface="Calibri" pitchFamily="34" charset="0"/>
              </a:rPr>
              <a:t>2 </a:t>
            </a:r>
            <a:r>
              <a:rPr lang="en-US" sz="1800" b="0" dirty="0">
                <a:latin typeface="Calibri" pitchFamily="34" charset="0"/>
              </a:rPr>
              <a:t>hex </a:t>
            </a:r>
            <a:r>
              <a:rPr lang="en-US" sz="1800" b="0" dirty="0" smtClean="0">
                <a:latin typeface="Calibri" pitchFamily="34" charset="0"/>
              </a:rPr>
              <a:t>digits </a:t>
            </a:r>
            <a:br>
              <a:rPr lang="en-US" sz="1800" b="0" dirty="0" smtClean="0">
                <a:latin typeface="Calibri" pitchFamily="34" charset="0"/>
              </a:rPr>
            </a:br>
            <a:r>
              <a:rPr lang="en-US" sz="1800" b="0" dirty="0" smtClean="0">
                <a:latin typeface="Calibri" pitchFamily="34" charset="0"/>
              </a:rPr>
              <a:t>= 8 bits </a:t>
            </a:r>
            <a:r>
              <a:rPr lang="en-US" sz="1800" b="0" dirty="0">
                <a:latin typeface="Calibri" pitchFamily="34" charset="0"/>
              </a:rPr>
              <a:t>of address</a:t>
            </a:r>
          </a:p>
        </p:txBody>
      </p:sp>
      <p:sp>
        <p:nvSpPr>
          <p:cNvPr id="348172" name="Text Box 12"/>
          <p:cNvSpPr txBox="1">
            <a:spLocks noChangeArrowheads="1"/>
          </p:cNvSpPr>
          <p:nvPr/>
        </p:nvSpPr>
        <p:spPr bwMode="auto">
          <a:xfrm>
            <a:off x="6400800" y="716560"/>
            <a:ext cx="457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</a:t>
            </a:r>
          </a:p>
        </p:txBody>
      </p:sp>
      <p:sp>
        <p:nvSpPr>
          <p:cNvPr id="348179" name="Text Box 19"/>
          <p:cNvSpPr txBox="1">
            <a:spLocks noChangeArrowheads="1"/>
          </p:cNvSpPr>
          <p:nvPr/>
        </p:nvSpPr>
        <p:spPr bwMode="auto">
          <a:xfrm>
            <a:off x="6400800" y="6262688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891680"/>
            <a:ext cx="1447800" cy="558531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8860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Stack</a:t>
            </a:r>
          </a:p>
        </p:txBody>
      </p:sp>
      <p:sp>
        <p:nvSpPr>
          <p:cNvPr id="348183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Text</a:t>
            </a:r>
          </a:p>
        </p:txBody>
      </p:sp>
      <p:sp>
        <p:nvSpPr>
          <p:cNvPr id="348184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Data</a:t>
            </a:r>
          </a:p>
        </p:txBody>
      </p:sp>
      <p:sp>
        <p:nvSpPr>
          <p:cNvPr id="348185" name="Rectangle 25"/>
          <p:cNvSpPr>
            <a:spLocks noChangeArrowheads="1"/>
          </p:cNvSpPr>
          <p:nvPr/>
        </p:nvSpPr>
        <p:spPr bwMode="auto">
          <a:xfrm>
            <a:off x="6858000" y="5257800"/>
            <a:ext cx="1447800" cy="304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348187" name="Text Box 27"/>
          <p:cNvSpPr txBox="1">
            <a:spLocks noChangeArrowheads="1"/>
          </p:cNvSpPr>
          <p:nvPr/>
        </p:nvSpPr>
        <p:spPr bwMode="auto">
          <a:xfrm>
            <a:off x="6400800" y="6019800"/>
            <a:ext cx="457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08</a:t>
            </a:r>
          </a:p>
        </p:txBody>
      </p:sp>
      <p:sp>
        <p:nvSpPr>
          <p:cNvPr id="348194" name="Line 34"/>
          <p:cNvSpPr>
            <a:spLocks noChangeShapeType="1"/>
          </p:cNvSpPr>
          <p:nvPr/>
        </p:nvSpPr>
        <p:spPr bwMode="auto">
          <a:xfrm>
            <a:off x="7581900" y="12670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8195" name="Line 35"/>
          <p:cNvSpPr>
            <a:spLocks noChangeShapeType="1"/>
          </p:cNvSpPr>
          <p:nvPr/>
        </p:nvSpPr>
        <p:spPr bwMode="auto">
          <a:xfrm flipV="1">
            <a:off x="7581900" y="501784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791200" y="5966320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027412"/>
            <a:ext cx="1447800" cy="1588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AutoShape 16"/>
          <p:cNvSpPr>
            <a:spLocks/>
          </p:cNvSpPr>
          <p:nvPr/>
        </p:nvSpPr>
        <p:spPr bwMode="auto">
          <a:xfrm rot="10800000">
            <a:off x="8364960" y="886000"/>
            <a:ext cx="228600" cy="1141412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5160" y="1272680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</a:rPr>
              <a:t>8MB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440" y="304800"/>
            <a:ext cx="19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drawn to 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971800"/>
            <a:ext cx="4379403" cy="1813317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set_row</a:t>
            </a:r>
            <a:r>
              <a:rPr lang="en-US" sz="16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a[n*</a:t>
            </a:r>
            <a:r>
              <a:rPr lang="en-US" sz="1600" dirty="0" err="1">
                <a:latin typeface="Courier New" pitchFamily="49" charset="0"/>
              </a:rPr>
              <a:t>i+j</a:t>
            </a:r>
            <a:r>
              <a:rPr lang="en-US" sz="16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28600"/>
            <a:ext cx="8350250" cy="1060450"/>
          </a:xfrm>
          <a:noFill/>
          <a:ln/>
        </p:spPr>
        <p:txBody>
          <a:bodyPr/>
          <a:lstStyle/>
          <a:p>
            <a:r>
              <a:rPr lang="en-US" dirty="0" smtClean="0"/>
              <a:t>Code Motion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2589212"/>
          </a:xfrm>
          <a:noFill/>
          <a:ln/>
        </p:spPr>
        <p:txBody>
          <a:bodyPr lIns="90487" tIns="44450" rIns="90487" bIns="44450"/>
          <a:lstStyle/>
          <a:p>
            <a:r>
              <a:rPr lang="en-US" dirty="0" smtClean="0"/>
              <a:t>Reduce </a:t>
            </a:r>
            <a:r>
              <a:rPr lang="en-US" dirty="0"/>
              <a:t>frequency with which computation </a:t>
            </a:r>
            <a:r>
              <a:rPr lang="en-US" dirty="0" smtClean="0"/>
              <a:t>is performed</a:t>
            </a:r>
            <a:endParaRPr lang="en-US" dirty="0"/>
          </a:p>
          <a:p>
            <a:pPr lvl="1"/>
            <a:r>
              <a:rPr lang="en-US" dirty="0"/>
              <a:t>If it will always produce same result</a:t>
            </a:r>
          </a:p>
          <a:p>
            <a:pPr lvl="1"/>
            <a:r>
              <a:rPr lang="en-US" dirty="0"/>
              <a:t>Especially moving code out of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Sometimes also called </a:t>
            </a:r>
            <a:r>
              <a:rPr lang="en-US" dirty="0" err="1" smtClean="0"/>
              <a:t>precomputation</a:t>
            </a:r>
            <a:endParaRPr lang="en-US" dirty="0"/>
          </a:p>
        </p:txBody>
      </p:sp>
      <p:sp>
        <p:nvSpPr>
          <p:cNvPr id="385029" name="Rectangle 5"/>
          <p:cNvSpPr>
            <a:spLocks noChangeArrowheads="1"/>
          </p:cNvSpPr>
          <p:nvPr/>
        </p:nvSpPr>
        <p:spPr bwMode="auto">
          <a:xfrm>
            <a:off x="838200" y="5490326"/>
            <a:ext cx="4379403" cy="1074653"/>
          </a:xfrm>
          <a:prstGeom prst="rect">
            <a:avLst/>
          </a:prstGeom>
          <a:solidFill>
            <a:srgbClr val="D5F1CF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1600">
                <a:latin typeface="Courier New" pitchFamily="49" charset="0"/>
              </a:rPr>
              <a:t>    long j;</a:t>
            </a:r>
          </a:p>
          <a:p>
            <a:r>
              <a:rPr lang="en-US" sz="1600">
                <a:latin typeface="Courier New" pitchFamily="49" charset="0"/>
              </a:rPr>
              <a:t>    int ni = n*i;</a:t>
            </a:r>
          </a:p>
          <a:p>
            <a:r>
              <a:rPr lang="en-US" sz="1600">
                <a:latin typeface="Courier New" pitchFamily="49" charset="0"/>
              </a:rPr>
              <a:t>    for (j = 0; j &lt; n; j++)</a:t>
            </a:r>
          </a:p>
          <a:p>
            <a:r>
              <a:rPr lang="en-US" sz="1600">
                <a:latin typeface="Courier New" pitchFamily="49" charset="0"/>
              </a:rPr>
              <a:t>	a[ni+j] = b[j];</a:t>
            </a:r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838200" y="2971800"/>
            <a:ext cx="4379403" cy="1813317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set_row</a:t>
            </a:r>
            <a:r>
              <a:rPr lang="en-US" sz="16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a[n*</a:t>
            </a:r>
            <a:r>
              <a:rPr lang="en-US" sz="1600" dirty="0" err="1">
                <a:latin typeface="Courier New" pitchFamily="49" charset="0"/>
              </a:rPr>
              <a:t>i+j</a:t>
            </a:r>
            <a:r>
              <a:rPr lang="en-US" sz="16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2362200" y="4917488"/>
            <a:ext cx="1447800" cy="4572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385029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10"/>
          <p:cNvSpPr/>
          <p:nvPr/>
        </p:nvSpPr>
        <p:spPr bwMode="auto">
          <a:xfrm flipV="1">
            <a:off x="6324600" y="2428875"/>
            <a:ext cx="1143000" cy="77152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1524000" y="2743200"/>
            <a:ext cx="1143000" cy="4572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7591425" cy="762000"/>
          </a:xfrm>
          <a:noFill/>
          <a:ln/>
        </p:spPr>
        <p:txBody>
          <a:bodyPr/>
          <a:lstStyle/>
          <a:p>
            <a:r>
              <a:rPr lang="en-US"/>
              <a:t>Compiler-Generated Code Motion</a:t>
            </a: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457200" y="3200400"/>
            <a:ext cx="7299325" cy="35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xorl</a:t>
            </a:r>
            <a:r>
              <a:rPr lang="en-US" sz="1400" dirty="0">
                <a:latin typeface="Courier New" pitchFamily="49" charset="0"/>
              </a:rPr>
              <a:t>	%r8d, %r8d           #  j = 0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%r8            #  j:n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jge</a:t>
            </a:r>
            <a:r>
              <a:rPr lang="en-US" sz="1400" dirty="0">
                <a:latin typeface="Courier New" pitchFamily="49" charset="0"/>
              </a:rPr>
              <a:t>	.L7                  #  if &gt;=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done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         #  n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   </a:t>
            </a:r>
            <a:r>
              <a:rPr lang="en-US" sz="1400" dirty="0" smtClean="0">
                <a:solidFill>
                  <a:srgbClr val="C00000"/>
                </a:solidFill>
                <a:latin typeface="Courier New" pitchFamily="49" charset="0"/>
              </a:rPr>
              <a:t> #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outside of inner loop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(%rdi,%rax,8),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  # 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A + n*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*8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.L5:                                  </a:t>
            </a:r>
            <a:r>
              <a:rPr lang="en-US" sz="1400" dirty="0" smtClean="0">
                <a:latin typeface="Courier New" pitchFamily="49" charset="0"/>
              </a:rPr>
              <a:t># </a:t>
            </a:r>
            <a:r>
              <a:rPr lang="en-US" sz="1400" dirty="0">
                <a:latin typeface="Courier New" pitchFamily="49" charset="0"/>
              </a:rPr>
              <a:t>loop: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movq</a:t>
            </a:r>
            <a:r>
              <a:rPr lang="en-US" sz="1400" dirty="0">
                <a:latin typeface="Courier New" pitchFamily="49" charset="0"/>
              </a:rPr>
              <a:t>	(%rsi,%r8,8),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 #  t = b[j]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incq</a:t>
            </a:r>
            <a:r>
              <a:rPr lang="en-US" sz="1400" dirty="0">
                <a:latin typeface="Courier New" pitchFamily="49" charset="0"/>
              </a:rPr>
              <a:t>	%r8                  #  j++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(%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)         #  *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t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$8,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             # 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%r8            #  j:n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jl</a:t>
            </a:r>
            <a:r>
              <a:rPr lang="en-US" sz="1400" dirty="0">
                <a:latin typeface="Courier New" pitchFamily="49" charset="0"/>
              </a:rPr>
              <a:t>	.L5                  #  if &lt; </a:t>
            </a:r>
            <a:r>
              <a:rPr lang="en-US" sz="1400" dirty="0" err="1">
                <a:latin typeface="Courier New" pitchFamily="49" charset="0"/>
              </a:rPr>
              <a:t>goot</a:t>
            </a:r>
            <a:r>
              <a:rPr lang="en-US" sz="1400" dirty="0">
                <a:latin typeface="Courier New" pitchFamily="49" charset="0"/>
              </a:rPr>
              <a:t> loop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.L7:                                  # done: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rep ; ret                     #  return</a:t>
            </a:r>
          </a:p>
        </p:txBody>
      </p:sp>
      <p:sp>
        <p:nvSpPr>
          <p:cNvPr id="386057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D5F1CF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r>
              <a:rPr lang="en-US" sz="1400" dirty="0">
                <a:latin typeface="Courier New" pitchFamily="49" charset="0"/>
              </a:rPr>
              <a:t>    long ni = n*i;</a:t>
            </a:r>
          </a:p>
          <a:p>
            <a:r>
              <a:rPr lang="en-US" sz="1400" dirty="0">
                <a:latin typeface="Courier New" pitchFamily="49" charset="0"/>
              </a:rPr>
              <a:t>    double *rowp = a+ni;</a:t>
            </a:r>
          </a:p>
          <a:p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r>
              <a:rPr lang="en-US" sz="1400" dirty="0">
                <a:latin typeface="Courier New" pitchFamily="49" charset="0"/>
              </a:rPr>
              <a:t>	*rowp++ = b[j];	</a:t>
            </a:r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2854627" y="2831068"/>
            <a:ext cx="293657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Where are the FP operations?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57200" y="1145327"/>
            <a:ext cx="3834382" cy="1597873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61" grpId="0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Memory layout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Buffer overflow, worms, and viruses</a:t>
            </a:r>
          </a:p>
          <a:p>
            <a:r>
              <a:rPr lang="en-US" dirty="0" smtClean="0"/>
              <a:t>Program optimization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Removing unnecessary procedure calls</a:t>
            </a:r>
          </a:p>
          <a:p>
            <a:pPr lvl="1"/>
            <a:r>
              <a:rPr lang="en-US" dirty="0" smtClean="0"/>
              <a:t>Code motion/</a:t>
            </a:r>
            <a:r>
              <a:rPr lang="en-US" dirty="0" err="1" smtClean="0"/>
              <a:t>precomputation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Strength reduction</a:t>
            </a:r>
          </a:p>
          <a:p>
            <a:pPr lvl="1"/>
            <a:r>
              <a:rPr lang="en-US" dirty="0" smtClean="0"/>
              <a:t>Sharing of common </a:t>
            </a:r>
            <a:r>
              <a:rPr lang="en-US" dirty="0" err="1" smtClean="0"/>
              <a:t>subexpressions</a:t>
            </a:r>
            <a:endParaRPr lang="en-US" dirty="0" smtClean="0"/>
          </a:p>
          <a:p>
            <a:pPr lvl="1"/>
            <a:r>
              <a:rPr lang="en-US" dirty="0" smtClean="0"/>
              <a:t>Optimization blocker: Procedure calls</a:t>
            </a:r>
          </a:p>
          <a:p>
            <a:pPr lvl="1"/>
            <a:r>
              <a:rPr lang="en-US" dirty="0" smtClean="0"/>
              <a:t>Optimization blocker: Memory aliasing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7375"/>
            <a:ext cx="6203950" cy="555625"/>
          </a:xfrm>
          <a:noFill/>
          <a:ln/>
        </p:spPr>
        <p:txBody>
          <a:bodyPr/>
          <a:lstStyle/>
          <a:p>
            <a:r>
              <a:rPr lang="en-US" dirty="0" smtClean="0"/>
              <a:t>Strength Reduction</a:t>
            </a:r>
            <a:endParaRPr lang="en-US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373188"/>
            <a:ext cx="8307387" cy="2817812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Replace costly operation with simpler one</a:t>
            </a:r>
          </a:p>
          <a:p>
            <a:r>
              <a:rPr lang="en-US" dirty="0" smtClean="0"/>
              <a:t>Example: Shift/add </a:t>
            </a:r>
            <a:r>
              <a:rPr lang="en-US" dirty="0"/>
              <a:t>instead of multiply or divide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16*x	</a:t>
            </a:r>
            <a:r>
              <a:rPr lang="en-US" dirty="0" smtClean="0"/>
              <a:t>→</a:t>
            </a:r>
            <a:r>
              <a:rPr lang="en-US" b="1" dirty="0">
                <a:latin typeface="Courier New" pitchFamily="49" charset="0"/>
              </a:rPr>
              <a:t>	x &lt;&lt; 4</a:t>
            </a:r>
          </a:p>
          <a:p>
            <a:pPr lvl="1"/>
            <a:r>
              <a:rPr lang="en-US" dirty="0"/>
              <a:t>Utility machine dependent</a:t>
            </a:r>
          </a:p>
          <a:p>
            <a:pPr lvl="1"/>
            <a:r>
              <a:rPr lang="en-US" dirty="0"/>
              <a:t>Depends on cost of multiply or divide instruction</a:t>
            </a:r>
          </a:p>
          <a:p>
            <a:pPr lvl="1"/>
            <a:r>
              <a:rPr lang="en-US" dirty="0"/>
              <a:t>On Pentium IV, integer multiply requires 10 CPU cycles</a:t>
            </a:r>
          </a:p>
          <a:p>
            <a:r>
              <a:rPr lang="en-US" dirty="0" smtClean="0"/>
              <a:t>Example: Recognize </a:t>
            </a:r>
            <a:r>
              <a:rPr lang="en-US" dirty="0"/>
              <a:t>sequence of products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762000" y="4681304"/>
            <a:ext cx="3268522" cy="828432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for (i = 0; i &lt; n; i++)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  a[n*i + j] = b[j];</a:t>
            </a:r>
          </a:p>
        </p:txBody>
      </p:sp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5189678" y="4681304"/>
            <a:ext cx="3268522" cy="1567096"/>
          </a:xfrm>
          <a:prstGeom prst="rect">
            <a:avLst/>
          </a:prstGeom>
          <a:solidFill>
            <a:srgbClr val="D5F1CF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600">
                <a:latin typeface="Courier New" pitchFamily="49" charset="0"/>
              </a:rPr>
              <a:t>int ni = 0;</a:t>
            </a:r>
          </a:p>
          <a:p>
            <a:r>
              <a:rPr lang="en-US" sz="1600">
                <a:latin typeface="Courier New" pitchFamily="49" charset="0"/>
              </a:rPr>
              <a:t>for (i = 0; i &lt; n; i++) {</a:t>
            </a:r>
          </a:p>
          <a:p>
            <a:r>
              <a:rPr lang="en-US" sz="1600">
                <a:latin typeface="Courier New" pitchFamily="49" charset="0"/>
              </a:rPr>
              <a:t>  for (j = 0; j &lt; n; j++)</a:t>
            </a:r>
          </a:p>
          <a:p>
            <a:r>
              <a:rPr lang="en-US" sz="1600">
                <a:latin typeface="Courier New" pitchFamily="49" charset="0"/>
              </a:rPr>
              <a:t>    a[ni + j] = b[j];</a:t>
            </a:r>
          </a:p>
          <a:p>
            <a:r>
              <a:rPr lang="en-US" sz="1600">
                <a:latin typeface="Courier New" pitchFamily="49" charset="0"/>
              </a:rPr>
              <a:t>  ni += n;</a:t>
            </a:r>
          </a:p>
          <a:p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191000" y="4681304"/>
            <a:ext cx="838200" cy="838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Memory layout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Buffer overflow, worms, and viruses</a:t>
            </a:r>
          </a:p>
          <a:p>
            <a:r>
              <a:rPr lang="en-US" dirty="0" smtClean="0"/>
              <a:t>Program optimization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Removing unnecessary procedure calls</a:t>
            </a:r>
          </a:p>
          <a:p>
            <a:pPr lvl="1"/>
            <a:r>
              <a:rPr lang="en-US" dirty="0" smtClean="0"/>
              <a:t>Code motion/</a:t>
            </a:r>
            <a:r>
              <a:rPr lang="en-US" dirty="0" err="1" smtClean="0"/>
              <a:t>precomputation</a:t>
            </a:r>
            <a:endParaRPr lang="en-US" dirty="0" smtClean="0"/>
          </a:p>
          <a:p>
            <a:pPr lvl="1"/>
            <a:r>
              <a:rPr lang="en-US" dirty="0" smtClean="0"/>
              <a:t>Strength reduction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Sharing of common </a:t>
            </a:r>
            <a:r>
              <a:rPr lang="en-US" b="1" dirty="0" err="1" smtClean="0">
                <a:solidFill>
                  <a:srgbClr val="990000"/>
                </a:solidFill>
              </a:rPr>
              <a:t>subexpressions</a:t>
            </a:r>
            <a:endParaRPr lang="en-US" b="1" dirty="0" smtClean="0">
              <a:solidFill>
                <a:srgbClr val="990000"/>
              </a:solidFill>
            </a:endParaRPr>
          </a:p>
          <a:p>
            <a:pPr lvl="1"/>
            <a:r>
              <a:rPr lang="en-US" dirty="0" smtClean="0"/>
              <a:t>Optimization blocker: Procedure calls</a:t>
            </a:r>
          </a:p>
          <a:p>
            <a:pPr lvl="1"/>
            <a:r>
              <a:rPr lang="en-US" dirty="0" smtClean="0"/>
              <a:t>Optimization blocker: Memory aliasing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4950"/>
            <a:ext cx="8382000" cy="1060450"/>
          </a:xfrm>
          <a:noFill/>
          <a:ln/>
        </p:spPr>
        <p:txBody>
          <a:bodyPr/>
          <a:lstStyle/>
          <a:p>
            <a:r>
              <a:rPr lang="en-US"/>
              <a:t>Share Common Subexpressions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152400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Reuse portions of expressions</a:t>
            </a:r>
          </a:p>
          <a:p>
            <a:r>
              <a:rPr lang="en-US" dirty="0"/>
              <a:t>Compilers often not very sophisticated in exploiting arithmetic properties</a:t>
            </a: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507999" y="3016250"/>
            <a:ext cx="3733800" cy="140335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[(i-1)*n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[(i+1)*n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389125" name="Rectangle 5"/>
          <p:cNvSpPr>
            <a:spLocks noChangeArrowheads="1"/>
          </p:cNvSpPr>
          <p:nvPr/>
        </p:nvSpPr>
        <p:spPr bwMode="auto">
          <a:xfrm>
            <a:off x="4896121" y="3016250"/>
            <a:ext cx="4005904" cy="1403350"/>
          </a:xfrm>
          <a:prstGeom prst="rect">
            <a:avLst/>
          </a:prstGeom>
          <a:solidFill>
            <a:srgbClr val="D5F1CF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int inj = i*n + j;</a:t>
            </a:r>
          </a:p>
          <a:p>
            <a:r>
              <a:rPr lang="en-US" sz="1400" dirty="0">
                <a:latin typeface="Courier New" pitchFamily="49" charset="0"/>
              </a:rPr>
              <a:t>up =    val[inj - n];</a:t>
            </a:r>
          </a:p>
          <a:p>
            <a:r>
              <a:rPr lang="en-US" sz="1400" dirty="0">
                <a:latin typeface="Courier New" pitchFamily="49" charset="0"/>
              </a:rPr>
              <a:t>down =  val[inj + n];</a:t>
            </a:r>
          </a:p>
          <a:p>
            <a:r>
              <a:rPr lang="en-US" sz="1400" dirty="0">
                <a:latin typeface="Courier New" pitchFamily="49" charset="0"/>
              </a:rPr>
              <a:t>left =  val[inj - 1];</a:t>
            </a:r>
          </a:p>
          <a:p>
            <a:r>
              <a:rPr lang="en-US" sz="1400" dirty="0">
                <a:latin typeface="Courier New" pitchFamily="49" charset="0"/>
              </a:rPr>
              <a:t>right = val[inj + 1];</a:t>
            </a:r>
          </a:p>
          <a:p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389126" name="Rectangle 6"/>
          <p:cNvSpPr>
            <a:spLocks noChangeArrowheads="1"/>
          </p:cNvSpPr>
          <p:nvPr/>
        </p:nvSpPr>
        <p:spPr bwMode="auto">
          <a:xfrm>
            <a:off x="438149" y="2667000"/>
            <a:ext cx="2662587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3 </a:t>
            </a:r>
            <a:r>
              <a:rPr lang="en-US" sz="1600" i="1" dirty="0" err="1" smtClean="0">
                <a:solidFill>
                  <a:srgbClr val="C00000"/>
                </a:solidFill>
                <a:latin typeface="Calibri" pitchFamily="34" charset="0"/>
              </a:rPr>
              <a:t>mults</a:t>
            </a: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600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*n, (i–1)*n, (i+1)*</a:t>
            </a:r>
            <a:r>
              <a:rPr lang="en-US" sz="1600" i="1" dirty="0" smtClean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US" sz="16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9127" name="Rectangle 7"/>
          <p:cNvSpPr>
            <a:spLocks noChangeArrowheads="1"/>
          </p:cNvSpPr>
          <p:nvPr/>
        </p:nvSpPr>
        <p:spPr bwMode="auto">
          <a:xfrm>
            <a:off x="4800600" y="2672791"/>
            <a:ext cx="1091644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1 </a:t>
            </a:r>
            <a:r>
              <a:rPr lang="en-US" sz="1600" i="1" dirty="0" err="1" smtClean="0">
                <a:solidFill>
                  <a:srgbClr val="C00000"/>
                </a:solidFill>
                <a:latin typeface="Calibri" pitchFamily="34" charset="0"/>
              </a:rPr>
              <a:t>mult</a:t>
            </a:r>
            <a:r>
              <a:rPr lang="en-US" sz="1600" i="1" dirty="0" smtClean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600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*n</a:t>
            </a:r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507999" y="4587875"/>
            <a:ext cx="3733800" cy="20415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leaq   1(%rsi), %rax  # i+1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leaq   -1(%rsi), %r8  # i-1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imulq  %rcx, %rsi     # i*n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imulq  %rcx, %rax     # (i+1)*n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imulq  %rcx, %r8      # (i-1)*n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addq   %rdx, %rsi     # i*n+j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addq   %rdx, %rax     # (i+1)*n+j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addq   %rdx, %r8      # (i-1)*n+j</a:t>
            </a:r>
          </a:p>
          <a:p>
            <a:pPr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4896121" y="4587875"/>
            <a:ext cx="4005904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imulq	%rcx, %rsi  # i*n</a:t>
            </a:r>
          </a:p>
          <a:p>
            <a:r>
              <a:rPr lang="en-US" sz="1400" dirty="0">
                <a:latin typeface="Courier New" pitchFamily="49" charset="0"/>
              </a:rPr>
              <a:t>addq	%rdx, %rsi  # i*n+j</a:t>
            </a:r>
          </a:p>
          <a:p>
            <a:r>
              <a:rPr lang="en-US" sz="1400" dirty="0">
                <a:latin typeface="Courier New" pitchFamily="49" charset="0"/>
              </a:rPr>
              <a:t>movq	%rsi, %rax  # i*n+j</a:t>
            </a:r>
          </a:p>
          <a:p>
            <a:r>
              <a:rPr lang="en-US" sz="1400" dirty="0">
                <a:latin typeface="Courier New" pitchFamily="49" charset="0"/>
              </a:rPr>
              <a:t>subq	%rcx, %rax  # i*n+j-n</a:t>
            </a:r>
          </a:p>
          <a:p>
            <a:r>
              <a:rPr lang="en-US" sz="1400" dirty="0">
                <a:latin typeface="Courier New" pitchFamily="49" charset="0"/>
              </a:rPr>
              <a:t>leaq	(%rsi,%rcx), %rcx # i*n+j+n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5" grpId="0" animBg="1"/>
      <p:bldP spid="389126" grpId="0"/>
      <p:bldP spid="389127" grpId="0"/>
      <p:bldP spid="38912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Memory layout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Buffer overflow, worms, and viruses</a:t>
            </a:r>
          </a:p>
          <a:p>
            <a:r>
              <a:rPr lang="en-US" dirty="0" smtClean="0"/>
              <a:t>Program optimization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Removing unnecessary procedure calls</a:t>
            </a:r>
          </a:p>
          <a:p>
            <a:pPr lvl="1"/>
            <a:r>
              <a:rPr lang="en-US" dirty="0" smtClean="0"/>
              <a:t>Code motion/</a:t>
            </a:r>
            <a:r>
              <a:rPr lang="en-US" dirty="0" err="1" smtClean="0"/>
              <a:t>precomputation</a:t>
            </a:r>
            <a:endParaRPr lang="en-US" dirty="0" smtClean="0"/>
          </a:p>
          <a:p>
            <a:pPr lvl="1"/>
            <a:r>
              <a:rPr lang="en-US" dirty="0" smtClean="0"/>
              <a:t>Strength reduction</a:t>
            </a:r>
          </a:p>
          <a:p>
            <a:pPr lvl="1"/>
            <a:r>
              <a:rPr lang="en-US" dirty="0" smtClean="0"/>
              <a:t>Sharing of common </a:t>
            </a:r>
            <a:r>
              <a:rPr lang="en-US" dirty="0" err="1" smtClean="0"/>
              <a:t>subexpressions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Optimization blocker: Procedure calls</a:t>
            </a:r>
          </a:p>
          <a:p>
            <a:pPr lvl="1"/>
            <a:r>
              <a:rPr lang="en-US" dirty="0" smtClean="0"/>
              <a:t>Optimization blocker: Memory aliasing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838200" y="2006071"/>
            <a:ext cx="4997450" cy="2049463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</a:t>
            </a:r>
            <a:r>
              <a:rPr lang="en-US" sz="1800" dirty="0" err="1">
                <a:latin typeface="Courier New" pitchFamily="49" charset="0"/>
              </a:rPr>
              <a:t>a'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458200" cy="573087"/>
          </a:xfrm>
        </p:spPr>
        <p:txBody>
          <a:bodyPr/>
          <a:lstStyle/>
          <a:p>
            <a:r>
              <a:rPr lang="en-US"/>
              <a:t>Optimization Blocker #1: Procedure Calls</a:t>
            </a:r>
          </a:p>
        </p:txBody>
      </p:sp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627062"/>
          </a:xfrm>
        </p:spPr>
        <p:txBody>
          <a:bodyPr/>
          <a:lstStyle/>
          <a:p>
            <a:r>
              <a:rPr lang="en-US" dirty="0"/>
              <a:t>Procedure to </a:t>
            </a:r>
            <a:r>
              <a:rPr lang="en-US" dirty="0" smtClean="0"/>
              <a:t>convert string </a:t>
            </a:r>
            <a:r>
              <a:rPr lang="en-US" dirty="0"/>
              <a:t>to </a:t>
            </a:r>
            <a:r>
              <a:rPr lang="en-US" dirty="0" smtClean="0"/>
              <a:t>lower case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5066" y="4035623"/>
            <a:ext cx="3657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1" hangingPunct="1">
              <a:spcBef>
                <a:spcPct val="20000"/>
              </a:spcBef>
              <a:buClr>
                <a:srgbClr val="990000"/>
              </a:buClr>
              <a:buSzPct val="110000"/>
            </a:pPr>
            <a:r>
              <a:rPr lang="en-US" sz="1400" i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Extracted from 213 lab submissions, Fall 1998</a:t>
            </a:r>
            <a:endParaRPr lang="en-US" sz="1400" i="1" kern="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7" y="569913"/>
            <a:ext cx="8678863" cy="573087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7387" cy="908050"/>
          </a:xfrm>
        </p:spPr>
        <p:txBody>
          <a:bodyPr/>
          <a:lstStyle/>
          <a:p>
            <a:r>
              <a:rPr lang="en-US" dirty="0"/>
              <a:t>Time quadruples when double string length</a:t>
            </a:r>
          </a:p>
          <a:p>
            <a:r>
              <a:rPr lang="en-US" dirty="0"/>
              <a:t>Quadratic performance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30212" y="2781414"/>
          <a:ext cx="8181975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90600" y="2743200"/>
            <a:ext cx="1322285" cy="369332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CPU Seconds</a:t>
            </a:r>
          </a:p>
        </p:txBody>
      </p:sp>
      <p:sp>
        <p:nvSpPr>
          <p:cNvPr id="654342" name="Text Box 6"/>
          <p:cNvSpPr txBox="1">
            <a:spLocks noChangeArrowheads="1"/>
          </p:cNvSpPr>
          <p:nvPr/>
        </p:nvSpPr>
        <p:spPr bwMode="auto">
          <a:xfrm>
            <a:off x="4057970" y="5943600"/>
            <a:ext cx="1352230" cy="369332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String Length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07" y="435678"/>
            <a:ext cx="7592093" cy="762000"/>
          </a:xfrm>
        </p:spPr>
        <p:txBody>
          <a:bodyPr/>
          <a:lstStyle/>
          <a:p>
            <a:r>
              <a:rPr lang="en-US" dirty="0" smtClean="0"/>
              <a:t>Why is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42" y="3132667"/>
            <a:ext cx="7896225" cy="982133"/>
          </a:xfrm>
        </p:spPr>
        <p:txBody>
          <a:bodyPr/>
          <a:lstStyle/>
          <a:p>
            <a:r>
              <a:rPr lang="en-US" dirty="0" smtClean="0"/>
              <a:t>String length is called in every iteration!</a:t>
            </a:r>
          </a:p>
          <a:p>
            <a:pPr lvl="1"/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/>
              <a:t> is O(n), so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lower</a:t>
            </a:r>
            <a:r>
              <a:rPr lang="en-US" dirty="0" smtClean="0"/>
              <a:t>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9089" y="1303337"/>
            <a:ext cx="4502835" cy="181331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strlen</a:t>
            </a:r>
            <a:r>
              <a:rPr lang="en-US" sz="1600" dirty="0">
                <a:latin typeface="Courier New" pitchFamily="49" charset="0"/>
              </a:rPr>
              <a:t>(s);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(s[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&gt;= 'A' &amp;&amp; s[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s[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-= ('A' - '</a:t>
            </a:r>
            <a:r>
              <a:rPr lang="en-US" sz="1600" dirty="0" err="1">
                <a:latin typeface="Courier New" pitchFamily="49" charset="0"/>
              </a:rPr>
              <a:t>a'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9089" y="4114800"/>
            <a:ext cx="4962525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6845300" cy="573088"/>
          </a:xfrm>
        </p:spPr>
        <p:txBody>
          <a:bodyPr/>
          <a:lstStyle/>
          <a:p>
            <a:r>
              <a:rPr lang="en-US"/>
              <a:t>Memory Allocation Example</a:t>
            </a:r>
          </a:p>
        </p:txBody>
      </p:sp>
      <p:sp>
        <p:nvSpPr>
          <p:cNvPr id="350211" name="Rectangle 3"/>
          <p:cNvSpPr>
            <a:spLocks noChangeArrowheads="1"/>
          </p:cNvSpPr>
          <p:nvPr/>
        </p:nvSpPr>
        <p:spPr bwMode="auto">
          <a:xfrm>
            <a:off x="609600" y="1498049"/>
            <a:ext cx="5257800" cy="4521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char big_array[1&lt;&lt;24];  /*  16 MB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char huge_array[1&lt;&lt;28]; /* 256 MB */</a:t>
            </a:r>
          </a:p>
          <a:p>
            <a:pPr algn="l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int beyond;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char *p1, *p2, *p3, *p4;</a:t>
            </a:r>
          </a:p>
          <a:p>
            <a:pPr algn="l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int useless() {  return 0; }</a:t>
            </a:r>
          </a:p>
          <a:p>
            <a:pPr algn="l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int main()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p1 = malloc(1 &lt;&lt;28);  /* 256 MB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p2 = malloc(1 &lt;&lt; 8);  /* 256 B 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p3 = malloc(1 &lt;&lt;28);  /* 256 MB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p4 = malloc(1 &lt;&lt; 8);  /* 256 B 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/* Some print statements ...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400800" y="716560"/>
            <a:ext cx="457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6400800" y="6262688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6858000" y="891680"/>
            <a:ext cx="1447800" cy="558531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6858000" y="8860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Stack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Text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Data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6858000" y="5257800"/>
            <a:ext cx="1447800" cy="304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6400800" y="6019800"/>
            <a:ext cx="457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08</a:t>
            </a:r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>
            <a:off x="7581900" y="12670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 flipV="1">
            <a:off x="7581900" y="501784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6858000" y="2027412"/>
            <a:ext cx="1447800" cy="1588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770440" y="304800"/>
            <a:ext cx="19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068" y="6000690"/>
            <a:ext cx="3673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Where does everything go?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2" y="417513"/>
            <a:ext cx="6230938" cy="573087"/>
          </a:xfrm>
        </p:spPr>
        <p:txBody>
          <a:bodyPr/>
          <a:lstStyle/>
          <a:p>
            <a:r>
              <a:rPr lang="en-US"/>
              <a:t>Improving Performance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1" y="5238750"/>
            <a:ext cx="8307387" cy="1466850"/>
          </a:xfrm>
        </p:spPr>
        <p:txBody>
          <a:bodyPr/>
          <a:lstStyle/>
          <a:p>
            <a:r>
              <a:rPr lang="en-US" dirty="0"/>
              <a:t>Move call to 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r>
              <a:rPr lang="en-US" dirty="0"/>
              <a:t>Since result does not change from one iteration to another</a:t>
            </a:r>
          </a:p>
          <a:p>
            <a:r>
              <a:rPr lang="en-US" dirty="0"/>
              <a:t>Form of code </a:t>
            </a:r>
            <a:r>
              <a:rPr lang="en-US" dirty="0" smtClean="0"/>
              <a:t>motion/</a:t>
            </a:r>
            <a:r>
              <a:rPr lang="en-US" dirty="0" err="1" smtClean="0"/>
              <a:t>precomputation</a:t>
            </a:r>
            <a:endParaRPr lang="en-US" dirty="0"/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516466" y="3096661"/>
            <a:ext cx="4495800" cy="2059538"/>
          </a:xfrm>
          <a:prstGeom prst="rect">
            <a:avLst/>
          </a:prstGeom>
          <a:solidFill>
            <a:srgbClr val="D5F1CF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int </a:t>
            </a:r>
            <a:r>
              <a:rPr lang="en-US" sz="1600">
                <a:solidFill>
                  <a:srgbClr val="A50021"/>
                </a:solidFill>
                <a:latin typeface="Courier New" pitchFamily="49" charset="0"/>
              </a:rPr>
              <a:t>len = strlen</a:t>
            </a:r>
            <a:r>
              <a:rPr lang="en-US" sz="160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for (i = 0; i &lt;</a:t>
            </a:r>
            <a:r>
              <a:rPr lang="en-US" sz="1600">
                <a:solidFill>
                  <a:srgbClr val="A50021"/>
                </a:solidFill>
                <a:latin typeface="Courier New" pitchFamily="49" charset="0"/>
              </a:rPr>
              <a:t> len</a:t>
            </a:r>
            <a:r>
              <a:rPr lang="en-US" sz="1600">
                <a:latin typeface="Courier New" pitchFamily="49" charset="0"/>
              </a:rPr>
              <a:t>; i++)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if (s[i] &gt;= 'A' &amp;&amp; s[i]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  s[i]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9430" y="1207144"/>
            <a:ext cx="4502835" cy="181331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strlen</a:t>
            </a:r>
            <a:r>
              <a:rPr lang="en-US" sz="1600" dirty="0">
                <a:latin typeface="Courier New" pitchFamily="49" charset="0"/>
              </a:rPr>
              <a:t>(s);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(s[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&gt;= 'A' &amp;&amp; s[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s[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-= ('A' - '</a:t>
            </a:r>
            <a:r>
              <a:rPr lang="en-US" sz="1600" dirty="0" err="1">
                <a:latin typeface="Courier New" pitchFamily="49" charset="0"/>
              </a:rPr>
              <a:t>a'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build="p"/>
      <p:bldP spid="65638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445500" cy="573087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066800"/>
            <a:ext cx="8307387" cy="906462"/>
          </a:xfrm>
        </p:spPr>
        <p:txBody>
          <a:bodyPr/>
          <a:lstStyle/>
          <a:p>
            <a:r>
              <a:rPr lang="en-US" dirty="0" smtClean="0"/>
              <a:t>Lower2: Time </a:t>
            </a:r>
            <a:r>
              <a:rPr lang="en-US" dirty="0"/>
              <a:t>doubles when double string length</a:t>
            </a:r>
          </a:p>
          <a:p>
            <a:r>
              <a:rPr lang="en-US" dirty="0" smtClean="0"/>
              <a:t>Linear performance</a:t>
            </a:r>
            <a:endParaRPr 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81000" y="2209800"/>
          <a:ext cx="8067675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80067" y="2286000"/>
            <a:ext cx="1322285" cy="369332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CPU Seconds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15170" y="5791200"/>
            <a:ext cx="135223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String Length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839200" cy="573088"/>
          </a:xfrm>
          <a:noFill/>
          <a:ln/>
        </p:spPr>
        <p:txBody>
          <a:bodyPr/>
          <a:lstStyle/>
          <a:p>
            <a:r>
              <a:rPr lang="en-US" dirty="0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410200"/>
          </a:xfrm>
          <a:noFill/>
          <a:ln/>
        </p:spPr>
        <p:txBody>
          <a:bodyPr lIns="90487" tIns="44450" rIns="90487" bIns="44450"/>
          <a:lstStyle/>
          <a:p>
            <a:r>
              <a:rPr lang="en-US" sz="2000" dirty="0"/>
              <a:t>Why couldn’t compiler move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dirty="0"/>
              <a:t> out of  inner loop?</a:t>
            </a:r>
          </a:p>
          <a:p>
            <a:pPr lvl="1"/>
            <a:r>
              <a:rPr lang="en-US" sz="1800" dirty="0"/>
              <a:t>Procedure may have side effects</a:t>
            </a:r>
          </a:p>
          <a:p>
            <a:pPr lvl="1"/>
            <a:r>
              <a:rPr lang="en-US" sz="1800" dirty="0" smtClean="0"/>
              <a:t>Function </a:t>
            </a:r>
            <a:r>
              <a:rPr lang="en-US" sz="1800" dirty="0"/>
              <a:t>may not return same value for given arguments</a:t>
            </a:r>
          </a:p>
          <a:p>
            <a:pPr lvl="2"/>
            <a:r>
              <a:rPr lang="en-US" sz="1600" dirty="0" smtClean="0"/>
              <a:t>Could depend </a:t>
            </a:r>
            <a:r>
              <a:rPr lang="en-US" sz="1600" dirty="0"/>
              <a:t>on other parts of global state</a:t>
            </a:r>
          </a:p>
          <a:p>
            <a:pPr lvl="2"/>
            <a:r>
              <a:rPr lang="en-US" sz="1600" dirty="0"/>
              <a:t>Procedure </a:t>
            </a:r>
            <a:r>
              <a:rPr lang="en-US" sz="1600" b="1" dirty="0">
                <a:latin typeface="Courier New" pitchFamily="49" charset="0"/>
              </a:rPr>
              <a:t>lower</a:t>
            </a:r>
            <a:r>
              <a:rPr lang="en-US" sz="1600" dirty="0"/>
              <a:t> could interact with </a:t>
            </a:r>
            <a:r>
              <a:rPr lang="en-US" sz="1600" b="1" dirty="0" err="1">
                <a:latin typeface="Courier New" pitchFamily="49" charset="0"/>
              </a:rPr>
              <a:t>strlen</a:t>
            </a:r>
            <a:endParaRPr lang="en-US" sz="1600" b="1" dirty="0"/>
          </a:p>
          <a:p>
            <a:r>
              <a:rPr lang="en-US" sz="2200" dirty="0" smtClean="0">
                <a:solidFill>
                  <a:srgbClr val="C00000"/>
                </a:solidFill>
              </a:rPr>
              <a:t>Compiler usually treats </a:t>
            </a:r>
            <a:r>
              <a:rPr lang="en-US" sz="2200" dirty="0">
                <a:solidFill>
                  <a:srgbClr val="C00000"/>
                </a:solidFill>
              </a:rPr>
              <a:t>procedure call as a black </a:t>
            </a:r>
            <a:r>
              <a:rPr lang="en-US" sz="2200" dirty="0" smtClean="0">
                <a:solidFill>
                  <a:srgbClr val="C00000"/>
                </a:solidFill>
              </a:rPr>
              <a:t>box that cannot be analyzed</a:t>
            </a:r>
            <a:endParaRPr lang="en-US" sz="2200" dirty="0">
              <a:solidFill>
                <a:srgbClr val="C00000"/>
              </a:solidFill>
            </a:endParaRPr>
          </a:p>
          <a:p>
            <a:pPr lvl="1"/>
            <a:r>
              <a:rPr lang="en-US" sz="1800" dirty="0" smtClean="0"/>
              <a:t>Consequence: conservative in optimizations</a:t>
            </a:r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Remedies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smtClean="0"/>
              <a:t>Inline the function if possible</a:t>
            </a:r>
            <a:endParaRPr lang="en-US" sz="1800" dirty="0"/>
          </a:p>
          <a:p>
            <a:pPr lvl="1"/>
            <a:r>
              <a:rPr lang="en-US" sz="1800" dirty="0"/>
              <a:t>Do your own code motion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4724400" y="3962400"/>
            <a:ext cx="4038600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lencnt</a:t>
            </a:r>
            <a:r>
              <a:rPr lang="en-US" sz="16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strlen</a:t>
            </a:r>
            <a:r>
              <a:rPr lang="en-US" sz="1600" dirty="0">
                <a:latin typeface="Courier New" pitchFamily="49" charset="0"/>
              </a:rPr>
              <a:t>(const char *s)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lencnt</a:t>
            </a:r>
            <a:r>
              <a:rPr lang="en-US" sz="16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2971800" y="5158880"/>
            <a:ext cx="1524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2971800" y="4625480"/>
            <a:ext cx="1524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971800" y="3505200"/>
            <a:ext cx="1524000" cy="1120280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2971800" y="2133600"/>
            <a:ext cx="1524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971800" y="2438400"/>
            <a:ext cx="1524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498175"/>
            <a:ext cx="6578600" cy="573088"/>
          </a:xfrm>
        </p:spPr>
        <p:txBody>
          <a:bodyPr/>
          <a:lstStyle/>
          <a:p>
            <a:r>
              <a:rPr lang="en-US"/>
              <a:t>IA32 Example Addresses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457200" y="2121044"/>
            <a:ext cx="4265613" cy="34137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esp</a:t>
            </a:r>
            <a:r>
              <a:rPr lang="en-US" sz="1800" dirty="0">
                <a:latin typeface="Courier New" pitchFamily="49" charset="0"/>
              </a:rPr>
              <a:t>	0xffffbcd0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p3 	0x65586008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p1 	0x55585008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p4	0x1904a110 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</a:t>
            </a:r>
            <a:r>
              <a:rPr lang="en-US" sz="1800" dirty="0" smtClean="0">
                <a:latin typeface="Courier New" pitchFamily="49" charset="0"/>
              </a:rPr>
              <a:t>0x1904a008</a:t>
            </a:r>
          </a:p>
          <a:p>
            <a:pPr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&amp;p2	0x18049760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beyond 	0x08049744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0x18049780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0x08049760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0x080483c6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0x08049744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 smtClean="0">
                <a:latin typeface="Calibri" pitchFamily="34" charset="0"/>
              </a:rPr>
              <a:t>final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malloc</a:t>
            </a:r>
            <a:r>
              <a:rPr lang="en-US" sz="1800" dirty="0">
                <a:latin typeface="Courier New" pitchFamily="49" charset="0"/>
              </a:rPr>
              <a:t>()	</a:t>
            </a:r>
            <a:r>
              <a:rPr lang="en-US" sz="1800" dirty="0" smtClean="0">
                <a:latin typeface="Courier New" pitchFamily="49" charset="0"/>
              </a:rPr>
              <a:t>0x006be166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3340" name="Text Box 60"/>
          <p:cNvSpPr txBox="1">
            <a:spLocks noChangeArrowheads="1"/>
          </p:cNvSpPr>
          <p:nvPr/>
        </p:nvSpPr>
        <p:spPr bwMode="auto">
          <a:xfrm>
            <a:off x="496507" y="1216967"/>
            <a:ext cx="2475293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32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400800" y="716560"/>
            <a:ext cx="457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400800" y="6262688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858000" y="891680"/>
            <a:ext cx="1447800" cy="558531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858000" y="8860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Stack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Text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Data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6400800" y="6019800"/>
            <a:ext cx="457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08</a:t>
            </a:r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>
            <a:off x="7581900" y="12670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6400800" y="4097760"/>
            <a:ext cx="46038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80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70440" y="304800"/>
            <a:ext cx="19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drawn to scale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200" y="5830669"/>
            <a:ext cx="3400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</a:rPr>
              <a:t>malloc</a:t>
            </a:r>
            <a:r>
              <a:rPr lang="en-US" sz="1800" dirty="0" smtClean="0">
                <a:latin typeface="Courier New" pitchFamily="49" charset="0"/>
              </a:rPr>
              <a:t>() </a:t>
            </a:r>
            <a:r>
              <a:rPr lang="en-US" sz="1800" dirty="0" smtClean="0">
                <a:latin typeface="Calibri" pitchFamily="34" charset="0"/>
              </a:rPr>
              <a:t>is dynamically linked</a:t>
            </a:r>
          </a:p>
          <a:p>
            <a:r>
              <a:rPr lang="en-US" sz="1800" dirty="0" smtClean="0">
                <a:latin typeface="Calibri" pitchFamily="34" charset="0"/>
              </a:rPr>
              <a:t>address determined at runtime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2971800" y="4572000"/>
            <a:ext cx="20574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2971800" y="3451720"/>
            <a:ext cx="2057400" cy="1120280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971800" y="2080120"/>
            <a:ext cx="20574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2971800" y="2384920"/>
            <a:ext cx="20574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r>
              <a:rPr lang="en-US"/>
              <a:t>x86-64 Example Addresses</a:t>
            </a:r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457200" y="2072645"/>
            <a:ext cx="4876800" cy="34137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rsp</a:t>
            </a:r>
            <a:r>
              <a:rPr lang="en-US" sz="1800" dirty="0">
                <a:latin typeface="Courier New" pitchFamily="49" charset="0"/>
              </a:rPr>
              <a:t>	0x7ffffff8d1f8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p3 	0x2aaabaadd010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p1 	0x2aaaaaadc010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p4	0x000011501120 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</a:t>
            </a:r>
            <a:r>
              <a:rPr lang="en-US" sz="1800" dirty="0" smtClean="0">
                <a:latin typeface="Courier New" pitchFamily="49" charset="0"/>
              </a:rPr>
              <a:t>0x000011501010</a:t>
            </a:r>
          </a:p>
          <a:p>
            <a:pPr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&amp;p2	0x000010500a60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beyond 	0x000000500a44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0x000010500a80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0x000000500a50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0x000000400510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0x000000400500</a:t>
            </a:r>
          </a:p>
          <a:p>
            <a:pPr algn="l">
              <a:lnSpc>
                <a:spcPct val="100000"/>
              </a:lnSpc>
              <a:tabLst>
                <a:tab pos="2511425" algn="l"/>
              </a:tabLst>
            </a:pPr>
            <a:r>
              <a:rPr lang="en-US" sz="1800" dirty="0" smtClean="0">
                <a:latin typeface="Calibri" pitchFamily="34" charset="0"/>
              </a:rPr>
              <a:t>final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malloc</a:t>
            </a:r>
            <a:r>
              <a:rPr lang="en-US" sz="1800" dirty="0">
                <a:latin typeface="Courier New" pitchFamily="49" charset="0"/>
              </a:rPr>
              <a:t>()	0x00386ae6a170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735"/>
            <a:ext cx="2475293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47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867400" y="71656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00007F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891680"/>
            <a:ext cx="1447800" cy="558531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858000" y="8860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Stack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Text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Data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>
            <a:off x="7581900" y="12670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867400" y="409776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000030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70440" y="304800"/>
            <a:ext cx="19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drawn to scale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" y="5830669"/>
            <a:ext cx="3400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</a:rPr>
              <a:t>malloc</a:t>
            </a:r>
            <a:r>
              <a:rPr lang="en-US" sz="1800" dirty="0" smtClean="0">
                <a:latin typeface="Courier New" pitchFamily="49" charset="0"/>
              </a:rPr>
              <a:t>() </a:t>
            </a:r>
            <a:r>
              <a:rPr lang="en-US" sz="1800" dirty="0" smtClean="0">
                <a:latin typeface="Calibri" pitchFamily="34" charset="0"/>
              </a:rPr>
              <a:t>is dynamically linked</a:t>
            </a:r>
          </a:p>
          <a:p>
            <a:r>
              <a:rPr lang="en-US" sz="1800" dirty="0" smtClean="0">
                <a:latin typeface="Calibri" pitchFamily="34" charset="0"/>
              </a:rPr>
              <a:t>address determined at runtime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Associativity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-&gt;  </a:t>
            </a:r>
            <a:r>
              <a:rPr lang="en-US" sz="1800" dirty="0">
                <a:latin typeface="Courier New" pitchFamily="49" charset="0"/>
              </a:rPr>
              <a:t>.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486400"/>
            <a:ext cx="47244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 has very high precedence</a:t>
            </a:r>
          </a:p>
          <a:p>
            <a:pPr marL="63500" indent="-238125"/>
            <a:r>
              <a:rPr lang="en-US" sz="2000" dirty="0">
                <a:latin typeface="Courier New" pitchFamily="49" charset="0"/>
              </a:rPr>
              <a:t>()</a:t>
            </a:r>
            <a:r>
              <a:rPr lang="en-US" sz="2000" dirty="0"/>
              <a:t> has very high precedence</a:t>
            </a:r>
          </a:p>
          <a:p>
            <a:pPr marL="63500" indent="-238125"/>
            <a:r>
              <a:rPr lang="en-US" sz="2000" dirty="0"/>
              <a:t>monadic </a:t>
            </a:r>
            <a:r>
              <a:rPr lang="en-US" sz="2000" dirty="0">
                <a:latin typeface="Courier New" pitchFamily="49" charset="0"/>
              </a:rPr>
              <a:t>*</a:t>
            </a:r>
            <a:r>
              <a:rPr lang="en-US" sz="2000" dirty="0"/>
              <a:t> just below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6119</TotalTime>
  <Words>3938</Words>
  <Application>Microsoft PowerPoint</Application>
  <PresentationFormat>On-screen Show (4:3)</PresentationFormat>
  <Paragraphs>1150</Paragraphs>
  <Slides>62</Slides>
  <Notes>55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template2007</vt:lpstr>
      <vt:lpstr>Worksheet</vt:lpstr>
      <vt:lpstr>Chart</vt:lpstr>
      <vt:lpstr>Introduction to Computer Systems 15-213/18-243, spring 2009 10th Lecture, Feb. 12th </vt:lpstr>
      <vt:lpstr>Last Time</vt:lpstr>
      <vt:lpstr>Last Time</vt:lpstr>
      <vt:lpstr>Today</vt:lpstr>
      <vt:lpstr>IA32 Linux Memory Layout</vt:lpstr>
      <vt:lpstr>Memory Allocation Example</vt:lpstr>
      <vt:lpstr>IA32 Example Addresses</vt:lpstr>
      <vt:lpstr>x86-64 Example Addresses</vt:lpstr>
      <vt:lpstr>C operators</vt:lpstr>
      <vt:lpstr>C Pointer Declarations: Test Yourself!</vt:lpstr>
      <vt:lpstr>C Pointer Declarations (Check out guide)</vt:lpstr>
      <vt:lpstr>Avoiding Complex Declarations</vt:lpstr>
      <vt:lpstr>Today</vt:lpstr>
      <vt:lpstr>Internet Worm and IM War</vt:lpstr>
      <vt:lpstr>Internet Worm and IM War</vt:lpstr>
      <vt:lpstr>Internet Worm and IM War (cont.)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Example #1</vt:lpstr>
      <vt:lpstr>Buffer Overflow Example #2</vt:lpstr>
      <vt:lpstr>Buffer Overflow Example #3</vt:lpstr>
      <vt:lpstr>Malicious Use of Buffer Overflow</vt:lpstr>
      <vt:lpstr>Exploits Based on Buffer Overflows</vt:lpstr>
      <vt:lpstr>Exploits Based on Buffer Overflows</vt:lpstr>
      <vt:lpstr>Slide 28</vt:lpstr>
      <vt:lpstr>Code Red Worm</vt:lpstr>
      <vt:lpstr>Code Red Exploit Code</vt:lpstr>
      <vt:lpstr>Code Red Effects</vt:lpstr>
      <vt:lpstr>Avoiding Overflow Vulnerability</vt:lpstr>
      <vt:lpstr>System-Level Protections</vt:lpstr>
      <vt:lpstr>Worms and Viruses</vt:lpstr>
      <vt:lpstr>Today</vt:lpstr>
      <vt:lpstr>Example Matrix Multiplication</vt:lpstr>
      <vt:lpstr>MMM Plot: Analysis</vt:lpstr>
      <vt:lpstr>Harsh Reality</vt:lpstr>
      <vt:lpstr>Harsh Reality</vt:lpstr>
      <vt:lpstr>Optimizing Compilers</vt:lpstr>
      <vt:lpstr>Example</vt:lpstr>
      <vt:lpstr>Optimizing Compilers</vt:lpstr>
      <vt:lpstr>Limitations of Optimizing Compilers</vt:lpstr>
      <vt:lpstr>Today</vt:lpstr>
      <vt:lpstr>Example: Data Type for Vectors</vt:lpstr>
      <vt:lpstr>Example: Summing Vector Elements</vt:lpstr>
      <vt:lpstr>Removing Procedure Call</vt:lpstr>
      <vt:lpstr>Removing Procedure Calls</vt:lpstr>
      <vt:lpstr>Today</vt:lpstr>
      <vt:lpstr>Code Motion</vt:lpstr>
      <vt:lpstr>Compiler-Generated Code Motion</vt:lpstr>
      <vt:lpstr>Today</vt:lpstr>
      <vt:lpstr>Strength Reduction</vt:lpstr>
      <vt:lpstr>Today</vt:lpstr>
      <vt:lpstr>Share Common Subexpressions</vt:lpstr>
      <vt:lpstr>Today</vt:lpstr>
      <vt:lpstr>Optimization Blocker #1: Procedure Calls</vt:lpstr>
      <vt:lpstr>Performance</vt:lpstr>
      <vt:lpstr>Why is That?</vt:lpstr>
      <vt:lpstr>Improving Performance</vt:lpstr>
      <vt:lpstr>Performance</vt:lpstr>
      <vt:lpstr>Optimization Blocker: Procedure Calls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Markus Pueschel</cp:lastModifiedBy>
  <cp:revision>300</cp:revision>
  <cp:lastPrinted>1999-09-20T15:19:18Z</cp:lastPrinted>
  <dcterms:created xsi:type="dcterms:W3CDTF">2009-01-12T00:38:48Z</dcterms:created>
  <dcterms:modified xsi:type="dcterms:W3CDTF">2009-02-23T19:48:59Z</dcterms:modified>
</cp:coreProperties>
</file>