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831" r:id="rId2"/>
    <p:sldId id="964" r:id="rId3"/>
    <p:sldId id="965" r:id="rId4"/>
    <p:sldId id="966" r:id="rId5"/>
    <p:sldId id="967" r:id="rId6"/>
    <p:sldId id="789" r:id="rId7"/>
    <p:sldId id="790" r:id="rId8"/>
    <p:sldId id="791" r:id="rId9"/>
    <p:sldId id="792" r:id="rId10"/>
    <p:sldId id="793" r:id="rId11"/>
    <p:sldId id="794" r:id="rId12"/>
    <p:sldId id="795" r:id="rId13"/>
    <p:sldId id="796" r:id="rId14"/>
    <p:sldId id="797" r:id="rId15"/>
    <p:sldId id="798" r:id="rId16"/>
    <p:sldId id="799" r:id="rId17"/>
    <p:sldId id="800" r:id="rId18"/>
    <p:sldId id="801" r:id="rId19"/>
    <p:sldId id="802" r:id="rId20"/>
    <p:sldId id="803" r:id="rId21"/>
    <p:sldId id="804" r:id="rId22"/>
    <p:sldId id="808" r:id="rId23"/>
    <p:sldId id="805" r:id="rId24"/>
    <p:sldId id="806" r:id="rId25"/>
    <p:sldId id="807" r:id="rId26"/>
    <p:sldId id="810" r:id="rId27"/>
    <p:sldId id="811" r:id="rId28"/>
    <p:sldId id="812" r:id="rId29"/>
    <p:sldId id="813" r:id="rId30"/>
    <p:sldId id="814" r:id="rId31"/>
    <p:sldId id="815" r:id="rId32"/>
    <p:sldId id="816" r:id="rId33"/>
    <p:sldId id="922" r:id="rId34"/>
    <p:sldId id="817" r:id="rId35"/>
    <p:sldId id="916" r:id="rId36"/>
    <p:sldId id="968" r:id="rId37"/>
    <p:sldId id="969" r:id="rId38"/>
    <p:sldId id="970" r:id="rId39"/>
    <p:sldId id="971" r:id="rId40"/>
    <p:sldId id="972" r:id="rId41"/>
    <p:sldId id="973" r:id="rId42"/>
    <p:sldId id="974" r:id="rId43"/>
    <p:sldId id="975" r:id="rId44"/>
    <p:sldId id="976" r:id="rId45"/>
    <p:sldId id="977" r:id="rId46"/>
    <p:sldId id="978" r:id="rId47"/>
    <p:sldId id="979" r:id="rId48"/>
    <p:sldId id="980" r:id="rId49"/>
    <p:sldId id="981" r:id="rId50"/>
  </p:sldIdLst>
  <p:sldSz cx="9144000" cy="6858000" type="overhead"/>
  <p:notesSz cx="7315200" cy="96012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FF99"/>
    <a:srgbClr val="FF99CC"/>
    <a:srgbClr val="CCFFFF"/>
    <a:srgbClr val="FFFF99"/>
    <a:srgbClr val="CC0000"/>
    <a:srgbClr val="000000"/>
    <a:srgbClr val="00001E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582" autoAdjust="0"/>
  </p:normalViewPr>
  <p:slideViewPr>
    <p:cSldViewPr>
      <p:cViewPr varScale="1">
        <p:scale>
          <a:sx n="77" d="100"/>
          <a:sy n="77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3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11" tIns="46771" rIns="95211" bIns="46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28975" y="9145588"/>
            <a:ext cx="85725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870" tIns="46771" rIns="91870" bIns="46771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200" b="0">
                <a:latin typeface="Century Gothic" pitchFamily="-65" charset="0"/>
              </a:rPr>
              <a:t>Page </a:t>
            </a:r>
            <a:fld id="{47525FDE-CD2D-3C4D-A7F4-5B871F835A17}" type="slidenum">
              <a:rPr lang="en-US" sz="1200" b="0">
                <a:latin typeface="Century Gothic" pitchFamily="-65" charset="0"/>
              </a:rPr>
              <a:pPr defTabSz="912813"/>
              <a:t>‹#›</a:t>
            </a:fld>
            <a:endParaRPr lang="en-US" sz="1200" b="0">
              <a:latin typeface="Century Gothic" pitchFamily="-65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1236134" y="727176"/>
            <a:ext cx="4844143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96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lIns="95231" tIns="47615" rIns="95231" bIns="4761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236134" y="727176"/>
            <a:ext cx="4844143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lIns="95231" tIns="47615" rIns="95231" bIns="4761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1236134" y="727176"/>
            <a:ext cx="4844143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16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lIns="95231" tIns="47615" rIns="95231" bIns="4761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1236134" y="727176"/>
            <a:ext cx="4844143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27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lIns="95231" tIns="47615" rIns="95231" bIns="4761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6134" y="727176"/>
            <a:ext cx="4844143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lIns="95231" tIns="47615" rIns="95231" bIns="4761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6134" y="727176"/>
            <a:ext cx="4844143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6086" y="4560989"/>
            <a:ext cx="5364238" cy="4321373"/>
          </a:xfrm>
          <a:noFill/>
          <a:ln/>
        </p:spPr>
        <p:txBody>
          <a:bodyPr wrap="none" lIns="95231" tIns="47615" rIns="95231" bIns="4761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6: The Memory Hierarchy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Topics</a:t>
            </a:r>
          </a:p>
          <a:p>
            <a:pPr lvl="1"/>
            <a:r>
              <a:rPr lang="en-US"/>
              <a:t>Storage technologies and trends</a:t>
            </a:r>
          </a:p>
          <a:p>
            <a:pPr lvl="1"/>
            <a:r>
              <a:rPr lang="en-US"/>
              <a:t>Locality of reference</a:t>
            </a:r>
          </a:p>
          <a:p>
            <a:pPr lvl="1"/>
            <a:r>
              <a:rPr lang="en-US"/>
              <a:t>Caching in the memory hierarchy</a:t>
            </a:r>
          </a:p>
          <a:p>
            <a:pPr lvl="1"/>
            <a:r>
              <a:rPr lang="en-US"/>
              <a:t>Cache design principles</a:t>
            </a:r>
          </a:p>
          <a:p>
            <a:pPr lvl="1"/>
            <a:r>
              <a:rPr lang="en-US"/>
              <a:t>Implications of caches for programmers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Reading DRAM </a:t>
            </a:r>
            <a:r>
              <a:rPr lang="en-US" dirty="0" err="1"/>
              <a:t>Supercell</a:t>
            </a:r>
            <a:r>
              <a:rPr lang="en-US" dirty="0"/>
              <a:t> (2,1)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57275"/>
            <a:ext cx="8701087" cy="536575"/>
          </a:xfrm>
        </p:spPr>
        <p:txBody>
          <a:bodyPr/>
          <a:lstStyle/>
          <a:p>
            <a:r>
              <a:rPr lang="en-US"/>
              <a:t>Step 2(a): Column access strobe (</a:t>
            </a:r>
            <a:r>
              <a:rPr lang="en-US">
                <a:solidFill>
                  <a:srgbClr val="FF0000"/>
                </a:solidFill>
              </a:rPr>
              <a:t>CAS</a:t>
            </a:r>
            <a:r>
              <a:rPr lang="en-US"/>
              <a:t>) selects column 1.</a:t>
            </a:r>
          </a:p>
        </p:txBody>
      </p:sp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5654675" y="2749550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3852863" y="4152900"/>
            <a:ext cx="658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840711" name="Rectangle 7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12" name="Rectangle 8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13" name="Rectangle 9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14" name="Rectangle 10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15" name="Rectangle 11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16" name="Rectangle 12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17" name="Rectangle 13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18" name="Rectangle 14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19" name="Rectangle 15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20" name="Rectangle 16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21" name="Rectangle 17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22" name="Rectangle 18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23" name="Rectangle 19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24" name="Rectangle 20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25" name="Rectangle 21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26" name="Rectangle 22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27" name="Text Box 23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40728" name="Text Box 24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840729" name="Text Box 25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840730" name="Text Box 26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840731" name="Text Box 27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40732" name="Text Box 28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840733" name="Text Box 29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840734" name="Text Box 30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840735" name="Rectangle 31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36" name="Rectangle 32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37" name="Rectangle 33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38" name="Text Box 34"/>
          <p:cNvSpPr txBox="1">
            <a:spLocks noChangeArrowheads="1"/>
          </p:cNvSpPr>
          <p:nvPr/>
        </p:nvSpPr>
        <p:spPr bwMode="auto">
          <a:xfrm>
            <a:off x="4999038" y="6302375"/>
            <a:ext cx="19685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internal row buffer</a:t>
            </a:r>
          </a:p>
        </p:txBody>
      </p:sp>
      <p:sp>
        <p:nvSpPr>
          <p:cNvPr id="840739" name="Rectangle 35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40" name="Text Box 36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840741" name="Text Box 37"/>
          <p:cNvSpPr txBox="1">
            <a:spLocks noChangeArrowheads="1"/>
          </p:cNvSpPr>
          <p:nvPr/>
        </p:nvSpPr>
        <p:spPr bwMode="auto">
          <a:xfrm>
            <a:off x="2779713" y="3086100"/>
            <a:ext cx="1038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-65" charset="0"/>
              </a:rPr>
              <a:t>CAS = 1</a:t>
            </a:r>
          </a:p>
        </p:txBody>
      </p:sp>
      <p:sp>
        <p:nvSpPr>
          <p:cNvPr id="840742" name="Line 38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43" name="Text Box 39"/>
          <p:cNvSpPr txBox="1">
            <a:spLocks noChangeArrowheads="1"/>
          </p:cNvSpPr>
          <p:nvPr/>
        </p:nvSpPr>
        <p:spPr bwMode="auto">
          <a:xfrm>
            <a:off x="2973388" y="3695700"/>
            <a:ext cx="6715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addr</a:t>
            </a:r>
          </a:p>
        </p:txBody>
      </p:sp>
      <p:sp>
        <p:nvSpPr>
          <p:cNvPr id="840744" name="Line 40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45" name="Text Box 41"/>
          <p:cNvSpPr txBox="1">
            <a:spLocks noChangeArrowheads="1"/>
          </p:cNvSpPr>
          <p:nvPr/>
        </p:nvSpPr>
        <p:spPr bwMode="auto">
          <a:xfrm>
            <a:off x="2941638" y="5448300"/>
            <a:ext cx="6715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data</a:t>
            </a:r>
          </a:p>
        </p:txBody>
      </p:sp>
      <p:sp>
        <p:nvSpPr>
          <p:cNvPr id="840746" name="Text Box 42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840747" name="Text Box 43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840748" name="Rectangle 44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40749" name="Rectangle 45"/>
          <p:cNvSpPr>
            <a:spLocks noChangeArrowheads="1"/>
          </p:cNvSpPr>
          <p:nvPr/>
        </p:nvSpPr>
        <p:spPr bwMode="auto">
          <a:xfrm>
            <a:off x="606425" y="1565275"/>
            <a:ext cx="808037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prstTxWarp prst="textNoShape">
              <a:avLst/>
            </a:prstTxWarp>
          </a:bodyPr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-65" charset="2"/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Step 2(b): </a:t>
            </a:r>
            <a:r>
              <a:rPr lang="en-US" sz="2400" dirty="0" err="1">
                <a:solidFill>
                  <a:schemeClr val="tx2"/>
                </a:solidFill>
                <a:latin typeface="Calibri"/>
                <a:cs typeface="Calibri"/>
              </a:rPr>
              <a:t>Supercell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(2,1) copied from buffer to data lines, and eventually back to the CPU.</a:t>
            </a:r>
          </a:p>
        </p:txBody>
      </p:sp>
      <p:sp>
        <p:nvSpPr>
          <p:cNvPr id="840750" name="Rectangle 46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51" name="Rectangle 47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52" name="Rectangle 48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0753" name="Rectangle 49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754" name="AutoShape 50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0755" name="Group 51"/>
          <p:cNvGrpSpPr>
            <a:grpSpLocks/>
          </p:cNvGrpSpPr>
          <p:nvPr/>
        </p:nvGrpSpPr>
        <p:grpSpPr bwMode="auto">
          <a:xfrm>
            <a:off x="2747963" y="5748338"/>
            <a:ext cx="1133475" cy="1019175"/>
            <a:chOff x="1731" y="3621"/>
            <a:chExt cx="714" cy="642"/>
          </a:xfrm>
        </p:grpSpPr>
        <p:sp>
          <p:nvSpPr>
            <p:cNvPr id="840756" name="Text Box 52"/>
            <p:cNvSpPr txBox="1">
              <a:spLocks noChangeArrowheads="1"/>
            </p:cNvSpPr>
            <p:nvPr/>
          </p:nvSpPr>
          <p:spPr bwMode="auto">
            <a:xfrm>
              <a:off x="1731" y="3897"/>
              <a:ext cx="714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supercell </a:t>
              </a:r>
            </a:p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840757" name="Rectangle 53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840758" name="Group 54"/>
          <p:cNvGrpSpPr>
            <a:grpSpLocks/>
          </p:cNvGrpSpPr>
          <p:nvPr/>
        </p:nvGrpSpPr>
        <p:grpSpPr bwMode="auto">
          <a:xfrm>
            <a:off x="415925" y="3787775"/>
            <a:ext cx="1139825" cy="1700213"/>
            <a:chOff x="262" y="2386"/>
            <a:chExt cx="718" cy="1071"/>
          </a:xfrm>
        </p:grpSpPr>
        <p:grpSp>
          <p:nvGrpSpPr>
            <p:cNvPr id="840759" name="Group 55"/>
            <p:cNvGrpSpPr>
              <a:grpSpLocks/>
            </p:cNvGrpSpPr>
            <p:nvPr/>
          </p:nvGrpSpPr>
          <p:grpSpPr bwMode="auto">
            <a:xfrm>
              <a:off x="266" y="2815"/>
              <a:ext cx="714" cy="642"/>
              <a:chOff x="1731" y="3621"/>
              <a:chExt cx="714" cy="642"/>
            </a:xfrm>
          </p:grpSpPr>
          <p:sp>
            <p:nvSpPr>
              <p:cNvPr id="840760" name="Text Box 56"/>
              <p:cNvSpPr txBox="1">
                <a:spLocks noChangeArrowheads="1"/>
              </p:cNvSpPr>
              <p:nvPr/>
            </p:nvSpPr>
            <p:spPr bwMode="auto">
              <a:xfrm>
                <a:off x="1731" y="3897"/>
                <a:ext cx="714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>
                    <a:solidFill>
                      <a:srgbClr val="FF0000"/>
                    </a:solidFill>
                  </a:rPr>
                  <a:t>supercell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840761" name="Rectangle 57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840762" name="Line 58"/>
            <p:cNvSpPr>
              <a:spLocks noChangeShapeType="1"/>
            </p:cNvSpPr>
            <p:nvPr/>
          </p:nvSpPr>
          <p:spPr bwMode="auto">
            <a:xfrm flipH="1">
              <a:off x="262" y="2719"/>
              <a:ext cx="7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40763" name="Text Box 59"/>
            <p:cNvSpPr txBox="1">
              <a:spLocks noChangeArrowheads="1"/>
            </p:cNvSpPr>
            <p:nvPr/>
          </p:nvSpPr>
          <p:spPr bwMode="auto">
            <a:xfrm>
              <a:off x="277" y="2386"/>
              <a:ext cx="57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To 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41" grpId="0" autoUpdateAnimBg="0"/>
      <p:bldP spid="840749" grpId="0" autoUpdateAnimBg="0"/>
      <p:bldP spid="840752" grpId="0" animBg="1" autoUpdateAnimBg="0"/>
      <p:bldP spid="8407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Memory Modules</a:t>
            </a:r>
          </a:p>
        </p:txBody>
      </p:sp>
      <p:sp>
        <p:nvSpPr>
          <p:cNvPr id="841731" name="Rectangle 3"/>
          <p:cNvSpPr>
            <a:spLocks noChangeAspect="1" noChangeArrowheads="1"/>
          </p:cNvSpPr>
          <p:nvPr/>
        </p:nvSpPr>
        <p:spPr bwMode="auto">
          <a:xfrm>
            <a:off x="1549400" y="11747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2" name="Rectangle 4"/>
          <p:cNvSpPr>
            <a:spLocks noChangeAspect="1" noChangeArrowheads="1"/>
          </p:cNvSpPr>
          <p:nvPr/>
        </p:nvSpPr>
        <p:spPr bwMode="auto">
          <a:xfrm>
            <a:off x="2044700" y="45577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3" name="Rectangle 5"/>
          <p:cNvSpPr>
            <a:spLocks noChangeAspect="1" noChangeArrowheads="1"/>
          </p:cNvSpPr>
          <p:nvPr/>
        </p:nvSpPr>
        <p:spPr bwMode="auto">
          <a:xfrm>
            <a:off x="5099050" y="19208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4" name="Rectangle 6"/>
          <p:cNvSpPr>
            <a:spLocks noChangeAspect="1" noChangeArrowheads="1"/>
          </p:cNvSpPr>
          <p:nvPr/>
        </p:nvSpPr>
        <p:spPr bwMode="auto">
          <a:xfrm>
            <a:off x="4611688" y="2043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5" name="Rectangle 7"/>
          <p:cNvSpPr>
            <a:spLocks noChangeAspect="1" noChangeArrowheads="1"/>
          </p:cNvSpPr>
          <p:nvPr/>
        </p:nvSpPr>
        <p:spPr bwMode="auto">
          <a:xfrm>
            <a:off x="4124325" y="2165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6" name="Rectangle 8"/>
          <p:cNvSpPr>
            <a:spLocks noChangeAspect="1" noChangeArrowheads="1"/>
          </p:cNvSpPr>
          <p:nvPr/>
        </p:nvSpPr>
        <p:spPr bwMode="auto">
          <a:xfrm>
            <a:off x="3636963" y="22860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7" name="Rectangle 9"/>
          <p:cNvSpPr>
            <a:spLocks noChangeAspect="1" noChangeArrowheads="1"/>
          </p:cNvSpPr>
          <p:nvPr/>
        </p:nvSpPr>
        <p:spPr bwMode="auto">
          <a:xfrm>
            <a:off x="3149600" y="24082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8" name="Rectangle 10"/>
          <p:cNvSpPr>
            <a:spLocks noChangeAspect="1" noChangeArrowheads="1"/>
          </p:cNvSpPr>
          <p:nvPr/>
        </p:nvSpPr>
        <p:spPr bwMode="auto">
          <a:xfrm>
            <a:off x="2662238" y="25304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9" name="Rectangle 11"/>
          <p:cNvSpPr>
            <a:spLocks noChangeAspect="1" noChangeArrowheads="1"/>
          </p:cNvSpPr>
          <p:nvPr/>
        </p:nvSpPr>
        <p:spPr bwMode="auto">
          <a:xfrm>
            <a:off x="2173288" y="26527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40" name="Rectangle 12"/>
          <p:cNvSpPr>
            <a:spLocks noChangeAspect="1" noChangeArrowheads="1"/>
          </p:cNvSpPr>
          <p:nvPr/>
        </p:nvSpPr>
        <p:spPr bwMode="auto">
          <a:xfrm>
            <a:off x="1685925" y="27749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1741" name="Rectangle 13"/>
          <p:cNvSpPr>
            <a:spLocks noChangeAspect="1" noChangeArrowheads="1"/>
          </p:cNvSpPr>
          <p:nvPr/>
        </p:nvSpPr>
        <p:spPr bwMode="auto">
          <a:xfrm>
            <a:off x="6743700" y="1560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42" name="Text Box 14"/>
          <p:cNvSpPr txBox="1">
            <a:spLocks noChangeAspect="1" noChangeArrowheads="1"/>
          </p:cNvSpPr>
          <p:nvPr/>
        </p:nvSpPr>
        <p:spPr bwMode="auto">
          <a:xfrm>
            <a:off x="6818313" y="1446213"/>
            <a:ext cx="1562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: supercell (i,j)</a:t>
            </a:r>
          </a:p>
        </p:txBody>
      </p:sp>
      <p:sp>
        <p:nvSpPr>
          <p:cNvPr id="841743" name="Text Box 15"/>
          <p:cNvSpPr txBox="1">
            <a:spLocks noChangeAspect="1" noChangeArrowheads="1"/>
          </p:cNvSpPr>
          <p:nvPr/>
        </p:nvSpPr>
        <p:spPr bwMode="auto">
          <a:xfrm>
            <a:off x="6648450" y="2120900"/>
            <a:ext cx="201295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eight 8Mx8 DRAMs</a:t>
            </a:r>
          </a:p>
        </p:txBody>
      </p:sp>
      <p:grpSp>
        <p:nvGrpSpPr>
          <p:cNvPr id="841744" name="Group 16"/>
          <p:cNvGrpSpPr>
            <a:grpSpLocks/>
          </p:cNvGrpSpPr>
          <p:nvPr/>
        </p:nvGrpSpPr>
        <p:grpSpPr bwMode="auto">
          <a:xfrm>
            <a:off x="1219200" y="1141413"/>
            <a:ext cx="4164013" cy="4035425"/>
            <a:chOff x="768" y="719"/>
            <a:chExt cx="2623" cy="2542"/>
          </a:xfrm>
        </p:grpSpPr>
        <p:sp>
          <p:nvSpPr>
            <p:cNvPr id="841745" name="Line 17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41746" name="Group 18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841747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1435" y="719"/>
                <a:ext cx="188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>
                    <a:latin typeface="Courier New" pitchFamily="-65" charset="0"/>
                  </a:rPr>
                  <a:t>addr (row = i, col = j)</a:t>
                </a:r>
              </a:p>
            </p:txBody>
          </p:sp>
          <p:sp>
            <p:nvSpPr>
              <p:cNvPr id="841748" name="Line 20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49" name="Line 21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0" name="Line 22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1" name="Line 23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2" name="Line 24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3" name="Line 25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4" name="Line 26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5" name="Line 27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6" name="Line 2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757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41758" name="Text Box 30"/>
          <p:cNvSpPr txBox="1">
            <a:spLocks noChangeAspect="1" noChangeArrowheads="1"/>
          </p:cNvSpPr>
          <p:nvPr/>
        </p:nvSpPr>
        <p:spPr bwMode="auto">
          <a:xfrm>
            <a:off x="6578600" y="4841875"/>
            <a:ext cx="112077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41759" name="Rectangle 31"/>
          <p:cNvSpPr>
            <a:spLocks noChangeAspect="1" noChangeArrowheads="1"/>
          </p:cNvSpPr>
          <p:nvPr/>
        </p:nvSpPr>
        <p:spPr bwMode="auto">
          <a:xfrm>
            <a:off x="3078163" y="3068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0" name="Rectangle 32"/>
          <p:cNvSpPr>
            <a:spLocks noChangeAspect="1" noChangeArrowheads="1"/>
          </p:cNvSpPr>
          <p:nvPr/>
        </p:nvSpPr>
        <p:spPr bwMode="auto">
          <a:xfrm>
            <a:off x="2611438" y="31861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1" name="Rectangle 33"/>
          <p:cNvSpPr>
            <a:spLocks noChangeAspect="1" noChangeArrowheads="1"/>
          </p:cNvSpPr>
          <p:nvPr/>
        </p:nvSpPr>
        <p:spPr bwMode="auto">
          <a:xfrm>
            <a:off x="3565525" y="2941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2" name="Rectangle 34"/>
          <p:cNvSpPr>
            <a:spLocks noChangeAspect="1" noChangeArrowheads="1"/>
          </p:cNvSpPr>
          <p:nvPr/>
        </p:nvSpPr>
        <p:spPr bwMode="auto">
          <a:xfrm>
            <a:off x="4057650" y="2814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3" name="Rectangle 35"/>
          <p:cNvSpPr>
            <a:spLocks noChangeAspect="1" noChangeArrowheads="1"/>
          </p:cNvSpPr>
          <p:nvPr/>
        </p:nvSpPr>
        <p:spPr bwMode="auto">
          <a:xfrm>
            <a:off x="4560888" y="26828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4" name="Rectangle 36"/>
          <p:cNvSpPr>
            <a:spLocks noChangeAspect="1" noChangeArrowheads="1"/>
          </p:cNvSpPr>
          <p:nvPr/>
        </p:nvSpPr>
        <p:spPr bwMode="auto">
          <a:xfrm>
            <a:off x="5038725" y="25717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5" name="Rectangle 37"/>
          <p:cNvSpPr>
            <a:spLocks noChangeAspect="1" noChangeArrowheads="1"/>
          </p:cNvSpPr>
          <p:nvPr/>
        </p:nvSpPr>
        <p:spPr bwMode="auto">
          <a:xfrm>
            <a:off x="5526088" y="24384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6" name="Rectangle 38"/>
          <p:cNvSpPr>
            <a:spLocks noChangeAspect="1" noChangeArrowheads="1"/>
          </p:cNvSpPr>
          <p:nvPr/>
        </p:nvSpPr>
        <p:spPr bwMode="auto">
          <a:xfrm>
            <a:off x="6003925" y="23177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67" name="Text Box 39"/>
          <p:cNvSpPr txBox="1">
            <a:spLocks noChangeAspect="1" noChangeArrowheads="1"/>
          </p:cNvSpPr>
          <p:nvPr/>
        </p:nvSpPr>
        <p:spPr bwMode="auto">
          <a:xfrm>
            <a:off x="2057400" y="2763838"/>
            <a:ext cx="768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DRAM 7</a:t>
            </a:r>
          </a:p>
        </p:txBody>
      </p:sp>
      <p:sp>
        <p:nvSpPr>
          <p:cNvPr id="841768" name="Text Box 40"/>
          <p:cNvSpPr txBox="1">
            <a:spLocks noChangeAspect="1" noChangeArrowheads="1"/>
          </p:cNvSpPr>
          <p:nvPr/>
        </p:nvSpPr>
        <p:spPr bwMode="auto">
          <a:xfrm>
            <a:off x="5530850" y="1870075"/>
            <a:ext cx="7683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DRAM 0</a:t>
            </a:r>
          </a:p>
        </p:txBody>
      </p:sp>
      <p:grpSp>
        <p:nvGrpSpPr>
          <p:cNvPr id="841769" name="Group 41"/>
          <p:cNvGrpSpPr>
            <a:grpSpLocks/>
          </p:cNvGrpSpPr>
          <p:nvPr/>
        </p:nvGrpSpPr>
        <p:grpSpPr bwMode="auto">
          <a:xfrm>
            <a:off x="2011363" y="2424113"/>
            <a:ext cx="4587875" cy="3154362"/>
            <a:chOff x="1267" y="1527"/>
            <a:chExt cx="2890" cy="1987"/>
          </a:xfrm>
        </p:grpSpPr>
        <p:grpSp>
          <p:nvGrpSpPr>
            <p:cNvPr id="841770" name="Group 42"/>
            <p:cNvGrpSpPr>
              <a:grpSpLocks/>
            </p:cNvGrpSpPr>
            <p:nvPr/>
          </p:nvGrpSpPr>
          <p:grpSpPr bwMode="auto">
            <a:xfrm>
              <a:off x="1267" y="3023"/>
              <a:ext cx="2890" cy="491"/>
              <a:chOff x="1267" y="3023"/>
              <a:chExt cx="2890" cy="491"/>
            </a:xfrm>
          </p:grpSpPr>
          <p:sp>
            <p:nvSpPr>
              <p:cNvPr id="841771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841772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841773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841774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841775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841776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841777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841778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841779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841780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841781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841782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841783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841784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841785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841786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841787" name="Group 59"/>
              <p:cNvGrpSpPr>
                <a:grpSpLocks/>
              </p:cNvGrpSpPr>
              <p:nvPr/>
            </p:nvGrpSpPr>
            <p:grpSpPr bwMode="auto">
              <a:xfrm>
                <a:off x="1267" y="3153"/>
                <a:ext cx="2890" cy="361"/>
                <a:chOff x="1267" y="3153"/>
                <a:chExt cx="2890" cy="361"/>
              </a:xfrm>
            </p:grpSpPr>
            <p:grpSp>
              <p:nvGrpSpPr>
                <p:cNvPr id="841788" name="Group 60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841789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790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791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792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793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794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795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796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1797" name="Text Box 6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67" y="3302"/>
                  <a:ext cx="289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600"/>
                    <a:t>64-bit doubleword at main memory address </a:t>
                  </a:r>
                  <a:r>
                    <a:rPr lang="en-US" sz="1600" i="1"/>
                    <a:t>A</a:t>
                  </a:r>
                </a:p>
              </p:txBody>
            </p:sp>
          </p:grpSp>
        </p:grpSp>
        <p:grpSp>
          <p:nvGrpSpPr>
            <p:cNvPr id="841798" name="Group 70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841799" name="Group 71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841800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801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802" name="Line 7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803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804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805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806" name="Line 7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1807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41808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0-7</a:t>
                </a:r>
              </a:p>
            </p:txBody>
          </p:sp>
          <p:sp>
            <p:nvSpPr>
              <p:cNvPr id="841809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8-15</a:t>
                </a:r>
              </a:p>
            </p:txBody>
          </p:sp>
          <p:sp>
            <p:nvSpPr>
              <p:cNvPr id="841810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16-23</a:t>
                </a:r>
              </a:p>
            </p:txBody>
          </p:sp>
          <p:sp>
            <p:nvSpPr>
              <p:cNvPr id="841811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24-31</a:t>
                </a:r>
              </a:p>
            </p:txBody>
          </p:sp>
          <p:sp>
            <p:nvSpPr>
              <p:cNvPr id="841812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32-39</a:t>
                </a:r>
              </a:p>
            </p:txBody>
          </p:sp>
          <p:sp>
            <p:nvSpPr>
              <p:cNvPr id="841813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40-47</a:t>
                </a:r>
              </a:p>
            </p:txBody>
          </p:sp>
          <p:sp>
            <p:nvSpPr>
              <p:cNvPr id="841814" name="Text Box 86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48-55</a:t>
                </a:r>
              </a:p>
            </p:txBody>
          </p:sp>
          <p:sp>
            <p:nvSpPr>
              <p:cNvPr id="841815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56-63</a:t>
                </a:r>
              </a:p>
            </p:txBody>
          </p:sp>
        </p:grpSp>
      </p:grpSp>
      <p:grpSp>
        <p:nvGrpSpPr>
          <p:cNvPr id="841816" name="Group 88"/>
          <p:cNvGrpSpPr>
            <a:grpSpLocks/>
          </p:cNvGrpSpPr>
          <p:nvPr/>
        </p:nvGrpSpPr>
        <p:grpSpPr bwMode="auto">
          <a:xfrm>
            <a:off x="2011363" y="4799013"/>
            <a:ext cx="4613275" cy="1830387"/>
            <a:chOff x="1267" y="3023"/>
            <a:chExt cx="2906" cy="1153"/>
          </a:xfrm>
        </p:grpSpPr>
        <p:grpSp>
          <p:nvGrpSpPr>
            <p:cNvPr id="841817" name="Group 89"/>
            <p:cNvGrpSpPr>
              <a:grpSpLocks/>
            </p:cNvGrpSpPr>
            <p:nvPr/>
          </p:nvGrpSpPr>
          <p:grpSpPr bwMode="auto">
            <a:xfrm>
              <a:off x="2476" y="3677"/>
              <a:ext cx="1697" cy="499"/>
              <a:chOff x="2476" y="3677"/>
              <a:chExt cx="1697" cy="499"/>
            </a:xfrm>
          </p:grpSpPr>
          <p:sp>
            <p:nvSpPr>
              <p:cNvPr id="841818" name="AutoShape 90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819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2955" y="3755"/>
                <a:ext cx="1218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/>
                  <a:t>64-bit doubleword</a:t>
                </a:r>
              </a:p>
            </p:txBody>
          </p:sp>
        </p:grpSp>
        <p:grpSp>
          <p:nvGrpSpPr>
            <p:cNvPr id="841820" name="Group 92"/>
            <p:cNvGrpSpPr>
              <a:grpSpLocks/>
            </p:cNvGrpSpPr>
            <p:nvPr/>
          </p:nvGrpSpPr>
          <p:grpSpPr bwMode="auto">
            <a:xfrm>
              <a:off x="1267" y="3023"/>
              <a:ext cx="2890" cy="491"/>
              <a:chOff x="1267" y="3023"/>
              <a:chExt cx="2890" cy="491"/>
            </a:xfrm>
          </p:grpSpPr>
          <p:sp>
            <p:nvSpPr>
              <p:cNvPr id="841821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841822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841823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841824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841825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841826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841827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841828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841829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841830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841831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841832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841833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841834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841835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841836" name="Text Box 108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5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841837" name="Group 109"/>
              <p:cNvGrpSpPr>
                <a:grpSpLocks/>
              </p:cNvGrpSpPr>
              <p:nvPr/>
            </p:nvGrpSpPr>
            <p:grpSpPr bwMode="auto">
              <a:xfrm>
                <a:off x="1267" y="3153"/>
                <a:ext cx="2890" cy="361"/>
                <a:chOff x="1267" y="3153"/>
                <a:chExt cx="2890" cy="361"/>
              </a:xfrm>
            </p:grpSpPr>
            <p:grpSp>
              <p:nvGrpSpPr>
                <p:cNvPr id="841838" name="Group 110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841839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840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841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842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843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844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845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846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1847" name="Text Box 1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67" y="3302"/>
                  <a:ext cx="289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600"/>
                    <a:t>64-bit doubleword at main memory address </a:t>
                  </a:r>
                  <a:r>
                    <a:rPr lang="en-US" sz="1600" i="1"/>
                    <a:t>A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All enhanced DRAMs are built around the conventional DRAM core. </a:t>
            </a:r>
          </a:p>
          <a:p>
            <a:pPr lvl="1">
              <a:lnSpc>
                <a:spcPct val="90000"/>
              </a:lnSpc>
            </a:pPr>
            <a:r>
              <a:rPr lang="en-US"/>
              <a:t>Fast page mode DRAM (</a:t>
            </a:r>
            <a:r>
              <a:rPr lang="en-US">
                <a:solidFill>
                  <a:srgbClr val="FF0000"/>
                </a:solidFill>
              </a:rPr>
              <a:t>FPM DRAM</a:t>
            </a:r>
            <a:r>
              <a:rPr lang="en-US"/>
              <a:t>)</a:t>
            </a:r>
          </a:p>
          <a:p>
            <a:pPr lvl="2">
              <a:lnSpc>
                <a:spcPct val="97000"/>
              </a:lnSpc>
            </a:pPr>
            <a:r>
              <a:rPr lang="en-US"/>
              <a:t>Access contents of row with [RAS, CAS, CAS, CAS, CAS] instead of [(RAS,CAS), (RAS,CAS), (RAS,CAS), (RAS,CAS)].</a:t>
            </a:r>
          </a:p>
          <a:p>
            <a:pPr lvl="1">
              <a:lnSpc>
                <a:spcPct val="90000"/>
              </a:lnSpc>
            </a:pPr>
            <a:r>
              <a:rPr lang="en-US"/>
              <a:t>Extended data out DRAM (</a:t>
            </a:r>
            <a:r>
              <a:rPr lang="en-US">
                <a:solidFill>
                  <a:srgbClr val="FF0000"/>
                </a:solidFill>
              </a:rPr>
              <a:t>EDO DRAM</a:t>
            </a:r>
            <a:r>
              <a:rPr lang="en-US"/>
              <a:t>)</a:t>
            </a:r>
          </a:p>
          <a:p>
            <a:pPr lvl="2">
              <a:lnSpc>
                <a:spcPct val="97000"/>
              </a:lnSpc>
            </a:pPr>
            <a:r>
              <a:rPr lang="en-US"/>
              <a:t>Enhanced FPM DRAM with more closely spaced CAS signals.</a:t>
            </a:r>
          </a:p>
          <a:p>
            <a:pPr lvl="1">
              <a:lnSpc>
                <a:spcPct val="90000"/>
              </a:lnSpc>
            </a:pPr>
            <a:r>
              <a:rPr lang="en-US"/>
              <a:t>Synchronous DRAM (</a:t>
            </a:r>
            <a:r>
              <a:rPr lang="en-US">
                <a:solidFill>
                  <a:srgbClr val="FF0000"/>
                </a:solidFill>
              </a:rPr>
              <a:t>SDRAM)</a:t>
            </a:r>
          </a:p>
          <a:p>
            <a:pPr lvl="2">
              <a:lnSpc>
                <a:spcPct val="97000"/>
              </a:lnSpc>
            </a:pPr>
            <a:r>
              <a:rPr lang="en-US">
                <a:solidFill>
                  <a:schemeClr val="tx1"/>
                </a:solidFill>
              </a:rPr>
              <a:t>Driven with rising clock edge instead of asynchronous control signals.</a:t>
            </a:r>
          </a:p>
          <a:p>
            <a:pPr lvl="1">
              <a:lnSpc>
                <a:spcPct val="90000"/>
              </a:lnSpc>
            </a:pPr>
            <a:r>
              <a:rPr lang="en-US"/>
              <a:t>Double data-rate synchronous DRAM (</a:t>
            </a:r>
            <a:r>
              <a:rPr lang="en-US">
                <a:solidFill>
                  <a:srgbClr val="FF0000"/>
                </a:solidFill>
              </a:rPr>
              <a:t>DDR SDRAM</a:t>
            </a:r>
            <a:r>
              <a:rPr lang="en-US"/>
              <a:t>)</a:t>
            </a:r>
          </a:p>
          <a:p>
            <a:pPr lvl="2">
              <a:lnSpc>
                <a:spcPct val="97000"/>
              </a:lnSpc>
            </a:pPr>
            <a:r>
              <a:rPr lang="en-US"/>
              <a:t>Enhancement of SDRAM that uses both clock edges as control signals.</a:t>
            </a:r>
          </a:p>
          <a:p>
            <a:pPr lvl="1">
              <a:lnSpc>
                <a:spcPct val="90000"/>
              </a:lnSpc>
            </a:pPr>
            <a:r>
              <a:rPr lang="en-US"/>
              <a:t>Video RAM (</a:t>
            </a:r>
            <a:r>
              <a:rPr lang="en-US">
                <a:solidFill>
                  <a:srgbClr val="FF0000"/>
                </a:solidFill>
              </a:rPr>
              <a:t>VRAM</a:t>
            </a:r>
            <a:r>
              <a:rPr lang="en-US"/>
              <a:t>)</a:t>
            </a:r>
          </a:p>
          <a:p>
            <a:pPr lvl="2">
              <a:lnSpc>
                <a:spcPct val="97000"/>
              </a:lnSpc>
            </a:pPr>
            <a:r>
              <a:rPr lang="en-US"/>
              <a:t>Like FPM DRAM, but output is produced by shifting row buffer</a:t>
            </a:r>
          </a:p>
          <a:p>
            <a:pPr lvl="2">
              <a:lnSpc>
                <a:spcPct val="97000"/>
              </a:lnSpc>
            </a:pPr>
            <a:r>
              <a:rPr lang="en-US"/>
              <a:t>Dual ported (allows concurrent reads and writes)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Nonvolatile Memories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DRAM and SRAM are volatile memories.</a:t>
            </a:r>
          </a:p>
          <a:p>
            <a:pPr lvl="1"/>
            <a:r>
              <a:rPr lang="en-US" sz="1800"/>
              <a:t>Lose information if powered off.</a:t>
            </a:r>
          </a:p>
          <a:p>
            <a:r>
              <a:rPr lang="en-US" sz="2000"/>
              <a:t>Nonvolatile memories retain value even if powered off.</a:t>
            </a:r>
          </a:p>
          <a:p>
            <a:pPr lvl="1"/>
            <a:r>
              <a:rPr lang="en-US" sz="1800"/>
              <a:t>Generic name is read-only memory (</a:t>
            </a:r>
            <a:r>
              <a:rPr lang="en-US" sz="1800">
                <a:solidFill>
                  <a:srgbClr val="FF0000"/>
                </a:solidFill>
              </a:rPr>
              <a:t>ROM</a:t>
            </a:r>
            <a:r>
              <a:rPr lang="en-US" sz="1800"/>
              <a:t>).</a:t>
            </a:r>
          </a:p>
          <a:p>
            <a:pPr lvl="1"/>
            <a:r>
              <a:rPr lang="en-US" sz="1800"/>
              <a:t>Misleading because some ROMs can be read and modified.</a:t>
            </a:r>
          </a:p>
          <a:p>
            <a:r>
              <a:rPr lang="en-US" sz="2000"/>
              <a:t>Types of ROM/nonvolatile memory</a:t>
            </a:r>
          </a:p>
          <a:p>
            <a:pPr lvl="1"/>
            <a:r>
              <a:rPr lang="en-US" sz="1800"/>
              <a:t>Programmable ROM (</a:t>
            </a:r>
            <a:r>
              <a:rPr lang="en-US" sz="1800">
                <a:solidFill>
                  <a:srgbClr val="FF0000"/>
                </a:solidFill>
              </a:rPr>
              <a:t>PROM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Erasable programmable ROM (</a:t>
            </a:r>
            <a:r>
              <a:rPr lang="en-US" sz="1800">
                <a:solidFill>
                  <a:srgbClr val="FF0000"/>
                </a:solidFill>
              </a:rPr>
              <a:t>EPROM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Electrically erasable PROM (</a:t>
            </a:r>
            <a:r>
              <a:rPr lang="en-US" sz="1800">
                <a:solidFill>
                  <a:srgbClr val="FF0000"/>
                </a:solidFill>
              </a:rPr>
              <a:t>EEPROM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Flash memory</a:t>
            </a:r>
          </a:p>
          <a:p>
            <a:r>
              <a:rPr lang="en-US" sz="2000">
                <a:solidFill>
                  <a:srgbClr val="FF0000"/>
                </a:solidFill>
              </a:rPr>
              <a:t>Firmware</a:t>
            </a:r>
          </a:p>
          <a:p>
            <a:pPr lvl="1"/>
            <a:r>
              <a:rPr lang="en-US" sz="1800"/>
              <a:t>Program stored in a ROM</a:t>
            </a:r>
          </a:p>
          <a:p>
            <a:pPr lvl="2"/>
            <a:r>
              <a:rPr lang="en-US" sz="1600">
                <a:solidFill>
                  <a:schemeClr val="tx1"/>
                </a:solidFill>
              </a:rPr>
              <a:t>Boot time code, BIOS (basic input/output system)</a:t>
            </a:r>
          </a:p>
          <a:p>
            <a:pPr lvl="2"/>
            <a:r>
              <a:rPr lang="en-US" sz="1600">
                <a:solidFill>
                  <a:schemeClr val="tx1"/>
                </a:solidFill>
              </a:rPr>
              <a:t>Graphics cards, disk controllers, embedded devices</a:t>
            </a:r>
            <a:endParaRPr lang="en-US" sz="1600"/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r>
              <a:rPr lang="en-US" dirty="0"/>
              <a:t>Typical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573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bus</a:t>
            </a:r>
            <a:r>
              <a:rPr lang="en-US" dirty="0"/>
              <a:t> 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844804" name="Rectangle 4"/>
          <p:cNvSpPr>
            <a:spLocks noChangeAspect="1" noChangeArrowheads="1"/>
          </p:cNvSpPr>
          <p:nvPr/>
        </p:nvSpPr>
        <p:spPr bwMode="auto">
          <a:xfrm>
            <a:off x="7637463" y="5194300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844805" name="AutoShape 5"/>
          <p:cNvSpPr>
            <a:spLocks noChangeAspect="1" noChangeArrowheads="1"/>
          </p:cNvSpPr>
          <p:nvPr/>
        </p:nvSpPr>
        <p:spPr bwMode="auto">
          <a:xfrm>
            <a:off x="5880100" y="5368925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06" name="Rectangle 6"/>
          <p:cNvSpPr>
            <a:spLocks noChangeAspect="1" noChangeArrowheads="1"/>
          </p:cNvSpPr>
          <p:nvPr/>
        </p:nvSpPr>
        <p:spPr bwMode="auto">
          <a:xfrm>
            <a:off x="4824413" y="5405438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</a:t>
            </a:r>
          </a:p>
          <a:p>
            <a:pPr>
              <a:lnSpc>
                <a:spcPct val="100000"/>
              </a:lnSpc>
            </a:pPr>
            <a:r>
              <a:rPr lang="en-US" sz="1600"/>
              <a:t>bridge</a:t>
            </a:r>
          </a:p>
        </p:txBody>
      </p:sp>
      <p:sp>
        <p:nvSpPr>
          <p:cNvPr id="844807" name="AutoShape 7"/>
          <p:cNvSpPr>
            <a:spLocks noChangeAspect="1" noChangeArrowheads="1"/>
          </p:cNvSpPr>
          <p:nvPr/>
        </p:nvSpPr>
        <p:spPr bwMode="auto">
          <a:xfrm>
            <a:off x="3143250" y="5368925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08" name="Rectangle 8"/>
          <p:cNvSpPr>
            <a:spLocks noChangeAspect="1" noChangeArrowheads="1"/>
          </p:cNvSpPr>
          <p:nvPr/>
        </p:nvSpPr>
        <p:spPr bwMode="auto">
          <a:xfrm>
            <a:off x="950913" y="5405438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44809" name="Rectangle 9"/>
          <p:cNvSpPr>
            <a:spLocks noChangeAspect="1" noChangeArrowheads="1"/>
          </p:cNvSpPr>
          <p:nvPr/>
        </p:nvSpPr>
        <p:spPr bwMode="auto">
          <a:xfrm>
            <a:off x="2008188" y="3875088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0" name="Rectangle 10"/>
          <p:cNvSpPr>
            <a:spLocks noChangeAspect="1" noChangeArrowheads="1"/>
          </p:cNvSpPr>
          <p:nvPr/>
        </p:nvSpPr>
        <p:spPr bwMode="auto">
          <a:xfrm>
            <a:off x="2008188" y="4051300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1" name="Rectangle 11"/>
          <p:cNvSpPr>
            <a:spLocks noChangeAspect="1" noChangeArrowheads="1"/>
          </p:cNvSpPr>
          <p:nvPr/>
        </p:nvSpPr>
        <p:spPr bwMode="auto">
          <a:xfrm>
            <a:off x="2008188" y="4227513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2" name="Rectangle 12"/>
          <p:cNvSpPr>
            <a:spLocks noChangeAspect="1" noChangeArrowheads="1"/>
          </p:cNvSpPr>
          <p:nvPr/>
        </p:nvSpPr>
        <p:spPr bwMode="auto">
          <a:xfrm>
            <a:off x="2008188" y="4402138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3" name="Rectangle 13"/>
          <p:cNvSpPr>
            <a:spLocks noChangeAspect="1" noChangeArrowheads="1"/>
          </p:cNvSpPr>
          <p:nvPr/>
        </p:nvSpPr>
        <p:spPr bwMode="auto">
          <a:xfrm>
            <a:off x="2008188" y="4578350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4" name="AutoShape 14"/>
          <p:cNvSpPr>
            <a:spLocks noChangeAspect="1" noChangeArrowheads="1"/>
          </p:cNvSpPr>
          <p:nvPr/>
        </p:nvSpPr>
        <p:spPr bwMode="auto">
          <a:xfrm>
            <a:off x="2900363" y="3875088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5" name="AutoShape 15"/>
          <p:cNvSpPr>
            <a:spLocks noChangeAspect="1" noChangeArrowheads="1"/>
          </p:cNvSpPr>
          <p:nvPr/>
        </p:nvSpPr>
        <p:spPr bwMode="auto">
          <a:xfrm flipH="1">
            <a:off x="2797175" y="4314825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6" name="Rectangle 16"/>
          <p:cNvSpPr>
            <a:spLocks noChangeAspect="1" noChangeArrowheads="1"/>
          </p:cNvSpPr>
          <p:nvPr/>
        </p:nvSpPr>
        <p:spPr bwMode="auto">
          <a:xfrm>
            <a:off x="3413125" y="3700463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44817" name="Text Box 17"/>
          <p:cNvSpPr txBox="1">
            <a:spLocks noChangeAspect="1" noChangeArrowheads="1"/>
          </p:cNvSpPr>
          <p:nvPr/>
        </p:nvSpPr>
        <p:spPr bwMode="auto">
          <a:xfrm>
            <a:off x="1784350" y="3530600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44818" name="AutoShape 18"/>
          <p:cNvSpPr>
            <a:spLocks noChangeAspect="1" noChangeArrowheads="1"/>
          </p:cNvSpPr>
          <p:nvPr/>
        </p:nvSpPr>
        <p:spPr bwMode="auto">
          <a:xfrm>
            <a:off x="2093913" y="4841875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19" name="Rectangle 19"/>
          <p:cNvSpPr>
            <a:spLocks noChangeAspect="1" noChangeArrowheads="1"/>
          </p:cNvSpPr>
          <p:nvPr/>
        </p:nvSpPr>
        <p:spPr bwMode="auto">
          <a:xfrm>
            <a:off x="776288" y="3435350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20" name="Text Box 20"/>
          <p:cNvSpPr txBox="1">
            <a:spLocks noChangeAspect="1" noChangeArrowheads="1"/>
          </p:cNvSpPr>
          <p:nvPr/>
        </p:nvSpPr>
        <p:spPr bwMode="auto">
          <a:xfrm>
            <a:off x="744538" y="3108325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844821" name="Text Box 21"/>
          <p:cNvSpPr txBox="1">
            <a:spLocks noChangeAspect="1" noChangeArrowheads="1"/>
          </p:cNvSpPr>
          <p:nvPr/>
        </p:nvSpPr>
        <p:spPr bwMode="auto">
          <a:xfrm>
            <a:off x="4348163" y="46037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system bus</a:t>
            </a:r>
          </a:p>
        </p:txBody>
      </p:sp>
      <p:sp>
        <p:nvSpPr>
          <p:cNvPr id="844822" name="Line 22"/>
          <p:cNvSpPr>
            <a:spLocks noChangeAspect="1" noChangeShapeType="1"/>
          </p:cNvSpPr>
          <p:nvPr/>
        </p:nvSpPr>
        <p:spPr bwMode="auto">
          <a:xfrm flipH="1">
            <a:off x="4027488" y="4930775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23" name="Text Box 23"/>
          <p:cNvSpPr txBox="1">
            <a:spLocks noChangeAspect="1" noChangeArrowheads="1"/>
          </p:cNvSpPr>
          <p:nvPr/>
        </p:nvSpPr>
        <p:spPr bwMode="auto">
          <a:xfrm>
            <a:off x="6019800" y="4603750"/>
            <a:ext cx="1392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 bus</a:t>
            </a:r>
          </a:p>
        </p:txBody>
      </p:sp>
      <p:sp>
        <p:nvSpPr>
          <p:cNvPr id="844824" name="Line 24"/>
          <p:cNvSpPr>
            <a:spLocks noChangeAspect="1" noChangeShapeType="1"/>
          </p:cNvSpPr>
          <p:nvPr/>
        </p:nvSpPr>
        <p:spPr bwMode="auto">
          <a:xfrm>
            <a:off x="6664325" y="4930775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825" name="Text Box 25"/>
          <p:cNvSpPr txBox="1">
            <a:spLocks noChangeAspect="1" noChangeArrowheads="1"/>
          </p:cNvSpPr>
          <p:nvPr/>
        </p:nvSpPr>
        <p:spPr bwMode="auto">
          <a:xfrm>
            <a:off x="4567238" y="6072188"/>
            <a:ext cx="1584325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/>
              <a:t>memory</a:t>
            </a:r>
          </a:p>
          <a:p>
            <a:pPr>
              <a:lnSpc>
                <a:spcPct val="80000"/>
              </a:lnSpc>
            </a:pPr>
            <a:r>
              <a:rPr lang="en-US" sz="1600"/>
              <a:t>controller,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CPU places address A on the memory bus.</a:t>
            </a:r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5829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5831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2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3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4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5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6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7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8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39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45840" name="Text Box 16"/>
          <p:cNvSpPr txBox="1">
            <a:spLocks noChangeArrowheads="1"/>
          </p:cNvSpPr>
          <p:nvPr/>
        </p:nvSpPr>
        <p:spPr bwMode="auto">
          <a:xfrm>
            <a:off x="1606550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45841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42" name="Line 18"/>
          <p:cNvSpPr>
            <a:spLocks noChangeShapeType="1"/>
          </p:cNvSpPr>
          <p:nvPr/>
        </p:nvSpPr>
        <p:spPr bwMode="auto">
          <a:xfrm>
            <a:off x="2800350" y="41910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843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45844" name="Text Box 20"/>
          <p:cNvSpPr txBox="1">
            <a:spLocks noChangeArrowheads="1"/>
          </p:cNvSpPr>
          <p:nvPr/>
        </p:nvSpPr>
        <p:spPr bwMode="auto">
          <a:xfrm>
            <a:off x="5761038" y="3810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/>
              <a:t>A</a:t>
            </a:r>
          </a:p>
        </p:txBody>
      </p:sp>
      <p:sp>
        <p:nvSpPr>
          <p:cNvPr id="845845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45846" name="Text Box 22"/>
          <p:cNvSpPr txBox="1">
            <a:spLocks noChangeArrowheads="1"/>
          </p:cNvSpPr>
          <p:nvPr/>
        </p:nvSpPr>
        <p:spPr bwMode="auto">
          <a:xfrm>
            <a:off x="7658100" y="4191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845847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</a:p>
        </p:txBody>
      </p:sp>
      <p:sp>
        <p:nvSpPr>
          <p:cNvPr id="845848" name="Text Box 24"/>
          <p:cNvSpPr txBox="1">
            <a:spLocks noChangeArrowheads="1"/>
          </p:cNvSpPr>
          <p:nvPr/>
        </p:nvSpPr>
        <p:spPr bwMode="auto">
          <a:xfrm>
            <a:off x="6446838" y="34734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845849" name="Text Box 25"/>
          <p:cNvSpPr txBox="1">
            <a:spLocks noChangeArrowheads="1"/>
          </p:cNvSpPr>
          <p:nvPr/>
        </p:nvSpPr>
        <p:spPr bwMode="auto">
          <a:xfrm>
            <a:off x="4221163" y="3702050"/>
            <a:ext cx="1131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845850" name="Text Box 26"/>
          <p:cNvSpPr txBox="1">
            <a:spLocks noChangeArrowheads="1"/>
          </p:cNvSpPr>
          <p:nvPr/>
        </p:nvSpPr>
        <p:spPr bwMode="auto">
          <a:xfrm>
            <a:off x="1189038" y="3000375"/>
            <a:ext cx="7032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845851" name="Text Box 27"/>
          <p:cNvSpPr txBox="1">
            <a:spLocks noChangeArrowheads="1"/>
          </p:cNvSpPr>
          <p:nvPr/>
        </p:nvSpPr>
        <p:spPr bwMode="auto">
          <a:xfrm>
            <a:off x="4629150" y="2438400"/>
            <a:ext cx="32337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Load operation:</a:t>
            </a:r>
            <a:r>
              <a:rPr lang="en-US" sz="1600">
                <a:latin typeface="Times" pitchFamily="-65" charset="0"/>
              </a:rPr>
              <a:t> </a:t>
            </a:r>
            <a:r>
              <a:rPr lang="en-US" sz="1600">
                <a:latin typeface="Courier New" pitchFamily="-65" charset="0"/>
              </a:rPr>
              <a:t>movl A, %eax</a:t>
            </a:r>
            <a:endParaRPr lang="en-US" sz="1600">
              <a:latin typeface="Times" pitchFamily="-65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846852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6853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6854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5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5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5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5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5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6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6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6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46863" name="Text Box 15"/>
          <p:cNvSpPr txBox="1">
            <a:spLocks noChangeArrowheads="1"/>
          </p:cNvSpPr>
          <p:nvPr/>
        </p:nvSpPr>
        <p:spPr bwMode="auto">
          <a:xfrm>
            <a:off x="1611313" y="2343150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4686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65" name="Line 17"/>
          <p:cNvSpPr>
            <a:spLocks noChangeShapeType="1"/>
          </p:cNvSpPr>
          <p:nvPr/>
        </p:nvSpPr>
        <p:spPr bwMode="auto">
          <a:xfrm>
            <a:off x="2805113" y="4187825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866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46867" name="Text Box 19"/>
          <p:cNvSpPr txBox="1">
            <a:spLocks noChangeArrowheads="1"/>
          </p:cNvSpPr>
          <p:nvPr/>
        </p:nvSpPr>
        <p:spPr bwMode="auto">
          <a:xfrm>
            <a:off x="5783263" y="37306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/>
              <a:t>x</a:t>
            </a:r>
          </a:p>
        </p:txBody>
      </p:sp>
      <p:sp>
        <p:nvSpPr>
          <p:cNvPr id="84686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686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46870" name="Text Box 22"/>
          <p:cNvSpPr txBox="1">
            <a:spLocks noChangeArrowheads="1"/>
          </p:cNvSpPr>
          <p:nvPr/>
        </p:nvSpPr>
        <p:spPr bwMode="auto">
          <a:xfrm>
            <a:off x="7662863" y="41878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84687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  <a:endParaRPr lang="en-US" sz="1000"/>
          </a:p>
        </p:txBody>
      </p:sp>
      <p:sp>
        <p:nvSpPr>
          <p:cNvPr id="846872" name="Text Box 24"/>
          <p:cNvSpPr txBox="1">
            <a:spLocks noChangeArrowheads="1"/>
          </p:cNvSpPr>
          <p:nvPr/>
        </p:nvSpPr>
        <p:spPr bwMode="auto">
          <a:xfrm>
            <a:off x="6451600" y="3470275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846873" name="Text Box 25"/>
          <p:cNvSpPr txBox="1">
            <a:spLocks noChangeArrowheads="1"/>
          </p:cNvSpPr>
          <p:nvPr/>
        </p:nvSpPr>
        <p:spPr bwMode="auto">
          <a:xfrm>
            <a:off x="1193800" y="3013075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846874" name="Text Box 26"/>
          <p:cNvSpPr txBox="1">
            <a:spLocks noChangeArrowheads="1"/>
          </p:cNvSpPr>
          <p:nvPr/>
        </p:nvSpPr>
        <p:spPr bwMode="auto">
          <a:xfrm>
            <a:off x="4225925" y="3714750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846875" name="Text Box 27"/>
          <p:cNvSpPr txBox="1">
            <a:spLocks noChangeArrowheads="1"/>
          </p:cNvSpPr>
          <p:nvPr/>
        </p:nvSpPr>
        <p:spPr bwMode="auto">
          <a:xfrm>
            <a:off x="4867275" y="2466975"/>
            <a:ext cx="32337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Load operation:</a:t>
            </a:r>
            <a:r>
              <a:rPr lang="en-US" sz="1600">
                <a:latin typeface="Times" pitchFamily="-65" charset="0"/>
              </a:rPr>
              <a:t> </a:t>
            </a:r>
            <a:r>
              <a:rPr lang="en-US" sz="1600">
                <a:latin typeface="Courier New" pitchFamily="-65" charset="0"/>
              </a:rPr>
              <a:t>movl A, %eax</a:t>
            </a:r>
            <a:endParaRPr lang="en-US" sz="1600">
              <a:latin typeface="Times" pitchFamily="-65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CPU reads word x from the bus and copies it into register %eax.</a:t>
            </a:r>
          </a:p>
        </p:txBody>
      </p:sp>
      <p:sp>
        <p:nvSpPr>
          <p:cNvPr id="84787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787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7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8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8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8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  <a:endParaRPr lang="en-US" sz="1000"/>
          </a:p>
        </p:txBody>
      </p:sp>
      <p:sp>
        <p:nvSpPr>
          <p:cNvPr id="84788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8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8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8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47887" name="Text Box 15"/>
          <p:cNvSpPr txBox="1">
            <a:spLocks noChangeArrowheads="1"/>
          </p:cNvSpPr>
          <p:nvPr/>
        </p:nvSpPr>
        <p:spPr bwMode="auto">
          <a:xfrm>
            <a:off x="1611313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4788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89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47890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891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7892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  <a:endParaRPr lang="en-US" sz="1000"/>
          </a:p>
        </p:txBody>
      </p:sp>
      <p:sp>
        <p:nvSpPr>
          <p:cNvPr id="847893" name="Text Box 21"/>
          <p:cNvSpPr txBox="1">
            <a:spLocks noChangeArrowheads="1"/>
          </p:cNvSpPr>
          <p:nvPr/>
        </p:nvSpPr>
        <p:spPr bwMode="auto">
          <a:xfrm>
            <a:off x="6451600" y="34734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847894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47895" name="Text Box 23"/>
          <p:cNvSpPr txBox="1">
            <a:spLocks noChangeArrowheads="1"/>
          </p:cNvSpPr>
          <p:nvPr/>
        </p:nvSpPr>
        <p:spPr bwMode="auto">
          <a:xfrm>
            <a:off x="7662863" y="41751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847896" name="Text Box 24"/>
          <p:cNvSpPr txBox="1">
            <a:spLocks noChangeArrowheads="1"/>
          </p:cNvSpPr>
          <p:nvPr/>
        </p:nvSpPr>
        <p:spPr bwMode="auto">
          <a:xfrm>
            <a:off x="1193800" y="3000375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847897" name="Text Box 25"/>
          <p:cNvSpPr txBox="1">
            <a:spLocks noChangeArrowheads="1"/>
          </p:cNvSpPr>
          <p:nvPr/>
        </p:nvSpPr>
        <p:spPr bwMode="auto">
          <a:xfrm>
            <a:off x="4225925" y="3702050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847898" name="Text Box 26"/>
          <p:cNvSpPr txBox="1">
            <a:spLocks noChangeArrowheads="1"/>
          </p:cNvSpPr>
          <p:nvPr/>
        </p:nvSpPr>
        <p:spPr bwMode="auto">
          <a:xfrm>
            <a:off x="4714875" y="2438400"/>
            <a:ext cx="32337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Load operation:</a:t>
            </a:r>
            <a:r>
              <a:rPr lang="en-US" sz="1600">
                <a:latin typeface="Times" pitchFamily="-65" charset="0"/>
              </a:rPr>
              <a:t> </a:t>
            </a:r>
            <a:r>
              <a:rPr lang="en-US" sz="1600">
                <a:latin typeface="Courier New" pitchFamily="-65" charset="0"/>
              </a:rPr>
              <a:t>movl A, %eax</a:t>
            </a:r>
            <a:endParaRPr lang="en-US" sz="1600">
              <a:latin typeface="Times" pitchFamily="-65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CPU places address A on bus. Main memory reads it and waits for the corresponding data word to arrive.</a:t>
            </a:r>
          </a:p>
        </p:txBody>
      </p:sp>
      <p:sp>
        <p:nvSpPr>
          <p:cNvPr id="848900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8901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8902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04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05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06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/>
              <a:t>y</a:t>
            </a:r>
            <a:endParaRPr lang="en-US" sz="1000"/>
          </a:p>
        </p:txBody>
      </p:sp>
      <p:sp>
        <p:nvSpPr>
          <p:cNvPr id="848907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08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09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10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48911" name="Text Box 15"/>
          <p:cNvSpPr txBox="1">
            <a:spLocks noChangeArrowheads="1"/>
          </p:cNvSpPr>
          <p:nvPr/>
        </p:nvSpPr>
        <p:spPr bwMode="auto">
          <a:xfrm>
            <a:off x="1611313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48912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13" name="Line 17"/>
          <p:cNvSpPr>
            <a:spLocks noChangeShapeType="1"/>
          </p:cNvSpPr>
          <p:nvPr/>
        </p:nvSpPr>
        <p:spPr bwMode="auto">
          <a:xfrm>
            <a:off x="2805113" y="41910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914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48915" name="Text Box 19"/>
          <p:cNvSpPr txBox="1">
            <a:spLocks noChangeArrowheads="1"/>
          </p:cNvSpPr>
          <p:nvPr/>
        </p:nvSpPr>
        <p:spPr bwMode="auto">
          <a:xfrm>
            <a:off x="5765800" y="3810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/>
              <a:t>A</a:t>
            </a:r>
          </a:p>
        </p:txBody>
      </p:sp>
      <p:sp>
        <p:nvSpPr>
          <p:cNvPr id="848916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8917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/>
          </a:p>
        </p:txBody>
      </p:sp>
      <p:sp>
        <p:nvSpPr>
          <p:cNvPr id="848918" name="Text Box 22"/>
          <p:cNvSpPr txBox="1">
            <a:spLocks noChangeArrowheads="1"/>
          </p:cNvSpPr>
          <p:nvPr/>
        </p:nvSpPr>
        <p:spPr bwMode="auto">
          <a:xfrm>
            <a:off x="6527800" y="3413125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848919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48920" name="Text Box 24"/>
          <p:cNvSpPr txBox="1">
            <a:spLocks noChangeArrowheads="1"/>
          </p:cNvSpPr>
          <p:nvPr/>
        </p:nvSpPr>
        <p:spPr bwMode="auto">
          <a:xfrm>
            <a:off x="7662863" y="41751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848921" name="Text Box 25"/>
          <p:cNvSpPr txBox="1">
            <a:spLocks noChangeArrowheads="1"/>
          </p:cNvSpPr>
          <p:nvPr/>
        </p:nvSpPr>
        <p:spPr bwMode="auto">
          <a:xfrm>
            <a:off x="1193800" y="3000375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848922" name="Text Box 26"/>
          <p:cNvSpPr txBox="1">
            <a:spLocks noChangeArrowheads="1"/>
          </p:cNvSpPr>
          <p:nvPr/>
        </p:nvSpPr>
        <p:spPr bwMode="auto">
          <a:xfrm>
            <a:off x="4225925" y="3702050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848923" name="Text Box 27"/>
          <p:cNvSpPr txBox="1">
            <a:spLocks noChangeArrowheads="1"/>
          </p:cNvSpPr>
          <p:nvPr/>
        </p:nvSpPr>
        <p:spPr bwMode="auto">
          <a:xfrm>
            <a:off x="4791075" y="2438400"/>
            <a:ext cx="3267075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Store operation:</a:t>
            </a:r>
            <a:r>
              <a:rPr lang="en-US" sz="1600">
                <a:latin typeface="Times" pitchFamily="-65" charset="0"/>
              </a:rPr>
              <a:t> </a:t>
            </a:r>
            <a:r>
              <a:rPr lang="en-US" sz="1600">
                <a:latin typeface="Courier New" pitchFamily="-65" charset="0"/>
              </a:rPr>
              <a:t>movl %eax, A</a:t>
            </a:r>
            <a:endParaRPr lang="en-US" sz="1600">
              <a:latin typeface="Times" pitchFamily="-65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CPU places data word y on the bus.</a:t>
            </a: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9925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9926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49927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28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29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30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31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/>
              <a:t>y</a:t>
            </a:r>
            <a:endParaRPr lang="en-US" sz="1000"/>
          </a:p>
        </p:txBody>
      </p:sp>
      <p:sp>
        <p:nvSpPr>
          <p:cNvPr id="849932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33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34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35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49936" name="Text Box 16"/>
          <p:cNvSpPr txBox="1">
            <a:spLocks noChangeArrowheads="1"/>
          </p:cNvSpPr>
          <p:nvPr/>
        </p:nvSpPr>
        <p:spPr bwMode="auto">
          <a:xfrm>
            <a:off x="1606550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49937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38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49939" name="Text Box 19"/>
          <p:cNvSpPr txBox="1">
            <a:spLocks noChangeArrowheads="1"/>
          </p:cNvSpPr>
          <p:nvPr/>
        </p:nvSpPr>
        <p:spPr bwMode="auto">
          <a:xfrm>
            <a:off x="5783263" y="3825875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i="1"/>
              <a:t>y</a:t>
            </a:r>
          </a:p>
        </p:txBody>
      </p:sp>
      <p:sp>
        <p:nvSpPr>
          <p:cNvPr id="849940" name="Line 20"/>
          <p:cNvSpPr>
            <a:spLocks noChangeShapeType="1"/>
          </p:cNvSpPr>
          <p:nvPr/>
        </p:nvSpPr>
        <p:spPr bwMode="auto">
          <a:xfrm>
            <a:off x="2266950" y="3276600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41" name="Line 21"/>
          <p:cNvSpPr>
            <a:spLocks noChangeShapeType="1"/>
          </p:cNvSpPr>
          <p:nvPr/>
        </p:nvSpPr>
        <p:spPr bwMode="auto">
          <a:xfrm>
            <a:off x="2266950" y="4191000"/>
            <a:ext cx="44958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42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43" name="Text Box 23"/>
          <p:cNvSpPr txBox="1">
            <a:spLocks noChangeArrowheads="1"/>
          </p:cNvSpPr>
          <p:nvPr/>
        </p:nvSpPr>
        <p:spPr bwMode="auto">
          <a:xfrm>
            <a:off x="6523038" y="33972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849944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49945" name="Text Box 25"/>
          <p:cNvSpPr txBox="1">
            <a:spLocks noChangeArrowheads="1"/>
          </p:cNvSpPr>
          <p:nvPr/>
        </p:nvSpPr>
        <p:spPr bwMode="auto">
          <a:xfrm>
            <a:off x="7658100" y="4191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849946" name="Text Box 26"/>
          <p:cNvSpPr txBox="1">
            <a:spLocks noChangeArrowheads="1"/>
          </p:cNvSpPr>
          <p:nvPr/>
        </p:nvSpPr>
        <p:spPr bwMode="auto">
          <a:xfrm>
            <a:off x="1189038" y="3016250"/>
            <a:ext cx="7032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849947" name="Text Box 27"/>
          <p:cNvSpPr txBox="1">
            <a:spLocks noChangeArrowheads="1"/>
          </p:cNvSpPr>
          <p:nvPr/>
        </p:nvSpPr>
        <p:spPr bwMode="auto">
          <a:xfrm>
            <a:off x="4221163" y="3717925"/>
            <a:ext cx="1131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849948" name="Text Box 28"/>
          <p:cNvSpPr txBox="1">
            <a:spLocks noChangeArrowheads="1"/>
          </p:cNvSpPr>
          <p:nvPr/>
        </p:nvSpPr>
        <p:spPr bwMode="auto">
          <a:xfrm>
            <a:off x="4552950" y="2438400"/>
            <a:ext cx="3267075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Store operation:</a:t>
            </a:r>
            <a:r>
              <a:rPr lang="en-US" sz="1600">
                <a:latin typeface="Times" pitchFamily="-65" charset="0"/>
              </a:rPr>
              <a:t> </a:t>
            </a:r>
            <a:r>
              <a:rPr lang="en-US" sz="1600">
                <a:latin typeface="Courier New" pitchFamily="-65" charset="0"/>
              </a:rPr>
              <a:t>movl %eax, A</a:t>
            </a:r>
            <a:endParaRPr lang="en-US" sz="1600">
              <a:latin typeface="Times" pitchFamily="-65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Skipping most of chapter 5, come back later</a:t>
            </a:r>
          </a:p>
          <a:p>
            <a:r>
              <a:rPr lang="en-US" dirty="0" smtClean="0"/>
              <a:t>Lab 7 this week, final VHDL lab, functional CPU</a:t>
            </a:r>
          </a:p>
          <a:p>
            <a:r>
              <a:rPr lang="en-US" dirty="0" smtClean="0"/>
              <a:t>Lab 8 next week, lab 365</a:t>
            </a:r>
          </a:p>
          <a:p>
            <a:r>
              <a:rPr lang="en-US" dirty="0" smtClean="0"/>
              <a:t>HW 8, final buffer overflow exercise, will be posted later today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Main memory reads data word y from the bus and stores it at address A.</a:t>
            </a:r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50949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50950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50951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2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3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4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5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/>
              <a:t>y</a:t>
            </a:r>
            <a:endParaRPr lang="en-US" sz="1000"/>
          </a:p>
        </p:txBody>
      </p:sp>
      <p:sp>
        <p:nvSpPr>
          <p:cNvPr id="850956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7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8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59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50960" name="Text Box 16"/>
          <p:cNvSpPr txBox="1">
            <a:spLocks noChangeArrowheads="1"/>
          </p:cNvSpPr>
          <p:nvPr/>
        </p:nvSpPr>
        <p:spPr bwMode="auto">
          <a:xfrm>
            <a:off x="1611313" y="2343150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50961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962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50963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33CCFF"/>
                </a:solidFill>
              </a:rPr>
              <a:t>y</a:t>
            </a:r>
            <a:endParaRPr lang="en-US" sz="1000">
              <a:solidFill>
                <a:srgbClr val="33CCFF"/>
              </a:solidFill>
            </a:endParaRPr>
          </a:p>
        </p:txBody>
      </p:sp>
      <p:sp>
        <p:nvSpPr>
          <p:cNvPr id="850964" name="Text Box 20"/>
          <p:cNvSpPr txBox="1">
            <a:spLocks noChangeArrowheads="1"/>
          </p:cNvSpPr>
          <p:nvPr/>
        </p:nvSpPr>
        <p:spPr bwMode="auto">
          <a:xfrm>
            <a:off x="6527800" y="34099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850965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50966" name="Text Box 22"/>
          <p:cNvSpPr txBox="1">
            <a:spLocks noChangeArrowheads="1"/>
          </p:cNvSpPr>
          <p:nvPr/>
        </p:nvSpPr>
        <p:spPr bwMode="auto">
          <a:xfrm>
            <a:off x="7662863" y="417195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850967" name="Text Box 23"/>
          <p:cNvSpPr txBox="1">
            <a:spLocks noChangeArrowheads="1"/>
          </p:cNvSpPr>
          <p:nvPr/>
        </p:nvSpPr>
        <p:spPr bwMode="auto">
          <a:xfrm>
            <a:off x="1193800" y="2997200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850968" name="Text Box 24"/>
          <p:cNvSpPr txBox="1">
            <a:spLocks noChangeArrowheads="1"/>
          </p:cNvSpPr>
          <p:nvPr/>
        </p:nvSpPr>
        <p:spPr bwMode="auto">
          <a:xfrm>
            <a:off x="4225925" y="3698875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850969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267075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Store operation:</a:t>
            </a:r>
            <a:r>
              <a:rPr lang="en-US" sz="1600">
                <a:latin typeface="Times" pitchFamily="-65" charset="0"/>
              </a:rPr>
              <a:t> </a:t>
            </a:r>
            <a:r>
              <a:rPr lang="en-US" sz="1600">
                <a:latin typeface="Courier New" pitchFamily="-65" charset="0"/>
              </a:rPr>
              <a:t>movl %eax, A</a:t>
            </a:r>
            <a:endParaRPr lang="en-US" sz="1600">
              <a:latin typeface="Times" pitchFamily="-65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Disks consist of </a:t>
            </a:r>
            <a:r>
              <a:rPr lang="en-US">
                <a:solidFill>
                  <a:srgbClr val="FF0000"/>
                </a:solidFill>
              </a:rPr>
              <a:t>platters</a:t>
            </a:r>
            <a:r>
              <a:rPr lang="en-US"/>
              <a:t>, each with two </a:t>
            </a:r>
            <a:r>
              <a:rPr lang="en-US">
                <a:solidFill>
                  <a:srgbClr val="FF0000"/>
                </a:solidFill>
              </a:rPr>
              <a:t>surfaces</a:t>
            </a:r>
            <a:r>
              <a:rPr lang="en-US"/>
              <a:t>.</a:t>
            </a:r>
          </a:p>
          <a:p>
            <a:r>
              <a:rPr lang="en-US"/>
              <a:t>Each surface consists of concentric rings called </a:t>
            </a:r>
            <a:r>
              <a:rPr lang="en-US">
                <a:solidFill>
                  <a:srgbClr val="FF0000"/>
                </a:solidFill>
              </a:rPr>
              <a:t>tracks</a:t>
            </a:r>
            <a:r>
              <a:rPr lang="en-US"/>
              <a:t>.</a:t>
            </a:r>
          </a:p>
          <a:p>
            <a:r>
              <a:rPr lang="en-US"/>
              <a:t>Each track consists of </a:t>
            </a:r>
            <a:r>
              <a:rPr lang="en-US">
                <a:solidFill>
                  <a:srgbClr val="FF0000"/>
                </a:solidFill>
              </a:rPr>
              <a:t>sectors</a:t>
            </a:r>
            <a:r>
              <a:rPr lang="en-US"/>
              <a:t> separated by </a:t>
            </a:r>
            <a:r>
              <a:rPr lang="en-US">
                <a:solidFill>
                  <a:srgbClr val="FF0000"/>
                </a:solidFill>
              </a:rPr>
              <a:t>gaps</a:t>
            </a:r>
            <a:r>
              <a:rPr lang="en-US"/>
              <a:t>.</a:t>
            </a:r>
          </a:p>
        </p:txBody>
      </p:sp>
      <p:sp>
        <p:nvSpPr>
          <p:cNvPr id="851972" name="Oval 4"/>
          <p:cNvSpPr>
            <a:spLocks noChangeArrowheads="1"/>
          </p:cNvSpPr>
          <p:nvPr/>
        </p:nvSpPr>
        <p:spPr bwMode="auto">
          <a:xfrm>
            <a:off x="2036763" y="3702050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73" name="Oval 5"/>
          <p:cNvSpPr>
            <a:spLocks noChangeArrowheads="1"/>
          </p:cNvSpPr>
          <p:nvPr/>
        </p:nvSpPr>
        <p:spPr bwMode="auto">
          <a:xfrm>
            <a:off x="1066800" y="2752725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74" name="Oval 6"/>
          <p:cNvSpPr>
            <a:spLocks noChangeArrowheads="1"/>
          </p:cNvSpPr>
          <p:nvPr/>
        </p:nvSpPr>
        <p:spPr bwMode="auto">
          <a:xfrm>
            <a:off x="1257300" y="2938463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75" name="Oval 7"/>
          <p:cNvSpPr>
            <a:spLocks noChangeArrowheads="1"/>
          </p:cNvSpPr>
          <p:nvPr/>
        </p:nvSpPr>
        <p:spPr bwMode="auto">
          <a:xfrm>
            <a:off x="1447800" y="3124200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76" name="Oval 8"/>
          <p:cNvSpPr>
            <a:spLocks noChangeArrowheads="1"/>
          </p:cNvSpPr>
          <p:nvPr/>
        </p:nvSpPr>
        <p:spPr bwMode="auto">
          <a:xfrm>
            <a:off x="1638300" y="3311525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77" name="Oval 9"/>
          <p:cNvSpPr>
            <a:spLocks noChangeArrowheads="1"/>
          </p:cNvSpPr>
          <p:nvPr/>
        </p:nvSpPr>
        <p:spPr bwMode="auto">
          <a:xfrm>
            <a:off x="1827213" y="3497263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78" name="Oval 10"/>
          <p:cNvSpPr>
            <a:spLocks noChangeArrowheads="1"/>
          </p:cNvSpPr>
          <p:nvPr/>
        </p:nvSpPr>
        <p:spPr bwMode="auto">
          <a:xfrm>
            <a:off x="2208213" y="3870325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79" name="Oval 11"/>
          <p:cNvSpPr>
            <a:spLocks noChangeArrowheads="1"/>
          </p:cNvSpPr>
          <p:nvPr/>
        </p:nvSpPr>
        <p:spPr bwMode="auto">
          <a:xfrm>
            <a:off x="2408238" y="403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sp>
        <p:nvSpPr>
          <p:cNvPr id="851980" name="Text Box 12"/>
          <p:cNvSpPr txBox="1">
            <a:spLocks noChangeArrowheads="1"/>
          </p:cNvSpPr>
          <p:nvPr/>
        </p:nvSpPr>
        <p:spPr bwMode="auto">
          <a:xfrm>
            <a:off x="2535238" y="3079750"/>
            <a:ext cx="906462" cy="3365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surface</a:t>
            </a:r>
          </a:p>
        </p:txBody>
      </p:sp>
      <p:sp>
        <p:nvSpPr>
          <p:cNvPr id="851981" name="Line 13"/>
          <p:cNvSpPr>
            <a:spLocks noChangeShapeType="1"/>
          </p:cNvSpPr>
          <p:nvPr/>
        </p:nvSpPr>
        <p:spPr bwMode="auto">
          <a:xfrm>
            <a:off x="1163638" y="3160713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1982" name="Line 14"/>
          <p:cNvSpPr>
            <a:spLocks noChangeShapeType="1"/>
          </p:cNvSpPr>
          <p:nvPr/>
        </p:nvSpPr>
        <p:spPr bwMode="auto">
          <a:xfrm>
            <a:off x="1436688" y="3160713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1983" name="Text Box 15"/>
          <p:cNvSpPr txBox="1">
            <a:spLocks noChangeArrowheads="1"/>
          </p:cNvSpPr>
          <p:nvPr/>
        </p:nvSpPr>
        <p:spPr bwMode="auto">
          <a:xfrm>
            <a:off x="793750" y="2871788"/>
            <a:ext cx="7826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tracks</a:t>
            </a:r>
          </a:p>
        </p:txBody>
      </p:sp>
      <p:sp>
        <p:nvSpPr>
          <p:cNvPr id="851984" name="Oval 16"/>
          <p:cNvSpPr>
            <a:spLocks noChangeArrowheads="1"/>
          </p:cNvSpPr>
          <p:nvPr/>
        </p:nvSpPr>
        <p:spPr bwMode="auto">
          <a:xfrm>
            <a:off x="5675313" y="3730625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1985" name="Text Box 17"/>
          <p:cNvSpPr txBox="1">
            <a:spLocks noChangeArrowheads="1"/>
          </p:cNvSpPr>
          <p:nvPr/>
        </p:nvSpPr>
        <p:spPr bwMode="auto">
          <a:xfrm>
            <a:off x="6224588" y="3308350"/>
            <a:ext cx="83978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track </a:t>
            </a:r>
            <a:r>
              <a:rPr lang="en-US" sz="1600" i="1"/>
              <a:t>k</a:t>
            </a:r>
          </a:p>
        </p:txBody>
      </p:sp>
      <p:grpSp>
        <p:nvGrpSpPr>
          <p:cNvPr id="851986" name="Group 18"/>
          <p:cNvGrpSpPr>
            <a:grpSpLocks/>
          </p:cNvGrpSpPr>
          <p:nvPr/>
        </p:nvGrpSpPr>
        <p:grpSpPr bwMode="auto">
          <a:xfrm>
            <a:off x="6611938" y="3675063"/>
            <a:ext cx="1066800" cy="990600"/>
            <a:chOff x="4320" y="690"/>
            <a:chExt cx="672" cy="624"/>
          </a:xfrm>
        </p:grpSpPr>
        <p:sp>
          <p:nvSpPr>
            <p:cNvPr id="851987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88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89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90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51991" name="Group 23"/>
          <p:cNvGrpSpPr>
            <a:grpSpLocks/>
          </p:cNvGrpSpPr>
          <p:nvPr/>
        </p:nvGrpSpPr>
        <p:grpSpPr bwMode="auto">
          <a:xfrm flipV="1">
            <a:off x="6611938" y="4608513"/>
            <a:ext cx="1066800" cy="990600"/>
            <a:chOff x="4320" y="690"/>
            <a:chExt cx="672" cy="624"/>
          </a:xfrm>
        </p:grpSpPr>
        <p:sp>
          <p:nvSpPr>
            <p:cNvPr id="851992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93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94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95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51996" name="Group 28"/>
          <p:cNvGrpSpPr>
            <a:grpSpLocks/>
          </p:cNvGrpSpPr>
          <p:nvPr/>
        </p:nvGrpSpPr>
        <p:grpSpPr bwMode="auto">
          <a:xfrm flipH="1" flipV="1">
            <a:off x="5545138" y="4608513"/>
            <a:ext cx="1066800" cy="990600"/>
            <a:chOff x="4320" y="690"/>
            <a:chExt cx="672" cy="624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98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1999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2000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52001" name="Group 33"/>
          <p:cNvGrpSpPr>
            <a:grpSpLocks/>
          </p:cNvGrpSpPr>
          <p:nvPr/>
        </p:nvGrpSpPr>
        <p:grpSpPr bwMode="auto">
          <a:xfrm flipH="1">
            <a:off x="5545138" y="3675063"/>
            <a:ext cx="1066800" cy="990600"/>
            <a:chOff x="4320" y="690"/>
            <a:chExt cx="672" cy="624"/>
          </a:xfrm>
        </p:grpSpPr>
        <p:sp>
          <p:nvSpPr>
            <p:cNvPr id="852002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2003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2005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6149975" y="6008688"/>
            <a:ext cx="906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sectors</a:t>
            </a:r>
          </a:p>
        </p:txBody>
      </p:sp>
      <p:sp>
        <p:nvSpPr>
          <p:cNvPr id="852007" name="Line 39"/>
          <p:cNvSpPr>
            <a:spLocks noChangeShapeType="1"/>
          </p:cNvSpPr>
          <p:nvPr/>
        </p:nvSpPr>
        <p:spPr bwMode="auto">
          <a:xfrm flipV="1">
            <a:off x="6383338" y="555148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2008" name="Line 40"/>
          <p:cNvSpPr>
            <a:spLocks noChangeShapeType="1"/>
          </p:cNvSpPr>
          <p:nvPr/>
        </p:nvSpPr>
        <p:spPr bwMode="auto">
          <a:xfrm flipV="1">
            <a:off x="6840538" y="555148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2009" name="AutoShape 41"/>
          <p:cNvSpPr>
            <a:spLocks noChangeArrowheads="1"/>
          </p:cNvSpPr>
          <p:nvPr/>
        </p:nvSpPr>
        <p:spPr bwMode="auto">
          <a:xfrm>
            <a:off x="4097338" y="4484688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2010" name="Text Box 42"/>
          <p:cNvSpPr txBox="1">
            <a:spLocks noChangeArrowheads="1"/>
          </p:cNvSpPr>
          <p:nvPr/>
        </p:nvSpPr>
        <p:spPr bwMode="auto">
          <a:xfrm>
            <a:off x="7286625" y="3313113"/>
            <a:ext cx="658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gaps</a:t>
            </a:r>
          </a:p>
        </p:txBody>
      </p:sp>
      <p:sp>
        <p:nvSpPr>
          <p:cNvPr id="852011" name="Line 43"/>
          <p:cNvSpPr>
            <a:spLocks noChangeShapeType="1"/>
          </p:cNvSpPr>
          <p:nvPr/>
        </p:nvSpPr>
        <p:spPr bwMode="auto">
          <a:xfrm flipH="1">
            <a:off x="7097713" y="3617913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2012" name="Line 44"/>
          <p:cNvSpPr>
            <a:spLocks noChangeShapeType="1"/>
          </p:cNvSpPr>
          <p:nvPr/>
        </p:nvSpPr>
        <p:spPr bwMode="auto">
          <a:xfrm flipV="1">
            <a:off x="7421563" y="3665538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856068" name="Oval 4"/>
          <p:cNvSpPr>
            <a:spLocks noChangeArrowheads="1"/>
          </p:cNvSpPr>
          <p:nvPr/>
        </p:nvSpPr>
        <p:spPr bwMode="auto">
          <a:xfrm>
            <a:off x="2971800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69" name="Oval 5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70" name="Oval 6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71" name="Oval 7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72" name="Oval 8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73" name="Oval 9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74" name="Oval 10"/>
          <p:cNvSpPr>
            <a:spLocks noChangeArrowheads="1"/>
          </p:cNvSpPr>
          <p:nvPr/>
        </p:nvSpPr>
        <p:spPr bwMode="auto">
          <a:xfrm>
            <a:off x="3143250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75" name="Arc 11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457200" y="1647825"/>
            <a:ext cx="20574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rotational rate</a:t>
            </a:r>
          </a:p>
        </p:txBody>
      </p:sp>
      <p:sp>
        <p:nvSpPr>
          <p:cNvPr id="856077" name="Oval 13"/>
          <p:cNvSpPr>
            <a:spLocks noChangeArrowheads="1"/>
          </p:cNvSpPr>
          <p:nvPr/>
        </p:nvSpPr>
        <p:spPr bwMode="auto">
          <a:xfrm rot="21600000">
            <a:off x="3365500" y="3078163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grpSp>
        <p:nvGrpSpPr>
          <p:cNvPr id="856078" name="Group 14"/>
          <p:cNvGrpSpPr>
            <a:grpSpLocks/>
          </p:cNvGrpSpPr>
          <p:nvPr/>
        </p:nvGrpSpPr>
        <p:grpSpPr bwMode="auto">
          <a:xfrm>
            <a:off x="4445000" y="1724025"/>
            <a:ext cx="4140200" cy="3629025"/>
            <a:chOff x="2768" y="1126"/>
            <a:chExt cx="2608" cy="2286"/>
          </a:xfrm>
        </p:grpSpPr>
        <p:grpSp>
          <p:nvGrpSpPr>
            <p:cNvPr id="856079" name="Group 15"/>
            <p:cNvGrpSpPr>
              <a:grpSpLocks/>
            </p:cNvGrpSpPr>
            <p:nvPr/>
          </p:nvGrpSpPr>
          <p:grpSpPr bwMode="auto">
            <a:xfrm>
              <a:off x="2768" y="2607"/>
              <a:ext cx="2608" cy="805"/>
              <a:chOff x="2768" y="2607"/>
              <a:chExt cx="2608" cy="805"/>
            </a:xfrm>
          </p:grpSpPr>
          <p:sp>
            <p:nvSpPr>
              <p:cNvPr id="856080" name="Rectangle 16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/>
                  <a:t>By moving radially, the arm can position the read/write head over any track.</a:t>
                </a:r>
              </a:p>
            </p:txBody>
          </p:sp>
          <p:sp>
            <p:nvSpPr>
              <p:cNvPr id="856081" name="Arc 17"/>
              <p:cNvSpPr>
                <a:spLocks noChangeAspect="1"/>
              </p:cNvSpPr>
              <p:nvPr/>
            </p:nvSpPr>
            <p:spPr bwMode="auto">
              <a:xfrm rot="2822162" flipV="1">
                <a:off x="2493" y="2882"/>
                <a:ext cx="713" cy="163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56082" name="Rectangle 18"/>
            <p:cNvSpPr>
              <a:spLocks noChangeArrowheads="1"/>
            </p:cNvSpPr>
            <p:nvPr/>
          </p:nvSpPr>
          <p:spPr bwMode="auto">
            <a:xfrm>
              <a:off x="3604" y="1126"/>
              <a:ext cx="1593" cy="8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/>
                <a:t>The read/write </a:t>
              </a:r>
              <a:r>
                <a:rPr lang="en-US" sz="1600" i="1"/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/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/>
                <a:t>of the </a:t>
              </a:r>
              <a:r>
                <a:rPr lang="en-US" sz="1600" i="1"/>
                <a:t>arm</a:t>
              </a:r>
              <a:r>
                <a:rPr lang="en-US" sz="1600"/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/>
                <a:t> 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/>
                <a:t>a thin cushion of air.</a:t>
              </a:r>
            </a:p>
          </p:txBody>
        </p:sp>
      </p:grpSp>
      <p:grpSp>
        <p:nvGrpSpPr>
          <p:cNvPr id="856083" name="Group 19"/>
          <p:cNvGrpSpPr>
            <a:grpSpLocks/>
          </p:cNvGrpSpPr>
          <p:nvPr/>
        </p:nvGrpSpPr>
        <p:grpSpPr bwMode="auto">
          <a:xfrm>
            <a:off x="4333875" y="3078163"/>
            <a:ext cx="2205038" cy="850900"/>
            <a:chOff x="2701" y="2022"/>
            <a:chExt cx="1389" cy="536"/>
          </a:xfrm>
        </p:grpSpPr>
        <p:grpSp>
          <p:nvGrpSpPr>
            <p:cNvPr id="856084" name="Group 20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856085" name="Oval 21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6086" name="Rectangle 22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6087" name="Oval 23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56093" name="Group 29"/>
          <p:cNvGrpSpPr>
            <a:grpSpLocks/>
          </p:cNvGrpSpPr>
          <p:nvPr/>
        </p:nvGrpSpPr>
        <p:grpSpPr bwMode="auto">
          <a:xfrm rot="905387">
            <a:off x="4244975" y="2878138"/>
            <a:ext cx="2205038" cy="850900"/>
            <a:chOff x="2701" y="2022"/>
            <a:chExt cx="1389" cy="536"/>
          </a:xfrm>
        </p:grpSpPr>
        <p:grpSp>
          <p:nvGrpSpPr>
            <p:cNvPr id="856094" name="Group 30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856095" name="Oval 31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6096" name="Rectangle 32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6097" name="Oval 33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856098" name="Oval 34"/>
          <p:cNvSpPr>
            <a:spLocks noChangeArrowheads="1"/>
          </p:cNvSpPr>
          <p:nvPr/>
        </p:nvSpPr>
        <p:spPr bwMode="auto">
          <a:xfrm rot="5400000">
            <a:off x="3366294" y="3074194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sp>
        <p:nvSpPr>
          <p:cNvPr id="856099" name="Oval 35"/>
          <p:cNvSpPr>
            <a:spLocks noChangeArrowheads="1"/>
          </p:cNvSpPr>
          <p:nvPr/>
        </p:nvSpPr>
        <p:spPr bwMode="auto">
          <a:xfrm rot="10800000">
            <a:off x="3367088" y="3078163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sp>
        <p:nvSpPr>
          <p:cNvPr id="856100" name="Oval 36"/>
          <p:cNvSpPr>
            <a:spLocks noChangeArrowheads="1"/>
          </p:cNvSpPr>
          <p:nvPr/>
        </p:nvSpPr>
        <p:spPr bwMode="auto">
          <a:xfrm rot="16200000">
            <a:off x="3366294" y="3074194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sp>
        <p:nvSpPr>
          <p:cNvPr id="856101" name="Oval 37"/>
          <p:cNvSpPr>
            <a:spLocks noChangeArrowheads="1"/>
          </p:cNvSpPr>
          <p:nvPr/>
        </p:nvSpPr>
        <p:spPr bwMode="auto">
          <a:xfrm>
            <a:off x="3365500" y="3076575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grpSp>
        <p:nvGrpSpPr>
          <p:cNvPr id="856107" name="Group 43"/>
          <p:cNvGrpSpPr>
            <a:grpSpLocks/>
          </p:cNvGrpSpPr>
          <p:nvPr/>
        </p:nvGrpSpPr>
        <p:grpSpPr bwMode="auto">
          <a:xfrm rot="-433988">
            <a:off x="4400550" y="3189288"/>
            <a:ext cx="2205038" cy="850900"/>
            <a:chOff x="2701" y="2022"/>
            <a:chExt cx="1389" cy="536"/>
          </a:xfrm>
        </p:grpSpPr>
        <p:grpSp>
          <p:nvGrpSpPr>
            <p:cNvPr id="856108" name="Group 4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856109" name="Oval 4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6110" name="Rectangle 4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6111" name="Oval 4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56122" name="Group 58"/>
          <p:cNvGrpSpPr>
            <a:grpSpLocks/>
          </p:cNvGrpSpPr>
          <p:nvPr/>
        </p:nvGrpSpPr>
        <p:grpSpPr bwMode="auto">
          <a:xfrm rot="-809166">
            <a:off x="4462463" y="3267075"/>
            <a:ext cx="2205037" cy="850900"/>
            <a:chOff x="2701" y="2022"/>
            <a:chExt cx="1389" cy="536"/>
          </a:xfrm>
        </p:grpSpPr>
        <p:grpSp>
          <p:nvGrpSpPr>
            <p:cNvPr id="856123" name="Group 5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856124" name="Oval 6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6125" name="Rectangle 6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6126" name="Oval 6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56127" name="Group 63"/>
          <p:cNvGrpSpPr>
            <a:grpSpLocks/>
          </p:cNvGrpSpPr>
          <p:nvPr/>
        </p:nvGrpSpPr>
        <p:grpSpPr bwMode="auto">
          <a:xfrm rot="462467">
            <a:off x="4286250" y="2979738"/>
            <a:ext cx="2205038" cy="850900"/>
            <a:chOff x="2701" y="2022"/>
            <a:chExt cx="1389" cy="536"/>
          </a:xfrm>
        </p:grpSpPr>
        <p:grpSp>
          <p:nvGrpSpPr>
            <p:cNvPr id="856128" name="Group 6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856129" name="Oval 6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6130" name="Rectangle 6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6131" name="Oval 6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98" grpId="0" animBg="1" autoUpdateAnimBg="0"/>
      <p:bldP spid="856099" grpId="0" animBg="1" autoUpdateAnimBg="0"/>
      <p:bldP spid="856100" grpId="0" animBg="1" autoUpdateAnimBg="0"/>
      <p:bldP spid="85610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 (Multiple-Platter View)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Aligned tracks form a cylinder.</a:t>
            </a:r>
          </a:p>
        </p:txBody>
      </p:sp>
      <p:sp>
        <p:nvSpPr>
          <p:cNvPr id="852996" name="Line 4"/>
          <p:cNvSpPr>
            <a:spLocks noChangeShapeType="1"/>
          </p:cNvSpPr>
          <p:nvPr/>
        </p:nvSpPr>
        <p:spPr bwMode="auto">
          <a:xfrm flipV="1">
            <a:off x="1125538" y="3535363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2997" name="Line 5"/>
          <p:cNvSpPr>
            <a:spLocks noChangeShapeType="1"/>
          </p:cNvSpPr>
          <p:nvPr/>
        </p:nvSpPr>
        <p:spPr bwMode="auto">
          <a:xfrm flipV="1">
            <a:off x="1125538" y="4119563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2998" name="AutoShape 6"/>
          <p:cNvSpPr>
            <a:spLocks noChangeArrowheads="1"/>
          </p:cNvSpPr>
          <p:nvPr/>
        </p:nvSpPr>
        <p:spPr bwMode="auto">
          <a:xfrm>
            <a:off x="2357438" y="4068763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2999" name="Oval 7"/>
          <p:cNvSpPr>
            <a:spLocks noChangeArrowheads="1"/>
          </p:cNvSpPr>
          <p:nvPr/>
        </p:nvSpPr>
        <p:spPr bwMode="auto">
          <a:xfrm>
            <a:off x="1328738" y="3878263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00" name="Line 8"/>
          <p:cNvSpPr>
            <a:spLocks noChangeShapeType="1"/>
          </p:cNvSpPr>
          <p:nvPr/>
        </p:nvSpPr>
        <p:spPr bwMode="auto">
          <a:xfrm flipV="1">
            <a:off x="1125538" y="2963863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01" name="Text Box 9"/>
          <p:cNvSpPr txBox="1">
            <a:spLocks noChangeArrowheads="1"/>
          </p:cNvSpPr>
          <p:nvPr/>
        </p:nvSpPr>
        <p:spPr bwMode="auto">
          <a:xfrm>
            <a:off x="77788" y="2563813"/>
            <a:ext cx="1076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surface 0</a:t>
            </a:r>
          </a:p>
        </p:txBody>
      </p:sp>
      <p:sp>
        <p:nvSpPr>
          <p:cNvPr id="853002" name="Text Box 10"/>
          <p:cNvSpPr txBox="1">
            <a:spLocks noChangeArrowheads="1"/>
          </p:cNvSpPr>
          <p:nvPr/>
        </p:nvSpPr>
        <p:spPr bwMode="auto">
          <a:xfrm>
            <a:off x="77788" y="2909888"/>
            <a:ext cx="1076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surface 1</a:t>
            </a:r>
          </a:p>
        </p:txBody>
      </p:sp>
      <p:sp>
        <p:nvSpPr>
          <p:cNvPr id="853003" name="Text Box 11"/>
          <p:cNvSpPr txBox="1">
            <a:spLocks noChangeArrowheads="1"/>
          </p:cNvSpPr>
          <p:nvPr/>
        </p:nvSpPr>
        <p:spPr bwMode="auto">
          <a:xfrm>
            <a:off x="77788" y="3135313"/>
            <a:ext cx="1076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surface 2</a:t>
            </a:r>
          </a:p>
        </p:txBody>
      </p:sp>
      <p:sp>
        <p:nvSpPr>
          <p:cNvPr id="853004" name="Text Box 12"/>
          <p:cNvSpPr txBox="1">
            <a:spLocks noChangeArrowheads="1"/>
          </p:cNvSpPr>
          <p:nvPr/>
        </p:nvSpPr>
        <p:spPr bwMode="auto">
          <a:xfrm>
            <a:off x="77788" y="3481388"/>
            <a:ext cx="1076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surface 3</a:t>
            </a:r>
          </a:p>
        </p:txBody>
      </p:sp>
      <p:sp>
        <p:nvSpPr>
          <p:cNvPr id="853005" name="Text Box 13"/>
          <p:cNvSpPr txBox="1">
            <a:spLocks noChangeArrowheads="1"/>
          </p:cNvSpPr>
          <p:nvPr/>
        </p:nvSpPr>
        <p:spPr bwMode="auto">
          <a:xfrm>
            <a:off x="77788" y="3719513"/>
            <a:ext cx="1076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surface 4</a:t>
            </a:r>
          </a:p>
        </p:txBody>
      </p:sp>
      <p:sp>
        <p:nvSpPr>
          <p:cNvPr id="853006" name="Text Box 14"/>
          <p:cNvSpPr txBox="1">
            <a:spLocks noChangeArrowheads="1"/>
          </p:cNvSpPr>
          <p:nvPr/>
        </p:nvSpPr>
        <p:spPr bwMode="auto">
          <a:xfrm>
            <a:off x="77788" y="4065588"/>
            <a:ext cx="1076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surface 5</a:t>
            </a:r>
          </a:p>
        </p:txBody>
      </p:sp>
      <p:sp>
        <p:nvSpPr>
          <p:cNvPr id="853007" name="Line 15"/>
          <p:cNvSpPr>
            <a:spLocks noChangeShapeType="1"/>
          </p:cNvSpPr>
          <p:nvPr/>
        </p:nvSpPr>
        <p:spPr bwMode="auto">
          <a:xfrm>
            <a:off x="1125538" y="3878263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08" name="Oval 16"/>
          <p:cNvSpPr>
            <a:spLocks noChangeArrowheads="1"/>
          </p:cNvSpPr>
          <p:nvPr/>
        </p:nvSpPr>
        <p:spPr bwMode="auto">
          <a:xfrm>
            <a:off x="1976438" y="4030663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09" name="AutoShape 17"/>
          <p:cNvSpPr>
            <a:spLocks noChangeArrowheads="1"/>
          </p:cNvSpPr>
          <p:nvPr/>
        </p:nvSpPr>
        <p:spPr bwMode="auto">
          <a:xfrm>
            <a:off x="2357438" y="3497263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0" name="Oval 18"/>
          <p:cNvSpPr>
            <a:spLocks noChangeArrowheads="1"/>
          </p:cNvSpPr>
          <p:nvPr/>
        </p:nvSpPr>
        <p:spPr bwMode="auto">
          <a:xfrm>
            <a:off x="1354138" y="3268663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1" name="Oval 19"/>
          <p:cNvSpPr>
            <a:spLocks noChangeArrowheads="1"/>
          </p:cNvSpPr>
          <p:nvPr/>
        </p:nvSpPr>
        <p:spPr bwMode="auto">
          <a:xfrm>
            <a:off x="1963738" y="3459163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2" name="AutoShape 20"/>
          <p:cNvSpPr>
            <a:spLocks noChangeArrowheads="1"/>
          </p:cNvSpPr>
          <p:nvPr/>
        </p:nvSpPr>
        <p:spPr bwMode="auto">
          <a:xfrm>
            <a:off x="2357438" y="2925763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3" name="Oval 21"/>
          <p:cNvSpPr>
            <a:spLocks noChangeArrowheads="1"/>
          </p:cNvSpPr>
          <p:nvPr/>
        </p:nvSpPr>
        <p:spPr bwMode="auto">
          <a:xfrm>
            <a:off x="1316038" y="2722563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4" name="Oval 22"/>
          <p:cNvSpPr>
            <a:spLocks noChangeArrowheads="1"/>
          </p:cNvSpPr>
          <p:nvPr/>
        </p:nvSpPr>
        <p:spPr bwMode="auto">
          <a:xfrm>
            <a:off x="1963738" y="2849563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5" name="AutoShape 23"/>
          <p:cNvSpPr>
            <a:spLocks noChangeArrowheads="1"/>
          </p:cNvSpPr>
          <p:nvPr/>
        </p:nvSpPr>
        <p:spPr bwMode="auto">
          <a:xfrm>
            <a:off x="2357438" y="2328863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6" name="Line 24"/>
          <p:cNvSpPr>
            <a:spLocks noChangeShapeType="1"/>
          </p:cNvSpPr>
          <p:nvPr/>
        </p:nvSpPr>
        <p:spPr bwMode="auto">
          <a:xfrm>
            <a:off x="1125538" y="2722563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7" name="Line 25"/>
          <p:cNvSpPr>
            <a:spLocks noChangeShapeType="1"/>
          </p:cNvSpPr>
          <p:nvPr/>
        </p:nvSpPr>
        <p:spPr bwMode="auto">
          <a:xfrm>
            <a:off x="1125538" y="3294063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8" name="Line 26"/>
          <p:cNvSpPr>
            <a:spLocks noChangeShapeType="1"/>
          </p:cNvSpPr>
          <p:nvPr/>
        </p:nvSpPr>
        <p:spPr bwMode="auto">
          <a:xfrm>
            <a:off x="1976438" y="2925763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19" name="Line 27"/>
          <p:cNvSpPr>
            <a:spLocks noChangeShapeType="1"/>
          </p:cNvSpPr>
          <p:nvPr/>
        </p:nvSpPr>
        <p:spPr bwMode="auto">
          <a:xfrm>
            <a:off x="3157538" y="2938463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20" name="Text Box 28"/>
          <p:cNvSpPr txBox="1">
            <a:spLocks noChangeArrowheads="1"/>
          </p:cNvSpPr>
          <p:nvPr/>
        </p:nvSpPr>
        <p:spPr bwMode="auto">
          <a:xfrm>
            <a:off x="2606675" y="1931988"/>
            <a:ext cx="1133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Arial" pitchFamily="-65" charset="0"/>
              </a:rPr>
              <a:t>cylinder </a:t>
            </a:r>
            <a:r>
              <a:rPr lang="en-US" sz="1600" i="1">
                <a:latin typeface="Arial" pitchFamily="-65" charset="0"/>
              </a:rPr>
              <a:t>k</a:t>
            </a:r>
            <a:endParaRPr lang="en-US" sz="1600">
              <a:latin typeface="Arial" pitchFamily="-65" charset="0"/>
            </a:endParaRPr>
          </a:p>
        </p:txBody>
      </p:sp>
      <p:sp>
        <p:nvSpPr>
          <p:cNvPr id="853021" name="Line 29"/>
          <p:cNvSpPr>
            <a:spLocks noChangeShapeType="1"/>
          </p:cNvSpPr>
          <p:nvPr/>
        </p:nvSpPr>
        <p:spPr bwMode="auto">
          <a:xfrm flipH="1">
            <a:off x="2979738" y="2328863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22" name="Text Box 30"/>
          <p:cNvSpPr txBox="1">
            <a:spLocks noChangeArrowheads="1"/>
          </p:cNvSpPr>
          <p:nvPr/>
        </p:nvSpPr>
        <p:spPr bwMode="auto">
          <a:xfrm>
            <a:off x="2116138" y="4649788"/>
            <a:ext cx="8953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sp>
        <p:nvSpPr>
          <p:cNvPr id="853023" name="Text Box 31"/>
          <p:cNvSpPr txBox="1">
            <a:spLocks noChangeArrowheads="1"/>
          </p:cNvSpPr>
          <p:nvPr/>
        </p:nvSpPr>
        <p:spPr bwMode="auto">
          <a:xfrm>
            <a:off x="3741738" y="2757488"/>
            <a:ext cx="974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platter 0</a:t>
            </a:r>
          </a:p>
        </p:txBody>
      </p:sp>
      <p:sp>
        <p:nvSpPr>
          <p:cNvPr id="853024" name="Text Box 32"/>
          <p:cNvSpPr txBox="1">
            <a:spLocks noChangeArrowheads="1"/>
          </p:cNvSpPr>
          <p:nvPr/>
        </p:nvSpPr>
        <p:spPr bwMode="auto">
          <a:xfrm>
            <a:off x="3741738" y="3316288"/>
            <a:ext cx="974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platter 1</a:t>
            </a:r>
          </a:p>
        </p:txBody>
      </p:sp>
      <p:sp>
        <p:nvSpPr>
          <p:cNvPr id="853025" name="Text Box 33"/>
          <p:cNvSpPr txBox="1">
            <a:spLocks noChangeArrowheads="1"/>
          </p:cNvSpPr>
          <p:nvPr/>
        </p:nvSpPr>
        <p:spPr bwMode="auto">
          <a:xfrm>
            <a:off x="3741738" y="3925888"/>
            <a:ext cx="974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platter 2</a:t>
            </a:r>
          </a:p>
        </p:txBody>
      </p:sp>
      <p:sp>
        <p:nvSpPr>
          <p:cNvPr id="853026" name="Line 34"/>
          <p:cNvSpPr>
            <a:spLocks noChangeShapeType="1"/>
          </p:cNvSpPr>
          <p:nvPr/>
        </p:nvSpPr>
        <p:spPr bwMode="auto">
          <a:xfrm flipH="1">
            <a:off x="7018338" y="30432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27" name="Oval 35"/>
          <p:cNvSpPr>
            <a:spLocks noChangeArrowheads="1"/>
          </p:cNvSpPr>
          <p:nvPr/>
        </p:nvSpPr>
        <p:spPr bwMode="auto">
          <a:xfrm>
            <a:off x="6878638" y="3005138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28" name="Line 36"/>
          <p:cNvSpPr>
            <a:spLocks noChangeShapeType="1"/>
          </p:cNvSpPr>
          <p:nvPr/>
        </p:nvSpPr>
        <p:spPr bwMode="auto">
          <a:xfrm flipH="1">
            <a:off x="7021513" y="36020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29" name="Oval 37"/>
          <p:cNvSpPr>
            <a:spLocks noChangeArrowheads="1"/>
          </p:cNvSpPr>
          <p:nvPr/>
        </p:nvSpPr>
        <p:spPr bwMode="auto">
          <a:xfrm>
            <a:off x="6881813" y="3563938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0" name="Line 38"/>
          <p:cNvSpPr>
            <a:spLocks noChangeShapeType="1"/>
          </p:cNvSpPr>
          <p:nvPr/>
        </p:nvSpPr>
        <p:spPr bwMode="auto">
          <a:xfrm flipH="1">
            <a:off x="7018338" y="42116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1" name="Oval 39"/>
          <p:cNvSpPr>
            <a:spLocks noChangeArrowheads="1"/>
          </p:cNvSpPr>
          <p:nvPr/>
        </p:nvSpPr>
        <p:spPr bwMode="auto">
          <a:xfrm>
            <a:off x="6878638" y="4173538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2" name="AutoShape 40"/>
          <p:cNvSpPr>
            <a:spLocks noChangeArrowheads="1"/>
          </p:cNvSpPr>
          <p:nvPr/>
        </p:nvSpPr>
        <p:spPr bwMode="auto">
          <a:xfrm>
            <a:off x="5903913" y="4059238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3" name="Oval 41"/>
          <p:cNvSpPr>
            <a:spLocks noChangeArrowheads="1"/>
          </p:cNvSpPr>
          <p:nvPr/>
        </p:nvSpPr>
        <p:spPr bwMode="auto">
          <a:xfrm>
            <a:off x="4875213" y="3868738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4" name="Line 42"/>
          <p:cNvSpPr>
            <a:spLocks noChangeShapeType="1"/>
          </p:cNvSpPr>
          <p:nvPr/>
        </p:nvSpPr>
        <p:spPr bwMode="auto">
          <a:xfrm>
            <a:off x="7475538" y="2801938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5" name="Line 43"/>
          <p:cNvSpPr>
            <a:spLocks noChangeShapeType="1"/>
          </p:cNvSpPr>
          <p:nvPr/>
        </p:nvSpPr>
        <p:spPr bwMode="auto">
          <a:xfrm flipH="1">
            <a:off x="7018338" y="39830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6" name="Oval 44"/>
          <p:cNvSpPr>
            <a:spLocks noChangeArrowheads="1"/>
          </p:cNvSpPr>
          <p:nvPr/>
        </p:nvSpPr>
        <p:spPr bwMode="auto">
          <a:xfrm>
            <a:off x="6878638" y="3944938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7" name="Line 45"/>
          <p:cNvSpPr>
            <a:spLocks noChangeShapeType="1"/>
          </p:cNvSpPr>
          <p:nvPr/>
        </p:nvSpPr>
        <p:spPr bwMode="auto">
          <a:xfrm>
            <a:off x="7478713" y="3487738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8" name="AutoShape 46"/>
          <p:cNvSpPr>
            <a:spLocks noChangeArrowheads="1"/>
          </p:cNvSpPr>
          <p:nvPr/>
        </p:nvSpPr>
        <p:spPr bwMode="auto">
          <a:xfrm>
            <a:off x="5903913" y="3487738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39" name="Oval 47"/>
          <p:cNvSpPr>
            <a:spLocks noChangeArrowheads="1"/>
          </p:cNvSpPr>
          <p:nvPr/>
        </p:nvSpPr>
        <p:spPr bwMode="auto">
          <a:xfrm>
            <a:off x="4900613" y="3259138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0" name="AutoShape 48"/>
          <p:cNvSpPr>
            <a:spLocks noChangeArrowheads="1"/>
          </p:cNvSpPr>
          <p:nvPr/>
        </p:nvSpPr>
        <p:spPr bwMode="auto">
          <a:xfrm>
            <a:off x="5903913" y="2916238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1" name="Oval 49"/>
          <p:cNvSpPr>
            <a:spLocks noChangeArrowheads="1"/>
          </p:cNvSpPr>
          <p:nvPr/>
        </p:nvSpPr>
        <p:spPr bwMode="auto">
          <a:xfrm>
            <a:off x="4862513" y="2713038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2" name="AutoShape 50"/>
          <p:cNvSpPr>
            <a:spLocks noChangeArrowheads="1"/>
          </p:cNvSpPr>
          <p:nvPr/>
        </p:nvSpPr>
        <p:spPr bwMode="auto">
          <a:xfrm>
            <a:off x="5903913" y="2319338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3" name="Line 51"/>
          <p:cNvSpPr>
            <a:spLocks noChangeShapeType="1"/>
          </p:cNvSpPr>
          <p:nvPr/>
        </p:nvSpPr>
        <p:spPr bwMode="auto">
          <a:xfrm flipH="1">
            <a:off x="7018338" y="28019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4" name="Oval 52"/>
          <p:cNvSpPr>
            <a:spLocks noChangeArrowheads="1"/>
          </p:cNvSpPr>
          <p:nvPr/>
        </p:nvSpPr>
        <p:spPr bwMode="auto">
          <a:xfrm>
            <a:off x="6865938" y="2763838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5" name="Line 53"/>
          <p:cNvSpPr>
            <a:spLocks noChangeShapeType="1"/>
          </p:cNvSpPr>
          <p:nvPr/>
        </p:nvSpPr>
        <p:spPr bwMode="auto">
          <a:xfrm flipH="1">
            <a:off x="7018338" y="33607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6" name="Oval 54"/>
          <p:cNvSpPr>
            <a:spLocks noChangeArrowheads="1"/>
          </p:cNvSpPr>
          <p:nvPr/>
        </p:nvSpPr>
        <p:spPr bwMode="auto">
          <a:xfrm>
            <a:off x="6878638" y="3322638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47" name="Text Box 55"/>
          <p:cNvSpPr txBox="1">
            <a:spLocks noChangeArrowheads="1"/>
          </p:cNvSpPr>
          <p:nvPr/>
        </p:nvSpPr>
        <p:spPr bwMode="auto">
          <a:xfrm>
            <a:off x="7572375" y="3151188"/>
            <a:ext cx="5572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arm</a:t>
            </a:r>
          </a:p>
        </p:txBody>
      </p:sp>
      <p:sp>
        <p:nvSpPr>
          <p:cNvPr id="853048" name="Text Box 56"/>
          <p:cNvSpPr txBox="1">
            <a:spLocks noChangeArrowheads="1"/>
          </p:cNvSpPr>
          <p:nvPr/>
        </p:nvSpPr>
        <p:spPr bwMode="auto">
          <a:xfrm>
            <a:off x="6383338" y="1647825"/>
            <a:ext cx="255587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read/write heads </a:t>
            </a:r>
          </a:p>
          <a:p>
            <a:pPr>
              <a:lnSpc>
                <a:spcPct val="100000"/>
              </a:lnSpc>
            </a:pPr>
            <a:r>
              <a:rPr lang="en-US" sz="1600"/>
              <a:t>move in unison</a:t>
            </a:r>
          </a:p>
          <a:p>
            <a:pPr>
              <a:lnSpc>
                <a:spcPct val="100000"/>
              </a:lnSpc>
            </a:pPr>
            <a:r>
              <a:rPr lang="en-US" sz="1600"/>
              <a:t>from cylinder to cylinder</a:t>
            </a:r>
          </a:p>
        </p:txBody>
      </p:sp>
      <p:sp>
        <p:nvSpPr>
          <p:cNvPr id="853049" name="Line 57"/>
          <p:cNvSpPr>
            <a:spLocks noChangeShapeType="1"/>
          </p:cNvSpPr>
          <p:nvPr/>
        </p:nvSpPr>
        <p:spPr bwMode="auto">
          <a:xfrm flipH="1">
            <a:off x="7161213" y="2487613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3050" name="Text Box 58"/>
          <p:cNvSpPr txBox="1">
            <a:spLocks noChangeArrowheads="1"/>
          </p:cNvSpPr>
          <p:nvPr/>
        </p:nvSpPr>
        <p:spPr bwMode="auto">
          <a:xfrm>
            <a:off x="6211888" y="4357688"/>
            <a:ext cx="8953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spindle</a:t>
            </a:r>
          </a:p>
        </p:txBody>
      </p:sp>
      <p:sp>
        <p:nvSpPr>
          <p:cNvPr id="853051" name="Line 59"/>
          <p:cNvSpPr>
            <a:spLocks noChangeShapeType="1"/>
          </p:cNvSpPr>
          <p:nvPr/>
        </p:nvSpPr>
        <p:spPr bwMode="auto">
          <a:xfrm flipH="1">
            <a:off x="7085013" y="2487613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Capacity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Capacity:</a:t>
            </a:r>
            <a:r>
              <a:rPr lang="en-US" sz="2000"/>
              <a:t> maximum number of bits that can be stored.</a:t>
            </a:r>
          </a:p>
          <a:p>
            <a:pPr lvl="1"/>
            <a:r>
              <a:rPr lang="en-US" sz="1800"/>
              <a:t>Vendors express capacity in units of gigabytes (GB),  where 1 GB = 10^9. </a:t>
            </a:r>
          </a:p>
          <a:p>
            <a:r>
              <a:rPr lang="en-US" sz="2000"/>
              <a:t>Capacity is determined by these technology factors: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Recording density</a:t>
            </a:r>
            <a:r>
              <a:rPr lang="en-US" sz="1800"/>
              <a:t> (bits/in): number of bits that can be squeezed into a 1 inch segment of a track.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Track density</a:t>
            </a:r>
            <a:r>
              <a:rPr lang="en-US" sz="1800"/>
              <a:t> (tracks/in): number of tracks that can be squeezed into a 1 inch radial segment.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Areal density</a:t>
            </a:r>
            <a:r>
              <a:rPr lang="en-US" sz="1800"/>
              <a:t> (bits/in</a:t>
            </a:r>
            <a:r>
              <a:rPr lang="en-US" sz="1800" baseline="30000"/>
              <a:t>2</a:t>
            </a:r>
            <a:r>
              <a:rPr lang="en-US" sz="1800"/>
              <a:t>): product of recording and track density.</a:t>
            </a:r>
          </a:p>
          <a:p>
            <a:r>
              <a:rPr lang="en-US" sz="2000"/>
              <a:t>Modern disks partition tracks into disjoint subsets called </a:t>
            </a:r>
            <a:r>
              <a:rPr lang="en-US" sz="2000">
                <a:solidFill>
                  <a:srgbClr val="FF0000"/>
                </a:solidFill>
              </a:rPr>
              <a:t>recording zones	</a:t>
            </a:r>
          </a:p>
          <a:p>
            <a:pPr lvl="1"/>
            <a:r>
              <a:rPr lang="en-US" sz="1800"/>
              <a:t>Each track in a zone has the same number of sectors, determined by the circumference of innermost track.</a:t>
            </a:r>
          </a:p>
          <a:p>
            <a:pPr lvl="1"/>
            <a:r>
              <a:rPr lang="en-US" sz="1800"/>
              <a:t>Each zone has a different number of sectors/track</a:t>
            </a:r>
          </a:p>
          <a:p>
            <a:pPr lvl="1"/>
            <a:r>
              <a:rPr lang="en-US" sz="1800"/>
              <a:t>Contrast with old approach: fixed number of sectors for all tracks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Computing Disk Capacity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Capacity =</a:t>
            </a:r>
            <a:r>
              <a:rPr lang="en-US" sz="2000" dirty="0" smtClean="0"/>
              <a:t> (</a:t>
            </a:r>
            <a:r>
              <a:rPr lang="en-US" sz="2000" dirty="0"/>
              <a:t># bytes/sector) </a:t>
            </a:r>
            <a:r>
              <a:rPr lang="en-US" sz="2000" dirty="0" err="1"/>
              <a:t>x</a:t>
            </a:r>
            <a:r>
              <a:rPr lang="en-US" sz="2000" dirty="0"/>
              <a:t> (avg. # sectors/track) </a:t>
            </a:r>
            <a:r>
              <a:rPr lang="en-US" sz="2000" dirty="0" err="1" smtClean="0"/>
              <a:t>x</a:t>
            </a:r>
            <a:r>
              <a:rPr lang="en-US" sz="2000" dirty="0" smtClean="0"/>
              <a:t> (</a:t>
            </a:r>
            <a:r>
              <a:rPr lang="en-US" sz="2000" dirty="0"/>
              <a:t># tracks/surface)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              </a:t>
            </a:r>
            <a:r>
              <a:rPr lang="en-US" sz="2000" dirty="0" err="1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(# surfaces/platter) </a:t>
            </a:r>
            <a:r>
              <a:rPr lang="en-US" sz="2000" dirty="0" err="1" smtClean="0"/>
              <a:t>x</a:t>
            </a:r>
            <a:r>
              <a:rPr lang="en-US" sz="2000" dirty="0" smtClean="0"/>
              <a:t> (</a:t>
            </a:r>
            <a:r>
              <a:rPr lang="en-US" sz="2000" dirty="0"/>
              <a:t># platters/disk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1800" dirty="0"/>
              <a:t>512 bytes/sector</a:t>
            </a:r>
          </a:p>
          <a:p>
            <a:pPr lvl="1"/>
            <a:r>
              <a:rPr lang="en-US" sz="1800" dirty="0"/>
              <a:t>300 sectors/track (averaged across all tracks)</a:t>
            </a:r>
          </a:p>
          <a:p>
            <a:pPr lvl="1"/>
            <a:r>
              <a:rPr lang="en-US" sz="1800" dirty="0"/>
              <a:t>20,000 tracks/surface</a:t>
            </a:r>
          </a:p>
          <a:p>
            <a:pPr lvl="1"/>
            <a:r>
              <a:rPr lang="en-US" sz="1800" dirty="0"/>
              <a:t>2 surfaces/platter</a:t>
            </a:r>
          </a:p>
          <a:p>
            <a:pPr lvl="1"/>
            <a:r>
              <a:rPr lang="en-US" sz="1800" dirty="0"/>
              <a:t>5 platters/disk</a:t>
            </a:r>
          </a:p>
          <a:p>
            <a:pPr lvl="1"/>
            <a:endParaRPr lang="en-US" sz="1800" dirty="0"/>
          </a:p>
          <a:p>
            <a:pPr>
              <a:buNone/>
              <a:tabLst>
                <a:tab pos="1027113" algn="l"/>
              </a:tabLst>
            </a:pPr>
            <a:r>
              <a:rPr lang="en-US" sz="2000" dirty="0" smtClean="0"/>
              <a:t>Capacity	= </a:t>
            </a:r>
            <a:r>
              <a:rPr lang="en-US" sz="2000" dirty="0"/>
              <a:t>512 </a:t>
            </a:r>
            <a:r>
              <a:rPr lang="en-US" sz="2000" dirty="0" err="1"/>
              <a:t>x</a:t>
            </a:r>
            <a:r>
              <a:rPr lang="en-US" sz="2000" dirty="0"/>
              <a:t> 300 </a:t>
            </a:r>
            <a:r>
              <a:rPr lang="en-US" sz="2000" dirty="0" err="1"/>
              <a:t>x</a:t>
            </a:r>
            <a:r>
              <a:rPr lang="en-US" sz="2000" dirty="0"/>
              <a:t> 20000 </a:t>
            </a:r>
            <a:r>
              <a:rPr lang="en-US" sz="2000" dirty="0" err="1"/>
              <a:t>x</a:t>
            </a:r>
            <a:r>
              <a:rPr lang="en-US" sz="2000" dirty="0"/>
              <a:t> 2 </a:t>
            </a:r>
            <a:r>
              <a:rPr lang="en-US" sz="2000" dirty="0" err="1"/>
              <a:t>x</a:t>
            </a:r>
            <a:r>
              <a:rPr lang="en-US" sz="2000" dirty="0"/>
              <a:t> 5</a:t>
            </a:r>
          </a:p>
          <a:p>
            <a:pPr>
              <a:buNone/>
              <a:tabLst>
                <a:tab pos="102711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= </a:t>
            </a:r>
            <a:r>
              <a:rPr lang="en-US" sz="2000" dirty="0"/>
              <a:t>30,720,000,000</a:t>
            </a:r>
          </a:p>
          <a:p>
            <a:pPr>
              <a:buNone/>
              <a:tabLst>
                <a:tab pos="1027113" algn="l"/>
              </a:tabLst>
            </a:pPr>
            <a:r>
              <a:rPr lang="en-US" sz="2000" dirty="0"/>
              <a:t>             </a:t>
            </a:r>
            <a:r>
              <a:rPr lang="en-US" sz="2000" dirty="0" smtClean="0"/>
              <a:t> 	= </a:t>
            </a:r>
            <a:r>
              <a:rPr lang="en-US" sz="2000" dirty="0"/>
              <a:t>30.72 GB </a:t>
            </a:r>
          </a:p>
          <a:p>
            <a:pPr lvl="1">
              <a:buNone/>
              <a:tabLst>
                <a:tab pos="1027113" algn="l"/>
              </a:tabLst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Average time to access some target sector approximated by :</a:t>
            </a:r>
          </a:p>
          <a:p>
            <a:pPr lvl="1"/>
            <a:r>
              <a:rPr lang="en-US" sz="1800"/>
              <a:t>Taccess  =  Tavg seek +  Tavg rotation + Tavg transfer </a:t>
            </a:r>
          </a:p>
          <a:p>
            <a:r>
              <a:rPr lang="en-US" sz="2000">
                <a:solidFill>
                  <a:srgbClr val="FF0000"/>
                </a:solidFill>
              </a:rPr>
              <a:t>Seek time</a:t>
            </a:r>
            <a:r>
              <a:rPr lang="en-US" sz="2000"/>
              <a:t> (Tavg seek)</a:t>
            </a:r>
          </a:p>
          <a:p>
            <a:pPr lvl="1"/>
            <a:r>
              <a:rPr lang="en-US" sz="1800"/>
              <a:t>Time to position heads over cylinder containing target sector.</a:t>
            </a:r>
          </a:p>
          <a:p>
            <a:pPr lvl="1"/>
            <a:r>
              <a:rPr lang="en-US" sz="1800"/>
              <a:t>Typical  Tavg seek = 9 ms</a:t>
            </a:r>
          </a:p>
          <a:p>
            <a:r>
              <a:rPr lang="en-US" sz="2000">
                <a:solidFill>
                  <a:srgbClr val="FF0000"/>
                </a:solidFill>
              </a:rPr>
              <a:t>Rotational latency</a:t>
            </a:r>
            <a:r>
              <a:rPr lang="en-US" sz="2000"/>
              <a:t> (Tavg rotation)</a:t>
            </a:r>
          </a:p>
          <a:p>
            <a:pPr lvl="1"/>
            <a:r>
              <a:rPr lang="en-US" sz="1800"/>
              <a:t>Time waiting for first bit of target sector to pass under r/w head.</a:t>
            </a:r>
          </a:p>
          <a:p>
            <a:pPr lvl="1"/>
            <a:r>
              <a:rPr lang="en-US" sz="1800"/>
              <a:t>Tavg rotation = 1/2 x 1/RPMs x 60 sec/1 min</a:t>
            </a:r>
          </a:p>
          <a:p>
            <a:r>
              <a:rPr lang="en-US" sz="2000">
                <a:solidFill>
                  <a:srgbClr val="FF0000"/>
                </a:solidFill>
              </a:rPr>
              <a:t>Transfer time</a:t>
            </a:r>
            <a:r>
              <a:rPr lang="en-US" sz="2000"/>
              <a:t> (Tavg transfer)	</a:t>
            </a:r>
          </a:p>
          <a:p>
            <a:pPr lvl="1"/>
            <a:r>
              <a:rPr lang="en-US" sz="1800"/>
              <a:t>Time to read the bits in the target sector.</a:t>
            </a:r>
          </a:p>
          <a:p>
            <a:pPr lvl="1"/>
            <a:r>
              <a:rPr lang="en-US" sz="1800"/>
              <a:t>Tavg transfer = 1/RPM x 1/(avg # sectors/track) x 60 secs/1 min.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Given:</a:t>
            </a:r>
          </a:p>
          <a:p>
            <a:pPr lvl="1"/>
            <a:r>
              <a:rPr lang="en-US" sz="1800" dirty="0"/>
              <a:t>Rotational rate = 7,200 RPM</a:t>
            </a:r>
          </a:p>
          <a:p>
            <a:pPr lvl="1"/>
            <a:r>
              <a:rPr lang="en-US" sz="1800" dirty="0"/>
              <a:t>Average seek time = 9 ms.</a:t>
            </a:r>
          </a:p>
          <a:p>
            <a:pPr lvl="1"/>
            <a:r>
              <a:rPr lang="en-US" sz="1800" dirty="0" err="1"/>
              <a:t>Avg</a:t>
            </a:r>
            <a:r>
              <a:rPr lang="en-US" sz="1800" dirty="0"/>
              <a:t> # sectors/track = 400.</a:t>
            </a:r>
          </a:p>
          <a:p>
            <a:r>
              <a:rPr lang="en-US" sz="2000" dirty="0"/>
              <a:t>Derived:</a:t>
            </a:r>
          </a:p>
          <a:p>
            <a:pPr lvl="1"/>
            <a:r>
              <a:rPr lang="en-US" sz="1800" dirty="0" err="1"/>
              <a:t>Tavg</a:t>
            </a:r>
            <a:r>
              <a:rPr lang="en-US" sz="1800" dirty="0"/>
              <a:t> rotation = 1/2 </a:t>
            </a:r>
            <a:r>
              <a:rPr lang="en-US" sz="1800" dirty="0" err="1"/>
              <a:t>x</a:t>
            </a:r>
            <a:r>
              <a:rPr lang="en-US" sz="1800" dirty="0"/>
              <a:t> (60 secs/7200 RPM) </a:t>
            </a:r>
            <a:r>
              <a:rPr lang="en-US" sz="1800" dirty="0" err="1"/>
              <a:t>x</a:t>
            </a:r>
            <a:r>
              <a:rPr lang="en-US" sz="1800" dirty="0"/>
              <a:t> 1000 ms/sec = 4 ms.</a:t>
            </a:r>
          </a:p>
          <a:p>
            <a:pPr lvl="1"/>
            <a:r>
              <a:rPr lang="en-US" sz="1800" dirty="0" err="1"/>
              <a:t>Tavg</a:t>
            </a:r>
            <a:r>
              <a:rPr lang="en-US" sz="1800" dirty="0"/>
              <a:t> transfer = 60/7200 RPM </a:t>
            </a:r>
            <a:r>
              <a:rPr lang="en-US" sz="1800" dirty="0" err="1"/>
              <a:t>x</a:t>
            </a:r>
            <a:r>
              <a:rPr lang="en-US" sz="1800" dirty="0"/>
              <a:t> 1/400 </a:t>
            </a:r>
            <a:r>
              <a:rPr lang="en-US" sz="1800" dirty="0" err="1"/>
              <a:t>secs</a:t>
            </a:r>
            <a:r>
              <a:rPr lang="en-US" sz="1800" dirty="0"/>
              <a:t>/track </a:t>
            </a:r>
            <a:r>
              <a:rPr lang="en-US" sz="1800" dirty="0" err="1"/>
              <a:t>x</a:t>
            </a:r>
            <a:r>
              <a:rPr lang="en-US" sz="1800" dirty="0"/>
              <a:t> 1000 ms/sec = 0.02 ms</a:t>
            </a:r>
          </a:p>
          <a:p>
            <a:pPr lvl="1"/>
            <a:r>
              <a:rPr lang="en-US" sz="1800" dirty="0" err="1"/>
              <a:t>Taccess</a:t>
            </a:r>
            <a:r>
              <a:rPr lang="en-US" sz="1800" dirty="0"/>
              <a:t>  = 9 ms + 4 ms + 0.02 ms</a:t>
            </a:r>
          </a:p>
          <a:p>
            <a:r>
              <a:rPr lang="en-US" sz="2000" dirty="0"/>
              <a:t>Important points:</a:t>
            </a:r>
          </a:p>
          <a:p>
            <a:pPr lvl="1"/>
            <a:r>
              <a:rPr lang="en-US" sz="1800" dirty="0"/>
              <a:t>Access time dominated by seek time and rotational latency.</a:t>
            </a:r>
          </a:p>
          <a:p>
            <a:pPr lvl="1"/>
            <a:r>
              <a:rPr lang="en-US" sz="1800" dirty="0"/>
              <a:t>First bit in a sector is the most expensive, the rest are “free”.</a:t>
            </a:r>
          </a:p>
          <a:p>
            <a:pPr lvl="1"/>
            <a:r>
              <a:rPr lang="en-US" sz="1800" dirty="0"/>
              <a:t>SRAM access time is</a:t>
            </a:r>
            <a:r>
              <a:rPr lang="en-US" sz="1800" dirty="0" smtClean="0"/>
              <a:t> roughly 4 </a:t>
            </a:r>
            <a:r>
              <a:rPr lang="en-US" sz="1800" dirty="0"/>
              <a:t>ns/</a:t>
            </a:r>
            <a:r>
              <a:rPr lang="en-US" sz="1800" dirty="0" err="1"/>
              <a:t>doubleword</a:t>
            </a:r>
            <a:r>
              <a:rPr lang="en-US" sz="1800" dirty="0"/>
              <a:t>,</a:t>
            </a:r>
            <a:r>
              <a:rPr lang="en-US" sz="1800" dirty="0" smtClean="0"/>
              <a:t> 60ns for DRAM</a:t>
            </a:r>
          </a:p>
          <a:p>
            <a:pPr lvl="2"/>
            <a:r>
              <a:rPr lang="en-US" sz="1600" dirty="0"/>
              <a:t>Disk is about 40,000 times slower than </a:t>
            </a:r>
            <a:r>
              <a:rPr lang="en-US" sz="1600" dirty="0" smtClean="0"/>
              <a:t>SRAM.</a:t>
            </a:r>
          </a:p>
          <a:p>
            <a:pPr lvl="2"/>
            <a:r>
              <a:rPr lang="en-US" sz="1600" dirty="0"/>
              <a:t>Disk is about 2,500 times slower then DRAM.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Disk Blocks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Modern disks present a simpler abstract view of the complex sector geometry:</a:t>
            </a:r>
          </a:p>
          <a:p>
            <a:pPr lvl="1">
              <a:lnSpc>
                <a:spcPct val="90000"/>
              </a:lnSpc>
            </a:pPr>
            <a:r>
              <a:rPr lang="en-US"/>
              <a:t>The set of available sectors is modeled as a sequence of </a:t>
            </a:r>
            <a:r>
              <a:rPr lang="en-US" i="1"/>
              <a:t>b</a:t>
            </a:r>
            <a:r>
              <a:rPr lang="en-US"/>
              <a:t> sector-sized </a:t>
            </a:r>
            <a:r>
              <a:rPr lang="en-US">
                <a:solidFill>
                  <a:srgbClr val="FF0000"/>
                </a:solidFill>
              </a:rPr>
              <a:t>logical blocks</a:t>
            </a:r>
            <a:r>
              <a:rPr lang="en-US"/>
              <a:t> (0, 1, 2, ..., </a:t>
            </a:r>
            <a:r>
              <a:rPr lang="en-US" i="1"/>
              <a:t>b</a:t>
            </a:r>
            <a:r>
              <a:rPr lang="en-US"/>
              <a:t>-1)</a:t>
            </a:r>
          </a:p>
          <a:p>
            <a:pPr>
              <a:lnSpc>
                <a:spcPct val="85000"/>
              </a:lnSpc>
            </a:pPr>
            <a:r>
              <a:rPr lang="en-US"/>
              <a:t>Mapping between logical blocks and actual (physical) sectors</a:t>
            </a:r>
          </a:p>
          <a:p>
            <a:pPr lvl="1">
              <a:lnSpc>
                <a:spcPct val="90000"/>
              </a:lnSpc>
            </a:pPr>
            <a:r>
              <a:rPr lang="en-US"/>
              <a:t>Maintained by hardware/firmware device called disk controller.</a:t>
            </a:r>
          </a:p>
          <a:p>
            <a:pPr lvl="1">
              <a:lnSpc>
                <a:spcPct val="90000"/>
              </a:lnSpc>
            </a:pPr>
            <a:r>
              <a:rPr lang="en-US"/>
              <a:t>Converts requests for logical blocks into (surface,track,sector) triples.</a:t>
            </a:r>
          </a:p>
          <a:p>
            <a:pPr>
              <a:lnSpc>
                <a:spcPct val="85000"/>
              </a:lnSpc>
            </a:pPr>
            <a:r>
              <a:rPr lang="en-US"/>
              <a:t>Allows controller to set aside spare cylinders for each zone.</a:t>
            </a:r>
          </a:p>
          <a:p>
            <a:pPr lvl="1">
              <a:lnSpc>
                <a:spcPct val="90000"/>
              </a:lnSpc>
            </a:pPr>
            <a:r>
              <a:rPr lang="en-US"/>
              <a:t>Accounts for the difference in “</a:t>
            </a:r>
            <a:r>
              <a:rPr lang="en-US">
                <a:solidFill>
                  <a:srgbClr val="FF0000"/>
                </a:solidFill>
              </a:rPr>
              <a:t>formatted capacity</a:t>
            </a:r>
            <a:r>
              <a:rPr lang="en-US"/>
              <a:t>” and “</a:t>
            </a:r>
            <a:r>
              <a:rPr lang="en-US">
                <a:solidFill>
                  <a:srgbClr val="FF0000"/>
                </a:solidFill>
              </a:rPr>
              <a:t>maximum capacity</a:t>
            </a:r>
            <a:r>
              <a:rPr lang="en-US"/>
              <a:t>”. </a:t>
            </a:r>
          </a:p>
          <a:p>
            <a:pPr>
              <a:lnSpc>
                <a:spcPct val="85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861187" name="Rectangle 3"/>
          <p:cNvSpPr>
            <a:spLocks noChangeArrowheads="1"/>
          </p:cNvSpPr>
          <p:nvPr/>
        </p:nvSpPr>
        <p:spPr bwMode="auto">
          <a:xfrm>
            <a:off x="6880225" y="2898072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861188" name="AutoShape 4"/>
          <p:cNvSpPr>
            <a:spLocks noChangeArrowheads="1"/>
          </p:cNvSpPr>
          <p:nvPr/>
        </p:nvSpPr>
        <p:spPr bwMode="auto">
          <a:xfrm>
            <a:off x="5356225" y="3050472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4441825" y="3082222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</a:t>
            </a:r>
          </a:p>
          <a:p>
            <a:pPr>
              <a:lnSpc>
                <a:spcPct val="100000"/>
              </a:lnSpc>
            </a:pPr>
            <a:r>
              <a:rPr lang="en-US" sz="1600"/>
              <a:t>bridge</a:t>
            </a:r>
          </a:p>
        </p:txBody>
      </p:sp>
      <p:sp>
        <p:nvSpPr>
          <p:cNvPr id="861190" name="AutoShape 6"/>
          <p:cNvSpPr>
            <a:spLocks noChangeArrowheads="1"/>
          </p:cNvSpPr>
          <p:nvPr/>
        </p:nvSpPr>
        <p:spPr bwMode="auto">
          <a:xfrm>
            <a:off x="2984500" y="3050472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1084263" y="3082222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61192" name="Rectangle 8"/>
          <p:cNvSpPr>
            <a:spLocks noChangeArrowheads="1"/>
          </p:cNvSpPr>
          <p:nvPr/>
        </p:nvSpPr>
        <p:spPr bwMode="auto">
          <a:xfrm>
            <a:off x="2000250" y="175507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3" name="Rectangle 9"/>
          <p:cNvSpPr>
            <a:spLocks noChangeArrowheads="1"/>
          </p:cNvSpPr>
          <p:nvPr/>
        </p:nvSpPr>
        <p:spPr bwMode="auto">
          <a:xfrm>
            <a:off x="2000250" y="190747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4" name="Rectangle 10"/>
          <p:cNvSpPr>
            <a:spLocks noChangeArrowheads="1"/>
          </p:cNvSpPr>
          <p:nvPr/>
        </p:nvSpPr>
        <p:spPr bwMode="auto">
          <a:xfrm>
            <a:off x="2000250" y="205987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2000250" y="221227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6" name="Rectangle 12"/>
          <p:cNvSpPr>
            <a:spLocks noChangeArrowheads="1"/>
          </p:cNvSpPr>
          <p:nvPr/>
        </p:nvSpPr>
        <p:spPr bwMode="auto">
          <a:xfrm>
            <a:off x="2000250" y="236467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7" name="AutoShape 13"/>
          <p:cNvSpPr>
            <a:spLocks noChangeArrowheads="1"/>
          </p:cNvSpPr>
          <p:nvPr/>
        </p:nvSpPr>
        <p:spPr bwMode="auto">
          <a:xfrm>
            <a:off x="2773363" y="1755072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8" name="AutoShape 14"/>
          <p:cNvSpPr>
            <a:spLocks noChangeArrowheads="1"/>
          </p:cNvSpPr>
          <p:nvPr/>
        </p:nvSpPr>
        <p:spPr bwMode="auto">
          <a:xfrm flipH="1">
            <a:off x="2684463" y="2136072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199" name="Rectangle 15"/>
          <p:cNvSpPr>
            <a:spLocks noChangeArrowheads="1"/>
          </p:cNvSpPr>
          <p:nvPr/>
        </p:nvSpPr>
        <p:spPr bwMode="auto">
          <a:xfrm>
            <a:off x="3217863" y="1602672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61200" name="Text Box 16"/>
          <p:cNvSpPr txBox="1">
            <a:spLocks noChangeArrowheads="1"/>
          </p:cNvSpPr>
          <p:nvPr/>
        </p:nvSpPr>
        <p:spPr bwMode="auto">
          <a:xfrm>
            <a:off x="1719263" y="1434397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61201" name="AutoShape 17"/>
          <p:cNvSpPr>
            <a:spLocks noChangeArrowheads="1"/>
          </p:cNvSpPr>
          <p:nvPr/>
        </p:nvSpPr>
        <p:spPr bwMode="auto">
          <a:xfrm>
            <a:off x="2074863" y="2593272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02" name="Rectangle 18"/>
          <p:cNvSpPr>
            <a:spLocks noChangeArrowheads="1"/>
          </p:cNvSpPr>
          <p:nvPr/>
        </p:nvSpPr>
        <p:spPr bwMode="auto">
          <a:xfrm>
            <a:off x="931863" y="1374072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03" name="Text Box 19"/>
          <p:cNvSpPr txBox="1">
            <a:spLocks noChangeArrowheads="1"/>
          </p:cNvSpPr>
          <p:nvPr/>
        </p:nvSpPr>
        <p:spPr bwMode="auto">
          <a:xfrm>
            <a:off x="819150" y="1069272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861204" name="Text Box 20"/>
          <p:cNvSpPr txBox="1">
            <a:spLocks noChangeArrowheads="1"/>
          </p:cNvSpPr>
          <p:nvPr/>
        </p:nvSpPr>
        <p:spPr bwMode="auto">
          <a:xfrm>
            <a:off x="3865563" y="2364672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system bus</a:t>
            </a:r>
          </a:p>
        </p:txBody>
      </p:sp>
      <p:sp>
        <p:nvSpPr>
          <p:cNvPr id="861205" name="Line 21"/>
          <p:cNvSpPr>
            <a:spLocks noChangeShapeType="1"/>
          </p:cNvSpPr>
          <p:nvPr/>
        </p:nvSpPr>
        <p:spPr bwMode="auto">
          <a:xfrm flipH="1">
            <a:off x="3751263" y="2669472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06" name="Text Box 22"/>
          <p:cNvSpPr txBox="1">
            <a:spLocks noChangeArrowheads="1"/>
          </p:cNvSpPr>
          <p:nvPr/>
        </p:nvSpPr>
        <p:spPr bwMode="auto">
          <a:xfrm>
            <a:off x="5386388" y="2364672"/>
            <a:ext cx="13922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 bus</a:t>
            </a:r>
          </a:p>
        </p:txBody>
      </p:sp>
      <p:sp>
        <p:nvSpPr>
          <p:cNvPr id="861207" name="Line 23"/>
          <p:cNvSpPr>
            <a:spLocks noChangeShapeType="1"/>
          </p:cNvSpPr>
          <p:nvPr/>
        </p:nvSpPr>
        <p:spPr bwMode="auto">
          <a:xfrm>
            <a:off x="6037263" y="2669472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08" name="AutoShape 24"/>
          <p:cNvSpPr>
            <a:spLocks noChangeArrowheads="1"/>
          </p:cNvSpPr>
          <p:nvPr/>
        </p:nvSpPr>
        <p:spPr bwMode="auto">
          <a:xfrm>
            <a:off x="4665663" y="3736272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09" name="AutoShape 25"/>
          <p:cNvSpPr>
            <a:spLocks noChangeArrowheads="1"/>
          </p:cNvSpPr>
          <p:nvPr/>
        </p:nvSpPr>
        <p:spPr bwMode="auto">
          <a:xfrm flipV="1">
            <a:off x="5770563" y="4472872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10" name="Rectangle 26"/>
          <p:cNvSpPr>
            <a:spLocks noChangeArrowheads="1"/>
          </p:cNvSpPr>
          <p:nvPr/>
        </p:nvSpPr>
        <p:spPr bwMode="auto">
          <a:xfrm>
            <a:off x="5351463" y="5196772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1211" name="AutoShape 27"/>
          <p:cNvSpPr>
            <a:spLocks noChangeArrowheads="1"/>
          </p:cNvSpPr>
          <p:nvPr/>
        </p:nvSpPr>
        <p:spPr bwMode="auto">
          <a:xfrm flipV="1">
            <a:off x="3440113" y="4472872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12" name="Rectangle 28"/>
          <p:cNvSpPr>
            <a:spLocks noChangeArrowheads="1"/>
          </p:cNvSpPr>
          <p:nvPr/>
        </p:nvSpPr>
        <p:spPr bwMode="auto">
          <a:xfrm>
            <a:off x="3021013" y="5196772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861213" name="AutoShape 29"/>
          <p:cNvSpPr>
            <a:spLocks noChangeArrowheads="1"/>
          </p:cNvSpPr>
          <p:nvPr/>
        </p:nvSpPr>
        <p:spPr bwMode="auto">
          <a:xfrm flipV="1">
            <a:off x="1763713" y="4472872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14" name="Rectangle 30"/>
          <p:cNvSpPr>
            <a:spLocks noChangeArrowheads="1"/>
          </p:cNvSpPr>
          <p:nvPr/>
        </p:nvSpPr>
        <p:spPr bwMode="auto">
          <a:xfrm>
            <a:off x="1420813" y="5184072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1215" name="Line 31"/>
          <p:cNvSpPr>
            <a:spLocks noChangeShapeType="1"/>
          </p:cNvSpPr>
          <p:nvPr/>
        </p:nvSpPr>
        <p:spPr bwMode="auto">
          <a:xfrm>
            <a:off x="1649413" y="57174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16" name="Line 32"/>
          <p:cNvSpPr>
            <a:spLocks noChangeShapeType="1"/>
          </p:cNvSpPr>
          <p:nvPr/>
        </p:nvSpPr>
        <p:spPr bwMode="auto">
          <a:xfrm>
            <a:off x="2411413" y="57174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17" name="Text Box 33"/>
          <p:cNvSpPr txBox="1">
            <a:spLocks noChangeArrowheads="1"/>
          </p:cNvSpPr>
          <p:nvPr/>
        </p:nvSpPr>
        <p:spPr bwMode="auto">
          <a:xfrm>
            <a:off x="1214438" y="5946072"/>
            <a:ext cx="839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861218" name="Text Box 34"/>
          <p:cNvSpPr txBox="1">
            <a:spLocks noChangeArrowheads="1"/>
          </p:cNvSpPr>
          <p:nvPr/>
        </p:nvSpPr>
        <p:spPr bwMode="auto">
          <a:xfrm>
            <a:off x="1892300" y="5946072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861219" name="Line 35"/>
          <p:cNvSpPr>
            <a:spLocks noChangeShapeType="1"/>
          </p:cNvSpPr>
          <p:nvPr/>
        </p:nvSpPr>
        <p:spPr bwMode="auto">
          <a:xfrm>
            <a:off x="3706813" y="571747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20" name="Text Box 36"/>
          <p:cNvSpPr txBox="1">
            <a:spLocks noChangeArrowheads="1"/>
          </p:cNvSpPr>
          <p:nvPr/>
        </p:nvSpPr>
        <p:spPr bwMode="auto">
          <a:xfrm>
            <a:off x="3211513" y="5946072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861221" name="Line 37"/>
          <p:cNvSpPr>
            <a:spLocks noChangeShapeType="1"/>
          </p:cNvSpPr>
          <p:nvPr/>
        </p:nvSpPr>
        <p:spPr bwMode="auto">
          <a:xfrm>
            <a:off x="6011863" y="5717472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22" name="AutoShape 38"/>
          <p:cNvSpPr>
            <a:spLocks noChangeArrowheads="1"/>
          </p:cNvSpPr>
          <p:nvPr/>
        </p:nvSpPr>
        <p:spPr bwMode="auto">
          <a:xfrm>
            <a:off x="5707063" y="6098472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861223" name="AutoShape 39"/>
          <p:cNvSpPr>
            <a:spLocks noChangeArrowheads="1"/>
          </p:cNvSpPr>
          <p:nvPr/>
        </p:nvSpPr>
        <p:spPr bwMode="auto">
          <a:xfrm>
            <a:off x="855663" y="4256972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24" name="Rectangle 40"/>
          <p:cNvSpPr>
            <a:spLocks noChangeArrowheads="1"/>
          </p:cNvSpPr>
          <p:nvPr/>
        </p:nvSpPr>
        <p:spPr bwMode="auto">
          <a:xfrm>
            <a:off x="1931988" y="4426835"/>
            <a:ext cx="166687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25" name="Rectangle 41"/>
          <p:cNvSpPr>
            <a:spLocks noChangeArrowheads="1"/>
          </p:cNvSpPr>
          <p:nvPr/>
        </p:nvSpPr>
        <p:spPr bwMode="auto">
          <a:xfrm>
            <a:off x="3608388" y="4417310"/>
            <a:ext cx="166687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26" name="Rectangle 42"/>
          <p:cNvSpPr>
            <a:spLocks noChangeArrowheads="1"/>
          </p:cNvSpPr>
          <p:nvPr/>
        </p:nvSpPr>
        <p:spPr bwMode="auto">
          <a:xfrm>
            <a:off x="5942013" y="4407785"/>
            <a:ext cx="161925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27" name="Text Box 43"/>
          <p:cNvSpPr txBox="1">
            <a:spLocks noChangeArrowheads="1"/>
          </p:cNvSpPr>
          <p:nvPr/>
        </p:nvSpPr>
        <p:spPr bwMode="auto">
          <a:xfrm>
            <a:off x="4530725" y="4561772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861228" name="Rectangle 44"/>
          <p:cNvSpPr>
            <a:spLocks noChangeArrowheads="1"/>
          </p:cNvSpPr>
          <p:nvPr/>
        </p:nvSpPr>
        <p:spPr bwMode="auto">
          <a:xfrm>
            <a:off x="4832350" y="4345872"/>
            <a:ext cx="161925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29" name="Rectangle 45"/>
          <p:cNvSpPr>
            <a:spLocks noChangeArrowheads="1"/>
          </p:cNvSpPr>
          <p:nvPr/>
        </p:nvSpPr>
        <p:spPr bwMode="auto">
          <a:xfrm>
            <a:off x="6723063" y="4269672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30" name="Rectangle 46"/>
          <p:cNvSpPr>
            <a:spLocks noChangeArrowheads="1"/>
          </p:cNvSpPr>
          <p:nvPr/>
        </p:nvSpPr>
        <p:spPr bwMode="auto">
          <a:xfrm>
            <a:off x="7027863" y="4269672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31" name="Rectangle 47"/>
          <p:cNvSpPr>
            <a:spLocks noChangeArrowheads="1"/>
          </p:cNvSpPr>
          <p:nvPr/>
        </p:nvSpPr>
        <p:spPr bwMode="auto">
          <a:xfrm>
            <a:off x="7332663" y="4269672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1232" name="Text Box 48"/>
          <p:cNvSpPr txBox="1">
            <a:spLocks noChangeArrowheads="1"/>
          </p:cNvSpPr>
          <p:nvPr/>
        </p:nvSpPr>
        <p:spPr bwMode="auto">
          <a:xfrm>
            <a:off x="6708775" y="4650672"/>
            <a:ext cx="2205038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C, assembly, machine code</a:t>
            </a:r>
          </a:p>
          <a:p>
            <a:r>
              <a:rPr lang="en-US" dirty="0" smtClean="0"/>
              <a:t>Compiler, assembler</a:t>
            </a:r>
          </a:p>
          <a:p>
            <a:r>
              <a:rPr lang="en-US" dirty="0" smtClean="0"/>
              <a:t>CPU design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smtClean="0"/>
              <a:t>Up coming lectures</a:t>
            </a:r>
          </a:p>
          <a:p>
            <a:pPr lvl="1"/>
            <a:r>
              <a:rPr lang="en-US" dirty="0" smtClean="0"/>
              <a:t>Memory architecture</a:t>
            </a:r>
          </a:p>
          <a:p>
            <a:pPr lvl="1"/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Virtual memory</a:t>
            </a:r>
          </a:p>
          <a:p>
            <a:pPr lvl="1"/>
            <a:r>
              <a:rPr lang="en-US" dirty="0" smtClean="0"/>
              <a:t>I/O, interrupts</a:t>
            </a:r>
          </a:p>
          <a:p>
            <a:pPr lvl="1"/>
            <a:r>
              <a:rPr lang="en-US" dirty="0" smtClean="0"/>
              <a:t>Modern CPU, parallelism, performance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Reading a Disk Sector (1)</a:t>
            </a:r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6291263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862213" name="AutoShape 5"/>
          <p:cNvSpPr>
            <a:spLocks noChangeArrowheads="1"/>
          </p:cNvSpPr>
          <p:nvPr/>
        </p:nvSpPr>
        <p:spPr bwMode="auto">
          <a:xfrm>
            <a:off x="4767263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852863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62215" name="AutoShape 7"/>
          <p:cNvSpPr>
            <a:spLocks noChangeArrowheads="1"/>
          </p:cNvSpPr>
          <p:nvPr/>
        </p:nvSpPr>
        <p:spPr bwMode="auto">
          <a:xfrm>
            <a:off x="2395538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1411288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1411288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1411288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1411288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1411288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21" name="AutoShape 13"/>
          <p:cNvSpPr>
            <a:spLocks noChangeArrowheads="1"/>
          </p:cNvSpPr>
          <p:nvPr/>
        </p:nvSpPr>
        <p:spPr bwMode="auto">
          <a:xfrm>
            <a:off x="2184400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22" name="AutoShape 14"/>
          <p:cNvSpPr>
            <a:spLocks noChangeArrowheads="1"/>
          </p:cNvSpPr>
          <p:nvPr/>
        </p:nvSpPr>
        <p:spPr bwMode="auto">
          <a:xfrm flipH="1">
            <a:off x="2095500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2628900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62224" name="Text Box 16"/>
          <p:cNvSpPr txBox="1">
            <a:spLocks noChangeArrowheads="1"/>
          </p:cNvSpPr>
          <p:nvPr/>
        </p:nvSpPr>
        <p:spPr bwMode="auto">
          <a:xfrm>
            <a:off x="1130300" y="12795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62225" name="AutoShape 17"/>
          <p:cNvSpPr>
            <a:spLocks noChangeArrowheads="1"/>
          </p:cNvSpPr>
          <p:nvPr/>
        </p:nvSpPr>
        <p:spPr bwMode="auto">
          <a:xfrm>
            <a:off x="1485900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42900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27" name="Text Box 19"/>
          <p:cNvSpPr txBox="1">
            <a:spLocks noChangeArrowheads="1"/>
          </p:cNvSpPr>
          <p:nvPr/>
        </p:nvSpPr>
        <p:spPr bwMode="auto">
          <a:xfrm>
            <a:off x="228600" y="91440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862228" name="AutoShape 20"/>
          <p:cNvSpPr>
            <a:spLocks noChangeArrowheads="1"/>
          </p:cNvSpPr>
          <p:nvPr/>
        </p:nvSpPr>
        <p:spPr bwMode="auto">
          <a:xfrm>
            <a:off x="4076700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29" name="AutoShape 21"/>
          <p:cNvSpPr>
            <a:spLocks noChangeArrowheads="1"/>
          </p:cNvSpPr>
          <p:nvPr/>
        </p:nvSpPr>
        <p:spPr bwMode="auto">
          <a:xfrm flipV="1">
            <a:off x="518160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476250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2231" name="AutoShape 23"/>
          <p:cNvSpPr>
            <a:spLocks noChangeArrowheads="1"/>
          </p:cNvSpPr>
          <p:nvPr/>
        </p:nvSpPr>
        <p:spPr bwMode="auto">
          <a:xfrm flipV="1">
            <a:off x="28511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243205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862233" name="AutoShape 25"/>
          <p:cNvSpPr>
            <a:spLocks noChangeArrowheads="1"/>
          </p:cNvSpPr>
          <p:nvPr/>
        </p:nvSpPr>
        <p:spPr bwMode="auto">
          <a:xfrm flipV="1">
            <a:off x="11747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34" name="Rectangle 26"/>
          <p:cNvSpPr>
            <a:spLocks noChangeArrowheads="1"/>
          </p:cNvSpPr>
          <p:nvPr/>
        </p:nvSpPr>
        <p:spPr bwMode="auto">
          <a:xfrm>
            <a:off x="831850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2235" name="Line 27"/>
          <p:cNvSpPr>
            <a:spLocks noChangeShapeType="1"/>
          </p:cNvSpPr>
          <p:nvPr/>
        </p:nvSpPr>
        <p:spPr bwMode="auto">
          <a:xfrm>
            <a:off x="10604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36" name="Line 28"/>
          <p:cNvSpPr>
            <a:spLocks noChangeShapeType="1"/>
          </p:cNvSpPr>
          <p:nvPr/>
        </p:nvSpPr>
        <p:spPr bwMode="auto">
          <a:xfrm>
            <a:off x="18224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37" name="Text Box 29"/>
          <p:cNvSpPr txBox="1">
            <a:spLocks noChangeArrowheads="1"/>
          </p:cNvSpPr>
          <p:nvPr/>
        </p:nvSpPr>
        <p:spPr bwMode="auto">
          <a:xfrm>
            <a:off x="625475" y="5791200"/>
            <a:ext cx="839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862238" name="Text Box 30"/>
          <p:cNvSpPr txBox="1">
            <a:spLocks noChangeArrowheads="1"/>
          </p:cNvSpPr>
          <p:nvPr/>
        </p:nvSpPr>
        <p:spPr bwMode="auto">
          <a:xfrm>
            <a:off x="1303338" y="5791200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862239" name="Line 31"/>
          <p:cNvSpPr>
            <a:spLocks noChangeShapeType="1"/>
          </p:cNvSpPr>
          <p:nvPr/>
        </p:nvSpPr>
        <p:spPr bwMode="auto">
          <a:xfrm>
            <a:off x="31178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40" name="Text Box 32"/>
          <p:cNvSpPr txBox="1">
            <a:spLocks noChangeArrowheads="1"/>
          </p:cNvSpPr>
          <p:nvPr/>
        </p:nvSpPr>
        <p:spPr bwMode="auto">
          <a:xfrm>
            <a:off x="2622550" y="57912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862241" name="Line 33"/>
          <p:cNvSpPr>
            <a:spLocks noChangeShapeType="1"/>
          </p:cNvSpPr>
          <p:nvPr/>
        </p:nvSpPr>
        <p:spPr bwMode="auto">
          <a:xfrm>
            <a:off x="5422900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42" name="AutoShape 34"/>
          <p:cNvSpPr>
            <a:spLocks noChangeArrowheads="1"/>
          </p:cNvSpPr>
          <p:nvPr/>
        </p:nvSpPr>
        <p:spPr bwMode="auto">
          <a:xfrm>
            <a:off x="5108575" y="5954713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862243" name="AutoShape 35"/>
          <p:cNvSpPr>
            <a:spLocks noChangeArrowheads="1"/>
          </p:cNvSpPr>
          <p:nvPr/>
        </p:nvSpPr>
        <p:spPr bwMode="auto">
          <a:xfrm>
            <a:off x="266700" y="41021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44" name="Rectangle 36"/>
          <p:cNvSpPr>
            <a:spLocks noChangeArrowheads="1"/>
          </p:cNvSpPr>
          <p:nvPr/>
        </p:nvSpPr>
        <p:spPr bwMode="auto">
          <a:xfrm>
            <a:off x="1343025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45" name="Rectangle 37"/>
          <p:cNvSpPr>
            <a:spLocks noChangeArrowheads="1"/>
          </p:cNvSpPr>
          <p:nvPr/>
        </p:nvSpPr>
        <p:spPr bwMode="auto">
          <a:xfrm>
            <a:off x="3019425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5353050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47" name="Text Box 39"/>
          <p:cNvSpPr txBox="1">
            <a:spLocks noChangeArrowheads="1"/>
          </p:cNvSpPr>
          <p:nvPr/>
        </p:nvSpPr>
        <p:spPr bwMode="auto">
          <a:xfrm>
            <a:off x="5554663" y="389890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862248" name="Rectangle 40"/>
          <p:cNvSpPr>
            <a:spLocks noChangeArrowheads="1"/>
          </p:cNvSpPr>
          <p:nvPr/>
        </p:nvSpPr>
        <p:spPr bwMode="auto">
          <a:xfrm>
            <a:off x="4243388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49" name="Line 41"/>
          <p:cNvSpPr>
            <a:spLocks noChangeShapeType="1"/>
          </p:cNvSpPr>
          <p:nvPr/>
        </p:nvSpPr>
        <p:spPr bwMode="auto">
          <a:xfrm>
            <a:off x="2355850" y="31369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50" name="Line 42"/>
          <p:cNvSpPr>
            <a:spLocks noChangeShapeType="1"/>
          </p:cNvSpPr>
          <p:nvPr/>
        </p:nvSpPr>
        <p:spPr bwMode="auto">
          <a:xfrm>
            <a:off x="4332288" y="31369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51" name="Line 43"/>
          <p:cNvSpPr>
            <a:spLocks noChangeShapeType="1"/>
          </p:cNvSpPr>
          <p:nvPr/>
        </p:nvSpPr>
        <p:spPr bwMode="auto">
          <a:xfrm flipV="1">
            <a:off x="4294188" y="43005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52" name="Line 44"/>
          <p:cNvSpPr>
            <a:spLocks noChangeShapeType="1"/>
          </p:cNvSpPr>
          <p:nvPr/>
        </p:nvSpPr>
        <p:spPr bwMode="auto">
          <a:xfrm>
            <a:off x="5429250" y="42592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2253" name="Rectangle 45"/>
          <p:cNvSpPr>
            <a:spLocks noChangeArrowheads="1"/>
          </p:cNvSpPr>
          <p:nvPr/>
        </p:nvSpPr>
        <p:spPr bwMode="auto">
          <a:xfrm>
            <a:off x="495300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62254" name="Text Box 46"/>
          <p:cNvSpPr txBox="1">
            <a:spLocks noChangeArrowheads="1"/>
          </p:cNvSpPr>
          <p:nvPr/>
        </p:nvSpPr>
        <p:spPr bwMode="auto">
          <a:xfrm>
            <a:off x="4038600" y="1095375"/>
            <a:ext cx="4395788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CPU initiates a disk read by writing a command, logical block number, and destination memory address to a </a:t>
            </a:r>
            <a:r>
              <a:rPr lang="en-US" b="0">
                <a:solidFill>
                  <a:srgbClr val="FF0000"/>
                </a:solidFill>
              </a:rPr>
              <a:t>port </a:t>
            </a:r>
            <a:r>
              <a:rPr lang="en-US" b="0"/>
              <a:t>(address) associated with disk controller.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Reading a Disk Sector (2)</a:t>
            </a:r>
          </a:p>
        </p:txBody>
      </p:sp>
      <p:sp>
        <p:nvSpPr>
          <p:cNvPr id="863235" name="Rectangle 3"/>
          <p:cNvSpPr>
            <a:spLocks noChangeArrowheads="1"/>
          </p:cNvSpPr>
          <p:nvPr/>
        </p:nvSpPr>
        <p:spPr bwMode="auto">
          <a:xfrm>
            <a:off x="6294438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863236" name="AutoShape 4"/>
          <p:cNvSpPr>
            <a:spLocks noChangeArrowheads="1"/>
          </p:cNvSpPr>
          <p:nvPr/>
        </p:nvSpPr>
        <p:spPr bwMode="auto">
          <a:xfrm>
            <a:off x="4770438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3856038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63238" name="AutoShape 6"/>
          <p:cNvSpPr>
            <a:spLocks noChangeArrowheads="1"/>
          </p:cNvSpPr>
          <p:nvPr/>
        </p:nvSpPr>
        <p:spPr bwMode="auto">
          <a:xfrm>
            <a:off x="2398713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39" name="Rectangle 7"/>
          <p:cNvSpPr>
            <a:spLocks noChangeArrowheads="1"/>
          </p:cNvSpPr>
          <p:nvPr/>
        </p:nvSpPr>
        <p:spPr bwMode="auto">
          <a:xfrm>
            <a:off x="1414463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0" name="Rectangle 8"/>
          <p:cNvSpPr>
            <a:spLocks noChangeArrowheads="1"/>
          </p:cNvSpPr>
          <p:nvPr/>
        </p:nvSpPr>
        <p:spPr bwMode="auto">
          <a:xfrm>
            <a:off x="1414463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1" name="Rectangle 9"/>
          <p:cNvSpPr>
            <a:spLocks noChangeArrowheads="1"/>
          </p:cNvSpPr>
          <p:nvPr/>
        </p:nvSpPr>
        <p:spPr bwMode="auto">
          <a:xfrm>
            <a:off x="1414463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2" name="Rectangle 10"/>
          <p:cNvSpPr>
            <a:spLocks noChangeArrowheads="1"/>
          </p:cNvSpPr>
          <p:nvPr/>
        </p:nvSpPr>
        <p:spPr bwMode="auto">
          <a:xfrm>
            <a:off x="1414463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3" name="Rectangle 11"/>
          <p:cNvSpPr>
            <a:spLocks noChangeArrowheads="1"/>
          </p:cNvSpPr>
          <p:nvPr/>
        </p:nvSpPr>
        <p:spPr bwMode="auto">
          <a:xfrm>
            <a:off x="1414463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4" name="AutoShape 12"/>
          <p:cNvSpPr>
            <a:spLocks noChangeArrowheads="1"/>
          </p:cNvSpPr>
          <p:nvPr/>
        </p:nvSpPr>
        <p:spPr bwMode="auto">
          <a:xfrm>
            <a:off x="2187575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5" name="AutoShape 13"/>
          <p:cNvSpPr>
            <a:spLocks noChangeArrowheads="1"/>
          </p:cNvSpPr>
          <p:nvPr/>
        </p:nvSpPr>
        <p:spPr bwMode="auto">
          <a:xfrm flipH="1">
            <a:off x="2098675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6" name="Rectangle 14"/>
          <p:cNvSpPr>
            <a:spLocks noChangeArrowheads="1"/>
          </p:cNvSpPr>
          <p:nvPr/>
        </p:nvSpPr>
        <p:spPr bwMode="auto">
          <a:xfrm>
            <a:off x="2632075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63247" name="Text Box 15"/>
          <p:cNvSpPr txBox="1">
            <a:spLocks noChangeArrowheads="1"/>
          </p:cNvSpPr>
          <p:nvPr/>
        </p:nvSpPr>
        <p:spPr bwMode="auto">
          <a:xfrm>
            <a:off x="1133475" y="12795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63248" name="AutoShape 16"/>
          <p:cNvSpPr>
            <a:spLocks noChangeArrowheads="1"/>
          </p:cNvSpPr>
          <p:nvPr/>
        </p:nvSpPr>
        <p:spPr bwMode="auto">
          <a:xfrm>
            <a:off x="1489075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49" name="Rectangle 17"/>
          <p:cNvSpPr>
            <a:spLocks noChangeArrowheads="1"/>
          </p:cNvSpPr>
          <p:nvPr/>
        </p:nvSpPr>
        <p:spPr bwMode="auto">
          <a:xfrm>
            <a:off x="346075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50" name="Text Box 18"/>
          <p:cNvSpPr txBox="1">
            <a:spLocks noChangeArrowheads="1"/>
          </p:cNvSpPr>
          <p:nvPr/>
        </p:nvSpPr>
        <p:spPr bwMode="auto">
          <a:xfrm>
            <a:off x="247650" y="91440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863251" name="AutoShape 19"/>
          <p:cNvSpPr>
            <a:spLocks noChangeArrowheads="1"/>
          </p:cNvSpPr>
          <p:nvPr/>
        </p:nvSpPr>
        <p:spPr bwMode="auto">
          <a:xfrm>
            <a:off x="4079875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52" name="AutoShape 20"/>
          <p:cNvSpPr>
            <a:spLocks noChangeArrowheads="1"/>
          </p:cNvSpPr>
          <p:nvPr/>
        </p:nvSpPr>
        <p:spPr bwMode="auto">
          <a:xfrm flipV="1">
            <a:off x="518477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53" name="Rectangle 21"/>
          <p:cNvSpPr>
            <a:spLocks noChangeArrowheads="1"/>
          </p:cNvSpPr>
          <p:nvPr/>
        </p:nvSpPr>
        <p:spPr bwMode="auto">
          <a:xfrm>
            <a:off x="476567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3254" name="AutoShape 22"/>
          <p:cNvSpPr>
            <a:spLocks noChangeArrowheads="1"/>
          </p:cNvSpPr>
          <p:nvPr/>
        </p:nvSpPr>
        <p:spPr bwMode="auto">
          <a:xfrm flipV="1">
            <a:off x="28543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55" name="Rectangle 23"/>
          <p:cNvSpPr>
            <a:spLocks noChangeArrowheads="1"/>
          </p:cNvSpPr>
          <p:nvPr/>
        </p:nvSpPr>
        <p:spPr bwMode="auto">
          <a:xfrm>
            <a:off x="243522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863256" name="AutoShape 24"/>
          <p:cNvSpPr>
            <a:spLocks noChangeArrowheads="1"/>
          </p:cNvSpPr>
          <p:nvPr/>
        </p:nvSpPr>
        <p:spPr bwMode="auto">
          <a:xfrm flipV="1">
            <a:off x="11779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57" name="Rectangle 25"/>
          <p:cNvSpPr>
            <a:spLocks noChangeArrowheads="1"/>
          </p:cNvSpPr>
          <p:nvPr/>
        </p:nvSpPr>
        <p:spPr bwMode="auto">
          <a:xfrm>
            <a:off x="835025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3258" name="Line 26"/>
          <p:cNvSpPr>
            <a:spLocks noChangeShapeType="1"/>
          </p:cNvSpPr>
          <p:nvPr/>
        </p:nvSpPr>
        <p:spPr bwMode="auto">
          <a:xfrm>
            <a:off x="1063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59" name="Line 27"/>
          <p:cNvSpPr>
            <a:spLocks noChangeShapeType="1"/>
          </p:cNvSpPr>
          <p:nvPr/>
        </p:nvSpPr>
        <p:spPr bwMode="auto">
          <a:xfrm>
            <a:off x="1825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60" name="Text Box 28"/>
          <p:cNvSpPr txBox="1">
            <a:spLocks noChangeArrowheads="1"/>
          </p:cNvSpPr>
          <p:nvPr/>
        </p:nvSpPr>
        <p:spPr bwMode="auto">
          <a:xfrm>
            <a:off x="628650" y="5791200"/>
            <a:ext cx="839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863261" name="Text Box 29"/>
          <p:cNvSpPr txBox="1">
            <a:spLocks noChangeArrowheads="1"/>
          </p:cNvSpPr>
          <p:nvPr/>
        </p:nvSpPr>
        <p:spPr bwMode="auto">
          <a:xfrm>
            <a:off x="1306513" y="5791200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863262" name="Line 30"/>
          <p:cNvSpPr>
            <a:spLocks noChangeShapeType="1"/>
          </p:cNvSpPr>
          <p:nvPr/>
        </p:nvSpPr>
        <p:spPr bwMode="auto">
          <a:xfrm>
            <a:off x="31210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63" name="Text Box 31"/>
          <p:cNvSpPr txBox="1">
            <a:spLocks noChangeArrowheads="1"/>
          </p:cNvSpPr>
          <p:nvPr/>
        </p:nvSpPr>
        <p:spPr bwMode="auto">
          <a:xfrm>
            <a:off x="2625725" y="57912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863264" name="AutoShape 32"/>
          <p:cNvSpPr>
            <a:spLocks noChangeArrowheads="1"/>
          </p:cNvSpPr>
          <p:nvPr/>
        </p:nvSpPr>
        <p:spPr bwMode="auto">
          <a:xfrm>
            <a:off x="5121275" y="59436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863265" name="AutoShape 33"/>
          <p:cNvSpPr>
            <a:spLocks noChangeArrowheads="1"/>
          </p:cNvSpPr>
          <p:nvPr/>
        </p:nvSpPr>
        <p:spPr bwMode="auto">
          <a:xfrm>
            <a:off x="269875" y="41021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66" name="Rectangle 34"/>
          <p:cNvSpPr>
            <a:spLocks noChangeArrowheads="1"/>
          </p:cNvSpPr>
          <p:nvPr/>
        </p:nvSpPr>
        <p:spPr bwMode="auto">
          <a:xfrm>
            <a:off x="1346200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67" name="Rectangle 35"/>
          <p:cNvSpPr>
            <a:spLocks noChangeArrowheads="1"/>
          </p:cNvSpPr>
          <p:nvPr/>
        </p:nvSpPr>
        <p:spPr bwMode="auto">
          <a:xfrm>
            <a:off x="3022600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68" name="Rectangle 36"/>
          <p:cNvSpPr>
            <a:spLocks noChangeArrowheads="1"/>
          </p:cNvSpPr>
          <p:nvPr/>
        </p:nvSpPr>
        <p:spPr bwMode="auto">
          <a:xfrm>
            <a:off x="5356225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69" name="Text Box 37"/>
          <p:cNvSpPr txBox="1">
            <a:spLocks noChangeArrowheads="1"/>
          </p:cNvSpPr>
          <p:nvPr/>
        </p:nvSpPr>
        <p:spPr bwMode="auto">
          <a:xfrm>
            <a:off x="5557838" y="389890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863270" name="Rectangle 38"/>
          <p:cNvSpPr>
            <a:spLocks noChangeArrowheads="1"/>
          </p:cNvSpPr>
          <p:nvPr/>
        </p:nvSpPr>
        <p:spPr bwMode="auto">
          <a:xfrm>
            <a:off x="4246563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71" name="Line 39"/>
          <p:cNvSpPr>
            <a:spLocks noChangeShapeType="1"/>
          </p:cNvSpPr>
          <p:nvPr/>
        </p:nvSpPr>
        <p:spPr bwMode="auto">
          <a:xfrm>
            <a:off x="4297363" y="31369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72" name="Line 40"/>
          <p:cNvSpPr>
            <a:spLocks noChangeShapeType="1"/>
          </p:cNvSpPr>
          <p:nvPr/>
        </p:nvSpPr>
        <p:spPr bwMode="auto">
          <a:xfrm>
            <a:off x="4335463" y="31369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73" name="Line 41"/>
          <p:cNvSpPr>
            <a:spLocks noChangeShapeType="1"/>
          </p:cNvSpPr>
          <p:nvPr/>
        </p:nvSpPr>
        <p:spPr bwMode="auto">
          <a:xfrm flipV="1">
            <a:off x="4297363" y="43005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74" name="Line 42"/>
          <p:cNvSpPr>
            <a:spLocks noChangeShapeType="1"/>
          </p:cNvSpPr>
          <p:nvPr/>
        </p:nvSpPr>
        <p:spPr bwMode="auto">
          <a:xfrm flipH="1">
            <a:off x="5432425" y="42719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3275" name="Rectangle 43"/>
          <p:cNvSpPr>
            <a:spLocks noChangeArrowheads="1"/>
          </p:cNvSpPr>
          <p:nvPr/>
        </p:nvSpPr>
        <p:spPr bwMode="auto">
          <a:xfrm>
            <a:off x="498475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63276" name="Text Box 44"/>
          <p:cNvSpPr txBox="1">
            <a:spLocks noChangeArrowheads="1"/>
          </p:cNvSpPr>
          <p:nvPr/>
        </p:nvSpPr>
        <p:spPr bwMode="auto">
          <a:xfrm>
            <a:off x="4210050" y="1095375"/>
            <a:ext cx="4395788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Disk controller reads the sector and performs a direct memory access (</a:t>
            </a:r>
            <a:r>
              <a:rPr lang="en-US" b="0">
                <a:solidFill>
                  <a:srgbClr val="FF0000"/>
                </a:solidFill>
              </a:rPr>
              <a:t>DMA</a:t>
            </a:r>
            <a:r>
              <a:rPr lang="en-US" b="0"/>
              <a:t>) transfer into main memory.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Reading a Disk Sector (3)</a:t>
            </a:r>
          </a:p>
        </p:txBody>
      </p:sp>
      <p:sp>
        <p:nvSpPr>
          <p:cNvPr id="864259" name="Rectangle 3"/>
          <p:cNvSpPr>
            <a:spLocks noChangeArrowheads="1"/>
          </p:cNvSpPr>
          <p:nvPr/>
        </p:nvSpPr>
        <p:spPr bwMode="auto">
          <a:xfrm>
            <a:off x="6294438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864260" name="AutoShape 4"/>
          <p:cNvSpPr>
            <a:spLocks noChangeArrowheads="1"/>
          </p:cNvSpPr>
          <p:nvPr/>
        </p:nvSpPr>
        <p:spPr bwMode="auto">
          <a:xfrm>
            <a:off x="4770438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3856038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64262" name="AutoShape 6"/>
          <p:cNvSpPr>
            <a:spLocks noChangeArrowheads="1"/>
          </p:cNvSpPr>
          <p:nvPr/>
        </p:nvSpPr>
        <p:spPr bwMode="auto">
          <a:xfrm>
            <a:off x="2398713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3" name="Rectangle 7"/>
          <p:cNvSpPr>
            <a:spLocks noChangeArrowheads="1"/>
          </p:cNvSpPr>
          <p:nvPr/>
        </p:nvSpPr>
        <p:spPr bwMode="auto">
          <a:xfrm>
            <a:off x="1414463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4" name="Rectangle 8"/>
          <p:cNvSpPr>
            <a:spLocks noChangeArrowheads="1"/>
          </p:cNvSpPr>
          <p:nvPr/>
        </p:nvSpPr>
        <p:spPr bwMode="auto">
          <a:xfrm>
            <a:off x="1414463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5" name="Rectangle 9"/>
          <p:cNvSpPr>
            <a:spLocks noChangeArrowheads="1"/>
          </p:cNvSpPr>
          <p:nvPr/>
        </p:nvSpPr>
        <p:spPr bwMode="auto">
          <a:xfrm>
            <a:off x="1414463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6" name="Rectangle 10"/>
          <p:cNvSpPr>
            <a:spLocks noChangeArrowheads="1"/>
          </p:cNvSpPr>
          <p:nvPr/>
        </p:nvSpPr>
        <p:spPr bwMode="auto">
          <a:xfrm>
            <a:off x="1414463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7" name="Rectangle 11"/>
          <p:cNvSpPr>
            <a:spLocks noChangeArrowheads="1"/>
          </p:cNvSpPr>
          <p:nvPr/>
        </p:nvSpPr>
        <p:spPr bwMode="auto">
          <a:xfrm>
            <a:off x="1414463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8" name="AutoShape 12"/>
          <p:cNvSpPr>
            <a:spLocks noChangeArrowheads="1"/>
          </p:cNvSpPr>
          <p:nvPr/>
        </p:nvSpPr>
        <p:spPr bwMode="auto">
          <a:xfrm>
            <a:off x="2187575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69" name="AutoShape 13"/>
          <p:cNvSpPr>
            <a:spLocks noChangeArrowheads="1"/>
          </p:cNvSpPr>
          <p:nvPr/>
        </p:nvSpPr>
        <p:spPr bwMode="auto">
          <a:xfrm flipH="1">
            <a:off x="2098675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70" name="Rectangle 14"/>
          <p:cNvSpPr>
            <a:spLocks noChangeArrowheads="1"/>
          </p:cNvSpPr>
          <p:nvPr/>
        </p:nvSpPr>
        <p:spPr bwMode="auto">
          <a:xfrm>
            <a:off x="2632075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864271" name="Text Box 15"/>
          <p:cNvSpPr txBox="1">
            <a:spLocks noChangeArrowheads="1"/>
          </p:cNvSpPr>
          <p:nvPr/>
        </p:nvSpPr>
        <p:spPr bwMode="auto">
          <a:xfrm>
            <a:off x="1133475" y="12795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864272" name="AutoShape 16"/>
          <p:cNvSpPr>
            <a:spLocks noChangeArrowheads="1"/>
          </p:cNvSpPr>
          <p:nvPr/>
        </p:nvSpPr>
        <p:spPr bwMode="auto">
          <a:xfrm>
            <a:off x="1489075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73" name="Rectangle 17"/>
          <p:cNvSpPr>
            <a:spLocks noChangeArrowheads="1"/>
          </p:cNvSpPr>
          <p:nvPr/>
        </p:nvSpPr>
        <p:spPr bwMode="auto">
          <a:xfrm>
            <a:off x="346075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74" name="Text Box 18"/>
          <p:cNvSpPr txBox="1">
            <a:spLocks noChangeArrowheads="1"/>
          </p:cNvSpPr>
          <p:nvPr/>
        </p:nvSpPr>
        <p:spPr bwMode="auto">
          <a:xfrm>
            <a:off x="247650" y="91440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864275" name="AutoShape 19"/>
          <p:cNvSpPr>
            <a:spLocks noChangeArrowheads="1"/>
          </p:cNvSpPr>
          <p:nvPr/>
        </p:nvSpPr>
        <p:spPr bwMode="auto">
          <a:xfrm>
            <a:off x="4079875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76" name="AutoShape 20"/>
          <p:cNvSpPr>
            <a:spLocks noChangeArrowheads="1"/>
          </p:cNvSpPr>
          <p:nvPr/>
        </p:nvSpPr>
        <p:spPr bwMode="auto">
          <a:xfrm flipV="1">
            <a:off x="518477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77" name="Rectangle 21"/>
          <p:cNvSpPr>
            <a:spLocks noChangeArrowheads="1"/>
          </p:cNvSpPr>
          <p:nvPr/>
        </p:nvSpPr>
        <p:spPr bwMode="auto">
          <a:xfrm>
            <a:off x="476567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4278" name="AutoShape 22"/>
          <p:cNvSpPr>
            <a:spLocks noChangeArrowheads="1"/>
          </p:cNvSpPr>
          <p:nvPr/>
        </p:nvSpPr>
        <p:spPr bwMode="auto">
          <a:xfrm flipV="1">
            <a:off x="28543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79" name="Rectangle 23"/>
          <p:cNvSpPr>
            <a:spLocks noChangeArrowheads="1"/>
          </p:cNvSpPr>
          <p:nvPr/>
        </p:nvSpPr>
        <p:spPr bwMode="auto">
          <a:xfrm>
            <a:off x="243522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864280" name="AutoShape 24"/>
          <p:cNvSpPr>
            <a:spLocks noChangeArrowheads="1"/>
          </p:cNvSpPr>
          <p:nvPr/>
        </p:nvSpPr>
        <p:spPr bwMode="auto">
          <a:xfrm flipV="1">
            <a:off x="11779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81" name="Rectangle 25"/>
          <p:cNvSpPr>
            <a:spLocks noChangeArrowheads="1"/>
          </p:cNvSpPr>
          <p:nvPr/>
        </p:nvSpPr>
        <p:spPr bwMode="auto">
          <a:xfrm>
            <a:off x="835025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64282" name="Line 26"/>
          <p:cNvSpPr>
            <a:spLocks noChangeShapeType="1"/>
          </p:cNvSpPr>
          <p:nvPr/>
        </p:nvSpPr>
        <p:spPr bwMode="auto">
          <a:xfrm>
            <a:off x="1063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83" name="Line 27"/>
          <p:cNvSpPr>
            <a:spLocks noChangeShapeType="1"/>
          </p:cNvSpPr>
          <p:nvPr/>
        </p:nvSpPr>
        <p:spPr bwMode="auto">
          <a:xfrm>
            <a:off x="1825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84" name="Text Box 28"/>
          <p:cNvSpPr txBox="1">
            <a:spLocks noChangeArrowheads="1"/>
          </p:cNvSpPr>
          <p:nvPr/>
        </p:nvSpPr>
        <p:spPr bwMode="auto">
          <a:xfrm>
            <a:off x="628650" y="5791200"/>
            <a:ext cx="839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864285" name="Text Box 29"/>
          <p:cNvSpPr txBox="1">
            <a:spLocks noChangeArrowheads="1"/>
          </p:cNvSpPr>
          <p:nvPr/>
        </p:nvSpPr>
        <p:spPr bwMode="auto">
          <a:xfrm>
            <a:off x="1306513" y="5791200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864286" name="Line 30"/>
          <p:cNvSpPr>
            <a:spLocks noChangeShapeType="1"/>
          </p:cNvSpPr>
          <p:nvPr/>
        </p:nvSpPr>
        <p:spPr bwMode="auto">
          <a:xfrm>
            <a:off x="31210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87" name="Text Box 31"/>
          <p:cNvSpPr txBox="1">
            <a:spLocks noChangeArrowheads="1"/>
          </p:cNvSpPr>
          <p:nvPr/>
        </p:nvSpPr>
        <p:spPr bwMode="auto">
          <a:xfrm>
            <a:off x="2625725" y="57912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864288" name="Line 32"/>
          <p:cNvSpPr>
            <a:spLocks noChangeShapeType="1"/>
          </p:cNvSpPr>
          <p:nvPr/>
        </p:nvSpPr>
        <p:spPr bwMode="auto">
          <a:xfrm>
            <a:off x="5426075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89" name="AutoShape 33"/>
          <p:cNvSpPr>
            <a:spLocks noChangeArrowheads="1"/>
          </p:cNvSpPr>
          <p:nvPr/>
        </p:nvSpPr>
        <p:spPr bwMode="auto">
          <a:xfrm>
            <a:off x="5121275" y="59436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864290" name="AutoShape 34"/>
          <p:cNvSpPr>
            <a:spLocks noChangeArrowheads="1"/>
          </p:cNvSpPr>
          <p:nvPr/>
        </p:nvSpPr>
        <p:spPr bwMode="auto">
          <a:xfrm>
            <a:off x="269875" y="41021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1" name="Rectangle 35"/>
          <p:cNvSpPr>
            <a:spLocks noChangeArrowheads="1"/>
          </p:cNvSpPr>
          <p:nvPr/>
        </p:nvSpPr>
        <p:spPr bwMode="auto">
          <a:xfrm>
            <a:off x="1346200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2" name="Rectangle 36"/>
          <p:cNvSpPr>
            <a:spLocks noChangeArrowheads="1"/>
          </p:cNvSpPr>
          <p:nvPr/>
        </p:nvSpPr>
        <p:spPr bwMode="auto">
          <a:xfrm>
            <a:off x="3022600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3" name="Rectangle 37"/>
          <p:cNvSpPr>
            <a:spLocks noChangeArrowheads="1"/>
          </p:cNvSpPr>
          <p:nvPr/>
        </p:nvSpPr>
        <p:spPr bwMode="auto">
          <a:xfrm>
            <a:off x="5356225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4" name="Text Box 38"/>
          <p:cNvSpPr txBox="1">
            <a:spLocks noChangeArrowheads="1"/>
          </p:cNvSpPr>
          <p:nvPr/>
        </p:nvSpPr>
        <p:spPr bwMode="auto">
          <a:xfrm>
            <a:off x="5557838" y="389890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864295" name="Rectangle 39"/>
          <p:cNvSpPr>
            <a:spLocks noChangeArrowheads="1"/>
          </p:cNvSpPr>
          <p:nvPr/>
        </p:nvSpPr>
        <p:spPr bwMode="auto">
          <a:xfrm>
            <a:off x="4246563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6" name="Line 40"/>
          <p:cNvSpPr>
            <a:spLocks noChangeShapeType="1"/>
          </p:cNvSpPr>
          <p:nvPr/>
        </p:nvSpPr>
        <p:spPr bwMode="auto">
          <a:xfrm flipH="1">
            <a:off x="3343275" y="24511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7" name="Line 41"/>
          <p:cNvSpPr>
            <a:spLocks noChangeShapeType="1"/>
          </p:cNvSpPr>
          <p:nvPr/>
        </p:nvSpPr>
        <p:spPr bwMode="auto">
          <a:xfrm>
            <a:off x="4335463" y="24384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8" name="Line 42"/>
          <p:cNvSpPr>
            <a:spLocks noChangeShapeType="1"/>
          </p:cNvSpPr>
          <p:nvPr/>
        </p:nvSpPr>
        <p:spPr bwMode="auto">
          <a:xfrm flipV="1">
            <a:off x="4297363" y="43005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299" name="Line 43"/>
          <p:cNvSpPr>
            <a:spLocks noChangeShapeType="1"/>
          </p:cNvSpPr>
          <p:nvPr/>
        </p:nvSpPr>
        <p:spPr bwMode="auto">
          <a:xfrm flipH="1">
            <a:off x="5426075" y="42719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4300" name="Rectangle 44"/>
          <p:cNvSpPr>
            <a:spLocks noChangeArrowheads="1"/>
          </p:cNvSpPr>
          <p:nvPr/>
        </p:nvSpPr>
        <p:spPr bwMode="auto">
          <a:xfrm>
            <a:off x="498475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864301" name="Text Box 45"/>
          <p:cNvSpPr txBox="1">
            <a:spLocks noChangeArrowheads="1"/>
          </p:cNvSpPr>
          <p:nvPr/>
        </p:nvSpPr>
        <p:spPr bwMode="auto">
          <a:xfrm>
            <a:off x="3981450" y="1095375"/>
            <a:ext cx="4395788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When the DMA transfer completes, the disk controller notifies the CPU with an </a:t>
            </a:r>
            <a:r>
              <a:rPr lang="en-US" b="0" i="1">
                <a:solidFill>
                  <a:srgbClr val="FF0000"/>
                </a:solidFill>
              </a:rPr>
              <a:t>interrupt</a:t>
            </a:r>
            <a:r>
              <a:rPr lang="en-US" b="0"/>
              <a:t> (i.e., asserts a special “interrupt” pin on the CPU)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State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dirty="0" smtClean="0"/>
              <a:t>Essential characteristics</a:t>
            </a:r>
          </a:p>
          <a:p>
            <a:pPr lvl="1"/>
            <a:r>
              <a:rPr lang="en-US" dirty="0" smtClean="0"/>
              <a:t>Based on flash memory</a:t>
            </a:r>
          </a:p>
          <a:p>
            <a:pPr lvl="1"/>
            <a:r>
              <a:rPr lang="en-US" dirty="0" smtClean="0"/>
              <a:t>System interface like standard magnetic disk</a:t>
            </a:r>
          </a:p>
          <a:p>
            <a:pPr lvl="1"/>
            <a:r>
              <a:rPr lang="en-US" dirty="0" smtClean="0"/>
              <a:t>Firmware translates logical block numbers to physical addresses</a:t>
            </a:r>
          </a:p>
          <a:p>
            <a:pPr lvl="1"/>
            <a:r>
              <a:rPr lang="en-US" dirty="0" smtClean="0"/>
              <a:t>Flash wears out after ~100,000 writes</a:t>
            </a:r>
          </a:p>
          <a:p>
            <a:pPr lvl="1"/>
            <a:r>
              <a:rPr lang="en-US" dirty="0" smtClean="0"/>
              <a:t>Firmware tries to use blocks evenly; “wear leveling” logic</a:t>
            </a:r>
          </a:p>
          <a:p>
            <a:r>
              <a:rPr lang="en-US" dirty="0" smtClean="0"/>
              <a:t>Sequential accesses more efficient than random</a:t>
            </a:r>
          </a:p>
          <a:p>
            <a:pPr lvl="1"/>
            <a:r>
              <a:rPr lang="en-US" dirty="0" smtClean="0"/>
              <a:t>Random writes 10x slower than random reads</a:t>
            </a:r>
          </a:p>
          <a:p>
            <a:pPr lvl="1"/>
            <a:r>
              <a:rPr lang="en-US" dirty="0" smtClean="0"/>
              <a:t>“Page” write requires entire “block” to be erased; must first copy data to new block</a:t>
            </a:r>
          </a:p>
          <a:p>
            <a:r>
              <a:rPr lang="en-US" dirty="0" smtClean="0"/>
              <a:t>Comparison with magnetic disk</a:t>
            </a:r>
          </a:p>
          <a:p>
            <a:pPr lvl="1"/>
            <a:r>
              <a:rPr lang="en-US" dirty="0" smtClean="0"/>
              <a:t>no moving parts, faster access, less power, 100x cost, capacity 1/100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93" name="Rectangle 13"/>
          <p:cNvSpPr>
            <a:spLocks noChangeArrowheads="1"/>
          </p:cNvSpPr>
          <p:nvPr/>
        </p:nvSpPr>
        <p:spPr bwMode="auto">
          <a:xfrm>
            <a:off x="914400" y="5254625"/>
            <a:ext cx="8000982" cy="13208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 smtClean="0">
                <a:latin typeface="Calibri"/>
                <a:cs typeface="Calibri"/>
              </a:rPr>
              <a:t>	1980	1985	1990	1995	2000	2005	2010	</a:t>
            </a:r>
            <a:r>
              <a:rPr lang="en-US" sz="1600" i="1" dirty="0" smtClean="0">
                <a:latin typeface="Calibri"/>
                <a:cs typeface="Calibri"/>
              </a:rPr>
              <a:t>2010</a:t>
            </a:r>
            <a:r>
              <a:rPr lang="en-US" sz="1600" i="1" dirty="0">
                <a:latin typeface="Calibri"/>
                <a:cs typeface="Calibri"/>
              </a:rPr>
              <a:t>:1980</a:t>
            </a:r>
          </a:p>
          <a:p>
            <a:pPr algn="l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endParaRPr lang="en-US" sz="16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 smtClean="0">
                <a:latin typeface="Calibri"/>
                <a:cs typeface="Calibri"/>
              </a:rPr>
              <a:t>processor	8080	286	386	Pent.	P</a:t>
            </a:r>
            <a:r>
              <a:rPr lang="en-US" sz="1600" dirty="0">
                <a:latin typeface="Calibri"/>
                <a:cs typeface="Calibri"/>
              </a:rPr>
              <a:t>-</a:t>
            </a:r>
            <a:r>
              <a:rPr lang="en-US" sz="1600" dirty="0" smtClean="0">
                <a:latin typeface="Calibri"/>
                <a:cs typeface="Calibri"/>
              </a:rPr>
              <a:t>III	Core2	Core i7	</a:t>
            </a:r>
          </a:p>
          <a:p>
            <a:pPr algn="l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clock rate (MHz</a:t>
            </a:r>
            <a:r>
              <a:rPr lang="en-US" sz="1600" dirty="0" smtClean="0">
                <a:latin typeface="Calibri"/>
                <a:cs typeface="Calibri"/>
              </a:rPr>
              <a:t>)	1	6	20 	150	600	2000	2500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2500x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algn="l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cycle time (ns</a:t>
            </a:r>
            <a:r>
              <a:rPr lang="en-US" sz="1600" dirty="0" smtClean="0">
                <a:latin typeface="Calibri"/>
                <a:cs typeface="Calibri"/>
              </a:rPr>
              <a:t>)	1,000	166	50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6	1.6	0.50	0.4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2500x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86788" cy="438150"/>
          </a:xfrm>
        </p:spPr>
        <p:txBody>
          <a:bodyPr/>
          <a:lstStyle/>
          <a:p>
            <a:r>
              <a:rPr lang="en-US" sz="3400"/>
              <a:t>Trends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912475" y="2184326"/>
            <a:ext cx="8004529" cy="13208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metric</a:t>
            </a:r>
            <a:r>
              <a:rPr lang="en-US" sz="1600" dirty="0" smtClean="0">
                <a:latin typeface="Calibri"/>
                <a:cs typeface="Calibri"/>
              </a:rPr>
              <a:t>	1980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1985	1990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1995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2000	2005	2010	</a:t>
            </a:r>
            <a:r>
              <a:rPr lang="en-US" sz="1600" i="1" dirty="0" smtClean="0">
                <a:latin typeface="Calibri"/>
                <a:cs typeface="Calibri"/>
              </a:rPr>
              <a:t>2010</a:t>
            </a:r>
            <a:r>
              <a:rPr lang="en-US" sz="1600" i="1" dirty="0">
                <a:latin typeface="Calibri"/>
                <a:cs typeface="Calibri"/>
              </a:rPr>
              <a:t>:1980</a:t>
            </a:r>
            <a:endParaRPr lang="en-US" sz="1600" dirty="0"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endParaRPr lang="en-US" sz="1600" dirty="0"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$/MB</a:t>
            </a:r>
            <a:r>
              <a:rPr lang="en-US" sz="1600" dirty="0" smtClean="0">
                <a:latin typeface="Calibri"/>
                <a:cs typeface="Calibri"/>
              </a:rPr>
              <a:t>	8,000	880	100	30	1	.1	0.06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130,000x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access (ns</a:t>
            </a:r>
            <a:r>
              <a:rPr lang="en-US" sz="1600" dirty="0" smtClean="0">
                <a:latin typeface="Calibri"/>
                <a:cs typeface="Calibri"/>
              </a:rPr>
              <a:t>)	375	200	100	70	60	50	40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9x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typical size (MB) 	</a:t>
            </a:r>
            <a:r>
              <a:rPr lang="en-US" sz="1600" dirty="0" smtClean="0">
                <a:latin typeface="Calibri"/>
                <a:cs typeface="Calibri"/>
              </a:rPr>
              <a:t>0.064	0.256	4	16	64	2000	8,000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125,000x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914400" y="2543101"/>
            <a:ext cx="8000999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5286" name="Rectangle 6"/>
          <p:cNvSpPr>
            <a:spLocks noChangeArrowheads="1"/>
          </p:cNvSpPr>
          <p:nvPr/>
        </p:nvSpPr>
        <p:spPr bwMode="auto">
          <a:xfrm>
            <a:off x="69615" y="2655814"/>
            <a:ext cx="6923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44450" rIns="0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DRAM</a:t>
            </a:r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912475" y="906547"/>
            <a:ext cx="8004529" cy="10746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metric</a:t>
            </a:r>
            <a:r>
              <a:rPr lang="en-US" sz="1600" dirty="0" smtClean="0">
                <a:latin typeface="Calibri"/>
                <a:cs typeface="Calibri"/>
              </a:rPr>
              <a:t>	1980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1985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1990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1995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2000	2005	2010	</a:t>
            </a:r>
            <a:r>
              <a:rPr lang="en-US" sz="1600" i="1" dirty="0" smtClean="0">
                <a:latin typeface="Calibri"/>
                <a:cs typeface="Calibri"/>
              </a:rPr>
              <a:t>2010</a:t>
            </a:r>
            <a:r>
              <a:rPr lang="en-US" sz="1600" i="1" dirty="0">
                <a:latin typeface="Calibri"/>
                <a:cs typeface="Calibri"/>
              </a:rPr>
              <a:t>:1980</a:t>
            </a: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endParaRPr lang="en-US" sz="1600" dirty="0"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$/MB</a:t>
            </a:r>
            <a:r>
              <a:rPr lang="en-US" sz="1600" dirty="0" smtClean="0">
                <a:latin typeface="Calibri"/>
                <a:cs typeface="Calibri"/>
              </a:rPr>
              <a:t>	19,200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2,900	320	256	100	75	60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320x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access (ns</a:t>
            </a:r>
            <a:r>
              <a:rPr lang="en-US" sz="1600" dirty="0" smtClean="0">
                <a:latin typeface="Calibri"/>
                <a:cs typeface="Calibri"/>
              </a:rPr>
              <a:t>)	300	150	35	15	3	2	1.5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200x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865288" name="Line 8"/>
          <p:cNvSpPr>
            <a:spLocks noChangeShapeType="1"/>
          </p:cNvSpPr>
          <p:nvPr/>
        </p:nvSpPr>
        <p:spPr bwMode="auto">
          <a:xfrm flipV="1">
            <a:off x="914400" y="1278021"/>
            <a:ext cx="8001000" cy="95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5289" name="Rectangle 9"/>
          <p:cNvSpPr>
            <a:spLocks noChangeArrowheads="1"/>
          </p:cNvSpPr>
          <p:nvPr/>
        </p:nvSpPr>
        <p:spPr bwMode="auto">
          <a:xfrm>
            <a:off x="74510" y="1254210"/>
            <a:ext cx="67964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44450" rIns="0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SRAM</a:t>
            </a:r>
          </a:p>
        </p:txBody>
      </p:sp>
      <p:sp>
        <p:nvSpPr>
          <p:cNvPr id="865290" name="Rectangle 10"/>
          <p:cNvSpPr>
            <a:spLocks noChangeArrowheads="1"/>
          </p:cNvSpPr>
          <p:nvPr/>
        </p:nvSpPr>
        <p:spPr bwMode="auto">
          <a:xfrm>
            <a:off x="912644" y="3743325"/>
            <a:ext cx="8002755" cy="13208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metric</a:t>
            </a:r>
            <a:r>
              <a:rPr lang="en-US" sz="1600" dirty="0" smtClean="0">
                <a:latin typeface="Calibri"/>
                <a:cs typeface="Calibri"/>
              </a:rPr>
              <a:t>	1980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1985	1990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1995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2000	2005	2010	</a:t>
            </a:r>
            <a:r>
              <a:rPr lang="en-US" sz="1600" i="1" dirty="0" smtClean="0">
                <a:latin typeface="Calibri"/>
                <a:cs typeface="Calibri"/>
              </a:rPr>
              <a:t>2010</a:t>
            </a:r>
            <a:r>
              <a:rPr lang="en-US" sz="1600" i="1" dirty="0">
                <a:latin typeface="Calibri"/>
                <a:cs typeface="Calibri"/>
              </a:rPr>
              <a:t>:1980</a:t>
            </a: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endParaRPr lang="en-US" sz="1600" dirty="0"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$/MB</a:t>
            </a:r>
            <a:r>
              <a:rPr lang="en-US" sz="1600" dirty="0" smtClean="0">
                <a:latin typeface="Calibri"/>
                <a:cs typeface="Calibri"/>
              </a:rPr>
              <a:t>	500	100	8	0.30	0.01	0.005	0.0003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1,600,000x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access (ms</a:t>
            </a:r>
            <a:r>
              <a:rPr lang="en-US" sz="1600" dirty="0" smtClean="0">
                <a:latin typeface="Calibri"/>
                <a:cs typeface="Calibri"/>
              </a:rPr>
              <a:t>)	87	75	28	10	8	5	3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29x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algn="l" defTabSz="857250">
              <a:lnSpc>
                <a:spcPct val="100000"/>
              </a:lnSpc>
              <a:tabLst>
                <a:tab pos="1652588" algn="l"/>
                <a:tab pos="2343150" algn="l"/>
                <a:tab pos="3025775" algn="l"/>
                <a:tab pos="3716338" algn="l"/>
                <a:tab pos="4398963" algn="l"/>
                <a:tab pos="5145088" algn="l"/>
                <a:tab pos="5938838" algn="l"/>
                <a:tab pos="6854825" algn="l"/>
              </a:tabLst>
            </a:pPr>
            <a:r>
              <a:rPr lang="en-US" sz="1600" dirty="0">
                <a:latin typeface="Calibri"/>
                <a:cs typeface="Calibri"/>
              </a:rPr>
              <a:t>typical size (MB)</a:t>
            </a:r>
            <a:r>
              <a:rPr lang="en-US" sz="1600" dirty="0" smtClean="0">
                <a:latin typeface="Calibri"/>
                <a:cs typeface="Calibri"/>
              </a:rPr>
              <a:t> 	1	10</a:t>
            </a:r>
            <a:r>
              <a:rPr lang="en-US" sz="1600" dirty="0">
                <a:latin typeface="Calibri"/>
                <a:cs typeface="Calibri"/>
              </a:rPr>
              <a:t>	</a:t>
            </a:r>
            <a:r>
              <a:rPr lang="en-US" sz="1600" dirty="0" smtClean="0">
                <a:latin typeface="Calibri"/>
                <a:cs typeface="Calibri"/>
              </a:rPr>
              <a:t>160	1,000	20,000	160,000	1,500,000	</a:t>
            </a:r>
            <a:r>
              <a:rPr lang="en-US" sz="1600" dirty="0" smtClean="0">
                <a:solidFill>
                  <a:srgbClr val="CC0000"/>
                </a:solidFill>
                <a:latin typeface="Calibri"/>
                <a:cs typeface="Calibri"/>
              </a:rPr>
              <a:t>1,500,000x</a:t>
            </a: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865291" name="Line 11"/>
          <p:cNvSpPr>
            <a:spLocks noChangeShapeType="1"/>
          </p:cNvSpPr>
          <p:nvPr/>
        </p:nvSpPr>
        <p:spPr bwMode="auto">
          <a:xfrm>
            <a:off x="914400" y="4102100"/>
            <a:ext cx="80010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5292" name="Rectangle 12"/>
          <p:cNvSpPr>
            <a:spLocks noChangeArrowheads="1"/>
          </p:cNvSpPr>
          <p:nvPr/>
        </p:nvSpPr>
        <p:spPr bwMode="auto">
          <a:xfrm>
            <a:off x="152400" y="4291013"/>
            <a:ext cx="48758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44450" rIns="0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Disk</a:t>
            </a:r>
          </a:p>
        </p:txBody>
      </p:sp>
      <p:sp>
        <p:nvSpPr>
          <p:cNvPr id="865294" name="Rectangle 14"/>
          <p:cNvSpPr>
            <a:spLocks noChangeArrowheads="1"/>
          </p:cNvSpPr>
          <p:nvPr/>
        </p:nvSpPr>
        <p:spPr bwMode="auto">
          <a:xfrm>
            <a:off x="198437" y="5724525"/>
            <a:ext cx="48736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44450" rIns="0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CPU</a:t>
            </a:r>
          </a:p>
        </p:txBody>
      </p:sp>
      <p:sp>
        <p:nvSpPr>
          <p:cNvPr id="865295" name="Line 15"/>
          <p:cNvSpPr>
            <a:spLocks noChangeShapeType="1"/>
          </p:cNvSpPr>
          <p:nvPr/>
        </p:nvSpPr>
        <p:spPr bwMode="auto">
          <a:xfrm flipV="1">
            <a:off x="914400" y="5600700"/>
            <a:ext cx="800099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Look Back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1604963"/>
            <a:ext cx="4135438" cy="4241800"/>
          </a:xfrm>
        </p:spPr>
        <p:txBody>
          <a:bodyPr/>
          <a:lstStyle/>
          <a:p>
            <a:r>
              <a:rPr lang="en-US"/>
              <a:t>IBM’s RAMAC disk memory device</a:t>
            </a:r>
          </a:p>
          <a:p>
            <a:pPr lvl="1"/>
            <a:r>
              <a:rPr lang="en-US"/>
              <a:t>Introduced in 1956</a:t>
            </a:r>
          </a:p>
          <a:p>
            <a:pPr lvl="1"/>
            <a:r>
              <a:rPr lang="en-US"/>
              <a:t>50 2-foot diameter disks</a:t>
            </a:r>
          </a:p>
          <a:p>
            <a:pPr lvl="1"/>
            <a:r>
              <a:rPr lang="en-US"/>
              <a:t>Total storage: 5 MB!</a:t>
            </a:r>
          </a:p>
          <a:p>
            <a:pPr lvl="1"/>
            <a:r>
              <a:rPr lang="en-US"/>
              <a:t>Lease rate: $35,000/year</a:t>
            </a:r>
          </a:p>
          <a:p>
            <a:pPr lvl="2"/>
            <a:r>
              <a:rPr lang="en-US"/>
              <a:t>Equivalent to more than $250K today</a:t>
            </a:r>
          </a:p>
        </p:txBody>
      </p:sp>
      <p:pic>
        <p:nvPicPr>
          <p:cNvPr id="1073156" name="Picture 4" descr="ram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1063" y="1420813"/>
            <a:ext cx="3451225" cy="43402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-Right Arrow 6"/>
          <p:cNvSpPr/>
          <p:nvPr/>
        </p:nvSpPr>
        <p:spPr bwMode="auto">
          <a:xfrm>
            <a:off x="1524000" y="2971800"/>
            <a:ext cx="52578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81438" cy="762000"/>
          </a:xfrm>
        </p:spPr>
        <p:txBody>
          <a:bodyPr/>
          <a:lstStyle/>
          <a:p>
            <a:r>
              <a:rPr lang="en-US" dirty="0" smtClean="0"/>
              <a:t>Problem: Processor-Memory Bottleneck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781800" y="2209800"/>
            <a:ext cx="13716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Calibri" pitchFamily="34" charset="0"/>
              </a:rPr>
              <a:t>Main Memory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2781300"/>
            <a:ext cx="914400" cy="685800"/>
            <a:chOff x="609600" y="2819400"/>
            <a:chExt cx="9144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609600" y="2819400"/>
              <a:ext cx="457200" cy="685800"/>
            </a:xfrm>
            <a:prstGeom prst="rect">
              <a:avLst/>
            </a:prstGeom>
            <a:solidFill>
              <a:srgbClr val="F1C7C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latin typeface="Calibri" pitchFamily="34" charset="0"/>
                </a:rPr>
                <a:t>CPU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066800" y="2819400"/>
              <a:ext cx="4572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err="1" smtClean="0">
                  <a:latin typeface="Calibri" pitchFamily="34" charset="0"/>
                </a:rPr>
                <a:t>Reg</a:t>
              </a:r>
              <a:endParaRPr lang="en-US" sz="1200" dirty="0" smtClean="0">
                <a:latin typeface="Calibri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5464" y="1828800"/>
            <a:ext cx="239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Processor performance</a:t>
            </a:r>
          </a:p>
          <a:p>
            <a:r>
              <a:rPr lang="en-US" sz="1800" dirty="0" smtClean="0">
                <a:latin typeface="Calibri" pitchFamily="34" charset="0"/>
              </a:rPr>
              <a:t>doubled about </a:t>
            </a:r>
          </a:p>
          <a:p>
            <a:r>
              <a:rPr lang="en-US" sz="1800" dirty="0" smtClean="0">
                <a:latin typeface="Calibri" pitchFamily="34" charset="0"/>
              </a:rPr>
              <a:t>every 18 months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5709" y="2376252"/>
            <a:ext cx="2426491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Bus bandwidth evolved </a:t>
            </a:r>
          </a:p>
          <a:p>
            <a:r>
              <a:rPr lang="en-US" sz="1800" dirty="0" smtClean="0">
                <a:latin typeface="Calibri" pitchFamily="34" charset="0"/>
              </a:rPr>
              <a:t>much more slowly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18" y="4104382"/>
            <a:ext cx="30798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  <a:latin typeface="Calibri" pitchFamily="34" charset="0"/>
              </a:rPr>
              <a:t>Core 2 Duo:</a:t>
            </a:r>
          </a:p>
          <a:p>
            <a:r>
              <a:rPr lang="en-US" sz="1600" dirty="0" smtClean="0">
                <a:latin typeface="Calibri" pitchFamily="34" charset="0"/>
              </a:rPr>
              <a:t>Can process at least</a:t>
            </a:r>
          </a:p>
          <a:p>
            <a:r>
              <a:rPr lang="en-US" sz="1600" b="0" dirty="0" smtClean="0">
                <a:latin typeface="Calibri" pitchFamily="34" charset="0"/>
              </a:rPr>
              <a:t>256 Bytes/cycle</a:t>
            </a:r>
          </a:p>
          <a:p>
            <a:r>
              <a:rPr lang="en-US" sz="1600" dirty="0" smtClean="0">
                <a:latin typeface="Calibri" pitchFamily="34" charset="0"/>
              </a:rPr>
              <a:t>(1 SSE two operand add and </a:t>
            </a:r>
            <a:r>
              <a:rPr lang="en-US" sz="1600" dirty="0" err="1" smtClean="0">
                <a:latin typeface="Calibri" pitchFamily="34" charset="0"/>
              </a:rPr>
              <a:t>mult</a:t>
            </a:r>
            <a:r>
              <a:rPr lang="en-US" sz="1600" dirty="0" smtClean="0">
                <a:latin typeface="Calibri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1310" y="4114800"/>
            <a:ext cx="1303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  <a:latin typeface="Calibri" pitchFamily="34" charset="0"/>
              </a:rPr>
              <a:t>Core 2 Duo:</a:t>
            </a:r>
          </a:p>
          <a:p>
            <a:r>
              <a:rPr lang="en-US" sz="1600" dirty="0" smtClean="0">
                <a:latin typeface="Calibri" pitchFamily="34" charset="0"/>
              </a:rPr>
              <a:t>Bandwidth</a:t>
            </a:r>
          </a:p>
          <a:p>
            <a:r>
              <a:rPr lang="en-US" sz="1600" b="0" dirty="0" smtClean="0">
                <a:latin typeface="Calibri" pitchFamily="34" charset="0"/>
              </a:rPr>
              <a:t>2 Bytes/cycle</a:t>
            </a:r>
          </a:p>
          <a:p>
            <a:r>
              <a:rPr lang="en-US" sz="1600" dirty="0" smtClean="0">
                <a:latin typeface="Calibri" pitchFamily="34" charset="0"/>
              </a:rPr>
              <a:t>Latency</a:t>
            </a:r>
          </a:p>
          <a:p>
            <a:r>
              <a:rPr lang="en-US" sz="1600" b="0" dirty="0" smtClean="0">
                <a:latin typeface="Calibri" pitchFamily="34" charset="0"/>
              </a:rPr>
              <a:t>100 cycles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4687094" y="3771106"/>
            <a:ext cx="6858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149130" y="5877580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990000"/>
                </a:solidFill>
                <a:latin typeface="Calibri" pitchFamily="34" charset="0"/>
              </a:rPr>
              <a:t>Solution: Caches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 bwMode="auto">
          <a:xfrm rot="16200000" flipV="1">
            <a:off x="1140239" y="3660361"/>
            <a:ext cx="522982" cy="36505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Definition: </a:t>
            </a:r>
            <a:r>
              <a:rPr lang="en-US" dirty="0" smtClean="0"/>
              <a:t>Computer memory with short access time used for the storage of frequently or recently used instructions or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Mechanics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v</a:t>
            </a:r>
            <a:r>
              <a:rPr lang="en-GB" sz="1600" b="1" dirty="0" smtClean="0">
                <a:latin typeface="Calibri" pitchFamily="34" charset="0"/>
              </a:rPr>
              <a:t>iewed as partitioned </a:t>
            </a:r>
            <a:r>
              <a:rPr lang="en-GB" sz="1600" b="1" dirty="0">
                <a:latin typeface="Calibri" pitchFamily="34" charset="0"/>
              </a:rPr>
              <a:t>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</a:t>
            </a:r>
            <a:r>
              <a:rPr lang="en-GB" sz="1600" b="1" dirty="0" smtClean="0">
                <a:latin typeface="Calibri" pitchFamily="34" charset="0"/>
              </a:rPr>
              <a:t>in </a:t>
            </a:r>
            <a:r>
              <a:rPr lang="en-GB" sz="1600" b="1" dirty="0">
                <a:latin typeface="Calibri" pitchFamily="34" charset="0"/>
              </a:rPr>
              <a:t>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Concepts: Hit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Data in block b is needed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 smtClean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68275"/>
            <a:ext cx="8083550" cy="781050"/>
          </a:xfrm>
        </p:spPr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1752600" y="1573213"/>
            <a:ext cx="1371600" cy="34925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885" name="Rectangle 5"/>
          <p:cNvSpPr>
            <a:spLocks noChangeArrowheads="1"/>
          </p:cNvSpPr>
          <p:nvPr/>
        </p:nvSpPr>
        <p:spPr bwMode="auto">
          <a:xfrm>
            <a:off x="3124200" y="1573213"/>
            <a:ext cx="1060450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886" name="Rectangle 6"/>
          <p:cNvSpPr>
            <a:spLocks noChangeArrowheads="1"/>
          </p:cNvSpPr>
          <p:nvPr/>
        </p:nvSpPr>
        <p:spPr bwMode="auto">
          <a:xfrm>
            <a:off x="3133725" y="3021013"/>
            <a:ext cx="609600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888" name="Rectangle 8"/>
          <p:cNvSpPr>
            <a:spLocks noChangeArrowheads="1"/>
          </p:cNvSpPr>
          <p:nvPr/>
        </p:nvSpPr>
        <p:spPr bwMode="auto">
          <a:xfrm>
            <a:off x="1762125" y="3021013"/>
            <a:ext cx="1371600" cy="34925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889" name="Text Box 9"/>
          <p:cNvSpPr txBox="1">
            <a:spLocks noChangeArrowheads="1"/>
          </p:cNvSpPr>
          <p:nvPr/>
        </p:nvSpPr>
        <p:spPr bwMode="auto">
          <a:xfrm>
            <a:off x="482600" y="1219200"/>
            <a:ext cx="1189038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Original execution time</a:t>
            </a:r>
          </a:p>
        </p:txBody>
      </p:sp>
      <p:sp>
        <p:nvSpPr>
          <p:cNvPr id="890890" name="Text Box 10"/>
          <p:cNvSpPr txBox="1">
            <a:spLocks noChangeArrowheads="1"/>
          </p:cNvSpPr>
          <p:nvPr/>
        </p:nvSpPr>
        <p:spPr bwMode="auto">
          <a:xfrm>
            <a:off x="469900" y="2667000"/>
            <a:ext cx="1227138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New execution time</a:t>
            </a:r>
          </a:p>
        </p:txBody>
      </p:sp>
      <p:sp>
        <p:nvSpPr>
          <p:cNvPr id="890891" name="Text Box 11"/>
          <p:cNvSpPr txBox="1">
            <a:spLocks noChangeArrowheads="1"/>
          </p:cNvSpPr>
          <p:nvPr/>
        </p:nvSpPr>
        <p:spPr bwMode="auto">
          <a:xfrm>
            <a:off x="3429000" y="1828800"/>
            <a:ext cx="338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l-GR" sz="2000">
                <a:latin typeface="Calibri"/>
                <a:cs typeface="Calibri"/>
              </a:rPr>
              <a:t>α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90892" name="Text Box 12"/>
          <p:cNvSpPr txBox="1">
            <a:spLocks noChangeArrowheads="1"/>
          </p:cNvSpPr>
          <p:nvPr/>
        </p:nvSpPr>
        <p:spPr bwMode="auto">
          <a:xfrm>
            <a:off x="2133600" y="1836738"/>
            <a:ext cx="66068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1 - </a:t>
            </a:r>
            <a:r>
              <a:rPr lang="el-GR" sz="2000" dirty="0">
                <a:latin typeface="Calibri"/>
                <a:cs typeface="Calibri"/>
              </a:rPr>
              <a:t>α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890893" name="Rectangle 13"/>
          <p:cNvSpPr>
            <a:spLocks noChangeArrowheads="1"/>
          </p:cNvSpPr>
          <p:nvPr/>
        </p:nvSpPr>
        <p:spPr bwMode="auto">
          <a:xfrm>
            <a:off x="1767249" y="4729163"/>
            <a:ext cx="35385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              =  </a:t>
            </a:r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old</a:t>
            </a:r>
            <a:r>
              <a:rPr lang="en-US" sz="2000" dirty="0">
                <a:latin typeface="Calibri"/>
                <a:cs typeface="Calibri"/>
              </a:rPr>
              <a:t> [(1 - </a:t>
            </a:r>
            <a:r>
              <a:rPr lang="el-GR" sz="2000" dirty="0">
                <a:latin typeface="Calibri"/>
                <a:cs typeface="Calibri"/>
              </a:rPr>
              <a:t>α</a:t>
            </a:r>
            <a:r>
              <a:rPr lang="en-US" sz="2000" dirty="0">
                <a:latin typeface="Calibri"/>
                <a:cs typeface="Calibri"/>
              </a:rPr>
              <a:t>) +  </a:t>
            </a:r>
            <a:r>
              <a:rPr lang="el-GR" sz="2000" dirty="0">
                <a:latin typeface="Calibri"/>
                <a:ea typeface="Arial" charset="0"/>
                <a:cs typeface="Calibri"/>
              </a:rPr>
              <a:t>α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/</a:t>
            </a:r>
            <a:r>
              <a:rPr lang="en-US" sz="2000" i="1" dirty="0" err="1">
                <a:latin typeface="Calibri"/>
                <a:ea typeface="Arial" charset="0"/>
                <a:cs typeface="Calibri"/>
              </a:rPr>
              <a:t>k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]</a:t>
            </a:r>
            <a:endParaRPr lang="en-US" sz="2000" baseline="-25000" dirty="0">
              <a:latin typeface="Calibri"/>
              <a:cs typeface="Calibri"/>
            </a:endParaRPr>
          </a:p>
        </p:txBody>
      </p:sp>
      <p:sp>
        <p:nvSpPr>
          <p:cNvPr id="890902" name="Rectangle 22"/>
          <p:cNvSpPr>
            <a:spLocks noChangeArrowheads="1"/>
          </p:cNvSpPr>
          <p:nvPr/>
        </p:nvSpPr>
        <p:spPr bwMode="auto">
          <a:xfrm>
            <a:off x="1056922" y="5649913"/>
            <a:ext cx="18386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Speedup</a:t>
            </a:r>
            <a:r>
              <a:rPr lang="en-US" sz="2000" baseline="-25000" dirty="0" err="1">
                <a:latin typeface="Calibri"/>
                <a:cs typeface="Calibri"/>
              </a:rPr>
              <a:t>overall</a:t>
            </a:r>
            <a:r>
              <a:rPr lang="en-US" sz="2000" baseline="-25000" dirty="0">
                <a:latin typeface="Calibri"/>
                <a:cs typeface="Calibri"/>
              </a:rPr>
              <a:t>   </a:t>
            </a:r>
            <a:r>
              <a:rPr lang="en-US" sz="2000" dirty="0">
                <a:latin typeface="Calibri"/>
                <a:cs typeface="Calibri"/>
              </a:rPr>
              <a:t>=</a:t>
            </a:r>
          </a:p>
        </p:txBody>
      </p:sp>
      <p:sp>
        <p:nvSpPr>
          <p:cNvPr id="890903" name="Rectangle 23"/>
          <p:cNvSpPr>
            <a:spLocks noChangeArrowheads="1"/>
          </p:cNvSpPr>
          <p:nvPr/>
        </p:nvSpPr>
        <p:spPr bwMode="auto">
          <a:xfrm>
            <a:off x="3060700" y="5411788"/>
            <a:ext cx="1016305" cy="8822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old</a:t>
            </a: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85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85000"/>
              </a:lnSpc>
            </a:pPr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new</a:t>
            </a:r>
            <a:endParaRPr lang="en-US" sz="2000" baseline="-25000" dirty="0">
              <a:latin typeface="Calibri"/>
              <a:cs typeface="Calibri"/>
            </a:endParaRPr>
          </a:p>
        </p:txBody>
      </p:sp>
      <p:sp>
        <p:nvSpPr>
          <p:cNvPr id="890904" name="Line 24"/>
          <p:cNvSpPr>
            <a:spLocks noChangeShapeType="1"/>
          </p:cNvSpPr>
          <p:nvPr/>
        </p:nvSpPr>
        <p:spPr bwMode="auto">
          <a:xfrm>
            <a:off x="3163888" y="5868988"/>
            <a:ext cx="846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90907" name="Rectangle 27"/>
          <p:cNvSpPr>
            <a:spLocks noChangeArrowheads="1"/>
          </p:cNvSpPr>
          <p:nvPr/>
        </p:nvSpPr>
        <p:spPr bwMode="auto">
          <a:xfrm>
            <a:off x="4318000" y="5649913"/>
            <a:ext cx="31048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=</a:t>
            </a:r>
          </a:p>
        </p:txBody>
      </p:sp>
      <p:sp>
        <p:nvSpPr>
          <p:cNvPr id="890908" name="Rectangle 28"/>
          <p:cNvSpPr>
            <a:spLocks noChangeArrowheads="1"/>
          </p:cNvSpPr>
          <p:nvPr/>
        </p:nvSpPr>
        <p:spPr bwMode="auto">
          <a:xfrm>
            <a:off x="5334000" y="5383213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890909" name="Line 29"/>
          <p:cNvSpPr>
            <a:spLocks noChangeShapeType="1"/>
          </p:cNvSpPr>
          <p:nvPr/>
        </p:nvSpPr>
        <p:spPr bwMode="auto">
          <a:xfrm>
            <a:off x="4800600" y="5867400"/>
            <a:ext cx="140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90910" name="Rectangle 30"/>
          <p:cNvSpPr>
            <a:spLocks noChangeArrowheads="1"/>
          </p:cNvSpPr>
          <p:nvPr/>
        </p:nvSpPr>
        <p:spPr bwMode="auto">
          <a:xfrm>
            <a:off x="4731958" y="5908241"/>
            <a:ext cx="15164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(1 - </a:t>
            </a:r>
            <a:r>
              <a:rPr lang="el-GR" sz="2000" dirty="0">
                <a:latin typeface="Calibri"/>
                <a:cs typeface="Calibri"/>
              </a:rPr>
              <a:t>α</a:t>
            </a:r>
            <a:r>
              <a:rPr lang="en-US" sz="2000" dirty="0">
                <a:latin typeface="Calibri"/>
                <a:cs typeface="Calibri"/>
              </a:rPr>
              <a:t>)  + </a:t>
            </a:r>
            <a:r>
              <a:rPr lang="el-GR" sz="2000" dirty="0">
                <a:latin typeface="Calibri"/>
                <a:cs typeface="Calibri"/>
              </a:rPr>
              <a:t>α</a:t>
            </a:r>
            <a:r>
              <a:rPr lang="en-US" sz="2000" dirty="0">
                <a:latin typeface="Calibri"/>
                <a:cs typeface="Calibri"/>
              </a:rPr>
              <a:t>/</a:t>
            </a:r>
            <a:r>
              <a:rPr lang="en-US" sz="2000" i="1" dirty="0" err="1">
                <a:latin typeface="Calibri"/>
                <a:cs typeface="Calibri"/>
              </a:rPr>
              <a:t>k</a:t>
            </a:r>
            <a:endParaRPr lang="en-US" sz="2000" baseline="-25000" dirty="0">
              <a:latin typeface="Calibri"/>
              <a:cs typeface="Calibri"/>
            </a:endParaRPr>
          </a:p>
        </p:txBody>
      </p:sp>
      <p:sp>
        <p:nvSpPr>
          <p:cNvPr id="890914" name="Rectangle 34"/>
          <p:cNvSpPr>
            <a:spLocks noChangeArrowheads="1"/>
          </p:cNvSpPr>
          <p:nvPr/>
        </p:nvSpPr>
        <p:spPr bwMode="auto">
          <a:xfrm>
            <a:off x="1703388" y="4040188"/>
            <a:ext cx="44408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new</a:t>
            </a:r>
            <a:r>
              <a:rPr lang="en-US" sz="2000" baseline="-25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= (1 - </a:t>
            </a:r>
            <a:r>
              <a:rPr lang="el-GR" sz="2000" dirty="0">
                <a:latin typeface="Calibri"/>
                <a:cs typeface="Calibri"/>
              </a:rPr>
              <a:t>α</a:t>
            </a:r>
            <a:r>
              <a:rPr lang="en-US" sz="2000" dirty="0">
                <a:latin typeface="Calibri"/>
                <a:cs typeface="Calibri"/>
              </a:rPr>
              <a:t>) </a:t>
            </a:r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old</a:t>
            </a:r>
            <a:r>
              <a:rPr lang="en-US" sz="2000" dirty="0">
                <a:latin typeface="Calibri"/>
                <a:cs typeface="Calibri"/>
              </a:rPr>
              <a:t> +  (</a:t>
            </a:r>
            <a:r>
              <a:rPr lang="el-GR" sz="2000" dirty="0">
                <a:latin typeface="Calibri"/>
                <a:ea typeface="Arial" charset="0"/>
                <a:cs typeface="Calibri"/>
              </a:rPr>
              <a:t>α) </a:t>
            </a:r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old</a:t>
            </a:r>
            <a:r>
              <a:rPr lang="en-US" sz="2000" baseline="-25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/ </a:t>
            </a:r>
            <a:r>
              <a:rPr lang="en-US" sz="2000" i="1" dirty="0" err="1">
                <a:latin typeface="Calibri"/>
                <a:cs typeface="Calibri"/>
              </a:rPr>
              <a:t>k</a:t>
            </a:r>
            <a:endParaRPr lang="en-US" sz="2000" baseline="-25000" dirty="0">
              <a:latin typeface="Calibri"/>
              <a:cs typeface="Calibri"/>
            </a:endParaRPr>
          </a:p>
        </p:txBody>
      </p:sp>
      <p:sp>
        <p:nvSpPr>
          <p:cNvPr id="890925" name="Rectangle 45"/>
          <p:cNvSpPr>
            <a:spLocks noChangeArrowheads="1"/>
          </p:cNvSpPr>
          <p:nvPr/>
        </p:nvSpPr>
        <p:spPr bwMode="auto">
          <a:xfrm>
            <a:off x="5334000" y="3028950"/>
            <a:ext cx="181753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 is </a:t>
            </a:r>
            <a:r>
              <a:rPr lang="en-US" sz="2000" dirty="0" err="1">
                <a:latin typeface="Calibri"/>
                <a:cs typeface="Calibri"/>
              </a:rPr>
              <a:t>speedup</a:t>
            </a:r>
            <a:r>
              <a:rPr lang="en-US" sz="2000" baseline="-25000" dirty="0" err="1">
                <a:latin typeface="Calibri"/>
                <a:cs typeface="Calibri"/>
              </a:rPr>
              <a:t>part</a:t>
            </a:r>
            <a:endParaRPr lang="en-US" sz="2000" baseline="-25000" dirty="0">
              <a:latin typeface="Calibri"/>
              <a:cs typeface="Calibri"/>
            </a:endParaRPr>
          </a:p>
        </p:txBody>
      </p:sp>
      <p:sp>
        <p:nvSpPr>
          <p:cNvPr id="890926" name="Text Box 46"/>
          <p:cNvSpPr txBox="1">
            <a:spLocks noChangeArrowheads="1"/>
          </p:cNvSpPr>
          <p:nvPr/>
        </p:nvSpPr>
        <p:spPr bwMode="auto">
          <a:xfrm>
            <a:off x="2544763" y="1171221"/>
            <a:ext cx="84574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old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890927" name="Line 47"/>
          <p:cNvSpPr>
            <a:spLocks noChangeShapeType="1"/>
          </p:cNvSpPr>
          <p:nvPr/>
        </p:nvSpPr>
        <p:spPr bwMode="auto">
          <a:xfrm>
            <a:off x="3370263" y="1409700"/>
            <a:ext cx="7985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28" name="Line 48"/>
          <p:cNvSpPr>
            <a:spLocks noChangeShapeType="1"/>
          </p:cNvSpPr>
          <p:nvPr/>
        </p:nvSpPr>
        <p:spPr bwMode="auto">
          <a:xfrm flipH="1">
            <a:off x="1770063" y="1419225"/>
            <a:ext cx="6826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29" name="Line 49"/>
          <p:cNvSpPr>
            <a:spLocks noChangeShapeType="1"/>
          </p:cNvSpPr>
          <p:nvPr/>
        </p:nvSpPr>
        <p:spPr bwMode="auto">
          <a:xfrm>
            <a:off x="1755775" y="1292225"/>
            <a:ext cx="0" cy="2508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30" name="Line 50"/>
          <p:cNvSpPr>
            <a:spLocks noChangeShapeType="1"/>
          </p:cNvSpPr>
          <p:nvPr/>
        </p:nvSpPr>
        <p:spPr bwMode="auto">
          <a:xfrm>
            <a:off x="4184650" y="1298575"/>
            <a:ext cx="0" cy="2508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31" name="Text Box 51"/>
          <p:cNvSpPr txBox="1">
            <a:spLocks noChangeArrowheads="1"/>
          </p:cNvSpPr>
          <p:nvPr/>
        </p:nvSpPr>
        <p:spPr bwMode="auto">
          <a:xfrm>
            <a:off x="2362200" y="2615728"/>
            <a:ext cx="92589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Time</a:t>
            </a:r>
            <a:r>
              <a:rPr lang="en-US" sz="2000" baseline="-25000" dirty="0" err="1">
                <a:latin typeface="Calibri"/>
                <a:cs typeface="Calibri"/>
              </a:rPr>
              <a:t>new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890932" name="Line 52"/>
          <p:cNvSpPr>
            <a:spLocks noChangeShapeType="1"/>
          </p:cNvSpPr>
          <p:nvPr/>
        </p:nvSpPr>
        <p:spPr bwMode="auto">
          <a:xfrm>
            <a:off x="3214688" y="2844800"/>
            <a:ext cx="5095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33" name="Line 53"/>
          <p:cNvSpPr>
            <a:spLocks noChangeShapeType="1"/>
          </p:cNvSpPr>
          <p:nvPr/>
        </p:nvSpPr>
        <p:spPr bwMode="auto">
          <a:xfrm flipH="1" flipV="1">
            <a:off x="1779588" y="2857500"/>
            <a:ext cx="482600" cy="31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34" name="Line 54"/>
          <p:cNvSpPr>
            <a:spLocks noChangeShapeType="1"/>
          </p:cNvSpPr>
          <p:nvPr/>
        </p:nvSpPr>
        <p:spPr bwMode="auto">
          <a:xfrm>
            <a:off x="1768475" y="2724150"/>
            <a:ext cx="0" cy="2508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35" name="Line 55"/>
          <p:cNvSpPr>
            <a:spLocks noChangeShapeType="1"/>
          </p:cNvSpPr>
          <p:nvPr/>
        </p:nvSpPr>
        <p:spPr bwMode="auto">
          <a:xfrm>
            <a:off x="3740150" y="2720975"/>
            <a:ext cx="0" cy="2508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36" name="Text Box 56"/>
          <p:cNvSpPr txBox="1">
            <a:spLocks noChangeArrowheads="1"/>
          </p:cNvSpPr>
          <p:nvPr/>
        </p:nvSpPr>
        <p:spPr bwMode="auto">
          <a:xfrm>
            <a:off x="5000625" y="1905000"/>
            <a:ext cx="2924175" cy="10156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An enhancement reduces execution time of blue fraction by a factor of </a:t>
            </a:r>
            <a:r>
              <a:rPr lang="en-US" sz="2000" i="1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Concepts: Miss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Data in block b is needed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solidFill>
                  <a:srgbClr val="C00000"/>
                </a:solidFill>
                <a:latin typeface="Calibri" pitchFamily="34" charset="0"/>
              </a:rPr>
              <a:t>Miss!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 smtClean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0603"/>
            <a:ext cx="2878560" cy="17543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227013" indent="-227013" algn="l">
              <a:lnSpc>
                <a:spcPct val="98000"/>
              </a:lnSpc>
              <a:tabLst>
                <a:tab pos="1143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stored in cache</a:t>
            </a:r>
          </a:p>
          <a:p>
            <a:pPr marL="227013" indent="-227013" algn="l">
              <a:lnSpc>
                <a:spcPct val="98000"/>
              </a:lnSpc>
              <a:buFont typeface="Arial" pitchFamily="34" charset="0"/>
              <a:buChar char="•"/>
              <a:tabLst>
                <a:tab pos="1143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r>
              <a:rPr lang="en-GB" sz="1800" b="0" dirty="0" smtClean="0">
                <a:latin typeface="Calibri" pitchFamily="34" charset="0"/>
              </a:rPr>
              <a:t/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where b goes</a:t>
            </a:r>
          </a:p>
          <a:p>
            <a:pPr marL="227013" indent="-227013" algn="l">
              <a:lnSpc>
                <a:spcPct val="98000"/>
              </a:lnSpc>
              <a:buFont typeface="Arial" pitchFamily="34" charset="0"/>
              <a:buChar char="•"/>
              <a:tabLst>
                <a:tab pos="1143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which block</a:t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gets evicted (victim)</a:t>
            </a:r>
            <a:endParaRPr lang="en-GB" sz="18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Why Caches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rgbClr val="C00000"/>
                </a:solidFill>
              </a:rPr>
              <a:t>Locality:</a:t>
            </a:r>
            <a:r>
              <a:rPr lang="en-US" dirty="0" smtClean="0"/>
              <a:t> </a:t>
            </a:r>
            <a:r>
              <a:rPr lang="en-GB" dirty="0" smtClean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Recently referenced items are likely </a:t>
            </a:r>
            <a:br>
              <a:rPr lang="en-GB" dirty="0" smtClean="0"/>
            </a:br>
            <a:r>
              <a:rPr lang="en-GB" dirty="0" smtClean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Items with nearby addresses tend </a:t>
            </a:r>
            <a:br>
              <a:rPr lang="en-GB" dirty="0" smtClean="0"/>
            </a:br>
            <a:r>
              <a:rPr lang="en-GB" dirty="0" smtClean="0"/>
              <a:t>to be referenced close together in time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05079" y="308556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13700" y="45836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Locality?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819400"/>
            <a:ext cx="7896225" cy="2905125"/>
          </a:xfrm>
        </p:spPr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Temporal: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 referenced in each iteration</a:t>
            </a:r>
          </a:p>
          <a:p>
            <a:pPr lvl="1"/>
            <a:r>
              <a:rPr lang="en-US" dirty="0" smtClean="0"/>
              <a:t>Spatial: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a[]</a:t>
            </a:r>
            <a:r>
              <a:rPr lang="en-US" b="1" dirty="0" smtClean="0"/>
              <a:t> </a:t>
            </a:r>
            <a:r>
              <a:rPr lang="en-US" dirty="0" smtClean="0"/>
              <a:t>accessed in stride-1 pattern</a:t>
            </a:r>
          </a:p>
          <a:p>
            <a:r>
              <a:rPr lang="en-US" dirty="0" smtClean="0"/>
              <a:t>Instructions:</a:t>
            </a:r>
          </a:p>
          <a:p>
            <a:pPr lvl="1"/>
            <a:r>
              <a:rPr lang="en-US" dirty="0" smtClean="0"/>
              <a:t>Temporal: cycle through loop repeatedly</a:t>
            </a:r>
          </a:p>
          <a:p>
            <a:pPr lvl="1"/>
            <a:r>
              <a:rPr lang="en-US" dirty="0" smtClean="0"/>
              <a:t>Spatial: reference instructions in sequence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990000"/>
                </a:solidFill>
              </a:rPr>
              <a:t>Being able to assess the locality of code is a crucial skill for a programmer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71600"/>
            <a:ext cx="3429000" cy="113099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sum 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for (</a:t>
            </a:r>
            <a:r>
              <a:rPr lang="en-GB" sz="1800" b="1" dirty="0" err="1">
                <a:latin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</a:rPr>
              <a:t> = 0; </a:t>
            </a:r>
            <a:r>
              <a:rPr lang="en-GB" sz="1800" b="1" dirty="0" err="1">
                <a:latin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</a:rPr>
              <a:t> &lt; n; </a:t>
            </a:r>
            <a:r>
              <a:rPr lang="en-GB" sz="1800" b="1" dirty="0" err="1">
                <a:latin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</a:rPr>
              <a:t>++)</a:t>
            </a:r>
            <a:endParaRPr lang="en-GB" sz="1800" b="1" dirty="0" smtClean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Courier New" pitchFamily="49" charset="0"/>
              </a:rPr>
              <a:t>    </a:t>
            </a:r>
            <a:r>
              <a:rPr lang="en-GB" sz="1800" b="1" dirty="0" smtClean="0">
                <a:latin typeface="Courier New" pitchFamily="49" charset="0"/>
              </a:rPr>
              <a:t>sum </a:t>
            </a:r>
            <a:r>
              <a:rPr lang="en-GB" sz="1800" b="1" dirty="0">
                <a:latin typeface="Courier New" pitchFamily="49" charset="0"/>
              </a:rPr>
              <a:t>+= </a:t>
            </a:r>
            <a:r>
              <a:rPr lang="en-GB" sz="1800" b="1" dirty="0" err="1">
                <a:latin typeface="Courier New" pitchFamily="49" charset="0"/>
              </a:rPr>
              <a:t>a[i</a:t>
            </a:r>
            <a:r>
              <a:rPr lang="en-GB" sz="1800" b="1" dirty="0">
                <a:latin typeface="Courier New" pitchFamily="49" charset="0"/>
              </a:rPr>
              <a:t>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return sum;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436562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Locality Example #1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09588" y="1444056"/>
            <a:ext cx="4748212" cy="244214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int sum_array_rows(int a[M][N])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int i, j, sum 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for (i = 0; i &lt; M; i++)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    for (j = 0; j &lt; N; j++)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        sum += a[i][j];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return sum;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436562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Locality Example #2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23392" y="1444056"/>
            <a:ext cx="4607764" cy="244214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int sum_array_cols(int a[M][N])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int i, j, sum 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    for (i = 0; i &lt; M; i++)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        sum += a[i][j];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return sum;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27038" y="436562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Locality Example #3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550863" y="1402739"/>
            <a:ext cx="5164137" cy="270253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int sum_array_3d(int a[M][N][N])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int i, j, k, sum =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>
              <a:latin typeface="Courier New" pitchFamily="49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for (i = 0; i &lt; M; i++)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    for (j = 0; j &lt; N; j++)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        for (k = 0; k &lt; N; k++)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            sum += a[k][i][j];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    return sum;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81475"/>
            <a:ext cx="7896225" cy="923925"/>
          </a:xfrm>
        </p:spPr>
        <p:txBody>
          <a:bodyPr/>
          <a:lstStyle/>
          <a:p>
            <a:r>
              <a:rPr lang="en-US" dirty="0" smtClean="0"/>
              <a:t>How can it be fixed?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427038" y="360362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Memory Hierarchies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328738"/>
            <a:ext cx="8307387" cy="5224462"/>
          </a:xfrm>
        </p:spPr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Fundamental &amp; enduring properties of HW + SW systems:</a:t>
            </a:r>
          </a:p>
          <a:p>
            <a:pPr lvl="1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Faster storage technologies almost always cost more per byte and have lower capacity</a:t>
            </a:r>
          </a:p>
          <a:p>
            <a:pPr lvl="1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The gaps between memory technology speeds are widening</a:t>
            </a:r>
          </a:p>
          <a:p>
            <a:pPr lvl="2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True of registers ↔ DRAM, DRAM ↔ disk, etc.</a:t>
            </a:r>
          </a:p>
          <a:p>
            <a:pPr lvl="1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Well-written programs tend to exhibit good locality</a:t>
            </a:r>
          </a:p>
          <a:p>
            <a:pPr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200" dirty="0" smtClean="0"/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These properties complement each other beautifully</a:t>
            </a:r>
          </a:p>
          <a:p>
            <a:pPr eaLnBrk="1" hangingPunct="1">
              <a:buFont typeface="Wingdings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600" dirty="0" smtClean="0"/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They suggest an approach for organizing memory and storage systems known as a </a:t>
            </a:r>
            <a:r>
              <a:rPr lang="en-GB" dirty="0" smtClean="0">
                <a:solidFill>
                  <a:srgbClr val="C00000"/>
                </a:solidFill>
              </a:rPr>
              <a:t>memory hierarchy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 Example Memory Hierarchy</a:t>
            </a:r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1147763" y="1009650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811401" y="1568450"/>
            <a:ext cx="90631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registers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584383" y="2044522"/>
            <a:ext cx="13603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on-chip L1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cache (SRAM)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576913" y="3753440"/>
            <a:ext cx="137529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main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(DRAM)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177958" y="4604518"/>
            <a:ext cx="21732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local 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(local disks)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736976" y="1931988"/>
            <a:ext cx="1063625" cy="158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992438" y="3634582"/>
            <a:ext cx="25527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441325" y="3943350"/>
            <a:ext cx="1588" cy="2344738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55667" y="3829317"/>
            <a:ext cx="915933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slower,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cheaper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per byte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2267837" y="5562600"/>
            <a:ext cx="399344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remote 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(tapes, distributed file systems, Web servers)</a:t>
            </a:r>
          </a:p>
        </p:txBody>
      </p:sp>
      <p:sp>
        <p:nvSpPr>
          <p:cNvPr id="35878" name="Text Box 16"/>
          <p:cNvSpPr txBox="1">
            <a:spLocks noChangeArrowheads="1"/>
          </p:cNvSpPr>
          <p:nvPr/>
        </p:nvSpPr>
        <p:spPr bwMode="auto">
          <a:xfrm>
            <a:off x="6700838" y="4543453"/>
            <a:ext cx="2062162" cy="637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Local disks hold files retrieved from disks on remote network servers</a:t>
            </a:r>
          </a:p>
        </p:txBody>
      </p:sp>
      <p:sp>
        <p:nvSpPr>
          <p:cNvPr id="35876" name="Text Box 19"/>
          <p:cNvSpPr txBox="1">
            <a:spLocks noChangeArrowheads="1"/>
          </p:cNvSpPr>
          <p:nvPr/>
        </p:nvSpPr>
        <p:spPr bwMode="auto">
          <a:xfrm>
            <a:off x="6219826" y="3810000"/>
            <a:ext cx="2386012" cy="456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Main memory holds disk </a:t>
            </a:r>
            <a:r>
              <a:rPr lang="en-GB" sz="1200" b="1" dirty="0" smtClean="0">
                <a:solidFill>
                  <a:srgbClr val="C00000"/>
                </a:solidFill>
                <a:latin typeface="Calibri" pitchFamily="34" charset="0"/>
              </a:rPr>
              <a:t>blocks </a:t>
            </a: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retrieved from </a:t>
            </a:r>
            <a:r>
              <a:rPr lang="en-GB" sz="1200" b="1" dirty="0" smtClean="0">
                <a:solidFill>
                  <a:srgbClr val="C00000"/>
                </a:solidFill>
                <a:latin typeface="Calibri" pitchFamily="34" charset="0"/>
              </a:rPr>
              <a:t>local disks</a:t>
            </a:r>
            <a:endParaRPr lang="en-GB" sz="1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1760182" y="5337175"/>
            <a:ext cx="50292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584383" y="2895600"/>
            <a:ext cx="13603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off-chip L2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cache (SRAM)</a:t>
            </a:r>
          </a:p>
        </p:txBody>
      </p:sp>
      <p:sp>
        <p:nvSpPr>
          <p:cNvPr id="35873" name="Text Box 23"/>
          <p:cNvSpPr txBox="1">
            <a:spLocks noChangeArrowheads="1"/>
          </p:cNvSpPr>
          <p:nvPr/>
        </p:nvSpPr>
        <p:spPr bwMode="auto">
          <a:xfrm>
            <a:off x="5176838" y="2057400"/>
            <a:ext cx="2838450" cy="456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L1 cache holds cache lines retrieved from </a:t>
            </a:r>
            <a:r>
              <a:rPr lang="en-GB" sz="1200" b="1" dirty="0" smtClean="0">
                <a:solidFill>
                  <a:srgbClr val="C00000"/>
                </a:solidFill>
                <a:latin typeface="Calibri" pitchFamily="34" charset="0"/>
              </a:rPr>
              <a:t>L2 </a:t>
            </a: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4719638" y="1295400"/>
            <a:ext cx="2919412" cy="456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CPU registers hold words retrieved </a:t>
            </a:r>
            <a:r>
              <a:rPr lang="en-GB" sz="1200" b="1" dirty="0" smtClean="0">
                <a:solidFill>
                  <a:srgbClr val="C00000"/>
                </a:solidFill>
                <a:latin typeface="Calibri" pitchFamily="34" charset="0"/>
              </a:rPr>
              <a:t>from</a:t>
            </a:r>
            <a:br>
              <a:rPr lang="en-GB" sz="1200" b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2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5871" name="Text Box 28"/>
          <p:cNvSpPr txBox="1">
            <a:spLocks noChangeArrowheads="1"/>
          </p:cNvSpPr>
          <p:nvPr/>
        </p:nvSpPr>
        <p:spPr bwMode="auto">
          <a:xfrm>
            <a:off x="5710238" y="2971800"/>
            <a:ext cx="2628900" cy="456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alibri" pitchFamily="34" charset="0"/>
              </a:rPr>
              <a:t>L2 cache holds cache lines retrieved from main memory</a:t>
            </a:r>
          </a:p>
        </p:txBody>
      </p:sp>
      <p:sp>
        <p:nvSpPr>
          <p:cNvPr id="35863" name="Text Box 30"/>
          <p:cNvSpPr txBox="1">
            <a:spLocks noChangeArrowheads="1"/>
          </p:cNvSpPr>
          <p:nvPr/>
        </p:nvSpPr>
        <p:spPr bwMode="auto">
          <a:xfrm>
            <a:off x="3530600" y="13319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L0:</a:t>
            </a:r>
          </a:p>
        </p:txBody>
      </p:sp>
      <p:sp>
        <p:nvSpPr>
          <p:cNvPr id="35864" name="Text Box 31"/>
          <p:cNvSpPr txBox="1">
            <a:spLocks noChangeArrowheads="1"/>
          </p:cNvSpPr>
          <p:nvPr/>
        </p:nvSpPr>
        <p:spPr bwMode="auto">
          <a:xfrm>
            <a:off x="3152775" y="20415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L1:</a:t>
            </a:r>
          </a:p>
        </p:txBody>
      </p:sp>
      <p:sp>
        <p:nvSpPr>
          <p:cNvPr id="35865" name="Text Box 32"/>
          <p:cNvSpPr txBox="1">
            <a:spLocks noChangeArrowheads="1"/>
          </p:cNvSpPr>
          <p:nvPr/>
        </p:nvSpPr>
        <p:spPr bwMode="auto">
          <a:xfrm>
            <a:off x="2714625" y="273843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L2:</a:t>
            </a:r>
          </a:p>
        </p:txBody>
      </p:sp>
      <p:sp>
        <p:nvSpPr>
          <p:cNvPr id="35866" name="Text Box 33"/>
          <p:cNvSpPr txBox="1">
            <a:spLocks noChangeArrowheads="1"/>
          </p:cNvSpPr>
          <p:nvPr/>
        </p:nvSpPr>
        <p:spPr bwMode="auto">
          <a:xfrm>
            <a:off x="2241550" y="35417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L3:</a:t>
            </a:r>
          </a:p>
        </p:txBody>
      </p:sp>
      <p:sp>
        <p:nvSpPr>
          <p:cNvPr id="35867" name="Text Box 34"/>
          <p:cNvSpPr txBox="1">
            <a:spLocks noChangeArrowheads="1"/>
          </p:cNvSpPr>
          <p:nvPr/>
        </p:nvSpPr>
        <p:spPr bwMode="auto">
          <a:xfrm>
            <a:off x="1639888" y="46069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L4:</a:t>
            </a:r>
          </a:p>
        </p:txBody>
      </p:sp>
      <p:sp>
        <p:nvSpPr>
          <p:cNvPr id="35868" name="Text Box 35"/>
          <p:cNvSpPr txBox="1">
            <a:spLocks noChangeArrowheads="1"/>
          </p:cNvSpPr>
          <p:nvPr/>
        </p:nvSpPr>
        <p:spPr bwMode="auto">
          <a:xfrm>
            <a:off x="1000125" y="570388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L5:</a:t>
            </a:r>
          </a:p>
        </p:txBody>
      </p:sp>
      <p:sp>
        <p:nvSpPr>
          <p:cNvPr id="35869" name="Text Box 36"/>
          <p:cNvSpPr txBox="1">
            <a:spLocks noChangeArrowheads="1"/>
          </p:cNvSpPr>
          <p:nvPr/>
        </p:nvSpPr>
        <p:spPr bwMode="auto">
          <a:xfrm>
            <a:off x="457200" y="2312467"/>
            <a:ext cx="894132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faster</a:t>
            </a:r>
            <a:r>
              <a:rPr lang="en-GB" sz="1600" b="1" dirty="0" smtClean="0">
                <a:latin typeface="Calibri" pitchFamily="34" charset="0"/>
              </a:rPr>
              <a:t>,</a:t>
            </a: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costlier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per byte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70" name="Line 37"/>
          <p:cNvSpPr>
            <a:spLocks noChangeShapeType="1"/>
          </p:cNvSpPr>
          <p:nvPr/>
        </p:nvSpPr>
        <p:spPr bwMode="auto">
          <a:xfrm flipV="1">
            <a:off x="455613" y="1143000"/>
            <a:ext cx="1587" cy="2157413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2267306" y="4463813"/>
            <a:ext cx="4006851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2756078" y="3634582"/>
            <a:ext cx="301752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263722" y="2741612"/>
            <a:ext cx="201168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8" y="30480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Examples of Caching in the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13360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13360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13360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13360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13360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4681538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4681538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4681538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4681538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4681538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26732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0957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3733800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395663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057525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2719388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1782763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143000"/>
            <a:ext cx="18288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26732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0957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3733800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395663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057525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64-bytes block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2719388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64-bytes block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1782763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4-byte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143000"/>
            <a:ext cx="19050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26732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26732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26732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3733800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3733800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3733800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2719388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2719388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2719388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057525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057525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057525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Off-Chip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0957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AFS/NFS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0957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0957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395663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0066"/>
                </a:solidFill>
                <a:latin typeface="Calibri" pitchFamily="34" charset="0"/>
              </a:rPr>
              <a:t>Hardware+OS</a:t>
            </a:r>
            <a:endParaRPr lang="en-GB" sz="16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395663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395663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1782763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1782763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1782763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143000"/>
            <a:ext cx="14478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143000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143000"/>
            <a:ext cx="20574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143000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-Right Arrow 11"/>
          <p:cNvSpPr/>
          <p:nvPr/>
        </p:nvSpPr>
        <p:spPr bwMode="auto">
          <a:xfrm>
            <a:off x="1219200" y="36576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2895600" y="36576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2895600" y="25146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Left-Right Arrow 14"/>
          <p:cNvSpPr/>
          <p:nvPr/>
        </p:nvSpPr>
        <p:spPr bwMode="auto">
          <a:xfrm>
            <a:off x="4572000" y="30480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6" name="Left-Right Arrow 15"/>
          <p:cNvSpPr/>
          <p:nvPr/>
        </p:nvSpPr>
        <p:spPr bwMode="auto">
          <a:xfrm>
            <a:off x="6705600" y="30480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Hierarchy: Core 2 Duo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67600" y="2362200"/>
            <a:ext cx="1676400" cy="449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atin typeface="Calibri" pitchFamily="34" charset="0"/>
              </a:rPr>
              <a:t>Disk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34000" y="2362200"/>
            <a:ext cx="13716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Calibri" pitchFamily="34" charset="0"/>
              </a:rPr>
              <a:t>Main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2362200"/>
            <a:ext cx="9144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L2 unified cache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1981200" y="2362200"/>
            <a:ext cx="914400" cy="1828800"/>
            <a:chOff x="1981200" y="2362200"/>
            <a:chExt cx="914400" cy="1828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1981200" y="2362200"/>
              <a:ext cx="9144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L1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I-cache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81200" y="3505200"/>
              <a:ext cx="9144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L1 </a:t>
              </a:r>
            </a:p>
            <a:p>
              <a:pPr lvl="0" algn="ctr"/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D-cache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4800" y="3505200"/>
            <a:ext cx="457200" cy="685800"/>
          </a:xfrm>
          <a:prstGeom prst="rect">
            <a:avLst/>
          </a:prstGeom>
          <a:solidFill>
            <a:srgbClr val="F1C7C7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Calibri" pitchFamily="34" charset="0"/>
              </a:rPr>
              <a:t>CPU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3505200"/>
            <a:ext cx="4572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err="1" smtClean="0">
                <a:latin typeface="Calibri" pitchFamily="34" charset="0"/>
              </a:rPr>
              <a:t>Reg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7995" y="4267200"/>
            <a:ext cx="95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2 B/cycle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0373" y="4267200"/>
            <a:ext cx="95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8 B/cycle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4267200"/>
            <a:ext cx="105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16 B/cycle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7676" y="4267200"/>
            <a:ext cx="1296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1 B/30 cycles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25756" y="4267200"/>
            <a:ext cx="124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Throughput: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5756" y="4538246"/>
            <a:ext cx="89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Latency: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27995" y="4538246"/>
            <a:ext cx="1046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100 cycles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0373" y="4538246"/>
            <a:ext cx="941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14 cycles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" y="4538246"/>
            <a:ext cx="837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3 cycles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7676" y="4538246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millions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9556" y="205584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~4 MB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07844" y="3200400"/>
            <a:ext cx="6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32 KB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70995" y="205740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~4 GB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9807" y="2057400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~500 GB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1767577"/>
            <a:ext cx="18288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000" y="1219200"/>
            <a:ext cx="24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L1/L2 cache: 64 B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dirty="0" smtClean="0"/>
              <a:t>1. You’re trying to speed up a program, and you cut the execution time of function A by ½. If A accounted for ½ the original execution time, what overall speedup will you get from your improvement to A?</a:t>
            </a:r>
          </a:p>
          <a:p>
            <a:pPr>
              <a:buNone/>
            </a:pPr>
            <a:endParaRPr lang="en-US" sz="2000" b="0" dirty="0" smtClean="0"/>
          </a:p>
          <a:p>
            <a:pPr>
              <a:buNone/>
            </a:pPr>
            <a:r>
              <a:rPr lang="en-US" sz="2000" b="0" dirty="0" smtClean="0"/>
              <a:t>2. You’re trying to save money, so you decide to cut your purchases of lottery tickets down by 80%. If, after making this change, just 10% of your budget goes for lottery tickets, by what factor did you reduce your overall expenditures?</a:t>
            </a:r>
          </a:p>
          <a:p>
            <a:pPr>
              <a:buNone/>
            </a:pPr>
            <a:endParaRPr lang="en-US" sz="2000" b="0" dirty="0" smtClean="0"/>
          </a:p>
          <a:p>
            <a:pPr>
              <a:buNone/>
            </a:pPr>
            <a:r>
              <a:rPr lang="en-US" sz="2000" b="0" dirty="0" smtClean="0"/>
              <a:t>3. You’re trying to get some computationally intense code to run faster on a supercomputer with 100 processors. Part of the code is inherently serial, and the rest is parallelizable. What fraction of the code must be fully parallelized to get 10x speedup?</a:t>
            </a:r>
            <a:endParaRPr lang="en-US" sz="2000" b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00400" y="5715000"/>
            <a:ext cx="5191478" cy="922573"/>
            <a:chOff x="1056922" y="5383213"/>
            <a:chExt cx="5191478" cy="922573"/>
          </a:xfrm>
        </p:grpSpPr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1056922" y="5649913"/>
              <a:ext cx="183867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err="1">
                  <a:latin typeface="Calibri"/>
                  <a:cs typeface="Calibri"/>
                </a:rPr>
                <a:t>Speedup</a:t>
              </a:r>
              <a:r>
                <a:rPr lang="en-US" sz="2000" baseline="-25000" dirty="0" err="1">
                  <a:latin typeface="Calibri"/>
                  <a:cs typeface="Calibri"/>
                </a:rPr>
                <a:t>overall</a:t>
              </a:r>
              <a:r>
                <a:rPr lang="en-US" sz="2000" baseline="-25000" dirty="0">
                  <a:latin typeface="Calibri"/>
                  <a:cs typeface="Calibri"/>
                </a:rPr>
                <a:t>   </a:t>
              </a:r>
              <a:r>
                <a:rPr lang="en-US" sz="2000" dirty="0">
                  <a:latin typeface="Calibri"/>
                  <a:cs typeface="Calibri"/>
                </a:rPr>
                <a:t>=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060700" y="5411788"/>
              <a:ext cx="1016305" cy="882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2000" dirty="0" err="1">
                  <a:latin typeface="Calibri"/>
                  <a:cs typeface="Calibri"/>
                </a:rPr>
                <a:t>Time</a:t>
              </a:r>
              <a:r>
                <a:rPr lang="en-US" sz="2000" baseline="-25000" dirty="0" err="1">
                  <a:latin typeface="Calibri"/>
                  <a:cs typeface="Calibri"/>
                </a:rPr>
                <a:t>old</a:t>
              </a:r>
              <a:endParaRPr lang="en-US" sz="2000" dirty="0">
                <a:latin typeface="Calibri"/>
                <a:cs typeface="Calibri"/>
              </a:endParaRPr>
            </a:p>
            <a:p>
              <a:pPr algn="l">
                <a:lnSpc>
                  <a:spcPct val="85000"/>
                </a:lnSpc>
              </a:pPr>
              <a:endParaRPr lang="en-US" sz="2000" dirty="0">
                <a:latin typeface="Calibri"/>
                <a:cs typeface="Calibri"/>
              </a:endParaRPr>
            </a:p>
            <a:p>
              <a:pPr algn="l">
                <a:lnSpc>
                  <a:spcPct val="85000"/>
                </a:lnSpc>
              </a:pPr>
              <a:r>
                <a:rPr lang="en-US" sz="2000" dirty="0" err="1">
                  <a:latin typeface="Calibri"/>
                  <a:cs typeface="Calibri"/>
                </a:rPr>
                <a:t>Time</a:t>
              </a:r>
              <a:r>
                <a:rPr lang="en-US" sz="2000" baseline="-25000" dirty="0" err="1">
                  <a:latin typeface="Calibri"/>
                  <a:cs typeface="Calibri"/>
                </a:rPr>
                <a:t>new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3163888" y="5868988"/>
              <a:ext cx="8461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4318000" y="5649913"/>
              <a:ext cx="31048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=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334000" y="5383213"/>
              <a:ext cx="32226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4800600" y="5867400"/>
              <a:ext cx="1403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4731958" y="5908241"/>
              <a:ext cx="151644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(1 - </a:t>
              </a:r>
              <a:r>
                <a:rPr lang="el-GR" sz="2000" dirty="0">
                  <a:latin typeface="Calibri"/>
                  <a:cs typeface="Calibri"/>
                </a:rPr>
                <a:t>α</a:t>
              </a:r>
              <a:r>
                <a:rPr lang="en-US" sz="2000" dirty="0">
                  <a:latin typeface="Calibri"/>
                  <a:cs typeface="Calibri"/>
                </a:rPr>
                <a:t>)  + </a:t>
              </a:r>
              <a:r>
                <a:rPr lang="el-GR" sz="2000" dirty="0">
                  <a:latin typeface="Calibri"/>
                  <a:cs typeface="Calibri"/>
                </a:rPr>
                <a:t>α</a:t>
              </a:r>
              <a:r>
                <a:rPr lang="en-US" sz="2000" dirty="0">
                  <a:latin typeface="Calibri"/>
                  <a:cs typeface="Calibri"/>
                </a:rPr>
                <a:t>/</a:t>
              </a:r>
              <a:r>
                <a:rPr lang="en-US" sz="2000" i="1" dirty="0" err="1">
                  <a:latin typeface="Calibri"/>
                  <a:cs typeface="Calibri"/>
                </a:rPr>
                <a:t>k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Key features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RAM</a:t>
            </a:r>
            <a:r>
              <a:rPr lang="en-US" sz="1800" dirty="0"/>
              <a:t> is packaged as a chip.</a:t>
            </a:r>
          </a:p>
          <a:p>
            <a:pPr lvl="1"/>
            <a:r>
              <a:rPr lang="en-US" sz="1800" dirty="0"/>
              <a:t>Basic storage unit is a </a:t>
            </a:r>
            <a:r>
              <a:rPr lang="en-US" sz="1800" dirty="0">
                <a:solidFill>
                  <a:srgbClr val="FF0000"/>
                </a:solidFill>
              </a:rPr>
              <a:t>cell</a:t>
            </a:r>
            <a:r>
              <a:rPr lang="en-US" sz="1800" dirty="0"/>
              <a:t> (one bit per cell).</a:t>
            </a:r>
          </a:p>
          <a:p>
            <a:pPr lvl="1"/>
            <a:r>
              <a:rPr lang="en-US" sz="1800" dirty="0"/>
              <a:t>Multiple RAM chips form a memory.</a:t>
            </a:r>
          </a:p>
          <a:p>
            <a:r>
              <a:rPr lang="en-US" sz="2000" dirty="0"/>
              <a:t>Static RAM (</a:t>
            </a:r>
            <a:r>
              <a:rPr lang="en-US" sz="2000" dirty="0">
                <a:solidFill>
                  <a:srgbClr val="FF0000"/>
                </a:solidFill>
              </a:rPr>
              <a:t>SRAM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Each cell stores bit with a six-transistor circuit.</a:t>
            </a:r>
          </a:p>
          <a:p>
            <a:pPr lvl="1"/>
            <a:r>
              <a:rPr lang="en-US" sz="1800" dirty="0"/>
              <a:t>Retains value indefinitely, as long as it is kept powered.</a:t>
            </a:r>
          </a:p>
          <a:p>
            <a:pPr lvl="1"/>
            <a:r>
              <a:rPr lang="en-US" sz="1800" dirty="0"/>
              <a:t>Relatively insensitive to disturbances such as electrical noise.</a:t>
            </a:r>
          </a:p>
          <a:p>
            <a:pPr lvl="1"/>
            <a:r>
              <a:rPr lang="en-US" sz="1800" dirty="0"/>
              <a:t>Faster, more expensive, and larger than DRAM.</a:t>
            </a:r>
          </a:p>
          <a:p>
            <a:r>
              <a:rPr lang="en-US" sz="2000" dirty="0"/>
              <a:t>Dynamic RAM (</a:t>
            </a:r>
            <a:r>
              <a:rPr lang="en-US" sz="2000" dirty="0">
                <a:solidFill>
                  <a:srgbClr val="FF0000"/>
                </a:solidFill>
              </a:rPr>
              <a:t>DRAM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Each cell stores bit with a capacitor and transistor.</a:t>
            </a:r>
          </a:p>
          <a:p>
            <a:pPr lvl="1"/>
            <a:r>
              <a:rPr lang="en-US" sz="1800" dirty="0"/>
              <a:t>Value must be refreshed every 10-100 ms.</a:t>
            </a:r>
          </a:p>
          <a:p>
            <a:pPr lvl="1"/>
            <a:r>
              <a:rPr lang="en-US" sz="1800" dirty="0"/>
              <a:t>Sensitive to disturbances.</a:t>
            </a:r>
          </a:p>
          <a:p>
            <a:pPr lvl="1"/>
            <a:r>
              <a:rPr lang="en-US" sz="1800" dirty="0"/>
              <a:t>Slower, cheaper, and smaller than SRAM.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SRAM vs DRAM Summary</a:t>
            </a:r>
          </a:p>
        </p:txBody>
      </p:sp>
      <p:sp>
        <p:nvSpPr>
          <p:cNvPr id="837635" name="Text Box 3"/>
          <p:cNvSpPr txBox="1">
            <a:spLocks noChangeArrowheads="1"/>
          </p:cNvSpPr>
          <p:nvPr/>
        </p:nvSpPr>
        <p:spPr bwMode="auto">
          <a:xfrm>
            <a:off x="457200" y="2362200"/>
            <a:ext cx="8337550" cy="2039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/>
              <a:t>		Access				</a:t>
            </a:r>
          </a:p>
          <a:p>
            <a:pPr algn="l">
              <a:lnSpc>
                <a:spcPct val="100000"/>
              </a:lnSpc>
            </a:pPr>
            <a:r>
              <a:rPr lang="en-US" b="0" dirty="0"/>
              <a:t>		 time	Persist?	    Sensitive?	Cost	Applications</a:t>
            </a:r>
          </a:p>
          <a:p>
            <a:pPr algn="l">
              <a:lnSpc>
                <a:spcPct val="100000"/>
              </a:lnSpc>
            </a:pPr>
            <a:endParaRPr lang="en-US" b="0" dirty="0"/>
          </a:p>
          <a:p>
            <a:pPr algn="l">
              <a:lnSpc>
                <a:spcPct val="100000"/>
              </a:lnSpc>
            </a:pPr>
            <a:r>
              <a:rPr lang="en-US" b="0" dirty="0"/>
              <a:t>SRAM		1X	 Yes	       No		100x	Cache memories</a:t>
            </a:r>
          </a:p>
          <a:p>
            <a:pPr algn="l">
              <a:lnSpc>
                <a:spcPct val="100000"/>
              </a:lnSpc>
            </a:pPr>
            <a:endParaRPr lang="en-US" b="0" dirty="0"/>
          </a:p>
          <a:p>
            <a:pPr algn="l">
              <a:lnSpc>
                <a:spcPct val="100000"/>
              </a:lnSpc>
            </a:pPr>
            <a:r>
              <a:rPr lang="en-US" b="0" dirty="0"/>
              <a:t>DRAM		10X	  No	      Yes		1X	Main memories,</a:t>
            </a:r>
          </a:p>
          <a:p>
            <a:pPr algn="l">
              <a:lnSpc>
                <a:spcPct val="100000"/>
              </a:lnSpc>
            </a:pPr>
            <a:r>
              <a:rPr lang="en-US" b="0" dirty="0"/>
              <a:t>							frame buffers</a:t>
            </a:r>
          </a:p>
        </p:txBody>
      </p:sp>
      <p:sp>
        <p:nvSpPr>
          <p:cNvPr id="837636" name="Line 4"/>
          <p:cNvSpPr>
            <a:spLocks noChangeShapeType="1"/>
          </p:cNvSpPr>
          <p:nvPr/>
        </p:nvSpPr>
        <p:spPr bwMode="auto">
          <a:xfrm>
            <a:off x="457200" y="3124200"/>
            <a:ext cx="830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 x w DRAM:</a:t>
            </a:r>
          </a:p>
          <a:p>
            <a:pPr lvl="1"/>
            <a:r>
              <a:rPr lang="en-US"/>
              <a:t>dw total bits organized as d </a:t>
            </a:r>
            <a:r>
              <a:rPr lang="en-US">
                <a:solidFill>
                  <a:srgbClr val="FF0000"/>
                </a:solidFill>
              </a:rPr>
              <a:t>supercells</a:t>
            </a:r>
            <a:r>
              <a:rPr lang="en-US"/>
              <a:t> of size w bits</a:t>
            </a:r>
          </a:p>
        </p:txBody>
      </p:sp>
      <p:sp>
        <p:nvSpPr>
          <p:cNvPr id="838660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4003675" y="4143375"/>
            <a:ext cx="658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838662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663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64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65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66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667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68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69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70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671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672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73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74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675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76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77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78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38679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838680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838681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838682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38683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838684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838685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838686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87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688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689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90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91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92" name="Text Box 36"/>
          <p:cNvSpPr txBox="1">
            <a:spLocks noChangeArrowheads="1"/>
          </p:cNvSpPr>
          <p:nvPr/>
        </p:nvSpPr>
        <p:spPr bwMode="auto">
          <a:xfrm>
            <a:off x="5149850" y="6292850"/>
            <a:ext cx="19685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internal row buffer</a:t>
            </a:r>
          </a:p>
        </p:txBody>
      </p:sp>
      <p:sp>
        <p:nvSpPr>
          <p:cNvPr id="838693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894138" y="2346325"/>
            <a:ext cx="3379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16 x 8 DRAM chip  (128 bits total)</a:t>
            </a:r>
          </a:p>
        </p:txBody>
      </p:sp>
      <p:sp>
        <p:nvSpPr>
          <p:cNvPr id="838695" name="Line 39"/>
          <p:cNvSpPr>
            <a:spLocks noChangeShapeType="1"/>
          </p:cNvSpPr>
          <p:nvPr/>
        </p:nvSpPr>
        <p:spPr bwMode="auto">
          <a:xfrm>
            <a:off x="2895600" y="3700463"/>
            <a:ext cx="1152525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3162300" y="3762375"/>
            <a:ext cx="671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addr</a:t>
            </a:r>
          </a:p>
        </p:txBody>
      </p:sp>
      <p:sp>
        <p:nvSpPr>
          <p:cNvPr id="838697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698" name="Text Box 42"/>
          <p:cNvSpPr txBox="1">
            <a:spLocks noChangeArrowheads="1"/>
          </p:cNvSpPr>
          <p:nvPr/>
        </p:nvSpPr>
        <p:spPr bwMode="auto">
          <a:xfrm>
            <a:off x="3130550" y="5514975"/>
            <a:ext cx="671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data</a:t>
            </a:r>
          </a:p>
        </p:txBody>
      </p:sp>
      <p:sp>
        <p:nvSpPr>
          <p:cNvPr id="838699" name="Text Box 43"/>
          <p:cNvSpPr txBox="1">
            <a:spLocks noChangeArrowheads="1"/>
          </p:cNvSpPr>
          <p:nvPr/>
        </p:nvSpPr>
        <p:spPr bwMode="auto">
          <a:xfrm>
            <a:off x="7756525" y="4441825"/>
            <a:ext cx="10763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supercell</a:t>
            </a:r>
          </a:p>
          <a:p>
            <a:pPr>
              <a:lnSpc>
                <a:spcPct val="100000"/>
              </a:lnSpc>
            </a:pPr>
            <a:r>
              <a:rPr lang="en-US" sz="1600"/>
              <a:t>(2,1)</a:t>
            </a:r>
          </a:p>
        </p:txBody>
      </p:sp>
      <p:sp>
        <p:nvSpPr>
          <p:cNvPr id="838700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701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838702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838703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38704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8705" name="Text Box 49"/>
          <p:cNvSpPr txBox="1">
            <a:spLocks noChangeArrowheads="1"/>
          </p:cNvSpPr>
          <p:nvPr/>
        </p:nvSpPr>
        <p:spPr bwMode="auto">
          <a:xfrm>
            <a:off x="639763" y="4784725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(to CPU)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ChangeArrowheads="1"/>
          </p:cNvSpPr>
          <p:nvPr/>
        </p:nvSpPr>
        <p:spPr bwMode="auto">
          <a:xfrm>
            <a:off x="4714875" y="5715000"/>
            <a:ext cx="2382838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393112" cy="781050"/>
          </a:xfrm>
        </p:spPr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839684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83538" cy="533400"/>
          </a:xfrm>
        </p:spPr>
        <p:txBody>
          <a:bodyPr/>
          <a:lstStyle/>
          <a:p>
            <a:r>
              <a:rPr lang="en-US" dirty="0"/>
              <a:t>Step 1(a): Row access strobe (</a:t>
            </a:r>
            <a:r>
              <a:rPr lang="en-US" dirty="0">
                <a:solidFill>
                  <a:srgbClr val="FF0000"/>
                </a:solidFill>
              </a:rPr>
              <a:t>RAS</a:t>
            </a:r>
            <a:r>
              <a:rPr lang="en-US" dirty="0"/>
              <a:t>) selects row 2.</a:t>
            </a: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5638800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839686" name="Text Box 6"/>
          <p:cNvSpPr txBox="1">
            <a:spLocks noChangeArrowheads="1"/>
          </p:cNvSpPr>
          <p:nvPr/>
        </p:nvSpPr>
        <p:spPr bwMode="auto">
          <a:xfrm>
            <a:off x="3833813" y="4143375"/>
            <a:ext cx="658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4705350" y="32607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5314950" y="32607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5924550" y="32607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6534150" y="32607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91" name="Rectangle 11"/>
          <p:cNvSpPr>
            <a:spLocks noChangeArrowheads="1"/>
          </p:cNvSpPr>
          <p:nvPr/>
        </p:nvSpPr>
        <p:spPr bwMode="auto">
          <a:xfrm>
            <a:off x="4705350" y="37941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9692" name="Rectangle 12"/>
          <p:cNvSpPr>
            <a:spLocks noChangeArrowheads="1"/>
          </p:cNvSpPr>
          <p:nvPr/>
        </p:nvSpPr>
        <p:spPr bwMode="auto">
          <a:xfrm>
            <a:off x="5314950" y="37941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93" name="Rectangle 13"/>
          <p:cNvSpPr>
            <a:spLocks noChangeArrowheads="1"/>
          </p:cNvSpPr>
          <p:nvPr/>
        </p:nvSpPr>
        <p:spPr bwMode="auto">
          <a:xfrm>
            <a:off x="5924550" y="37941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94" name="Rectangle 14"/>
          <p:cNvSpPr>
            <a:spLocks noChangeArrowheads="1"/>
          </p:cNvSpPr>
          <p:nvPr/>
        </p:nvSpPr>
        <p:spPr bwMode="auto">
          <a:xfrm>
            <a:off x="6534150" y="37941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95" name="Text Box 15"/>
          <p:cNvSpPr txBox="1">
            <a:spLocks noChangeArrowheads="1"/>
          </p:cNvSpPr>
          <p:nvPr/>
        </p:nvSpPr>
        <p:spPr bwMode="auto">
          <a:xfrm>
            <a:off x="2751138" y="3076575"/>
            <a:ext cx="1038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-65" charset="0"/>
              </a:rPr>
              <a:t>RAS = 2</a:t>
            </a:r>
          </a:p>
        </p:txBody>
      </p:sp>
      <p:sp>
        <p:nvSpPr>
          <p:cNvPr id="839696" name="Rectangle 16"/>
          <p:cNvSpPr>
            <a:spLocks noChangeArrowheads="1"/>
          </p:cNvSpPr>
          <p:nvPr/>
        </p:nvSpPr>
        <p:spPr bwMode="auto">
          <a:xfrm>
            <a:off x="4705350" y="43275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9697" name="Rectangle 17"/>
          <p:cNvSpPr>
            <a:spLocks noChangeArrowheads="1"/>
          </p:cNvSpPr>
          <p:nvPr/>
        </p:nvSpPr>
        <p:spPr bwMode="auto">
          <a:xfrm>
            <a:off x="5314950" y="43275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9698" name="Rectangle 18"/>
          <p:cNvSpPr>
            <a:spLocks noChangeArrowheads="1"/>
          </p:cNvSpPr>
          <p:nvPr/>
        </p:nvSpPr>
        <p:spPr bwMode="auto">
          <a:xfrm>
            <a:off x="5924550" y="43275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699" name="Rectangle 19"/>
          <p:cNvSpPr>
            <a:spLocks noChangeArrowheads="1"/>
          </p:cNvSpPr>
          <p:nvPr/>
        </p:nvSpPr>
        <p:spPr bwMode="auto">
          <a:xfrm>
            <a:off x="6534150" y="43275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0" name="Text Box 20"/>
          <p:cNvSpPr txBox="1">
            <a:spLocks noChangeArrowheads="1"/>
          </p:cNvSpPr>
          <p:nvPr/>
        </p:nvSpPr>
        <p:spPr bwMode="auto">
          <a:xfrm>
            <a:off x="48545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39701" name="Text Box 21"/>
          <p:cNvSpPr txBox="1">
            <a:spLocks noChangeArrowheads="1"/>
          </p:cNvSpPr>
          <p:nvPr/>
        </p:nvSpPr>
        <p:spPr bwMode="auto">
          <a:xfrm>
            <a:off x="54641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839702" name="Text Box 22"/>
          <p:cNvSpPr txBox="1">
            <a:spLocks noChangeArrowheads="1"/>
          </p:cNvSpPr>
          <p:nvPr/>
        </p:nvSpPr>
        <p:spPr bwMode="auto">
          <a:xfrm>
            <a:off x="60817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839703" name="Text Box 23"/>
          <p:cNvSpPr txBox="1">
            <a:spLocks noChangeArrowheads="1"/>
          </p:cNvSpPr>
          <p:nvPr/>
        </p:nvSpPr>
        <p:spPr bwMode="auto">
          <a:xfrm>
            <a:off x="66913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839704" name="Text Box 24"/>
          <p:cNvSpPr txBox="1">
            <a:spLocks noChangeArrowheads="1"/>
          </p:cNvSpPr>
          <p:nvPr/>
        </p:nvSpPr>
        <p:spPr bwMode="auto">
          <a:xfrm>
            <a:off x="43973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839705" name="Text Box 25"/>
          <p:cNvSpPr txBox="1">
            <a:spLocks noChangeArrowheads="1"/>
          </p:cNvSpPr>
          <p:nvPr/>
        </p:nvSpPr>
        <p:spPr bwMode="auto">
          <a:xfrm>
            <a:off x="43973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839706" name="Text Box 26"/>
          <p:cNvSpPr txBox="1">
            <a:spLocks noChangeArrowheads="1"/>
          </p:cNvSpPr>
          <p:nvPr/>
        </p:nvSpPr>
        <p:spPr bwMode="auto">
          <a:xfrm>
            <a:off x="43973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839707" name="Text Box 27"/>
          <p:cNvSpPr txBox="1">
            <a:spLocks noChangeArrowheads="1"/>
          </p:cNvSpPr>
          <p:nvPr/>
        </p:nvSpPr>
        <p:spPr bwMode="auto">
          <a:xfrm>
            <a:off x="4967288" y="6292850"/>
            <a:ext cx="19685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internal row buffer</a:t>
            </a:r>
          </a:p>
        </p:txBody>
      </p: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3867150" y="2667000"/>
            <a:ext cx="358457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9" name="Text Box 29"/>
          <p:cNvSpPr txBox="1">
            <a:spLocks noChangeArrowheads="1"/>
          </p:cNvSpPr>
          <p:nvPr/>
        </p:nvSpPr>
        <p:spPr bwMode="auto">
          <a:xfrm>
            <a:off x="3719513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839710" name="Rectangle 30"/>
          <p:cNvSpPr>
            <a:spLocks noChangeArrowheads="1"/>
          </p:cNvSpPr>
          <p:nvPr/>
        </p:nvSpPr>
        <p:spPr bwMode="auto">
          <a:xfrm>
            <a:off x="4705350" y="48609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9711" name="Rectangle 31"/>
          <p:cNvSpPr>
            <a:spLocks noChangeArrowheads="1"/>
          </p:cNvSpPr>
          <p:nvPr/>
        </p:nvSpPr>
        <p:spPr bwMode="auto">
          <a:xfrm>
            <a:off x="5314950" y="48609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12" name="Rectangle 32"/>
          <p:cNvSpPr>
            <a:spLocks noChangeArrowheads="1"/>
          </p:cNvSpPr>
          <p:nvPr/>
        </p:nvSpPr>
        <p:spPr bwMode="auto">
          <a:xfrm>
            <a:off x="5924550" y="48609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13" name="Rectangle 33"/>
          <p:cNvSpPr>
            <a:spLocks noChangeArrowheads="1"/>
          </p:cNvSpPr>
          <p:nvPr/>
        </p:nvSpPr>
        <p:spPr bwMode="auto">
          <a:xfrm>
            <a:off x="6534150" y="4860925"/>
            <a:ext cx="5969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14" name="Text Box 34"/>
          <p:cNvSpPr txBox="1">
            <a:spLocks noChangeArrowheads="1"/>
          </p:cNvSpPr>
          <p:nvPr/>
        </p:nvSpPr>
        <p:spPr bwMode="auto">
          <a:xfrm>
            <a:off x="43973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839715" name="Rectangle 35"/>
          <p:cNvSpPr>
            <a:spLocks noChangeArrowheads="1"/>
          </p:cNvSpPr>
          <p:nvPr/>
        </p:nvSpPr>
        <p:spPr bwMode="auto">
          <a:xfrm>
            <a:off x="4702175" y="56991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9716" name="Rectangle 36"/>
          <p:cNvSpPr>
            <a:spLocks noChangeArrowheads="1"/>
          </p:cNvSpPr>
          <p:nvPr/>
        </p:nvSpPr>
        <p:spPr bwMode="auto">
          <a:xfrm>
            <a:off x="5311775" y="56991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839717" name="Rectangle 37"/>
          <p:cNvSpPr>
            <a:spLocks noChangeArrowheads="1"/>
          </p:cNvSpPr>
          <p:nvPr/>
        </p:nvSpPr>
        <p:spPr bwMode="auto">
          <a:xfrm>
            <a:off x="5921375" y="56991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18" name="Rectangle 38"/>
          <p:cNvSpPr>
            <a:spLocks noChangeArrowheads="1"/>
          </p:cNvSpPr>
          <p:nvPr/>
        </p:nvSpPr>
        <p:spPr bwMode="auto">
          <a:xfrm>
            <a:off x="6530975" y="5699125"/>
            <a:ext cx="5969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19" name="Line 39"/>
          <p:cNvSpPr>
            <a:spLocks noChangeShapeType="1"/>
          </p:cNvSpPr>
          <p:nvPr/>
        </p:nvSpPr>
        <p:spPr bwMode="auto">
          <a:xfrm flipV="1">
            <a:off x="2733675" y="3625850"/>
            <a:ext cx="11176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20" name="Text Box 40"/>
          <p:cNvSpPr txBox="1">
            <a:spLocks noChangeArrowheads="1"/>
          </p:cNvSpPr>
          <p:nvPr/>
        </p:nvSpPr>
        <p:spPr bwMode="auto">
          <a:xfrm>
            <a:off x="3001963" y="3686175"/>
            <a:ext cx="6715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addr</a:t>
            </a:r>
          </a:p>
        </p:txBody>
      </p:sp>
      <p:sp>
        <p:nvSpPr>
          <p:cNvPr id="839721" name="Line 41"/>
          <p:cNvSpPr>
            <a:spLocks noChangeShapeType="1"/>
          </p:cNvSpPr>
          <p:nvPr/>
        </p:nvSpPr>
        <p:spPr bwMode="auto">
          <a:xfrm>
            <a:off x="2733675" y="5394325"/>
            <a:ext cx="1117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22" name="Text Box 42"/>
          <p:cNvSpPr txBox="1">
            <a:spLocks noChangeArrowheads="1"/>
          </p:cNvSpPr>
          <p:nvPr/>
        </p:nvSpPr>
        <p:spPr bwMode="auto">
          <a:xfrm>
            <a:off x="2970213" y="5438775"/>
            <a:ext cx="6715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pitchFamily="-65" charset="0"/>
              </a:rPr>
              <a:t>data</a:t>
            </a:r>
          </a:p>
        </p:txBody>
      </p:sp>
      <p:sp>
        <p:nvSpPr>
          <p:cNvPr id="839723" name="Text Box 43"/>
          <p:cNvSpPr txBox="1">
            <a:spLocks noChangeArrowheads="1"/>
          </p:cNvSpPr>
          <p:nvPr/>
        </p:nvSpPr>
        <p:spPr bwMode="auto">
          <a:xfrm>
            <a:off x="3182938" y="3306763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839724" name="Text Box 44"/>
          <p:cNvSpPr txBox="1">
            <a:spLocks noChangeArrowheads="1"/>
          </p:cNvSpPr>
          <p:nvPr/>
        </p:nvSpPr>
        <p:spPr bwMode="auto">
          <a:xfrm>
            <a:off x="3189288" y="5089525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839725" name="Rectangle 45"/>
          <p:cNvSpPr>
            <a:spLocks noChangeArrowheads="1"/>
          </p:cNvSpPr>
          <p:nvPr/>
        </p:nvSpPr>
        <p:spPr bwMode="auto">
          <a:xfrm>
            <a:off x="1590675" y="2955925"/>
            <a:ext cx="11176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839726" name="Rectangle 46"/>
          <p:cNvSpPr>
            <a:spLocks noChangeArrowheads="1"/>
          </p:cNvSpPr>
          <p:nvPr/>
        </p:nvSpPr>
        <p:spPr bwMode="auto">
          <a:xfrm>
            <a:off x="943910" y="1600200"/>
            <a:ext cx="736189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prstTxWarp prst="textNoShape">
              <a:avLst/>
            </a:prstTxWarp>
          </a:bodyPr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-65" charset="2"/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Step 1(b): Row 2 copied from DRAM array to row buffer.</a:t>
            </a:r>
          </a:p>
        </p:txBody>
      </p:sp>
      <p:grpSp>
        <p:nvGrpSpPr>
          <p:cNvPr id="839727" name="Group 47"/>
          <p:cNvGrpSpPr>
            <a:grpSpLocks/>
          </p:cNvGrpSpPr>
          <p:nvPr/>
        </p:nvGrpSpPr>
        <p:grpSpPr bwMode="auto">
          <a:xfrm>
            <a:off x="4705350" y="4324350"/>
            <a:ext cx="2382838" cy="533400"/>
            <a:chOff x="3018" y="2582"/>
            <a:chExt cx="1536" cy="336"/>
          </a:xfrm>
        </p:grpSpPr>
        <p:sp>
          <p:nvSpPr>
            <p:cNvPr id="839728" name="Rectangle 48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839729" name="Rectangle 49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839730" name="Rectangle 50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31" name="Rectangle 51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9732" name="Rectangle 52"/>
          <p:cNvSpPr>
            <a:spLocks noChangeArrowheads="1"/>
          </p:cNvSpPr>
          <p:nvPr/>
        </p:nvSpPr>
        <p:spPr bwMode="auto">
          <a:xfrm>
            <a:off x="4702175" y="3260725"/>
            <a:ext cx="2382838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39733" name="Group 53"/>
          <p:cNvGrpSpPr>
            <a:grpSpLocks/>
          </p:cNvGrpSpPr>
          <p:nvPr/>
        </p:nvGrpSpPr>
        <p:grpSpPr bwMode="auto">
          <a:xfrm>
            <a:off x="4857750" y="4708525"/>
            <a:ext cx="2085975" cy="990600"/>
            <a:chOff x="3114" y="2822"/>
            <a:chExt cx="1344" cy="624"/>
          </a:xfrm>
        </p:grpSpPr>
        <p:sp>
          <p:nvSpPr>
            <p:cNvPr id="839734" name="AutoShape 54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35" name="AutoShape 55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36" name="AutoShape 56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37" name="AutoShape 57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2" grpId="0" animBg="1"/>
      <p:bldP spid="839695" grpId="0" autoUpdateAnimBg="0"/>
      <p:bldP spid="839726" grpId="0" autoUpdateAnimBg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best.potx</Template>
  <TotalTime>22080</TotalTime>
  <Pages>15</Pages>
  <Words>3121</Words>
  <Application>Microsoft Office PowerPoint</Application>
  <PresentationFormat>Overhead</PresentationFormat>
  <Paragraphs>869</Paragraphs>
  <Slides>49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template2007</vt:lpstr>
      <vt:lpstr>Chapter 6: The Memory Hierarchy</vt:lpstr>
      <vt:lpstr>Administrivia</vt:lpstr>
      <vt:lpstr>Where are we?</vt:lpstr>
      <vt:lpstr>Amdahl’s Law</vt:lpstr>
      <vt:lpstr>Applying Amdahl’s Law</vt:lpstr>
      <vt:lpstr>Random-Access Memory (RAM)</vt:lpstr>
      <vt:lpstr>SRAM vs DRAM Summary</vt:lpstr>
      <vt:lpstr>Conventional DRAM Organization</vt:lpstr>
      <vt:lpstr>Reading DRAM Supercell (2,1)</vt:lpstr>
      <vt:lpstr>Reading DRAM Supercell (2,1)</vt:lpstr>
      <vt:lpstr>Memory Modules</vt:lpstr>
      <vt:lpstr>Enhanced DRAMs</vt:lpstr>
      <vt:lpstr>Nonvolatile Memories</vt:lpstr>
      <vt:lpstr>Typical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Disk Geometry</vt:lpstr>
      <vt:lpstr>Disk Operation (Single-Platter View)</vt:lpstr>
      <vt:lpstr>Disk Geometry (Multiple-Platter View)</vt:lpstr>
      <vt:lpstr>Disk Capacity</vt:lpstr>
      <vt:lpstr> Computing Disk Capacity</vt:lpstr>
      <vt:lpstr>Disk Access Time</vt:lpstr>
      <vt:lpstr>Disk Access Time Example</vt:lpstr>
      <vt:lpstr>Logical Disk Blocks</vt:lpstr>
      <vt:lpstr>I/O Bus</vt:lpstr>
      <vt:lpstr>Reading a Disk Sector (1)</vt:lpstr>
      <vt:lpstr>Reading a Disk Sector (2)</vt:lpstr>
      <vt:lpstr>Reading a Disk Sector (3)</vt:lpstr>
      <vt:lpstr>Solid State Disks</vt:lpstr>
      <vt:lpstr>Trends</vt:lpstr>
      <vt:lpstr>A Look Back</vt:lpstr>
      <vt:lpstr>Problem: Processor-Memory Bottleneck</vt:lpstr>
      <vt:lpstr>Cache</vt:lpstr>
      <vt:lpstr>General Cache Mechanics</vt:lpstr>
      <vt:lpstr>General Cache Concepts: Hit</vt:lpstr>
      <vt:lpstr>General Cache Concepts: Miss</vt:lpstr>
      <vt:lpstr>Why Caches Work</vt:lpstr>
      <vt:lpstr>Example: Locality?</vt:lpstr>
      <vt:lpstr>Locality Example #1</vt:lpstr>
      <vt:lpstr>Locality Example #2</vt:lpstr>
      <vt:lpstr>Locality Example #3</vt:lpstr>
      <vt:lpstr>Memory Hierarchies</vt:lpstr>
      <vt:lpstr>An Example Memory Hierarchy</vt:lpstr>
      <vt:lpstr>Examples of Caching in the Hierarchy</vt:lpstr>
      <vt:lpstr>Memory Hierarchy: Core 2 Duo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324 part V</dc:title>
  <dc:subject>Chapter 4b</dc:subject>
  <dc:creator>James Archibald</dc:creator>
  <cp:lastModifiedBy>ccteng</cp:lastModifiedBy>
  <cp:revision>664</cp:revision>
  <cp:lastPrinted>1999-01-11T23:34:46Z</cp:lastPrinted>
  <dcterms:created xsi:type="dcterms:W3CDTF">2010-06-02T13:56:32Z</dcterms:created>
  <dcterms:modified xsi:type="dcterms:W3CDTF">2010-10-27T15:52:45Z</dcterms:modified>
</cp:coreProperties>
</file>