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938" r:id="rId2"/>
    <p:sldId id="978" r:id="rId3"/>
    <p:sldId id="939" r:id="rId4"/>
    <p:sldId id="940" r:id="rId5"/>
    <p:sldId id="977" r:id="rId6"/>
    <p:sldId id="941" r:id="rId7"/>
    <p:sldId id="942" r:id="rId8"/>
    <p:sldId id="964" r:id="rId9"/>
    <p:sldId id="965" r:id="rId10"/>
    <p:sldId id="966" r:id="rId11"/>
    <p:sldId id="967" r:id="rId12"/>
    <p:sldId id="968" r:id="rId13"/>
    <p:sldId id="969" r:id="rId14"/>
    <p:sldId id="970" r:id="rId15"/>
    <p:sldId id="971" r:id="rId16"/>
    <p:sldId id="972" r:id="rId17"/>
    <p:sldId id="973" r:id="rId18"/>
    <p:sldId id="974" r:id="rId19"/>
    <p:sldId id="975" r:id="rId20"/>
    <p:sldId id="976" r:id="rId21"/>
    <p:sldId id="979" r:id="rId22"/>
    <p:sldId id="980" r:id="rId23"/>
    <p:sldId id="981" r:id="rId24"/>
    <p:sldId id="982" r:id="rId25"/>
    <p:sldId id="983" r:id="rId26"/>
    <p:sldId id="984" r:id="rId27"/>
    <p:sldId id="985" r:id="rId28"/>
    <p:sldId id="986" r:id="rId29"/>
    <p:sldId id="987" r:id="rId30"/>
    <p:sldId id="988" r:id="rId31"/>
    <p:sldId id="989" r:id="rId32"/>
    <p:sldId id="990" r:id="rId33"/>
    <p:sldId id="943" r:id="rId34"/>
    <p:sldId id="944" r:id="rId35"/>
    <p:sldId id="945" r:id="rId36"/>
    <p:sldId id="991" r:id="rId37"/>
    <p:sldId id="992" r:id="rId38"/>
    <p:sldId id="946" r:id="rId39"/>
    <p:sldId id="993" r:id="rId40"/>
    <p:sldId id="994" r:id="rId41"/>
    <p:sldId id="995" r:id="rId42"/>
    <p:sldId id="996" r:id="rId43"/>
    <p:sldId id="997" r:id="rId44"/>
    <p:sldId id="947" r:id="rId45"/>
    <p:sldId id="948" r:id="rId46"/>
    <p:sldId id="949" r:id="rId47"/>
    <p:sldId id="950" r:id="rId48"/>
    <p:sldId id="951" r:id="rId49"/>
    <p:sldId id="915" r:id="rId50"/>
    <p:sldId id="952" r:id="rId51"/>
    <p:sldId id="840" r:id="rId52"/>
    <p:sldId id="841" r:id="rId53"/>
    <p:sldId id="908" r:id="rId54"/>
    <p:sldId id="909" r:id="rId55"/>
    <p:sldId id="910" r:id="rId56"/>
    <p:sldId id="911" r:id="rId57"/>
    <p:sldId id="912" r:id="rId58"/>
    <p:sldId id="913" r:id="rId59"/>
    <p:sldId id="920" r:id="rId60"/>
    <p:sldId id="921" r:id="rId61"/>
    <p:sldId id="923" r:id="rId62"/>
    <p:sldId id="848" r:id="rId63"/>
  </p:sldIdLst>
  <p:sldSz cx="9144000" cy="6858000" type="overhead"/>
  <p:notesSz cx="7315200" cy="96012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FF99"/>
    <a:srgbClr val="FF99CC"/>
    <a:srgbClr val="CCFFFF"/>
    <a:srgbClr val="FFFF99"/>
    <a:srgbClr val="CC0000"/>
    <a:srgbClr val="000000"/>
    <a:srgbClr val="00001E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0018" autoAdjust="0"/>
  </p:normalViewPr>
  <p:slideViewPr>
    <p:cSldViewPr>
      <p:cViewPr varScale="1">
        <p:scale>
          <a:sx n="73" d="100"/>
          <a:sy n="73" d="100"/>
        </p:scale>
        <p:origin x="-1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3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11" tIns="46771" rIns="95211" bIns="46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28975" y="9145588"/>
            <a:ext cx="85725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870" tIns="46771" rIns="91870" bIns="46771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0">
                <a:latin typeface="Century Gothic" pitchFamily="-65" charset="0"/>
              </a:rPr>
              <a:t>Page </a:t>
            </a:r>
            <a:fld id="{47525FDE-CD2D-3C4D-A7F4-5B871F835A17}" type="slidenum">
              <a:rPr lang="en-US" sz="1200" b="0">
                <a:latin typeface="Century Gothic" pitchFamily="-65" charset="0"/>
              </a:rPr>
              <a:pPr defTabSz="912813"/>
              <a:t>‹#›</a:t>
            </a:fld>
            <a:endParaRPr lang="en-US" sz="1200" b="0">
              <a:latin typeface="Century Gothic" pitchFamily="-65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80887" y="727177"/>
            <a:ext cx="4763104" cy="3587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8467" y="727176"/>
            <a:ext cx="476068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451" tIns="47725" rIns="95451" bIns="4772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280887" y="727177"/>
            <a:ext cx="4763104" cy="3587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7075"/>
            <a:ext cx="4781550" cy="3586163"/>
          </a:xfrm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877" y="4560989"/>
            <a:ext cx="5365448" cy="4321373"/>
          </a:xfrm>
          <a:noFill/>
          <a:ln/>
        </p:spPr>
        <p:txBody>
          <a:bodyPr lIns="95827" tIns="47074" rIns="95827" bIns="47074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5362" cy="36036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0480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0775"/>
            <a:ext cx="8320087" cy="5467350"/>
          </a:xfrm>
        </p:spPr>
        <p:txBody>
          <a:bodyPr lIns="90360" tIns="44280" rIns="90360" bIns="44280"/>
          <a:lstStyle/>
          <a:p>
            <a:pPr marL="341313" indent="-341313">
              <a:spcBef>
                <a:spcPts val="1250"/>
              </a:spcBef>
              <a:tabLst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Miss Rate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Fraction of memory references not found in cache (misses / accesses)</a:t>
            </a:r>
            <a:br>
              <a:rPr lang="en-GB" sz="1800" dirty="0" smtClean="0"/>
            </a:br>
            <a:r>
              <a:rPr lang="en-GB" sz="1800" dirty="0" smtClean="0"/>
              <a:t>= 1 – hit rate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Typical numbers (in percentages):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3-10% for L1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Can be quite small (e.g., &lt; 1%) for L2, depending on size, etc.</a:t>
            </a:r>
          </a:p>
          <a:p>
            <a:pPr marL="341313" indent="-341313">
              <a:spcBef>
                <a:spcPts val="1250"/>
              </a:spcBef>
              <a:tabLst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Hit Time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Time to deliver a line in the cache to the processor</a:t>
            </a:r>
          </a:p>
          <a:p>
            <a:pPr lvl="2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Includes time to determine whether the line is in the cache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Typical numbers: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1-2 clock cycle for L1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5-20 clock cycles for L2</a:t>
            </a:r>
          </a:p>
          <a:p>
            <a:pPr marL="341313" indent="-341313">
              <a:spcBef>
                <a:spcPts val="1250"/>
              </a:spcBef>
              <a:tabLst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Miss Penalty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Additional time required because of a miss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 smtClean="0"/>
              <a:t>typically 50-200 cycles for main memory (Trend: increasing!)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2"/>
          <p:cNvSpPr>
            <a:spLocks noChangeShapeType="1"/>
          </p:cNvSpPr>
          <p:nvPr/>
        </p:nvSpPr>
        <p:spPr bwMode="auto">
          <a:xfrm flipH="1">
            <a:off x="5905500" y="4572280"/>
            <a:ext cx="1067955" cy="137132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…or least-significant bits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An equivalent way to find the placement of a memory address in the cache is to look at the least significant </a:t>
            </a:r>
            <a:r>
              <a:rPr lang="en-US" sz="2000" i="1" dirty="0" smtClean="0"/>
              <a:t>k</a:t>
            </a:r>
            <a:r>
              <a:rPr lang="en-US" sz="2000" dirty="0" smtClean="0"/>
              <a:t> bits of the address.</a:t>
            </a:r>
          </a:p>
          <a:p>
            <a:pPr marL="307718" indent="-307718" defTabSz="820583"/>
            <a:r>
              <a:rPr lang="en-US" sz="2000" dirty="0" smtClean="0"/>
              <a:t>With our four-byte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we would inspect the two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least significant bits of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our memory addresses.</a:t>
            </a:r>
          </a:p>
          <a:p>
            <a:pPr marL="307718" indent="-307718" defTabSz="820583"/>
            <a:r>
              <a:rPr lang="en-US" sz="2000" dirty="0" smtClean="0"/>
              <a:t>Again, you can see that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address 14 (11</a:t>
            </a:r>
            <a:r>
              <a:rPr lang="en-US" sz="2000" dirty="0" smtClean="0">
                <a:solidFill>
                  <a:srgbClr val="00CC00"/>
                </a:solidFill>
              </a:rPr>
              <a:t>10</a:t>
            </a:r>
            <a:r>
              <a:rPr lang="en-US" sz="2000" dirty="0" smtClean="0"/>
              <a:t> in binary)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maps to cache block 2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(</a:t>
            </a:r>
            <a:r>
              <a:rPr lang="en-US" sz="2000" dirty="0" smtClean="0">
                <a:solidFill>
                  <a:srgbClr val="00CC00"/>
                </a:solidFill>
              </a:rPr>
              <a:t>10</a:t>
            </a:r>
            <a:r>
              <a:rPr lang="en-US" sz="2000" dirty="0" smtClean="0"/>
              <a:t> in binary).</a:t>
            </a:r>
          </a:p>
          <a:p>
            <a:pPr marL="307718" indent="-307718" defTabSz="820583"/>
            <a:r>
              <a:rPr lang="en-US" sz="2000" dirty="0" smtClean="0"/>
              <a:t>Taking the least </a:t>
            </a:r>
            <a:r>
              <a:rPr lang="en-US" sz="2000" i="1" dirty="0" smtClean="0"/>
              <a:t>k</a:t>
            </a:r>
            <a:r>
              <a:rPr lang="en-US" sz="2000" dirty="0" smtClean="0"/>
              <a:t> bits of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 binary value is the same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as computing that value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mod 2</a:t>
            </a:r>
            <a:r>
              <a:rPr lang="en-US" sz="2000" i="1" baseline="40000" dirty="0" smtClean="0"/>
              <a:t>k</a:t>
            </a:r>
            <a:r>
              <a:rPr lang="en-US" sz="2000" dirty="0" smtClean="0"/>
              <a:t>.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8121020" y="4031205"/>
            <a:ext cx="383416" cy="919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00"/>
                </a:solidFill>
              </a:rPr>
              <a:t>00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3333FF"/>
                </a:solidFill>
              </a:rPr>
              <a:t>01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00CC00"/>
                </a:solidFill>
              </a:rPr>
              <a:t>10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FF"/>
                </a:solidFill>
              </a:rPr>
              <a:t>11</a:t>
            </a:r>
            <a:endParaRPr lang="en-US" sz="1400" dirty="0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7977789" y="3667170"/>
            <a:ext cx="65111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6973455" y="4266920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6973455" y="4495240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973455" y="4723559"/>
            <a:ext cx="1143000" cy="229721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4762500" y="2895600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762500" y="3123920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4762500" y="3352240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4762500" y="3810280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4762500" y="4038600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4762500" y="4266920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4762500" y="4723559"/>
            <a:ext cx="1143000" cy="229721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4762500" y="4953280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4762500" y="5181600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4762500" y="5638240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4762500" y="5866559"/>
            <a:ext cx="1143000" cy="229721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4762500" y="6096280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4090920" y="2804102"/>
            <a:ext cx="589819" cy="3466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00</a:t>
            </a:r>
            <a:r>
              <a:rPr lang="en-US" sz="1400" dirty="0">
                <a:solidFill>
                  <a:srgbClr val="FF0000"/>
                </a:solidFill>
              </a:rPr>
              <a:t>00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00</a:t>
            </a:r>
            <a:r>
              <a:rPr lang="en-US" sz="1400" dirty="0">
                <a:solidFill>
                  <a:srgbClr val="3333FF"/>
                </a:solidFill>
              </a:rPr>
              <a:t>01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00</a:t>
            </a:r>
            <a:r>
              <a:rPr lang="en-US" sz="1400" dirty="0">
                <a:solidFill>
                  <a:srgbClr val="00CC00"/>
                </a:solidFill>
              </a:rPr>
              <a:t>10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00</a:t>
            </a:r>
            <a:r>
              <a:rPr lang="en-US" sz="1400" dirty="0">
                <a:solidFill>
                  <a:srgbClr val="FF00FF"/>
                </a:solidFill>
              </a:rPr>
              <a:t>11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01</a:t>
            </a:r>
            <a:r>
              <a:rPr lang="en-US" sz="1400" dirty="0">
                <a:solidFill>
                  <a:srgbClr val="FF0000"/>
                </a:solidFill>
              </a:rPr>
              <a:t>00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01</a:t>
            </a:r>
            <a:r>
              <a:rPr lang="en-US" sz="1400" dirty="0">
                <a:solidFill>
                  <a:srgbClr val="3333FF"/>
                </a:solidFill>
              </a:rPr>
              <a:t>01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01</a:t>
            </a:r>
            <a:r>
              <a:rPr lang="en-US" sz="1400" dirty="0">
                <a:solidFill>
                  <a:srgbClr val="00CC00"/>
                </a:solidFill>
              </a:rPr>
              <a:t>10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01</a:t>
            </a:r>
            <a:r>
              <a:rPr lang="en-US" sz="1400" dirty="0">
                <a:solidFill>
                  <a:srgbClr val="FF00FF"/>
                </a:solidFill>
              </a:rPr>
              <a:t>11</a:t>
            </a:r>
            <a:endParaRPr lang="en-US" sz="1400" dirty="0"/>
          </a:p>
          <a:p>
            <a:pPr defTabSz="914608"/>
            <a:r>
              <a:rPr lang="en-US" sz="1400" dirty="0"/>
              <a:t>10</a:t>
            </a:r>
            <a:r>
              <a:rPr lang="en-US" sz="1400" dirty="0">
                <a:solidFill>
                  <a:srgbClr val="FF0000"/>
                </a:solidFill>
              </a:rPr>
              <a:t>00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10</a:t>
            </a:r>
            <a:r>
              <a:rPr lang="en-US" sz="1400" dirty="0">
                <a:solidFill>
                  <a:srgbClr val="3333FF"/>
                </a:solidFill>
              </a:rPr>
              <a:t>01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10</a:t>
            </a:r>
            <a:r>
              <a:rPr lang="en-US" sz="1400" dirty="0">
                <a:solidFill>
                  <a:srgbClr val="00CC00"/>
                </a:solidFill>
              </a:rPr>
              <a:t>10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10</a:t>
            </a:r>
            <a:r>
              <a:rPr lang="en-US" sz="1400" dirty="0">
                <a:solidFill>
                  <a:srgbClr val="FF00FF"/>
                </a:solidFill>
              </a:rPr>
              <a:t>11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11</a:t>
            </a:r>
            <a:r>
              <a:rPr lang="en-US" sz="1400" dirty="0">
                <a:solidFill>
                  <a:srgbClr val="FF0000"/>
                </a:solidFill>
              </a:rPr>
              <a:t>00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11</a:t>
            </a:r>
            <a:r>
              <a:rPr lang="en-US" sz="1400" dirty="0">
                <a:solidFill>
                  <a:srgbClr val="3333FF"/>
                </a:solidFill>
              </a:rPr>
              <a:t>01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/>
              <a:t>11</a:t>
            </a:r>
            <a:r>
              <a:rPr lang="en-US" sz="1400" dirty="0">
                <a:solidFill>
                  <a:srgbClr val="00CC00"/>
                </a:solidFill>
              </a:rPr>
              <a:t>10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11</a:t>
            </a:r>
            <a:r>
              <a:rPr lang="en-US" sz="1400" dirty="0">
                <a:solidFill>
                  <a:srgbClr val="FF00FF"/>
                </a:solidFill>
              </a:rPr>
              <a:t>11</a:t>
            </a:r>
            <a:endParaRPr lang="en-US" sz="1400" dirty="0"/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3914311" y="2152675"/>
            <a:ext cx="901186" cy="4801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Memory</a:t>
            </a:r>
          </a:p>
          <a:p>
            <a:pPr defTabSz="914608"/>
            <a:r>
              <a:rPr lang="en-US" sz="1400" dirty="0"/>
              <a:t>Address</a:t>
            </a:r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6973455" y="4038600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22" name="Rectangle 25"/>
          <p:cNvSpPr>
            <a:spLocks noChangeArrowheads="1"/>
          </p:cNvSpPr>
          <p:nvPr/>
        </p:nvSpPr>
        <p:spPr bwMode="auto">
          <a:xfrm>
            <a:off x="4762500" y="2667280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23" name="Rectangle 26"/>
          <p:cNvSpPr>
            <a:spLocks noChangeArrowheads="1"/>
          </p:cNvSpPr>
          <p:nvPr/>
        </p:nvSpPr>
        <p:spPr bwMode="auto">
          <a:xfrm>
            <a:off x="4762500" y="3580559"/>
            <a:ext cx="1143000" cy="22972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24" name="Rectangle 27"/>
          <p:cNvSpPr>
            <a:spLocks noChangeArrowheads="1"/>
          </p:cNvSpPr>
          <p:nvPr/>
        </p:nvSpPr>
        <p:spPr bwMode="auto">
          <a:xfrm>
            <a:off x="4762500" y="4495240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25" name="Rectangle 28"/>
          <p:cNvSpPr>
            <a:spLocks noChangeArrowheads="1"/>
          </p:cNvSpPr>
          <p:nvPr/>
        </p:nvSpPr>
        <p:spPr bwMode="auto">
          <a:xfrm>
            <a:off x="4762500" y="5409920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The second question was how to determine whether or not the data we’re interested in is already stored in the cache (</a:t>
            </a:r>
            <a:r>
              <a:rPr lang="en-US" sz="2000" dirty="0" smtClean="0">
                <a:solidFill>
                  <a:srgbClr val="FF0000"/>
                </a:solidFill>
              </a:rPr>
              <a:t>hit or miss</a:t>
            </a:r>
            <a:r>
              <a:rPr lang="en-US" sz="2000" dirty="0" smtClean="0"/>
              <a:t>).</a:t>
            </a:r>
          </a:p>
          <a:p>
            <a:pPr marL="307718" indent="-307718" defTabSz="820583"/>
            <a:r>
              <a:rPr lang="en-US" sz="2000" dirty="0" smtClean="0"/>
              <a:t>If we want to read memory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address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we can use the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mod trick to determine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which cache block would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contain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But other addresses might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i="1" dirty="0" smtClean="0"/>
              <a:t>	also </a:t>
            </a:r>
            <a:r>
              <a:rPr lang="en-US" sz="2000" dirty="0" smtClean="0"/>
              <a:t>map to the same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block. How can we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distinguish between them?</a:t>
            </a:r>
          </a:p>
          <a:p>
            <a:pPr marL="307718" indent="-307718" defTabSz="820583"/>
            <a:r>
              <a:rPr lang="en-US" sz="2000" dirty="0" smtClean="0"/>
              <a:t>For instance, cache block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 could contain data from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addresses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CC00"/>
                </a:solidFill>
              </a:rPr>
              <a:t>6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CC00"/>
                </a:solidFill>
              </a:rPr>
              <a:t>10</a:t>
            </a:r>
            <a:r>
              <a:rPr lang="en-US" sz="2000" dirty="0" smtClean="0"/>
              <a:t> </a:t>
            </a:r>
            <a:r>
              <a:rPr lang="en-US" sz="2000" i="1" dirty="0" smtClean="0"/>
              <a:t>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CC00"/>
                </a:solidFill>
              </a:rPr>
              <a:t>14</a:t>
            </a:r>
            <a:r>
              <a:rPr lang="en-US" sz="2000" dirty="0" smtClean="0"/>
              <a:t>.</a:t>
            </a:r>
          </a:p>
        </p:txBody>
      </p:sp>
      <p:sp>
        <p:nvSpPr>
          <p:cNvPr id="30724" name="Line 2"/>
          <p:cNvSpPr>
            <a:spLocks noChangeShapeType="1"/>
          </p:cNvSpPr>
          <p:nvPr/>
        </p:nvSpPr>
        <p:spPr bwMode="auto">
          <a:xfrm flipH="1" flipV="1">
            <a:off x="5943023" y="3110477"/>
            <a:ext cx="1067955" cy="1372721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 flipH="1" flipV="1">
            <a:off x="5943023" y="4102197"/>
            <a:ext cx="1067955" cy="38100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 flipH="1">
            <a:off x="5943023" y="4483197"/>
            <a:ext cx="1067955" cy="532279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How can we find data in the cache?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41607" y="2057400"/>
            <a:ext cx="4735096" cy="4177393"/>
            <a:chOff x="2483" y="1064"/>
            <a:chExt cx="2982" cy="2632"/>
          </a:xfrm>
        </p:grpSpPr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 flipH="1">
              <a:off x="3744" y="2592"/>
              <a:ext cx="672" cy="864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5163" y="2248"/>
              <a:ext cx="192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  <a:endParaRPr lang="en-US" sz="1400" dirty="0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5042" y="2019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4416" y="2400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12"/>
            <p:cNvSpPr>
              <a:spLocks noChangeArrowheads="1"/>
            </p:cNvSpPr>
            <p:nvPr/>
          </p:nvSpPr>
          <p:spPr bwMode="auto">
            <a:xfrm>
              <a:off x="4416" y="2544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3"/>
            <p:cNvSpPr>
              <a:spLocks noChangeArrowheads="1"/>
            </p:cNvSpPr>
            <p:nvPr/>
          </p:nvSpPr>
          <p:spPr bwMode="auto">
            <a:xfrm>
              <a:off x="4416" y="2688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Rectangle 15"/>
            <p:cNvSpPr>
              <a:spLocks noChangeArrowheads="1"/>
            </p:cNvSpPr>
            <p:nvPr/>
          </p:nvSpPr>
          <p:spPr bwMode="auto">
            <a:xfrm>
              <a:off x="3024" y="168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16"/>
            <p:cNvSpPr>
              <a:spLocks noChangeArrowheads="1"/>
            </p:cNvSpPr>
            <p:nvPr/>
          </p:nvSpPr>
          <p:spPr bwMode="auto">
            <a:xfrm>
              <a:off x="3024" y="182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17"/>
            <p:cNvSpPr>
              <a:spLocks noChangeArrowheads="1"/>
            </p:cNvSpPr>
            <p:nvPr/>
          </p:nvSpPr>
          <p:spPr bwMode="auto">
            <a:xfrm>
              <a:off x="3024" y="211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Rectangle 18"/>
            <p:cNvSpPr>
              <a:spLocks noChangeArrowheads="1"/>
            </p:cNvSpPr>
            <p:nvPr/>
          </p:nvSpPr>
          <p:spPr bwMode="auto">
            <a:xfrm>
              <a:off x="3024" y="225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19"/>
            <p:cNvSpPr>
              <a:spLocks noChangeArrowheads="1"/>
            </p:cNvSpPr>
            <p:nvPr/>
          </p:nvSpPr>
          <p:spPr bwMode="auto">
            <a:xfrm>
              <a:off x="3024" y="240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20"/>
            <p:cNvSpPr>
              <a:spLocks noChangeArrowheads="1"/>
            </p:cNvSpPr>
            <p:nvPr/>
          </p:nvSpPr>
          <p:spPr bwMode="auto">
            <a:xfrm>
              <a:off x="3024" y="2688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Rectangle 21"/>
            <p:cNvSpPr>
              <a:spLocks noChangeArrowheads="1"/>
            </p:cNvSpPr>
            <p:nvPr/>
          </p:nvSpPr>
          <p:spPr bwMode="auto">
            <a:xfrm>
              <a:off x="3024" y="2832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Rectangle 22"/>
            <p:cNvSpPr>
              <a:spLocks noChangeArrowheads="1"/>
            </p:cNvSpPr>
            <p:nvPr/>
          </p:nvSpPr>
          <p:spPr bwMode="auto">
            <a:xfrm>
              <a:off x="3024" y="2976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Rectangle 23"/>
            <p:cNvSpPr>
              <a:spLocks noChangeArrowheads="1"/>
            </p:cNvSpPr>
            <p:nvPr/>
          </p:nvSpPr>
          <p:spPr bwMode="auto">
            <a:xfrm>
              <a:off x="3024" y="3264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24"/>
            <p:cNvSpPr>
              <a:spLocks noChangeArrowheads="1"/>
            </p:cNvSpPr>
            <p:nvPr/>
          </p:nvSpPr>
          <p:spPr bwMode="auto">
            <a:xfrm>
              <a:off x="3024" y="340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Rectangle 25"/>
            <p:cNvSpPr>
              <a:spLocks noChangeArrowheads="1"/>
            </p:cNvSpPr>
            <p:nvPr/>
          </p:nvSpPr>
          <p:spPr bwMode="auto">
            <a:xfrm>
              <a:off x="3024" y="355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Text Box 26"/>
            <p:cNvSpPr txBox="1">
              <a:spLocks noChangeArrowheads="1"/>
            </p:cNvSpPr>
            <p:nvPr/>
          </p:nvSpPr>
          <p:spPr bwMode="auto">
            <a:xfrm>
              <a:off x="2659" y="1485"/>
              <a:ext cx="255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4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5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6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  <a:endParaRPr lang="en-US" sz="1400" dirty="0"/>
            </a:p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9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12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13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14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15</a:t>
              </a:r>
              <a:endParaRPr lang="en-US" sz="1400" dirty="0"/>
            </a:p>
          </p:txBody>
        </p:sp>
        <p:sp>
          <p:nvSpPr>
            <p:cNvPr id="30748" name="Text Box 27"/>
            <p:cNvSpPr txBox="1">
              <a:spLocks noChangeArrowheads="1"/>
            </p:cNvSpPr>
            <p:nvPr/>
          </p:nvSpPr>
          <p:spPr bwMode="auto">
            <a:xfrm>
              <a:off x="2483" y="1064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Memory</a:t>
              </a:r>
            </a:p>
            <a:p>
              <a:pPr defTabSz="914608"/>
              <a:r>
                <a:rPr lang="en-US" sz="1400" dirty="0"/>
                <a:t>Address</a:t>
              </a:r>
            </a:p>
          </p:txBody>
        </p:sp>
        <p:sp>
          <p:nvSpPr>
            <p:cNvPr id="30749" name="Rectangle 28"/>
            <p:cNvSpPr>
              <a:spLocks noChangeArrowheads="1"/>
            </p:cNvSpPr>
            <p:nvPr/>
          </p:nvSpPr>
          <p:spPr bwMode="auto">
            <a:xfrm>
              <a:off x="4416" y="2256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Rectangle 29"/>
            <p:cNvSpPr>
              <a:spLocks noChangeArrowheads="1"/>
            </p:cNvSpPr>
            <p:nvPr/>
          </p:nvSpPr>
          <p:spPr bwMode="auto">
            <a:xfrm>
              <a:off x="3024" y="139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Rectangle 30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Rectangle 31"/>
            <p:cNvSpPr>
              <a:spLocks noChangeArrowheads="1"/>
            </p:cNvSpPr>
            <p:nvPr/>
          </p:nvSpPr>
          <p:spPr bwMode="auto">
            <a:xfrm>
              <a:off x="3024" y="254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Rectangle 32"/>
            <p:cNvSpPr>
              <a:spLocks noChangeArrowheads="1"/>
            </p:cNvSpPr>
            <p:nvPr/>
          </p:nvSpPr>
          <p:spPr bwMode="auto">
            <a:xfrm>
              <a:off x="3024" y="3120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Adding tags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We need to add </a:t>
            </a:r>
            <a:r>
              <a:rPr lang="en-US" sz="2000" dirty="0" smtClean="0">
                <a:solidFill>
                  <a:srgbClr val="FF0000"/>
                </a:solidFill>
              </a:rPr>
              <a:t>tags</a:t>
            </a:r>
            <a:r>
              <a:rPr lang="en-US" sz="2000" dirty="0" smtClean="0"/>
              <a:t> to the cache, which supply the rest of the address bits to let us distinguish between different memory locations that map to the same cache block.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9574" y="2516409"/>
            <a:ext cx="6394743" cy="3655791"/>
            <a:chOff x="821" y="1584"/>
            <a:chExt cx="4027" cy="2304"/>
          </a:xfrm>
        </p:grpSpPr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4128" y="244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Text Box 6"/>
            <p:cNvSpPr txBox="1">
              <a:spLocks noChangeArrowheads="1"/>
            </p:cNvSpPr>
            <p:nvPr/>
          </p:nvSpPr>
          <p:spPr bwMode="auto">
            <a:xfrm>
              <a:off x="2975" y="2445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  <a:endParaRPr lang="en-US" sz="1400" dirty="0"/>
            </a:p>
          </p:txBody>
        </p:sp>
        <p:sp>
          <p:nvSpPr>
            <p:cNvPr id="3081" name="Text Box 7"/>
            <p:cNvSpPr txBox="1">
              <a:spLocks noChangeArrowheads="1"/>
            </p:cNvSpPr>
            <p:nvPr/>
          </p:nvSpPr>
          <p:spPr bwMode="auto">
            <a:xfrm>
              <a:off x="2883" y="2259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4128" y="259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4128" y="273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Rectangle 10"/>
            <p:cNvSpPr>
              <a:spLocks noChangeArrowheads="1"/>
            </p:cNvSpPr>
            <p:nvPr/>
          </p:nvSpPr>
          <p:spPr bwMode="auto">
            <a:xfrm>
              <a:off x="4128" y="288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11"/>
            <p:cNvSpPr>
              <a:spLocks noChangeArrowheads="1"/>
            </p:cNvSpPr>
            <p:nvPr/>
          </p:nvSpPr>
          <p:spPr bwMode="auto">
            <a:xfrm>
              <a:off x="1248" y="172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12"/>
            <p:cNvSpPr>
              <a:spLocks noChangeArrowheads="1"/>
            </p:cNvSpPr>
            <p:nvPr/>
          </p:nvSpPr>
          <p:spPr bwMode="auto">
            <a:xfrm>
              <a:off x="1248" y="187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3"/>
            <p:cNvSpPr>
              <a:spLocks noChangeArrowheads="1"/>
            </p:cNvSpPr>
            <p:nvPr/>
          </p:nvSpPr>
          <p:spPr bwMode="auto">
            <a:xfrm>
              <a:off x="1248" y="201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15"/>
            <p:cNvSpPr>
              <a:spLocks noChangeArrowheads="1"/>
            </p:cNvSpPr>
            <p:nvPr/>
          </p:nvSpPr>
          <p:spPr bwMode="auto">
            <a:xfrm>
              <a:off x="1248" y="230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6"/>
            <p:cNvSpPr>
              <a:spLocks noChangeArrowheads="1"/>
            </p:cNvSpPr>
            <p:nvPr/>
          </p:nvSpPr>
          <p:spPr bwMode="auto">
            <a:xfrm>
              <a:off x="1248" y="273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17"/>
            <p:cNvSpPr>
              <a:spLocks noChangeArrowheads="1"/>
            </p:cNvSpPr>
            <p:nvPr/>
          </p:nvSpPr>
          <p:spPr bwMode="auto">
            <a:xfrm>
              <a:off x="1248" y="288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18"/>
            <p:cNvSpPr>
              <a:spLocks noChangeArrowheads="1"/>
            </p:cNvSpPr>
            <p:nvPr/>
          </p:nvSpPr>
          <p:spPr bwMode="auto">
            <a:xfrm>
              <a:off x="1248" y="302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19"/>
            <p:cNvSpPr>
              <a:spLocks noChangeArrowheads="1"/>
            </p:cNvSpPr>
            <p:nvPr/>
          </p:nvSpPr>
          <p:spPr bwMode="auto">
            <a:xfrm>
              <a:off x="1248" y="316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Rectangle 20"/>
            <p:cNvSpPr>
              <a:spLocks noChangeArrowheads="1"/>
            </p:cNvSpPr>
            <p:nvPr/>
          </p:nvSpPr>
          <p:spPr bwMode="auto">
            <a:xfrm>
              <a:off x="1248" y="331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Rectangle 21"/>
            <p:cNvSpPr>
              <a:spLocks noChangeArrowheads="1"/>
            </p:cNvSpPr>
            <p:nvPr/>
          </p:nvSpPr>
          <p:spPr bwMode="auto">
            <a:xfrm>
              <a:off x="1248" y="360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22"/>
            <p:cNvSpPr>
              <a:spLocks noChangeArrowheads="1"/>
            </p:cNvSpPr>
            <p:nvPr/>
          </p:nvSpPr>
          <p:spPr bwMode="auto">
            <a:xfrm>
              <a:off x="1248" y="374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23"/>
            <p:cNvSpPr txBox="1">
              <a:spLocks noChangeArrowheads="1"/>
            </p:cNvSpPr>
            <p:nvPr/>
          </p:nvSpPr>
          <p:spPr bwMode="auto">
            <a:xfrm>
              <a:off x="821" y="1676"/>
              <a:ext cx="380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0111</a:t>
              </a:r>
              <a:endParaRPr lang="en-US" sz="1400" dirty="0"/>
            </a:p>
            <a:p>
              <a:pPr defTabSz="914608"/>
              <a:r>
                <a:rPr lang="en-US" sz="1400" dirty="0"/>
                <a:t>1000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1111</a:t>
              </a:r>
            </a:p>
          </p:txBody>
        </p:sp>
        <p:sp>
          <p:nvSpPr>
            <p:cNvPr id="3098" name="Line 24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1056" cy="9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5"/>
            <p:cNvSpPr>
              <a:spLocks noChangeShapeType="1"/>
            </p:cNvSpPr>
            <p:nvPr/>
          </p:nvSpPr>
          <p:spPr bwMode="auto">
            <a:xfrm flipH="1" flipV="1">
              <a:off x="1968" y="2496"/>
              <a:ext cx="1056" cy="28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6"/>
            <p:cNvSpPr>
              <a:spLocks noChangeShapeType="1"/>
            </p:cNvSpPr>
            <p:nvPr/>
          </p:nvSpPr>
          <p:spPr bwMode="auto">
            <a:xfrm flipH="1">
              <a:off x="1968" y="2640"/>
              <a:ext cx="1056" cy="86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7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1056" cy="24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28"/>
            <p:cNvSpPr>
              <a:spLocks noChangeArrowheads="1"/>
            </p:cNvSpPr>
            <p:nvPr/>
          </p:nvSpPr>
          <p:spPr bwMode="auto">
            <a:xfrm>
              <a:off x="3360" y="244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Rectangle 29"/>
            <p:cNvSpPr>
              <a:spLocks noChangeArrowheads="1"/>
            </p:cNvSpPr>
            <p:nvPr/>
          </p:nvSpPr>
          <p:spPr bwMode="auto">
            <a:xfrm>
              <a:off x="3360" y="259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Rectangle 30"/>
            <p:cNvSpPr>
              <a:spLocks noChangeArrowheads="1"/>
            </p:cNvSpPr>
            <p:nvPr/>
          </p:nvSpPr>
          <p:spPr bwMode="auto">
            <a:xfrm>
              <a:off x="3360" y="273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Rectangle 31"/>
            <p:cNvSpPr>
              <a:spLocks noChangeArrowheads="1"/>
            </p:cNvSpPr>
            <p:nvPr/>
          </p:nvSpPr>
          <p:spPr bwMode="auto">
            <a:xfrm>
              <a:off x="3360" y="288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Text Box 32"/>
            <p:cNvSpPr txBox="1">
              <a:spLocks noChangeArrowheads="1"/>
            </p:cNvSpPr>
            <p:nvPr/>
          </p:nvSpPr>
          <p:spPr bwMode="auto">
            <a:xfrm>
              <a:off x="3545" y="2259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3107" name="Text Box 33"/>
            <p:cNvSpPr txBox="1">
              <a:spLocks noChangeArrowheads="1"/>
            </p:cNvSpPr>
            <p:nvPr/>
          </p:nvSpPr>
          <p:spPr bwMode="auto">
            <a:xfrm>
              <a:off x="4268" y="2259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108" name="Text Box 34"/>
            <p:cNvSpPr txBox="1">
              <a:spLocks noChangeArrowheads="1"/>
            </p:cNvSpPr>
            <p:nvPr/>
          </p:nvSpPr>
          <p:spPr bwMode="auto">
            <a:xfrm>
              <a:off x="3594" y="2448"/>
              <a:ext cx="267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??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</a:t>
              </a:r>
              <a:endParaRPr lang="en-US" sz="1400" dirty="0"/>
            </a:p>
          </p:txBody>
        </p:sp>
        <p:sp>
          <p:nvSpPr>
            <p:cNvPr id="3109" name="Rectangle 35"/>
            <p:cNvSpPr>
              <a:spLocks noChangeArrowheads="1"/>
            </p:cNvSpPr>
            <p:nvPr/>
          </p:nvSpPr>
          <p:spPr bwMode="auto">
            <a:xfrm>
              <a:off x="1248" y="158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1248" y="244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37"/>
            <p:cNvSpPr>
              <a:spLocks noChangeArrowheads="1"/>
            </p:cNvSpPr>
            <p:nvPr/>
          </p:nvSpPr>
          <p:spPr bwMode="auto">
            <a:xfrm>
              <a:off x="1248" y="259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Rectangle 38"/>
            <p:cNvSpPr>
              <a:spLocks noChangeArrowheads="1"/>
            </p:cNvSpPr>
            <p:nvPr/>
          </p:nvSpPr>
          <p:spPr bwMode="auto">
            <a:xfrm>
              <a:off x="1248" y="345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inkTgt spid="_x0000_s109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inkTgt spid="_x0000_s109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Adding tags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We need to add </a:t>
            </a:r>
            <a:r>
              <a:rPr lang="en-US" sz="2000" dirty="0" smtClean="0">
                <a:solidFill>
                  <a:srgbClr val="FF0000"/>
                </a:solidFill>
              </a:rPr>
              <a:t>tags</a:t>
            </a:r>
            <a:r>
              <a:rPr lang="en-US" sz="2000" dirty="0" smtClean="0"/>
              <a:t> to the cache, which supply the rest of the address bits to let us distinguish between different memory locations that map to the same cache block.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9574" y="2516409"/>
            <a:ext cx="6394743" cy="3655791"/>
            <a:chOff x="821" y="1584"/>
            <a:chExt cx="4027" cy="2304"/>
          </a:xfrm>
        </p:grpSpPr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4128" y="244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Text Box 6"/>
            <p:cNvSpPr txBox="1">
              <a:spLocks noChangeArrowheads="1"/>
            </p:cNvSpPr>
            <p:nvPr/>
          </p:nvSpPr>
          <p:spPr bwMode="auto">
            <a:xfrm>
              <a:off x="2975" y="2445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  <a:endParaRPr lang="en-US" sz="1400" dirty="0"/>
            </a:p>
          </p:txBody>
        </p:sp>
        <p:sp>
          <p:nvSpPr>
            <p:cNvPr id="3081" name="Text Box 7"/>
            <p:cNvSpPr txBox="1">
              <a:spLocks noChangeArrowheads="1"/>
            </p:cNvSpPr>
            <p:nvPr/>
          </p:nvSpPr>
          <p:spPr bwMode="auto">
            <a:xfrm>
              <a:off x="2883" y="2259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4128" y="259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4128" y="273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Rectangle 10"/>
            <p:cNvSpPr>
              <a:spLocks noChangeArrowheads="1"/>
            </p:cNvSpPr>
            <p:nvPr/>
          </p:nvSpPr>
          <p:spPr bwMode="auto">
            <a:xfrm>
              <a:off x="4128" y="288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11"/>
            <p:cNvSpPr>
              <a:spLocks noChangeArrowheads="1"/>
            </p:cNvSpPr>
            <p:nvPr/>
          </p:nvSpPr>
          <p:spPr bwMode="auto">
            <a:xfrm>
              <a:off x="1248" y="172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12"/>
            <p:cNvSpPr>
              <a:spLocks noChangeArrowheads="1"/>
            </p:cNvSpPr>
            <p:nvPr/>
          </p:nvSpPr>
          <p:spPr bwMode="auto">
            <a:xfrm>
              <a:off x="1248" y="187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3"/>
            <p:cNvSpPr>
              <a:spLocks noChangeArrowheads="1"/>
            </p:cNvSpPr>
            <p:nvPr/>
          </p:nvSpPr>
          <p:spPr bwMode="auto">
            <a:xfrm>
              <a:off x="1248" y="201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4"/>
            <p:cNvSpPr>
              <a:spLocks noChangeArrowheads="1"/>
            </p:cNvSpPr>
            <p:nvPr/>
          </p:nvSpPr>
          <p:spPr bwMode="auto">
            <a:xfrm>
              <a:off x="1248" y="216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15"/>
            <p:cNvSpPr>
              <a:spLocks noChangeArrowheads="1"/>
            </p:cNvSpPr>
            <p:nvPr/>
          </p:nvSpPr>
          <p:spPr bwMode="auto">
            <a:xfrm>
              <a:off x="1248" y="230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6"/>
            <p:cNvSpPr>
              <a:spLocks noChangeArrowheads="1"/>
            </p:cNvSpPr>
            <p:nvPr/>
          </p:nvSpPr>
          <p:spPr bwMode="auto">
            <a:xfrm>
              <a:off x="1248" y="273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17"/>
            <p:cNvSpPr>
              <a:spLocks noChangeArrowheads="1"/>
            </p:cNvSpPr>
            <p:nvPr/>
          </p:nvSpPr>
          <p:spPr bwMode="auto">
            <a:xfrm>
              <a:off x="1248" y="288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18"/>
            <p:cNvSpPr>
              <a:spLocks noChangeArrowheads="1"/>
            </p:cNvSpPr>
            <p:nvPr/>
          </p:nvSpPr>
          <p:spPr bwMode="auto">
            <a:xfrm>
              <a:off x="1248" y="302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19"/>
            <p:cNvSpPr>
              <a:spLocks noChangeArrowheads="1"/>
            </p:cNvSpPr>
            <p:nvPr/>
          </p:nvSpPr>
          <p:spPr bwMode="auto">
            <a:xfrm>
              <a:off x="1248" y="316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Rectangle 20"/>
            <p:cNvSpPr>
              <a:spLocks noChangeArrowheads="1"/>
            </p:cNvSpPr>
            <p:nvPr/>
          </p:nvSpPr>
          <p:spPr bwMode="auto">
            <a:xfrm>
              <a:off x="1248" y="331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Rectangle 21"/>
            <p:cNvSpPr>
              <a:spLocks noChangeArrowheads="1"/>
            </p:cNvSpPr>
            <p:nvPr/>
          </p:nvSpPr>
          <p:spPr bwMode="auto">
            <a:xfrm>
              <a:off x="1248" y="360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22"/>
            <p:cNvSpPr>
              <a:spLocks noChangeArrowheads="1"/>
            </p:cNvSpPr>
            <p:nvPr/>
          </p:nvSpPr>
          <p:spPr bwMode="auto">
            <a:xfrm>
              <a:off x="1248" y="374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23"/>
            <p:cNvSpPr txBox="1">
              <a:spLocks noChangeArrowheads="1"/>
            </p:cNvSpPr>
            <p:nvPr/>
          </p:nvSpPr>
          <p:spPr bwMode="auto">
            <a:xfrm>
              <a:off x="821" y="1676"/>
              <a:ext cx="380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0111</a:t>
              </a:r>
              <a:endParaRPr lang="en-US" sz="1400" dirty="0"/>
            </a:p>
            <a:p>
              <a:pPr defTabSz="914608"/>
              <a:r>
                <a:rPr lang="en-US" sz="1400" dirty="0"/>
                <a:t>1000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1111</a:t>
              </a:r>
            </a:p>
          </p:txBody>
        </p:sp>
        <p:sp>
          <p:nvSpPr>
            <p:cNvPr id="3098" name="Line 24"/>
            <p:cNvSpPr>
              <a:spLocks noChangeShapeType="1"/>
            </p:cNvSpPr>
            <p:nvPr/>
          </p:nvSpPr>
          <p:spPr bwMode="auto">
            <a:xfrm flipH="1" flipV="1">
              <a:off x="1968" y="1632"/>
              <a:ext cx="1056" cy="9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5"/>
            <p:cNvSpPr>
              <a:spLocks noChangeShapeType="1"/>
            </p:cNvSpPr>
            <p:nvPr/>
          </p:nvSpPr>
          <p:spPr bwMode="auto">
            <a:xfrm flipH="1" flipV="1">
              <a:off x="1968" y="2496"/>
              <a:ext cx="1056" cy="28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6"/>
            <p:cNvSpPr>
              <a:spLocks noChangeShapeType="1"/>
            </p:cNvSpPr>
            <p:nvPr/>
          </p:nvSpPr>
          <p:spPr bwMode="auto">
            <a:xfrm flipH="1">
              <a:off x="1968" y="2640"/>
              <a:ext cx="1056" cy="86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7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1056" cy="24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28"/>
            <p:cNvSpPr>
              <a:spLocks noChangeArrowheads="1"/>
            </p:cNvSpPr>
            <p:nvPr/>
          </p:nvSpPr>
          <p:spPr bwMode="auto">
            <a:xfrm>
              <a:off x="3360" y="244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Rectangle 29"/>
            <p:cNvSpPr>
              <a:spLocks noChangeArrowheads="1"/>
            </p:cNvSpPr>
            <p:nvPr/>
          </p:nvSpPr>
          <p:spPr bwMode="auto">
            <a:xfrm>
              <a:off x="3360" y="259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Rectangle 30"/>
            <p:cNvSpPr>
              <a:spLocks noChangeArrowheads="1"/>
            </p:cNvSpPr>
            <p:nvPr/>
          </p:nvSpPr>
          <p:spPr bwMode="auto">
            <a:xfrm>
              <a:off x="3360" y="273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Rectangle 31"/>
            <p:cNvSpPr>
              <a:spLocks noChangeArrowheads="1"/>
            </p:cNvSpPr>
            <p:nvPr/>
          </p:nvSpPr>
          <p:spPr bwMode="auto">
            <a:xfrm>
              <a:off x="3360" y="288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Text Box 32"/>
            <p:cNvSpPr txBox="1">
              <a:spLocks noChangeArrowheads="1"/>
            </p:cNvSpPr>
            <p:nvPr/>
          </p:nvSpPr>
          <p:spPr bwMode="auto">
            <a:xfrm>
              <a:off x="3545" y="2259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3107" name="Text Box 33"/>
            <p:cNvSpPr txBox="1">
              <a:spLocks noChangeArrowheads="1"/>
            </p:cNvSpPr>
            <p:nvPr/>
          </p:nvSpPr>
          <p:spPr bwMode="auto">
            <a:xfrm>
              <a:off x="4268" y="2259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108" name="Text Box 34"/>
            <p:cNvSpPr txBox="1">
              <a:spLocks noChangeArrowheads="1"/>
            </p:cNvSpPr>
            <p:nvPr/>
          </p:nvSpPr>
          <p:spPr bwMode="auto">
            <a:xfrm>
              <a:off x="3600" y="2448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 smtClean="0">
                  <a:solidFill>
                    <a:srgbClr val="3333FF"/>
                  </a:solidFill>
                </a:rPr>
                <a:t>11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</a:t>
              </a:r>
              <a:endParaRPr lang="en-US" sz="1400" dirty="0"/>
            </a:p>
          </p:txBody>
        </p:sp>
        <p:sp>
          <p:nvSpPr>
            <p:cNvPr id="3109" name="Rectangle 35"/>
            <p:cNvSpPr>
              <a:spLocks noChangeArrowheads="1"/>
            </p:cNvSpPr>
            <p:nvPr/>
          </p:nvSpPr>
          <p:spPr bwMode="auto">
            <a:xfrm>
              <a:off x="1248" y="158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1248" y="244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37"/>
            <p:cNvSpPr>
              <a:spLocks noChangeArrowheads="1"/>
            </p:cNvSpPr>
            <p:nvPr/>
          </p:nvSpPr>
          <p:spPr bwMode="auto">
            <a:xfrm>
              <a:off x="1248" y="259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Rectangle 38"/>
            <p:cNvSpPr>
              <a:spLocks noChangeArrowheads="1"/>
            </p:cNvSpPr>
            <p:nvPr/>
          </p:nvSpPr>
          <p:spPr bwMode="auto">
            <a:xfrm>
              <a:off x="1248" y="345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Figuring out what’s in the cache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Now we can tell exactly which addresses of main memory are stored in the cache, by concatenating the cache block tags with the block indices.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643785" y="2518242"/>
            <a:ext cx="5772728" cy="1444158"/>
            <a:chOff x="1139" y="1499"/>
            <a:chExt cx="4000" cy="1031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2509" y="1870"/>
              <a:ext cx="792" cy="1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>
              <a:off x="1241" y="1866"/>
              <a:ext cx="280" cy="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  <a:endParaRPr lang="en-US" sz="1400" dirty="0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1139" y="1655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2509" y="2033"/>
              <a:ext cx="792" cy="163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509" y="2196"/>
              <a:ext cx="792" cy="163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2509" y="2359"/>
              <a:ext cx="792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Rectangle 11"/>
            <p:cNvSpPr>
              <a:spLocks noChangeArrowheads="1"/>
            </p:cNvSpPr>
            <p:nvPr/>
          </p:nvSpPr>
          <p:spPr bwMode="auto">
            <a:xfrm>
              <a:off x="1664" y="1870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Rectangle 12"/>
            <p:cNvSpPr>
              <a:spLocks noChangeArrowheads="1"/>
            </p:cNvSpPr>
            <p:nvPr/>
          </p:nvSpPr>
          <p:spPr bwMode="auto">
            <a:xfrm>
              <a:off x="1664" y="203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1664" y="219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>
              <a:off x="1664" y="2359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1868" y="1655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2662" y="1655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1928" y="1866"/>
              <a:ext cx="280" cy="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</a:t>
              </a:r>
              <a:endParaRPr lang="en-US" sz="1400" dirty="0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3353" y="1939"/>
              <a:ext cx="47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>
              <a:off x="3353" y="2102"/>
              <a:ext cx="475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>
              <a:off x="3353" y="2265"/>
              <a:ext cx="475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>
              <a:off x="3353" y="2428"/>
              <a:ext cx="47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Text Box 22"/>
            <p:cNvSpPr txBox="1">
              <a:spLocks noChangeArrowheads="1"/>
            </p:cNvSpPr>
            <p:nvPr/>
          </p:nvSpPr>
          <p:spPr bwMode="auto">
            <a:xfrm>
              <a:off x="3943" y="1854"/>
              <a:ext cx="976" cy="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 + 00 = 0000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 + 01 = 1101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 + 10 = 0110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 + 11 = 0111</a:t>
              </a:r>
              <a:endParaRPr lang="en-US" sz="1400" dirty="0"/>
            </a:p>
          </p:txBody>
        </p:sp>
        <p:sp>
          <p:nvSpPr>
            <p:cNvPr id="32792" name="Text Box 23"/>
            <p:cNvSpPr txBox="1">
              <a:spLocks noChangeArrowheads="1"/>
            </p:cNvSpPr>
            <p:nvPr/>
          </p:nvSpPr>
          <p:spPr bwMode="auto">
            <a:xfrm>
              <a:off x="3634" y="1499"/>
              <a:ext cx="1505" cy="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Main memory</a:t>
              </a:r>
            </a:p>
            <a:p>
              <a:pPr defTabSz="914608"/>
              <a:r>
                <a:rPr lang="en-US" sz="1400" dirty="0"/>
                <a:t>address in cache block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One more detail: the valid bit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When started, the cache is empty and does not contain valid data.</a:t>
            </a:r>
          </a:p>
          <a:p>
            <a:pPr marL="307718" indent="-307718" defTabSz="820583"/>
            <a:r>
              <a:rPr lang="en-US" sz="2000" dirty="0" smtClean="0"/>
              <a:t>We should account for this by adding a </a:t>
            </a:r>
            <a:r>
              <a:rPr lang="en-US" sz="2000" dirty="0" smtClean="0">
                <a:solidFill>
                  <a:srgbClr val="FF0000"/>
                </a:solidFill>
              </a:rPr>
              <a:t>valid bit</a:t>
            </a:r>
            <a:r>
              <a:rPr lang="en-US" sz="2000" dirty="0" smtClean="0"/>
              <a:t> for each cache block.</a:t>
            </a:r>
          </a:p>
          <a:p>
            <a:pPr marL="666723" lvl="1" indent="-256432" defTabSz="820583"/>
            <a:r>
              <a:rPr lang="en-US" sz="1800" dirty="0" smtClean="0"/>
              <a:t>When the system is initialized, all the valid bits are set to 0.</a:t>
            </a:r>
          </a:p>
          <a:p>
            <a:pPr marL="666723" lvl="1" indent="-256432" defTabSz="820583"/>
            <a:r>
              <a:rPr lang="en-US" sz="1800" dirty="0" smtClean="0"/>
              <a:t>When data is loaded into a particular cache block, the corresponding valid bit is set to 1.</a:t>
            </a:r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So the cache contains more than just copies of the data in memory; it also has bits to help us find data within the cache and verify its validity.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35673" y="3279180"/>
            <a:ext cx="6384506" cy="1445220"/>
            <a:chOff x="1107" y="1304"/>
            <a:chExt cx="4021" cy="911"/>
          </a:xfrm>
        </p:grpSpPr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2736" y="163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1200" y="1627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  <a:endParaRPr lang="en-US" sz="1400" dirty="0"/>
            </a:p>
          </p:txBody>
        </p:sp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1107" y="1442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2736" y="177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9"/>
            <p:cNvSpPr>
              <a:spLocks noChangeArrowheads="1"/>
            </p:cNvSpPr>
            <p:nvPr/>
          </p:nvSpPr>
          <p:spPr bwMode="auto">
            <a:xfrm>
              <a:off x="2736" y="192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Rectangle 10"/>
            <p:cNvSpPr>
              <a:spLocks noChangeArrowheads="1"/>
            </p:cNvSpPr>
            <p:nvPr/>
          </p:nvSpPr>
          <p:spPr bwMode="auto">
            <a:xfrm>
              <a:off x="2736" y="206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Rectangle 11"/>
            <p:cNvSpPr>
              <a:spLocks noChangeArrowheads="1"/>
            </p:cNvSpPr>
            <p:nvPr/>
          </p:nvSpPr>
          <p:spPr bwMode="auto">
            <a:xfrm>
              <a:off x="1968" y="163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1968" y="177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Rectangle 13"/>
            <p:cNvSpPr>
              <a:spLocks noChangeArrowheads="1"/>
            </p:cNvSpPr>
            <p:nvPr/>
          </p:nvSpPr>
          <p:spPr bwMode="auto">
            <a:xfrm>
              <a:off x="1968" y="192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4"/>
            <p:cNvSpPr>
              <a:spLocks noChangeArrowheads="1"/>
            </p:cNvSpPr>
            <p:nvPr/>
          </p:nvSpPr>
          <p:spPr bwMode="auto">
            <a:xfrm>
              <a:off x="1968" y="206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2154" y="1442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2875" y="1442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4115" name="Text Box 17"/>
            <p:cNvSpPr txBox="1">
              <a:spLocks noChangeArrowheads="1"/>
            </p:cNvSpPr>
            <p:nvPr/>
          </p:nvSpPr>
          <p:spPr bwMode="auto">
            <a:xfrm>
              <a:off x="2208" y="1629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</a:t>
              </a:r>
              <a:endParaRPr lang="en-US" sz="1400" dirty="0"/>
            </a:p>
          </p:txBody>
        </p:sp>
        <p:sp>
          <p:nvSpPr>
            <p:cNvPr id="4116" name="Line 18"/>
            <p:cNvSpPr>
              <a:spLocks noChangeShapeType="1"/>
            </p:cNvSpPr>
            <p:nvPr/>
          </p:nvSpPr>
          <p:spPr bwMode="auto">
            <a:xfrm>
              <a:off x="3504" y="168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9"/>
            <p:cNvSpPr>
              <a:spLocks noChangeShapeType="1"/>
            </p:cNvSpPr>
            <p:nvPr/>
          </p:nvSpPr>
          <p:spPr bwMode="auto">
            <a:xfrm>
              <a:off x="3504" y="1824"/>
              <a:ext cx="43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432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3504" y="2112"/>
              <a:ext cx="43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22"/>
            <p:cNvSpPr txBox="1">
              <a:spLocks noChangeArrowheads="1"/>
            </p:cNvSpPr>
            <p:nvPr/>
          </p:nvSpPr>
          <p:spPr bwMode="auto">
            <a:xfrm>
              <a:off x="4040" y="1595"/>
              <a:ext cx="887" cy="6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 + 00 = 0000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Invalid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???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???</a:t>
              </a:r>
              <a:endParaRPr lang="en-US" sz="1400" dirty="0"/>
            </a:p>
          </p:txBody>
        </p:sp>
        <p:sp>
          <p:nvSpPr>
            <p:cNvPr id="4121" name="Text Box 23"/>
            <p:cNvSpPr txBox="1">
              <a:spLocks noChangeArrowheads="1"/>
            </p:cNvSpPr>
            <p:nvPr/>
          </p:nvSpPr>
          <p:spPr bwMode="auto">
            <a:xfrm>
              <a:off x="3760" y="1304"/>
              <a:ext cx="1368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Main memory</a:t>
              </a:r>
            </a:p>
            <a:p>
              <a:pPr defTabSz="914608"/>
              <a:r>
                <a:rPr lang="en-US" sz="1400" dirty="0"/>
                <a:t>address in cache block</a:t>
              </a:r>
            </a:p>
          </p:txBody>
        </p:sp>
        <p:sp>
          <p:nvSpPr>
            <p:cNvPr id="4122" name="Rectangle 24"/>
            <p:cNvSpPr>
              <a:spLocks noChangeArrowheads="1"/>
            </p:cNvSpPr>
            <p:nvPr/>
          </p:nvSpPr>
          <p:spPr bwMode="auto">
            <a:xfrm>
              <a:off x="1646" y="163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Rectangle 25"/>
            <p:cNvSpPr>
              <a:spLocks noChangeArrowheads="1"/>
            </p:cNvSpPr>
            <p:nvPr/>
          </p:nvSpPr>
          <p:spPr bwMode="auto">
            <a:xfrm>
              <a:off x="1646" y="1776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Rectangle 26"/>
            <p:cNvSpPr>
              <a:spLocks noChangeArrowheads="1"/>
            </p:cNvSpPr>
            <p:nvPr/>
          </p:nvSpPr>
          <p:spPr bwMode="auto">
            <a:xfrm>
              <a:off x="1646" y="19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Rectangle 27"/>
            <p:cNvSpPr>
              <a:spLocks noChangeArrowheads="1"/>
            </p:cNvSpPr>
            <p:nvPr/>
          </p:nvSpPr>
          <p:spPr bwMode="auto">
            <a:xfrm>
              <a:off x="1646" y="2064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Text Box 28"/>
            <p:cNvSpPr txBox="1">
              <a:spLocks noChangeArrowheads="1"/>
            </p:cNvSpPr>
            <p:nvPr/>
          </p:nvSpPr>
          <p:spPr bwMode="auto">
            <a:xfrm>
              <a:off x="1676" y="1627"/>
              <a:ext cx="192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</a:t>
              </a:r>
              <a:endParaRPr lang="en-US" sz="1400" dirty="0"/>
            </a:p>
          </p:txBody>
        </p:sp>
        <p:sp>
          <p:nvSpPr>
            <p:cNvPr id="4127" name="Text Box 29"/>
            <p:cNvSpPr txBox="1">
              <a:spLocks noChangeArrowheads="1"/>
            </p:cNvSpPr>
            <p:nvPr/>
          </p:nvSpPr>
          <p:spPr bwMode="auto">
            <a:xfrm>
              <a:off x="1589" y="1304"/>
              <a:ext cx="393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</a:t>
              </a:r>
            </a:p>
            <a:p>
              <a:pPr defTabSz="914608"/>
              <a:r>
                <a:rPr lang="en-US" sz="1400" dirty="0"/>
                <a:t>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inkTgt spid="_x0000_s109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inkTgt spid="_x0000_s109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One more detail: the valid bit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When started, the cache is empty and does not contain valid data.</a:t>
            </a:r>
          </a:p>
          <a:p>
            <a:pPr marL="307718" indent="-307718" defTabSz="820583"/>
            <a:r>
              <a:rPr lang="en-US" sz="2000" dirty="0" smtClean="0"/>
              <a:t>We should account for this by adding a </a:t>
            </a:r>
            <a:r>
              <a:rPr lang="en-US" sz="2000" dirty="0" smtClean="0">
                <a:solidFill>
                  <a:srgbClr val="FF0000"/>
                </a:solidFill>
              </a:rPr>
              <a:t>valid bit</a:t>
            </a:r>
            <a:r>
              <a:rPr lang="en-US" sz="2000" dirty="0" smtClean="0"/>
              <a:t> for each cache block.</a:t>
            </a:r>
          </a:p>
          <a:p>
            <a:pPr marL="666723" lvl="1" indent="-256432" defTabSz="820583"/>
            <a:r>
              <a:rPr lang="en-US" sz="1800" dirty="0" smtClean="0"/>
              <a:t>When the system is initialized, all the valid bits are set to 0.</a:t>
            </a:r>
          </a:p>
          <a:p>
            <a:pPr marL="666723" lvl="1" indent="-256432" defTabSz="820583"/>
            <a:r>
              <a:rPr lang="en-US" sz="1800" dirty="0" smtClean="0"/>
              <a:t>When data is loaded into a particular cache block, the corresponding valid bit is set to 1.</a:t>
            </a:r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So the cache contains more than just copies of the data in memory; it also has bits to help us find data within the cache and verify its validity.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35673" y="3202980"/>
            <a:ext cx="6384506" cy="1445220"/>
            <a:chOff x="1107" y="1304"/>
            <a:chExt cx="4021" cy="911"/>
          </a:xfrm>
        </p:grpSpPr>
        <p:sp>
          <p:nvSpPr>
            <p:cNvPr id="33798" name="Rectangle 5"/>
            <p:cNvSpPr>
              <a:spLocks noChangeArrowheads="1"/>
            </p:cNvSpPr>
            <p:nvPr/>
          </p:nvSpPr>
          <p:spPr bwMode="auto">
            <a:xfrm>
              <a:off x="2736" y="163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1200" y="1627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  <a:endParaRPr lang="en-US" sz="1400" dirty="0"/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1107" y="1442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736" y="177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2736" y="192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0"/>
            <p:cNvSpPr>
              <a:spLocks noChangeArrowheads="1"/>
            </p:cNvSpPr>
            <p:nvPr/>
          </p:nvSpPr>
          <p:spPr bwMode="auto">
            <a:xfrm>
              <a:off x="2736" y="206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1968" y="163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2"/>
            <p:cNvSpPr>
              <a:spLocks noChangeArrowheads="1"/>
            </p:cNvSpPr>
            <p:nvPr/>
          </p:nvSpPr>
          <p:spPr bwMode="auto">
            <a:xfrm>
              <a:off x="1968" y="177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3"/>
            <p:cNvSpPr>
              <a:spLocks noChangeArrowheads="1"/>
            </p:cNvSpPr>
            <p:nvPr/>
          </p:nvSpPr>
          <p:spPr bwMode="auto">
            <a:xfrm>
              <a:off x="1968" y="192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4"/>
            <p:cNvSpPr>
              <a:spLocks noChangeArrowheads="1"/>
            </p:cNvSpPr>
            <p:nvPr/>
          </p:nvSpPr>
          <p:spPr bwMode="auto">
            <a:xfrm>
              <a:off x="1968" y="206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2154" y="1442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2875" y="1442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2208" y="1629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</a:t>
              </a:r>
              <a:endParaRPr lang="en-US" sz="1400" dirty="0"/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3504" y="168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9"/>
            <p:cNvSpPr>
              <a:spLocks noChangeShapeType="1"/>
            </p:cNvSpPr>
            <p:nvPr/>
          </p:nvSpPr>
          <p:spPr bwMode="auto">
            <a:xfrm>
              <a:off x="3504" y="1824"/>
              <a:ext cx="43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432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3504" y="2112"/>
              <a:ext cx="43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Text Box 22"/>
            <p:cNvSpPr txBox="1">
              <a:spLocks noChangeArrowheads="1"/>
            </p:cNvSpPr>
            <p:nvPr/>
          </p:nvSpPr>
          <p:spPr bwMode="auto">
            <a:xfrm>
              <a:off x="4040" y="1605"/>
              <a:ext cx="887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00 + 00 = 0000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Invalid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Invalid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01 + 11 = 0111</a:t>
              </a:r>
              <a:endParaRPr lang="en-US" sz="1400" dirty="0"/>
            </a:p>
          </p:txBody>
        </p:sp>
        <p:sp>
          <p:nvSpPr>
            <p:cNvPr id="33816" name="Text Box 23"/>
            <p:cNvSpPr txBox="1">
              <a:spLocks noChangeArrowheads="1"/>
            </p:cNvSpPr>
            <p:nvPr/>
          </p:nvSpPr>
          <p:spPr bwMode="auto">
            <a:xfrm>
              <a:off x="3760" y="1304"/>
              <a:ext cx="1368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Main memory</a:t>
              </a:r>
            </a:p>
            <a:p>
              <a:pPr defTabSz="914608"/>
              <a:r>
                <a:rPr lang="en-US" sz="1400" dirty="0"/>
                <a:t>address in cache block</a:t>
              </a:r>
            </a:p>
          </p:txBody>
        </p:sp>
        <p:sp>
          <p:nvSpPr>
            <p:cNvPr id="33817" name="Rectangle 24"/>
            <p:cNvSpPr>
              <a:spLocks noChangeArrowheads="1"/>
            </p:cNvSpPr>
            <p:nvPr/>
          </p:nvSpPr>
          <p:spPr bwMode="auto">
            <a:xfrm>
              <a:off x="1646" y="163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5"/>
            <p:cNvSpPr>
              <a:spLocks noChangeArrowheads="1"/>
            </p:cNvSpPr>
            <p:nvPr/>
          </p:nvSpPr>
          <p:spPr bwMode="auto">
            <a:xfrm>
              <a:off x="1646" y="1776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6"/>
            <p:cNvSpPr>
              <a:spLocks noChangeArrowheads="1"/>
            </p:cNvSpPr>
            <p:nvPr/>
          </p:nvSpPr>
          <p:spPr bwMode="auto">
            <a:xfrm>
              <a:off x="1646" y="19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7"/>
            <p:cNvSpPr>
              <a:spLocks noChangeArrowheads="1"/>
            </p:cNvSpPr>
            <p:nvPr/>
          </p:nvSpPr>
          <p:spPr bwMode="auto">
            <a:xfrm>
              <a:off x="1646" y="2064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Text Box 28"/>
            <p:cNvSpPr txBox="1">
              <a:spLocks noChangeArrowheads="1"/>
            </p:cNvSpPr>
            <p:nvPr/>
          </p:nvSpPr>
          <p:spPr bwMode="auto">
            <a:xfrm>
              <a:off x="1676" y="1627"/>
              <a:ext cx="192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</a:t>
              </a:r>
              <a:endParaRPr lang="en-US" sz="1400" dirty="0"/>
            </a:p>
          </p:txBody>
        </p:sp>
        <p:sp>
          <p:nvSpPr>
            <p:cNvPr id="33822" name="Text Box 29"/>
            <p:cNvSpPr txBox="1">
              <a:spLocks noChangeArrowheads="1"/>
            </p:cNvSpPr>
            <p:nvPr/>
          </p:nvSpPr>
          <p:spPr bwMode="auto">
            <a:xfrm>
              <a:off x="1589" y="1304"/>
              <a:ext cx="393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</a:t>
              </a:r>
            </a:p>
            <a:p>
              <a:pPr defTabSz="914608"/>
              <a:r>
                <a:rPr lang="en-US" sz="1400" dirty="0"/>
                <a:t>Bit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What happens on a cache hit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When the CPU tries to read from memory, the address will be sent to a </a:t>
            </a:r>
            <a:r>
              <a:rPr lang="en-US" sz="2000" dirty="0" smtClean="0">
                <a:solidFill>
                  <a:srgbClr val="FF0000"/>
                </a:solidFill>
              </a:rPr>
              <a:t>cache controller</a:t>
            </a:r>
            <a:r>
              <a:rPr lang="en-US" sz="2000" dirty="0" smtClean="0"/>
              <a:t>.</a:t>
            </a:r>
          </a:p>
          <a:p>
            <a:pPr marL="666723" lvl="1" indent="-256432" defTabSz="820583"/>
            <a:r>
              <a:rPr lang="en-US" sz="1800" dirty="0" smtClean="0"/>
              <a:t>The lowest </a:t>
            </a:r>
            <a:r>
              <a:rPr lang="en-US" sz="1800" i="1" dirty="0" smtClean="0"/>
              <a:t>k</a:t>
            </a:r>
            <a:r>
              <a:rPr lang="en-US" sz="1800" dirty="0" smtClean="0"/>
              <a:t> bits of the address will index a block in the cache.</a:t>
            </a:r>
          </a:p>
          <a:p>
            <a:pPr marL="666723" lvl="1" indent="-256432" defTabSz="820583"/>
            <a:r>
              <a:rPr lang="en-US" sz="1800" dirty="0" smtClean="0"/>
              <a:t>If the block is valid and the tag matches the upper (</a:t>
            </a:r>
            <a:r>
              <a:rPr lang="en-US" sz="1800" i="1" dirty="0" smtClean="0"/>
              <a:t>m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Lucida Console" pitchFamily="49" charset="0"/>
              </a:rPr>
              <a:t>-</a:t>
            </a:r>
            <a:r>
              <a:rPr lang="en-US" sz="1800" dirty="0" smtClean="0"/>
              <a:t> </a:t>
            </a:r>
            <a:r>
              <a:rPr lang="en-US" sz="1800" i="1" dirty="0" smtClean="0"/>
              <a:t>k</a:t>
            </a:r>
            <a:r>
              <a:rPr lang="en-US" sz="1800" dirty="0" smtClean="0"/>
              <a:t>) bits of the </a:t>
            </a:r>
            <a:r>
              <a:rPr lang="en-US" sz="1800" i="1" dirty="0" smtClean="0"/>
              <a:t>m</a:t>
            </a:r>
            <a:r>
              <a:rPr lang="en-US" sz="1800" dirty="0" smtClean="0"/>
              <a:t>-bit address, then that data will be sent to the CPU.</a:t>
            </a:r>
          </a:p>
          <a:p>
            <a:pPr marL="307718" indent="-307718" defTabSz="820583"/>
            <a:r>
              <a:rPr lang="en-US" sz="2000" dirty="0" smtClean="0"/>
              <a:t>Here is a diagram of a 32-bit memory address and a 2</a:t>
            </a:r>
            <a:r>
              <a:rPr lang="en-US" sz="2000" baseline="36000" dirty="0" smtClean="0"/>
              <a:t>10</a:t>
            </a:r>
            <a:r>
              <a:rPr lang="en-US" sz="2000" dirty="0" smtClean="0"/>
              <a:t>-byte cache.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331239" y="3809160"/>
            <a:ext cx="1143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4125042" y="3854319"/>
            <a:ext cx="582188" cy="17642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2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3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...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...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1022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1023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4059549" y="3514770"/>
            <a:ext cx="65111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6331239" y="4037479"/>
            <a:ext cx="1143000" cy="2297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6331239" y="4267200"/>
            <a:ext cx="1143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6331239" y="4495520"/>
            <a:ext cx="1143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5188239" y="3809160"/>
            <a:ext cx="1143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5188239" y="4037479"/>
            <a:ext cx="1143000" cy="2297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5188239" y="4267200"/>
            <a:ext cx="1143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5188239" y="4495520"/>
            <a:ext cx="1143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6" name="Text Box 14"/>
          <p:cNvSpPr txBox="1">
            <a:spLocks noChangeArrowheads="1"/>
          </p:cNvSpPr>
          <p:nvPr/>
        </p:nvSpPr>
        <p:spPr bwMode="auto">
          <a:xfrm>
            <a:off x="5494462" y="3514770"/>
            <a:ext cx="48870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Tag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6563056" y="3514770"/>
            <a:ext cx="57257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Data</a:t>
            </a:r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4807239" y="3809160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39" name="Rectangle 17"/>
          <p:cNvSpPr>
            <a:spLocks noChangeArrowheads="1"/>
          </p:cNvSpPr>
          <p:nvPr/>
        </p:nvSpPr>
        <p:spPr bwMode="auto">
          <a:xfrm>
            <a:off x="4807239" y="4037479"/>
            <a:ext cx="381000" cy="2297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0" name="Rectangle 18"/>
          <p:cNvSpPr>
            <a:spLocks noChangeArrowheads="1"/>
          </p:cNvSpPr>
          <p:nvPr/>
        </p:nvSpPr>
        <p:spPr bwMode="auto">
          <a:xfrm>
            <a:off x="4807239" y="4267200"/>
            <a:ext cx="381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1" name="Rectangle 19"/>
          <p:cNvSpPr>
            <a:spLocks noChangeArrowheads="1"/>
          </p:cNvSpPr>
          <p:nvPr/>
        </p:nvSpPr>
        <p:spPr bwMode="auto">
          <a:xfrm>
            <a:off x="4807239" y="4495520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2" name="Text Box 20"/>
          <p:cNvSpPr txBox="1">
            <a:spLocks noChangeArrowheads="1"/>
          </p:cNvSpPr>
          <p:nvPr/>
        </p:nvSpPr>
        <p:spPr bwMode="auto">
          <a:xfrm>
            <a:off x="4705012" y="3514770"/>
            <a:ext cx="60277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Valid</a:t>
            </a:r>
          </a:p>
        </p:txBody>
      </p:sp>
      <p:sp>
        <p:nvSpPr>
          <p:cNvPr id="5143" name="Rectangle 21"/>
          <p:cNvSpPr>
            <a:spLocks noChangeArrowheads="1"/>
          </p:cNvSpPr>
          <p:nvPr/>
        </p:nvSpPr>
        <p:spPr bwMode="auto">
          <a:xfrm>
            <a:off x="692728" y="3886200"/>
            <a:ext cx="1676977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4" name="Rectangle 22"/>
          <p:cNvSpPr>
            <a:spLocks noChangeArrowheads="1"/>
          </p:cNvSpPr>
          <p:nvPr/>
        </p:nvSpPr>
        <p:spPr bwMode="auto">
          <a:xfrm>
            <a:off x="2369705" y="3886200"/>
            <a:ext cx="762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5" name="Rectangle 23"/>
          <p:cNvSpPr>
            <a:spLocks noChangeArrowheads="1"/>
          </p:cNvSpPr>
          <p:nvPr/>
        </p:nvSpPr>
        <p:spPr bwMode="auto">
          <a:xfrm>
            <a:off x="6331239" y="4723840"/>
            <a:ext cx="1143000" cy="22832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5188239" y="4723840"/>
            <a:ext cx="1143000" cy="22832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4807239" y="4723840"/>
            <a:ext cx="381000" cy="22832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8" name="Rectangle 26"/>
          <p:cNvSpPr>
            <a:spLocks noChangeArrowheads="1"/>
          </p:cNvSpPr>
          <p:nvPr/>
        </p:nvSpPr>
        <p:spPr bwMode="auto">
          <a:xfrm>
            <a:off x="6331239" y="4952160"/>
            <a:ext cx="1143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49" name="Rectangle 27"/>
          <p:cNvSpPr>
            <a:spLocks noChangeArrowheads="1"/>
          </p:cNvSpPr>
          <p:nvPr/>
        </p:nvSpPr>
        <p:spPr bwMode="auto">
          <a:xfrm>
            <a:off x="5188239" y="4952160"/>
            <a:ext cx="1143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0" name="Rectangle 28"/>
          <p:cNvSpPr>
            <a:spLocks noChangeArrowheads="1"/>
          </p:cNvSpPr>
          <p:nvPr/>
        </p:nvSpPr>
        <p:spPr bwMode="auto">
          <a:xfrm>
            <a:off x="4807239" y="4952160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>
            <a:off x="1060621" y="3590410"/>
            <a:ext cx="163536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Address (32 bits)</a:t>
            </a:r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>
            <a:off x="2750705" y="4114520"/>
            <a:ext cx="0" cy="6849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3" name="Rectangle 31"/>
          <p:cNvSpPr>
            <a:spLocks noChangeArrowheads="1"/>
          </p:cNvSpPr>
          <p:nvPr/>
        </p:nvSpPr>
        <p:spPr bwMode="auto">
          <a:xfrm>
            <a:off x="6331239" y="5180479"/>
            <a:ext cx="1143000" cy="2297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4" name="Rectangle 32"/>
          <p:cNvSpPr>
            <a:spLocks noChangeArrowheads="1"/>
          </p:cNvSpPr>
          <p:nvPr/>
        </p:nvSpPr>
        <p:spPr bwMode="auto">
          <a:xfrm>
            <a:off x="5188239" y="5180479"/>
            <a:ext cx="1143000" cy="2297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5" name="Rectangle 33"/>
          <p:cNvSpPr>
            <a:spLocks noChangeArrowheads="1"/>
          </p:cNvSpPr>
          <p:nvPr/>
        </p:nvSpPr>
        <p:spPr bwMode="auto">
          <a:xfrm>
            <a:off x="4807239" y="5180479"/>
            <a:ext cx="381000" cy="2297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6" name="Rectangle 34"/>
          <p:cNvSpPr>
            <a:spLocks noChangeArrowheads="1"/>
          </p:cNvSpPr>
          <p:nvPr/>
        </p:nvSpPr>
        <p:spPr bwMode="auto">
          <a:xfrm>
            <a:off x="6331239" y="5410200"/>
            <a:ext cx="1143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7" name="Rectangle 35"/>
          <p:cNvSpPr>
            <a:spLocks noChangeArrowheads="1"/>
          </p:cNvSpPr>
          <p:nvPr/>
        </p:nvSpPr>
        <p:spPr bwMode="auto">
          <a:xfrm>
            <a:off x="5188239" y="5410200"/>
            <a:ext cx="1143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58" name="Rectangle 36"/>
          <p:cNvSpPr>
            <a:spLocks noChangeArrowheads="1"/>
          </p:cNvSpPr>
          <p:nvPr/>
        </p:nvSpPr>
        <p:spPr bwMode="auto">
          <a:xfrm>
            <a:off x="4807239" y="5410200"/>
            <a:ext cx="381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750705" y="4799479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60" name="Line 38"/>
          <p:cNvSpPr>
            <a:spLocks noChangeShapeType="1"/>
          </p:cNvSpPr>
          <p:nvPr/>
        </p:nvSpPr>
        <p:spPr bwMode="auto">
          <a:xfrm>
            <a:off x="1607705" y="4114520"/>
            <a:ext cx="0" cy="19806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1607705" y="6095160"/>
            <a:ext cx="3886489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5722216" y="4799479"/>
            <a:ext cx="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63" name="Text Box 41"/>
          <p:cNvSpPr txBox="1">
            <a:spLocks noChangeArrowheads="1"/>
          </p:cNvSpPr>
          <p:nvPr/>
        </p:nvSpPr>
        <p:spPr bwMode="auto">
          <a:xfrm>
            <a:off x="5587177" y="5982866"/>
            <a:ext cx="288839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=</a:t>
            </a:r>
          </a:p>
        </p:txBody>
      </p:sp>
      <p:sp>
        <p:nvSpPr>
          <p:cNvPr id="5164" name="Oval 42"/>
          <p:cNvSpPr>
            <a:spLocks noChangeArrowheads="1"/>
          </p:cNvSpPr>
          <p:nvPr/>
        </p:nvSpPr>
        <p:spPr bwMode="auto">
          <a:xfrm>
            <a:off x="5494194" y="5942479"/>
            <a:ext cx="456045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65" name="Text Box 43"/>
          <p:cNvSpPr txBox="1">
            <a:spLocks noChangeArrowheads="1"/>
          </p:cNvSpPr>
          <p:nvPr/>
        </p:nvSpPr>
        <p:spPr bwMode="auto">
          <a:xfrm>
            <a:off x="7608138" y="4580730"/>
            <a:ext cx="81892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To CPU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036705" y="4799479"/>
            <a:ext cx="1524000" cy="1676681"/>
            <a:chOff x="5540375" y="4972050"/>
            <a:chExt cx="1676400" cy="1900238"/>
          </a:xfrm>
        </p:grpSpPr>
        <p:sp>
          <p:nvSpPr>
            <p:cNvPr id="5178" name="Line 44"/>
            <p:cNvSpPr>
              <a:spLocks noChangeShapeType="1"/>
            </p:cNvSpPr>
            <p:nvPr/>
          </p:nvSpPr>
          <p:spPr bwMode="auto">
            <a:xfrm>
              <a:off x="5540375" y="4972050"/>
              <a:ext cx="0" cy="19002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45"/>
            <p:cNvSpPr>
              <a:spLocks noChangeShapeType="1"/>
            </p:cNvSpPr>
            <p:nvPr/>
          </p:nvSpPr>
          <p:spPr bwMode="auto">
            <a:xfrm>
              <a:off x="5540375" y="6872288"/>
              <a:ext cx="16764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7" name="Line 46"/>
          <p:cNvSpPr>
            <a:spLocks noChangeShapeType="1"/>
          </p:cNvSpPr>
          <p:nvPr/>
        </p:nvSpPr>
        <p:spPr bwMode="auto">
          <a:xfrm>
            <a:off x="6865216" y="487652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68" name="Line 47"/>
          <p:cNvSpPr>
            <a:spLocks noChangeShapeType="1"/>
          </p:cNvSpPr>
          <p:nvPr/>
        </p:nvSpPr>
        <p:spPr bwMode="auto">
          <a:xfrm>
            <a:off x="5950239" y="6095160"/>
            <a:ext cx="6104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69" name="AutoShape 48"/>
          <p:cNvSpPr>
            <a:spLocks noChangeArrowheads="1"/>
          </p:cNvSpPr>
          <p:nvPr/>
        </p:nvSpPr>
        <p:spPr bwMode="auto">
          <a:xfrm>
            <a:off x="6560705" y="6019520"/>
            <a:ext cx="685512" cy="53368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70" name="Line 49"/>
          <p:cNvSpPr>
            <a:spLocks noChangeShapeType="1"/>
          </p:cNvSpPr>
          <p:nvPr/>
        </p:nvSpPr>
        <p:spPr bwMode="auto">
          <a:xfrm>
            <a:off x="7246216" y="6247839"/>
            <a:ext cx="10665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71" name="Text Box 50"/>
          <p:cNvSpPr txBox="1">
            <a:spLocks noChangeArrowheads="1"/>
          </p:cNvSpPr>
          <p:nvPr/>
        </p:nvSpPr>
        <p:spPr bwMode="auto">
          <a:xfrm>
            <a:off x="7795026" y="5952050"/>
            <a:ext cx="42349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Hit</a:t>
            </a:r>
          </a:p>
        </p:txBody>
      </p:sp>
      <p:sp>
        <p:nvSpPr>
          <p:cNvPr id="5172" name="Line 51"/>
          <p:cNvSpPr>
            <a:spLocks noChangeShapeType="1"/>
          </p:cNvSpPr>
          <p:nvPr/>
        </p:nvSpPr>
        <p:spPr bwMode="auto">
          <a:xfrm flipV="1">
            <a:off x="2597728" y="4418479"/>
            <a:ext cx="304512" cy="770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73" name="Line 52"/>
          <p:cNvSpPr>
            <a:spLocks noChangeShapeType="1"/>
          </p:cNvSpPr>
          <p:nvPr/>
        </p:nvSpPr>
        <p:spPr bwMode="auto">
          <a:xfrm flipV="1">
            <a:off x="1454728" y="4418479"/>
            <a:ext cx="304512" cy="770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74" name="Text Box 53"/>
          <p:cNvSpPr txBox="1">
            <a:spLocks noChangeArrowheads="1"/>
          </p:cNvSpPr>
          <p:nvPr/>
        </p:nvSpPr>
        <p:spPr bwMode="auto">
          <a:xfrm>
            <a:off x="2364167" y="4199730"/>
            <a:ext cx="383417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10</a:t>
            </a:r>
          </a:p>
        </p:txBody>
      </p:sp>
      <p:sp>
        <p:nvSpPr>
          <p:cNvPr id="5175" name="Text Box 54"/>
          <p:cNvSpPr txBox="1">
            <a:spLocks noChangeArrowheads="1"/>
          </p:cNvSpPr>
          <p:nvPr/>
        </p:nvSpPr>
        <p:spPr bwMode="auto">
          <a:xfrm>
            <a:off x="1221167" y="4199730"/>
            <a:ext cx="383417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22</a:t>
            </a:r>
          </a:p>
        </p:txBody>
      </p:sp>
      <p:sp>
        <p:nvSpPr>
          <p:cNvPr id="5176" name="Text Box 55"/>
          <p:cNvSpPr txBox="1">
            <a:spLocks noChangeArrowheads="1"/>
          </p:cNvSpPr>
          <p:nvPr/>
        </p:nvSpPr>
        <p:spPr bwMode="auto">
          <a:xfrm>
            <a:off x="3069526" y="4505090"/>
            <a:ext cx="65111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</a:t>
            </a:r>
          </a:p>
        </p:txBody>
      </p:sp>
      <p:sp>
        <p:nvSpPr>
          <p:cNvPr id="5177" name="Text Box 56"/>
          <p:cNvSpPr txBox="1">
            <a:spLocks noChangeArrowheads="1"/>
          </p:cNvSpPr>
          <p:nvPr/>
        </p:nvSpPr>
        <p:spPr bwMode="auto">
          <a:xfrm>
            <a:off x="3131974" y="5800770"/>
            <a:ext cx="48870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inkTgt spid="_x0000_s109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inkTgt spid="_x0000_s109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nimBg="1"/>
      <p:bldP spid="27687" grpId="0" animBg="1"/>
      <p:bldP spid="276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8727" y="6320118"/>
            <a:ext cx="1905000" cy="456640"/>
          </a:xfrm>
          <a:prstGeom prst="rect">
            <a:avLst/>
          </a:prstGeom>
          <a:noFill/>
        </p:spPr>
        <p:txBody>
          <a:bodyPr lIns="82058" tIns="41029" rIns="82058" bIns="41029"/>
          <a:lstStyle/>
          <a:p>
            <a:pPr defTabSz="914608"/>
            <a:fld id="{DBB14894-F648-424E-918B-BE36B6F5C3EF}" type="slidenum">
              <a:rPr lang="en-US" smtClean="0"/>
              <a:pPr defTabSz="914608"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What happens on a cache miss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The delays that we’ve been assuming for memories (e.g., 2ns) are really assuming cache hits.</a:t>
            </a:r>
          </a:p>
          <a:p>
            <a:pPr marL="666723" lvl="1" indent="-256432" defTabSz="820583"/>
            <a:r>
              <a:rPr lang="en-US" sz="1800" dirty="0" smtClean="0"/>
              <a:t>If our CPU implementations accessed main memory directly, their cycle times would have to be much larger. </a:t>
            </a:r>
          </a:p>
          <a:p>
            <a:pPr marL="666723" lvl="1" indent="-256432" defTabSz="820583"/>
            <a:r>
              <a:rPr lang="en-US" sz="1800" dirty="0" smtClean="0"/>
              <a:t>Instead we assume that most memory accesses will be cache hits, which allows us to use a shorter cycle time.</a:t>
            </a:r>
          </a:p>
          <a:p>
            <a:pPr marL="307718" indent="-307718" defTabSz="820583"/>
            <a:r>
              <a:rPr lang="en-US" sz="2000" dirty="0" smtClean="0"/>
              <a:t>However, a much slower main memory access is needed on a cache miss. The simplest thing to do is to </a:t>
            </a:r>
            <a:r>
              <a:rPr lang="en-US" sz="2000" dirty="0" smtClean="0">
                <a:solidFill>
                  <a:srgbClr val="FF0000"/>
                </a:solidFill>
              </a:rPr>
              <a:t>stall</a:t>
            </a:r>
            <a:r>
              <a:rPr lang="en-US" sz="2000" dirty="0" smtClean="0"/>
              <a:t> the pipeline until the data from main memory can be fetched (and also copied into the cache).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Loading a block into the cache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After data is read from main memory, putting a copy of that data into the cache is straightforward.</a:t>
            </a:r>
          </a:p>
          <a:p>
            <a:pPr marL="666723" lvl="1" indent="-256432" defTabSz="820583"/>
            <a:r>
              <a:rPr lang="en-US" sz="1800" dirty="0" smtClean="0"/>
              <a:t>The lowest </a:t>
            </a:r>
            <a:r>
              <a:rPr lang="en-US" sz="1800" i="1" dirty="0" smtClean="0"/>
              <a:t>k</a:t>
            </a:r>
            <a:r>
              <a:rPr lang="en-US" sz="1800" dirty="0" smtClean="0"/>
              <a:t> bits of the address specify a cache block.</a:t>
            </a:r>
          </a:p>
          <a:p>
            <a:pPr marL="666723" lvl="1" indent="-256432" defTabSz="820583"/>
            <a:r>
              <a:rPr lang="en-US" sz="1800" dirty="0" smtClean="0"/>
              <a:t>The upper (</a:t>
            </a:r>
            <a:r>
              <a:rPr lang="en-US" sz="1800" i="1" dirty="0" smtClean="0"/>
              <a:t>m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Lucida Console" pitchFamily="49" charset="0"/>
              </a:rPr>
              <a:t>-</a:t>
            </a:r>
            <a:r>
              <a:rPr lang="en-US" sz="1800" dirty="0" smtClean="0"/>
              <a:t> </a:t>
            </a:r>
            <a:r>
              <a:rPr lang="en-US" sz="1800" i="1" dirty="0" smtClean="0"/>
              <a:t>k</a:t>
            </a:r>
            <a:r>
              <a:rPr lang="en-US" sz="1800" dirty="0" smtClean="0"/>
              <a:t>) address bits are stored in the block’s tag field.</a:t>
            </a:r>
          </a:p>
          <a:p>
            <a:pPr marL="666723" lvl="1" indent="-256432" defTabSz="820583"/>
            <a:r>
              <a:rPr lang="en-US" sz="1800" dirty="0" smtClean="0"/>
              <a:t>The data from main memory is stored in the block’s data field.</a:t>
            </a:r>
          </a:p>
          <a:p>
            <a:pPr marL="666723" lvl="1" indent="-256432" defTabSz="820583"/>
            <a:r>
              <a:rPr lang="en-US" sz="1800" dirty="0" smtClean="0"/>
              <a:t>The valid bit is set to 1.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122796" y="3513323"/>
            <a:ext cx="6781512" cy="2811277"/>
            <a:chOff x="778" y="2349"/>
            <a:chExt cx="4699" cy="2007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4685" y="2563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3236" y="2591"/>
              <a:ext cx="246" cy="12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3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 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3104" y="2349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4685" y="2727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4685" y="2890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9"/>
            <p:cNvSpPr>
              <a:spLocks noChangeArrowheads="1"/>
            </p:cNvSpPr>
            <p:nvPr/>
          </p:nvSpPr>
          <p:spPr bwMode="auto">
            <a:xfrm>
              <a:off x="4685" y="305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3893" y="2563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893" y="2727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3893" y="2890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3893" y="305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Text Box 14"/>
            <p:cNvSpPr txBox="1">
              <a:spLocks noChangeArrowheads="1"/>
            </p:cNvSpPr>
            <p:nvPr/>
          </p:nvSpPr>
          <p:spPr bwMode="auto">
            <a:xfrm>
              <a:off x="4097" y="2349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35857" name="Text Box 15"/>
            <p:cNvSpPr txBox="1">
              <a:spLocks noChangeArrowheads="1"/>
            </p:cNvSpPr>
            <p:nvPr/>
          </p:nvSpPr>
          <p:spPr bwMode="auto">
            <a:xfrm>
              <a:off x="4838" y="2349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3629" y="2563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3629" y="2727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3629" y="2890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3629" y="3053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Text Box 20"/>
            <p:cNvSpPr txBox="1">
              <a:spLocks noChangeArrowheads="1"/>
            </p:cNvSpPr>
            <p:nvPr/>
          </p:nvSpPr>
          <p:spPr bwMode="auto">
            <a:xfrm>
              <a:off x="3550" y="2349"/>
              <a:ext cx="43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</a:t>
              </a:r>
            </a:p>
          </p:txBody>
        </p:sp>
        <p:sp>
          <p:nvSpPr>
            <p:cNvPr id="35863" name="Rectangle 21"/>
            <p:cNvSpPr>
              <a:spLocks noChangeArrowheads="1"/>
            </p:cNvSpPr>
            <p:nvPr/>
          </p:nvSpPr>
          <p:spPr bwMode="auto">
            <a:xfrm>
              <a:off x="778" y="2618"/>
              <a:ext cx="116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Rectangle 22"/>
            <p:cNvSpPr>
              <a:spLocks noChangeArrowheads="1"/>
            </p:cNvSpPr>
            <p:nvPr/>
          </p:nvSpPr>
          <p:spPr bwMode="auto">
            <a:xfrm>
              <a:off x="1940" y="2618"/>
              <a:ext cx="528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4685" y="3216"/>
              <a:ext cx="792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Rectangle 24"/>
            <p:cNvSpPr>
              <a:spLocks noChangeArrowheads="1"/>
            </p:cNvSpPr>
            <p:nvPr/>
          </p:nvSpPr>
          <p:spPr bwMode="auto">
            <a:xfrm>
              <a:off x="3893" y="3216"/>
              <a:ext cx="792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Rectangle 25"/>
            <p:cNvSpPr>
              <a:spLocks noChangeArrowheads="1"/>
            </p:cNvSpPr>
            <p:nvPr/>
          </p:nvSpPr>
          <p:spPr bwMode="auto">
            <a:xfrm>
              <a:off x="3629" y="3216"/>
              <a:ext cx="264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Rectangle 26"/>
            <p:cNvSpPr>
              <a:spLocks noChangeArrowheads="1"/>
            </p:cNvSpPr>
            <p:nvPr/>
          </p:nvSpPr>
          <p:spPr bwMode="auto">
            <a:xfrm>
              <a:off x="4685" y="3379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7"/>
            <p:cNvSpPr>
              <a:spLocks noChangeArrowheads="1"/>
            </p:cNvSpPr>
            <p:nvPr/>
          </p:nvSpPr>
          <p:spPr bwMode="auto">
            <a:xfrm>
              <a:off x="3893" y="3379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Rectangle 28"/>
            <p:cNvSpPr>
              <a:spLocks noChangeArrowheads="1"/>
            </p:cNvSpPr>
            <p:nvPr/>
          </p:nvSpPr>
          <p:spPr bwMode="auto">
            <a:xfrm>
              <a:off x="3629" y="3379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Text Box 29"/>
            <p:cNvSpPr txBox="1">
              <a:spLocks noChangeArrowheads="1"/>
            </p:cNvSpPr>
            <p:nvPr/>
          </p:nvSpPr>
          <p:spPr bwMode="auto">
            <a:xfrm>
              <a:off x="1026" y="2403"/>
              <a:ext cx="114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Address (32 bits)</a:t>
              </a:r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>
              <a:off x="2204" y="2781"/>
              <a:ext cx="0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Rectangle 31"/>
            <p:cNvSpPr>
              <a:spLocks noChangeArrowheads="1"/>
            </p:cNvSpPr>
            <p:nvPr/>
          </p:nvSpPr>
          <p:spPr bwMode="auto">
            <a:xfrm>
              <a:off x="4685" y="354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Rectangle 32"/>
            <p:cNvSpPr>
              <a:spLocks noChangeArrowheads="1"/>
            </p:cNvSpPr>
            <p:nvPr/>
          </p:nvSpPr>
          <p:spPr bwMode="auto">
            <a:xfrm>
              <a:off x="3893" y="3543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Rectangle 33"/>
            <p:cNvSpPr>
              <a:spLocks noChangeArrowheads="1"/>
            </p:cNvSpPr>
            <p:nvPr/>
          </p:nvSpPr>
          <p:spPr bwMode="auto">
            <a:xfrm>
              <a:off x="3629" y="3543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Rectangle 34"/>
            <p:cNvSpPr>
              <a:spLocks noChangeArrowheads="1"/>
            </p:cNvSpPr>
            <p:nvPr/>
          </p:nvSpPr>
          <p:spPr bwMode="auto">
            <a:xfrm>
              <a:off x="4685" y="370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Rectangle 35"/>
            <p:cNvSpPr>
              <a:spLocks noChangeArrowheads="1"/>
            </p:cNvSpPr>
            <p:nvPr/>
          </p:nvSpPr>
          <p:spPr bwMode="auto">
            <a:xfrm>
              <a:off x="3893" y="3706"/>
              <a:ext cx="792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Rectangle 36"/>
            <p:cNvSpPr>
              <a:spLocks noChangeArrowheads="1"/>
            </p:cNvSpPr>
            <p:nvPr/>
          </p:nvSpPr>
          <p:spPr bwMode="auto">
            <a:xfrm>
              <a:off x="3629" y="3706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Line 37"/>
            <p:cNvSpPr>
              <a:spLocks noChangeShapeType="1"/>
            </p:cNvSpPr>
            <p:nvPr/>
          </p:nvSpPr>
          <p:spPr bwMode="auto">
            <a:xfrm>
              <a:off x="2204" y="3271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Line 38"/>
            <p:cNvSpPr>
              <a:spLocks noChangeShapeType="1"/>
            </p:cNvSpPr>
            <p:nvPr/>
          </p:nvSpPr>
          <p:spPr bwMode="auto">
            <a:xfrm>
              <a:off x="1412" y="2781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39"/>
            <p:cNvSpPr>
              <a:spLocks noChangeShapeType="1"/>
            </p:cNvSpPr>
            <p:nvPr/>
          </p:nvSpPr>
          <p:spPr bwMode="auto">
            <a:xfrm>
              <a:off x="1412" y="3488"/>
              <a:ext cx="28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0"/>
            <p:cNvSpPr>
              <a:spLocks noChangeShapeType="1"/>
            </p:cNvSpPr>
            <p:nvPr/>
          </p:nvSpPr>
          <p:spPr bwMode="auto">
            <a:xfrm>
              <a:off x="4263" y="3271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41"/>
            <p:cNvSpPr>
              <a:spLocks noChangeShapeType="1"/>
            </p:cNvSpPr>
            <p:nvPr/>
          </p:nvSpPr>
          <p:spPr bwMode="auto">
            <a:xfrm flipV="1">
              <a:off x="2098" y="2999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42"/>
            <p:cNvSpPr>
              <a:spLocks noChangeShapeType="1"/>
            </p:cNvSpPr>
            <p:nvPr/>
          </p:nvSpPr>
          <p:spPr bwMode="auto">
            <a:xfrm flipV="1">
              <a:off x="1306" y="2999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43"/>
            <p:cNvSpPr txBox="1">
              <a:spLocks noChangeArrowheads="1"/>
            </p:cNvSpPr>
            <p:nvPr/>
          </p:nvSpPr>
          <p:spPr bwMode="auto">
            <a:xfrm>
              <a:off x="1929" y="2838"/>
              <a:ext cx="28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10</a:t>
              </a:r>
            </a:p>
          </p:txBody>
        </p:sp>
        <p:sp>
          <p:nvSpPr>
            <p:cNvPr id="35886" name="Text Box 44"/>
            <p:cNvSpPr txBox="1">
              <a:spLocks noChangeArrowheads="1"/>
            </p:cNvSpPr>
            <p:nvPr/>
          </p:nvSpPr>
          <p:spPr bwMode="auto">
            <a:xfrm>
              <a:off x="1137" y="2838"/>
              <a:ext cx="28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22</a:t>
              </a:r>
            </a:p>
          </p:txBody>
        </p:sp>
        <p:sp>
          <p:nvSpPr>
            <p:cNvPr id="35887" name="Text Box 45"/>
            <p:cNvSpPr txBox="1">
              <a:spLocks noChangeArrowheads="1"/>
            </p:cNvSpPr>
            <p:nvPr/>
          </p:nvSpPr>
          <p:spPr bwMode="auto">
            <a:xfrm>
              <a:off x="2418" y="3056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5888" name="Text Box 46"/>
            <p:cNvSpPr txBox="1">
              <a:spLocks noChangeArrowheads="1"/>
            </p:cNvSpPr>
            <p:nvPr/>
          </p:nvSpPr>
          <p:spPr bwMode="auto">
            <a:xfrm>
              <a:off x="2461" y="3274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35889" name="Rectangle 47"/>
            <p:cNvSpPr>
              <a:spLocks noChangeArrowheads="1"/>
            </p:cNvSpPr>
            <p:nvPr/>
          </p:nvSpPr>
          <p:spPr bwMode="auto">
            <a:xfrm>
              <a:off x="1306" y="3892"/>
              <a:ext cx="792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48"/>
            <p:cNvSpPr txBox="1">
              <a:spLocks noChangeArrowheads="1"/>
            </p:cNvSpPr>
            <p:nvPr/>
          </p:nvSpPr>
          <p:spPr bwMode="auto">
            <a:xfrm>
              <a:off x="1512" y="3678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5891" name="Line 49"/>
            <p:cNvSpPr>
              <a:spLocks noChangeShapeType="1"/>
            </p:cNvSpPr>
            <p:nvPr/>
          </p:nvSpPr>
          <p:spPr bwMode="auto">
            <a:xfrm>
              <a:off x="1676" y="3978"/>
              <a:ext cx="3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2" name="Line 50"/>
            <p:cNvSpPr>
              <a:spLocks noChangeShapeType="1"/>
            </p:cNvSpPr>
            <p:nvPr/>
          </p:nvSpPr>
          <p:spPr bwMode="auto">
            <a:xfrm>
              <a:off x="5055" y="3271"/>
              <a:ext cx="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3" name="Line 51"/>
            <p:cNvSpPr>
              <a:spLocks noChangeShapeType="1"/>
            </p:cNvSpPr>
            <p:nvPr/>
          </p:nvSpPr>
          <p:spPr bwMode="auto">
            <a:xfrm>
              <a:off x="3788" y="3271"/>
              <a:ext cx="0" cy="8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4" name="Text Box 52"/>
            <p:cNvSpPr txBox="1">
              <a:spLocks noChangeArrowheads="1"/>
            </p:cNvSpPr>
            <p:nvPr/>
          </p:nvSpPr>
          <p:spPr bwMode="auto">
            <a:xfrm>
              <a:off x="3669" y="4144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Average memory access time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average memory access time</a:t>
            </a:r>
            <a:r>
              <a:rPr lang="en-US" sz="2000" dirty="0" smtClean="0"/>
              <a:t>, or </a:t>
            </a:r>
            <a:r>
              <a:rPr lang="en-US" sz="2000" dirty="0" smtClean="0">
                <a:solidFill>
                  <a:srgbClr val="FF0000"/>
                </a:solidFill>
              </a:rPr>
              <a:t>AMAT</a:t>
            </a:r>
            <a:r>
              <a:rPr lang="en-US" sz="2000" dirty="0" smtClean="0"/>
              <a:t>, can then be computed.</a:t>
            </a:r>
          </a:p>
          <a:p>
            <a:pPr marL="307718" indent="-307718" algn="ctr" defTabSz="820583">
              <a:spcBef>
                <a:spcPct val="80000"/>
              </a:spcBef>
              <a:spcAft>
                <a:spcPct val="60000"/>
              </a:spcAft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AMAT = Hit time + (Miss rate x Miss penalty)</a:t>
            </a:r>
          </a:p>
          <a:p>
            <a:pPr marL="307718" indent="-307718" defTabSz="820583">
              <a:buNone/>
            </a:pPr>
            <a:r>
              <a:rPr lang="en-US" sz="2000" dirty="0" smtClean="0"/>
              <a:t>	This is just averaging the amount of time for cache hits and the amount of time for cache misses.</a:t>
            </a:r>
          </a:p>
          <a:p>
            <a:pPr marL="307718" indent="-307718" defTabSz="820583"/>
            <a:r>
              <a:rPr lang="en-US" sz="2000" dirty="0" smtClean="0"/>
              <a:t>How can we improve the average memory access time of a system?</a:t>
            </a:r>
          </a:p>
          <a:p>
            <a:pPr marL="666723" lvl="1" indent="-256432" defTabSz="820583"/>
            <a:r>
              <a:rPr lang="en-US" sz="1800" dirty="0" smtClean="0"/>
              <a:t>Obviously, a lower AMAT is better.</a:t>
            </a:r>
          </a:p>
          <a:p>
            <a:pPr marL="666723" lvl="1" indent="-256432" defTabSz="820583"/>
            <a:r>
              <a:rPr lang="en-US" sz="1800" dirty="0" smtClean="0"/>
              <a:t>Miss penalties are usually much greater than hit times, so the best way to lower AMAT is to reduce the </a:t>
            </a:r>
            <a:r>
              <a:rPr lang="en-US" sz="1800" dirty="0" smtClean="0">
                <a:solidFill>
                  <a:schemeClr val="accent2"/>
                </a:solidFill>
              </a:rPr>
              <a:t>miss penalty</a:t>
            </a:r>
            <a:r>
              <a:rPr lang="en-US" sz="1800" dirty="0" smtClean="0"/>
              <a:t> </a:t>
            </a:r>
            <a:r>
              <a:rPr lang="en-US" sz="1800" i="1" dirty="0" smtClean="0"/>
              <a:t>or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accent2"/>
                </a:solidFill>
              </a:rPr>
              <a:t>miss rate</a:t>
            </a:r>
            <a:r>
              <a:rPr lang="en-US" sz="18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However, AMAT should only be used as a general guideline. Remember that </a:t>
            </a:r>
            <a:r>
              <a:rPr lang="en-US" sz="2000" dirty="0" smtClean="0">
                <a:solidFill>
                  <a:srgbClr val="FF0000"/>
                </a:solidFill>
              </a:rPr>
              <a:t>execution time</a:t>
            </a:r>
            <a:r>
              <a:rPr lang="en-US" sz="2000" dirty="0" smtClean="0"/>
              <a:t> is still the best performance metric.</a:t>
            </a:r>
          </a:p>
          <a:p>
            <a:pPr marL="666723" lvl="1" indent="-256432" defTabSz="820583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What if the cache fills up?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Our third question was what to do if we run out of space in our cache, or if we need to reuse a block for a different memory address.</a:t>
            </a:r>
          </a:p>
          <a:p>
            <a:pPr marL="307718" indent="-307718" defTabSz="820583"/>
            <a:r>
              <a:rPr lang="en-US" sz="2000" dirty="0" smtClean="0"/>
              <a:t>We answered this question implicitly on the last page!</a:t>
            </a:r>
          </a:p>
          <a:p>
            <a:pPr marL="666723" lvl="1" indent="-256432" defTabSz="820583"/>
            <a:r>
              <a:rPr lang="en-US" sz="1800" dirty="0" smtClean="0"/>
              <a:t>A miss causes a new block to be loaded into the cache, automatically overwriting any previously stored data.</a:t>
            </a:r>
          </a:p>
          <a:p>
            <a:pPr marL="666723" lvl="1" indent="-256432" defTabSz="820583"/>
            <a:r>
              <a:rPr lang="en-US" sz="1800" dirty="0" smtClean="0"/>
              <a:t>This is a </a:t>
            </a:r>
            <a:r>
              <a:rPr lang="en-US" sz="1800" dirty="0" smtClean="0">
                <a:solidFill>
                  <a:srgbClr val="FF0000"/>
                </a:solidFill>
              </a:rPr>
              <a:t>least recently used</a:t>
            </a:r>
            <a:r>
              <a:rPr lang="en-US" sz="1800" dirty="0" smtClean="0"/>
              <a:t> replacement policy, which assumes that older data is less likely to be requested than newer data.</a:t>
            </a:r>
          </a:p>
          <a:p>
            <a:pPr marL="307718" indent="-307718" defTabSz="820583"/>
            <a:r>
              <a:rPr lang="en-US" sz="2000" dirty="0" smtClean="0"/>
              <a:t>We’ll see a few other policies next.</a:t>
            </a:r>
          </a:p>
        </p:txBody>
      </p:sp>
      <p:graphicFrame>
        <p:nvGraphicFramePr>
          <p:cNvPr id="6146" name="Rectangle 4"/>
          <p:cNvGraphicFramePr>
            <a:graphicFrameLocks/>
          </p:cNvGraphicFramePr>
          <p:nvPr/>
        </p:nvGraphicFramePr>
        <p:xfrm>
          <a:off x="1524000" y="1396534"/>
          <a:ext cx="6096000" cy="4064934"/>
        </p:xfrm>
        <a:graphic>
          <a:graphicData uri="http://schemas.openxmlformats.org/presentationml/2006/ole">
            <p:oleObj spid="_x0000_s1096706" name="Clip" r:id="rId3" imgW="0" imgH="0" progId="MS_ClipArt_Gallery.2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dirty="0" smtClean="0"/>
              <a:t>One-byte cache blocks don’t take advantage of 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, which predicts that an access to one address will be followed by an access to a nearby address. </a:t>
            </a:r>
          </a:p>
          <a:p>
            <a:pPr marL="307718" indent="-307718" defTabSz="820583"/>
            <a:r>
              <a:rPr lang="en-US" dirty="0" smtClean="0"/>
              <a:t>What can we do?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dirty="0" smtClean="0"/>
              <a:t>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Spatial locality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What we can do is make the cache block size </a:t>
            </a:r>
            <a:r>
              <a:rPr lang="en-US" sz="2000" dirty="0" smtClean="0">
                <a:solidFill>
                  <a:schemeClr val="accent2"/>
                </a:solidFill>
              </a:rPr>
              <a:t>larger than one byte</a:t>
            </a:r>
            <a:r>
              <a:rPr lang="en-US" sz="2000" dirty="0" smtClean="0"/>
              <a:t>.</a:t>
            </a:r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Here we use two-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byte blocks, so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we can load the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cache with two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bytes at a time.</a:t>
            </a:r>
          </a:p>
          <a:p>
            <a:pPr marL="307718" indent="-307718" defTabSz="820583"/>
            <a:r>
              <a:rPr lang="en-US" sz="2000" dirty="0" smtClean="0"/>
              <a:t>If we read from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address </a:t>
            </a:r>
            <a:r>
              <a:rPr lang="en-US" sz="2000" dirty="0" smtClean="0">
                <a:solidFill>
                  <a:srgbClr val="00CC00"/>
                </a:solidFill>
              </a:rPr>
              <a:t>12</a:t>
            </a:r>
            <a:r>
              <a:rPr lang="en-US" sz="2000" dirty="0" smtClean="0"/>
              <a:t>, the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data in addresses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CC00"/>
                </a:solidFill>
              </a:rPr>
              <a:t>12</a:t>
            </a:r>
            <a:r>
              <a:rPr lang="en-US" sz="2000" dirty="0" smtClean="0"/>
              <a:t> </a:t>
            </a:r>
            <a:r>
              <a:rPr lang="en-US" sz="2000" i="1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CC00"/>
                </a:solidFill>
              </a:rPr>
              <a:t>13</a:t>
            </a:r>
            <a:r>
              <a:rPr lang="en-US" sz="2000" dirty="0" smtClean="0"/>
              <a:t> would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both be copied to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cache block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.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Spatial locality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4261" y="1762402"/>
            <a:ext cx="5725127" cy="4177393"/>
            <a:chOff x="1812" y="1208"/>
            <a:chExt cx="3605" cy="2632"/>
          </a:xfrm>
        </p:grpSpPr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 flipH="1">
              <a:off x="3120" y="2928"/>
              <a:ext cx="720" cy="76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H="1" flipV="1">
              <a:off x="3120" y="2544"/>
              <a:ext cx="720" cy="38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H="1" flipV="1">
              <a:off x="3120" y="1680"/>
              <a:ext cx="720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3120" y="2448"/>
              <a:ext cx="720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 flipH="1" flipV="1">
              <a:off x="3120" y="1968"/>
              <a:ext cx="720" cy="67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3120" y="2640"/>
              <a:ext cx="720" cy="48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 flipV="1">
              <a:off x="3120" y="2256"/>
              <a:ext cx="720" cy="528"/>
            </a:xfrm>
            <a:prstGeom prst="line">
              <a:avLst/>
            </a:prstGeom>
            <a:noFill/>
            <a:ln w="254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flipH="1">
              <a:off x="3120" y="2784"/>
              <a:ext cx="720" cy="624"/>
            </a:xfrm>
            <a:prstGeom prst="line">
              <a:avLst/>
            </a:prstGeom>
            <a:noFill/>
            <a:ln w="254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2352" y="1968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2352" y="2112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2352" y="2400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2352" y="1824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2352" y="2256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2352" y="2544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2352" y="2976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2352" y="3264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21"/>
            <p:cNvSpPr>
              <a:spLocks noChangeArrowheads="1"/>
            </p:cNvSpPr>
            <p:nvPr/>
          </p:nvSpPr>
          <p:spPr bwMode="auto">
            <a:xfrm>
              <a:off x="2352" y="3552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22"/>
            <p:cNvSpPr>
              <a:spLocks noChangeArrowheads="1"/>
            </p:cNvSpPr>
            <p:nvPr/>
          </p:nvSpPr>
          <p:spPr bwMode="auto">
            <a:xfrm>
              <a:off x="2352" y="3120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2352" y="3408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2352" y="3696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Text Box 25"/>
            <p:cNvSpPr txBox="1">
              <a:spLocks noChangeArrowheads="1"/>
            </p:cNvSpPr>
            <p:nvPr/>
          </p:nvSpPr>
          <p:spPr bwMode="auto">
            <a:xfrm>
              <a:off x="1958" y="1629"/>
              <a:ext cx="255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3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4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5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6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  <a:endParaRPr lang="en-US" sz="1400" dirty="0"/>
            </a:p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9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10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</a:t>
              </a:r>
              <a:endParaRPr lang="en-US" sz="1400" dirty="0">
                <a:solidFill>
                  <a:srgbClr val="FF00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13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14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15</a:t>
              </a:r>
            </a:p>
          </p:txBody>
        </p:sp>
        <p:sp>
          <p:nvSpPr>
            <p:cNvPr id="12315" name="Text Box 26"/>
            <p:cNvSpPr txBox="1">
              <a:spLocks noChangeArrowheads="1"/>
            </p:cNvSpPr>
            <p:nvPr/>
          </p:nvSpPr>
          <p:spPr bwMode="auto">
            <a:xfrm>
              <a:off x="1812" y="1208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Memory</a:t>
              </a:r>
            </a:p>
            <a:p>
              <a:pPr defTabSz="914608" eaLnBrk="1" hangingPunct="1"/>
              <a:r>
                <a:rPr lang="en-US" sz="1400" dirty="0"/>
                <a:t>Address</a:t>
              </a:r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2352" y="1536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2352" y="1680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2352" y="2688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2352" y="2832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Text Box 31"/>
            <p:cNvSpPr txBox="1">
              <a:spLocks noChangeArrowheads="1"/>
            </p:cNvSpPr>
            <p:nvPr/>
          </p:nvSpPr>
          <p:spPr bwMode="auto">
            <a:xfrm>
              <a:off x="5115" y="2392"/>
              <a:ext cx="192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  <a:endParaRPr lang="en-US" sz="1400" dirty="0"/>
            </a:p>
          </p:txBody>
        </p:sp>
        <p:sp>
          <p:nvSpPr>
            <p:cNvPr id="12321" name="Text Box 32"/>
            <p:cNvSpPr txBox="1">
              <a:spLocks noChangeArrowheads="1"/>
            </p:cNvSpPr>
            <p:nvPr/>
          </p:nvSpPr>
          <p:spPr bwMode="auto">
            <a:xfrm>
              <a:off x="4994" y="2163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Index</a:t>
              </a:r>
            </a:p>
          </p:txBody>
        </p:sp>
        <p:sp>
          <p:nvSpPr>
            <p:cNvPr id="12322" name="Rectangle 33"/>
            <p:cNvSpPr>
              <a:spLocks noChangeArrowheads="1"/>
            </p:cNvSpPr>
            <p:nvPr/>
          </p:nvSpPr>
          <p:spPr bwMode="auto">
            <a:xfrm>
              <a:off x="4464" y="2544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4"/>
            <p:cNvSpPr>
              <a:spLocks noChangeArrowheads="1"/>
            </p:cNvSpPr>
            <p:nvPr/>
          </p:nvSpPr>
          <p:spPr bwMode="auto">
            <a:xfrm>
              <a:off x="4464" y="2688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5"/>
            <p:cNvSpPr>
              <a:spLocks noChangeArrowheads="1"/>
            </p:cNvSpPr>
            <p:nvPr/>
          </p:nvSpPr>
          <p:spPr bwMode="auto">
            <a:xfrm>
              <a:off x="4464" y="2832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6"/>
            <p:cNvSpPr>
              <a:spLocks noChangeArrowheads="1"/>
            </p:cNvSpPr>
            <p:nvPr/>
          </p:nvSpPr>
          <p:spPr bwMode="auto">
            <a:xfrm>
              <a:off x="4464" y="2400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37"/>
            <p:cNvSpPr>
              <a:spLocks noChangeArrowheads="1"/>
            </p:cNvSpPr>
            <p:nvPr/>
          </p:nvSpPr>
          <p:spPr bwMode="auto">
            <a:xfrm>
              <a:off x="3840" y="2544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38"/>
            <p:cNvSpPr>
              <a:spLocks noChangeArrowheads="1"/>
            </p:cNvSpPr>
            <p:nvPr/>
          </p:nvSpPr>
          <p:spPr bwMode="auto">
            <a:xfrm>
              <a:off x="3840" y="2688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39"/>
            <p:cNvSpPr>
              <a:spLocks noChangeArrowheads="1"/>
            </p:cNvSpPr>
            <p:nvPr/>
          </p:nvSpPr>
          <p:spPr bwMode="auto">
            <a:xfrm>
              <a:off x="3840" y="2832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0"/>
            <p:cNvSpPr>
              <a:spLocks noChangeArrowheads="1"/>
            </p:cNvSpPr>
            <p:nvPr/>
          </p:nvSpPr>
          <p:spPr bwMode="auto">
            <a:xfrm>
              <a:off x="3840" y="2400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AutoShape 41"/>
            <p:cNvSpPr>
              <a:spLocks/>
            </p:cNvSpPr>
            <p:nvPr/>
          </p:nvSpPr>
          <p:spPr bwMode="auto">
            <a:xfrm>
              <a:off x="3024" y="1536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AutoShape 42"/>
            <p:cNvSpPr>
              <a:spLocks/>
            </p:cNvSpPr>
            <p:nvPr/>
          </p:nvSpPr>
          <p:spPr bwMode="auto">
            <a:xfrm>
              <a:off x="3024" y="1824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AutoShape 43"/>
            <p:cNvSpPr>
              <a:spLocks/>
            </p:cNvSpPr>
            <p:nvPr/>
          </p:nvSpPr>
          <p:spPr bwMode="auto">
            <a:xfrm>
              <a:off x="3024" y="2112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AutoShape 44"/>
            <p:cNvSpPr>
              <a:spLocks/>
            </p:cNvSpPr>
            <p:nvPr/>
          </p:nvSpPr>
          <p:spPr bwMode="auto">
            <a:xfrm>
              <a:off x="3024" y="2400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AutoShape 45"/>
            <p:cNvSpPr>
              <a:spLocks/>
            </p:cNvSpPr>
            <p:nvPr/>
          </p:nvSpPr>
          <p:spPr bwMode="auto">
            <a:xfrm>
              <a:off x="3024" y="2688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AutoShape 46"/>
            <p:cNvSpPr>
              <a:spLocks/>
            </p:cNvSpPr>
            <p:nvPr/>
          </p:nvSpPr>
          <p:spPr bwMode="auto">
            <a:xfrm>
              <a:off x="3024" y="2976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AutoShape 47"/>
            <p:cNvSpPr>
              <a:spLocks/>
            </p:cNvSpPr>
            <p:nvPr/>
          </p:nvSpPr>
          <p:spPr bwMode="auto">
            <a:xfrm>
              <a:off x="3024" y="3264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AutoShape 48"/>
            <p:cNvSpPr>
              <a:spLocks/>
            </p:cNvSpPr>
            <p:nvPr/>
          </p:nvSpPr>
          <p:spPr bwMode="auto">
            <a:xfrm>
              <a:off x="3024" y="3552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896225" cy="4972050"/>
          </a:xfrm>
        </p:spPr>
        <p:txBody>
          <a:bodyPr/>
          <a:lstStyle/>
          <a:p>
            <a:pPr marL="307718" indent="-307718" defTabSz="820583">
              <a:tabLst>
                <a:tab pos="2156878" algn="l"/>
              </a:tabLst>
            </a:pPr>
            <a:r>
              <a:rPr lang="en-US" sz="2000" dirty="0" smtClean="0"/>
              <a:t>Now how can we figure out where data should be placed in the cache?</a:t>
            </a:r>
          </a:p>
          <a:p>
            <a:pPr marL="307718" indent="-307718" defTabSz="820583">
              <a:tabLst>
                <a:tab pos="2156878" algn="l"/>
              </a:tabLst>
            </a:pPr>
            <a:r>
              <a:rPr lang="en-US" sz="2000" dirty="0" smtClean="0"/>
              <a:t>It’s time for </a:t>
            </a:r>
            <a:r>
              <a:rPr lang="en-US" sz="2000" dirty="0" smtClean="0">
                <a:solidFill>
                  <a:srgbClr val="FF0000"/>
                </a:solidFill>
              </a:rPr>
              <a:t>block addresses</a:t>
            </a:r>
            <a:r>
              <a:rPr lang="en-US" sz="2000" dirty="0" smtClean="0"/>
              <a:t>! If the cache block size is 2</a:t>
            </a:r>
            <a:r>
              <a:rPr lang="en-US" sz="2000" i="1" baseline="40000" dirty="0" smtClean="0"/>
              <a:t>n</a:t>
            </a:r>
            <a:r>
              <a:rPr lang="en-US" sz="2000" dirty="0" smtClean="0"/>
              <a:t> bytes, we can conceptually split the main memory into 2</a:t>
            </a:r>
            <a:r>
              <a:rPr lang="en-US" sz="2000" i="1" baseline="40000" dirty="0" smtClean="0"/>
              <a:t>n</a:t>
            </a:r>
            <a:r>
              <a:rPr lang="en-US" sz="2000" dirty="0" smtClean="0"/>
              <a:t>-byte chunks too.</a:t>
            </a:r>
          </a:p>
          <a:p>
            <a:pPr marL="307718" indent="-307718" defTabSz="820583">
              <a:tabLst>
                <a:tab pos="2156878" algn="l"/>
              </a:tabLst>
            </a:pPr>
            <a:r>
              <a:rPr lang="en-US" sz="2000" dirty="0" smtClean="0"/>
              <a:t>To determine the block address of a byte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2156878" algn="l"/>
              </a:tabLst>
            </a:pPr>
            <a:r>
              <a:rPr lang="en-US" sz="2000" dirty="0" smtClean="0"/>
              <a:t>	address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you can do the integer division</a:t>
            </a:r>
          </a:p>
          <a:p>
            <a:pPr marL="307718" indent="-307718" defTabSz="820583">
              <a:spcBef>
                <a:spcPct val="80000"/>
              </a:spcBef>
              <a:spcAft>
                <a:spcPct val="60000"/>
              </a:spcAft>
              <a:buNone/>
              <a:tabLst>
                <a:tab pos="2156878" algn="l"/>
              </a:tabLst>
            </a:pPr>
            <a:r>
              <a:rPr lang="en-US" sz="2000" dirty="0" smtClean="0"/>
              <a:t>		</a:t>
            </a:r>
            <a:r>
              <a:rPr lang="en-US" sz="2000" i="1" dirty="0" err="1" smtClean="0">
                <a:solidFill>
                  <a:srgbClr val="3333FF"/>
                </a:solidFill>
              </a:rPr>
              <a:t>i</a:t>
            </a:r>
            <a:r>
              <a:rPr lang="en-US" sz="2000" dirty="0" smtClean="0">
                <a:solidFill>
                  <a:srgbClr val="3333FF"/>
                </a:solidFill>
              </a:rPr>
              <a:t> / 2</a:t>
            </a:r>
            <a:r>
              <a:rPr lang="en-US" sz="2000" i="1" baseline="40000" dirty="0" smtClean="0">
                <a:solidFill>
                  <a:srgbClr val="3333FF"/>
                </a:solidFill>
              </a:rPr>
              <a:t>n</a:t>
            </a:r>
            <a:endParaRPr lang="en-US" sz="2000" i="1" dirty="0" smtClean="0">
              <a:solidFill>
                <a:srgbClr val="3333FF"/>
              </a:solidFill>
            </a:endParaRPr>
          </a:p>
          <a:p>
            <a:pPr marL="307718" indent="-307718" defTabSz="820583">
              <a:tabLst>
                <a:tab pos="2156878" algn="l"/>
              </a:tabLst>
            </a:pPr>
            <a:r>
              <a:rPr lang="en-US" sz="2000" dirty="0" smtClean="0"/>
              <a:t>Our example has two-byte cache blocks, so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2156878" algn="l"/>
              </a:tabLst>
            </a:pPr>
            <a:r>
              <a:rPr lang="en-US" sz="2000" dirty="0" smtClean="0"/>
              <a:t>	we can think of a 16-byte main memory as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2156878" algn="l"/>
              </a:tabLst>
            </a:pPr>
            <a:r>
              <a:rPr lang="en-US" sz="2000" dirty="0" smtClean="0"/>
              <a:t>	an “8-block” main memory instead.</a:t>
            </a:r>
          </a:p>
          <a:p>
            <a:pPr marL="307718" indent="-307718" defTabSz="820583">
              <a:tabLst>
                <a:tab pos="2156878" algn="l"/>
              </a:tabLst>
            </a:pPr>
            <a:r>
              <a:rPr lang="en-US" sz="2000" dirty="0" smtClean="0"/>
              <a:t>For instance, memory addresses </a:t>
            </a:r>
            <a:r>
              <a:rPr lang="en-US" sz="2000" dirty="0" smtClean="0">
                <a:solidFill>
                  <a:srgbClr val="00CC00"/>
                </a:solidFill>
              </a:rPr>
              <a:t>12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CC00"/>
                </a:solidFill>
              </a:rPr>
              <a:t>13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2156878" algn="l"/>
              </a:tabLst>
            </a:pPr>
            <a:r>
              <a:rPr lang="en-US" sz="2000" dirty="0" smtClean="0"/>
              <a:t>	both correspond to block address </a:t>
            </a:r>
            <a:r>
              <a:rPr lang="en-US" sz="2000" dirty="0" smtClean="0">
                <a:solidFill>
                  <a:srgbClr val="00CC00"/>
                </a:solidFill>
              </a:rPr>
              <a:t>6</a:t>
            </a:r>
            <a:r>
              <a:rPr lang="en-US" sz="2000" dirty="0" smtClean="0"/>
              <a:t>, since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2156878" algn="l"/>
              </a:tabLs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CC00"/>
                </a:solidFill>
              </a:rPr>
              <a:t>12 / 2 = 6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CC00"/>
                </a:solidFill>
              </a:rPr>
              <a:t>13 / 2 = 6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Block addresses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8400" y="2438400"/>
            <a:ext cx="2674638" cy="4205437"/>
            <a:chOff x="1859" y="1208"/>
            <a:chExt cx="1685" cy="2650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2400" y="1968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400" y="2112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2400" y="2400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2400" y="2256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2400" y="2544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2400" y="2976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2400" y="3264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2400" y="3552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4"/>
            <p:cNvSpPr>
              <a:spLocks noChangeArrowheads="1"/>
            </p:cNvSpPr>
            <p:nvPr/>
          </p:nvSpPr>
          <p:spPr bwMode="auto">
            <a:xfrm>
              <a:off x="2400" y="3120"/>
              <a:ext cx="624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5"/>
            <p:cNvSpPr>
              <a:spLocks noChangeArrowheads="1"/>
            </p:cNvSpPr>
            <p:nvPr/>
          </p:nvSpPr>
          <p:spPr bwMode="auto">
            <a:xfrm>
              <a:off x="2400" y="3408"/>
              <a:ext cx="624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Rectangle 16"/>
            <p:cNvSpPr>
              <a:spLocks noChangeArrowheads="1"/>
            </p:cNvSpPr>
            <p:nvPr/>
          </p:nvSpPr>
          <p:spPr bwMode="auto">
            <a:xfrm>
              <a:off x="2400" y="3696"/>
              <a:ext cx="62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2006" y="1629"/>
              <a:ext cx="255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3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4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5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6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  <a:endParaRPr lang="en-US" sz="1400" dirty="0"/>
            </a:p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9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10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</a:t>
              </a:r>
              <a:endParaRPr lang="en-US" sz="1400" dirty="0">
                <a:solidFill>
                  <a:srgbClr val="FF00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13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14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15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1859" y="1208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Byte</a:t>
              </a:r>
            </a:p>
            <a:p>
              <a:pPr defTabSz="914608" eaLnBrk="1" hangingPunct="1"/>
              <a:r>
                <a:rPr lang="en-US" sz="1400" dirty="0"/>
                <a:t>Address</a:t>
              </a:r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>
              <a:off x="2400" y="1536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>
              <a:off x="2400" y="1680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>
              <a:off x="2400" y="2688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2400" y="2832"/>
              <a:ext cx="624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AutoShape 23"/>
            <p:cNvSpPr>
              <a:spLocks/>
            </p:cNvSpPr>
            <p:nvPr/>
          </p:nvSpPr>
          <p:spPr bwMode="auto">
            <a:xfrm>
              <a:off x="3072" y="1536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AutoShape 24"/>
            <p:cNvSpPr>
              <a:spLocks/>
            </p:cNvSpPr>
            <p:nvPr/>
          </p:nvSpPr>
          <p:spPr bwMode="auto">
            <a:xfrm>
              <a:off x="3072" y="1824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AutoShape 25"/>
            <p:cNvSpPr>
              <a:spLocks/>
            </p:cNvSpPr>
            <p:nvPr/>
          </p:nvSpPr>
          <p:spPr bwMode="auto">
            <a:xfrm>
              <a:off x="3072" y="2112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AutoShape 26"/>
            <p:cNvSpPr>
              <a:spLocks/>
            </p:cNvSpPr>
            <p:nvPr/>
          </p:nvSpPr>
          <p:spPr bwMode="auto">
            <a:xfrm>
              <a:off x="3072" y="2400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AutoShape 27"/>
            <p:cNvSpPr>
              <a:spLocks/>
            </p:cNvSpPr>
            <p:nvPr/>
          </p:nvSpPr>
          <p:spPr bwMode="auto">
            <a:xfrm>
              <a:off x="3072" y="2688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AutoShape 28"/>
            <p:cNvSpPr>
              <a:spLocks/>
            </p:cNvSpPr>
            <p:nvPr/>
          </p:nvSpPr>
          <p:spPr bwMode="auto">
            <a:xfrm>
              <a:off x="3072" y="2976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AutoShape 29"/>
            <p:cNvSpPr>
              <a:spLocks/>
            </p:cNvSpPr>
            <p:nvPr/>
          </p:nvSpPr>
          <p:spPr bwMode="auto">
            <a:xfrm>
              <a:off x="3072" y="3264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AutoShape 30"/>
            <p:cNvSpPr>
              <a:spLocks/>
            </p:cNvSpPr>
            <p:nvPr/>
          </p:nvSpPr>
          <p:spPr bwMode="auto">
            <a:xfrm>
              <a:off x="3072" y="3552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3141" y="1667"/>
              <a:ext cx="192" cy="2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FF0000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3333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009900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/>
            </a:p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4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5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FF00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6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FF00FF"/>
                </a:solidFill>
              </a:endParaRP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963" y="1208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Block</a:t>
              </a:r>
            </a:p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Once you know the block address, you can map it to the cache as before: find the remainder when the block address is divided by the number of cache blocks.</a:t>
            </a:r>
          </a:p>
          <a:p>
            <a:pPr marL="307718" indent="-307718" defTabSz="820583"/>
            <a:r>
              <a:rPr lang="en-US" sz="2000" dirty="0" smtClean="0"/>
              <a:t>In our example, 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memory block </a:t>
            </a:r>
            <a:r>
              <a:rPr lang="en-US" sz="2000" dirty="0" smtClean="0">
                <a:solidFill>
                  <a:srgbClr val="00CC00"/>
                </a:solidFill>
              </a:rPr>
              <a:t>6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669900"/>
                </a:solidFill>
              </a:rPr>
              <a:t>	</a:t>
            </a:r>
            <a:r>
              <a:rPr lang="en-US" sz="2000" dirty="0" smtClean="0"/>
              <a:t>belongs in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block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, since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CC00"/>
                </a:solidFill>
              </a:rPr>
              <a:t>6 mod 4 = 2</a:t>
            </a:r>
            <a:r>
              <a:rPr lang="en-US" sz="20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This corresponds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to placing data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from memory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byte</a:t>
            </a:r>
            <a:r>
              <a:rPr lang="en-US" sz="2000" dirty="0" smtClean="0"/>
              <a:t> addresses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CC00"/>
                </a:solidFill>
              </a:rPr>
              <a:t>12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00CC00"/>
                </a:solidFill>
              </a:rPr>
              <a:t> 13</a:t>
            </a:r>
            <a:r>
              <a:rPr lang="en-US" sz="2000" dirty="0" smtClean="0"/>
              <a:t> into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cache block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.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Cache mapping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188853" y="2349593"/>
            <a:ext cx="5726547" cy="4203607"/>
            <a:chOff x="2045" y="1370"/>
            <a:chExt cx="3968" cy="3001"/>
          </a:xfrm>
        </p:grpSpPr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 flipH="1">
              <a:off x="3643" y="3318"/>
              <a:ext cx="634" cy="87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5"/>
            <p:cNvSpPr>
              <a:spLocks noChangeShapeType="1"/>
            </p:cNvSpPr>
            <p:nvPr/>
          </p:nvSpPr>
          <p:spPr bwMode="auto">
            <a:xfrm flipH="1" flipV="1">
              <a:off x="3643" y="2883"/>
              <a:ext cx="634" cy="43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 flipH="1" flipV="1">
              <a:off x="3643" y="1904"/>
              <a:ext cx="634" cy="8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 flipH="1">
              <a:off x="3643" y="2774"/>
              <a:ext cx="634" cy="4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 flipH="1" flipV="1">
              <a:off x="3643" y="2230"/>
              <a:ext cx="634" cy="76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>
              <a:off x="3643" y="2992"/>
              <a:ext cx="634" cy="54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 flipH="1" flipV="1">
              <a:off x="3643" y="2557"/>
              <a:ext cx="634" cy="59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 flipH="1">
              <a:off x="3643" y="3155"/>
              <a:ext cx="634" cy="707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2640" y="2230"/>
              <a:ext cx="686" cy="16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2640" y="2394"/>
              <a:ext cx="686" cy="163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14"/>
            <p:cNvSpPr>
              <a:spLocks noChangeArrowheads="1"/>
            </p:cNvSpPr>
            <p:nvPr/>
          </p:nvSpPr>
          <p:spPr bwMode="auto">
            <a:xfrm>
              <a:off x="2640" y="2720"/>
              <a:ext cx="686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15"/>
            <p:cNvSpPr>
              <a:spLocks noChangeArrowheads="1"/>
            </p:cNvSpPr>
            <p:nvPr/>
          </p:nvSpPr>
          <p:spPr bwMode="auto">
            <a:xfrm>
              <a:off x="2640" y="2067"/>
              <a:ext cx="686" cy="163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Rectangle 16"/>
            <p:cNvSpPr>
              <a:spLocks noChangeArrowheads="1"/>
            </p:cNvSpPr>
            <p:nvPr/>
          </p:nvSpPr>
          <p:spPr bwMode="auto">
            <a:xfrm>
              <a:off x="2640" y="2557"/>
              <a:ext cx="686" cy="163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2640" y="2883"/>
              <a:ext cx="686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2640" y="3373"/>
              <a:ext cx="686" cy="163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19"/>
            <p:cNvSpPr>
              <a:spLocks noChangeArrowheads="1"/>
            </p:cNvSpPr>
            <p:nvPr/>
          </p:nvSpPr>
          <p:spPr bwMode="auto">
            <a:xfrm>
              <a:off x="2640" y="3699"/>
              <a:ext cx="686" cy="163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20"/>
            <p:cNvSpPr>
              <a:spLocks noChangeArrowheads="1"/>
            </p:cNvSpPr>
            <p:nvPr/>
          </p:nvSpPr>
          <p:spPr bwMode="auto">
            <a:xfrm>
              <a:off x="2640" y="4026"/>
              <a:ext cx="686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21"/>
            <p:cNvSpPr>
              <a:spLocks noChangeArrowheads="1"/>
            </p:cNvSpPr>
            <p:nvPr/>
          </p:nvSpPr>
          <p:spPr bwMode="auto">
            <a:xfrm>
              <a:off x="2640" y="3536"/>
              <a:ext cx="686" cy="163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22"/>
            <p:cNvSpPr>
              <a:spLocks noChangeArrowheads="1"/>
            </p:cNvSpPr>
            <p:nvPr/>
          </p:nvSpPr>
          <p:spPr bwMode="auto">
            <a:xfrm>
              <a:off x="2640" y="3862"/>
              <a:ext cx="686" cy="16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23"/>
            <p:cNvSpPr>
              <a:spLocks noChangeArrowheads="1"/>
            </p:cNvSpPr>
            <p:nvPr/>
          </p:nvSpPr>
          <p:spPr bwMode="auto">
            <a:xfrm>
              <a:off x="2640" y="4189"/>
              <a:ext cx="686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2207" y="1846"/>
              <a:ext cx="280" cy="2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3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4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5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6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  <a:endParaRPr lang="en-US" sz="1400" dirty="0"/>
            </a:p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9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10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11</a:t>
              </a:r>
              <a:endParaRPr lang="en-US" sz="1400" dirty="0">
                <a:solidFill>
                  <a:srgbClr val="FF00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13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14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15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2045" y="1370"/>
              <a:ext cx="639" cy="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Byte</a:t>
              </a:r>
            </a:p>
            <a:p>
              <a:pPr defTabSz="914608" eaLnBrk="1" hangingPunct="1"/>
              <a:r>
                <a:rPr lang="en-US" sz="1400" dirty="0"/>
                <a:t>Address</a:t>
              </a:r>
            </a:p>
          </p:txBody>
        </p:sp>
        <p:sp>
          <p:nvSpPr>
            <p:cNvPr id="14364" name="Rectangle 26"/>
            <p:cNvSpPr>
              <a:spLocks noChangeArrowheads="1"/>
            </p:cNvSpPr>
            <p:nvPr/>
          </p:nvSpPr>
          <p:spPr bwMode="auto">
            <a:xfrm>
              <a:off x="2640" y="1741"/>
              <a:ext cx="686" cy="1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Rectangle 27"/>
            <p:cNvSpPr>
              <a:spLocks noChangeArrowheads="1"/>
            </p:cNvSpPr>
            <p:nvPr/>
          </p:nvSpPr>
          <p:spPr bwMode="auto">
            <a:xfrm>
              <a:off x="2640" y="1904"/>
              <a:ext cx="686" cy="1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28"/>
            <p:cNvSpPr>
              <a:spLocks noChangeArrowheads="1"/>
            </p:cNvSpPr>
            <p:nvPr/>
          </p:nvSpPr>
          <p:spPr bwMode="auto">
            <a:xfrm>
              <a:off x="2640" y="3046"/>
              <a:ext cx="686" cy="16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29"/>
            <p:cNvSpPr>
              <a:spLocks noChangeArrowheads="1"/>
            </p:cNvSpPr>
            <p:nvPr/>
          </p:nvSpPr>
          <p:spPr bwMode="auto">
            <a:xfrm>
              <a:off x="2640" y="3210"/>
              <a:ext cx="686" cy="1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30"/>
            <p:cNvSpPr txBox="1">
              <a:spLocks noChangeArrowheads="1"/>
            </p:cNvSpPr>
            <p:nvPr/>
          </p:nvSpPr>
          <p:spPr bwMode="auto">
            <a:xfrm>
              <a:off x="5680" y="2711"/>
              <a:ext cx="211" cy="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  <a:endParaRPr lang="en-US" sz="1400" dirty="0"/>
            </a:p>
          </p:txBody>
        </p:sp>
        <p:sp>
          <p:nvSpPr>
            <p:cNvPr id="14369" name="Text Box 31"/>
            <p:cNvSpPr txBox="1">
              <a:spLocks noChangeArrowheads="1"/>
            </p:cNvSpPr>
            <p:nvPr/>
          </p:nvSpPr>
          <p:spPr bwMode="auto">
            <a:xfrm>
              <a:off x="5547" y="2451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Index</a:t>
              </a:r>
            </a:p>
          </p:txBody>
        </p:sp>
        <p:sp>
          <p:nvSpPr>
            <p:cNvPr id="14370" name="Rectangle 32"/>
            <p:cNvSpPr>
              <a:spLocks noChangeArrowheads="1"/>
            </p:cNvSpPr>
            <p:nvPr/>
          </p:nvSpPr>
          <p:spPr bwMode="auto">
            <a:xfrm>
              <a:off x="4963" y="2883"/>
              <a:ext cx="687" cy="163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Rectangle 33"/>
            <p:cNvSpPr>
              <a:spLocks noChangeArrowheads="1"/>
            </p:cNvSpPr>
            <p:nvPr/>
          </p:nvSpPr>
          <p:spPr bwMode="auto">
            <a:xfrm>
              <a:off x="4963" y="3046"/>
              <a:ext cx="687" cy="16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Rectangle 34"/>
            <p:cNvSpPr>
              <a:spLocks noChangeArrowheads="1"/>
            </p:cNvSpPr>
            <p:nvPr/>
          </p:nvSpPr>
          <p:spPr bwMode="auto">
            <a:xfrm>
              <a:off x="4963" y="3210"/>
              <a:ext cx="687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Rectangle 35"/>
            <p:cNvSpPr>
              <a:spLocks noChangeArrowheads="1"/>
            </p:cNvSpPr>
            <p:nvPr/>
          </p:nvSpPr>
          <p:spPr bwMode="auto">
            <a:xfrm>
              <a:off x="4963" y="2720"/>
              <a:ext cx="687" cy="1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Rectangle 36"/>
            <p:cNvSpPr>
              <a:spLocks noChangeArrowheads="1"/>
            </p:cNvSpPr>
            <p:nvPr/>
          </p:nvSpPr>
          <p:spPr bwMode="auto">
            <a:xfrm>
              <a:off x="4277" y="2883"/>
              <a:ext cx="686" cy="163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Rectangle 37"/>
            <p:cNvSpPr>
              <a:spLocks noChangeArrowheads="1"/>
            </p:cNvSpPr>
            <p:nvPr/>
          </p:nvSpPr>
          <p:spPr bwMode="auto">
            <a:xfrm>
              <a:off x="4277" y="3046"/>
              <a:ext cx="686" cy="16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Rectangle 38"/>
            <p:cNvSpPr>
              <a:spLocks noChangeArrowheads="1"/>
            </p:cNvSpPr>
            <p:nvPr/>
          </p:nvSpPr>
          <p:spPr bwMode="auto">
            <a:xfrm>
              <a:off x="4277" y="3210"/>
              <a:ext cx="686" cy="163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Rectangle 39"/>
            <p:cNvSpPr>
              <a:spLocks noChangeArrowheads="1"/>
            </p:cNvSpPr>
            <p:nvPr/>
          </p:nvSpPr>
          <p:spPr bwMode="auto">
            <a:xfrm>
              <a:off x="4277" y="2720"/>
              <a:ext cx="686" cy="1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AutoShape 40"/>
            <p:cNvSpPr>
              <a:spLocks/>
            </p:cNvSpPr>
            <p:nvPr/>
          </p:nvSpPr>
          <p:spPr bwMode="auto">
            <a:xfrm>
              <a:off x="3379" y="1741"/>
              <a:ext cx="106" cy="326"/>
            </a:xfrm>
            <a:prstGeom prst="rightBrace">
              <a:avLst>
                <a:gd name="adj1" fmla="val 25629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AutoShape 41"/>
            <p:cNvSpPr>
              <a:spLocks/>
            </p:cNvSpPr>
            <p:nvPr/>
          </p:nvSpPr>
          <p:spPr bwMode="auto">
            <a:xfrm>
              <a:off x="3379" y="2067"/>
              <a:ext cx="106" cy="327"/>
            </a:xfrm>
            <a:prstGeom prst="rightBrace">
              <a:avLst>
                <a:gd name="adj1" fmla="val 25708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AutoShape 42"/>
            <p:cNvSpPr>
              <a:spLocks/>
            </p:cNvSpPr>
            <p:nvPr/>
          </p:nvSpPr>
          <p:spPr bwMode="auto">
            <a:xfrm>
              <a:off x="3379" y="2394"/>
              <a:ext cx="106" cy="326"/>
            </a:xfrm>
            <a:prstGeom prst="rightBrace">
              <a:avLst>
                <a:gd name="adj1" fmla="val 25629"/>
                <a:gd name="adj2" fmla="val 50000"/>
              </a:avLst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AutoShape 43"/>
            <p:cNvSpPr>
              <a:spLocks/>
            </p:cNvSpPr>
            <p:nvPr/>
          </p:nvSpPr>
          <p:spPr bwMode="auto">
            <a:xfrm>
              <a:off x="3379" y="2720"/>
              <a:ext cx="106" cy="326"/>
            </a:xfrm>
            <a:prstGeom prst="rightBrace">
              <a:avLst>
                <a:gd name="adj1" fmla="val 25629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AutoShape 44"/>
            <p:cNvSpPr>
              <a:spLocks/>
            </p:cNvSpPr>
            <p:nvPr/>
          </p:nvSpPr>
          <p:spPr bwMode="auto">
            <a:xfrm>
              <a:off x="3379" y="3046"/>
              <a:ext cx="106" cy="327"/>
            </a:xfrm>
            <a:prstGeom prst="rightBrace">
              <a:avLst>
                <a:gd name="adj1" fmla="val 25708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AutoShape 45"/>
            <p:cNvSpPr>
              <a:spLocks/>
            </p:cNvSpPr>
            <p:nvPr/>
          </p:nvSpPr>
          <p:spPr bwMode="auto">
            <a:xfrm>
              <a:off x="3379" y="3373"/>
              <a:ext cx="106" cy="326"/>
            </a:xfrm>
            <a:prstGeom prst="rightBrace">
              <a:avLst>
                <a:gd name="adj1" fmla="val 25629"/>
                <a:gd name="adj2" fmla="val 50000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AutoShape 46"/>
            <p:cNvSpPr>
              <a:spLocks/>
            </p:cNvSpPr>
            <p:nvPr/>
          </p:nvSpPr>
          <p:spPr bwMode="auto">
            <a:xfrm>
              <a:off x="3379" y="3699"/>
              <a:ext cx="106" cy="327"/>
            </a:xfrm>
            <a:prstGeom prst="rightBrace">
              <a:avLst>
                <a:gd name="adj1" fmla="val 25708"/>
                <a:gd name="adj2" fmla="val 50000"/>
              </a:avLst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AutoShape 47"/>
            <p:cNvSpPr>
              <a:spLocks/>
            </p:cNvSpPr>
            <p:nvPr/>
          </p:nvSpPr>
          <p:spPr bwMode="auto">
            <a:xfrm>
              <a:off x="3379" y="4026"/>
              <a:ext cx="106" cy="326"/>
            </a:xfrm>
            <a:prstGeom prst="rightBrace">
              <a:avLst>
                <a:gd name="adj1" fmla="val 25629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Text Box 48"/>
            <p:cNvSpPr txBox="1">
              <a:spLocks noChangeArrowheads="1"/>
            </p:cNvSpPr>
            <p:nvPr/>
          </p:nvSpPr>
          <p:spPr bwMode="auto">
            <a:xfrm>
              <a:off x="3455" y="1889"/>
              <a:ext cx="211" cy="24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FF0000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3333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009900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/>
            </a:p>
            <a:p>
              <a:pPr defTabSz="914608" eaLnBrk="1" hangingPunct="1"/>
              <a:r>
                <a:rPr lang="en-US" sz="1400" dirty="0">
                  <a:solidFill>
                    <a:srgbClr val="FF0000"/>
                  </a:solidFill>
                </a:rPr>
                <a:t>4</a:t>
              </a: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/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5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FF00FF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6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00CC00"/>
                </a:solidFill>
              </a:endParaRP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</a:p>
            <a:p>
              <a:pPr defTabSz="914608" eaLnBrk="1" hangingPunct="1">
                <a:spcBef>
                  <a:spcPct val="8000"/>
                </a:spcBef>
              </a:pPr>
              <a:endParaRPr lang="en-US" sz="1400" dirty="0">
                <a:solidFill>
                  <a:srgbClr val="FF00FF"/>
                </a:solidFill>
              </a:endParaRPr>
            </a:p>
          </p:txBody>
        </p:sp>
        <p:sp>
          <p:nvSpPr>
            <p:cNvPr id="14387" name="Text Box 49"/>
            <p:cNvSpPr txBox="1">
              <a:spLocks noChangeArrowheads="1"/>
            </p:cNvSpPr>
            <p:nvPr/>
          </p:nvSpPr>
          <p:spPr bwMode="auto">
            <a:xfrm>
              <a:off x="3259" y="1370"/>
              <a:ext cx="639" cy="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Block</a:t>
              </a:r>
            </a:p>
            <a:p>
              <a:pPr defTabSz="914608" eaLnBrk="1" hangingPunct="1"/>
              <a:r>
                <a:rPr lang="en-US" sz="1400" dirty="0"/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When we access one byte of data in memory, we’ll copy its entire </a:t>
            </a:r>
            <a:r>
              <a:rPr lang="en-US" sz="2000" i="1" dirty="0" smtClean="0"/>
              <a:t>block </a:t>
            </a:r>
            <a:r>
              <a:rPr lang="en-US" sz="2000" dirty="0" smtClean="0"/>
              <a:t>into the cache, to hopefully take advantage of spatial locality.</a:t>
            </a:r>
          </a:p>
          <a:p>
            <a:pPr marL="307718" indent="-307718" defTabSz="820583"/>
            <a:r>
              <a:rPr lang="en-US" sz="2000" dirty="0" smtClean="0"/>
              <a:t>In our example, if a program reads from byte address 12 we’ll load all of memory block 6 (both addresses 12 and 13) into cache block 2.</a:t>
            </a:r>
          </a:p>
          <a:p>
            <a:pPr marL="307718" indent="-307718" defTabSz="820583"/>
            <a:r>
              <a:rPr lang="en-US" sz="2000" dirty="0" smtClean="0"/>
              <a:t>Note byte address 13 corresponds to the </a:t>
            </a:r>
            <a:r>
              <a:rPr lang="en-US" sz="2000" i="1" dirty="0" smtClean="0"/>
              <a:t>same</a:t>
            </a:r>
            <a:r>
              <a:rPr lang="en-US" sz="2000" dirty="0" smtClean="0"/>
              <a:t> memory block address! So a read from address 13 will also cause memory block 6 (addresses 12 and 13) to be loaded into cache block 2.</a:t>
            </a:r>
          </a:p>
          <a:p>
            <a:pPr marL="307718" indent="-307718" defTabSz="820583"/>
            <a:r>
              <a:rPr lang="en-US" sz="2000" dirty="0" smtClean="0"/>
              <a:t>To make things simpler, byte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of a memory block is always stored in byte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of the corresponding cache block.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Data placement within a block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9698" y="4900612"/>
            <a:ext cx="5300663" cy="1042988"/>
            <a:chOff x="1235" y="2504"/>
            <a:chExt cx="3339" cy="657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1680" y="2832"/>
              <a:ext cx="62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680" y="2976"/>
              <a:ext cx="62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1430" y="2841"/>
              <a:ext cx="255" cy="3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>
                  <a:solidFill>
                    <a:srgbClr val="00CC00"/>
                  </a:solidFill>
                </a:rPr>
                <a:t>12</a:t>
              </a:r>
            </a:p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13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1235" y="2504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Byte</a:t>
              </a:r>
            </a:p>
            <a:p>
              <a:pPr defTabSz="914608" eaLnBrk="1" hangingPunct="1"/>
              <a:r>
                <a:rPr lang="en-US" sz="1400" dirty="0"/>
                <a:t>Address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4266" y="2787"/>
              <a:ext cx="19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4106" y="2504"/>
              <a:ext cx="468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Cache</a:t>
              </a:r>
            </a:p>
            <a:p>
              <a:pPr defTabSz="914608" eaLnBrk="1" hangingPunct="1"/>
              <a:r>
                <a:rPr lang="en-US" sz="1400" dirty="0"/>
                <a:t>Block</a:t>
              </a: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600" y="2832"/>
              <a:ext cx="62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2976" y="2832"/>
              <a:ext cx="62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2304" y="2896"/>
              <a:ext cx="882" cy="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2315" y="3039"/>
              <a:ext cx="1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 flipV="1">
              <a:off x="3894" y="2869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3688" y="2643"/>
              <a:ext cx="468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Byte 1</a:t>
              </a:r>
            </a:p>
          </p:txBody>
        </p:sp>
        <p:sp>
          <p:nvSpPr>
            <p:cNvPr id="15378" name="Text Box 17"/>
            <p:cNvSpPr txBox="1">
              <a:spLocks noChangeArrowheads="1"/>
            </p:cNvSpPr>
            <p:nvPr/>
          </p:nvSpPr>
          <p:spPr bwMode="auto">
            <a:xfrm>
              <a:off x="3068" y="2643"/>
              <a:ext cx="468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 eaLnBrk="1" hangingPunct="1"/>
              <a:r>
                <a:rPr lang="en-US" sz="1400" dirty="0"/>
                <a:t>Byte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Locating data in the cache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Let’s say we have a cache with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i="1" baseline="40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>
                <a:solidFill>
                  <a:srgbClr val="FF0000"/>
                </a:solidFill>
              </a:rPr>
              <a:t> blocks</a:t>
            </a:r>
            <a:r>
              <a:rPr lang="en-US" sz="2000" dirty="0" smtClean="0"/>
              <a:t>, each containing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i="1" baseline="40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 bytes</a:t>
            </a:r>
            <a:r>
              <a:rPr lang="en-US" sz="20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We can determine where a byte of data belongs in this cache by looking at its address in main memory.</a:t>
            </a:r>
          </a:p>
          <a:p>
            <a:pPr marL="666723" lvl="1" indent="-256432" defTabSz="820583"/>
            <a:r>
              <a:rPr lang="en-US" sz="1800" i="1" dirty="0" smtClean="0"/>
              <a:t>k</a:t>
            </a:r>
            <a:r>
              <a:rPr lang="en-US" sz="1800" dirty="0" smtClean="0"/>
              <a:t> bits of the address will select one of the 2</a:t>
            </a:r>
            <a:r>
              <a:rPr lang="en-US" sz="1800" i="1" baseline="40000" dirty="0" smtClean="0"/>
              <a:t>k</a:t>
            </a:r>
            <a:r>
              <a:rPr lang="en-US" sz="1800" dirty="0" smtClean="0"/>
              <a:t> cache blocks.</a:t>
            </a:r>
          </a:p>
          <a:p>
            <a:pPr marL="666723" lvl="1" indent="-256432" defTabSz="820583"/>
            <a:r>
              <a:rPr lang="en-US" sz="1800" dirty="0" smtClean="0"/>
              <a:t>The lowest </a:t>
            </a:r>
            <a:r>
              <a:rPr lang="en-US" sz="1800" i="1" dirty="0" smtClean="0"/>
              <a:t>n</a:t>
            </a:r>
            <a:r>
              <a:rPr lang="en-US" sz="1800" dirty="0" smtClean="0"/>
              <a:t> bits are now a </a:t>
            </a:r>
            <a:r>
              <a:rPr lang="en-US" sz="1800" dirty="0" smtClean="0">
                <a:solidFill>
                  <a:srgbClr val="FF0000"/>
                </a:solidFill>
              </a:rPr>
              <a:t>block offset</a:t>
            </a:r>
            <a:r>
              <a:rPr lang="en-US" sz="1800" dirty="0" smtClean="0"/>
              <a:t> that decides which of the 2</a:t>
            </a:r>
            <a:r>
              <a:rPr lang="en-US" sz="1800" i="1" baseline="40000" dirty="0" smtClean="0"/>
              <a:t>n</a:t>
            </a:r>
            <a:r>
              <a:rPr lang="en-US" sz="1800" dirty="0" smtClean="0"/>
              <a:t> bytes in the cache block will store the data.</a:t>
            </a:r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Our example used a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4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-block cache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40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bytes per block</a:t>
            </a:r>
            <a:r>
              <a:rPr lang="en-US" sz="2000" dirty="0" smtClean="0"/>
              <a:t>. Thus, memory address 13 (1101) would be stored in byte </a:t>
            </a:r>
            <a:r>
              <a:rPr lang="en-US" sz="2000" dirty="0" smtClean="0">
                <a:solidFill>
                  <a:srgbClr val="3333FF"/>
                </a:solidFill>
              </a:rPr>
              <a:t>1</a:t>
            </a:r>
            <a:r>
              <a:rPr lang="en-US" sz="2000" dirty="0" smtClean="0"/>
              <a:t> of cache block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4581" y="3691662"/>
            <a:ext cx="5619313" cy="651738"/>
            <a:chOff x="1187" y="1203"/>
            <a:chExt cx="3540" cy="411"/>
          </a:xfrm>
        </p:grpSpPr>
        <p:sp>
          <p:nvSpPr>
            <p:cNvPr id="16402" name="Rectangle 5"/>
            <p:cNvSpPr>
              <a:spLocks noChangeArrowheads="1"/>
            </p:cNvSpPr>
            <p:nvPr/>
          </p:nvSpPr>
          <p:spPr bwMode="auto">
            <a:xfrm>
              <a:off x="2304" y="1392"/>
              <a:ext cx="105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6"/>
            <p:cNvSpPr>
              <a:spLocks noChangeArrowheads="1"/>
            </p:cNvSpPr>
            <p:nvPr/>
          </p:nvSpPr>
          <p:spPr bwMode="auto">
            <a:xfrm>
              <a:off x="3360" y="1392"/>
              <a:ext cx="48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Text Box 7"/>
            <p:cNvSpPr txBox="1">
              <a:spLocks noChangeArrowheads="1"/>
            </p:cNvSpPr>
            <p:nvPr/>
          </p:nvSpPr>
          <p:spPr bwMode="auto">
            <a:xfrm>
              <a:off x="1187" y="1394"/>
              <a:ext cx="88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m-bit Address</a:t>
              </a:r>
            </a:p>
          </p:txBody>
        </p:sp>
        <p:sp>
          <p:nvSpPr>
            <p:cNvPr id="16405" name="Text Box 8"/>
            <p:cNvSpPr txBox="1">
              <a:spLocks noChangeArrowheads="1"/>
            </p:cNvSpPr>
            <p:nvPr/>
          </p:nvSpPr>
          <p:spPr bwMode="auto">
            <a:xfrm>
              <a:off x="3412" y="1203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k bits</a:t>
              </a:r>
            </a:p>
          </p:txBody>
        </p:sp>
        <p:sp>
          <p:nvSpPr>
            <p:cNvPr id="16406" name="Text Box 9"/>
            <p:cNvSpPr txBox="1">
              <a:spLocks noChangeArrowheads="1"/>
            </p:cNvSpPr>
            <p:nvPr/>
          </p:nvSpPr>
          <p:spPr bwMode="auto">
            <a:xfrm>
              <a:off x="2495" y="1203"/>
              <a:ext cx="74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(m-k-n) bits</a:t>
              </a:r>
            </a:p>
          </p:txBody>
        </p:sp>
        <p:sp>
          <p:nvSpPr>
            <p:cNvPr id="16407" name="Text Box 10"/>
            <p:cNvSpPr txBox="1">
              <a:spLocks noChangeArrowheads="1"/>
            </p:cNvSpPr>
            <p:nvPr/>
          </p:nvSpPr>
          <p:spPr bwMode="auto">
            <a:xfrm>
              <a:off x="4016" y="1305"/>
              <a:ext cx="71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n-bit Block</a:t>
              </a:r>
            </a:p>
            <a:p>
              <a:pPr defTabSz="914608"/>
              <a:r>
                <a:rPr lang="en-US" sz="1400" dirty="0"/>
                <a:t>Offset</a:t>
              </a:r>
            </a:p>
          </p:txBody>
        </p:sp>
        <p:sp>
          <p:nvSpPr>
            <p:cNvPr id="16408" name="Rectangle 11"/>
            <p:cNvSpPr>
              <a:spLocks noChangeArrowheads="1"/>
            </p:cNvSpPr>
            <p:nvPr/>
          </p:nvSpPr>
          <p:spPr bwMode="auto">
            <a:xfrm>
              <a:off x="3840" y="1392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Text Box 12"/>
            <p:cNvSpPr txBox="1">
              <a:spLocks noChangeArrowheads="1"/>
            </p:cNvSpPr>
            <p:nvPr/>
          </p:nvSpPr>
          <p:spPr bwMode="auto">
            <a:xfrm>
              <a:off x="2666" y="1394"/>
              <a:ext cx="35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 Tag</a:t>
              </a:r>
            </a:p>
          </p:txBody>
        </p:sp>
        <p:sp>
          <p:nvSpPr>
            <p:cNvPr id="16410" name="Text Box 13"/>
            <p:cNvSpPr txBox="1">
              <a:spLocks noChangeArrowheads="1"/>
            </p:cNvSpPr>
            <p:nvPr/>
          </p:nvSpPr>
          <p:spPr bwMode="auto">
            <a:xfrm>
              <a:off x="3410" y="1394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16411" name="Line 14"/>
            <p:cNvSpPr>
              <a:spLocks noChangeShapeType="1"/>
            </p:cNvSpPr>
            <p:nvPr/>
          </p:nvSpPr>
          <p:spPr bwMode="auto">
            <a:xfrm>
              <a:off x="3936" y="14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6180" y="5672862"/>
            <a:ext cx="5585813" cy="651738"/>
            <a:chOff x="876" y="2979"/>
            <a:chExt cx="3520" cy="411"/>
          </a:xfrm>
        </p:grpSpPr>
        <p:sp>
          <p:nvSpPr>
            <p:cNvPr id="16391" name="Rectangle 16"/>
            <p:cNvSpPr>
              <a:spLocks noChangeArrowheads="1"/>
            </p:cNvSpPr>
            <p:nvPr/>
          </p:nvSpPr>
          <p:spPr bwMode="auto">
            <a:xfrm>
              <a:off x="1975" y="3168"/>
              <a:ext cx="105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17"/>
            <p:cNvSpPr>
              <a:spLocks noChangeArrowheads="1"/>
            </p:cNvSpPr>
            <p:nvPr/>
          </p:nvSpPr>
          <p:spPr bwMode="auto">
            <a:xfrm>
              <a:off x="3031" y="3168"/>
              <a:ext cx="48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8"/>
            <p:cNvSpPr txBox="1">
              <a:spLocks noChangeArrowheads="1"/>
            </p:cNvSpPr>
            <p:nvPr/>
          </p:nvSpPr>
          <p:spPr bwMode="auto">
            <a:xfrm>
              <a:off x="876" y="3170"/>
              <a:ext cx="846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4-bit Address</a:t>
              </a:r>
            </a:p>
          </p:txBody>
        </p:sp>
        <p:sp>
          <p:nvSpPr>
            <p:cNvPr id="16394" name="Text Box 19"/>
            <p:cNvSpPr txBox="1">
              <a:spLocks noChangeArrowheads="1"/>
            </p:cNvSpPr>
            <p:nvPr/>
          </p:nvSpPr>
          <p:spPr bwMode="auto">
            <a:xfrm>
              <a:off x="3082" y="2979"/>
              <a:ext cx="42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2 bits</a:t>
              </a:r>
            </a:p>
          </p:txBody>
        </p:sp>
        <p:sp>
          <p:nvSpPr>
            <p:cNvPr id="16395" name="Text Box 20"/>
            <p:cNvSpPr txBox="1">
              <a:spLocks noChangeArrowheads="1"/>
            </p:cNvSpPr>
            <p:nvPr/>
          </p:nvSpPr>
          <p:spPr bwMode="auto">
            <a:xfrm>
              <a:off x="2355" y="2979"/>
              <a:ext cx="36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1 bit</a:t>
              </a:r>
            </a:p>
          </p:txBody>
        </p:sp>
        <p:sp>
          <p:nvSpPr>
            <p:cNvPr id="16396" name="Text Box 21"/>
            <p:cNvSpPr txBox="1">
              <a:spLocks noChangeArrowheads="1"/>
            </p:cNvSpPr>
            <p:nvPr/>
          </p:nvSpPr>
          <p:spPr bwMode="auto">
            <a:xfrm>
              <a:off x="3691" y="3081"/>
              <a:ext cx="705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1-bit Block</a:t>
              </a:r>
            </a:p>
            <a:p>
              <a:pPr defTabSz="914608"/>
              <a:r>
                <a:rPr lang="en-US" sz="1400" dirty="0"/>
                <a:t>Offset</a:t>
              </a:r>
            </a:p>
          </p:txBody>
        </p:sp>
        <p:sp>
          <p:nvSpPr>
            <p:cNvPr id="16397" name="Rectangle 22"/>
            <p:cNvSpPr>
              <a:spLocks noChangeArrowheads="1"/>
            </p:cNvSpPr>
            <p:nvPr/>
          </p:nvSpPr>
          <p:spPr bwMode="auto">
            <a:xfrm>
              <a:off x="3511" y="3168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Text Box 23"/>
            <p:cNvSpPr txBox="1">
              <a:spLocks noChangeArrowheads="1"/>
            </p:cNvSpPr>
            <p:nvPr/>
          </p:nvSpPr>
          <p:spPr bwMode="auto">
            <a:xfrm>
              <a:off x="2402" y="3170"/>
              <a:ext cx="22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 1</a:t>
              </a:r>
            </a:p>
          </p:txBody>
        </p:sp>
        <p:sp>
          <p:nvSpPr>
            <p:cNvPr id="16399" name="Text Box 24"/>
            <p:cNvSpPr txBox="1">
              <a:spLocks noChangeArrowheads="1"/>
            </p:cNvSpPr>
            <p:nvPr/>
          </p:nvSpPr>
          <p:spPr bwMode="auto">
            <a:xfrm>
              <a:off x="3165" y="3170"/>
              <a:ext cx="255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>
              <a:off x="3607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Text Box 26"/>
            <p:cNvSpPr txBox="1">
              <a:spLocks noChangeArrowheads="1"/>
            </p:cNvSpPr>
            <p:nvPr/>
          </p:nvSpPr>
          <p:spPr bwMode="auto">
            <a:xfrm>
              <a:off x="3429" y="3170"/>
              <a:ext cx="22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 </a:t>
              </a: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 picture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36227" y="1282233"/>
            <a:ext cx="6441361" cy="4792383"/>
            <a:chOff x="795" y="723"/>
            <a:chExt cx="4057" cy="3019"/>
          </a:xfrm>
        </p:grpSpPr>
        <p:sp>
          <p:nvSpPr>
            <p:cNvPr id="1033" name="Text Box 4"/>
            <p:cNvSpPr txBox="1">
              <a:spLocks noChangeArrowheads="1"/>
            </p:cNvSpPr>
            <p:nvPr/>
          </p:nvSpPr>
          <p:spPr bwMode="auto">
            <a:xfrm>
              <a:off x="3711" y="915"/>
              <a:ext cx="2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 </a:t>
              </a:r>
              <a:r>
                <a:rPr lang="en-US" sz="1400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2640" y="1872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Text Box 6"/>
            <p:cNvSpPr txBox="1">
              <a:spLocks noChangeArrowheads="1"/>
            </p:cNvSpPr>
            <p:nvPr/>
          </p:nvSpPr>
          <p:spPr bwMode="auto">
            <a:xfrm>
              <a:off x="1628" y="1893"/>
              <a:ext cx="192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3</a:t>
              </a:r>
            </a:p>
          </p:txBody>
        </p:sp>
        <p:sp>
          <p:nvSpPr>
            <p:cNvPr id="1036" name="Text Box 7"/>
            <p:cNvSpPr txBox="1">
              <a:spLocks noChangeArrowheads="1"/>
            </p:cNvSpPr>
            <p:nvPr/>
          </p:nvSpPr>
          <p:spPr bwMode="auto">
            <a:xfrm>
              <a:off x="1490" y="1683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2640" y="2016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auto">
            <a:xfrm>
              <a:off x="2640" y="2160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40" y="2304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1"/>
            <p:cNvSpPr>
              <a:spLocks noChangeArrowheads="1"/>
            </p:cNvSpPr>
            <p:nvPr/>
          </p:nvSpPr>
          <p:spPr bwMode="auto">
            <a:xfrm>
              <a:off x="2208" y="1872"/>
              <a:ext cx="43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auto">
            <a:xfrm>
              <a:off x="2208" y="2016"/>
              <a:ext cx="43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auto">
            <a:xfrm>
              <a:off x="2208" y="2304"/>
              <a:ext cx="43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Text Box 14"/>
            <p:cNvSpPr txBox="1">
              <a:spLocks noChangeArrowheads="1"/>
            </p:cNvSpPr>
            <p:nvPr/>
          </p:nvSpPr>
          <p:spPr bwMode="auto">
            <a:xfrm>
              <a:off x="2249" y="1683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1044" name="Text Box 15"/>
            <p:cNvSpPr txBox="1">
              <a:spLocks noChangeArrowheads="1"/>
            </p:cNvSpPr>
            <p:nvPr/>
          </p:nvSpPr>
          <p:spPr bwMode="auto">
            <a:xfrm>
              <a:off x="3164" y="1683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1045" name="Rectangle 16"/>
            <p:cNvSpPr>
              <a:spLocks noChangeArrowheads="1"/>
            </p:cNvSpPr>
            <p:nvPr/>
          </p:nvSpPr>
          <p:spPr bwMode="auto">
            <a:xfrm>
              <a:off x="1968" y="187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17"/>
            <p:cNvSpPr>
              <a:spLocks noChangeArrowheads="1"/>
            </p:cNvSpPr>
            <p:nvPr/>
          </p:nvSpPr>
          <p:spPr bwMode="auto">
            <a:xfrm>
              <a:off x="1968" y="2016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18"/>
            <p:cNvSpPr>
              <a:spLocks noChangeArrowheads="1"/>
            </p:cNvSpPr>
            <p:nvPr/>
          </p:nvSpPr>
          <p:spPr bwMode="auto">
            <a:xfrm>
              <a:off x="1968" y="216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1968" y="2304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Text Box 20"/>
            <p:cNvSpPr txBox="1">
              <a:spLocks noChangeArrowheads="1"/>
            </p:cNvSpPr>
            <p:nvPr/>
          </p:nvSpPr>
          <p:spPr bwMode="auto">
            <a:xfrm>
              <a:off x="1863" y="1683"/>
              <a:ext cx="39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</a:t>
              </a:r>
            </a:p>
          </p:txBody>
        </p:sp>
        <p:sp>
          <p:nvSpPr>
            <p:cNvPr id="1050" name="Text Box 21"/>
            <p:cNvSpPr txBox="1">
              <a:spLocks noChangeArrowheads="1"/>
            </p:cNvSpPr>
            <p:nvPr/>
          </p:nvSpPr>
          <p:spPr bwMode="auto">
            <a:xfrm>
              <a:off x="795" y="916"/>
              <a:ext cx="1137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Address 13 (</a:t>
              </a:r>
              <a:r>
                <a:rPr lang="en-US" sz="1400" dirty="0">
                  <a:solidFill>
                    <a:srgbClr val="FF0000"/>
                  </a:solidFill>
                </a:rPr>
                <a:t>4 bits</a:t>
              </a:r>
              <a:r>
                <a:rPr lang="en-US" sz="1400" dirty="0"/>
                <a:t>)</a:t>
              </a:r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auto">
            <a:xfrm>
              <a:off x="1392" y="1536"/>
              <a:ext cx="0" cy="72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auto">
            <a:xfrm>
              <a:off x="1392" y="2256"/>
              <a:ext cx="240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auto">
            <a:xfrm>
              <a:off x="2496" y="1104"/>
              <a:ext cx="0" cy="2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auto">
            <a:xfrm>
              <a:off x="1104" y="2688"/>
              <a:ext cx="12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Text Box 26"/>
            <p:cNvSpPr txBox="1">
              <a:spLocks noChangeArrowheads="1"/>
            </p:cNvSpPr>
            <p:nvPr/>
          </p:nvSpPr>
          <p:spPr bwMode="auto">
            <a:xfrm>
              <a:off x="2355" y="2614"/>
              <a:ext cx="195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FF"/>
                  </a:solidFill>
                </a:rPr>
                <a:t>=</a:t>
              </a:r>
              <a:endParaRPr lang="en-US" sz="1400" dirty="0"/>
            </a:p>
          </p:txBody>
        </p:sp>
        <p:sp>
          <p:nvSpPr>
            <p:cNvPr id="1056" name="Oval 27"/>
            <p:cNvSpPr>
              <a:spLocks noChangeArrowheads="1"/>
            </p:cNvSpPr>
            <p:nvPr/>
          </p:nvSpPr>
          <p:spPr bwMode="auto">
            <a:xfrm>
              <a:off x="2304" y="2592"/>
              <a:ext cx="288" cy="240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28"/>
            <p:cNvSpPr>
              <a:spLocks noChangeShapeType="1"/>
            </p:cNvSpPr>
            <p:nvPr/>
          </p:nvSpPr>
          <p:spPr bwMode="auto">
            <a:xfrm>
              <a:off x="2064" y="2256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AutoShape 29"/>
            <p:cNvSpPr>
              <a:spLocks noChangeArrowheads="1"/>
            </p:cNvSpPr>
            <p:nvPr/>
          </p:nvSpPr>
          <p:spPr bwMode="auto">
            <a:xfrm rot="5400000">
              <a:off x="2208" y="3024"/>
              <a:ext cx="288" cy="28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Text Box 30"/>
            <p:cNvSpPr txBox="1">
              <a:spLocks noChangeArrowheads="1"/>
            </p:cNvSpPr>
            <p:nvPr/>
          </p:nvSpPr>
          <p:spPr bwMode="auto">
            <a:xfrm>
              <a:off x="2211" y="3555"/>
              <a:ext cx="280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Hit</a:t>
              </a:r>
            </a:p>
          </p:txBody>
        </p:sp>
        <p:sp>
          <p:nvSpPr>
            <p:cNvPr id="1060" name="Line 31"/>
            <p:cNvSpPr>
              <a:spLocks noChangeShapeType="1"/>
            </p:cNvSpPr>
            <p:nvPr/>
          </p:nvSpPr>
          <p:spPr bwMode="auto">
            <a:xfrm flipV="1">
              <a:off x="3264" y="1248"/>
              <a:ext cx="192" cy="48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Text Box 32"/>
            <p:cNvSpPr txBox="1">
              <a:spLocks noChangeArrowheads="1"/>
            </p:cNvSpPr>
            <p:nvPr/>
          </p:nvSpPr>
          <p:spPr bwMode="auto">
            <a:xfrm>
              <a:off x="3189" y="1107"/>
              <a:ext cx="19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</p:txBody>
        </p:sp>
        <p:sp>
          <p:nvSpPr>
            <p:cNvPr id="1062" name="Text Box 33"/>
            <p:cNvSpPr txBox="1">
              <a:spLocks noChangeArrowheads="1"/>
            </p:cNvSpPr>
            <p:nvPr/>
          </p:nvSpPr>
          <p:spPr bwMode="auto">
            <a:xfrm>
              <a:off x="4078" y="915"/>
              <a:ext cx="7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Block offset</a:t>
              </a:r>
            </a:p>
          </p:txBody>
        </p:sp>
        <p:sp>
          <p:nvSpPr>
            <p:cNvPr id="1063" name="Rectangle 34"/>
            <p:cNvSpPr>
              <a:spLocks noChangeArrowheads="1"/>
            </p:cNvSpPr>
            <p:nvPr/>
          </p:nvSpPr>
          <p:spPr bwMode="auto">
            <a:xfrm>
              <a:off x="3312" y="1872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Rectangle 35"/>
            <p:cNvSpPr>
              <a:spLocks noChangeArrowheads="1"/>
            </p:cNvSpPr>
            <p:nvPr/>
          </p:nvSpPr>
          <p:spPr bwMode="auto">
            <a:xfrm>
              <a:off x="3312" y="2016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Rectangle 36"/>
            <p:cNvSpPr>
              <a:spLocks noChangeArrowheads="1"/>
            </p:cNvSpPr>
            <p:nvPr/>
          </p:nvSpPr>
          <p:spPr bwMode="auto">
            <a:xfrm>
              <a:off x="3312" y="2304"/>
              <a:ext cx="67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37"/>
            <p:cNvSpPr>
              <a:spLocks noChangeArrowheads="1"/>
            </p:cNvSpPr>
            <p:nvPr/>
          </p:nvSpPr>
          <p:spPr bwMode="auto">
            <a:xfrm>
              <a:off x="3744" y="9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defTabSz="914608"/>
              <a:endParaRPr lang="en-US" sz="1400" dirty="0"/>
            </a:p>
          </p:txBody>
        </p:sp>
        <p:sp>
          <p:nvSpPr>
            <p:cNvPr id="1067" name="Line 38"/>
            <p:cNvSpPr>
              <a:spLocks noChangeShapeType="1"/>
            </p:cNvSpPr>
            <p:nvPr/>
          </p:nvSpPr>
          <p:spPr bwMode="auto">
            <a:xfrm>
              <a:off x="1392" y="1536"/>
              <a:ext cx="1968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39"/>
            <p:cNvSpPr>
              <a:spLocks noChangeShapeType="1"/>
            </p:cNvSpPr>
            <p:nvPr/>
          </p:nvSpPr>
          <p:spPr bwMode="auto">
            <a:xfrm>
              <a:off x="3360" y="1104"/>
              <a:ext cx="0" cy="432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40"/>
            <p:cNvSpPr>
              <a:spLocks noChangeShapeType="1"/>
            </p:cNvSpPr>
            <p:nvPr/>
          </p:nvSpPr>
          <p:spPr bwMode="auto">
            <a:xfrm>
              <a:off x="1104" y="1392"/>
              <a:ext cx="139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41"/>
            <p:cNvSpPr>
              <a:spLocks noChangeShapeType="1"/>
            </p:cNvSpPr>
            <p:nvPr/>
          </p:nvSpPr>
          <p:spPr bwMode="auto">
            <a:xfrm>
              <a:off x="1104" y="1392"/>
              <a:ext cx="0" cy="129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Line 42"/>
            <p:cNvSpPr>
              <a:spLocks noChangeShapeType="1"/>
            </p:cNvSpPr>
            <p:nvPr/>
          </p:nvSpPr>
          <p:spPr bwMode="auto">
            <a:xfrm>
              <a:off x="2448" y="2832"/>
              <a:ext cx="0" cy="19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Line 43"/>
            <p:cNvSpPr>
              <a:spLocks noChangeShapeType="1"/>
            </p:cNvSpPr>
            <p:nvPr/>
          </p:nvSpPr>
          <p:spPr bwMode="auto">
            <a:xfrm>
              <a:off x="2064" y="28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Line 44"/>
            <p:cNvSpPr>
              <a:spLocks noChangeShapeType="1"/>
            </p:cNvSpPr>
            <p:nvPr/>
          </p:nvSpPr>
          <p:spPr bwMode="auto">
            <a:xfrm>
              <a:off x="2256" y="283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Line 45"/>
            <p:cNvSpPr>
              <a:spLocks noChangeShapeType="1"/>
            </p:cNvSpPr>
            <p:nvPr/>
          </p:nvSpPr>
          <p:spPr bwMode="auto">
            <a:xfrm>
              <a:off x="2352" y="33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46"/>
            <p:cNvSpPr>
              <a:spLocks noChangeShapeType="1"/>
            </p:cNvSpPr>
            <p:nvPr/>
          </p:nvSpPr>
          <p:spPr bwMode="auto">
            <a:xfrm>
              <a:off x="39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Line 47"/>
            <p:cNvSpPr>
              <a:spLocks noChangeShapeType="1"/>
            </p:cNvSpPr>
            <p:nvPr/>
          </p:nvSpPr>
          <p:spPr bwMode="auto">
            <a:xfrm>
              <a:off x="3326" y="3120"/>
              <a:ext cx="0" cy="43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Text Box 48"/>
            <p:cNvSpPr txBox="1">
              <a:spLocks noChangeArrowheads="1"/>
            </p:cNvSpPr>
            <p:nvPr/>
          </p:nvSpPr>
          <p:spPr bwMode="auto">
            <a:xfrm>
              <a:off x="3161" y="2883"/>
              <a:ext cx="355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 err="1"/>
                <a:t>Mux</a:t>
              </a:r>
              <a:endParaRPr lang="en-US" sz="1400" dirty="0"/>
            </a:p>
          </p:txBody>
        </p:sp>
        <p:sp>
          <p:nvSpPr>
            <p:cNvPr id="1078" name="Line 49"/>
            <p:cNvSpPr>
              <a:spLocks noChangeShapeType="1"/>
            </p:cNvSpPr>
            <p:nvPr/>
          </p:nvSpPr>
          <p:spPr bwMode="auto">
            <a:xfrm>
              <a:off x="3792" y="11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50"/>
            <p:cNvSpPr>
              <a:spLocks noChangeShapeType="1"/>
            </p:cNvSpPr>
            <p:nvPr/>
          </p:nvSpPr>
          <p:spPr bwMode="auto">
            <a:xfrm>
              <a:off x="3792" y="153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Line 51"/>
            <p:cNvSpPr>
              <a:spLocks noChangeShapeType="1"/>
            </p:cNvSpPr>
            <p:nvPr/>
          </p:nvSpPr>
          <p:spPr bwMode="auto">
            <a:xfrm>
              <a:off x="4224" y="153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52"/>
            <p:cNvSpPr>
              <a:spLocks noChangeShapeType="1"/>
            </p:cNvSpPr>
            <p:nvPr/>
          </p:nvSpPr>
          <p:spPr bwMode="auto">
            <a:xfrm>
              <a:off x="3024" y="2256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Text Box 53"/>
            <p:cNvSpPr txBox="1">
              <a:spLocks noChangeArrowheads="1"/>
            </p:cNvSpPr>
            <p:nvPr/>
          </p:nvSpPr>
          <p:spPr bwMode="auto">
            <a:xfrm>
              <a:off x="3164" y="3555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1083" name="AutoShape 54"/>
            <p:cNvSpPr>
              <a:spLocks noChangeArrowheads="1"/>
            </p:cNvSpPr>
            <p:nvPr/>
          </p:nvSpPr>
          <p:spPr bwMode="auto">
            <a:xfrm>
              <a:off x="2688" y="2832"/>
              <a:ext cx="1296" cy="2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55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56"/>
            <p:cNvSpPr>
              <a:spLocks noChangeShapeType="1"/>
            </p:cNvSpPr>
            <p:nvPr/>
          </p:nvSpPr>
          <p:spPr bwMode="auto">
            <a:xfrm flipV="1">
              <a:off x="2928" y="2640"/>
              <a:ext cx="19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57"/>
            <p:cNvSpPr>
              <a:spLocks noChangeShapeType="1"/>
            </p:cNvSpPr>
            <p:nvPr/>
          </p:nvSpPr>
          <p:spPr bwMode="auto">
            <a:xfrm flipV="1">
              <a:off x="3552" y="2640"/>
              <a:ext cx="192" cy="4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Text Box 58"/>
            <p:cNvSpPr txBox="1">
              <a:spLocks noChangeArrowheads="1"/>
            </p:cNvSpPr>
            <p:nvPr/>
          </p:nvSpPr>
          <p:spPr bwMode="auto">
            <a:xfrm>
              <a:off x="2876" y="2499"/>
              <a:ext cx="19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1088" name="Text Box 59"/>
            <p:cNvSpPr txBox="1">
              <a:spLocks noChangeArrowheads="1"/>
            </p:cNvSpPr>
            <p:nvPr/>
          </p:nvSpPr>
          <p:spPr bwMode="auto">
            <a:xfrm>
              <a:off x="3500" y="2499"/>
              <a:ext cx="19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3333FF"/>
                  </a:solidFill>
                </a:rPr>
                <a:t>8</a:t>
              </a:r>
            </a:p>
          </p:txBody>
        </p:sp>
        <p:sp>
          <p:nvSpPr>
            <p:cNvPr id="1089" name="Line 60"/>
            <p:cNvSpPr>
              <a:spLocks noChangeShapeType="1"/>
            </p:cNvSpPr>
            <p:nvPr/>
          </p:nvSpPr>
          <p:spPr bwMode="auto">
            <a:xfrm flipV="1">
              <a:off x="3230" y="3312"/>
              <a:ext cx="192" cy="4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Text Box 61"/>
            <p:cNvSpPr txBox="1">
              <a:spLocks noChangeArrowheads="1"/>
            </p:cNvSpPr>
            <p:nvPr/>
          </p:nvSpPr>
          <p:spPr bwMode="auto">
            <a:xfrm>
              <a:off x="3164" y="3171"/>
              <a:ext cx="19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3333FF"/>
                  </a:solidFill>
                </a:rPr>
                <a:t>8</a:t>
              </a:r>
            </a:p>
          </p:txBody>
        </p:sp>
        <p:sp>
          <p:nvSpPr>
            <p:cNvPr id="1091" name="Text Box 62"/>
            <p:cNvSpPr txBox="1">
              <a:spLocks noChangeArrowheads="1"/>
            </p:cNvSpPr>
            <p:nvPr/>
          </p:nvSpPr>
          <p:spPr bwMode="auto">
            <a:xfrm>
              <a:off x="2378" y="915"/>
              <a:ext cx="19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FF"/>
                  </a:solidFill>
                </a:rPr>
                <a:t>1</a:t>
              </a:r>
              <a:endParaRPr lang="en-US" sz="1400" dirty="0"/>
            </a:p>
          </p:txBody>
        </p:sp>
        <p:sp>
          <p:nvSpPr>
            <p:cNvPr id="1092" name="Text Box 63"/>
            <p:cNvSpPr txBox="1">
              <a:spLocks noChangeArrowheads="1"/>
            </p:cNvSpPr>
            <p:nvPr/>
          </p:nvSpPr>
          <p:spPr bwMode="auto">
            <a:xfrm>
              <a:off x="3239" y="915"/>
              <a:ext cx="255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</p:txBody>
        </p:sp>
        <p:sp>
          <p:nvSpPr>
            <p:cNvPr id="1093" name="Text Box 64"/>
            <p:cNvSpPr txBox="1">
              <a:spLocks noChangeArrowheads="1"/>
            </p:cNvSpPr>
            <p:nvPr/>
          </p:nvSpPr>
          <p:spPr bwMode="auto">
            <a:xfrm>
              <a:off x="2298" y="723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1094" name="Text Box 65"/>
            <p:cNvSpPr txBox="1">
              <a:spLocks noChangeArrowheads="1"/>
            </p:cNvSpPr>
            <p:nvPr/>
          </p:nvSpPr>
          <p:spPr bwMode="auto">
            <a:xfrm>
              <a:off x="2989" y="723"/>
              <a:ext cx="8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 (2 bits)</a:t>
              </a:r>
            </a:p>
          </p:txBody>
        </p:sp>
        <p:sp>
          <p:nvSpPr>
            <p:cNvPr id="1095" name="Line 66"/>
            <p:cNvSpPr>
              <a:spLocks noChangeShapeType="1"/>
            </p:cNvSpPr>
            <p:nvPr/>
          </p:nvSpPr>
          <p:spPr bwMode="auto">
            <a:xfrm>
              <a:off x="3648" y="2256"/>
              <a:ext cx="0" cy="57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67"/>
            <p:cNvSpPr>
              <a:spLocks noChangeShapeType="1"/>
            </p:cNvSpPr>
            <p:nvPr/>
          </p:nvSpPr>
          <p:spPr bwMode="auto">
            <a:xfrm>
              <a:off x="2448" y="2256"/>
              <a:ext cx="0" cy="33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Rectangle 68" descr="Light upward diagonal"/>
            <p:cNvSpPr>
              <a:spLocks noChangeArrowheads="1"/>
            </p:cNvSpPr>
            <p:nvPr/>
          </p:nvSpPr>
          <p:spPr bwMode="auto">
            <a:xfrm>
              <a:off x="3312" y="2160"/>
              <a:ext cx="672" cy="144"/>
            </a:xfrm>
            <a:prstGeom prst="rect">
              <a:avLst/>
            </a:prstGeom>
            <a:pattFill prst="ltUpDiag">
              <a:fgClr>
                <a:srgbClr val="3333FF"/>
              </a:fgClr>
              <a:bgClr>
                <a:schemeClr val="bg1"/>
              </a:bgClr>
            </a:pattFill>
            <a:ln w="25400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Rectangle 69" descr="Light upward diagonal"/>
            <p:cNvSpPr>
              <a:spLocks noChangeArrowheads="1"/>
            </p:cNvSpPr>
            <p:nvPr/>
          </p:nvSpPr>
          <p:spPr bwMode="auto">
            <a:xfrm>
              <a:off x="2208" y="2160"/>
              <a:ext cx="432" cy="144"/>
            </a:xfrm>
            <a:prstGeom prst="rect">
              <a:avLst/>
            </a:prstGeom>
            <a:pattFill prst="ltUpDiag">
              <a:fgClr>
                <a:srgbClr val="FF00FF"/>
              </a:fgClr>
              <a:bgClr>
                <a:schemeClr val="bg1"/>
              </a:bgClr>
            </a:pattFill>
            <a:ln w="254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Rectangle 70"/>
            <p:cNvSpPr>
              <a:spLocks noChangeArrowheads="1"/>
            </p:cNvSpPr>
            <p:nvPr/>
          </p:nvSpPr>
          <p:spPr bwMode="auto">
            <a:xfrm>
              <a:off x="1920" y="912"/>
              <a:ext cx="105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Rectangle 71"/>
            <p:cNvSpPr>
              <a:spLocks noChangeArrowheads="1"/>
            </p:cNvSpPr>
            <p:nvPr/>
          </p:nvSpPr>
          <p:spPr bwMode="auto">
            <a:xfrm>
              <a:off x="2976" y="912"/>
              <a:ext cx="76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Text Box 72"/>
          <p:cNvSpPr txBox="1">
            <a:spLocks noChangeArrowheads="1"/>
          </p:cNvSpPr>
          <p:nvPr/>
        </p:nvSpPr>
        <p:spPr bwMode="auto">
          <a:xfrm>
            <a:off x="5636568" y="4721879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2" name="Text Box 73"/>
          <p:cNvSpPr txBox="1">
            <a:spLocks noChangeArrowheads="1"/>
          </p:cNvSpPr>
          <p:nvPr/>
        </p:nvSpPr>
        <p:spPr bwMode="auto">
          <a:xfrm>
            <a:off x="4578090" y="4721879"/>
            <a:ext cx="36449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An exercise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745563" y="1623218"/>
            <a:ext cx="29364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chemeClr val="accent2"/>
                </a:solidFill>
              </a:rPr>
              <a:t>n</a:t>
            </a:r>
            <a:endParaRPr lang="en-US" sz="1400" dirty="0">
              <a:solidFill>
                <a:srgbClr val="3333FF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13363" y="3137648"/>
            <a:ext cx="1067955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417343" y="3175077"/>
            <a:ext cx="284030" cy="919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2</a:t>
            </a:r>
            <a:endParaRPr lang="en-US" sz="1400" dirty="0">
              <a:solidFill>
                <a:srgbClr val="00CC00"/>
              </a:solidFill>
            </a:endParaRPr>
          </a:p>
          <a:p>
            <a:pPr defTabSz="914608">
              <a:spcBef>
                <a:spcPct val="8000"/>
              </a:spcBef>
            </a:pPr>
            <a:r>
              <a:rPr lang="en-US" sz="1400" dirty="0"/>
              <a:t>3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197721" y="2841857"/>
            <a:ext cx="65111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13363" y="3365968"/>
            <a:ext cx="1067955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013363" y="3594287"/>
            <a:ext cx="1067955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3013363" y="3822607"/>
            <a:ext cx="1067955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327853" y="3137648"/>
            <a:ext cx="685511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327853" y="3365968"/>
            <a:ext cx="685511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327853" y="3822607"/>
            <a:ext cx="685511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404610" y="2841857"/>
            <a:ext cx="48870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Tag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3855647" y="2841857"/>
            <a:ext cx="57257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Data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1946853" y="3137648"/>
            <a:ext cx="381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1946853" y="3365968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1946853" y="3594287"/>
            <a:ext cx="381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1946853" y="3822607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1789785" y="2841857"/>
            <a:ext cx="60277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Valid</a:t>
            </a:r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314399" y="1623218"/>
            <a:ext cx="1535976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Address (4 bits)</a:t>
            </a:r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 flipH="1">
            <a:off x="995795" y="2652993"/>
            <a:ext cx="0" cy="874059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995795" y="3527051"/>
            <a:ext cx="417080" cy="219916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2785341" y="1926011"/>
            <a:ext cx="0" cy="45804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>
            <a:off x="575830" y="4431926"/>
            <a:ext cx="19050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2572371" y="4319634"/>
            <a:ext cx="288839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FF"/>
                </a:solidFill>
              </a:rPr>
              <a:t>=</a:t>
            </a:r>
            <a:endParaRPr lang="en-US" sz="1400" dirty="0"/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2480831" y="4279247"/>
            <a:ext cx="457488" cy="3810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H="1">
            <a:off x="2104159" y="4064934"/>
            <a:ext cx="0" cy="605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7" name="AutoShape 28"/>
          <p:cNvSpPr>
            <a:spLocks noChangeArrowheads="1"/>
          </p:cNvSpPr>
          <p:nvPr/>
        </p:nvSpPr>
        <p:spPr bwMode="auto">
          <a:xfrm rot="5400000">
            <a:off x="2328277" y="4965183"/>
            <a:ext cx="456640" cy="45748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2344129" y="5812817"/>
            <a:ext cx="42349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Hit</a:t>
            </a:r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 flipV="1">
            <a:off x="4004830" y="2145927"/>
            <a:ext cx="304511" cy="77041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896730" y="1927178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5307594" y="1623218"/>
            <a:ext cx="120736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Block offset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4081319" y="3137648"/>
            <a:ext cx="1066512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4081319" y="3365968"/>
            <a:ext cx="1066512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4081319" y="3822607"/>
            <a:ext cx="1066512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4766830" y="1613647"/>
            <a:ext cx="304511" cy="3039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4608"/>
            <a:endParaRPr lang="en-US" sz="1400" dirty="0"/>
          </a:p>
        </p:txBody>
      </p:sp>
      <p:sp>
        <p:nvSpPr>
          <p:cNvPr id="17446" name="Line 37"/>
          <p:cNvSpPr>
            <a:spLocks noChangeShapeType="1"/>
          </p:cNvSpPr>
          <p:nvPr/>
        </p:nvSpPr>
        <p:spPr bwMode="auto">
          <a:xfrm flipV="1">
            <a:off x="995796" y="2652993"/>
            <a:ext cx="3186545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7" name="Line 38"/>
          <p:cNvSpPr>
            <a:spLocks noChangeShapeType="1"/>
          </p:cNvSpPr>
          <p:nvPr/>
        </p:nvSpPr>
        <p:spPr bwMode="auto">
          <a:xfrm>
            <a:off x="4182341" y="1913405"/>
            <a:ext cx="0" cy="739588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>
            <a:off x="575830" y="2384051"/>
            <a:ext cx="2209511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>
            <a:off x="575830" y="2384052"/>
            <a:ext cx="0" cy="2056279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0" name="Line 41"/>
          <p:cNvSpPr>
            <a:spLocks noChangeShapeType="1"/>
          </p:cNvSpPr>
          <p:nvPr/>
        </p:nvSpPr>
        <p:spPr bwMode="auto">
          <a:xfrm>
            <a:off x="2708853" y="4660247"/>
            <a:ext cx="0" cy="30536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1" name="Line 42"/>
          <p:cNvSpPr>
            <a:spLocks noChangeShapeType="1"/>
          </p:cNvSpPr>
          <p:nvPr/>
        </p:nvSpPr>
        <p:spPr bwMode="auto">
          <a:xfrm>
            <a:off x="2099830" y="4660247"/>
            <a:ext cx="3045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2" name="Line 43"/>
          <p:cNvSpPr>
            <a:spLocks noChangeShapeType="1"/>
          </p:cNvSpPr>
          <p:nvPr/>
        </p:nvSpPr>
        <p:spPr bwMode="auto">
          <a:xfrm>
            <a:off x="2404341" y="4660247"/>
            <a:ext cx="0" cy="3053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3" name="Line 44"/>
          <p:cNvSpPr>
            <a:spLocks noChangeShapeType="1"/>
          </p:cNvSpPr>
          <p:nvPr/>
        </p:nvSpPr>
        <p:spPr bwMode="auto">
          <a:xfrm>
            <a:off x="2557318" y="542224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4" name="Line 45"/>
          <p:cNvSpPr>
            <a:spLocks noChangeShapeType="1"/>
          </p:cNvSpPr>
          <p:nvPr/>
        </p:nvSpPr>
        <p:spPr bwMode="auto">
          <a:xfrm>
            <a:off x="5071342" y="1764926"/>
            <a:ext cx="2294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5" name="Line 46"/>
          <p:cNvSpPr>
            <a:spLocks noChangeShapeType="1"/>
          </p:cNvSpPr>
          <p:nvPr/>
        </p:nvSpPr>
        <p:spPr bwMode="auto">
          <a:xfrm>
            <a:off x="4102966" y="5118287"/>
            <a:ext cx="0" cy="684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6" name="Text Box 47"/>
          <p:cNvSpPr txBox="1">
            <a:spLocks noChangeArrowheads="1"/>
          </p:cNvSpPr>
          <p:nvPr/>
        </p:nvSpPr>
        <p:spPr bwMode="auto">
          <a:xfrm>
            <a:off x="3851392" y="4746857"/>
            <a:ext cx="542114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 err="1"/>
              <a:t>Mux</a:t>
            </a:r>
            <a:endParaRPr lang="en-US" sz="1400" dirty="0"/>
          </a:p>
        </p:txBody>
      </p:sp>
      <p:sp>
        <p:nvSpPr>
          <p:cNvPr id="17457" name="Line 48"/>
          <p:cNvSpPr>
            <a:spLocks noChangeShapeType="1"/>
          </p:cNvSpPr>
          <p:nvPr/>
        </p:nvSpPr>
        <p:spPr bwMode="auto">
          <a:xfrm>
            <a:off x="4843318" y="1917608"/>
            <a:ext cx="0" cy="68636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8" name="Line 49"/>
          <p:cNvSpPr>
            <a:spLocks noChangeShapeType="1"/>
          </p:cNvSpPr>
          <p:nvPr/>
        </p:nvSpPr>
        <p:spPr bwMode="auto">
          <a:xfrm>
            <a:off x="4843319" y="2603967"/>
            <a:ext cx="68551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59" name="Line 50"/>
          <p:cNvSpPr>
            <a:spLocks noChangeShapeType="1"/>
          </p:cNvSpPr>
          <p:nvPr/>
        </p:nvSpPr>
        <p:spPr bwMode="auto">
          <a:xfrm>
            <a:off x="5528830" y="2603967"/>
            <a:ext cx="0" cy="2286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0" name="Line 51"/>
          <p:cNvSpPr>
            <a:spLocks noChangeShapeType="1"/>
          </p:cNvSpPr>
          <p:nvPr/>
        </p:nvSpPr>
        <p:spPr bwMode="auto">
          <a:xfrm flipH="1">
            <a:off x="3623830" y="4064934"/>
            <a:ext cx="4329" cy="595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1" name="Text Box 52"/>
          <p:cNvSpPr txBox="1">
            <a:spLocks noChangeArrowheads="1"/>
          </p:cNvSpPr>
          <p:nvPr/>
        </p:nvSpPr>
        <p:spPr bwMode="auto">
          <a:xfrm>
            <a:off x="3855647" y="5812817"/>
            <a:ext cx="57257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Data</a:t>
            </a:r>
          </a:p>
        </p:txBody>
      </p:sp>
      <p:sp>
        <p:nvSpPr>
          <p:cNvPr id="17462" name="AutoShape 53"/>
          <p:cNvSpPr>
            <a:spLocks noChangeArrowheads="1"/>
          </p:cNvSpPr>
          <p:nvPr/>
        </p:nvSpPr>
        <p:spPr bwMode="auto">
          <a:xfrm>
            <a:off x="3089853" y="4660247"/>
            <a:ext cx="2057977" cy="45804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3" name="Line 54"/>
          <p:cNvSpPr>
            <a:spLocks noChangeShapeType="1"/>
          </p:cNvSpPr>
          <p:nvPr/>
        </p:nvSpPr>
        <p:spPr bwMode="auto">
          <a:xfrm flipH="1">
            <a:off x="5147830" y="4889967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4" name="Line 55"/>
          <p:cNvSpPr>
            <a:spLocks noChangeShapeType="1"/>
          </p:cNvSpPr>
          <p:nvPr/>
        </p:nvSpPr>
        <p:spPr bwMode="auto">
          <a:xfrm flipV="1">
            <a:off x="3470853" y="4356287"/>
            <a:ext cx="304511" cy="756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5" name="Line 56"/>
          <p:cNvSpPr>
            <a:spLocks noChangeShapeType="1"/>
          </p:cNvSpPr>
          <p:nvPr/>
        </p:nvSpPr>
        <p:spPr bwMode="auto">
          <a:xfrm flipV="1">
            <a:off x="4462319" y="4356287"/>
            <a:ext cx="304512" cy="756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6" name="Text Box 57"/>
          <p:cNvSpPr txBox="1">
            <a:spLocks noChangeArrowheads="1"/>
          </p:cNvSpPr>
          <p:nvPr/>
        </p:nvSpPr>
        <p:spPr bwMode="auto">
          <a:xfrm>
            <a:off x="3398833" y="4137538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8</a:t>
            </a:r>
          </a:p>
        </p:txBody>
      </p: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4388856" y="4141740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8</a:t>
            </a:r>
          </a:p>
        </p:txBody>
      </p:sp>
      <p:sp>
        <p:nvSpPr>
          <p:cNvPr id="17468" name="Line 59"/>
          <p:cNvSpPr>
            <a:spLocks noChangeShapeType="1"/>
          </p:cNvSpPr>
          <p:nvPr/>
        </p:nvSpPr>
        <p:spPr bwMode="auto">
          <a:xfrm flipV="1">
            <a:off x="3949989" y="5422247"/>
            <a:ext cx="305955" cy="770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856320" y="5203497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8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2605324" y="1623218"/>
            <a:ext cx="29364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FF"/>
                </a:solidFill>
              </a:rPr>
              <a:t>n</a:t>
            </a:r>
            <a:endParaRPr lang="en-US" sz="1400" dirty="0"/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965141" y="1623218"/>
            <a:ext cx="40265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 err="1">
                <a:solidFill>
                  <a:srgbClr val="00CC00"/>
                </a:solidFill>
              </a:rPr>
              <a:t>nn</a:t>
            </a:r>
            <a:endParaRPr lang="en-US" sz="1400" dirty="0">
              <a:solidFill>
                <a:srgbClr val="00CC00"/>
              </a:solidFill>
            </a:endParaRP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2481098" y="1317857"/>
            <a:ext cx="48870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Tag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579076" y="1317857"/>
            <a:ext cx="1285907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 (2 bits)</a:t>
            </a:r>
          </a:p>
        </p:txBody>
      </p:sp>
      <p:sp>
        <p:nvSpPr>
          <p:cNvPr id="17474" name="Line 65"/>
          <p:cNvSpPr>
            <a:spLocks noChangeShapeType="1"/>
          </p:cNvSpPr>
          <p:nvPr/>
        </p:nvSpPr>
        <p:spPr bwMode="auto">
          <a:xfrm>
            <a:off x="4597977" y="4064934"/>
            <a:ext cx="0" cy="605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75" name="Line 66"/>
          <p:cNvSpPr>
            <a:spLocks noChangeShapeType="1"/>
          </p:cNvSpPr>
          <p:nvPr/>
        </p:nvSpPr>
        <p:spPr bwMode="auto">
          <a:xfrm flipH="1">
            <a:off x="2727614" y="4064934"/>
            <a:ext cx="0" cy="201706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76" name="Rectangle 67" descr="Light upward diagonal"/>
          <p:cNvSpPr>
            <a:spLocks noChangeArrowheads="1"/>
          </p:cNvSpPr>
          <p:nvPr/>
        </p:nvSpPr>
        <p:spPr bwMode="auto">
          <a:xfrm>
            <a:off x="4081319" y="3594287"/>
            <a:ext cx="1066512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77" name="Rectangle 68" descr="Light upward diagonal"/>
          <p:cNvSpPr>
            <a:spLocks noChangeArrowheads="1"/>
          </p:cNvSpPr>
          <p:nvPr/>
        </p:nvSpPr>
        <p:spPr bwMode="auto">
          <a:xfrm>
            <a:off x="2327853" y="3594287"/>
            <a:ext cx="685511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78" name="Rectangle 69"/>
          <p:cNvSpPr>
            <a:spLocks noChangeArrowheads="1"/>
          </p:cNvSpPr>
          <p:nvPr/>
        </p:nvSpPr>
        <p:spPr bwMode="auto">
          <a:xfrm>
            <a:off x="1870364" y="1613647"/>
            <a:ext cx="1676977" cy="3039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79" name="Rectangle 70"/>
          <p:cNvSpPr>
            <a:spLocks noChangeArrowheads="1"/>
          </p:cNvSpPr>
          <p:nvPr/>
        </p:nvSpPr>
        <p:spPr bwMode="auto">
          <a:xfrm>
            <a:off x="3547341" y="1613647"/>
            <a:ext cx="1219489" cy="3039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80" name="Line 71"/>
          <p:cNvSpPr>
            <a:spLocks noChangeShapeType="1"/>
          </p:cNvSpPr>
          <p:nvPr/>
        </p:nvSpPr>
        <p:spPr bwMode="auto">
          <a:xfrm>
            <a:off x="995795" y="3527051"/>
            <a:ext cx="417080" cy="421622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81" name="Line 72"/>
          <p:cNvSpPr>
            <a:spLocks noChangeShapeType="1"/>
          </p:cNvSpPr>
          <p:nvPr/>
        </p:nvSpPr>
        <p:spPr bwMode="auto">
          <a:xfrm flipV="1">
            <a:off x="995795" y="3478026"/>
            <a:ext cx="417080" cy="490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82" name="Line 73"/>
          <p:cNvSpPr>
            <a:spLocks noChangeShapeType="1"/>
          </p:cNvSpPr>
          <p:nvPr/>
        </p:nvSpPr>
        <p:spPr bwMode="auto">
          <a:xfrm flipV="1">
            <a:off x="995795" y="3276320"/>
            <a:ext cx="417080" cy="250731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2019954" y="3097026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2034386" y="3325346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2034386" y="3550864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458931" y="4670051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487" name="Text Box 78"/>
          <p:cNvSpPr txBox="1">
            <a:spLocks noChangeArrowheads="1"/>
          </p:cNvSpPr>
          <p:nvPr/>
        </p:nvSpPr>
        <p:spPr bwMode="auto">
          <a:xfrm>
            <a:off x="2519295" y="3111033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488" name="Text Box 79"/>
          <p:cNvSpPr txBox="1">
            <a:spLocks noChangeArrowheads="1"/>
          </p:cNvSpPr>
          <p:nvPr/>
        </p:nvSpPr>
        <p:spPr bwMode="auto">
          <a:xfrm>
            <a:off x="2519295" y="3325346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489" name="Text Box 80"/>
          <p:cNvSpPr txBox="1">
            <a:spLocks noChangeArrowheads="1"/>
          </p:cNvSpPr>
          <p:nvPr/>
        </p:nvSpPr>
        <p:spPr bwMode="auto">
          <a:xfrm>
            <a:off x="2519295" y="3550864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490" name="Text Box 81"/>
          <p:cNvSpPr txBox="1">
            <a:spLocks noChangeArrowheads="1"/>
          </p:cNvSpPr>
          <p:nvPr/>
        </p:nvSpPr>
        <p:spPr bwMode="auto">
          <a:xfrm>
            <a:off x="2519295" y="3795993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491" name="Text Box 82"/>
          <p:cNvSpPr txBox="1">
            <a:spLocks noChangeArrowheads="1"/>
          </p:cNvSpPr>
          <p:nvPr/>
        </p:nvSpPr>
        <p:spPr bwMode="auto">
          <a:xfrm>
            <a:off x="3258342" y="3111033"/>
            <a:ext cx="624179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0xCA</a:t>
            </a:r>
          </a:p>
        </p:txBody>
      </p:sp>
      <p:sp>
        <p:nvSpPr>
          <p:cNvPr id="17492" name="Text Box 83"/>
          <p:cNvSpPr txBox="1">
            <a:spLocks noChangeArrowheads="1"/>
          </p:cNvSpPr>
          <p:nvPr/>
        </p:nvSpPr>
        <p:spPr bwMode="auto">
          <a:xfrm>
            <a:off x="4300396" y="3111033"/>
            <a:ext cx="59372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0xFE</a:t>
            </a:r>
          </a:p>
        </p:txBody>
      </p:sp>
      <p:sp>
        <p:nvSpPr>
          <p:cNvPr id="17493" name="Text Box 84"/>
          <p:cNvSpPr txBox="1">
            <a:spLocks noChangeArrowheads="1"/>
          </p:cNvSpPr>
          <p:nvPr/>
        </p:nvSpPr>
        <p:spPr bwMode="auto">
          <a:xfrm>
            <a:off x="3259545" y="3325346"/>
            <a:ext cx="614560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0xDE</a:t>
            </a:r>
          </a:p>
        </p:txBody>
      </p:sp>
      <p:sp>
        <p:nvSpPr>
          <p:cNvPr id="17494" name="Text Box 85"/>
          <p:cNvSpPr txBox="1">
            <a:spLocks noChangeArrowheads="1"/>
          </p:cNvSpPr>
          <p:nvPr/>
        </p:nvSpPr>
        <p:spPr bwMode="auto">
          <a:xfrm>
            <a:off x="4298878" y="3325346"/>
            <a:ext cx="624178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0xAD</a:t>
            </a:r>
          </a:p>
        </p:txBody>
      </p:sp>
      <p:sp>
        <p:nvSpPr>
          <p:cNvPr id="17495" name="Text Box 86"/>
          <p:cNvSpPr txBox="1">
            <a:spLocks noChangeArrowheads="1"/>
          </p:cNvSpPr>
          <p:nvPr/>
        </p:nvSpPr>
        <p:spPr bwMode="auto">
          <a:xfrm>
            <a:off x="3254492" y="3550864"/>
            <a:ext cx="61456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0xBE</a:t>
            </a:r>
          </a:p>
        </p:txBody>
      </p:sp>
      <p:sp>
        <p:nvSpPr>
          <p:cNvPr id="17496" name="Text Box 87"/>
          <p:cNvSpPr txBox="1">
            <a:spLocks noChangeArrowheads="1"/>
          </p:cNvSpPr>
          <p:nvPr/>
        </p:nvSpPr>
        <p:spPr bwMode="auto">
          <a:xfrm>
            <a:off x="4300396" y="3550864"/>
            <a:ext cx="59372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0xEF</a:t>
            </a:r>
          </a:p>
        </p:txBody>
      </p:sp>
      <p:sp>
        <p:nvSpPr>
          <p:cNvPr id="17497" name="Text Box 88"/>
          <p:cNvSpPr txBox="1">
            <a:spLocks noChangeArrowheads="1"/>
          </p:cNvSpPr>
          <p:nvPr/>
        </p:nvSpPr>
        <p:spPr bwMode="auto">
          <a:xfrm>
            <a:off x="3261305" y="3795993"/>
            <a:ext cx="59372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0xFE</a:t>
            </a:r>
          </a:p>
        </p:txBody>
      </p:sp>
      <p:sp>
        <p:nvSpPr>
          <p:cNvPr id="17498" name="Text Box 89"/>
          <p:cNvSpPr txBox="1">
            <a:spLocks noChangeArrowheads="1"/>
          </p:cNvSpPr>
          <p:nvPr/>
        </p:nvSpPr>
        <p:spPr bwMode="auto">
          <a:xfrm>
            <a:off x="4298636" y="3795993"/>
            <a:ext cx="614560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0xED</a:t>
            </a:r>
          </a:p>
        </p:txBody>
      </p:sp>
      <p:sp>
        <p:nvSpPr>
          <p:cNvPr id="17499" name="Text Box 90"/>
          <p:cNvSpPr txBox="1">
            <a:spLocks noChangeArrowheads="1"/>
          </p:cNvSpPr>
          <p:nvPr/>
        </p:nvSpPr>
        <p:spPr bwMode="auto">
          <a:xfrm>
            <a:off x="3489113" y="4670051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500" name="Text Box 91"/>
          <p:cNvSpPr txBox="1">
            <a:spLocks noChangeArrowheads="1"/>
          </p:cNvSpPr>
          <p:nvPr/>
        </p:nvSpPr>
        <p:spPr bwMode="auto">
          <a:xfrm>
            <a:off x="2034386" y="3795993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501" name="Rectangle 92"/>
          <p:cNvSpPr>
            <a:spLocks noChangeArrowheads="1"/>
          </p:cNvSpPr>
          <p:nvPr/>
        </p:nvSpPr>
        <p:spPr bwMode="auto">
          <a:xfrm>
            <a:off x="6026727" y="2151529"/>
            <a:ext cx="2978727" cy="410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09144" indent="-309144" algn="l">
              <a:spcBef>
                <a:spcPct val="20000"/>
              </a:spcBef>
              <a:tabLst>
                <a:tab pos="1021455" algn="l"/>
              </a:tabLst>
            </a:pPr>
            <a:r>
              <a:rPr lang="en-US" sz="1600" dirty="0"/>
              <a:t>For the addresses below, what byte (value) is read from the cache (or is there a miss)?</a:t>
            </a:r>
          </a:p>
          <a:p>
            <a:pPr marL="309144" indent="-309144" algn="l">
              <a:spcBef>
                <a:spcPct val="20000"/>
              </a:spcBef>
              <a:tabLst>
                <a:tab pos="1021455" algn="l"/>
              </a:tabLst>
            </a:pPr>
            <a:endParaRPr lang="en-US" sz="1600" dirty="0"/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1010	</a:t>
            </a:r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1110	</a:t>
            </a:r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0001	</a:t>
            </a:r>
            <a:endParaRPr lang="en-US" sz="1600" dirty="0">
              <a:solidFill>
                <a:srgbClr val="FF0000"/>
              </a:solidFill>
            </a:endParaRPr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1101	</a:t>
            </a:r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An exercise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745563" y="1623218"/>
            <a:ext cx="29364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chemeClr val="accent2"/>
                </a:solidFill>
              </a:rPr>
              <a:t>n</a:t>
            </a:r>
            <a:endParaRPr lang="en-US" sz="1400" dirty="0">
              <a:solidFill>
                <a:srgbClr val="3333FF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13363" y="3137648"/>
            <a:ext cx="1067955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417343" y="3175077"/>
            <a:ext cx="284030" cy="919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1</a:t>
            </a:r>
          </a:p>
          <a:p>
            <a:pPr defTabSz="914608">
              <a:spcBef>
                <a:spcPct val="8000"/>
              </a:spcBef>
            </a:pPr>
            <a:r>
              <a:rPr lang="en-US" sz="1400" dirty="0"/>
              <a:t>2</a:t>
            </a:r>
            <a:endParaRPr lang="en-US" sz="1400" dirty="0">
              <a:solidFill>
                <a:srgbClr val="00CC00"/>
              </a:solidFill>
            </a:endParaRPr>
          </a:p>
          <a:p>
            <a:pPr defTabSz="914608">
              <a:spcBef>
                <a:spcPct val="8000"/>
              </a:spcBef>
            </a:pPr>
            <a:r>
              <a:rPr lang="en-US" sz="1400" dirty="0"/>
              <a:t>3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197721" y="2841857"/>
            <a:ext cx="65111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13363" y="3365968"/>
            <a:ext cx="1067955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13363" y="3594287"/>
            <a:ext cx="1067955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13363" y="3822607"/>
            <a:ext cx="1067955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327853" y="3137648"/>
            <a:ext cx="685511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327853" y="3365968"/>
            <a:ext cx="685511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327853" y="3822607"/>
            <a:ext cx="685511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404610" y="2841857"/>
            <a:ext cx="48870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Tag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855647" y="2841857"/>
            <a:ext cx="57257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946853" y="3137648"/>
            <a:ext cx="381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946853" y="3365968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946853" y="3594287"/>
            <a:ext cx="381000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946853" y="3822607"/>
            <a:ext cx="381000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89785" y="2841857"/>
            <a:ext cx="60277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Valid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14399" y="1623218"/>
            <a:ext cx="1535976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Address (4 bits)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995795" y="2652993"/>
            <a:ext cx="0" cy="874059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995795" y="3527051"/>
            <a:ext cx="417080" cy="219916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2785341" y="1926011"/>
            <a:ext cx="0" cy="45804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75830" y="4431926"/>
            <a:ext cx="19050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572371" y="4319634"/>
            <a:ext cx="288839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FF"/>
                </a:solidFill>
              </a:rPr>
              <a:t>=</a:t>
            </a:r>
            <a:endParaRPr lang="en-US" sz="1400" dirty="0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2480831" y="4279247"/>
            <a:ext cx="457488" cy="3810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2104159" y="4064934"/>
            <a:ext cx="0" cy="605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 rot="5400000">
            <a:off x="2328277" y="4965183"/>
            <a:ext cx="456640" cy="45748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2344129" y="5812817"/>
            <a:ext cx="42349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Hit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4004830" y="2145927"/>
            <a:ext cx="304511" cy="77041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896730" y="1927178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5307594" y="1623218"/>
            <a:ext cx="120736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Block offset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4081319" y="3137648"/>
            <a:ext cx="1066512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081319" y="3365968"/>
            <a:ext cx="1066512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4081319" y="3822607"/>
            <a:ext cx="1066512" cy="2283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766830" y="1613647"/>
            <a:ext cx="304511" cy="3039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4608"/>
            <a:endParaRPr lang="en-US" sz="1400" dirty="0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V="1">
            <a:off x="995796" y="2652993"/>
            <a:ext cx="3186545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4182341" y="1913405"/>
            <a:ext cx="0" cy="739588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575830" y="2384051"/>
            <a:ext cx="2209511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575830" y="2384052"/>
            <a:ext cx="0" cy="2056279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2708853" y="4660247"/>
            <a:ext cx="0" cy="30536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2099830" y="4660247"/>
            <a:ext cx="3045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2404341" y="4660247"/>
            <a:ext cx="0" cy="3053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2557318" y="5422247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5071342" y="1764926"/>
            <a:ext cx="2294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4102966" y="5118287"/>
            <a:ext cx="0" cy="684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3851392" y="4746857"/>
            <a:ext cx="542114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 err="1"/>
              <a:t>Mux</a:t>
            </a:r>
            <a:endParaRPr lang="en-US" sz="1400" dirty="0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4843318" y="1917608"/>
            <a:ext cx="0" cy="68636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4843319" y="2603967"/>
            <a:ext cx="68551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5528830" y="2603967"/>
            <a:ext cx="0" cy="2286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>
            <a:off x="3623830" y="4064934"/>
            <a:ext cx="4329" cy="595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3855647" y="5812817"/>
            <a:ext cx="57257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Data</a:t>
            </a:r>
          </a:p>
        </p:txBody>
      </p:sp>
      <p:sp>
        <p:nvSpPr>
          <p:cNvPr id="18486" name="AutoShape 54"/>
          <p:cNvSpPr>
            <a:spLocks noChangeArrowheads="1"/>
          </p:cNvSpPr>
          <p:nvPr/>
        </p:nvSpPr>
        <p:spPr bwMode="auto">
          <a:xfrm>
            <a:off x="3089853" y="4660247"/>
            <a:ext cx="2057977" cy="45804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 flipH="1">
            <a:off x="5147830" y="4889967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V="1">
            <a:off x="3470853" y="4356287"/>
            <a:ext cx="304511" cy="756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 flipV="1">
            <a:off x="4462319" y="4356287"/>
            <a:ext cx="304512" cy="756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3398833" y="4137538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8</a:t>
            </a:r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4388856" y="4141740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8</a:t>
            </a:r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V="1">
            <a:off x="3949989" y="5422247"/>
            <a:ext cx="305955" cy="770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3856320" y="5203497"/>
            <a:ext cx="284030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8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2605324" y="1623218"/>
            <a:ext cx="29364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FF"/>
                </a:solidFill>
              </a:rPr>
              <a:t>n</a:t>
            </a:r>
            <a:endParaRPr lang="en-US" sz="1400" dirty="0"/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3965141" y="1623218"/>
            <a:ext cx="40265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 err="1">
                <a:solidFill>
                  <a:srgbClr val="00CC00"/>
                </a:solidFill>
              </a:rPr>
              <a:t>nn</a:t>
            </a:r>
            <a:endParaRPr lang="en-US" sz="1400" dirty="0">
              <a:solidFill>
                <a:srgbClr val="00CC00"/>
              </a:solidFill>
            </a:endParaRP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2481098" y="1317857"/>
            <a:ext cx="488702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Tag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3579076" y="1317857"/>
            <a:ext cx="1285907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 (2 bits)</a:t>
            </a:r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4597977" y="4064934"/>
            <a:ext cx="0" cy="605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 flipH="1">
            <a:off x="2727614" y="4064934"/>
            <a:ext cx="0" cy="201706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0" name="Rectangle 68" descr="Light upward diagonal"/>
          <p:cNvSpPr>
            <a:spLocks noChangeArrowheads="1"/>
          </p:cNvSpPr>
          <p:nvPr/>
        </p:nvSpPr>
        <p:spPr bwMode="auto">
          <a:xfrm>
            <a:off x="4081319" y="3594287"/>
            <a:ext cx="1066512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1" name="Rectangle 69" descr="Light upward diagonal"/>
          <p:cNvSpPr>
            <a:spLocks noChangeArrowheads="1"/>
          </p:cNvSpPr>
          <p:nvPr/>
        </p:nvSpPr>
        <p:spPr bwMode="auto">
          <a:xfrm>
            <a:off x="2327853" y="3594287"/>
            <a:ext cx="685511" cy="228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1870364" y="1613647"/>
            <a:ext cx="1676977" cy="3039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3547341" y="1613647"/>
            <a:ext cx="1219489" cy="3039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995795" y="3527051"/>
            <a:ext cx="417080" cy="421622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5" name="Line 73"/>
          <p:cNvSpPr>
            <a:spLocks noChangeShapeType="1"/>
          </p:cNvSpPr>
          <p:nvPr/>
        </p:nvSpPr>
        <p:spPr bwMode="auto">
          <a:xfrm flipV="1">
            <a:off x="995795" y="3478026"/>
            <a:ext cx="417080" cy="490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 flipV="1">
            <a:off x="995795" y="3276320"/>
            <a:ext cx="417080" cy="250731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2019954" y="3097026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2034386" y="3325346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2034386" y="3550864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510" name="Text Box 78"/>
          <p:cNvSpPr txBox="1">
            <a:spLocks noChangeArrowheads="1"/>
          </p:cNvSpPr>
          <p:nvPr/>
        </p:nvSpPr>
        <p:spPr bwMode="auto">
          <a:xfrm>
            <a:off x="4458931" y="4670051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511" name="Text Box 79"/>
          <p:cNvSpPr txBox="1">
            <a:spLocks noChangeArrowheads="1"/>
          </p:cNvSpPr>
          <p:nvPr/>
        </p:nvSpPr>
        <p:spPr bwMode="auto">
          <a:xfrm>
            <a:off x="2519295" y="3111033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512" name="Text Box 80"/>
          <p:cNvSpPr txBox="1">
            <a:spLocks noChangeArrowheads="1"/>
          </p:cNvSpPr>
          <p:nvPr/>
        </p:nvSpPr>
        <p:spPr bwMode="auto">
          <a:xfrm>
            <a:off x="2519295" y="3325346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513" name="Text Box 81"/>
          <p:cNvSpPr txBox="1">
            <a:spLocks noChangeArrowheads="1"/>
          </p:cNvSpPr>
          <p:nvPr/>
        </p:nvSpPr>
        <p:spPr bwMode="auto">
          <a:xfrm>
            <a:off x="2519295" y="3550864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514" name="Text Box 82"/>
          <p:cNvSpPr txBox="1">
            <a:spLocks noChangeArrowheads="1"/>
          </p:cNvSpPr>
          <p:nvPr/>
        </p:nvSpPr>
        <p:spPr bwMode="auto">
          <a:xfrm>
            <a:off x="2519295" y="3795993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3258342" y="3111033"/>
            <a:ext cx="624179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0xCA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4300396" y="3111033"/>
            <a:ext cx="59372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0xFE</a:t>
            </a:r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3259545" y="3325346"/>
            <a:ext cx="614560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0xDE</a:t>
            </a: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4298878" y="3325346"/>
            <a:ext cx="624178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0xAD</a:t>
            </a:r>
          </a:p>
        </p:txBody>
      </p:sp>
      <p:sp>
        <p:nvSpPr>
          <p:cNvPr id="18519" name="Text Box 87"/>
          <p:cNvSpPr txBox="1">
            <a:spLocks noChangeArrowheads="1"/>
          </p:cNvSpPr>
          <p:nvPr/>
        </p:nvSpPr>
        <p:spPr bwMode="auto">
          <a:xfrm>
            <a:off x="3254492" y="3550864"/>
            <a:ext cx="61456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0xBE</a:t>
            </a:r>
          </a:p>
        </p:txBody>
      </p:sp>
      <p:sp>
        <p:nvSpPr>
          <p:cNvPr id="18520" name="Text Box 88"/>
          <p:cNvSpPr txBox="1">
            <a:spLocks noChangeArrowheads="1"/>
          </p:cNvSpPr>
          <p:nvPr/>
        </p:nvSpPr>
        <p:spPr bwMode="auto">
          <a:xfrm>
            <a:off x="4300396" y="3550864"/>
            <a:ext cx="59372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0xEF</a:t>
            </a:r>
          </a:p>
        </p:txBody>
      </p: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3261305" y="3795993"/>
            <a:ext cx="593721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0xFE</a:t>
            </a:r>
          </a:p>
        </p:txBody>
      </p:sp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4298636" y="3795993"/>
            <a:ext cx="614560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0xED</a:t>
            </a:r>
          </a:p>
        </p:txBody>
      </p:sp>
      <p:sp>
        <p:nvSpPr>
          <p:cNvPr id="18523" name="Text Box 91"/>
          <p:cNvSpPr txBox="1">
            <a:spLocks noChangeArrowheads="1"/>
          </p:cNvSpPr>
          <p:nvPr/>
        </p:nvSpPr>
        <p:spPr bwMode="auto">
          <a:xfrm>
            <a:off x="3489113" y="4670051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524" name="Text Box 92"/>
          <p:cNvSpPr txBox="1">
            <a:spLocks noChangeArrowheads="1"/>
          </p:cNvSpPr>
          <p:nvPr/>
        </p:nvSpPr>
        <p:spPr bwMode="auto">
          <a:xfrm>
            <a:off x="2034386" y="3795993"/>
            <a:ext cx="265105" cy="2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6026727" y="2151529"/>
            <a:ext cx="2978727" cy="410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09144" indent="-309144" algn="l">
              <a:spcBef>
                <a:spcPct val="20000"/>
              </a:spcBef>
              <a:tabLst>
                <a:tab pos="1021455" algn="l"/>
              </a:tabLst>
            </a:pPr>
            <a:r>
              <a:rPr lang="en-US" sz="1600" dirty="0"/>
              <a:t>For the addresses below, what byte (value) is read from the cache (or is there a miss)?</a:t>
            </a:r>
          </a:p>
          <a:p>
            <a:pPr marL="309144" indent="-309144" algn="l">
              <a:spcBef>
                <a:spcPct val="20000"/>
              </a:spcBef>
              <a:tabLst>
                <a:tab pos="1021455" algn="l"/>
              </a:tabLst>
            </a:pPr>
            <a:endParaRPr lang="en-US" sz="1600" dirty="0"/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1010	</a:t>
            </a:r>
            <a:r>
              <a:rPr lang="en-US" sz="1600" dirty="0">
                <a:solidFill>
                  <a:srgbClr val="FF0000"/>
                </a:solidFill>
              </a:rPr>
              <a:t>(0xDE)</a:t>
            </a:r>
            <a:endParaRPr lang="en-US" sz="1600" dirty="0"/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1110	</a:t>
            </a:r>
            <a:r>
              <a:rPr lang="en-US" sz="1600" dirty="0">
                <a:solidFill>
                  <a:srgbClr val="FF0000"/>
                </a:solidFill>
              </a:rPr>
              <a:t>(miss, invalid)</a:t>
            </a:r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0001	</a:t>
            </a:r>
            <a:r>
              <a:rPr lang="en-US" sz="1600" dirty="0">
                <a:solidFill>
                  <a:srgbClr val="FF0000"/>
                </a:solidFill>
              </a:rPr>
              <a:t>(0xFE)</a:t>
            </a:r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r>
              <a:rPr lang="en-US" sz="1600" dirty="0"/>
              <a:t>1101	</a:t>
            </a:r>
            <a:r>
              <a:rPr lang="en-US" sz="1600" dirty="0">
                <a:solidFill>
                  <a:srgbClr val="FF0000"/>
                </a:solidFill>
              </a:rPr>
              <a:t>(miss, bad tag)</a:t>
            </a:r>
            <a:endParaRPr lang="en-US" sz="1600" dirty="0"/>
          </a:p>
          <a:p>
            <a:pPr marL="309144" indent="-309144" algn="l">
              <a:spcBef>
                <a:spcPct val="20000"/>
              </a:spcBef>
              <a:buFont typeface="Wingdings" pitchFamily="2" charset="2"/>
              <a:buChar char="§"/>
              <a:tabLst>
                <a:tab pos="1021455" algn="l"/>
              </a:tabLst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Lets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Could be 100x, if just L1 and main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Consider: </a:t>
            </a:r>
            <a:br>
              <a:rPr lang="en-US" sz="1800" dirty="0" smtClean="0"/>
            </a:br>
            <a:r>
              <a:rPr lang="en-US" sz="1800" dirty="0" smtClean="0"/>
              <a:t>cache hit time of 1 cycle</a:t>
            </a:r>
            <a:br>
              <a:rPr lang="en-US" sz="1800" dirty="0" smtClean="0"/>
            </a:br>
            <a:r>
              <a:rPr lang="en-US" sz="1800" dirty="0" smtClean="0"/>
              <a:t>miss penalty of 100 cycles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Average memory </a:t>
            </a:r>
            <a:r>
              <a:rPr lang="en-US" sz="1800" dirty="0" smtClean="0"/>
              <a:t>access </a:t>
            </a:r>
            <a:r>
              <a:rPr lang="en-US" sz="1800" dirty="0" smtClean="0"/>
              <a:t>time (AMAT):</a:t>
            </a:r>
            <a:endParaRPr lang="en-US" sz="1800" dirty="0" smtClean="0"/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97% hits:  1 cycle + 0.03 * 100 cycles 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99% hits:  1 cycle + 0.01 * 100 cycles = </a:t>
            </a:r>
            <a:r>
              <a:rPr lang="en-US" sz="1800" b="1" dirty="0" smtClean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8727" y="6320118"/>
            <a:ext cx="1905000" cy="456640"/>
          </a:xfrm>
          <a:prstGeom prst="rect">
            <a:avLst/>
          </a:prstGeom>
          <a:noFill/>
        </p:spPr>
        <p:txBody>
          <a:bodyPr lIns="82058" tIns="41029" rIns="82058" bIns="41029"/>
          <a:lstStyle/>
          <a:p>
            <a:pPr defTabSz="914608"/>
            <a:fld id="{1FFE6C02-9842-4712-9F0B-640867479211}" type="slidenum">
              <a:rPr lang="en-US" smtClean="0"/>
              <a:pPr defTabSz="914608"/>
              <a:t>30</a:t>
            </a:fld>
            <a:endParaRPr 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Using arithmetic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An equivalent way to find the right location within the cache is to use arithmetic again.</a:t>
            </a:r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We can find the </a:t>
            </a:r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r>
              <a:rPr lang="en-US" sz="2000" dirty="0" smtClean="0"/>
              <a:t> in two steps, as outlined earlier.</a:t>
            </a:r>
          </a:p>
          <a:p>
            <a:pPr marL="666723" lvl="1" indent="-256432" defTabSz="820583"/>
            <a:r>
              <a:rPr lang="en-US" sz="1800" dirty="0" smtClean="0"/>
              <a:t>Do integer division of the address by 2</a:t>
            </a:r>
            <a:r>
              <a:rPr lang="en-US" sz="1800" i="1" baseline="40000" dirty="0" smtClean="0"/>
              <a:t>n</a:t>
            </a:r>
            <a:r>
              <a:rPr lang="en-US" sz="1800" dirty="0" smtClean="0"/>
              <a:t> to find the </a:t>
            </a:r>
            <a:r>
              <a:rPr lang="en-US" sz="1800" dirty="0" smtClean="0">
                <a:solidFill>
                  <a:srgbClr val="FF0000"/>
                </a:solidFill>
              </a:rPr>
              <a:t>block address</a:t>
            </a:r>
            <a:r>
              <a:rPr lang="en-US" sz="1800" dirty="0" smtClean="0"/>
              <a:t>.</a:t>
            </a:r>
          </a:p>
          <a:p>
            <a:pPr marL="666723" lvl="1" indent="-256432" defTabSz="820583"/>
            <a:r>
              <a:rPr lang="en-US" sz="1800" dirty="0" smtClean="0"/>
              <a:t>Then mod the block address with 2</a:t>
            </a:r>
            <a:r>
              <a:rPr lang="en-US" sz="1800" i="1" baseline="40000" dirty="0" smtClean="0"/>
              <a:t>k</a:t>
            </a:r>
            <a:r>
              <a:rPr lang="en-US" sz="1800" dirty="0" smtClean="0"/>
              <a:t> to find the index.</a:t>
            </a:r>
          </a:p>
          <a:p>
            <a:pPr marL="307718" indent="-307718" defTabSz="820583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block offset</a:t>
            </a:r>
            <a:r>
              <a:rPr lang="en-US" sz="2000" dirty="0" smtClean="0"/>
              <a:t> is just the </a:t>
            </a:r>
            <a:r>
              <a:rPr lang="en-US" sz="2000" dirty="0" smtClean="0">
                <a:solidFill>
                  <a:srgbClr val="FF0000"/>
                </a:solidFill>
              </a:rPr>
              <a:t>memory address </a:t>
            </a:r>
            <a:r>
              <a:rPr lang="en-US" sz="2000" dirty="0" smtClean="0"/>
              <a:t>mod 2</a:t>
            </a:r>
            <a:r>
              <a:rPr lang="en-US" sz="2000" i="1" baseline="40000" dirty="0" smtClean="0"/>
              <a:t>n</a:t>
            </a:r>
            <a:r>
              <a:rPr lang="en-US" sz="20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For example, we can find address 13 in a </a:t>
            </a:r>
            <a:r>
              <a:rPr lang="en-US" sz="2000" dirty="0" smtClean="0">
                <a:solidFill>
                  <a:srgbClr val="00CC00"/>
                </a:solidFill>
              </a:rPr>
              <a:t>4</a:t>
            </a:r>
            <a:r>
              <a:rPr lang="en-US" sz="2000" dirty="0" smtClean="0"/>
              <a:t>-block, </a:t>
            </a:r>
            <a:r>
              <a:rPr lang="en-US" sz="2000" dirty="0" smtClean="0">
                <a:solidFill>
                  <a:srgbClr val="3333FF"/>
                </a:solidFill>
              </a:rPr>
              <a:t>2</a:t>
            </a:r>
            <a:r>
              <a:rPr lang="en-US" sz="2000" dirty="0" smtClean="0"/>
              <a:t>-byte per block cache.</a:t>
            </a:r>
          </a:p>
          <a:p>
            <a:pPr marL="666723" lvl="1" indent="-256432" defTabSz="820583"/>
            <a:r>
              <a:rPr lang="en-US" sz="1800" dirty="0" smtClean="0"/>
              <a:t>The block address is 13 / </a:t>
            </a:r>
            <a:r>
              <a:rPr lang="en-US" sz="1800" dirty="0" smtClean="0">
                <a:solidFill>
                  <a:srgbClr val="3333FF"/>
                </a:solidFill>
              </a:rPr>
              <a:t>2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/>
              <a:t>, so the index is then </a:t>
            </a: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/>
              <a:t> mod </a:t>
            </a:r>
            <a:r>
              <a:rPr lang="en-US" sz="1800" dirty="0" smtClean="0">
                <a:solidFill>
                  <a:srgbClr val="00CC00"/>
                </a:solidFill>
              </a:rPr>
              <a:t>4</a:t>
            </a:r>
            <a:r>
              <a:rPr lang="en-US" sz="1800" dirty="0" smtClean="0"/>
              <a:t> = 2.</a:t>
            </a:r>
          </a:p>
          <a:p>
            <a:pPr marL="666723" lvl="1" indent="-256432" defTabSz="820583"/>
            <a:r>
              <a:rPr lang="en-US" sz="1800" dirty="0" smtClean="0"/>
              <a:t>The block offset would be 13 mod </a:t>
            </a:r>
            <a:r>
              <a:rPr lang="en-US" sz="1800" dirty="0" smtClean="0">
                <a:solidFill>
                  <a:srgbClr val="3333FF"/>
                </a:solidFill>
              </a:rPr>
              <a:t>2</a:t>
            </a:r>
            <a:r>
              <a:rPr lang="en-US" sz="1800" dirty="0" smtClean="0"/>
              <a:t> = 1.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4572" y="2091462"/>
            <a:ext cx="5620771" cy="651738"/>
            <a:chOff x="1187" y="1203"/>
            <a:chExt cx="3540" cy="411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2304" y="1392"/>
              <a:ext cx="105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3360" y="1392"/>
              <a:ext cx="48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1187" y="1394"/>
              <a:ext cx="88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m-bit Address</a:t>
              </a: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3411" y="1203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k bits</a:t>
              </a: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2495" y="1203"/>
              <a:ext cx="74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(m-k-n) bits</a:t>
              </a: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4016" y="1305"/>
              <a:ext cx="71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n-bit Block</a:t>
              </a:r>
            </a:p>
            <a:p>
              <a:pPr defTabSz="914608"/>
              <a:r>
                <a:rPr lang="en-US" sz="1400" dirty="0"/>
                <a:t>Offset</a:t>
              </a:r>
            </a:p>
          </p:txBody>
        </p: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3840" y="1392"/>
              <a:ext cx="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2665" y="1394"/>
              <a:ext cx="352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 Tag</a:t>
              </a: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3410" y="1394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3936" y="14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 diagram of a larger example cache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143000"/>
            <a:ext cx="3671455" cy="4953000"/>
          </a:xfrm>
        </p:spPr>
        <p:txBody>
          <a:bodyPr/>
          <a:lstStyle/>
          <a:p>
            <a:pPr marL="307718" indent="-307718" defTabSz="820583"/>
            <a:r>
              <a:rPr lang="en-US" sz="2000" dirty="0" smtClean="0"/>
              <a:t>Here is a cache with 1,024 blocks of 4 bytes each, and 32-bit memory addresses.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801091" y="1227044"/>
            <a:ext cx="6781512" cy="5249956"/>
            <a:chOff x="1267" y="710"/>
            <a:chExt cx="4699" cy="3748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904" y="190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1579" y="1931"/>
              <a:ext cx="418" cy="12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3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1022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1023</a:t>
              </a:r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1534" y="1689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2904" y="2067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904" y="2230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2904" y="239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2323" y="1904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2323" y="2067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2323" y="2230"/>
              <a:ext cx="581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2323" y="2394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2422" y="1689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4166" y="1689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2059" y="1904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2059" y="2067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18"/>
            <p:cNvSpPr>
              <a:spLocks noChangeArrowheads="1"/>
            </p:cNvSpPr>
            <p:nvPr/>
          </p:nvSpPr>
          <p:spPr bwMode="auto">
            <a:xfrm>
              <a:off x="2059" y="2230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Rectangle 19"/>
            <p:cNvSpPr>
              <a:spLocks noChangeArrowheads="1"/>
            </p:cNvSpPr>
            <p:nvPr/>
          </p:nvSpPr>
          <p:spPr bwMode="auto">
            <a:xfrm>
              <a:off x="2059" y="2394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1943" y="1689"/>
              <a:ext cx="43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</a:t>
              </a:r>
            </a:p>
          </p:txBody>
        </p:sp>
        <p:sp>
          <p:nvSpPr>
            <p:cNvPr id="20503" name="Rectangle 21"/>
            <p:cNvSpPr>
              <a:spLocks noChangeArrowheads="1"/>
            </p:cNvSpPr>
            <p:nvPr/>
          </p:nvSpPr>
          <p:spPr bwMode="auto">
            <a:xfrm>
              <a:off x="3010" y="979"/>
              <a:ext cx="116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Rectangle 22"/>
            <p:cNvSpPr>
              <a:spLocks noChangeArrowheads="1"/>
            </p:cNvSpPr>
            <p:nvPr/>
          </p:nvSpPr>
          <p:spPr bwMode="auto">
            <a:xfrm>
              <a:off x="4171" y="979"/>
              <a:ext cx="528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23"/>
            <p:cNvSpPr>
              <a:spLocks noChangeArrowheads="1"/>
            </p:cNvSpPr>
            <p:nvPr/>
          </p:nvSpPr>
          <p:spPr bwMode="auto">
            <a:xfrm>
              <a:off x="2904" y="2557"/>
              <a:ext cx="739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2323" y="2557"/>
              <a:ext cx="581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25"/>
            <p:cNvSpPr>
              <a:spLocks noChangeArrowheads="1"/>
            </p:cNvSpPr>
            <p:nvPr/>
          </p:nvSpPr>
          <p:spPr bwMode="auto">
            <a:xfrm>
              <a:off x="2059" y="2557"/>
              <a:ext cx="264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Rectangle 26"/>
            <p:cNvSpPr>
              <a:spLocks noChangeArrowheads="1"/>
            </p:cNvSpPr>
            <p:nvPr/>
          </p:nvSpPr>
          <p:spPr bwMode="auto">
            <a:xfrm>
              <a:off x="2904" y="2720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2323" y="2720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Rectangle 28"/>
            <p:cNvSpPr>
              <a:spLocks noChangeArrowheads="1"/>
            </p:cNvSpPr>
            <p:nvPr/>
          </p:nvSpPr>
          <p:spPr bwMode="auto">
            <a:xfrm>
              <a:off x="2059" y="2720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Text Box 29"/>
            <p:cNvSpPr txBox="1">
              <a:spLocks noChangeArrowheads="1"/>
            </p:cNvSpPr>
            <p:nvPr/>
          </p:nvSpPr>
          <p:spPr bwMode="auto">
            <a:xfrm>
              <a:off x="3380" y="765"/>
              <a:ext cx="114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Address (32 bits)</a:t>
              </a:r>
            </a:p>
          </p:txBody>
        </p:sp>
        <p:sp>
          <p:nvSpPr>
            <p:cNvPr id="20512" name="Line 30"/>
            <p:cNvSpPr>
              <a:spLocks noChangeShapeType="1"/>
            </p:cNvSpPr>
            <p:nvPr/>
          </p:nvSpPr>
          <p:spPr bwMode="auto">
            <a:xfrm>
              <a:off x="1426" y="1632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31"/>
            <p:cNvSpPr>
              <a:spLocks noChangeArrowheads="1"/>
            </p:cNvSpPr>
            <p:nvPr/>
          </p:nvSpPr>
          <p:spPr bwMode="auto">
            <a:xfrm>
              <a:off x="2904" y="2883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32"/>
            <p:cNvSpPr>
              <a:spLocks noChangeArrowheads="1"/>
            </p:cNvSpPr>
            <p:nvPr/>
          </p:nvSpPr>
          <p:spPr bwMode="auto">
            <a:xfrm>
              <a:off x="2323" y="2883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33"/>
            <p:cNvSpPr>
              <a:spLocks noChangeArrowheads="1"/>
            </p:cNvSpPr>
            <p:nvPr/>
          </p:nvSpPr>
          <p:spPr bwMode="auto">
            <a:xfrm>
              <a:off x="2059" y="2883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2904" y="3046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Rectangle 35"/>
            <p:cNvSpPr>
              <a:spLocks noChangeArrowheads="1"/>
            </p:cNvSpPr>
            <p:nvPr/>
          </p:nvSpPr>
          <p:spPr bwMode="auto">
            <a:xfrm>
              <a:off x="2323" y="3046"/>
              <a:ext cx="581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Rectangle 36"/>
            <p:cNvSpPr>
              <a:spLocks noChangeArrowheads="1"/>
            </p:cNvSpPr>
            <p:nvPr/>
          </p:nvSpPr>
          <p:spPr bwMode="auto">
            <a:xfrm>
              <a:off x="2059" y="3046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1426" y="26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Line 38"/>
            <p:cNvSpPr>
              <a:spLocks noChangeShapeType="1"/>
            </p:cNvSpPr>
            <p:nvPr/>
          </p:nvSpPr>
          <p:spPr bwMode="auto">
            <a:xfrm>
              <a:off x="3633" y="1142"/>
              <a:ext cx="0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1267" y="3482"/>
              <a:ext cx="12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40"/>
            <p:cNvSpPr>
              <a:spLocks noChangeShapeType="1"/>
            </p:cNvSpPr>
            <p:nvPr/>
          </p:nvSpPr>
          <p:spPr bwMode="auto">
            <a:xfrm>
              <a:off x="2640" y="2611"/>
              <a:ext cx="0" cy="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Text Box 41"/>
            <p:cNvSpPr txBox="1">
              <a:spLocks noChangeArrowheads="1"/>
            </p:cNvSpPr>
            <p:nvPr/>
          </p:nvSpPr>
          <p:spPr bwMode="auto">
            <a:xfrm>
              <a:off x="2539" y="3398"/>
              <a:ext cx="215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=</a:t>
              </a:r>
            </a:p>
          </p:txBody>
        </p:sp>
        <p:sp>
          <p:nvSpPr>
            <p:cNvPr id="20524" name="Oval 42"/>
            <p:cNvSpPr>
              <a:spLocks noChangeArrowheads="1"/>
            </p:cNvSpPr>
            <p:nvPr/>
          </p:nvSpPr>
          <p:spPr bwMode="auto">
            <a:xfrm>
              <a:off x="2482" y="3373"/>
              <a:ext cx="316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43"/>
            <p:cNvSpPr>
              <a:spLocks noChangeShapeType="1"/>
            </p:cNvSpPr>
            <p:nvPr/>
          </p:nvSpPr>
          <p:spPr bwMode="auto">
            <a:xfrm>
              <a:off x="2165" y="2611"/>
              <a:ext cx="0" cy="10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AutoShape 44"/>
            <p:cNvSpPr>
              <a:spLocks noChangeArrowheads="1"/>
            </p:cNvSpPr>
            <p:nvPr/>
          </p:nvSpPr>
          <p:spPr bwMode="auto">
            <a:xfrm rot="5400000">
              <a:off x="2397" y="3894"/>
              <a:ext cx="327" cy="264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Text Box 45"/>
            <p:cNvSpPr txBox="1">
              <a:spLocks noChangeArrowheads="1"/>
            </p:cNvSpPr>
            <p:nvPr/>
          </p:nvSpPr>
          <p:spPr bwMode="auto">
            <a:xfrm>
              <a:off x="2221" y="4246"/>
              <a:ext cx="30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Hit</a:t>
              </a:r>
            </a:p>
          </p:txBody>
        </p:sp>
        <p:sp>
          <p:nvSpPr>
            <p:cNvPr id="20528" name="Line 46"/>
            <p:cNvSpPr>
              <a:spLocks noChangeShapeType="1"/>
            </p:cNvSpPr>
            <p:nvPr/>
          </p:nvSpPr>
          <p:spPr bwMode="auto">
            <a:xfrm flipV="1">
              <a:off x="4330" y="1306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47"/>
            <p:cNvSpPr>
              <a:spLocks noChangeShapeType="1"/>
            </p:cNvSpPr>
            <p:nvPr/>
          </p:nvSpPr>
          <p:spPr bwMode="auto">
            <a:xfrm flipV="1">
              <a:off x="3528" y="1306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Text Box 48"/>
            <p:cNvSpPr txBox="1">
              <a:spLocks noChangeArrowheads="1"/>
            </p:cNvSpPr>
            <p:nvPr/>
          </p:nvSpPr>
          <p:spPr bwMode="auto">
            <a:xfrm>
              <a:off x="4243" y="1145"/>
              <a:ext cx="2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0531" name="Text Box 49"/>
            <p:cNvSpPr txBox="1">
              <a:spLocks noChangeArrowheads="1"/>
            </p:cNvSpPr>
            <p:nvPr/>
          </p:nvSpPr>
          <p:spPr bwMode="auto">
            <a:xfrm>
              <a:off x="3398" y="1145"/>
              <a:ext cx="2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0532" name="Text Box 50"/>
            <p:cNvSpPr txBox="1">
              <a:spLocks noChangeArrowheads="1"/>
            </p:cNvSpPr>
            <p:nvPr/>
          </p:nvSpPr>
          <p:spPr bwMode="auto">
            <a:xfrm>
              <a:off x="1313" y="3267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20533" name="Text Box 51"/>
            <p:cNvSpPr txBox="1">
              <a:spLocks noChangeArrowheads="1"/>
            </p:cNvSpPr>
            <p:nvPr/>
          </p:nvSpPr>
          <p:spPr bwMode="auto">
            <a:xfrm>
              <a:off x="4906" y="710"/>
              <a:ext cx="47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? bits</a:t>
              </a:r>
            </a:p>
          </p:txBody>
        </p:sp>
        <p:sp>
          <p:nvSpPr>
            <p:cNvPr id="20534" name="Rectangle 52"/>
            <p:cNvSpPr>
              <a:spLocks noChangeArrowheads="1"/>
            </p:cNvSpPr>
            <p:nvPr/>
          </p:nvSpPr>
          <p:spPr bwMode="auto">
            <a:xfrm>
              <a:off x="3643" y="190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Rectangle 53"/>
            <p:cNvSpPr>
              <a:spLocks noChangeArrowheads="1"/>
            </p:cNvSpPr>
            <p:nvPr/>
          </p:nvSpPr>
          <p:spPr bwMode="auto">
            <a:xfrm>
              <a:off x="3643" y="2067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54"/>
            <p:cNvSpPr>
              <a:spLocks noChangeArrowheads="1"/>
            </p:cNvSpPr>
            <p:nvPr/>
          </p:nvSpPr>
          <p:spPr bwMode="auto">
            <a:xfrm>
              <a:off x="3643" y="2230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Rectangle 55"/>
            <p:cNvSpPr>
              <a:spLocks noChangeArrowheads="1"/>
            </p:cNvSpPr>
            <p:nvPr/>
          </p:nvSpPr>
          <p:spPr bwMode="auto">
            <a:xfrm>
              <a:off x="3643" y="239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Rectangle 56"/>
            <p:cNvSpPr>
              <a:spLocks noChangeArrowheads="1"/>
            </p:cNvSpPr>
            <p:nvPr/>
          </p:nvSpPr>
          <p:spPr bwMode="auto">
            <a:xfrm>
              <a:off x="3643" y="2557"/>
              <a:ext cx="739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Rectangle 57"/>
            <p:cNvSpPr>
              <a:spLocks noChangeArrowheads="1"/>
            </p:cNvSpPr>
            <p:nvPr/>
          </p:nvSpPr>
          <p:spPr bwMode="auto">
            <a:xfrm>
              <a:off x="3643" y="2720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58"/>
            <p:cNvSpPr>
              <a:spLocks noChangeArrowheads="1"/>
            </p:cNvSpPr>
            <p:nvPr/>
          </p:nvSpPr>
          <p:spPr bwMode="auto">
            <a:xfrm>
              <a:off x="3643" y="2883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Rectangle 59"/>
            <p:cNvSpPr>
              <a:spLocks noChangeArrowheads="1"/>
            </p:cNvSpPr>
            <p:nvPr/>
          </p:nvSpPr>
          <p:spPr bwMode="auto">
            <a:xfrm>
              <a:off x="3643" y="3046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Rectangle 60"/>
            <p:cNvSpPr>
              <a:spLocks noChangeArrowheads="1"/>
            </p:cNvSpPr>
            <p:nvPr/>
          </p:nvSpPr>
          <p:spPr bwMode="auto">
            <a:xfrm>
              <a:off x="4382" y="1904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Rectangle 61"/>
            <p:cNvSpPr>
              <a:spLocks noChangeArrowheads="1"/>
            </p:cNvSpPr>
            <p:nvPr/>
          </p:nvSpPr>
          <p:spPr bwMode="auto">
            <a:xfrm>
              <a:off x="4382" y="2067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Rectangle 62"/>
            <p:cNvSpPr>
              <a:spLocks noChangeArrowheads="1"/>
            </p:cNvSpPr>
            <p:nvPr/>
          </p:nvSpPr>
          <p:spPr bwMode="auto">
            <a:xfrm>
              <a:off x="4382" y="2230"/>
              <a:ext cx="740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Rectangle 63"/>
            <p:cNvSpPr>
              <a:spLocks noChangeArrowheads="1"/>
            </p:cNvSpPr>
            <p:nvPr/>
          </p:nvSpPr>
          <p:spPr bwMode="auto">
            <a:xfrm>
              <a:off x="4382" y="2394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Rectangle 64"/>
            <p:cNvSpPr>
              <a:spLocks noChangeArrowheads="1"/>
            </p:cNvSpPr>
            <p:nvPr/>
          </p:nvSpPr>
          <p:spPr bwMode="auto">
            <a:xfrm>
              <a:off x="4382" y="2557"/>
              <a:ext cx="740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Rectangle 65"/>
            <p:cNvSpPr>
              <a:spLocks noChangeArrowheads="1"/>
            </p:cNvSpPr>
            <p:nvPr/>
          </p:nvSpPr>
          <p:spPr bwMode="auto">
            <a:xfrm>
              <a:off x="4382" y="2720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Rectangle 66"/>
            <p:cNvSpPr>
              <a:spLocks noChangeArrowheads="1"/>
            </p:cNvSpPr>
            <p:nvPr/>
          </p:nvSpPr>
          <p:spPr bwMode="auto">
            <a:xfrm>
              <a:off x="4382" y="2883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Rectangle 67"/>
            <p:cNvSpPr>
              <a:spLocks noChangeArrowheads="1"/>
            </p:cNvSpPr>
            <p:nvPr/>
          </p:nvSpPr>
          <p:spPr bwMode="auto">
            <a:xfrm>
              <a:off x="4382" y="3046"/>
              <a:ext cx="740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Rectangle 68"/>
            <p:cNvSpPr>
              <a:spLocks noChangeArrowheads="1"/>
            </p:cNvSpPr>
            <p:nvPr/>
          </p:nvSpPr>
          <p:spPr bwMode="auto">
            <a:xfrm>
              <a:off x="5122" y="190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Rectangle 69"/>
            <p:cNvSpPr>
              <a:spLocks noChangeArrowheads="1"/>
            </p:cNvSpPr>
            <p:nvPr/>
          </p:nvSpPr>
          <p:spPr bwMode="auto">
            <a:xfrm>
              <a:off x="5122" y="2067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Rectangle 70"/>
            <p:cNvSpPr>
              <a:spLocks noChangeArrowheads="1"/>
            </p:cNvSpPr>
            <p:nvPr/>
          </p:nvSpPr>
          <p:spPr bwMode="auto">
            <a:xfrm>
              <a:off x="5122" y="2230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Rectangle 71"/>
            <p:cNvSpPr>
              <a:spLocks noChangeArrowheads="1"/>
            </p:cNvSpPr>
            <p:nvPr/>
          </p:nvSpPr>
          <p:spPr bwMode="auto">
            <a:xfrm>
              <a:off x="5122" y="239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Rectangle 72"/>
            <p:cNvSpPr>
              <a:spLocks noChangeArrowheads="1"/>
            </p:cNvSpPr>
            <p:nvPr/>
          </p:nvSpPr>
          <p:spPr bwMode="auto">
            <a:xfrm>
              <a:off x="5122" y="2557"/>
              <a:ext cx="739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Rectangle 73"/>
            <p:cNvSpPr>
              <a:spLocks noChangeArrowheads="1"/>
            </p:cNvSpPr>
            <p:nvPr/>
          </p:nvSpPr>
          <p:spPr bwMode="auto">
            <a:xfrm>
              <a:off x="5122" y="2720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Rectangle 74"/>
            <p:cNvSpPr>
              <a:spLocks noChangeArrowheads="1"/>
            </p:cNvSpPr>
            <p:nvPr/>
          </p:nvSpPr>
          <p:spPr bwMode="auto">
            <a:xfrm>
              <a:off x="5122" y="2883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Rectangle 75"/>
            <p:cNvSpPr>
              <a:spLocks noChangeArrowheads="1"/>
            </p:cNvSpPr>
            <p:nvPr/>
          </p:nvSpPr>
          <p:spPr bwMode="auto">
            <a:xfrm>
              <a:off x="5122" y="3046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Rectangle 76"/>
            <p:cNvSpPr>
              <a:spLocks noChangeArrowheads="1"/>
            </p:cNvSpPr>
            <p:nvPr/>
          </p:nvSpPr>
          <p:spPr bwMode="auto">
            <a:xfrm>
              <a:off x="4699" y="979"/>
              <a:ext cx="106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77"/>
            <p:cNvSpPr>
              <a:spLocks noChangeShapeType="1"/>
            </p:cNvSpPr>
            <p:nvPr/>
          </p:nvSpPr>
          <p:spPr bwMode="auto">
            <a:xfrm>
              <a:off x="4752" y="816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Line 78"/>
            <p:cNvSpPr>
              <a:spLocks noChangeShapeType="1"/>
            </p:cNvSpPr>
            <p:nvPr/>
          </p:nvSpPr>
          <p:spPr bwMode="auto">
            <a:xfrm>
              <a:off x="1426" y="1632"/>
              <a:ext cx="30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79"/>
            <p:cNvSpPr>
              <a:spLocks noChangeShapeType="1"/>
            </p:cNvSpPr>
            <p:nvPr/>
          </p:nvSpPr>
          <p:spPr bwMode="auto">
            <a:xfrm>
              <a:off x="4435" y="1142"/>
              <a:ext cx="0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80"/>
            <p:cNvSpPr>
              <a:spLocks noChangeShapeType="1"/>
            </p:cNvSpPr>
            <p:nvPr/>
          </p:nvSpPr>
          <p:spPr bwMode="auto">
            <a:xfrm>
              <a:off x="1267" y="1469"/>
              <a:ext cx="2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81"/>
            <p:cNvSpPr>
              <a:spLocks noChangeShapeType="1"/>
            </p:cNvSpPr>
            <p:nvPr/>
          </p:nvSpPr>
          <p:spPr bwMode="auto">
            <a:xfrm>
              <a:off x="1267" y="1469"/>
              <a:ext cx="0" cy="2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82"/>
            <p:cNvSpPr>
              <a:spLocks noChangeShapeType="1"/>
            </p:cNvSpPr>
            <p:nvPr/>
          </p:nvSpPr>
          <p:spPr bwMode="auto">
            <a:xfrm>
              <a:off x="2640" y="3645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83"/>
            <p:cNvSpPr>
              <a:spLocks noChangeShapeType="1"/>
            </p:cNvSpPr>
            <p:nvPr/>
          </p:nvSpPr>
          <p:spPr bwMode="auto">
            <a:xfrm>
              <a:off x="2165" y="3645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84"/>
            <p:cNvSpPr>
              <a:spLocks noChangeShapeType="1"/>
            </p:cNvSpPr>
            <p:nvPr/>
          </p:nvSpPr>
          <p:spPr bwMode="auto">
            <a:xfrm>
              <a:off x="2482" y="3645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85"/>
            <p:cNvSpPr>
              <a:spLocks noChangeShapeType="1"/>
            </p:cNvSpPr>
            <p:nvPr/>
          </p:nvSpPr>
          <p:spPr bwMode="auto">
            <a:xfrm>
              <a:off x="2534" y="4189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86"/>
            <p:cNvSpPr>
              <a:spLocks noChangeShapeType="1"/>
            </p:cNvSpPr>
            <p:nvPr/>
          </p:nvSpPr>
          <p:spPr bwMode="auto">
            <a:xfrm>
              <a:off x="4752" y="816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87"/>
            <p:cNvSpPr>
              <a:spLocks noChangeShapeType="1"/>
            </p:cNvSpPr>
            <p:nvPr/>
          </p:nvSpPr>
          <p:spPr bwMode="auto">
            <a:xfrm>
              <a:off x="4435" y="3917"/>
              <a:ext cx="0" cy="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Text Box 88"/>
            <p:cNvSpPr txBox="1">
              <a:spLocks noChangeArrowheads="1"/>
            </p:cNvSpPr>
            <p:nvPr/>
          </p:nvSpPr>
          <p:spPr bwMode="auto">
            <a:xfrm>
              <a:off x="4215" y="3648"/>
              <a:ext cx="3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 err="1"/>
                <a:t>Mux</a:t>
              </a:r>
              <a:endParaRPr lang="en-US" sz="1400" dirty="0"/>
            </a:p>
          </p:txBody>
        </p:sp>
        <p:sp>
          <p:nvSpPr>
            <p:cNvPr id="20571" name="Line 89"/>
            <p:cNvSpPr>
              <a:spLocks noChangeShapeType="1"/>
            </p:cNvSpPr>
            <p:nvPr/>
          </p:nvSpPr>
          <p:spPr bwMode="auto">
            <a:xfrm>
              <a:off x="4752" y="1142"/>
              <a:ext cx="0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90"/>
            <p:cNvSpPr>
              <a:spLocks noChangeShapeType="1"/>
            </p:cNvSpPr>
            <p:nvPr/>
          </p:nvSpPr>
          <p:spPr bwMode="auto">
            <a:xfrm>
              <a:off x="4752" y="1632"/>
              <a:ext cx="12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91"/>
            <p:cNvSpPr>
              <a:spLocks noChangeShapeType="1"/>
            </p:cNvSpPr>
            <p:nvPr/>
          </p:nvSpPr>
          <p:spPr bwMode="auto">
            <a:xfrm>
              <a:off x="5966" y="1632"/>
              <a:ext cx="0" cy="2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92"/>
            <p:cNvSpPr>
              <a:spLocks noChangeShapeType="1"/>
            </p:cNvSpPr>
            <p:nvPr/>
          </p:nvSpPr>
          <p:spPr bwMode="auto">
            <a:xfrm>
              <a:off x="3326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93"/>
            <p:cNvSpPr>
              <a:spLocks noChangeShapeType="1"/>
            </p:cNvSpPr>
            <p:nvPr/>
          </p:nvSpPr>
          <p:spPr bwMode="auto">
            <a:xfrm>
              <a:off x="4013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94"/>
            <p:cNvSpPr>
              <a:spLocks noChangeShapeType="1"/>
            </p:cNvSpPr>
            <p:nvPr/>
          </p:nvSpPr>
          <p:spPr bwMode="auto">
            <a:xfrm>
              <a:off x="4752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Line 95"/>
            <p:cNvSpPr>
              <a:spLocks noChangeShapeType="1"/>
            </p:cNvSpPr>
            <p:nvPr/>
          </p:nvSpPr>
          <p:spPr bwMode="auto">
            <a:xfrm>
              <a:off x="5491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Text Box 96"/>
            <p:cNvSpPr txBox="1">
              <a:spLocks noChangeArrowheads="1"/>
            </p:cNvSpPr>
            <p:nvPr/>
          </p:nvSpPr>
          <p:spPr bwMode="auto">
            <a:xfrm>
              <a:off x="4007" y="4192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20579" name="AutoShape 97"/>
            <p:cNvSpPr>
              <a:spLocks noChangeArrowheads="1"/>
            </p:cNvSpPr>
            <p:nvPr/>
          </p:nvSpPr>
          <p:spPr bwMode="auto">
            <a:xfrm>
              <a:off x="3115" y="3590"/>
              <a:ext cx="2587" cy="32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98"/>
            <p:cNvSpPr>
              <a:spLocks noChangeShapeType="1"/>
            </p:cNvSpPr>
            <p:nvPr/>
          </p:nvSpPr>
          <p:spPr bwMode="auto">
            <a:xfrm flipH="1">
              <a:off x="5702" y="3754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99"/>
            <p:cNvSpPr>
              <a:spLocks noChangeShapeType="1"/>
            </p:cNvSpPr>
            <p:nvPr/>
          </p:nvSpPr>
          <p:spPr bwMode="auto">
            <a:xfrm flipV="1">
              <a:off x="3221" y="3373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100"/>
            <p:cNvSpPr>
              <a:spLocks noChangeShapeType="1"/>
            </p:cNvSpPr>
            <p:nvPr/>
          </p:nvSpPr>
          <p:spPr bwMode="auto">
            <a:xfrm flipV="1">
              <a:off x="3907" y="3373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101"/>
            <p:cNvSpPr>
              <a:spLocks noChangeShapeType="1"/>
            </p:cNvSpPr>
            <p:nvPr/>
          </p:nvSpPr>
          <p:spPr bwMode="auto">
            <a:xfrm flipV="1">
              <a:off x="4646" y="3373"/>
              <a:ext cx="212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102"/>
            <p:cNvSpPr>
              <a:spLocks noChangeShapeType="1"/>
            </p:cNvSpPr>
            <p:nvPr/>
          </p:nvSpPr>
          <p:spPr bwMode="auto">
            <a:xfrm flipV="1">
              <a:off x="5386" y="3373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Text Box 103"/>
            <p:cNvSpPr txBox="1">
              <a:spLocks noChangeArrowheads="1"/>
            </p:cNvSpPr>
            <p:nvPr/>
          </p:nvSpPr>
          <p:spPr bwMode="auto">
            <a:xfrm>
              <a:off x="3163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0586" name="Text Box 104"/>
            <p:cNvSpPr txBox="1">
              <a:spLocks noChangeArrowheads="1"/>
            </p:cNvSpPr>
            <p:nvPr/>
          </p:nvSpPr>
          <p:spPr bwMode="auto">
            <a:xfrm>
              <a:off x="3850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0587" name="Text Box 105"/>
            <p:cNvSpPr txBox="1">
              <a:spLocks noChangeArrowheads="1"/>
            </p:cNvSpPr>
            <p:nvPr/>
          </p:nvSpPr>
          <p:spPr bwMode="auto">
            <a:xfrm>
              <a:off x="4589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0588" name="Text Box 106"/>
            <p:cNvSpPr txBox="1">
              <a:spLocks noChangeArrowheads="1"/>
            </p:cNvSpPr>
            <p:nvPr/>
          </p:nvSpPr>
          <p:spPr bwMode="auto">
            <a:xfrm>
              <a:off x="5328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0589" name="Line 107"/>
            <p:cNvSpPr>
              <a:spLocks noChangeShapeType="1"/>
            </p:cNvSpPr>
            <p:nvPr/>
          </p:nvSpPr>
          <p:spPr bwMode="auto">
            <a:xfrm flipV="1">
              <a:off x="4330" y="4134"/>
              <a:ext cx="211" cy="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Text Box 108"/>
            <p:cNvSpPr txBox="1">
              <a:spLocks noChangeArrowheads="1"/>
            </p:cNvSpPr>
            <p:nvPr/>
          </p:nvSpPr>
          <p:spPr bwMode="auto">
            <a:xfrm>
              <a:off x="4272" y="3974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 diagram of a larger example cache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143000"/>
            <a:ext cx="3671455" cy="4953000"/>
          </a:xfrm>
        </p:spPr>
        <p:txBody>
          <a:bodyPr/>
          <a:lstStyle/>
          <a:p>
            <a:pPr marL="307718" indent="-307718" defTabSz="820583"/>
            <a:r>
              <a:rPr lang="en-US" sz="2000" dirty="0" smtClean="0"/>
              <a:t>Here is a cache with 1,024 blocks of 4 bytes each, and 32-bit memory addresses.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801091" y="1227044"/>
            <a:ext cx="6781512" cy="5249956"/>
            <a:chOff x="1267" y="710"/>
            <a:chExt cx="4699" cy="3748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2904" y="190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1579" y="1931"/>
              <a:ext cx="418" cy="12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3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1022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1023</a:t>
              </a:r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1534" y="1689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2904" y="2067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2904" y="2230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2904" y="239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2323" y="1904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2323" y="2067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2323" y="2230"/>
              <a:ext cx="581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13"/>
            <p:cNvSpPr>
              <a:spLocks noChangeArrowheads="1"/>
            </p:cNvSpPr>
            <p:nvPr/>
          </p:nvSpPr>
          <p:spPr bwMode="auto">
            <a:xfrm>
              <a:off x="2323" y="2394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2422" y="1689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4166" y="1689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21522" name="Rectangle 16"/>
            <p:cNvSpPr>
              <a:spLocks noChangeArrowheads="1"/>
            </p:cNvSpPr>
            <p:nvPr/>
          </p:nvSpPr>
          <p:spPr bwMode="auto">
            <a:xfrm>
              <a:off x="2059" y="1904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Rectangle 17"/>
            <p:cNvSpPr>
              <a:spLocks noChangeArrowheads="1"/>
            </p:cNvSpPr>
            <p:nvPr/>
          </p:nvSpPr>
          <p:spPr bwMode="auto">
            <a:xfrm>
              <a:off x="2059" y="2067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8"/>
            <p:cNvSpPr>
              <a:spLocks noChangeArrowheads="1"/>
            </p:cNvSpPr>
            <p:nvPr/>
          </p:nvSpPr>
          <p:spPr bwMode="auto">
            <a:xfrm>
              <a:off x="2059" y="2230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Rectangle 19"/>
            <p:cNvSpPr>
              <a:spLocks noChangeArrowheads="1"/>
            </p:cNvSpPr>
            <p:nvPr/>
          </p:nvSpPr>
          <p:spPr bwMode="auto">
            <a:xfrm>
              <a:off x="2059" y="2394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Text Box 20"/>
            <p:cNvSpPr txBox="1">
              <a:spLocks noChangeArrowheads="1"/>
            </p:cNvSpPr>
            <p:nvPr/>
          </p:nvSpPr>
          <p:spPr bwMode="auto">
            <a:xfrm>
              <a:off x="1943" y="1689"/>
              <a:ext cx="43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</a:t>
              </a:r>
            </a:p>
          </p:txBody>
        </p:sp>
        <p:sp>
          <p:nvSpPr>
            <p:cNvPr id="21527" name="Rectangle 21"/>
            <p:cNvSpPr>
              <a:spLocks noChangeArrowheads="1"/>
            </p:cNvSpPr>
            <p:nvPr/>
          </p:nvSpPr>
          <p:spPr bwMode="auto">
            <a:xfrm>
              <a:off x="3010" y="979"/>
              <a:ext cx="116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Rectangle 22"/>
            <p:cNvSpPr>
              <a:spLocks noChangeArrowheads="1"/>
            </p:cNvSpPr>
            <p:nvPr/>
          </p:nvSpPr>
          <p:spPr bwMode="auto">
            <a:xfrm>
              <a:off x="4171" y="979"/>
              <a:ext cx="528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Rectangle 23"/>
            <p:cNvSpPr>
              <a:spLocks noChangeArrowheads="1"/>
            </p:cNvSpPr>
            <p:nvPr/>
          </p:nvSpPr>
          <p:spPr bwMode="auto">
            <a:xfrm>
              <a:off x="2904" y="2557"/>
              <a:ext cx="739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Rectangle 24"/>
            <p:cNvSpPr>
              <a:spLocks noChangeArrowheads="1"/>
            </p:cNvSpPr>
            <p:nvPr/>
          </p:nvSpPr>
          <p:spPr bwMode="auto">
            <a:xfrm>
              <a:off x="2323" y="2557"/>
              <a:ext cx="581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Rectangle 25"/>
            <p:cNvSpPr>
              <a:spLocks noChangeArrowheads="1"/>
            </p:cNvSpPr>
            <p:nvPr/>
          </p:nvSpPr>
          <p:spPr bwMode="auto">
            <a:xfrm>
              <a:off x="2059" y="2557"/>
              <a:ext cx="264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Rectangle 26"/>
            <p:cNvSpPr>
              <a:spLocks noChangeArrowheads="1"/>
            </p:cNvSpPr>
            <p:nvPr/>
          </p:nvSpPr>
          <p:spPr bwMode="auto">
            <a:xfrm>
              <a:off x="2904" y="2720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Rectangle 27"/>
            <p:cNvSpPr>
              <a:spLocks noChangeArrowheads="1"/>
            </p:cNvSpPr>
            <p:nvPr/>
          </p:nvSpPr>
          <p:spPr bwMode="auto">
            <a:xfrm>
              <a:off x="2323" y="2720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Rectangle 28"/>
            <p:cNvSpPr>
              <a:spLocks noChangeArrowheads="1"/>
            </p:cNvSpPr>
            <p:nvPr/>
          </p:nvSpPr>
          <p:spPr bwMode="auto">
            <a:xfrm>
              <a:off x="2059" y="2720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Text Box 29"/>
            <p:cNvSpPr txBox="1">
              <a:spLocks noChangeArrowheads="1"/>
            </p:cNvSpPr>
            <p:nvPr/>
          </p:nvSpPr>
          <p:spPr bwMode="auto">
            <a:xfrm>
              <a:off x="3380" y="765"/>
              <a:ext cx="114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Address (32 bits)</a:t>
              </a:r>
            </a:p>
          </p:txBody>
        </p:sp>
        <p:sp>
          <p:nvSpPr>
            <p:cNvPr id="21536" name="Line 30"/>
            <p:cNvSpPr>
              <a:spLocks noChangeShapeType="1"/>
            </p:cNvSpPr>
            <p:nvPr/>
          </p:nvSpPr>
          <p:spPr bwMode="auto">
            <a:xfrm>
              <a:off x="1426" y="1632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31"/>
            <p:cNvSpPr>
              <a:spLocks noChangeArrowheads="1"/>
            </p:cNvSpPr>
            <p:nvPr/>
          </p:nvSpPr>
          <p:spPr bwMode="auto">
            <a:xfrm>
              <a:off x="2904" y="2883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Rectangle 32"/>
            <p:cNvSpPr>
              <a:spLocks noChangeArrowheads="1"/>
            </p:cNvSpPr>
            <p:nvPr/>
          </p:nvSpPr>
          <p:spPr bwMode="auto">
            <a:xfrm>
              <a:off x="2323" y="2883"/>
              <a:ext cx="581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33"/>
            <p:cNvSpPr>
              <a:spLocks noChangeArrowheads="1"/>
            </p:cNvSpPr>
            <p:nvPr/>
          </p:nvSpPr>
          <p:spPr bwMode="auto">
            <a:xfrm>
              <a:off x="2059" y="2883"/>
              <a:ext cx="264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Rectangle 34"/>
            <p:cNvSpPr>
              <a:spLocks noChangeArrowheads="1"/>
            </p:cNvSpPr>
            <p:nvPr/>
          </p:nvSpPr>
          <p:spPr bwMode="auto">
            <a:xfrm>
              <a:off x="2904" y="3046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35"/>
            <p:cNvSpPr>
              <a:spLocks noChangeArrowheads="1"/>
            </p:cNvSpPr>
            <p:nvPr/>
          </p:nvSpPr>
          <p:spPr bwMode="auto">
            <a:xfrm>
              <a:off x="2323" y="3046"/>
              <a:ext cx="581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Rectangle 36"/>
            <p:cNvSpPr>
              <a:spLocks noChangeArrowheads="1"/>
            </p:cNvSpPr>
            <p:nvPr/>
          </p:nvSpPr>
          <p:spPr bwMode="auto">
            <a:xfrm>
              <a:off x="2059" y="3046"/>
              <a:ext cx="264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37"/>
            <p:cNvSpPr>
              <a:spLocks noChangeShapeType="1"/>
            </p:cNvSpPr>
            <p:nvPr/>
          </p:nvSpPr>
          <p:spPr bwMode="auto">
            <a:xfrm>
              <a:off x="1426" y="26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38"/>
            <p:cNvSpPr>
              <a:spLocks noChangeShapeType="1"/>
            </p:cNvSpPr>
            <p:nvPr/>
          </p:nvSpPr>
          <p:spPr bwMode="auto">
            <a:xfrm>
              <a:off x="3633" y="1142"/>
              <a:ext cx="0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39"/>
            <p:cNvSpPr>
              <a:spLocks noChangeShapeType="1"/>
            </p:cNvSpPr>
            <p:nvPr/>
          </p:nvSpPr>
          <p:spPr bwMode="auto">
            <a:xfrm>
              <a:off x="1267" y="3482"/>
              <a:ext cx="12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2640" y="2611"/>
              <a:ext cx="0" cy="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Text Box 41"/>
            <p:cNvSpPr txBox="1">
              <a:spLocks noChangeArrowheads="1"/>
            </p:cNvSpPr>
            <p:nvPr/>
          </p:nvSpPr>
          <p:spPr bwMode="auto">
            <a:xfrm>
              <a:off x="2539" y="3398"/>
              <a:ext cx="215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=</a:t>
              </a:r>
            </a:p>
          </p:txBody>
        </p:sp>
        <p:sp>
          <p:nvSpPr>
            <p:cNvPr id="21548" name="Oval 42"/>
            <p:cNvSpPr>
              <a:spLocks noChangeArrowheads="1"/>
            </p:cNvSpPr>
            <p:nvPr/>
          </p:nvSpPr>
          <p:spPr bwMode="auto">
            <a:xfrm>
              <a:off x="2482" y="3373"/>
              <a:ext cx="316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43"/>
            <p:cNvSpPr>
              <a:spLocks noChangeShapeType="1"/>
            </p:cNvSpPr>
            <p:nvPr/>
          </p:nvSpPr>
          <p:spPr bwMode="auto">
            <a:xfrm>
              <a:off x="2165" y="2611"/>
              <a:ext cx="0" cy="10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AutoShape 44"/>
            <p:cNvSpPr>
              <a:spLocks noChangeArrowheads="1"/>
            </p:cNvSpPr>
            <p:nvPr/>
          </p:nvSpPr>
          <p:spPr bwMode="auto">
            <a:xfrm rot="5400000">
              <a:off x="2397" y="3894"/>
              <a:ext cx="327" cy="264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Text Box 45"/>
            <p:cNvSpPr txBox="1">
              <a:spLocks noChangeArrowheads="1"/>
            </p:cNvSpPr>
            <p:nvPr/>
          </p:nvSpPr>
          <p:spPr bwMode="auto">
            <a:xfrm>
              <a:off x="2221" y="4246"/>
              <a:ext cx="30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Hit</a:t>
              </a:r>
            </a:p>
          </p:txBody>
        </p:sp>
        <p:sp>
          <p:nvSpPr>
            <p:cNvPr id="21552" name="Line 46"/>
            <p:cNvSpPr>
              <a:spLocks noChangeShapeType="1"/>
            </p:cNvSpPr>
            <p:nvPr/>
          </p:nvSpPr>
          <p:spPr bwMode="auto">
            <a:xfrm flipV="1">
              <a:off x="4330" y="1306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47"/>
            <p:cNvSpPr>
              <a:spLocks noChangeShapeType="1"/>
            </p:cNvSpPr>
            <p:nvPr/>
          </p:nvSpPr>
          <p:spPr bwMode="auto">
            <a:xfrm flipV="1">
              <a:off x="3528" y="1306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Text Box 48"/>
            <p:cNvSpPr txBox="1">
              <a:spLocks noChangeArrowheads="1"/>
            </p:cNvSpPr>
            <p:nvPr/>
          </p:nvSpPr>
          <p:spPr bwMode="auto">
            <a:xfrm>
              <a:off x="4213" y="1145"/>
              <a:ext cx="28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1555" name="Text Box 49"/>
            <p:cNvSpPr txBox="1">
              <a:spLocks noChangeArrowheads="1"/>
            </p:cNvSpPr>
            <p:nvPr/>
          </p:nvSpPr>
          <p:spPr bwMode="auto">
            <a:xfrm>
              <a:off x="3368" y="1145"/>
              <a:ext cx="28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1556" name="Text Box 50"/>
            <p:cNvSpPr txBox="1">
              <a:spLocks noChangeArrowheads="1"/>
            </p:cNvSpPr>
            <p:nvPr/>
          </p:nvSpPr>
          <p:spPr bwMode="auto">
            <a:xfrm>
              <a:off x="1313" y="3267"/>
              <a:ext cx="35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sp>
          <p:nvSpPr>
            <p:cNvPr id="21557" name="Text Box 51"/>
            <p:cNvSpPr txBox="1">
              <a:spLocks noChangeArrowheads="1"/>
            </p:cNvSpPr>
            <p:nvPr/>
          </p:nvSpPr>
          <p:spPr bwMode="auto">
            <a:xfrm>
              <a:off x="4910" y="710"/>
              <a:ext cx="46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2 bits</a:t>
              </a:r>
            </a:p>
          </p:txBody>
        </p:sp>
        <p:sp>
          <p:nvSpPr>
            <p:cNvPr id="21558" name="Rectangle 52"/>
            <p:cNvSpPr>
              <a:spLocks noChangeArrowheads="1"/>
            </p:cNvSpPr>
            <p:nvPr/>
          </p:nvSpPr>
          <p:spPr bwMode="auto">
            <a:xfrm>
              <a:off x="3643" y="190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Rectangle 53"/>
            <p:cNvSpPr>
              <a:spLocks noChangeArrowheads="1"/>
            </p:cNvSpPr>
            <p:nvPr/>
          </p:nvSpPr>
          <p:spPr bwMode="auto">
            <a:xfrm>
              <a:off x="3643" y="2067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Rectangle 54"/>
            <p:cNvSpPr>
              <a:spLocks noChangeArrowheads="1"/>
            </p:cNvSpPr>
            <p:nvPr/>
          </p:nvSpPr>
          <p:spPr bwMode="auto">
            <a:xfrm>
              <a:off x="3643" y="2230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Rectangle 55"/>
            <p:cNvSpPr>
              <a:spLocks noChangeArrowheads="1"/>
            </p:cNvSpPr>
            <p:nvPr/>
          </p:nvSpPr>
          <p:spPr bwMode="auto">
            <a:xfrm>
              <a:off x="3643" y="239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Rectangle 56"/>
            <p:cNvSpPr>
              <a:spLocks noChangeArrowheads="1"/>
            </p:cNvSpPr>
            <p:nvPr/>
          </p:nvSpPr>
          <p:spPr bwMode="auto">
            <a:xfrm>
              <a:off x="3643" y="2557"/>
              <a:ext cx="739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Rectangle 57"/>
            <p:cNvSpPr>
              <a:spLocks noChangeArrowheads="1"/>
            </p:cNvSpPr>
            <p:nvPr/>
          </p:nvSpPr>
          <p:spPr bwMode="auto">
            <a:xfrm>
              <a:off x="3643" y="2720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Rectangle 58"/>
            <p:cNvSpPr>
              <a:spLocks noChangeArrowheads="1"/>
            </p:cNvSpPr>
            <p:nvPr/>
          </p:nvSpPr>
          <p:spPr bwMode="auto">
            <a:xfrm>
              <a:off x="3643" y="2883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3643" y="3046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Rectangle 60"/>
            <p:cNvSpPr>
              <a:spLocks noChangeArrowheads="1"/>
            </p:cNvSpPr>
            <p:nvPr/>
          </p:nvSpPr>
          <p:spPr bwMode="auto">
            <a:xfrm>
              <a:off x="4382" y="1904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Rectangle 61"/>
            <p:cNvSpPr>
              <a:spLocks noChangeArrowheads="1"/>
            </p:cNvSpPr>
            <p:nvPr/>
          </p:nvSpPr>
          <p:spPr bwMode="auto">
            <a:xfrm>
              <a:off x="4382" y="2067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Rectangle 62"/>
            <p:cNvSpPr>
              <a:spLocks noChangeArrowheads="1"/>
            </p:cNvSpPr>
            <p:nvPr/>
          </p:nvSpPr>
          <p:spPr bwMode="auto">
            <a:xfrm>
              <a:off x="4382" y="2230"/>
              <a:ext cx="740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Rectangle 63"/>
            <p:cNvSpPr>
              <a:spLocks noChangeArrowheads="1"/>
            </p:cNvSpPr>
            <p:nvPr/>
          </p:nvSpPr>
          <p:spPr bwMode="auto">
            <a:xfrm>
              <a:off x="4382" y="2394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Rectangle 64"/>
            <p:cNvSpPr>
              <a:spLocks noChangeArrowheads="1"/>
            </p:cNvSpPr>
            <p:nvPr/>
          </p:nvSpPr>
          <p:spPr bwMode="auto">
            <a:xfrm>
              <a:off x="4382" y="2557"/>
              <a:ext cx="740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Rectangle 65"/>
            <p:cNvSpPr>
              <a:spLocks noChangeArrowheads="1"/>
            </p:cNvSpPr>
            <p:nvPr/>
          </p:nvSpPr>
          <p:spPr bwMode="auto">
            <a:xfrm>
              <a:off x="4382" y="2720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Rectangle 66"/>
            <p:cNvSpPr>
              <a:spLocks noChangeArrowheads="1"/>
            </p:cNvSpPr>
            <p:nvPr/>
          </p:nvSpPr>
          <p:spPr bwMode="auto">
            <a:xfrm>
              <a:off x="4382" y="2883"/>
              <a:ext cx="740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Rectangle 67"/>
            <p:cNvSpPr>
              <a:spLocks noChangeArrowheads="1"/>
            </p:cNvSpPr>
            <p:nvPr/>
          </p:nvSpPr>
          <p:spPr bwMode="auto">
            <a:xfrm>
              <a:off x="4382" y="3046"/>
              <a:ext cx="740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Rectangle 68"/>
            <p:cNvSpPr>
              <a:spLocks noChangeArrowheads="1"/>
            </p:cNvSpPr>
            <p:nvPr/>
          </p:nvSpPr>
          <p:spPr bwMode="auto">
            <a:xfrm>
              <a:off x="5122" y="190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Rectangle 69"/>
            <p:cNvSpPr>
              <a:spLocks noChangeArrowheads="1"/>
            </p:cNvSpPr>
            <p:nvPr/>
          </p:nvSpPr>
          <p:spPr bwMode="auto">
            <a:xfrm>
              <a:off x="5122" y="2067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Rectangle 70"/>
            <p:cNvSpPr>
              <a:spLocks noChangeArrowheads="1"/>
            </p:cNvSpPr>
            <p:nvPr/>
          </p:nvSpPr>
          <p:spPr bwMode="auto">
            <a:xfrm>
              <a:off x="5122" y="2230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Rectangle 71"/>
            <p:cNvSpPr>
              <a:spLocks noChangeArrowheads="1"/>
            </p:cNvSpPr>
            <p:nvPr/>
          </p:nvSpPr>
          <p:spPr bwMode="auto">
            <a:xfrm>
              <a:off x="5122" y="2394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Rectangle 72"/>
            <p:cNvSpPr>
              <a:spLocks noChangeArrowheads="1"/>
            </p:cNvSpPr>
            <p:nvPr/>
          </p:nvSpPr>
          <p:spPr bwMode="auto">
            <a:xfrm>
              <a:off x="5122" y="2557"/>
              <a:ext cx="739" cy="16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Rectangle 73"/>
            <p:cNvSpPr>
              <a:spLocks noChangeArrowheads="1"/>
            </p:cNvSpPr>
            <p:nvPr/>
          </p:nvSpPr>
          <p:spPr bwMode="auto">
            <a:xfrm>
              <a:off x="5122" y="2720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Rectangle 74"/>
            <p:cNvSpPr>
              <a:spLocks noChangeArrowheads="1"/>
            </p:cNvSpPr>
            <p:nvPr/>
          </p:nvSpPr>
          <p:spPr bwMode="auto">
            <a:xfrm>
              <a:off x="5122" y="2883"/>
              <a:ext cx="739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Rectangle 75"/>
            <p:cNvSpPr>
              <a:spLocks noChangeArrowheads="1"/>
            </p:cNvSpPr>
            <p:nvPr/>
          </p:nvSpPr>
          <p:spPr bwMode="auto">
            <a:xfrm>
              <a:off x="5122" y="3046"/>
              <a:ext cx="739" cy="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Rectangle 76"/>
            <p:cNvSpPr>
              <a:spLocks noChangeArrowheads="1"/>
            </p:cNvSpPr>
            <p:nvPr/>
          </p:nvSpPr>
          <p:spPr bwMode="auto">
            <a:xfrm>
              <a:off x="4699" y="979"/>
              <a:ext cx="106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3" name="Line 77"/>
            <p:cNvSpPr>
              <a:spLocks noChangeShapeType="1"/>
            </p:cNvSpPr>
            <p:nvPr/>
          </p:nvSpPr>
          <p:spPr bwMode="auto">
            <a:xfrm>
              <a:off x="4752" y="816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4" name="Line 78"/>
            <p:cNvSpPr>
              <a:spLocks noChangeShapeType="1"/>
            </p:cNvSpPr>
            <p:nvPr/>
          </p:nvSpPr>
          <p:spPr bwMode="auto">
            <a:xfrm>
              <a:off x="1426" y="1632"/>
              <a:ext cx="30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Line 79"/>
            <p:cNvSpPr>
              <a:spLocks noChangeShapeType="1"/>
            </p:cNvSpPr>
            <p:nvPr/>
          </p:nvSpPr>
          <p:spPr bwMode="auto">
            <a:xfrm>
              <a:off x="4435" y="1142"/>
              <a:ext cx="0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6" name="Line 80"/>
            <p:cNvSpPr>
              <a:spLocks noChangeShapeType="1"/>
            </p:cNvSpPr>
            <p:nvPr/>
          </p:nvSpPr>
          <p:spPr bwMode="auto">
            <a:xfrm>
              <a:off x="1267" y="1469"/>
              <a:ext cx="2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Line 81"/>
            <p:cNvSpPr>
              <a:spLocks noChangeShapeType="1"/>
            </p:cNvSpPr>
            <p:nvPr/>
          </p:nvSpPr>
          <p:spPr bwMode="auto">
            <a:xfrm>
              <a:off x="1267" y="1469"/>
              <a:ext cx="0" cy="2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Line 82"/>
            <p:cNvSpPr>
              <a:spLocks noChangeShapeType="1"/>
            </p:cNvSpPr>
            <p:nvPr/>
          </p:nvSpPr>
          <p:spPr bwMode="auto">
            <a:xfrm>
              <a:off x="2640" y="3645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Line 83"/>
            <p:cNvSpPr>
              <a:spLocks noChangeShapeType="1"/>
            </p:cNvSpPr>
            <p:nvPr/>
          </p:nvSpPr>
          <p:spPr bwMode="auto">
            <a:xfrm>
              <a:off x="2165" y="3645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0" name="Line 84"/>
            <p:cNvSpPr>
              <a:spLocks noChangeShapeType="1"/>
            </p:cNvSpPr>
            <p:nvPr/>
          </p:nvSpPr>
          <p:spPr bwMode="auto">
            <a:xfrm>
              <a:off x="2482" y="3645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Line 85"/>
            <p:cNvSpPr>
              <a:spLocks noChangeShapeType="1"/>
            </p:cNvSpPr>
            <p:nvPr/>
          </p:nvSpPr>
          <p:spPr bwMode="auto">
            <a:xfrm>
              <a:off x="2534" y="4189"/>
              <a:ext cx="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2" name="Line 86"/>
            <p:cNvSpPr>
              <a:spLocks noChangeShapeType="1"/>
            </p:cNvSpPr>
            <p:nvPr/>
          </p:nvSpPr>
          <p:spPr bwMode="auto">
            <a:xfrm>
              <a:off x="4752" y="816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3" name="Line 87"/>
            <p:cNvSpPr>
              <a:spLocks noChangeShapeType="1"/>
            </p:cNvSpPr>
            <p:nvPr/>
          </p:nvSpPr>
          <p:spPr bwMode="auto">
            <a:xfrm>
              <a:off x="4435" y="3917"/>
              <a:ext cx="0" cy="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Text Box 88"/>
            <p:cNvSpPr txBox="1">
              <a:spLocks noChangeArrowheads="1"/>
            </p:cNvSpPr>
            <p:nvPr/>
          </p:nvSpPr>
          <p:spPr bwMode="auto">
            <a:xfrm>
              <a:off x="4215" y="3648"/>
              <a:ext cx="39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 err="1"/>
                <a:t>Mux</a:t>
              </a:r>
              <a:endParaRPr lang="en-US" sz="1400" dirty="0"/>
            </a:p>
          </p:txBody>
        </p:sp>
        <p:sp>
          <p:nvSpPr>
            <p:cNvPr id="21595" name="Line 89"/>
            <p:cNvSpPr>
              <a:spLocks noChangeShapeType="1"/>
            </p:cNvSpPr>
            <p:nvPr/>
          </p:nvSpPr>
          <p:spPr bwMode="auto">
            <a:xfrm>
              <a:off x="4752" y="1142"/>
              <a:ext cx="0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Line 90"/>
            <p:cNvSpPr>
              <a:spLocks noChangeShapeType="1"/>
            </p:cNvSpPr>
            <p:nvPr/>
          </p:nvSpPr>
          <p:spPr bwMode="auto">
            <a:xfrm>
              <a:off x="4752" y="1632"/>
              <a:ext cx="12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Line 91"/>
            <p:cNvSpPr>
              <a:spLocks noChangeShapeType="1"/>
            </p:cNvSpPr>
            <p:nvPr/>
          </p:nvSpPr>
          <p:spPr bwMode="auto">
            <a:xfrm>
              <a:off x="5966" y="1632"/>
              <a:ext cx="0" cy="2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Line 92"/>
            <p:cNvSpPr>
              <a:spLocks noChangeShapeType="1"/>
            </p:cNvSpPr>
            <p:nvPr/>
          </p:nvSpPr>
          <p:spPr bwMode="auto">
            <a:xfrm>
              <a:off x="3326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9" name="Line 93"/>
            <p:cNvSpPr>
              <a:spLocks noChangeShapeType="1"/>
            </p:cNvSpPr>
            <p:nvPr/>
          </p:nvSpPr>
          <p:spPr bwMode="auto">
            <a:xfrm>
              <a:off x="4013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Line 94"/>
            <p:cNvSpPr>
              <a:spLocks noChangeShapeType="1"/>
            </p:cNvSpPr>
            <p:nvPr/>
          </p:nvSpPr>
          <p:spPr bwMode="auto">
            <a:xfrm>
              <a:off x="4752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Line 95"/>
            <p:cNvSpPr>
              <a:spLocks noChangeShapeType="1"/>
            </p:cNvSpPr>
            <p:nvPr/>
          </p:nvSpPr>
          <p:spPr bwMode="auto">
            <a:xfrm>
              <a:off x="5491" y="2611"/>
              <a:ext cx="0" cy="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Text Box 96"/>
            <p:cNvSpPr txBox="1">
              <a:spLocks noChangeArrowheads="1"/>
            </p:cNvSpPr>
            <p:nvPr/>
          </p:nvSpPr>
          <p:spPr bwMode="auto">
            <a:xfrm>
              <a:off x="4007" y="4192"/>
              <a:ext cx="4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21603" name="AutoShape 97"/>
            <p:cNvSpPr>
              <a:spLocks noChangeArrowheads="1"/>
            </p:cNvSpPr>
            <p:nvPr/>
          </p:nvSpPr>
          <p:spPr bwMode="auto">
            <a:xfrm>
              <a:off x="3115" y="3590"/>
              <a:ext cx="2587" cy="32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Line 98"/>
            <p:cNvSpPr>
              <a:spLocks noChangeShapeType="1"/>
            </p:cNvSpPr>
            <p:nvPr/>
          </p:nvSpPr>
          <p:spPr bwMode="auto">
            <a:xfrm flipH="1">
              <a:off x="5702" y="3754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5" name="Line 99"/>
            <p:cNvSpPr>
              <a:spLocks noChangeShapeType="1"/>
            </p:cNvSpPr>
            <p:nvPr/>
          </p:nvSpPr>
          <p:spPr bwMode="auto">
            <a:xfrm flipV="1">
              <a:off x="3221" y="3373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Line 100"/>
            <p:cNvSpPr>
              <a:spLocks noChangeShapeType="1"/>
            </p:cNvSpPr>
            <p:nvPr/>
          </p:nvSpPr>
          <p:spPr bwMode="auto">
            <a:xfrm flipV="1">
              <a:off x="3907" y="3373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Line 101"/>
            <p:cNvSpPr>
              <a:spLocks noChangeShapeType="1"/>
            </p:cNvSpPr>
            <p:nvPr/>
          </p:nvSpPr>
          <p:spPr bwMode="auto">
            <a:xfrm flipV="1">
              <a:off x="4646" y="3373"/>
              <a:ext cx="212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Line 102"/>
            <p:cNvSpPr>
              <a:spLocks noChangeShapeType="1"/>
            </p:cNvSpPr>
            <p:nvPr/>
          </p:nvSpPr>
          <p:spPr bwMode="auto">
            <a:xfrm flipV="1">
              <a:off x="5386" y="3373"/>
              <a:ext cx="211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Text Box 103"/>
            <p:cNvSpPr txBox="1">
              <a:spLocks noChangeArrowheads="1"/>
            </p:cNvSpPr>
            <p:nvPr/>
          </p:nvSpPr>
          <p:spPr bwMode="auto">
            <a:xfrm>
              <a:off x="3163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1610" name="Text Box 104"/>
            <p:cNvSpPr txBox="1">
              <a:spLocks noChangeArrowheads="1"/>
            </p:cNvSpPr>
            <p:nvPr/>
          </p:nvSpPr>
          <p:spPr bwMode="auto">
            <a:xfrm>
              <a:off x="3850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1611" name="Text Box 105"/>
            <p:cNvSpPr txBox="1">
              <a:spLocks noChangeArrowheads="1"/>
            </p:cNvSpPr>
            <p:nvPr/>
          </p:nvSpPr>
          <p:spPr bwMode="auto">
            <a:xfrm>
              <a:off x="4589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1612" name="Text Box 106"/>
            <p:cNvSpPr txBox="1">
              <a:spLocks noChangeArrowheads="1"/>
            </p:cNvSpPr>
            <p:nvPr/>
          </p:nvSpPr>
          <p:spPr bwMode="auto">
            <a:xfrm>
              <a:off x="5328" y="3213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  <p:sp>
          <p:nvSpPr>
            <p:cNvPr id="21613" name="Line 107"/>
            <p:cNvSpPr>
              <a:spLocks noChangeShapeType="1"/>
            </p:cNvSpPr>
            <p:nvPr/>
          </p:nvSpPr>
          <p:spPr bwMode="auto">
            <a:xfrm flipV="1">
              <a:off x="4330" y="4134"/>
              <a:ext cx="211" cy="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Text Box 108"/>
            <p:cNvSpPr txBox="1">
              <a:spLocks noChangeArrowheads="1"/>
            </p:cNvSpPr>
            <p:nvPr/>
          </p:nvSpPr>
          <p:spPr bwMode="auto">
            <a:xfrm>
              <a:off x="4272" y="3974"/>
              <a:ext cx="21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8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457200" y="1295400"/>
            <a:ext cx="383374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alibri" pitchFamily="34" charset="0"/>
              </a:rPr>
              <a:t>Direct mapped: One </a:t>
            </a:r>
            <a:r>
              <a:rPr lang="en-US" sz="1800" dirty="0" smtClean="0">
                <a:latin typeface="Calibri" pitchFamily="34" charset="0"/>
              </a:rPr>
              <a:t>line/block </a:t>
            </a:r>
            <a:r>
              <a:rPr lang="en-US" sz="1800" dirty="0" smtClean="0">
                <a:latin typeface="Calibri" pitchFamily="34" charset="0"/>
              </a:rPr>
              <a:t>per set</a:t>
            </a:r>
          </a:p>
          <a:p>
            <a:pPr algn="l"/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144"/>
          <p:cNvGrpSpPr/>
          <p:nvPr/>
        </p:nvGrpSpPr>
        <p:grpSpPr>
          <a:xfrm>
            <a:off x="1524000" y="3810000"/>
            <a:ext cx="3848288" cy="533400"/>
            <a:chOff x="1714312" y="5562600"/>
            <a:chExt cx="3848288" cy="533400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1714312" y="5562600"/>
              <a:ext cx="3848288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2125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485160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745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51680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7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309965" y="5676900"/>
              <a:ext cx="717995" cy="304800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tag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1840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v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4019283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3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48768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6</a:t>
              </a: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4584878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4292956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4" name="Group 145"/>
          <p:cNvGrpSpPr/>
          <p:nvPr/>
        </p:nvGrpSpPr>
        <p:grpSpPr>
          <a:xfrm>
            <a:off x="1524000" y="3124200"/>
            <a:ext cx="3848288" cy="533400"/>
            <a:chOff x="1714312" y="5562600"/>
            <a:chExt cx="3848288" cy="533400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1714312" y="5562600"/>
              <a:ext cx="3848288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2125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85160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3745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2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51680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309965" y="5676900"/>
              <a:ext cx="717995" cy="304800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tag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840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v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019283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3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8768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6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584878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5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4292956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" name="Group 157"/>
          <p:cNvGrpSpPr/>
          <p:nvPr/>
        </p:nvGrpSpPr>
        <p:grpSpPr>
          <a:xfrm>
            <a:off x="1524000" y="2438400"/>
            <a:ext cx="3848288" cy="533400"/>
            <a:chOff x="1714312" y="5562600"/>
            <a:chExt cx="3848288" cy="533400"/>
          </a:xfrm>
        </p:grpSpPr>
        <p:sp>
          <p:nvSpPr>
            <p:cNvPr id="159" name="Rectangle 158"/>
            <p:cNvSpPr/>
            <p:nvPr/>
          </p:nvSpPr>
          <p:spPr bwMode="auto">
            <a:xfrm>
              <a:off x="1714312" y="5562600"/>
              <a:ext cx="3848288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32125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3485160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3745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2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51680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7</a:t>
              </a: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309965" y="5676900"/>
              <a:ext cx="717995" cy="304800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tag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40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v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4019283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3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8768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6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584878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5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292956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169"/>
          <p:cNvGrpSpPr/>
          <p:nvPr/>
        </p:nvGrpSpPr>
        <p:grpSpPr>
          <a:xfrm>
            <a:off x="1524000" y="4876800"/>
            <a:ext cx="3848288" cy="533400"/>
            <a:chOff x="1714312" y="5562600"/>
            <a:chExt cx="3848288" cy="533400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1714312" y="5562600"/>
              <a:ext cx="3848288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32125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3485160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3745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2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51680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7</a:t>
              </a: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309965" y="5676900"/>
              <a:ext cx="717995" cy="304800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tag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1840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v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4019283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3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48768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6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4584878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5</a:t>
              </a: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4292956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4</a:t>
              </a:r>
            </a:p>
          </p:txBody>
        </p:sp>
      </p:grp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</a:t>
            </a:r>
            <a:r>
              <a:rPr lang="en-US" sz="1800" dirty="0" smtClean="0">
                <a:latin typeface="Calibri" pitchFamily="34" charset="0"/>
              </a:rPr>
              <a:t>set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145"/>
          <p:cNvGrpSpPr/>
          <p:nvPr/>
        </p:nvGrpSpPr>
        <p:grpSpPr>
          <a:xfrm>
            <a:off x="1524000" y="3124200"/>
            <a:ext cx="3848288" cy="533400"/>
            <a:chOff x="1714312" y="5562600"/>
            <a:chExt cx="3848288" cy="533400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1714312" y="5562600"/>
              <a:ext cx="3848288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2125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85160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3745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2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51680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309965" y="5676900"/>
              <a:ext cx="7179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tag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840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v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019283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3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876800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6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584878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5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4292956" y="5676900"/>
              <a:ext cx="292644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4</a:t>
              </a:r>
            </a:p>
          </p:txBody>
        </p:sp>
      </p:grp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1295400"/>
            <a:ext cx="383374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alibri" pitchFamily="34" charset="0"/>
              </a:rPr>
              <a:t>Direct mapped: One </a:t>
            </a:r>
            <a:r>
              <a:rPr lang="en-US" sz="1800" dirty="0" smtClean="0">
                <a:latin typeface="Calibri" pitchFamily="34" charset="0"/>
              </a:rPr>
              <a:t>line/block </a:t>
            </a:r>
            <a:r>
              <a:rPr lang="en-US" sz="1800" dirty="0" smtClean="0">
                <a:latin typeface="Calibri" pitchFamily="34" charset="0"/>
              </a:rPr>
              <a:t>per set</a:t>
            </a:r>
          </a:p>
          <a:p>
            <a:pPr algn="l"/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145"/>
          <p:cNvGrpSpPr/>
          <p:nvPr/>
        </p:nvGrpSpPr>
        <p:grpSpPr>
          <a:xfrm>
            <a:off x="1524000" y="3124200"/>
            <a:ext cx="3848288" cy="533400"/>
            <a:chOff x="1714312" y="5562600"/>
            <a:chExt cx="3848288" cy="533400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1714312" y="5562600"/>
              <a:ext cx="3848288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2125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85160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3745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2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5168000" y="5676900"/>
              <a:ext cx="292644" cy="304800"/>
            </a:xfrm>
            <a:prstGeom prst="rect">
              <a:avLst/>
            </a:prstGeom>
            <a:solidFill>
              <a:srgbClr val="A9E39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309965" y="567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tag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840955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v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019283" y="567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3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876800" y="5676900"/>
              <a:ext cx="292644" cy="304800"/>
            </a:xfrm>
            <a:prstGeom prst="rect">
              <a:avLst/>
            </a:prstGeom>
            <a:solidFill>
              <a:srgbClr val="A9E39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6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584878" y="5676900"/>
              <a:ext cx="292644" cy="304800"/>
            </a:xfrm>
            <a:prstGeom prst="rect">
              <a:avLst/>
            </a:prstGeom>
            <a:solidFill>
              <a:srgbClr val="A9E39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5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4292956" y="5676900"/>
              <a:ext cx="292644" cy="304800"/>
            </a:xfrm>
            <a:prstGeom prst="rect">
              <a:avLst/>
            </a:prstGeom>
            <a:solidFill>
              <a:srgbClr val="A9E39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</a:rPr>
                <a:t>4</a:t>
              </a:r>
            </a:p>
          </p:txBody>
        </p:sp>
      </p:grp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550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  <a:r>
              <a:rPr lang="en-US" dirty="0" smtClean="0">
                <a:latin typeface="Calibri" pitchFamily="34" charset="0"/>
              </a:rPr>
              <a:t>old line is evicted and replaced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1295400"/>
            <a:ext cx="383374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alibri" pitchFamily="34" charset="0"/>
              </a:rPr>
              <a:t>Direct mapped: One </a:t>
            </a:r>
            <a:r>
              <a:rPr lang="en-US" sz="1800" dirty="0" smtClean="0">
                <a:latin typeface="Calibri" pitchFamily="34" charset="0"/>
              </a:rPr>
              <a:t>line/block </a:t>
            </a:r>
            <a:r>
              <a:rPr lang="en-US" sz="1800" dirty="0" smtClean="0">
                <a:latin typeface="Calibri" pitchFamily="34" charset="0"/>
              </a:rPr>
              <a:t>per set</a:t>
            </a:r>
          </a:p>
          <a:p>
            <a:pPr algn="l"/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 larger example cache mapping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Where would the byte from 32-bit memory address 6146 be stored in </a:t>
            </a:r>
            <a:r>
              <a:rPr lang="en-US" sz="2000" dirty="0" smtClean="0"/>
              <a:t>this </a:t>
            </a:r>
            <a:r>
              <a:rPr lang="en-US" sz="2000" dirty="0" smtClean="0"/>
              <a:t>direct-mapped (one block per set) </a:t>
            </a:r>
            <a:r>
              <a:rPr lang="en-US" sz="2000" dirty="0" smtClean="0"/>
              <a:t>1024(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10</a:t>
            </a:r>
            <a:r>
              <a:rPr lang="en-US" sz="2000" dirty="0" smtClean="0"/>
              <a:t>)-set cache </a:t>
            </a:r>
            <a:r>
              <a:rPr lang="en-US" sz="2000" dirty="0" smtClean="0"/>
              <a:t>with 4(</a:t>
            </a:r>
            <a:r>
              <a:rPr lang="en-US" sz="2000" dirty="0" smtClean="0">
                <a:solidFill>
                  <a:srgbClr val="FF00FF"/>
                </a:solidFill>
              </a:rPr>
              <a:t>2</a:t>
            </a:r>
            <a:r>
              <a:rPr lang="en-US" sz="2000" baseline="30000" dirty="0" smtClean="0">
                <a:solidFill>
                  <a:srgbClr val="FF00FF"/>
                </a:solidFill>
              </a:rPr>
              <a:t>2</a:t>
            </a:r>
            <a:r>
              <a:rPr lang="en-US" sz="2000" dirty="0" smtClean="0"/>
              <a:t>)-byte blocks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What are the</a:t>
            </a:r>
          </a:p>
          <a:p>
            <a:pPr marL="706613" lvl="1" indent="-307718" defTabSz="820583"/>
            <a:r>
              <a:rPr lang="en-US" sz="1800" dirty="0" smtClean="0"/>
              <a:t>Block offset? </a:t>
            </a:r>
            <a:r>
              <a:rPr lang="en-US" sz="1800" dirty="0" smtClean="0"/>
              <a:t>(which byte within the block?)</a:t>
            </a:r>
          </a:p>
          <a:p>
            <a:pPr marL="706613" lvl="1" indent="-307718" defTabSz="820583"/>
            <a:r>
              <a:rPr lang="en-US" sz="1800" dirty="0" smtClean="0"/>
              <a:t>Set index</a:t>
            </a:r>
            <a:r>
              <a:rPr lang="en-US" sz="1800" dirty="0" smtClean="0"/>
              <a:t>? (which </a:t>
            </a:r>
            <a:r>
              <a:rPr lang="en-US" sz="1800" dirty="0" smtClean="0"/>
              <a:t>set?)</a:t>
            </a:r>
            <a:endParaRPr lang="en-US" sz="1800" dirty="0" smtClean="0"/>
          </a:p>
          <a:p>
            <a:pPr marL="706613" lvl="1" indent="-307718" defTabSz="820583"/>
            <a:r>
              <a:rPr lang="en-US" sz="1800" dirty="0" smtClean="0"/>
              <a:t>Tag?</a:t>
            </a:r>
          </a:p>
          <a:p>
            <a:pPr marL="706613" lvl="1" indent="-307718" defTabSz="820583"/>
            <a:endParaRPr lang="en-US" sz="1800" dirty="0" smtClean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 larger example cache mapping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>
              <a:defRPr/>
            </a:pPr>
            <a:r>
              <a:rPr lang="en-US" sz="2000" dirty="0" smtClean="0"/>
              <a:t>Where would the byte from 32-bit memory address 6146 be stored in </a:t>
            </a:r>
            <a:r>
              <a:rPr lang="en-US" sz="2000" dirty="0" smtClean="0"/>
              <a:t>this direct-mapped (</a:t>
            </a:r>
            <a:r>
              <a:rPr lang="en-US" sz="2000" dirty="0" smtClean="0"/>
              <a:t>one block per </a:t>
            </a:r>
            <a:r>
              <a:rPr lang="en-US" sz="2000" dirty="0" smtClean="0"/>
              <a:t>set) 1024(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10</a:t>
            </a:r>
            <a:r>
              <a:rPr lang="en-US" sz="2000" dirty="0" smtClean="0"/>
              <a:t>)-set cache </a:t>
            </a:r>
            <a:r>
              <a:rPr lang="en-US" sz="2000" dirty="0" smtClean="0"/>
              <a:t>with </a:t>
            </a:r>
            <a:r>
              <a:rPr lang="en-US" sz="2000" dirty="0" smtClean="0"/>
              <a:t>4(</a:t>
            </a:r>
            <a:r>
              <a:rPr lang="en-US" sz="2000" dirty="0" smtClean="0">
                <a:solidFill>
                  <a:srgbClr val="FF00FF"/>
                </a:solidFill>
              </a:rPr>
              <a:t>2</a:t>
            </a:r>
            <a:r>
              <a:rPr lang="en-US" sz="2000" baseline="30000" dirty="0" smtClean="0">
                <a:solidFill>
                  <a:srgbClr val="FF00FF"/>
                </a:solidFill>
              </a:rPr>
              <a:t>2</a:t>
            </a:r>
            <a:r>
              <a:rPr lang="en-US" sz="2000" dirty="0" smtClean="0"/>
              <a:t>)-byte </a:t>
            </a:r>
            <a:r>
              <a:rPr lang="en-US" sz="2000" dirty="0" smtClean="0"/>
              <a:t>blocks?</a:t>
            </a:r>
          </a:p>
          <a:p>
            <a:pPr marL="307718" indent="-307718" defTabSz="820583">
              <a:defRPr/>
            </a:pPr>
            <a:r>
              <a:rPr lang="en-US" sz="2000" dirty="0" smtClean="0"/>
              <a:t>What are the</a:t>
            </a:r>
          </a:p>
          <a:p>
            <a:pPr marL="706613" lvl="1" indent="-307718" defTabSz="820583">
              <a:defRPr/>
            </a:pPr>
            <a:r>
              <a:rPr lang="en-US" sz="1800" dirty="0" smtClean="0"/>
              <a:t>Block offset? (which byte within the block?)</a:t>
            </a:r>
          </a:p>
          <a:p>
            <a:pPr marL="706613" lvl="1" indent="-307718" defTabSz="820583">
              <a:defRPr/>
            </a:pPr>
            <a:r>
              <a:rPr lang="en-US" sz="1800" dirty="0" smtClean="0"/>
              <a:t>Set index</a:t>
            </a:r>
            <a:r>
              <a:rPr lang="en-US" sz="1800" dirty="0" smtClean="0"/>
              <a:t>? (which </a:t>
            </a:r>
            <a:r>
              <a:rPr lang="en-US" sz="1800" dirty="0" smtClean="0"/>
              <a:t>set?)</a:t>
            </a:r>
            <a:endParaRPr lang="en-US" sz="1800" dirty="0" smtClean="0"/>
          </a:p>
          <a:p>
            <a:pPr marL="706613" lvl="1" indent="-307718" defTabSz="820583">
              <a:defRPr/>
            </a:pPr>
            <a:r>
              <a:rPr lang="en-US" sz="1800" dirty="0" smtClean="0"/>
              <a:t>Tag?</a:t>
            </a:r>
          </a:p>
          <a:p>
            <a:pPr marL="307718" indent="-307718" defTabSz="820583">
              <a:defRPr/>
            </a:pPr>
            <a:r>
              <a:rPr lang="en-US" sz="2000" dirty="0" smtClean="0"/>
              <a:t>We can determine this with the binary force.</a:t>
            </a:r>
          </a:p>
          <a:p>
            <a:pPr marL="666723" lvl="1" indent="-256432" defTabSz="820583">
              <a:defRPr/>
            </a:pPr>
            <a:r>
              <a:rPr lang="en-US" sz="1800" dirty="0" smtClean="0"/>
              <a:t>6146 in binary is 0000 0000 0000 0000 0001 </a:t>
            </a:r>
            <a:r>
              <a:rPr lang="en-US" sz="1800" dirty="0" smtClean="0">
                <a:solidFill>
                  <a:srgbClr val="00CC00"/>
                </a:solidFill>
              </a:rPr>
              <a:t>1000 0000 00</a:t>
            </a:r>
            <a:r>
              <a:rPr lang="en-US" sz="1800" dirty="0" smtClean="0">
                <a:solidFill>
                  <a:srgbClr val="3333FF"/>
                </a:solidFill>
              </a:rPr>
              <a:t>10</a:t>
            </a:r>
            <a:r>
              <a:rPr lang="en-US" sz="1800" dirty="0" smtClean="0"/>
              <a:t>.</a:t>
            </a:r>
            <a:endParaRPr lang="en-US" sz="1800" dirty="0" smtClean="0">
              <a:solidFill>
                <a:srgbClr val="3333FF"/>
              </a:solidFill>
            </a:endParaRPr>
          </a:p>
          <a:p>
            <a:pPr marL="666723" lvl="1" indent="-256432" defTabSz="820583">
              <a:defRPr/>
            </a:pPr>
            <a:r>
              <a:rPr lang="en-US" sz="1800" dirty="0" smtClean="0"/>
              <a:t>The lowest </a:t>
            </a:r>
            <a:r>
              <a:rPr lang="en-US" sz="1800" dirty="0" smtClean="0">
                <a:solidFill>
                  <a:srgbClr val="FF00FF"/>
                </a:solidFill>
              </a:rPr>
              <a:t>2</a:t>
            </a:r>
            <a:r>
              <a:rPr lang="en-US" sz="1800" dirty="0" smtClean="0"/>
              <a:t> bits, </a:t>
            </a:r>
            <a:r>
              <a:rPr lang="en-US" sz="1800" dirty="0" smtClean="0">
                <a:solidFill>
                  <a:srgbClr val="3333FF"/>
                </a:solidFill>
              </a:rPr>
              <a:t>10</a:t>
            </a:r>
            <a:r>
              <a:rPr lang="en-US" sz="1800" dirty="0" smtClean="0"/>
              <a:t>, mean this is the second byte in its block.</a:t>
            </a:r>
          </a:p>
          <a:p>
            <a:pPr marL="666723" lvl="1" indent="-256432" defTabSz="820583">
              <a:defRPr/>
            </a:pPr>
            <a:r>
              <a:rPr lang="en-US" sz="1800" dirty="0" smtClean="0"/>
              <a:t>The next </a:t>
            </a:r>
            <a:r>
              <a:rPr lang="en-US" sz="1800" dirty="0" smtClean="0">
                <a:solidFill>
                  <a:srgbClr val="FF0000"/>
                </a:solidFill>
              </a:rPr>
              <a:t>10</a:t>
            </a:r>
            <a:r>
              <a:rPr lang="en-US" sz="1800" dirty="0" smtClean="0"/>
              <a:t> bits, </a:t>
            </a:r>
            <a:r>
              <a:rPr lang="en-US" sz="1800" dirty="0" smtClean="0">
                <a:solidFill>
                  <a:srgbClr val="00CC00"/>
                </a:solidFill>
              </a:rPr>
              <a:t>1000000000</a:t>
            </a:r>
            <a:r>
              <a:rPr lang="en-US" sz="1800" dirty="0" smtClean="0"/>
              <a:t>, are the block number itself (</a:t>
            </a:r>
            <a:r>
              <a:rPr lang="en-US" sz="1800" dirty="0" smtClean="0">
                <a:solidFill>
                  <a:srgbClr val="00CC00"/>
                </a:solidFill>
              </a:rPr>
              <a:t>512</a:t>
            </a:r>
            <a:r>
              <a:rPr lang="en-US" sz="1800" dirty="0" smtClean="0"/>
              <a:t>).</a:t>
            </a:r>
          </a:p>
          <a:p>
            <a:pPr marL="666723" lvl="1" indent="-256432" defTabSz="820583">
              <a:defRPr/>
            </a:pPr>
            <a:r>
              <a:rPr lang="en-US" sz="1800" dirty="0" smtClean="0"/>
              <a:t>Tag is 1.</a:t>
            </a:r>
          </a:p>
          <a:p>
            <a:pPr marL="307718" indent="-307718" defTabSz="820583">
              <a:defRPr/>
            </a:pPr>
            <a:r>
              <a:rPr lang="en-US" sz="2000" dirty="0" smtClean="0"/>
              <a:t>Equivalently, you could use arithmetic instead.</a:t>
            </a:r>
          </a:p>
          <a:p>
            <a:pPr marL="666723" lvl="1" indent="-256432" defTabSz="820583">
              <a:defRPr/>
            </a:pPr>
            <a:r>
              <a:rPr lang="en-US" sz="1800" dirty="0" smtClean="0"/>
              <a:t>The block offset is 6146 mod </a:t>
            </a:r>
            <a:r>
              <a:rPr lang="en-US" sz="1800" dirty="0" smtClean="0">
                <a:solidFill>
                  <a:srgbClr val="FF00FF"/>
                </a:solidFill>
              </a:rPr>
              <a:t>4</a:t>
            </a:r>
            <a:r>
              <a:rPr lang="en-US" sz="1800" dirty="0" smtClean="0"/>
              <a:t>, which equals </a:t>
            </a:r>
            <a:r>
              <a:rPr lang="en-US" sz="1800" dirty="0" smtClean="0">
                <a:solidFill>
                  <a:srgbClr val="3333FF"/>
                </a:solidFill>
              </a:rPr>
              <a:t>2</a:t>
            </a:r>
            <a:r>
              <a:rPr lang="en-US" sz="1800" dirty="0" smtClean="0"/>
              <a:t>.</a:t>
            </a:r>
          </a:p>
          <a:p>
            <a:pPr marL="666723" lvl="1" indent="-256432" defTabSz="820583">
              <a:defRPr/>
            </a:pPr>
            <a:r>
              <a:rPr lang="en-US" sz="1800" dirty="0" smtClean="0"/>
              <a:t>The block address is 6146/</a:t>
            </a:r>
            <a:r>
              <a:rPr lang="en-US" sz="1800" dirty="0" smtClean="0">
                <a:solidFill>
                  <a:srgbClr val="FF00FF"/>
                </a:solidFill>
              </a:rPr>
              <a:t>4</a:t>
            </a:r>
            <a:r>
              <a:rPr lang="en-US" sz="1800" dirty="0" smtClean="0"/>
              <a:t> = 1536, so the index is 1536 mod </a:t>
            </a:r>
            <a:r>
              <a:rPr lang="en-US" sz="1800" dirty="0" smtClean="0">
                <a:solidFill>
                  <a:srgbClr val="FF0000"/>
                </a:solidFill>
              </a:rPr>
              <a:t>1024</a:t>
            </a:r>
            <a:r>
              <a:rPr lang="en-US" sz="1800" dirty="0" smtClean="0"/>
              <a:t>, or </a:t>
            </a:r>
            <a:r>
              <a:rPr lang="en-US" sz="1800" dirty="0" smtClean="0">
                <a:solidFill>
                  <a:srgbClr val="00CC00"/>
                </a:solidFill>
              </a:rPr>
              <a:t>512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328857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(i 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(j 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265096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303196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341296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379396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418253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456353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494453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0" y="5325533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6857980" y="5199077"/>
            <a:ext cx="228600" cy="1395913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2069" y="601133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32 B = 4 doubles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1667933"/>
            <a:ext cx="28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assume: cold (empty) cache,</a:t>
            </a:r>
          </a:p>
          <a:p>
            <a:r>
              <a:rPr lang="en-US" sz="1800" dirty="0" smtClean="0">
                <a:latin typeface="Calibri" pitchFamily="34" charset="0"/>
              </a:rPr>
              <a:t>a[0][0] goes here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6143204" y="2562598"/>
            <a:ext cx="496669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9588" y="3886200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sum_array_cols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</a:t>
            </a:r>
            <a:r>
              <a:rPr lang="en-GB" sz="1600" dirty="0" smtClean="0">
                <a:latin typeface="Courier New" pitchFamily="49" charset="0"/>
              </a:rPr>
              <a:t>(j </a:t>
            </a:r>
            <a:r>
              <a:rPr lang="en-GB" sz="1600" dirty="0">
                <a:latin typeface="Courier New" pitchFamily="49" charset="0"/>
              </a:rPr>
              <a:t>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</a:t>
            </a:r>
            <a:r>
              <a:rPr lang="en-GB" sz="1600" dirty="0" smtClean="0">
                <a:latin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2067" y="12192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Ignore the variables sum,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Disadvantage of direct mapping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114925"/>
          </a:xfrm>
        </p:spPr>
        <p:txBody>
          <a:bodyPr/>
          <a:lstStyle/>
          <a:p>
            <a:pPr marL="307718" indent="-307718" defTabSz="820583"/>
            <a:r>
              <a:rPr lang="en-US" sz="2000" dirty="0" smtClean="0"/>
              <a:t>The direct-mapped cache is easy: indices and offsets can be computed with bit operators or simple arithmetic, because each memory address belongs in exactly one block.</a:t>
            </a:r>
          </a:p>
          <a:p>
            <a:pPr marL="307718" indent="-307718" defTabSz="820583"/>
            <a:r>
              <a:rPr lang="en-US" sz="2000" dirty="0" smtClean="0"/>
              <a:t>But, what happens if a </a:t>
            </a:r>
          </a:p>
          <a:p>
            <a:pPr marL="307718" indent="-307718" defTabSz="820583">
              <a:buNone/>
            </a:pPr>
            <a:r>
              <a:rPr lang="en-US" sz="2000" dirty="0" smtClean="0"/>
              <a:t>	program uses addresses </a:t>
            </a:r>
          </a:p>
          <a:p>
            <a:pPr marL="307718" indent="-307718" defTabSz="820583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CC00"/>
                </a:solidFill>
              </a:rPr>
              <a:t>2, 6, 2, 6, 2</a:t>
            </a:r>
            <a:r>
              <a:rPr lang="en-US" sz="2000" dirty="0" smtClean="0"/>
              <a:t>, …?</a:t>
            </a:r>
          </a:p>
          <a:p>
            <a:pPr marL="666723" lvl="1" indent="-256432" defTabSz="820583"/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80867" y="2452007"/>
            <a:ext cx="4582133" cy="4177393"/>
            <a:chOff x="2580" y="1016"/>
            <a:chExt cx="2885" cy="2632"/>
          </a:xfrm>
        </p:grpSpPr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 flipH="1" flipV="1">
              <a:off x="3840" y="1728"/>
              <a:ext cx="576" cy="8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 flipH="1" flipV="1">
              <a:off x="3840" y="2256"/>
              <a:ext cx="576" cy="336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4416" y="220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5133" y="2200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99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</a:t>
              </a:r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5042" y="1971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4416" y="235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4416" y="249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12"/>
            <p:cNvSpPr>
              <a:spLocks noChangeArrowheads="1"/>
            </p:cNvSpPr>
            <p:nvPr/>
          </p:nvSpPr>
          <p:spPr bwMode="auto">
            <a:xfrm>
              <a:off x="4416" y="264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3"/>
            <p:cNvSpPr>
              <a:spLocks noChangeArrowheads="1"/>
            </p:cNvSpPr>
            <p:nvPr/>
          </p:nvSpPr>
          <p:spPr bwMode="auto">
            <a:xfrm>
              <a:off x="3120" y="134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4"/>
            <p:cNvSpPr>
              <a:spLocks noChangeArrowheads="1"/>
            </p:cNvSpPr>
            <p:nvPr/>
          </p:nvSpPr>
          <p:spPr bwMode="auto">
            <a:xfrm>
              <a:off x="3120" y="148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Rectangle 15"/>
            <p:cNvSpPr>
              <a:spLocks noChangeArrowheads="1"/>
            </p:cNvSpPr>
            <p:nvPr/>
          </p:nvSpPr>
          <p:spPr bwMode="auto">
            <a:xfrm>
              <a:off x="3120" y="1632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16"/>
            <p:cNvSpPr>
              <a:spLocks noChangeArrowheads="1"/>
            </p:cNvSpPr>
            <p:nvPr/>
          </p:nvSpPr>
          <p:spPr bwMode="auto">
            <a:xfrm>
              <a:off x="3120" y="177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17"/>
            <p:cNvSpPr>
              <a:spLocks noChangeArrowheads="1"/>
            </p:cNvSpPr>
            <p:nvPr/>
          </p:nvSpPr>
          <p:spPr bwMode="auto">
            <a:xfrm>
              <a:off x="3120" y="192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Rectangle 18"/>
            <p:cNvSpPr>
              <a:spLocks noChangeArrowheads="1"/>
            </p:cNvSpPr>
            <p:nvPr/>
          </p:nvSpPr>
          <p:spPr bwMode="auto">
            <a:xfrm>
              <a:off x="3120" y="206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20"/>
            <p:cNvSpPr>
              <a:spLocks noChangeArrowheads="1"/>
            </p:cNvSpPr>
            <p:nvPr/>
          </p:nvSpPr>
          <p:spPr bwMode="auto">
            <a:xfrm>
              <a:off x="3120" y="235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Rectangle 21"/>
            <p:cNvSpPr>
              <a:spLocks noChangeArrowheads="1"/>
            </p:cNvSpPr>
            <p:nvPr/>
          </p:nvSpPr>
          <p:spPr bwMode="auto">
            <a:xfrm>
              <a:off x="3120" y="249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Rectangle 22"/>
            <p:cNvSpPr>
              <a:spLocks noChangeArrowheads="1"/>
            </p:cNvSpPr>
            <p:nvPr/>
          </p:nvSpPr>
          <p:spPr bwMode="auto">
            <a:xfrm>
              <a:off x="3120" y="264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Rectangle 23"/>
            <p:cNvSpPr>
              <a:spLocks noChangeArrowheads="1"/>
            </p:cNvSpPr>
            <p:nvPr/>
          </p:nvSpPr>
          <p:spPr bwMode="auto">
            <a:xfrm>
              <a:off x="3120" y="278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24"/>
            <p:cNvSpPr>
              <a:spLocks noChangeArrowheads="1"/>
            </p:cNvSpPr>
            <p:nvPr/>
          </p:nvSpPr>
          <p:spPr bwMode="auto">
            <a:xfrm>
              <a:off x="3120" y="292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Rectangle 25"/>
            <p:cNvSpPr>
              <a:spLocks noChangeArrowheads="1"/>
            </p:cNvSpPr>
            <p:nvPr/>
          </p:nvSpPr>
          <p:spPr bwMode="auto">
            <a:xfrm>
              <a:off x="3120" y="307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Rectangle 26"/>
            <p:cNvSpPr>
              <a:spLocks noChangeArrowheads="1"/>
            </p:cNvSpPr>
            <p:nvPr/>
          </p:nvSpPr>
          <p:spPr bwMode="auto">
            <a:xfrm>
              <a:off x="3120" y="321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Rectangle 27"/>
            <p:cNvSpPr>
              <a:spLocks noChangeArrowheads="1"/>
            </p:cNvSpPr>
            <p:nvPr/>
          </p:nvSpPr>
          <p:spPr bwMode="auto">
            <a:xfrm>
              <a:off x="3120" y="336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8"/>
            <p:cNvSpPr>
              <a:spLocks noChangeArrowheads="1"/>
            </p:cNvSpPr>
            <p:nvPr/>
          </p:nvSpPr>
          <p:spPr bwMode="auto">
            <a:xfrm>
              <a:off x="3120" y="350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29"/>
            <p:cNvSpPr txBox="1">
              <a:spLocks noChangeArrowheads="1"/>
            </p:cNvSpPr>
            <p:nvPr/>
          </p:nvSpPr>
          <p:spPr bwMode="auto">
            <a:xfrm>
              <a:off x="2692" y="1437"/>
              <a:ext cx="380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0000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0111</a:t>
              </a:r>
            </a:p>
            <a:p>
              <a:pPr defTabSz="914608"/>
              <a:r>
                <a:rPr lang="en-US" sz="1400" dirty="0"/>
                <a:t>1000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1111</a:t>
              </a:r>
            </a:p>
          </p:txBody>
        </p:sp>
        <p:sp>
          <p:nvSpPr>
            <p:cNvPr id="30751" name="Text Box 30"/>
            <p:cNvSpPr txBox="1">
              <a:spLocks noChangeArrowheads="1"/>
            </p:cNvSpPr>
            <p:nvPr/>
          </p:nvSpPr>
          <p:spPr bwMode="auto">
            <a:xfrm>
              <a:off x="2580" y="1016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Memory</a:t>
              </a:r>
            </a:p>
            <a:p>
              <a:pPr defTabSz="914608"/>
              <a:r>
                <a:rPr lang="en-US" sz="1400" dirty="0"/>
                <a:t>Address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 smtClean="0"/>
              <a:t>Cold (compulsory) miss</a:t>
            </a:r>
          </a:p>
          <a:p>
            <a:pPr lvl="1"/>
            <a:r>
              <a:rPr lang="en-US" dirty="0" smtClean="0"/>
              <a:t>Occurs on first access to a block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Conflict miss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Most hardware caches limit block placement to a small subset (sometimes a singleton) of the available cache slots</a:t>
            </a:r>
          </a:p>
          <a:p>
            <a:pPr lvl="2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e.g., block </a:t>
            </a:r>
            <a:r>
              <a:rPr lang="en-GB" dirty="0" err="1" smtClean="0"/>
              <a:t>i</a:t>
            </a:r>
            <a:r>
              <a:rPr lang="en-GB" dirty="0" smtClean="0"/>
              <a:t> must be placed in slot (</a:t>
            </a:r>
            <a:r>
              <a:rPr lang="en-GB" dirty="0" err="1" smtClean="0"/>
              <a:t>i</a:t>
            </a:r>
            <a:r>
              <a:rPr lang="en-GB" dirty="0" smtClean="0"/>
              <a:t> mod 4)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Conflict misses occur when the cache is large enough, but multiple data objects all map to the same slot</a:t>
            </a:r>
          </a:p>
          <a:p>
            <a:pPr lvl="2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e.g., referencing blocks 0, 8, 0, 8, ... would miss every time</a:t>
            </a:r>
          </a:p>
          <a:p>
            <a:endParaRPr lang="en-US" dirty="0" smtClean="0"/>
          </a:p>
          <a:p>
            <a:r>
              <a:rPr lang="en-US" dirty="0" smtClean="0"/>
              <a:t>Capacity miss</a:t>
            </a:r>
          </a:p>
          <a:p>
            <a:pPr lvl="1"/>
            <a:r>
              <a:rPr lang="en-GB" dirty="0" smtClean="0"/>
              <a:t>Occurs when the set of active cache blocks (working set) is larger than the cache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Disadvantage of direct mapping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114925"/>
          </a:xfrm>
        </p:spPr>
        <p:txBody>
          <a:bodyPr/>
          <a:lstStyle/>
          <a:p>
            <a:pPr marL="307718" indent="-307718" defTabSz="820583"/>
            <a:r>
              <a:rPr lang="en-US" sz="2000" dirty="0" smtClean="0"/>
              <a:t>The direct-mapped cache is easy: indices and offsets can be computed with bit operators or simple arithmetic, because each memory address belongs in exactly one block.</a:t>
            </a:r>
          </a:p>
          <a:p>
            <a:pPr marL="307718" indent="-307718" defTabSz="820583"/>
            <a:r>
              <a:rPr lang="en-US" sz="2000" dirty="0" smtClean="0"/>
              <a:t>However, </a:t>
            </a:r>
            <a:r>
              <a:rPr lang="en-US" sz="2000" dirty="0" smtClean="0">
                <a:solidFill>
                  <a:srgbClr val="FF0000"/>
                </a:solidFill>
              </a:rPr>
              <a:t>this isn’t really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flexible</a:t>
            </a:r>
            <a:r>
              <a:rPr lang="en-US" sz="2000" dirty="0" smtClean="0"/>
              <a:t>. If a program uses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addresses </a:t>
            </a:r>
            <a:r>
              <a:rPr lang="en-US" sz="2000" dirty="0" smtClean="0">
                <a:solidFill>
                  <a:srgbClr val="00CC00"/>
                </a:solidFill>
              </a:rPr>
              <a:t>2, 6, 2, 6, 2</a:t>
            </a:r>
            <a:r>
              <a:rPr lang="en-US" sz="2000" dirty="0" smtClean="0"/>
              <a:t>, ...,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then each access will result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in a cache miss and a load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into cache block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This cache has four blocks,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but direct mapping might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not let us use all of them.</a:t>
            </a:r>
          </a:p>
          <a:p>
            <a:pPr marL="307718" indent="-307718" defTabSz="820583"/>
            <a:r>
              <a:rPr lang="en-US" sz="2000" dirty="0" smtClean="0"/>
              <a:t>This can result in more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misses than we might like.</a:t>
            </a:r>
          </a:p>
          <a:p>
            <a:pPr marL="666723" lvl="1" indent="-256432" defTabSz="820583"/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91000" y="2452007"/>
            <a:ext cx="4582133" cy="4177393"/>
            <a:chOff x="2580" y="1016"/>
            <a:chExt cx="2885" cy="2632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 flipH="1" flipV="1">
              <a:off x="3840" y="1728"/>
              <a:ext cx="576" cy="8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flipH="1" flipV="1">
              <a:off x="3840" y="2256"/>
              <a:ext cx="576" cy="336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4416" y="220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5133" y="2200"/>
              <a:ext cx="255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99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5042" y="1971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4416" y="235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4416" y="249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4416" y="264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3120" y="134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3120" y="148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3120" y="1632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3120" y="177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3120" y="192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120" y="206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3120" y="235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3120" y="249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3120" y="264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3120" y="278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3120" y="2928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120" y="3072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120" y="3216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120" y="3360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120" y="3504"/>
              <a:ext cx="72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Text Box 29"/>
            <p:cNvSpPr txBox="1">
              <a:spLocks noChangeArrowheads="1"/>
            </p:cNvSpPr>
            <p:nvPr/>
          </p:nvSpPr>
          <p:spPr bwMode="auto">
            <a:xfrm>
              <a:off x="2692" y="1437"/>
              <a:ext cx="380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0000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0110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0111</a:t>
              </a:r>
            </a:p>
            <a:p>
              <a:pPr defTabSz="914608"/>
              <a:r>
                <a:rPr lang="en-US" sz="1400" dirty="0"/>
                <a:t>1000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1011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1100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1101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1111</a:t>
              </a:r>
            </a:p>
          </p:txBody>
        </p:sp>
        <p:sp>
          <p:nvSpPr>
            <p:cNvPr id="31775" name="Text Box 30"/>
            <p:cNvSpPr txBox="1">
              <a:spLocks noChangeArrowheads="1"/>
            </p:cNvSpPr>
            <p:nvPr/>
          </p:nvSpPr>
          <p:spPr bwMode="auto">
            <a:xfrm>
              <a:off x="2580" y="1016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Memory</a:t>
              </a:r>
            </a:p>
            <a:p>
              <a:pPr defTabSz="914608"/>
              <a:r>
                <a:rPr lang="en-US" sz="1400" dirty="0"/>
                <a:t>Address</a:t>
              </a: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A fully associative cache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7718" indent="-307718" defTabSz="820583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fully associative cache</a:t>
            </a:r>
            <a:r>
              <a:rPr lang="en-US" sz="2000" dirty="0" smtClean="0"/>
              <a:t> permits data to be stored in </a:t>
            </a:r>
            <a:r>
              <a:rPr lang="en-US" sz="2000" i="1" dirty="0" smtClean="0">
                <a:solidFill>
                  <a:srgbClr val="FF0000"/>
                </a:solidFill>
              </a:rPr>
              <a:t>any</a:t>
            </a:r>
            <a:r>
              <a:rPr lang="en-US" sz="2000" dirty="0" smtClean="0"/>
              <a:t> cache block, instead of forcing each memory address into one particular block.</a:t>
            </a:r>
          </a:p>
          <a:p>
            <a:pPr marL="666723" lvl="1" indent="-256432" defTabSz="820583"/>
            <a:r>
              <a:rPr lang="en-US" sz="1800" dirty="0" smtClean="0"/>
              <a:t>When data is fetched from memory, it can be placed in </a:t>
            </a:r>
            <a:r>
              <a:rPr lang="en-US" sz="1800" i="1" dirty="0" smtClean="0">
                <a:solidFill>
                  <a:srgbClr val="FF0000"/>
                </a:solidFill>
              </a:rPr>
              <a:t>any</a:t>
            </a:r>
            <a:r>
              <a:rPr lang="en-US" sz="1800" dirty="0" smtClean="0"/>
              <a:t> unused block of the cache. </a:t>
            </a:r>
          </a:p>
          <a:p>
            <a:pPr marL="666723" lvl="1" indent="-256432" defTabSz="820583"/>
            <a:r>
              <a:rPr lang="en-US" sz="1800" dirty="0" smtClean="0"/>
              <a:t>This way we’ll never have a conflict between two or more memory addresses which map to a single cache block.</a:t>
            </a:r>
          </a:p>
          <a:p>
            <a:pPr marL="307718" indent="-307718" defTabSz="820583"/>
            <a:r>
              <a:rPr lang="en-US" sz="2000" dirty="0" smtClean="0"/>
              <a:t>In the previous example, we might put memory address 2 in cache block 2, and address 6 in block 3. Then subsequent repeated accesses to 2 and 6 would all be hits instead of misses.</a:t>
            </a:r>
          </a:p>
          <a:p>
            <a:pPr marL="307718" indent="-307718" defTabSz="820583"/>
            <a:r>
              <a:rPr lang="en-US" sz="2000" dirty="0" smtClean="0"/>
              <a:t>If all the blocks are already in use, it’s usually best to replace the </a:t>
            </a:r>
            <a:r>
              <a:rPr lang="en-US" sz="2000" dirty="0" smtClean="0">
                <a:solidFill>
                  <a:srgbClr val="FF0000"/>
                </a:solidFill>
              </a:rPr>
              <a:t>least recently used</a:t>
            </a:r>
            <a:r>
              <a:rPr lang="en-US" sz="2000" dirty="0" smtClean="0"/>
              <a:t> one, assuming that if it hasn’t used it in a while, it won’t be needed again anytime soon.</a:t>
            </a:r>
          </a:p>
          <a:p>
            <a:pPr marL="307718" indent="-307718" defTabSz="820583"/>
            <a:r>
              <a:rPr lang="en-US" sz="2000" dirty="0" smtClean="0">
                <a:solidFill>
                  <a:srgbClr val="FF0000"/>
                </a:solidFill>
              </a:rPr>
              <a:t>Locality?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The price of full </a:t>
            </a:r>
            <a:r>
              <a:rPr lang="en-US" dirty="0" err="1" smtClean="0"/>
              <a:t>associativity</a:t>
            </a:r>
            <a:endParaRPr 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114925"/>
          </a:xfrm>
        </p:spPr>
        <p:txBody>
          <a:bodyPr/>
          <a:lstStyle/>
          <a:p>
            <a:pPr marL="307718" indent="-307718" defTabSz="820583"/>
            <a:r>
              <a:rPr lang="en-US" sz="2000" dirty="0" smtClean="0"/>
              <a:t>However, a fully associative cache is expensive to implement.</a:t>
            </a:r>
          </a:p>
          <a:p>
            <a:pPr marL="666723" lvl="1" indent="-256432" defTabSz="820583"/>
            <a:r>
              <a:rPr lang="en-US" sz="1800" dirty="0" smtClean="0"/>
              <a:t>Because there is no index field in the address anymore, the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entire</a:t>
            </a:r>
            <a:r>
              <a:rPr lang="en-US" sz="1800" dirty="0" smtClean="0">
                <a:solidFill>
                  <a:srgbClr val="FF0000"/>
                </a:solidFill>
              </a:rPr>
              <a:t> address</a:t>
            </a:r>
            <a:r>
              <a:rPr lang="en-US" sz="1800" dirty="0" smtClean="0"/>
              <a:t> must be used as the </a:t>
            </a:r>
            <a:r>
              <a:rPr lang="en-US" sz="1800" dirty="0" smtClean="0">
                <a:solidFill>
                  <a:srgbClr val="FF0000"/>
                </a:solidFill>
              </a:rPr>
              <a:t>tag</a:t>
            </a:r>
            <a:r>
              <a:rPr lang="en-US" sz="1800" dirty="0" smtClean="0"/>
              <a:t>, increasing the total cache size.</a:t>
            </a:r>
          </a:p>
          <a:p>
            <a:pPr marL="666723" lvl="1" indent="-256432" defTabSz="820583"/>
            <a:r>
              <a:rPr lang="en-US" sz="1800" dirty="0" smtClean="0"/>
              <a:t>Data could be anywhere in the cache, so we must check the tag of </a:t>
            </a:r>
            <a:r>
              <a:rPr lang="en-US" sz="1800" i="1" dirty="0" smtClean="0"/>
              <a:t>every</a:t>
            </a:r>
            <a:r>
              <a:rPr lang="en-US" sz="1800" dirty="0" smtClean="0"/>
              <a:t> cache block. That’s a lot of comparators!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6092" y="2977028"/>
            <a:ext cx="7409443" cy="3652372"/>
            <a:chOff x="656" y="1587"/>
            <a:chExt cx="4667" cy="2301"/>
          </a:xfrm>
        </p:grpSpPr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2149" y="1791"/>
              <a:ext cx="223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...</a:t>
              </a:r>
            </a:p>
            <a:p>
              <a:pPr defTabSz="914608"/>
              <a:r>
                <a:rPr lang="en-US" sz="1400" dirty="0"/>
                <a:t>...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/>
                <a:t>...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2019" y="1587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2736" y="1776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736" y="1920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2736" y="2064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2838" y="1587"/>
              <a:ext cx="78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Tag (32 bits)</a:t>
              </a: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3980" y="1587"/>
              <a:ext cx="37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Data</a:t>
              </a:r>
            </a:p>
          </p:txBody>
        </p:sp>
        <p:sp>
          <p:nvSpPr>
            <p:cNvPr id="33805" name="Rectangle 12"/>
            <p:cNvSpPr>
              <a:spLocks noChangeArrowheads="1"/>
            </p:cNvSpPr>
            <p:nvPr/>
          </p:nvSpPr>
          <p:spPr bwMode="auto">
            <a:xfrm>
              <a:off x="2448" y="1776"/>
              <a:ext cx="28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3"/>
            <p:cNvSpPr>
              <a:spLocks noChangeArrowheads="1"/>
            </p:cNvSpPr>
            <p:nvPr/>
          </p:nvSpPr>
          <p:spPr bwMode="auto">
            <a:xfrm>
              <a:off x="2448" y="1920"/>
              <a:ext cx="28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4"/>
            <p:cNvSpPr>
              <a:spLocks noChangeArrowheads="1"/>
            </p:cNvSpPr>
            <p:nvPr/>
          </p:nvSpPr>
          <p:spPr bwMode="auto">
            <a:xfrm>
              <a:off x="2448" y="2064"/>
              <a:ext cx="288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2409" y="1587"/>
              <a:ext cx="424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Valid 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656" y="1635"/>
              <a:ext cx="104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Address (32 bits)</a:t>
              </a:r>
            </a:p>
          </p:txBody>
        </p:sp>
        <p:sp>
          <p:nvSpPr>
            <p:cNvPr id="33810" name="Line 17"/>
            <p:cNvSpPr>
              <a:spLocks noChangeShapeType="1"/>
            </p:cNvSpPr>
            <p:nvPr/>
          </p:nvSpPr>
          <p:spPr bwMode="auto">
            <a:xfrm>
              <a:off x="1200" y="196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1200" y="2640"/>
              <a:ext cx="2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9"/>
            <p:cNvSpPr>
              <a:spLocks noChangeShapeType="1"/>
            </p:cNvSpPr>
            <p:nvPr/>
          </p:nvSpPr>
          <p:spPr bwMode="auto">
            <a:xfrm>
              <a:off x="3504" y="1824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360" y="2544"/>
              <a:ext cx="288" cy="240"/>
              <a:chOff x="3456" y="3408"/>
              <a:chExt cx="288" cy="240"/>
            </a:xfrm>
          </p:grpSpPr>
          <p:sp>
            <p:nvSpPr>
              <p:cNvPr id="33855" name="Text Box 21"/>
              <p:cNvSpPr txBox="1">
                <a:spLocks noChangeArrowheads="1"/>
              </p:cNvSpPr>
              <p:nvPr/>
            </p:nvSpPr>
            <p:spPr bwMode="auto">
              <a:xfrm>
                <a:off x="3508" y="3430"/>
                <a:ext cx="195" cy="1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101882" tIns="50941" rIns="101882" bIns="50941" anchor="ctr">
                <a:spAutoFit/>
              </a:bodyPr>
              <a:lstStyle/>
              <a:p>
                <a:pPr defTabSz="914608"/>
                <a:r>
                  <a:rPr lang="en-US" sz="1400" dirty="0"/>
                  <a:t>=</a:t>
                </a:r>
              </a:p>
            </p:txBody>
          </p:sp>
          <p:sp>
            <p:nvSpPr>
              <p:cNvPr id="33856" name="Oval 22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288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>
              <a:off x="2688" y="2880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3648" y="264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AutoShape 26"/>
            <p:cNvSpPr>
              <a:spLocks noChangeArrowheads="1"/>
            </p:cNvSpPr>
            <p:nvPr/>
          </p:nvSpPr>
          <p:spPr bwMode="auto">
            <a:xfrm>
              <a:off x="3840" y="2592"/>
              <a:ext cx="384" cy="336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27"/>
            <p:cNvSpPr>
              <a:spLocks noChangeShapeType="1"/>
            </p:cNvSpPr>
            <p:nvPr/>
          </p:nvSpPr>
          <p:spPr bwMode="auto">
            <a:xfrm>
              <a:off x="4368" y="31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8"/>
            <p:cNvSpPr txBox="1">
              <a:spLocks noChangeArrowheads="1"/>
            </p:cNvSpPr>
            <p:nvPr/>
          </p:nvSpPr>
          <p:spPr bwMode="auto">
            <a:xfrm>
              <a:off x="5043" y="3075"/>
              <a:ext cx="280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Hit</a:t>
              </a:r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 flipV="1">
              <a:off x="1104" y="2160"/>
              <a:ext cx="19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Text Box 30"/>
            <p:cNvSpPr txBox="1">
              <a:spLocks noChangeArrowheads="1"/>
            </p:cNvSpPr>
            <p:nvPr/>
          </p:nvSpPr>
          <p:spPr bwMode="auto">
            <a:xfrm>
              <a:off x="944" y="2019"/>
              <a:ext cx="286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 32</a:t>
              </a:r>
            </a:p>
          </p:txBody>
        </p:sp>
        <p:sp>
          <p:nvSpPr>
            <p:cNvPr id="33822" name="Text Box 31"/>
            <p:cNvSpPr txBox="1">
              <a:spLocks noChangeArrowheads="1"/>
            </p:cNvSpPr>
            <p:nvPr/>
          </p:nvSpPr>
          <p:spPr bwMode="auto">
            <a:xfrm>
              <a:off x="907" y="2259"/>
              <a:ext cx="321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Tag</a:t>
              </a:r>
            </a:p>
          </p:txBody>
        </p: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3072" y="3024"/>
              <a:ext cx="288" cy="240"/>
              <a:chOff x="3456" y="3408"/>
              <a:chExt cx="288" cy="240"/>
            </a:xfrm>
          </p:grpSpPr>
          <p:sp>
            <p:nvSpPr>
              <p:cNvPr id="33853" name="Text Box 33"/>
              <p:cNvSpPr txBox="1">
                <a:spLocks noChangeArrowheads="1"/>
              </p:cNvSpPr>
              <p:nvPr/>
            </p:nvSpPr>
            <p:spPr bwMode="auto">
              <a:xfrm>
                <a:off x="3509" y="3430"/>
                <a:ext cx="195" cy="1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101882" tIns="50941" rIns="101882" bIns="50941" anchor="ctr">
                <a:spAutoFit/>
              </a:bodyPr>
              <a:lstStyle/>
              <a:p>
                <a:pPr defTabSz="914608"/>
                <a:r>
                  <a:rPr lang="en-US" sz="1400" dirty="0"/>
                  <a:t>=</a:t>
                </a:r>
              </a:p>
            </p:txBody>
          </p:sp>
          <p:sp>
            <p:nvSpPr>
              <p:cNvPr id="33854" name="Oval 34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288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2592" y="3360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>
              <a:off x="3360" y="312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AutoShape 37"/>
            <p:cNvSpPr>
              <a:spLocks noChangeArrowheads="1"/>
            </p:cNvSpPr>
            <p:nvPr/>
          </p:nvSpPr>
          <p:spPr bwMode="auto">
            <a:xfrm>
              <a:off x="3840" y="3072"/>
              <a:ext cx="384" cy="336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>
              <a:off x="4224" y="326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>
              <a:off x="3216" y="196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>
              <a:off x="2592" y="1968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>
              <a:off x="1200" y="3120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>
              <a:off x="1200" y="264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2784" y="3504"/>
              <a:ext cx="288" cy="240"/>
              <a:chOff x="3456" y="3408"/>
              <a:chExt cx="288" cy="240"/>
            </a:xfrm>
          </p:grpSpPr>
          <p:sp>
            <p:nvSpPr>
              <p:cNvPr id="33851" name="Text Box 44"/>
              <p:cNvSpPr txBox="1">
                <a:spLocks noChangeArrowheads="1"/>
              </p:cNvSpPr>
              <p:nvPr/>
            </p:nvSpPr>
            <p:spPr bwMode="auto">
              <a:xfrm>
                <a:off x="3509" y="3430"/>
                <a:ext cx="195" cy="1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101882" tIns="50941" rIns="101882" bIns="50941" anchor="ctr">
                <a:spAutoFit/>
              </a:bodyPr>
              <a:lstStyle/>
              <a:p>
                <a:pPr defTabSz="914608"/>
                <a:r>
                  <a:rPr lang="en-US" sz="1400" dirty="0"/>
                  <a:t>=</a:t>
                </a:r>
              </a:p>
            </p:txBody>
          </p:sp>
          <p:sp>
            <p:nvSpPr>
              <p:cNvPr id="33852" name="Oval 45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288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33" name="Line 46"/>
            <p:cNvSpPr>
              <a:spLocks noChangeShapeType="1"/>
            </p:cNvSpPr>
            <p:nvPr/>
          </p:nvSpPr>
          <p:spPr bwMode="auto">
            <a:xfrm>
              <a:off x="2496" y="3840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47"/>
            <p:cNvSpPr>
              <a:spLocks noChangeShapeType="1"/>
            </p:cNvSpPr>
            <p:nvPr/>
          </p:nvSpPr>
          <p:spPr bwMode="auto">
            <a:xfrm>
              <a:off x="3072" y="360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AutoShape 48"/>
            <p:cNvSpPr>
              <a:spLocks noChangeArrowheads="1"/>
            </p:cNvSpPr>
            <p:nvPr/>
          </p:nvSpPr>
          <p:spPr bwMode="auto">
            <a:xfrm>
              <a:off x="3840" y="3552"/>
              <a:ext cx="384" cy="336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49"/>
            <p:cNvSpPr>
              <a:spLocks noChangeShapeType="1"/>
            </p:cNvSpPr>
            <p:nvPr/>
          </p:nvSpPr>
          <p:spPr bwMode="auto">
            <a:xfrm>
              <a:off x="4224" y="37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50"/>
            <p:cNvSpPr>
              <a:spLocks noChangeShapeType="1"/>
            </p:cNvSpPr>
            <p:nvPr/>
          </p:nvSpPr>
          <p:spPr bwMode="auto">
            <a:xfrm>
              <a:off x="2928" y="2112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51"/>
            <p:cNvSpPr>
              <a:spLocks noChangeShapeType="1"/>
            </p:cNvSpPr>
            <p:nvPr/>
          </p:nvSpPr>
          <p:spPr bwMode="auto">
            <a:xfrm>
              <a:off x="2496" y="2112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2"/>
            <p:cNvSpPr>
              <a:spLocks noChangeShapeType="1"/>
            </p:cNvSpPr>
            <p:nvPr/>
          </p:nvSpPr>
          <p:spPr bwMode="auto">
            <a:xfrm>
              <a:off x="1200" y="3600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53"/>
            <p:cNvSpPr>
              <a:spLocks noChangeShapeType="1"/>
            </p:cNvSpPr>
            <p:nvPr/>
          </p:nvSpPr>
          <p:spPr bwMode="auto">
            <a:xfrm>
              <a:off x="1200" y="312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AutoShape 54"/>
            <p:cNvSpPr>
              <a:spLocks noChangeArrowheads="1"/>
            </p:cNvSpPr>
            <p:nvPr/>
          </p:nvSpPr>
          <p:spPr bwMode="auto">
            <a:xfrm flipH="1">
              <a:off x="4560" y="3072"/>
              <a:ext cx="480" cy="384"/>
            </a:xfrm>
            <a:prstGeom prst="moon">
              <a:avLst>
                <a:gd name="adj" fmla="val 8437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55"/>
            <p:cNvSpPr>
              <a:spLocks noChangeShapeType="1"/>
            </p:cNvSpPr>
            <p:nvPr/>
          </p:nvSpPr>
          <p:spPr bwMode="auto">
            <a:xfrm>
              <a:off x="4368" y="33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56"/>
            <p:cNvSpPr>
              <a:spLocks noChangeShapeType="1"/>
            </p:cNvSpPr>
            <p:nvPr/>
          </p:nvSpPr>
          <p:spPr bwMode="auto">
            <a:xfrm>
              <a:off x="4368" y="278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Line 57"/>
            <p:cNvSpPr>
              <a:spLocks noChangeShapeType="1"/>
            </p:cNvSpPr>
            <p:nvPr/>
          </p:nvSpPr>
          <p:spPr bwMode="auto">
            <a:xfrm>
              <a:off x="42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Line 58"/>
            <p:cNvSpPr>
              <a:spLocks noChangeShapeType="1"/>
            </p:cNvSpPr>
            <p:nvPr/>
          </p:nvSpPr>
          <p:spPr bwMode="auto">
            <a:xfrm>
              <a:off x="4368" y="3360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Line 59"/>
            <p:cNvSpPr>
              <a:spLocks noChangeShapeType="1"/>
            </p:cNvSpPr>
            <p:nvPr/>
          </p:nvSpPr>
          <p:spPr bwMode="auto">
            <a:xfrm>
              <a:off x="5040" y="326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60"/>
            <p:cNvSpPr>
              <a:spLocks noChangeArrowheads="1"/>
            </p:cNvSpPr>
            <p:nvPr/>
          </p:nvSpPr>
          <p:spPr bwMode="auto">
            <a:xfrm>
              <a:off x="720" y="1824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61"/>
            <p:cNvSpPr>
              <a:spLocks noChangeArrowheads="1"/>
            </p:cNvSpPr>
            <p:nvPr/>
          </p:nvSpPr>
          <p:spPr bwMode="auto">
            <a:xfrm>
              <a:off x="3696" y="1776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62"/>
            <p:cNvSpPr>
              <a:spLocks noChangeArrowheads="1"/>
            </p:cNvSpPr>
            <p:nvPr/>
          </p:nvSpPr>
          <p:spPr bwMode="auto">
            <a:xfrm>
              <a:off x="3696" y="1920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63"/>
            <p:cNvSpPr>
              <a:spLocks noChangeArrowheads="1"/>
            </p:cNvSpPr>
            <p:nvPr/>
          </p:nvSpPr>
          <p:spPr bwMode="auto">
            <a:xfrm>
              <a:off x="3696" y="2064"/>
              <a:ext cx="96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A</a:t>
            </a:r>
            <a:r>
              <a:rPr lang="en-US" dirty="0" err="1" smtClean="0"/>
              <a:t>ssociativity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6144" y="1344634"/>
            <a:ext cx="26177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lines/blocks </a:t>
            </a:r>
            <a:r>
              <a:rPr lang="en-US" sz="1800" dirty="0" smtClean="0">
                <a:latin typeface="Calibri" pitchFamily="34" charset="0"/>
              </a:rPr>
              <a:t>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6553200" y="2124486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9527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437110" y="2406895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008076" y="2209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43288" y="624840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2247294" y="6177482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10886" y="5112603"/>
            <a:ext cx="2146867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Nominal cache size:</a:t>
            </a:r>
          </a:p>
          <a:p>
            <a:r>
              <a:rPr lang="en-US" i="1" dirty="0" smtClean="0">
                <a:latin typeface="Calibri" pitchFamily="34" charset="0"/>
              </a:rPr>
              <a:t>S x E x B data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97"/>
          <p:cNvGrpSpPr/>
          <p:nvPr/>
        </p:nvGrpSpPr>
        <p:grpSpPr>
          <a:xfrm>
            <a:off x="457200" y="2514600"/>
            <a:ext cx="7086600" cy="612843"/>
            <a:chOff x="685800" y="3578157"/>
            <a:chExt cx="7086600" cy="612843"/>
          </a:xfrm>
        </p:grpSpPr>
        <p:sp>
          <p:nvSpPr>
            <p:cNvPr id="73" name="Rectangle 72"/>
            <p:cNvSpPr/>
            <p:nvPr/>
          </p:nvSpPr>
          <p:spPr bwMode="auto">
            <a:xfrm>
              <a:off x="685800" y="3578157"/>
              <a:ext cx="7086600" cy="6128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grpSp>
          <p:nvGrpSpPr>
            <p:cNvPr id="4" name="Group 169"/>
            <p:cNvGrpSpPr/>
            <p:nvPr/>
          </p:nvGrpSpPr>
          <p:grpSpPr>
            <a:xfrm>
              <a:off x="835207" y="3654360"/>
              <a:ext cx="3321928" cy="460443"/>
              <a:chOff x="1714312" y="5562600"/>
              <a:chExt cx="3848288" cy="533400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5" name="Group 169"/>
            <p:cNvGrpSpPr/>
            <p:nvPr/>
          </p:nvGrpSpPr>
          <p:grpSpPr>
            <a:xfrm>
              <a:off x="4309535" y="3657603"/>
              <a:ext cx="3321928" cy="460443"/>
              <a:chOff x="1714312" y="5562600"/>
              <a:chExt cx="3848288" cy="533400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</p:grpSp>
      <p:grpSp>
        <p:nvGrpSpPr>
          <p:cNvPr id="6" name="Group 98"/>
          <p:cNvGrpSpPr/>
          <p:nvPr/>
        </p:nvGrpSpPr>
        <p:grpSpPr>
          <a:xfrm>
            <a:off x="457200" y="3200400"/>
            <a:ext cx="7086600" cy="612843"/>
            <a:chOff x="685800" y="3578157"/>
            <a:chExt cx="7086600" cy="61284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85800" y="3578157"/>
              <a:ext cx="7086600" cy="6128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grpSp>
          <p:nvGrpSpPr>
            <p:cNvPr id="7" name="Group 169"/>
            <p:cNvGrpSpPr/>
            <p:nvPr/>
          </p:nvGrpSpPr>
          <p:grpSpPr>
            <a:xfrm>
              <a:off x="835207" y="3654360"/>
              <a:ext cx="3321928" cy="460443"/>
              <a:chOff x="1714312" y="5562600"/>
              <a:chExt cx="3848288" cy="533400"/>
            </a:xfrm>
          </p:grpSpPr>
          <p:sp>
            <p:nvSpPr>
              <p:cNvPr id="114" name="Rectangle 113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8" name="Group 169"/>
            <p:cNvGrpSpPr/>
            <p:nvPr/>
          </p:nvGrpSpPr>
          <p:grpSpPr>
            <a:xfrm>
              <a:off x="4309535" y="3657603"/>
              <a:ext cx="3321928" cy="460443"/>
              <a:chOff x="1714312" y="5562600"/>
              <a:chExt cx="3848288" cy="5334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</p:grpSp>
      <p:grpSp>
        <p:nvGrpSpPr>
          <p:cNvPr id="9" name="Group 125"/>
          <p:cNvGrpSpPr/>
          <p:nvPr/>
        </p:nvGrpSpPr>
        <p:grpSpPr>
          <a:xfrm>
            <a:off x="457200" y="3886200"/>
            <a:ext cx="7086600" cy="612843"/>
            <a:chOff x="685800" y="3578157"/>
            <a:chExt cx="7086600" cy="612843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685800" y="3578157"/>
              <a:ext cx="7086600" cy="6128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grpSp>
          <p:nvGrpSpPr>
            <p:cNvPr id="10" name="Group 169"/>
            <p:cNvGrpSpPr/>
            <p:nvPr/>
          </p:nvGrpSpPr>
          <p:grpSpPr>
            <a:xfrm>
              <a:off x="835207" y="3654360"/>
              <a:ext cx="3321928" cy="460443"/>
              <a:chOff x="1714312" y="5562600"/>
              <a:chExt cx="3848288" cy="533400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11" name="Group 169"/>
            <p:cNvGrpSpPr/>
            <p:nvPr/>
          </p:nvGrpSpPr>
          <p:grpSpPr>
            <a:xfrm>
              <a:off x="4309535" y="3657603"/>
              <a:ext cx="3321928" cy="460443"/>
              <a:chOff x="1714312" y="5562600"/>
              <a:chExt cx="3848288" cy="533400"/>
            </a:xfrm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</p:grpSp>
      <p:grpSp>
        <p:nvGrpSpPr>
          <p:cNvPr id="12" name="Group 203"/>
          <p:cNvGrpSpPr/>
          <p:nvPr/>
        </p:nvGrpSpPr>
        <p:grpSpPr>
          <a:xfrm>
            <a:off x="457200" y="5102157"/>
            <a:ext cx="7086600" cy="612843"/>
            <a:chOff x="685800" y="3578157"/>
            <a:chExt cx="7086600" cy="612843"/>
          </a:xfrm>
        </p:grpSpPr>
        <p:sp>
          <p:nvSpPr>
            <p:cNvPr id="205" name="Rectangle 204"/>
            <p:cNvSpPr/>
            <p:nvPr/>
          </p:nvSpPr>
          <p:spPr bwMode="auto">
            <a:xfrm>
              <a:off x="685800" y="3578157"/>
              <a:ext cx="7086600" cy="6128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grpSp>
          <p:nvGrpSpPr>
            <p:cNvPr id="13" name="Group 169"/>
            <p:cNvGrpSpPr/>
            <p:nvPr/>
          </p:nvGrpSpPr>
          <p:grpSpPr>
            <a:xfrm>
              <a:off x="835207" y="3654360"/>
              <a:ext cx="3321928" cy="460443"/>
              <a:chOff x="1714312" y="5562600"/>
              <a:chExt cx="3848288" cy="533400"/>
            </a:xfrm>
          </p:grpSpPr>
          <p:sp>
            <p:nvSpPr>
              <p:cNvPr id="219" name="Rectangle 218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14" name="Group 169"/>
            <p:cNvGrpSpPr/>
            <p:nvPr/>
          </p:nvGrpSpPr>
          <p:grpSpPr>
            <a:xfrm>
              <a:off x="4309535" y="3657603"/>
              <a:ext cx="3321928" cy="460443"/>
              <a:chOff x="1714312" y="5562600"/>
              <a:chExt cx="3848288" cy="533400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</p:grp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98"/>
          <p:cNvGrpSpPr/>
          <p:nvPr/>
        </p:nvGrpSpPr>
        <p:grpSpPr>
          <a:xfrm>
            <a:off x="457200" y="3200400"/>
            <a:ext cx="7086600" cy="612843"/>
            <a:chOff x="685800" y="3578157"/>
            <a:chExt cx="7086600" cy="61284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85800" y="3578157"/>
              <a:ext cx="7086600" cy="6128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grpSp>
          <p:nvGrpSpPr>
            <p:cNvPr id="4" name="Group 169"/>
            <p:cNvGrpSpPr/>
            <p:nvPr/>
          </p:nvGrpSpPr>
          <p:grpSpPr>
            <a:xfrm>
              <a:off x="835207" y="3654360"/>
              <a:ext cx="3321928" cy="460443"/>
              <a:chOff x="1714312" y="5562600"/>
              <a:chExt cx="3848288" cy="533400"/>
            </a:xfrm>
          </p:grpSpPr>
          <p:sp>
            <p:nvSpPr>
              <p:cNvPr id="114" name="Rectangle 113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5" name="Group 169"/>
            <p:cNvGrpSpPr/>
            <p:nvPr/>
          </p:nvGrpSpPr>
          <p:grpSpPr>
            <a:xfrm>
              <a:off x="4309535" y="3657603"/>
              <a:ext cx="3321928" cy="460443"/>
              <a:chOff x="1714312" y="5562600"/>
              <a:chExt cx="3848288" cy="5334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</p:grp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98"/>
          <p:cNvGrpSpPr/>
          <p:nvPr/>
        </p:nvGrpSpPr>
        <p:grpSpPr>
          <a:xfrm>
            <a:off x="457200" y="3200400"/>
            <a:ext cx="7086600" cy="612843"/>
            <a:chOff x="685800" y="3578157"/>
            <a:chExt cx="7086600" cy="612843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85800" y="3578157"/>
              <a:ext cx="7086600" cy="6128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Calibri" pitchFamily="34" charset="0"/>
              </a:endParaRPr>
            </a:p>
          </p:txBody>
        </p:sp>
        <p:grpSp>
          <p:nvGrpSpPr>
            <p:cNvPr id="4" name="Group 169"/>
            <p:cNvGrpSpPr/>
            <p:nvPr/>
          </p:nvGrpSpPr>
          <p:grpSpPr>
            <a:xfrm>
              <a:off x="835207" y="3654360"/>
              <a:ext cx="3321928" cy="460443"/>
              <a:chOff x="1714312" y="5562600"/>
              <a:chExt cx="3848288" cy="533400"/>
            </a:xfrm>
          </p:grpSpPr>
          <p:sp>
            <p:nvSpPr>
              <p:cNvPr id="114" name="Rectangle 113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rgbClr val="A9E39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rgbClr val="A9E39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5" name="Group 169"/>
            <p:cNvGrpSpPr/>
            <p:nvPr/>
          </p:nvGrpSpPr>
          <p:grpSpPr>
            <a:xfrm>
              <a:off x="4309535" y="3657603"/>
              <a:ext cx="3321928" cy="460443"/>
              <a:chOff x="1714312" y="5562600"/>
              <a:chExt cx="3848288" cy="5334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714312" y="5562600"/>
                <a:ext cx="3848288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alibr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32125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485160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745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1680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09965" y="5676900"/>
                <a:ext cx="717995" cy="304800"/>
              </a:xfrm>
              <a:prstGeom prst="rect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40955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019283" y="56769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4876800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4584878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4292956" y="5676900"/>
                <a:ext cx="292644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alibri" pitchFamily="34" charset="0"/>
                  </a:rPr>
                  <a:t>4</a:t>
                </a:r>
              </a:p>
            </p:txBody>
          </p:sp>
        </p:grpSp>
      </p:grp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74755" y="5562600"/>
            <a:ext cx="6045245" cy="844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 algn="l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 algn="l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328857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(i 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(j 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76429" y="3040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6429" y="3421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6429" y="3802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6429" y="4183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00429" y="3040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00429" y="3421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00429" y="3802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0429" y="41834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6493914" y="3988344"/>
            <a:ext cx="228600" cy="1395913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003" y="48006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32 B = 4 doubles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2057400"/>
            <a:ext cx="28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assume: cold (empty) cache,</a:t>
            </a:r>
          </a:p>
          <a:p>
            <a:r>
              <a:rPr lang="en-US" sz="1800" dirty="0" smtClean="0">
                <a:latin typeface="Calibri" pitchFamily="34" charset="0"/>
              </a:rPr>
              <a:t>a[0][0] goes here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5771233" y="2952065"/>
            <a:ext cx="496669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9588" y="3962400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</a:t>
            </a:r>
            <a:r>
              <a:rPr lang="en-GB" sz="1600" dirty="0" smtClean="0">
                <a:latin typeface="Courier New" pitchFamily="49" charset="0"/>
              </a:rPr>
              <a:t>(j </a:t>
            </a:r>
            <a:r>
              <a:rPr lang="en-GB" sz="1600" dirty="0">
                <a:latin typeface="Courier New" pitchFamily="49" charset="0"/>
              </a:rPr>
              <a:t>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</a:t>
            </a:r>
            <a:r>
              <a:rPr lang="en-GB" sz="1600" dirty="0" smtClean="0">
                <a:latin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0659" y="15240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Ignore the variables sum,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L1, L2,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one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Write-back 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Write-allocate 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No-write-allocate (writes immediately to memory)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 smtClean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42900"/>
            <a:ext cx="8586787" cy="781050"/>
          </a:xfrm>
        </p:spPr>
        <p:txBody>
          <a:bodyPr/>
          <a:lstStyle/>
          <a:p>
            <a:r>
              <a:rPr lang="en-US" dirty="0"/>
              <a:t>Important Cache Topics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2538"/>
            <a:ext cx="84724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Replacement algorithms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Which block is picked for replacement?</a:t>
            </a:r>
          </a:p>
          <a:p>
            <a:pPr lvl="2">
              <a:lnSpc>
                <a:spcPct val="95000"/>
              </a:lnSpc>
            </a:pPr>
            <a:r>
              <a:rPr lang="en-US" sz="1800" dirty="0"/>
              <a:t>For direct-mapped cache: only one choice</a:t>
            </a:r>
          </a:p>
          <a:p>
            <a:pPr lvl="2">
              <a:lnSpc>
                <a:spcPct val="95000"/>
              </a:lnSpc>
            </a:pPr>
            <a:r>
              <a:rPr lang="en-US" sz="1800" dirty="0"/>
              <a:t>For set associative cache: multiple choices</a:t>
            </a:r>
          </a:p>
          <a:p>
            <a:pPr lvl="3">
              <a:lnSpc>
                <a:spcPct val="75000"/>
              </a:lnSpc>
            </a:pPr>
            <a:r>
              <a:rPr lang="en-US" sz="1600" dirty="0"/>
              <a:t>Candidate algorithms: LRU, MRU, random</a:t>
            </a:r>
          </a:p>
          <a:p>
            <a:pPr lvl="3">
              <a:lnSpc>
                <a:spcPct val="75000"/>
              </a:lnSpc>
            </a:pPr>
            <a:r>
              <a:rPr lang="en-US" sz="1600" dirty="0"/>
              <a:t>What information must be stored to implement these?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dirty="0"/>
              <a:t>Cache consistency: copies of data not identical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Write-back cache has only valid copy of block in system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Problem: cache </a:t>
            </a:r>
            <a:r>
              <a:rPr lang="en-US" dirty="0"/>
              <a:t>and memory</a:t>
            </a:r>
            <a:r>
              <a:rPr lang="en-US" dirty="0" smtClean="0"/>
              <a:t> have different versions</a:t>
            </a:r>
          </a:p>
          <a:p>
            <a:pPr lvl="2">
              <a:lnSpc>
                <a:spcPct val="95000"/>
              </a:lnSpc>
            </a:pPr>
            <a:r>
              <a:rPr lang="en-US" sz="1800" dirty="0" smtClean="0"/>
              <a:t>What if I</a:t>
            </a:r>
            <a:r>
              <a:rPr lang="en-US" sz="1800" dirty="0"/>
              <a:t>/O device does DMA transfer</a:t>
            </a:r>
            <a:r>
              <a:rPr lang="en-US" sz="1800" dirty="0" smtClean="0"/>
              <a:t> to/from memory?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Problem: caches have different versions</a:t>
            </a:r>
          </a:p>
          <a:p>
            <a:pPr lvl="2">
              <a:lnSpc>
                <a:spcPct val="95000"/>
              </a:lnSpc>
            </a:pPr>
            <a:r>
              <a:rPr lang="en-US" sz="1800" dirty="0" smtClean="0"/>
              <a:t>What if a </a:t>
            </a:r>
            <a:r>
              <a:rPr lang="en-US" sz="1800" dirty="0"/>
              <a:t>write modifies an </a:t>
            </a:r>
            <a:r>
              <a:rPr lang="en-US" sz="1800" dirty="0" smtClean="0"/>
              <a:t>instruction? </a:t>
            </a:r>
          </a:p>
          <a:p>
            <a:pPr lvl="2">
              <a:lnSpc>
                <a:spcPct val="95000"/>
              </a:lnSpc>
            </a:pPr>
            <a:r>
              <a:rPr lang="en-US" sz="1800" dirty="0" smtClean="0"/>
              <a:t>What if system </a:t>
            </a:r>
            <a:r>
              <a:rPr lang="en-US" sz="1800" dirty="0"/>
              <a:t>has multiple CPUs, each with its own</a:t>
            </a:r>
            <a:r>
              <a:rPr lang="en-US" sz="1800" dirty="0" smtClean="0"/>
              <a:t> caches?</a:t>
            </a:r>
          </a:p>
          <a:p>
            <a:pPr>
              <a:lnSpc>
                <a:spcPct val="85000"/>
              </a:lnSpc>
            </a:pPr>
            <a:r>
              <a:rPr lang="en-US" dirty="0"/>
              <a:t>Cache size (nominal)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Includes only data: not tag, dirty, valid, or replacement bits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Power of 2: Number of sets? Block/line size? </a:t>
            </a:r>
            <a:r>
              <a:rPr lang="en-US" dirty="0" err="1"/>
              <a:t>Associativity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568824"/>
            <a:ext cx="6511636" cy="3765176"/>
          </a:xfrm>
          <a:prstGeom prst="rect">
            <a:avLst/>
          </a:prstGeom>
          <a:solidFill>
            <a:srgbClr val="EAEAEA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Four important questions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81546" y="1770529"/>
            <a:ext cx="6261966" cy="3361765"/>
          </a:xfrm>
        </p:spPr>
        <p:txBody>
          <a:bodyPr/>
          <a:lstStyle/>
          <a:p>
            <a:pPr marL="307718" indent="-307718" defTabSz="820583">
              <a:buNone/>
            </a:pPr>
            <a:endParaRPr lang="en-US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3000" y="1568824"/>
            <a:ext cx="6705600" cy="4069976"/>
          </a:xfrm>
          <a:prstGeom prst="rect">
            <a:avLst/>
          </a:prstGeom>
          <a:solidFill>
            <a:srgbClr val="EAEAEA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281546" y="1636059"/>
            <a:ext cx="6261966" cy="34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07718" indent="-307718" algn="l">
              <a:spcBef>
                <a:spcPct val="20000"/>
              </a:spcBef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1.	When we copy a block of data from main memory to the cache,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exactly should we put it?</a:t>
            </a:r>
          </a:p>
          <a:p>
            <a:pPr marL="307718" indent="-307718" algn="l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07718" indent="-307718" algn="l">
              <a:spcBef>
                <a:spcPct val="20000"/>
              </a:spcBef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2.	How can we tell if a word is already in the cache (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hit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), or if it has to be fetched from main memory first (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miss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)?</a:t>
            </a:r>
          </a:p>
          <a:p>
            <a:pPr marL="307718" indent="-307718" algn="l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07718" indent="-307718" algn="l">
              <a:spcBef>
                <a:spcPct val="20000"/>
              </a:spcBef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3.	Eventually, the small cache memory might fill up. To load a new block from main RAM, we’d have to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replace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one of the existing blocks in the cache... which one?</a:t>
            </a:r>
          </a:p>
          <a:p>
            <a:pPr marL="307718" indent="-307718" algn="l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07718" indent="-307718" algn="l">
              <a:spcBef>
                <a:spcPct val="20000"/>
              </a:spcBef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4.	How can </a:t>
            </a:r>
            <a:r>
              <a:rPr lang="en-US" sz="2000" i="1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write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operations be handled by the memory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Software Caches are More Flexible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162050"/>
            <a:ext cx="8458200" cy="5467350"/>
          </a:xfrm>
        </p:spPr>
        <p:txBody>
          <a:bodyPr lIns="90360" tIns="44280" rIns="90360" bIns="44280"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Examples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File system buffer caches, web browser caches, etc.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Some design differences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Almost always fully associative</a:t>
            </a:r>
          </a:p>
          <a:p>
            <a:pPr lvl="2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so, no placement restrictions</a:t>
            </a:r>
          </a:p>
          <a:p>
            <a:pPr lvl="2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index structures like hash tables are common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Often use complex replacement policies</a:t>
            </a:r>
          </a:p>
          <a:p>
            <a:pPr lvl="2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misses are very expensive when disk or network involved</a:t>
            </a:r>
          </a:p>
          <a:p>
            <a:pPr lvl="2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worth thousands of cycles to avoid them</a:t>
            </a:r>
          </a:p>
          <a:p>
            <a:pPr lvl="1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Not necessarily constrained to single “block” transfers</a:t>
            </a:r>
          </a:p>
          <a:p>
            <a:pPr lvl="2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may fetch or write-back in larger units, opportunistically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899075" name="Rectangle 3"/>
          <p:cNvSpPr>
            <a:spLocks noChangeArrowheads="1"/>
          </p:cNvSpPr>
          <p:nvPr/>
        </p:nvSpPr>
        <p:spPr bwMode="auto">
          <a:xfrm>
            <a:off x="2687638" y="1357312"/>
            <a:ext cx="6161087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M= 4 bit addresses (16 bytes total), B=2 bytes/block, 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S=4 sets, E=1 entry/set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/>
              <a:t>Address trace (single byte reads):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0 [0000</a:t>
            </a:r>
            <a:r>
              <a:rPr lang="en-US" baseline="-25000" dirty="0"/>
              <a:t>2</a:t>
            </a:r>
            <a:r>
              <a:rPr lang="en-US" dirty="0"/>
              <a:t>], 1 [0001</a:t>
            </a:r>
            <a:r>
              <a:rPr lang="en-US" baseline="-25000" dirty="0"/>
              <a:t>2</a:t>
            </a:r>
            <a:r>
              <a:rPr lang="en-US" dirty="0"/>
              <a:t>],  13 [1101</a:t>
            </a:r>
            <a:r>
              <a:rPr lang="en-US" baseline="-25000" dirty="0"/>
              <a:t>2</a:t>
            </a:r>
            <a:r>
              <a:rPr lang="en-US" dirty="0"/>
              <a:t>],  8 [1000</a:t>
            </a:r>
            <a:r>
              <a:rPr lang="en-US" baseline="-25000" dirty="0"/>
              <a:t>2</a:t>
            </a:r>
            <a:r>
              <a:rPr lang="en-US" dirty="0"/>
              <a:t>],  0 [0000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</p:txBody>
      </p:sp>
      <p:grpSp>
        <p:nvGrpSpPr>
          <p:cNvPr id="899076" name="Group 4"/>
          <p:cNvGrpSpPr>
            <a:grpSpLocks/>
          </p:cNvGrpSpPr>
          <p:nvPr/>
        </p:nvGrpSpPr>
        <p:grpSpPr bwMode="auto">
          <a:xfrm>
            <a:off x="160338" y="1660525"/>
            <a:ext cx="2046287" cy="549275"/>
            <a:chOff x="179" y="994"/>
            <a:chExt cx="1289" cy="346"/>
          </a:xfrm>
        </p:grpSpPr>
        <p:sp>
          <p:nvSpPr>
            <p:cNvPr id="899077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b="0"/>
                <a:t>x</a:t>
              </a:r>
            </a:p>
          </p:txBody>
        </p:sp>
        <p:sp>
          <p:nvSpPr>
            <p:cNvPr id="899078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t=1</a:t>
              </a:r>
            </a:p>
          </p:txBody>
        </p:sp>
        <p:sp>
          <p:nvSpPr>
            <p:cNvPr id="899079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s=2</a:t>
              </a:r>
            </a:p>
          </p:txBody>
        </p:sp>
        <p:sp>
          <p:nvSpPr>
            <p:cNvPr id="899080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b=1</a:t>
              </a:r>
            </a:p>
          </p:txBody>
        </p:sp>
        <p:sp>
          <p:nvSpPr>
            <p:cNvPr id="899081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b="0"/>
                <a:t>xx</a:t>
              </a:r>
            </a:p>
          </p:txBody>
        </p:sp>
        <p:sp>
          <p:nvSpPr>
            <p:cNvPr id="899082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b="0"/>
                <a:t>x</a:t>
              </a:r>
            </a:p>
          </p:txBody>
        </p:sp>
      </p:grpSp>
      <p:grpSp>
        <p:nvGrpSpPr>
          <p:cNvPr id="899083" name="Group 11"/>
          <p:cNvGrpSpPr>
            <a:grpSpLocks/>
          </p:cNvGrpSpPr>
          <p:nvPr/>
        </p:nvGrpSpPr>
        <p:grpSpPr bwMode="auto">
          <a:xfrm>
            <a:off x="1001713" y="3019425"/>
            <a:ext cx="3073400" cy="1552575"/>
            <a:chOff x="1183" y="1514"/>
            <a:chExt cx="1936" cy="978"/>
          </a:xfrm>
        </p:grpSpPr>
        <p:sp>
          <p:nvSpPr>
            <p:cNvPr id="899084" name="Rectangle 12"/>
            <p:cNvSpPr>
              <a:spLocks noChangeArrowheads="1"/>
            </p:cNvSpPr>
            <p:nvPr/>
          </p:nvSpPr>
          <p:spPr bwMode="auto">
            <a:xfrm>
              <a:off x="1540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085" name="Rectangle 13"/>
            <p:cNvSpPr>
              <a:spLocks noChangeArrowheads="1"/>
            </p:cNvSpPr>
            <p:nvPr/>
          </p:nvSpPr>
          <p:spPr bwMode="auto">
            <a:xfrm>
              <a:off x="1828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0</a:t>
              </a:r>
            </a:p>
          </p:txBody>
        </p:sp>
        <p:sp>
          <p:nvSpPr>
            <p:cNvPr id="899086" name="Rectangle 14"/>
            <p:cNvSpPr>
              <a:spLocks noChangeArrowheads="1"/>
            </p:cNvSpPr>
            <p:nvPr/>
          </p:nvSpPr>
          <p:spPr bwMode="auto">
            <a:xfrm>
              <a:off x="2164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m[1] m[0]</a:t>
              </a:r>
            </a:p>
          </p:txBody>
        </p:sp>
        <p:sp>
          <p:nvSpPr>
            <p:cNvPr id="899087" name="Rectangle 15"/>
            <p:cNvSpPr>
              <a:spLocks noChangeArrowheads="1"/>
            </p:cNvSpPr>
            <p:nvPr/>
          </p:nvSpPr>
          <p:spPr bwMode="auto">
            <a:xfrm>
              <a:off x="1615" y="1706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v</a:t>
              </a:r>
            </a:p>
          </p:txBody>
        </p:sp>
        <p:sp>
          <p:nvSpPr>
            <p:cNvPr id="899088" name="Rectangle 16"/>
            <p:cNvSpPr>
              <a:spLocks noChangeArrowheads="1"/>
            </p:cNvSpPr>
            <p:nvPr/>
          </p:nvSpPr>
          <p:spPr bwMode="auto">
            <a:xfrm>
              <a:off x="1855" y="1706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tag</a:t>
              </a:r>
            </a:p>
          </p:txBody>
        </p:sp>
        <p:sp>
          <p:nvSpPr>
            <p:cNvPr id="899089" name="Rectangle 17"/>
            <p:cNvSpPr>
              <a:spLocks noChangeArrowheads="1"/>
            </p:cNvSpPr>
            <p:nvPr/>
          </p:nvSpPr>
          <p:spPr bwMode="auto">
            <a:xfrm>
              <a:off x="2335" y="1706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899090" name="Rectangle 18"/>
            <p:cNvSpPr>
              <a:spLocks noChangeArrowheads="1"/>
            </p:cNvSpPr>
            <p:nvPr/>
          </p:nvSpPr>
          <p:spPr bwMode="auto">
            <a:xfrm>
              <a:off x="1540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1" name="Rectangle 19"/>
            <p:cNvSpPr>
              <a:spLocks noChangeArrowheads="1"/>
            </p:cNvSpPr>
            <p:nvPr/>
          </p:nvSpPr>
          <p:spPr bwMode="auto">
            <a:xfrm>
              <a:off x="1828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2" name="Rectangle 20"/>
            <p:cNvSpPr>
              <a:spLocks noChangeArrowheads="1"/>
            </p:cNvSpPr>
            <p:nvPr/>
          </p:nvSpPr>
          <p:spPr bwMode="auto">
            <a:xfrm>
              <a:off x="2164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3" name="Rectangle 21"/>
            <p:cNvSpPr>
              <a:spLocks noChangeArrowheads="1"/>
            </p:cNvSpPr>
            <p:nvPr/>
          </p:nvSpPr>
          <p:spPr bwMode="auto">
            <a:xfrm>
              <a:off x="1540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4" name="Rectangle 22"/>
            <p:cNvSpPr>
              <a:spLocks noChangeArrowheads="1"/>
            </p:cNvSpPr>
            <p:nvPr/>
          </p:nvSpPr>
          <p:spPr bwMode="auto">
            <a:xfrm>
              <a:off x="1828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5" name="Rectangle 23"/>
            <p:cNvSpPr>
              <a:spLocks noChangeArrowheads="1"/>
            </p:cNvSpPr>
            <p:nvPr/>
          </p:nvSpPr>
          <p:spPr bwMode="auto">
            <a:xfrm>
              <a:off x="2164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6" name="Rectangle 24"/>
            <p:cNvSpPr>
              <a:spLocks noChangeArrowheads="1"/>
            </p:cNvSpPr>
            <p:nvPr/>
          </p:nvSpPr>
          <p:spPr bwMode="auto">
            <a:xfrm>
              <a:off x="1540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7" name="Rectangle 25"/>
            <p:cNvSpPr>
              <a:spLocks noChangeArrowheads="1"/>
            </p:cNvSpPr>
            <p:nvPr/>
          </p:nvSpPr>
          <p:spPr bwMode="auto">
            <a:xfrm>
              <a:off x="1828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8" name="Rectangle 26"/>
            <p:cNvSpPr>
              <a:spLocks noChangeArrowheads="1"/>
            </p:cNvSpPr>
            <p:nvPr/>
          </p:nvSpPr>
          <p:spPr bwMode="auto">
            <a:xfrm>
              <a:off x="2164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99" name="Rectangle 27"/>
            <p:cNvSpPr>
              <a:spLocks noChangeArrowheads="1"/>
            </p:cNvSpPr>
            <p:nvPr/>
          </p:nvSpPr>
          <p:spPr bwMode="auto">
            <a:xfrm>
              <a:off x="1999" y="1514"/>
              <a:ext cx="112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0 [0000</a:t>
              </a:r>
              <a:r>
                <a:rPr lang="en-US" b="0" baseline="-25000"/>
                <a:t>2</a:t>
              </a:r>
              <a:r>
                <a:rPr lang="en-US" b="0"/>
                <a:t>] </a:t>
              </a:r>
              <a:r>
                <a:rPr lang="en-US" b="0" i="1"/>
                <a:t>(miss)</a:t>
              </a:r>
            </a:p>
          </p:txBody>
        </p:sp>
        <p:sp>
          <p:nvSpPr>
            <p:cNvPr id="899100" name="Rectangle 28"/>
            <p:cNvSpPr>
              <a:spLocks noChangeArrowheads="1"/>
            </p:cNvSpPr>
            <p:nvPr/>
          </p:nvSpPr>
          <p:spPr bwMode="auto">
            <a:xfrm>
              <a:off x="1183" y="209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(1)</a:t>
              </a:r>
            </a:p>
          </p:txBody>
        </p:sp>
      </p:grpSp>
      <p:grpSp>
        <p:nvGrpSpPr>
          <p:cNvPr id="899101" name="Group 29"/>
          <p:cNvGrpSpPr>
            <a:grpSpLocks/>
          </p:cNvGrpSpPr>
          <p:nvPr/>
        </p:nvGrpSpPr>
        <p:grpSpPr bwMode="auto">
          <a:xfrm>
            <a:off x="4659313" y="3019425"/>
            <a:ext cx="2819400" cy="1552575"/>
            <a:chOff x="3487" y="1514"/>
            <a:chExt cx="1776" cy="978"/>
          </a:xfrm>
        </p:grpSpPr>
        <p:sp>
          <p:nvSpPr>
            <p:cNvPr id="899102" name="Rectangle 30"/>
            <p:cNvSpPr>
              <a:spLocks noChangeArrowheads="1"/>
            </p:cNvSpPr>
            <p:nvPr/>
          </p:nvSpPr>
          <p:spPr bwMode="auto">
            <a:xfrm>
              <a:off x="3796" y="192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03" name="Rectangle 31"/>
            <p:cNvSpPr>
              <a:spLocks noChangeArrowheads="1"/>
            </p:cNvSpPr>
            <p:nvPr/>
          </p:nvSpPr>
          <p:spPr bwMode="auto">
            <a:xfrm>
              <a:off x="4084" y="192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0</a:t>
              </a:r>
            </a:p>
          </p:txBody>
        </p:sp>
        <p:sp>
          <p:nvSpPr>
            <p:cNvPr id="899104" name="Rectangle 32"/>
            <p:cNvSpPr>
              <a:spLocks noChangeArrowheads="1"/>
            </p:cNvSpPr>
            <p:nvPr/>
          </p:nvSpPr>
          <p:spPr bwMode="auto">
            <a:xfrm>
              <a:off x="4420" y="192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m[1] m[0]</a:t>
              </a:r>
            </a:p>
          </p:txBody>
        </p:sp>
        <p:sp>
          <p:nvSpPr>
            <p:cNvPr id="899105" name="Rectangle 33"/>
            <p:cNvSpPr>
              <a:spLocks noChangeArrowheads="1"/>
            </p:cNvSpPr>
            <p:nvPr/>
          </p:nvSpPr>
          <p:spPr bwMode="auto">
            <a:xfrm>
              <a:off x="3871" y="1706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v</a:t>
              </a:r>
            </a:p>
          </p:txBody>
        </p:sp>
        <p:sp>
          <p:nvSpPr>
            <p:cNvPr id="899106" name="Rectangle 34"/>
            <p:cNvSpPr>
              <a:spLocks noChangeArrowheads="1"/>
            </p:cNvSpPr>
            <p:nvPr/>
          </p:nvSpPr>
          <p:spPr bwMode="auto">
            <a:xfrm>
              <a:off x="4111" y="1706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tag</a:t>
              </a:r>
            </a:p>
          </p:txBody>
        </p:sp>
        <p:sp>
          <p:nvSpPr>
            <p:cNvPr id="899107" name="Rectangle 35"/>
            <p:cNvSpPr>
              <a:spLocks noChangeArrowheads="1"/>
            </p:cNvSpPr>
            <p:nvPr/>
          </p:nvSpPr>
          <p:spPr bwMode="auto">
            <a:xfrm>
              <a:off x="4591" y="1706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899108" name="Rectangle 36"/>
            <p:cNvSpPr>
              <a:spLocks noChangeArrowheads="1"/>
            </p:cNvSpPr>
            <p:nvPr/>
          </p:nvSpPr>
          <p:spPr bwMode="auto">
            <a:xfrm>
              <a:off x="3796" y="20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09" name="Rectangle 37"/>
            <p:cNvSpPr>
              <a:spLocks noChangeArrowheads="1"/>
            </p:cNvSpPr>
            <p:nvPr/>
          </p:nvSpPr>
          <p:spPr bwMode="auto">
            <a:xfrm>
              <a:off x="4084" y="20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10" name="Rectangle 38"/>
            <p:cNvSpPr>
              <a:spLocks noChangeArrowheads="1"/>
            </p:cNvSpPr>
            <p:nvPr/>
          </p:nvSpPr>
          <p:spPr bwMode="auto">
            <a:xfrm>
              <a:off x="4420" y="20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11" name="Rectangle 39"/>
            <p:cNvSpPr>
              <a:spLocks noChangeArrowheads="1"/>
            </p:cNvSpPr>
            <p:nvPr/>
          </p:nvSpPr>
          <p:spPr bwMode="auto">
            <a:xfrm>
              <a:off x="3796" y="22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12" name="Rectangle 40"/>
            <p:cNvSpPr>
              <a:spLocks noChangeArrowheads="1"/>
            </p:cNvSpPr>
            <p:nvPr/>
          </p:nvSpPr>
          <p:spPr bwMode="auto">
            <a:xfrm>
              <a:off x="4084" y="22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13" name="Rectangle 41"/>
            <p:cNvSpPr>
              <a:spLocks noChangeArrowheads="1"/>
            </p:cNvSpPr>
            <p:nvPr/>
          </p:nvSpPr>
          <p:spPr bwMode="auto">
            <a:xfrm>
              <a:off x="4420" y="22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m[13] m[12]</a:t>
              </a:r>
            </a:p>
          </p:txBody>
        </p:sp>
        <p:sp>
          <p:nvSpPr>
            <p:cNvPr id="899114" name="Rectangle 42"/>
            <p:cNvSpPr>
              <a:spLocks noChangeArrowheads="1"/>
            </p:cNvSpPr>
            <p:nvPr/>
          </p:nvSpPr>
          <p:spPr bwMode="auto">
            <a:xfrm>
              <a:off x="3796" y="23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15" name="Rectangle 43"/>
            <p:cNvSpPr>
              <a:spLocks noChangeArrowheads="1"/>
            </p:cNvSpPr>
            <p:nvPr/>
          </p:nvSpPr>
          <p:spPr bwMode="auto">
            <a:xfrm>
              <a:off x="4084" y="23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16" name="Rectangle 44"/>
            <p:cNvSpPr>
              <a:spLocks noChangeArrowheads="1"/>
            </p:cNvSpPr>
            <p:nvPr/>
          </p:nvSpPr>
          <p:spPr bwMode="auto">
            <a:xfrm>
              <a:off x="4420" y="23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17" name="Rectangle 45"/>
            <p:cNvSpPr>
              <a:spLocks noChangeArrowheads="1"/>
            </p:cNvSpPr>
            <p:nvPr/>
          </p:nvSpPr>
          <p:spPr bwMode="auto">
            <a:xfrm>
              <a:off x="4063" y="1514"/>
              <a:ext cx="120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13 [1101</a:t>
              </a:r>
              <a:r>
                <a:rPr lang="en-US" b="0" baseline="-25000"/>
                <a:t>2</a:t>
              </a:r>
              <a:r>
                <a:rPr lang="en-US" b="0"/>
                <a:t>] </a:t>
              </a:r>
              <a:r>
                <a:rPr lang="en-US" b="0" i="1"/>
                <a:t>(miss)</a:t>
              </a:r>
            </a:p>
          </p:txBody>
        </p:sp>
        <p:sp>
          <p:nvSpPr>
            <p:cNvPr id="899118" name="Rectangle 46"/>
            <p:cNvSpPr>
              <a:spLocks noChangeArrowheads="1"/>
            </p:cNvSpPr>
            <p:nvPr/>
          </p:nvSpPr>
          <p:spPr bwMode="auto">
            <a:xfrm>
              <a:off x="3487" y="209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(3)</a:t>
              </a:r>
            </a:p>
          </p:txBody>
        </p:sp>
      </p:grpSp>
      <p:grpSp>
        <p:nvGrpSpPr>
          <p:cNvPr id="899119" name="Group 47"/>
          <p:cNvGrpSpPr>
            <a:grpSpLocks/>
          </p:cNvGrpSpPr>
          <p:nvPr/>
        </p:nvGrpSpPr>
        <p:grpSpPr bwMode="auto">
          <a:xfrm>
            <a:off x="1077913" y="5153025"/>
            <a:ext cx="2844800" cy="1552575"/>
            <a:chOff x="1231" y="2858"/>
            <a:chExt cx="1792" cy="978"/>
          </a:xfrm>
        </p:grpSpPr>
        <p:sp>
          <p:nvSpPr>
            <p:cNvPr id="899120" name="Rectangle 48"/>
            <p:cNvSpPr>
              <a:spLocks noChangeArrowheads="1"/>
            </p:cNvSpPr>
            <p:nvPr/>
          </p:nvSpPr>
          <p:spPr bwMode="auto">
            <a:xfrm>
              <a:off x="1540" y="32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21" name="Rectangle 49"/>
            <p:cNvSpPr>
              <a:spLocks noChangeArrowheads="1"/>
            </p:cNvSpPr>
            <p:nvPr/>
          </p:nvSpPr>
          <p:spPr bwMode="auto">
            <a:xfrm>
              <a:off x="1828" y="32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22" name="Rectangle 50"/>
            <p:cNvSpPr>
              <a:spLocks noChangeArrowheads="1"/>
            </p:cNvSpPr>
            <p:nvPr/>
          </p:nvSpPr>
          <p:spPr bwMode="auto">
            <a:xfrm>
              <a:off x="2164" y="32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m[9] m[8]</a:t>
              </a:r>
            </a:p>
          </p:txBody>
        </p:sp>
        <p:sp>
          <p:nvSpPr>
            <p:cNvPr id="899123" name="Rectangle 51"/>
            <p:cNvSpPr>
              <a:spLocks noChangeArrowheads="1"/>
            </p:cNvSpPr>
            <p:nvPr/>
          </p:nvSpPr>
          <p:spPr bwMode="auto">
            <a:xfrm>
              <a:off x="1615" y="305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v</a:t>
              </a:r>
            </a:p>
          </p:txBody>
        </p:sp>
        <p:sp>
          <p:nvSpPr>
            <p:cNvPr id="899124" name="Rectangle 52"/>
            <p:cNvSpPr>
              <a:spLocks noChangeArrowheads="1"/>
            </p:cNvSpPr>
            <p:nvPr/>
          </p:nvSpPr>
          <p:spPr bwMode="auto">
            <a:xfrm>
              <a:off x="1855" y="3050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tag</a:t>
              </a:r>
            </a:p>
          </p:txBody>
        </p:sp>
        <p:sp>
          <p:nvSpPr>
            <p:cNvPr id="899125" name="Rectangle 53"/>
            <p:cNvSpPr>
              <a:spLocks noChangeArrowheads="1"/>
            </p:cNvSpPr>
            <p:nvPr/>
          </p:nvSpPr>
          <p:spPr bwMode="auto">
            <a:xfrm>
              <a:off x="2335" y="3050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899126" name="Rectangle 54"/>
            <p:cNvSpPr>
              <a:spLocks noChangeArrowheads="1"/>
            </p:cNvSpPr>
            <p:nvPr/>
          </p:nvSpPr>
          <p:spPr bwMode="auto">
            <a:xfrm>
              <a:off x="1540" y="34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27" name="Rectangle 55"/>
            <p:cNvSpPr>
              <a:spLocks noChangeArrowheads="1"/>
            </p:cNvSpPr>
            <p:nvPr/>
          </p:nvSpPr>
          <p:spPr bwMode="auto">
            <a:xfrm>
              <a:off x="1828" y="34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28" name="Rectangle 56"/>
            <p:cNvSpPr>
              <a:spLocks noChangeArrowheads="1"/>
            </p:cNvSpPr>
            <p:nvPr/>
          </p:nvSpPr>
          <p:spPr bwMode="auto">
            <a:xfrm>
              <a:off x="2164" y="34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29" name="Rectangle 57"/>
            <p:cNvSpPr>
              <a:spLocks noChangeArrowheads="1"/>
            </p:cNvSpPr>
            <p:nvPr/>
          </p:nvSpPr>
          <p:spPr bwMode="auto">
            <a:xfrm>
              <a:off x="1540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30" name="Rectangle 58"/>
            <p:cNvSpPr>
              <a:spLocks noChangeArrowheads="1"/>
            </p:cNvSpPr>
            <p:nvPr/>
          </p:nvSpPr>
          <p:spPr bwMode="auto">
            <a:xfrm>
              <a:off x="1828" y="35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31" name="Rectangle 59"/>
            <p:cNvSpPr>
              <a:spLocks noChangeArrowheads="1"/>
            </p:cNvSpPr>
            <p:nvPr/>
          </p:nvSpPr>
          <p:spPr bwMode="auto">
            <a:xfrm>
              <a:off x="2164" y="35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32" name="Rectangle 60"/>
            <p:cNvSpPr>
              <a:spLocks noChangeArrowheads="1"/>
            </p:cNvSpPr>
            <p:nvPr/>
          </p:nvSpPr>
          <p:spPr bwMode="auto">
            <a:xfrm>
              <a:off x="1540" y="370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33" name="Rectangle 61"/>
            <p:cNvSpPr>
              <a:spLocks noChangeArrowheads="1"/>
            </p:cNvSpPr>
            <p:nvPr/>
          </p:nvSpPr>
          <p:spPr bwMode="auto">
            <a:xfrm>
              <a:off x="1828" y="370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34" name="Rectangle 62"/>
            <p:cNvSpPr>
              <a:spLocks noChangeArrowheads="1"/>
            </p:cNvSpPr>
            <p:nvPr/>
          </p:nvSpPr>
          <p:spPr bwMode="auto">
            <a:xfrm>
              <a:off x="2164" y="370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35" name="Rectangle 63"/>
            <p:cNvSpPr>
              <a:spLocks noChangeArrowheads="1"/>
            </p:cNvSpPr>
            <p:nvPr/>
          </p:nvSpPr>
          <p:spPr bwMode="auto">
            <a:xfrm>
              <a:off x="1903" y="2858"/>
              <a:ext cx="112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8 [1000</a:t>
              </a:r>
              <a:r>
                <a:rPr lang="en-US" b="0" baseline="-25000"/>
                <a:t>2</a:t>
              </a:r>
              <a:r>
                <a:rPr lang="en-US" b="0"/>
                <a:t>] </a:t>
              </a:r>
              <a:r>
                <a:rPr lang="en-US" b="0" i="1"/>
                <a:t>(miss)</a:t>
              </a:r>
            </a:p>
          </p:txBody>
        </p:sp>
        <p:sp>
          <p:nvSpPr>
            <p:cNvPr id="899136" name="Rectangle 64"/>
            <p:cNvSpPr>
              <a:spLocks noChangeArrowheads="1"/>
            </p:cNvSpPr>
            <p:nvPr/>
          </p:nvSpPr>
          <p:spPr bwMode="auto">
            <a:xfrm>
              <a:off x="1231" y="343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(4)</a:t>
              </a:r>
            </a:p>
          </p:txBody>
        </p:sp>
      </p:grpSp>
      <p:grpSp>
        <p:nvGrpSpPr>
          <p:cNvPr id="899137" name="Group 65"/>
          <p:cNvGrpSpPr>
            <a:grpSpLocks/>
          </p:cNvGrpSpPr>
          <p:nvPr/>
        </p:nvGrpSpPr>
        <p:grpSpPr bwMode="auto">
          <a:xfrm>
            <a:off x="4659313" y="5153025"/>
            <a:ext cx="2844800" cy="1552575"/>
            <a:chOff x="3487" y="2858"/>
            <a:chExt cx="1792" cy="978"/>
          </a:xfrm>
        </p:grpSpPr>
        <p:sp>
          <p:nvSpPr>
            <p:cNvPr id="899138" name="Rectangle 66"/>
            <p:cNvSpPr>
              <a:spLocks noChangeArrowheads="1"/>
            </p:cNvSpPr>
            <p:nvPr/>
          </p:nvSpPr>
          <p:spPr bwMode="auto">
            <a:xfrm>
              <a:off x="3796" y="326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39" name="Rectangle 67"/>
            <p:cNvSpPr>
              <a:spLocks noChangeArrowheads="1"/>
            </p:cNvSpPr>
            <p:nvPr/>
          </p:nvSpPr>
          <p:spPr bwMode="auto">
            <a:xfrm>
              <a:off x="4084" y="326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0</a:t>
              </a:r>
            </a:p>
          </p:txBody>
        </p:sp>
        <p:sp>
          <p:nvSpPr>
            <p:cNvPr id="899140" name="Rectangle 68"/>
            <p:cNvSpPr>
              <a:spLocks noChangeArrowheads="1"/>
            </p:cNvSpPr>
            <p:nvPr/>
          </p:nvSpPr>
          <p:spPr bwMode="auto">
            <a:xfrm>
              <a:off x="4420" y="326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m[1] m[0]</a:t>
              </a:r>
            </a:p>
          </p:txBody>
        </p:sp>
        <p:sp>
          <p:nvSpPr>
            <p:cNvPr id="899141" name="Rectangle 69"/>
            <p:cNvSpPr>
              <a:spLocks noChangeArrowheads="1"/>
            </p:cNvSpPr>
            <p:nvPr/>
          </p:nvSpPr>
          <p:spPr bwMode="auto">
            <a:xfrm>
              <a:off x="3871" y="305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v</a:t>
              </a:r>
            </a:p>
          </p:txBody>
        </p:sp>
        <p:sp>
          <p:nvSpPr>
            <p:cNvPr id="899142" name="Rectangle 70"/>
            <p:cNvSpPr>
              <a:spLocks noChangeArrowheads="1"/>
            </p:cNvSpPr>
            <p:nvPr/>
          </p:nvSpPr>
          <p:spPr bwMode="auto">
            <a:xfrm>
              <a:off x="4111" y="3050"/>
              <a:ext cx="3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tag</a:t>
              </a:r>
            </a:p>
          </p:txBody>
        </p:sp>
        <p:sp>
          <p:nvSpPr>
            <p:cNvPr id="899143" name="Rectangle 71"/>
            <p:cNvSpPr>
              <a:spLocks noChangeArrowheads="1"/>
            </p:cNvSpPr>
            <p:nvPr/>
          </p:nvSpPr>
          <p:spPr bwMode="auto">
            <a:xfrm>
              <a:off x="4591" y="3050"/>
              <a:ext cx="3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899144" name="Rectangle 72"/>
            <p:cNvSpPr>
              <a:spLocks noChangeArrowheads="1"/>
            </p:cNvSpPr>
            <p:nvPr/>
          </p:nvSpPr>
          <p:spPr bwMode="auto">
            <a:xfrm>
              <a:off x="3796" y="341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45" name="Rectangle 73"/>
            <p:cNvSpPr>
              <a:spLocks noChangeArrowheads="1"/>
            </p:cNvSpPr>
            <p:nvPr/>
          </p:nvSpPr>
          <p:spPr bwMode="auto">
            <a:xfrm>
              <a:off x="4084" y="341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46" name="Rectangle 74"/>
            <p:cNvSpPr>
              <a:spLocks noChangeArrowheads="1"/>
            </p:cNvSpPr>
            <p:nvPr/>
          </p:nvSpPr>
          <p:spPr bwMode="auto">
            <a:xfrm>
              <a:off x="4420" y="341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47" name="Rectangle 75"/>
            <p:cNvSpPr>
              <a:spLocks noChangeArrowheads="1"/>
            </p:cNvSpPr>
            <p:nvPr/>
          </p:nvSpPr>
          <p:spPr bwMode="auto">
            <a:xfrm>
              <a:off x="3796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48" name="Rectangle 76"/>
            <p:cNvSpPr>
              <a:spLocks noChangeArrowheads="1"/>
            </p:cNvSpPr>
            <p:nvPr/>
          </p:nvSpPr>
          <p:spPr bwMode="auto">
            <a:xfrm>
              <a:off x="4084" y="3556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1</a:t>
              </a:r>
            </a:p>
          </p:txBody>
        </p:sp>
        <p:sp>
          <p:nvSpPr>
            <p:cNvPr id="899149" name="Rectangle 77"/>
            <p:cNvSpPr>
              <a:spLocks noChangeArrowheads="1"/>
            </p:cNvSpPr>
            <p:nvPr/>
          </p:nvSpPr>
          <p:spPr bwMode="auto">
            <a:xfrm>
              <a:off x="4420" y="3556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-65" charset="0"/>
                </a:rPr>
                <a:t>m[13] m[12]</a:t>
              </a:r>
            </a:p>
          </p:txBody>
        </p:sp>
        <p:sp>
          <p:nvSpPr>
            <p:cNvPr id="899150" name="Rectangle 78"/>
            <p:cNvSpPr>
              <a:spLocks noChangeArrowheads="1"/>
            </p:cNvSpPr>
            <p:nvPr/>
          </p:nvSpPr>
          <p:spPr bwMode="auto">
            <a:xfrm>
              <a:off x="3796" y="370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51" name="Rectangle 79"/>
            <p:cNvSpPr>
              <a:spLocks noChangeArrowheads="1"/>
            </p:cNvSpPr>
            <p:nvPr/>
          </p:nvSpPr>
          <p:spPr bwMode="auto">
            <a:xfrm>
              <a:off x="4084" y="370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52" name="Rectangle 80"/>
            <p:cNvSpPr>
              <a:spLocks noChangeArrowheads="1"/>
            </p:cNvSpPr>
            <p:nvPr/>
          </p:nvSpPr>
          <p:spPr bwMode="auto">
            <a:xfrm>
              <a:off x="4420" y="370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53" name="Rectangle 81"/>
            <p:cNvSpPr>
              <a:spLocks noChangeArrowheads="1"/>
            </p:cNvSpPr>
            <p:nvPr/>
          </p:nvSpPr>
          <p:spPr bwMode="auto">
            <a:xfrm>
              <a:off x="4159" y="2858"/>
              <a:ext cx="112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0 [0000</a:t>
              </a:r>
              <a:r>
                <a:rPr lang="en-US" b="0" baseline="-25000"/>
                <a:t>2</a:t>
              </a:r>
              <a:r>
                <a:rPr lang="en-US" b="0"/>
                <a:t>] </a:t>
              </a:r>
              <a:r>
                <a:rPr lang="en-US" b="0" i="1"/>
                <a:t>(miss)</a:t>
              </a:r>
            </a:p>
          </p:txBody>
        </p:sp>
        <p:sp>
          <p:nvSpPr>
            <p:cNvPr id="899154" name="Rectangle 82"/>
            <p:cNvSpPr>
              <a:spLocks noChangeArrowheads="1"/>
            </p:cNvSpPr>
            <p:nvPr/>
          </p:nvSpPr>
          <p:spPr bwMode="auto">
            <a:xfrm>
              <a:off x="3487" y="343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(5)</a:t>
              </a:r>
            </a:p>
          </p:txBody>
        </p:sp>
      </p:grpSp>
      <p:grpSp>
        <p:nvGrpSpPr>
          <p:cNvPr id="899155" name="Group 83"/>
          <p:cNvGrpSpPr>
            <a:grpSpLocks/>
          </p:cNvGrpSpPr>
          <p:nvPr/>
        </p:nvGrpSpPr>
        <p:grpSpPr bwMode="auto">
          <a:xfrm>
            <a:off x="1562100" y="3663950"/>
            <a:ext cx="2120900" cy="901700"/>
            <a:chOff x="1636" y="2020"/>
            <a:chExt cx="1336" cy="568"/>
          </a:xfrm>
        </p:grpSpPr>
        <p:sp>
          <p:nvSpPr>
            <p:cNvPr id="899156" name="Rectangle 84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57" name="Rectangle 85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58" name="Rectangle 86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59" name="Rectangle 87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0" name="Rectangle 88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1" name="Rectangle 89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2" name="Rectangle 90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3" name="Rectangle 91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4" name="Rectangle 92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5" name="Rectangle 93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6" name="Rectangle 94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67" name="Rectangle 95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9168" name="Group 96"/>
          <p:cNvGrpSpPr>
            <a:grpSpLocks/>
          </p:cNvGrpSpPr>
          <p:nvPr/>
        </p:nvGrpSpPr>
        <p:grpSpPr bwMode="auto">
          <a:xfrm>
            <a:off x="5143500" y="3663950"/>
            <a:ext cx="2120900" cy="901700"/>
            <a:chOff x="1636" y="2020"/>
            <a:chExt cx="1336" cy="568"/>
          </a:xfrm>
        </p:grpSpPr>
        <p:sp>
          <p:nvSpPr>
            <p:cNvPr id="899169" name="Rectangle 97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70" name="Rectangle 98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71" name="Rectangle 99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72" name="Rectangle 100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3" name="Rectangle 101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4" name="Rectangle 102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5" name="Rectangle 103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6" name="Rectangle 104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7" name="Rectangle 105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8" name="Rectangle 106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79" name="Rectangle 107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80" name="Rectangle 108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9181" name="Group 109"/>
          <p:cNvGrpSpPr>
            <a:grpSpLocks/>
          </p:cNvGrpSpPr>
          <p:nvPr/>
        </p:nvGrpSpPr>
        <p:grpSpPr bwMode="auto">
          <a:xfrm>
            <a:off x="1562100" y="5797550"/>
            <a:ext cx="2120900" cy="901700"/>
            <a:chOff x="1636" y="2020"/>
            <a:chExt cx="1336" cy="568"/>
          </a:xfrm>
        </p:grpSpPr>
        <p:sp>
          <p:nvSpPr>
            <p:cNvPr id="899182" name="Rectangle 110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83" name="Rectangle 111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84" name="Rectangle 112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85" name="Rectangle 113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86" name="Rectangle 114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87" name="Rectangle 115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88" name="Rectangle 116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89" name="Rectangle 117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90" name="Rectangle 118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91" name="Rectangle 119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92" name="Rectangle 120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93" name="Rectangle 121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9194" name="Group 122"/>
          <p:cNvGrpSpPr>
            <a:grpSpLocks/>
          </p:cNvGrpSpPr>
          <p:nvPr/>
        </p:nvGrpSpPr>
        <p:grpSpPr bwMode="auto">
          <a:xfrm>
            <a:off x="5143500" y="5797550"/>
            <a:ext cx="2120900" cy="901700"/>
            <a:chOff x="1636" y="2020"/>
            <a:chExt cx="1336" cy="568"/>
          </a:xfrm>
        </p:grpSpPr>
        <p:sp>
          <p:nvSpPr>
            <p:cNvPr id="899195" name="Rectangle 123"/>
            <p:cNvSpPr>
              <a:spLocks noChangeArrowheads="1"/>
            </p:cNvSpPr>
            <p:nvPr/>
          </p:nvSpPr>
          <p:spPr bwMode="auto">
            <a:xfrm>
              <a:off x="1636" y="2020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96" name="Rectangle 124"/>
            <p:cNvSpPr>
              <a:spLocks noChangeArrowheads="1"/>
            </p:cNvSpPr>
            <p:nvPr/>
          </p:nvSpPr>
          <p:spPr bwMode="auto">
            <a:xfrm>
              <a:off x="1924" y="2020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97" name="Rectangle 125"/>
            <p:cNvSpPr>
              <a:spLocks noChangeArrowheads="1"/>
            </p:cNvSpPr>
            <p:nvPr/>
          </p:nvSpPr>
          <p:spPr bwMode="auto">
            <a:xfrm>
              <a:off x="2260" y="2020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400">
                <a:latin typeface="Courier New" pitchFamily="-65" charset="0"/>
              </a:endParaRPr>
            </a:p>
          </p:txBody>
        </p:sp>
        <p:sp>
          <p:nvSpPr>
            <p:cNvPr id="899198" name="Rectangle 126"/>
            <p:cNvSpPr>
              <a:spLocks noChangeArrowheads="1"/>
            </p:cNvSpPr>
            <p:nvPr/>
          </p:nvSpPr>
          <p:spPr bwMode="auto">
            <a:xfrm>
              <a:off x="1636" y="2164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99" name="Rectangle 127"/>
            <p:cNvSpPr>
              <a:spLocks noChangeArrowheads="1"/>
            </p:cNvSpPr>
            <p:nvPr/>
          </p:nvSpPr>
          <p:spPr bwMode="auto">
            <a:xfrm>
              <a:off x="1924" y="2164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0" name="Rectangle 128"/>
            <p:cNvSpPr>
              <a:spLocks noChangeArrowheads="1"/>
            </p:cNvSpPr>
            <p:nvPr/>
          </p:nvSpPr>
          <p:spPr bwMode="auto">
            <a:xfrm>
              <a:off x="2260" y="2164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1" name="Rectangle 129"/>
            <p:cNvSpPr>
              <a:spLocks noChangeArrowheads="1"/>
            </p:cNvSpPr>
            <p:nvPr/>
          </p:nvSpPr>
          <p:spPr bwMode="auto">
            <a:xfrm>
              <a:off x="1636" y="2308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2" name="Rectangle 130"/>
            <p:cNvSpPr>
              <a:spLocks noChangeArrowheads="1"/>
            </p:cNvSpPr>
            <p:nvPr/>
          </p:nvSpPr>
          <p:spPr bwMode="auto">
            <a:xfrm>
              <a:off x="1924" y="2308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3" name="Rectangle 131"/>
            <p:cNvSpPr>
              <a:spLocks noChangeArrowheads="1"/>
            </p:cNvSpPr>
            <p:nvPr/>
          </p:nvSpPr>
          <p:spPr bwMode="auto">
            <a:xfrm>
              <a:off x="2260" y="2308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4" name="Rectangle 132"/>
            <p:cNvSpPr>
              <a:spLocks noChangeArrowheads="1"/>
            </p:cNvSpPr>
            <p:nvPr/>
          </p:nvSpPr>
          <p:spPr bwMode="auto">
            <a:xfrm>
              <a:off x="1636" y="2452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5" name="Rectangle 133"/>
            <p:cNvSpPr>
              <a:spLocks noChangeArrowheads="1"/>
            </p:cNvSpPr>
            <p:nvPr/>
          </p:nvSpPr>
          <p:spPr bwMode="auto">
            <a:xfrm>
              <a:off x="1924" y="2452"/>
              <a:ext cx="32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06" name="Rectangle 134"/>
            <p:cNvSpPr>
              <a:spLocks noChangeArrowheads="1"/>
            </p:cNvSpPr>
            <p:nvPr/>
          </p:nvSpPr>
          <p:spPr bwMode="auto">
            <a:xfrm>
              <a:off x="2260" y="2452"/>
              <a:ext cx="71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9207" name="Group 135"/>
          <p:cNvGrpSpPr>
            <a:grpSpLocks/>
          </p:cNvGrpSpPr>
          <p:nvPr/>
        </p:nvGrpSpPr>
        <p:grpSpPr bwMode="auto">
          <a:xfrm>
            <a:off x="1714500" y="3619500"/>
            <a:ext cx="1652588" cy="312738"/>
            <a:chOff x="1632" y="1892"/>
            <a:chExt cx="1041" cy="197"/>
          </a:xfrm>
        </p:grpSpPr>
        <p:sp>
          <p:nvSpPr>
            <p:cNvPr id="899208" name="Text Box 136"/>
            <p:cNvSpPr txBox="1">
              <a:spLocks noChangeArrowheads="1"/>
            </p:cNvSpPr>
            <p:nvPr/>
          </p:nvSpPr>
          <p:spPr bwMode="auto">
            <a:xfrm>
              <a:off x="1934" y="18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99209" name="Text Box 137"/>
            <p:cNvSpPr txBox="1">
              <a:spLocks noChangeArrowheads="1"/>
            </p:cNvSpPr>
            <p:nvPr/>
          </p:nvSpPr>
          <p:spPr bwMode="auto">
            <a:xfrm>
              <a:off x="2238" y="1892"/>
              <a:ext cx="435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M[0-1]</a:t>
              </a:r>
            </a:p>
          </p:txBody>
        </p:sp>
        <p:sp>
          <p:nvSpPr>
            <p:cNvPr id="899210" name="Text Box 138"/>
            <p:cNvSpPr txBox="1">
              <a:spLocks noChangeArrowheads="1"/>
            </p:cNvSpPr>
            <p:nvPr/>
          </p:nvSpPr>
          <p:spPr bwMode="auto">
            <a:xfrm>
              <a:off x="1632" y="1892"/>
              <a:ext cx="129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99211" name="Group 139"/>
          <p:cNvGrpSpPr>
            <a:grpSpLocks/>
          </p:cNvGrpSpPr>
          <p:nvPr/>
        </p:nvGrpSpPr>
        <p:grpSpPr bwMode="auto">
          <a:xfrm>
            <a:off x="1714500" y="5743575"/>
            <a:ext cx="1768475" cy="784225"/>
            <a:chOff x="1632" y="3230"/>
            <a:chExt cx="1114" cy="494"/>
          </a:xfrm>
        </p:grpSpPr>
        <p:grpSp>
          <p:nvGrpSpPr>
            <p:cNvPr id="899212" name="Group 140"/>
            <p:cNvGrpSpPr>
              <a:grpSpLocks/>
            </p:cNvGrpSpPr>
            <p:nvPr/>
          </p:nvGrpSpPr>
          <p:grpSpPr bwMode="auto">
            <a:xfrm>
              <a:off x="1632" y="3527"/>
              <a:ext cx="1114" cy="197"/>
              <a:chOff x="1632" y="1892"/>
              <a:chExt cx="1114" cy="197"/>
            </a:xfrm>
          </p:grpSpPr>
          <p:sp>
            <p:nvSpPr>
              <p:cNvPr id="899213" name="Text Box 141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99214" name="Text Box 142"/>
              <p:cNvSpPr txBox="1">
                <a:spLocks noChangeArrowheads="1"/>
              </p:cNvSpPr>
              <p:nvPr/>
            </p:nvSpPr>
            <p:spPr bwMode="auto">
              <a:xfrm>
                <a:off x="2169" y="1892"/>
                <a:ext cx="577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M[12-13]</a:t>
                </a:r>
              </a:p>
            </p:txBody>
          </p:sp>
          <p:sp>
            <p:nvSpPr>
              <p:cNvPr id="899215" name="Text Box 143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899216" name="Group 144"/>
            <p:cNvGrpSpPr>
              <a:grpSpLocks/>
            </p:cNvGrpSpPr>
            <p:nvPr/>
          </p:nvGrpSpPr>
          <p:grpSpPr bwMode="auto">
            <a:xfrm>
              <a:off x="1632" y="3230"/>
              <a:ext cx="1042" cy="197"/>
              <a:chOff x="1632" y="1892"/>
              <a:chExt cx="1042" cy="197"/>
            </a:xfrm>
          </p:grpSpPr>
          <p:sp>
            <p:nvSpPr>
              <p:cNvPr id="899217" name="Text Box 145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99218" name="Text Box 146"/>
              <p:cNvSpPr txBox="1">
                <a:spLocks noChangeArrowheads="1"/>
              </p:cNvSpPr>
              <p:nvPr/>
            </p:nvSpPr>
            <p:spPr bwMode="auto">
              <a:xfrm>
                <a:off x="2239" y="1892"/>
                <a:ext cx="435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M[8-9]</a:t>
                </a:r>
              </a:p>
            </p:txBody>
          </p:sp>
          <p:sp>
            <p:nvSpPr>
              <p:cNvPr id="899219" name="Text Box 147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99220" name="Group 148"/>
          <p:cNvGrpSpPr>
            <a:grpSpLocks/>
          </p:cNvGrpSpPr>
          <p:nvPr/>
        </p:nvGrpSpPr>
        <p:grpSpPr bwMode="auto">
          <a:xfrm>
            <a:off x="5294313" y="5754688"/>
            <a:ext cx="1768475" cy="774700"/>
            <a:chOff x="3887" y="3237"/>
            <a:chExt cx="1114" cy="488"/>
          </a:xfrm>
        </p:grpSpPr>
        <p:grpSp>
          <p:nvGrpSpPr>
            <p:cNvPr id="899221" name="Group 149"/>
            <p:cNvGrpSpPr>
              <a:grpSpLocks/>
            </p:cNvGrpSpPr>
            <p:nvPr/>
          </p:nvGrpSpPr>
          <p:grpSpPr bwMode="auto">
            <a:xfrm>
              <a:off x="3887" y="3528"/>
              <a:ext cx="1114" cy="197"/>
              <a:chOff x="1632" y="1892"/>
              <a:chExt cx="1114" cy="197"/>
            </a:xfrm>
          </p:grpSpPr>
          <p:sp>
            <p:nvSpPr>
              <p:cNvPr id="899222" name="Text Box 150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99223" name="Text Box 151"/>
              <p:cNvSpPr txBox="1">
                <a:spLocks noChangeArrowheads="1"/>
              </p:cNvSpPr>
              <p:nvPr/>
            </p:nvSpPr>
            <p:spPr bwMode="auto">
              <a:xfrm>
                <a:off x="2169" y="1892"/>
                <a:ext cx="577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M[12-13]</a:t>
                </a:r>
              </a:p>
            </p:txBody>
          </p:sp>
          <p:sp>
            <p:nvSpPr>
              <p:cNvPr id="899224" name="Text Box 152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899225" name="Group 153"/>
            <p:cNvGrpSpPr>
              <a:grpSpLocks/>
            </p:cNvGrpSpPr>
            <p:nvPr/>
          </p:nvGrpSpPr>
          <p:grpSpPr bwMode="auto">
            <a:xfrm>
              <a:off x="3887" y="3237"/>
              <a:ext cx="1043" cy="197"/>
              <a:chOff x="1632" y="1892"/>
              <a:chExt cx="1043" cy="197"/>
            </a:xfrm>
          </p:grpSpPr>
          <p:sp>
            <p:nvSpPr>
              <p:cNvPr id="899226" name="Text Box 154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99227" name="Text Box 155"/>
              <p:cNvSpPr txBox="1">
                <a:spLocks noChangeArrowheads="1"/>
              </p:cNvSpPr>
              <p:nvPr/>
            </p:nvSpPr>
            <p:spPr bwMode="auto">
              <a:xfrm>
                <a:off x="2240" y="1892"/>
                <a:ext cx="435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M[0-1]</a:t>
                </a:r>
              </a:p>
            </p:txBody>
          </p:sp>
          <p:sp>
            <p:nvSpPr>
              <p:cNvPr id="899228" name="Text Box 156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99229" name="Group 157"/>
          <p:cNvGrpSpPr>
            <a:grpSpLocks/>
          </p:cNvGrpSpPr>
          <p:nvPr/>
        </p:nvGrpSpPr>
        <p:grpSpPr bwMode="auto">
          <a:xfrm>
            <a:off x="5289550" y="3616325"/>
            <a:ext cx="1768475" cy="774700"/>
            <a:chOff x="3887" y="3237"/>
            <a:chExt cx="1114" cy="488"/>
          </a:xfrm>
        </p:grpSpPr>
        <p:grpSp>
          <p:nvGrpSpPr>
            <p:cNvPr id="899230" name="Group 158"/>
            <p:cNvGrpSpPr>
              <a:grpSpLocks/>
            </p:cNvGrpSpPr>
            <p:nvPr/>
          </p:nvGrpSpPr>
          <p:grpSpPr bwMode="auto">
            <a:xfrm>
              <a:off x="3887" y="3528"/>
              <a:ext cx="1114" cy="197"/>
              <a:chOff x="1632" y="1892"/>
              <a:chExt cx="1114" cy="197"/>
            </a:xfrm>
          </p:grpSpPr>
          <p:sp>
            <p:nvSpPr>
              <p:cNvPr id="899231" name="Text Box 159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99232" name="Text Box 160"/>
              <p:cNvSpPr txBox="1">
                <a:spLocks noChangeArrowheads="1"/>
              </p:cNvSpPr>
              <p:nvPr/>
            </p:nvSpPr>
            <p:spPr bwMode="auto">
              <a:xfrm>
                <a:off x="2169" y="1892"/>
                <a:ext cx="577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M[12-13]</a:t>
                </a:r>
              </a:p>
            </p:txBody>
          </p:sp>
          <p:sp>
            <p:nvSpPr>
              <p:cNvPr id="899233" name="Text Box 161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899234" name="Group 162"/>
            <p:cNvGrpSpPr>
              <a:grpSpLocks/>
            </p:cNvGrpSpPr>
            <p:nvPr/>
          </p:nvGrpSpPr>
          <p:grpSpPr bwMode="auto">
            <a:xfrm>
              <a:off x="3887" y="3237"/>
              <a:ext cx="1043" cy="197"/>
              <a:chOff x="1632" y="1892"/>
              <a:chExt cx="1043" cy="197"/>
            </a:xfrm>
          </p:grpSpPr>
          <p:sp>
            <p:nvSpPr>
              <p:cNvPr id="899235" name="Text Box 163"/>
              <p:cNvSpPr txBox="1">
                <a:spLocks noChangeArrowheads="1"/>
              </p:cNvSpPr>
              <p:nvPr/>
            </p:nvSpPr>
            <p:spPr bwMode="auto">
              <a:xfrm>
                <a:off x="1934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99236" name="Text Box 164"/>
              <p:cNvSpPr txBox="1">
                <a:spLocks noChangeArrowheads="1"/>
              </p:cNvSpPr>
              <p:nvPr/>
            </p:nvSpPr>
            <p:spPr bwMode="auto">
              <a:xfrm>
                <a:off x="2240" y="1892"/>
                <a:ext cx="435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M[0-1]</a:t>
                </a:r>
              </a:p>
            </p:txBody>
          </p:sp>
          <p:sp>
            <p:nvSpPr>
              <p:cNvPr id="899237" name="Text Box 165"/>
              <p:cNvSpPr txBox="1">
                <a:spLocks noChangeArrowheads="1"/>
              </p:cNvSpPr>
              <p:nvPr/>
            </p:nvSpPr>
            <p:spPr bwMode="auto">
              <a:xfrm>
                <a:off x="1632" y="1892"/>
                <a:ext cx="129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Middle Bits as Index?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157163" y="3308350"/>
            <a:ext cx="4383087" cy="2984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High-order bit indexing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Adjacent memory lines would map to same cache entry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Poor use of spatial locality</a:t>
            </a:r>
          </a:p>
          <a:p>
            <a:pPr>
              <a:lnSpc>
                <a:spcPct val="85000"/>
              </a:lnSpc>
            </a:pPr>
            <a:r>
              <a:rPr lang="en-US" sz="2000"/>
              <a:t>Middle-order bit indexing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Consecutive memory lines map to consecutive cache lines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hold C-byte region of address space in cache at one time</a:t>
            </a:r>
          </a:p>
          <a:p>
            <a:pPr lvl="2">
              <a:lnSpc>
                <a:spcPct val="97000"/>
              </a:lnSpc>
            </a:pPr>
            <a:endParaRPr lang="en-US" sz="160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1752600" y="16764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auto">
          <a:xfrm>
            <a:off x="1752600" y="19812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auto">
          <a:xfrm>
            <a:off x="1752600" y="22860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27" name="Rectangle 7"/>
          <p:cNvSpPr>
            <a:spLocks noChangeArrowheads="1"/>
          </p:cNvSpPr>
          <p:nvPr/>
        </p:nvSpPr>
        <p:spPr bwMode="auto">
          <a:xfrm>
            <a:off x="1752600" y="25908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28" name="Text Box 8"/>
          <p:cNvSpPr txBox="1">
            <a:spLocks noChangeArrowheads="1"/>
          </p:cNvSpPr>
          <p:nvPr/>
        </p:nvSpPr>
        <p:spPr bwMode="auto">
          <a:xfrm>
            <a:off x="1568450" y="121920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4-line cache</a:t>
            </a:r>
          </a:p>
        </p:txBody>
      </p:sp>
      <p:sp>
        <p:nvSpPr>
          <p:cNvPr id="901129" name="Rectangle 9"/>
          <p:cNvSpPr>
            <a:spLocks noChangeArrowheads="1"/>
          </p:cNvSpPr>
          <p:nvPr/>
        </p:nvSpPr>
        <p:spPr bwMode="auto">
          <a:xfrm>
            <a:off x="5410200" y="17526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0" name="Rectangle 10"/>
          <p:cNvSpPr>
            <a:spLocks noChangeArrowheads="1"/>
          </p:cNvSpPr>
          <p:nvPr/>
        </p:nvSpPr>
        <p:spPr bwMode="auto">
          <a:xfrm>
            <a:off x="5410200" y="20574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1" name="Rectangle 11"/>
          <p:cNvSpPr>
            <a:spLocks noChangeArrowheads="1"/>
          </p:cNvSpPr>
          <p:nvPr/>
        </p:nvSpPr>
        <p:spPr bwMode="auto">
          <a:xfrm>
            <a:off x="5410200" y="23622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2" name="Rectangle 12"/>
          <p:cNvSpPr>
            <a:spLocks noChangeArrowheads="1"/>
          </p:cNvSpPr>
          <p:nvPr/>
        </p:nvSpPr>
        <p:spPr bwMode="auto">
          <a:xfrm>
            <a:off x="5410200" y="26670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3" name="Rectangle 13"/>
          <p:cNvSpPr>
            <a:spLocks noChangeArrowheads="1"/>
          </p:cNvSpPr>
          <p:nvPr/>
        </p:nvSpPr>
        <p:spPr bwMode="auto">
          <a:xfrm>
            <a:off x="5410200" y="29718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4" name="Rectangle 14"/>
          <p:cNvSpPr>
            <a:spLocks noChangeArrowheads="1"/>
          </p:cNvSpPr>
          <p:nvPr/>
        </p:nvSpPr>
        <p:spPr bwMode="auto">
          <a:xfrm>
            <a:off x="5410200" y="32766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5" name="Rectangle 15"/>
          <p:cNvSpPr>
            <a:spLocks noChangeArrowheads="1"/>
          </p:cNvSpPr>
          <p:nvPr/>
        </p:nvSpPr>
        <p:spPr bwMode="auto">
          <a:xfrm>
            <a:off x="5410200" y="35814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6" name="Rectangle 16"/>
          <p:cNvSpPr>
            <a:spLocks noChangeArrowheads="1"/>
          </p:cNvSpPr>
          <p:nvPr/>
        </p:nvSpPr>
        <p:spPr bwMode="auto">
          <a:xfrm>
            <a:off x="5410200" y="38862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7" name="Rectangle 17"/>
          <p:cNvSpPr>
            <a:spLocks noChangeArrowheads="1"/>
          </p:cNvSpPr>
          <p:nvPr/>
        </p:nvSpPr>
        <p:spPr bwMode="auto">
          <a:xfrm>
            <a:off x="5410200" y="41910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8" name="Rectangle 18"/>
          <p:cNvSpPr>
            <a:spLocks noChangeArrowheads="1"/>
          </p:cNvSpPr>
          <p:nvPr/>
        </p:nvSpPr>
        <p:spPr bwMode="auto">
          <a:xfrm>
            <a:off x="5410200" y="44958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39" name="Rectangle 19"/>
          <p:cNvSpPr>
            <a:spLocks noChangeArrowheads="1"/>
          </p:cNvSpPr>
          <p:nvPr/>
        </p:nvSpPr>
        <p:spPr bwMode="auto">
          <a:xfrm>
            <a:off x="5410200" y="48006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0" name="Rectangle 20"/>
          <p:cNvSpPr>
            <a:spLocks noChangeArrowheads="1"/>
          </p:cNvSpPr>
          <p:nvPr/>
        </p:nvSpPr>
        <p:spPr bwMode="auto">
          <a:xfrm>
            <a:off x="5410200" y="51054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1" name="Rectangle 21"/>
          <p:cNvSpPr>
            <a:spLocks noChangeArrowheads="1"/>
          </p:cNvSpPr>
          <p:nvPr/>
        </p:nvSpPr>
        <p:spPr bwMode="auto">
          <a:xfrm>
            <a:off x="5410200" y="54102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2" name="Rectangle 22"/>
          <p:cNvSpPr>
            <a:spLocks noChangeArrowheads="1"/>
          </p:cNvSpPr>
          <p:nvPr/>
        </p:nvSpPr>
        <p:spPr bwMode="auto">
          <a:xfrm>
            <a:off x="5410200" y="57150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3" name="Rectangle 23"/>
          <p:cNvSpPr>
            <a:spLocks noChangeArrowheads="1"/>
          </p:cNvSpPr>
          <p:nvPr/>
        </p:nvSpPr>
        <p:spPr bwMode="auto">
          <a:xfrm>
            <a:off x="5410200" y="60198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4" name="Rectangle 24"/>
          <p:cNvSpPr>
            <a:spLocks noChangeArrowheads="1"/>
          </p:cNvSpPr>
          <p:nvPr/>
        </p:nvSpPr>
        <p:spPr bwMode="auto">
          <a:xfrm>
            <a:off x="5410200" y="63246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5270500" y="1143000"/>
            <a:ext cx="14668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High-order</a:t>
            </a:r>
          </a:p>
          <a:p>
            <a:pPr>
              <a:lnSpc>
                <a:spcPct val="100000"/>
              </a:lnSpc>
            </a:pPr>
            <a:r>
              <a:rPr lang="en-US"/>
              <a:t>bit indexing</a:t>
            </a:r>
          </a:p>
        </p:txBody>
      </p:sp>
      <p:sp>
        <p:nvSpPr>
          <p:cNvPr id="901146" name="Rectangle 26"/>
          <p:cNvSpPr>
            <a:spLocks noChangeArrowheads="1"/>
          </p:cNvSpPr>
          <p:nvPr/>
        </p:nvSpPr>
        <p:spPr bwMode="auto">
          <a:xfrm>
            <a:off x="7670800" y="17526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7" name="Rectangle 27"/>
          <p:cNvSpPr>
            <a:spLocks noChangeArrowheads="1"/>
          </p:cNvSpPr>
          <p:nvPr/>
        </p:nvSpPr>
        <p:spPr bwMode="auto">
          <a:xfrm>
            <a:off x="7670800" y="20574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8" name="Rectangle 28"/>
          <p:cNvSpPr>
            <a:spLocks noChangeArrowheads="1"/>
          </p:cNvSpPr>
          <p:nvPr/>
        </p:nvSpPr>
        <p:spPr bwMode="auto">
          <a:xfrm>
            <a:off x="7670800" y="23622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9" name="Rectangle 29"/>
          <p:cNvSpPr>
            <a:spLocks noChangeArrowheads="1"/>
          </p:cNvSpPr>
          <p:nvPr/>
        </p:nvSpPr>
        <p:spPr bwMode="auto">
          <a:xfrm>
            <a:off x="7670800" y="26670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0" name="Rectangle 30"/>
          <p:cNvSpPr>
            <a:spLocks noChangeArrowheads="1"/>
          </p:cNvSpPr>
          <p:nvPr/>
        </p:nvSpPr>
        <p:spPr bwMode="auto">
          <a:xfrm>
            <a:off x="7670800" y="29718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1" name="Rectangle 31"/>
          <p:cNvSpPr>
            <a:spLocks noChangeArrowheads="1"/>
          </p:cNvSpPr>
          <p:nvPr/>
        </p:nvSpPr>
        <p:spPr bwMode="auto">
          <a:xfrm>
            <a:off x="7670800" y="32766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2" name="Rectangle 32"/>
          <p:cNvSpPr>
            <a:spLocks noChangeArrowheads="1"/>
          </p:cNvSpPr>
          <p:nvPr/>
        </p:nvSpPr>
        <p:spPr bwMode="auto">
          <a:xfrm>
            <a:off x="7670800" y="35814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3" name="Rectangle 33"/>
          <p:cNvSpPr>
            <a:spLocks noChangeArrowheads="1"/>
          </p:cNvSpPr>
          <p:nvPr/>
        </p:nvSpPr>
        <p:spPr bwMode="auto">
          <a:xfrm>
            <a:off x="7670800" y="38862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4" name="Rectangle 34"/>
          <p:cNvSpPr>
            <a:spLocks noChangeArrowheads="1"/>
          </p:cNvSpPr>
          <p:nvPr/>
        </p:nvSpPr>
        <p:spPr bwMode="auto">
          <a:xfrm>
            <a:off x="7670800" y="41910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5" name="Rectangle 35"/>
          <p:cNvSpPr>
            <a:spLocks noChangeArrowheads="1"/>
          </p:cNvSpPr>
          <p:nvPr/>
        </p:nvSpPr>
        <p:spPr bwMode="auto">
          <a:xfrm>
            <a:off x="7670800" y="44958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6" name="Rectangle 36"/>
          <p:cNvSpPr>
            <a:spLocks noChangeArrowheads="1"/>
          </p:cNvSpPr>
          <p:nvPr/>
        </p:nvSpPr>
        <p:spPr bwMode="auto">
          <a:xfrm>
            <a:off x="7670800" y="48006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7" name="Rectangle 37"/>
          <p:cNvSpPr>
            <a:spLocks noChangeArrowheads="1"/>
          </p:cNvSpPr>
          <p:nvPr/>
        </p:nvSpPr>
        <p:spPr bwMode="auto">
          <a:xfrm>
            <a:off x="7670800" y="51054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8" name="Rectangle 38"/>
          <p:cNvSpPr>
            <a:spLocks noChangeArrowheads="1"/>
          </p:cNvSpPr>
          <p:nvPr/>
        </p:nvSpPr>
        <p:spPr bwMode="auto">
          <a:xfrm>
            <a:off x="7670800" y="5410200"/>
            <a:ext cx="1219200" cy="304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9" name="Rectangle 39"/>
          <p:cNvSpPr>
            <a:spLocks noChangeArrowheads="1"/>
          </p:cNvSpPr>
          <p:nvPr/>
        </p:nvSpPr>
        <p:spPr bwMode="auto">
          <a:xfrm>
            <a:off x="7670800" y="5715000"/>
            <a:ext cx="12192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60" name="Rectangle 40"/>
          <p:cNvSpPr>
            <a:spLocks noChangeArrowheads="1"/>
          </p:cNvSpPr>
          <p:nvPr/>
        </p:nvSpPr>
        <p:spPr bwMode="auto">
          <a:xfrm>
            <a:off x="7670800" y="6019800"/>
            <a:ext cx="12192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61" name="Rectangle 41"/>
          <p:cNvSpPr>
            <a:spLocks noChangeArrowheads="1"/>
          </p:cNvSpPr>
          <p:nvPr/>
        </p:nvSpPr>
        <p:spPr bwMode="auto">
          <a:xfrm>
            <a:off x="7670800" y="6324600"/>
            <a:ext cx="1219200" cy="3048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62" name="Text Box 42"/>
          <p:cNvSpPr txBox="1">
            <a:spLocks noChangeArrowheads="1"/>
          </p:cNvSpPr>
          <p:nvPr/>
        </p:nvSpPr>
        <p:spPr bwMode="auto">
          <a:xfrm>
            <a:off x="7480300" y="1143000"/>
            <a:ext cx="15684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Middle-order</a:t>
            </a:r>
          </a:p>
          <a:p>
            <a:pPr>
              <a:lnSpc>
                <a:spcPct val="100000"/>
              </a:lnSpc>
            </a:pPr>
            <a:r>
              <a:rPr lang="en-US"/>
              <a:t>bit indexing</a:t>
            </a:r>
          </a:p>
        </p:txBody>
      </p:sp>
      <p:sp>
        <p:nvSpPr>
          <p:cNvPr id="901163" name="Rectangle 43"/>
          <p:cNvSpPr>
            <a:spLocks noChangeArrowheads="1"/>
          </p:cNvSpPr>
          <p:nvPr/>
        </p:nvSpPr>
        <p:spPr bwMode="auto">
          <a:xfrm>
            <a:off x="1219200" y="1676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00</a:t>
            </a:r>
          </a:p>
        </p:txBody>
      </p:sp>
      <p:sp>
        <p:nvSpPr>
          <p:cNvPr id="901164" name="Rectangle 44"/>
          <p:cNvSpPr>
            <a:spLocks noChangeArrowheads="1"/>
          </p:cNvSpPr>
          <p:nvPr/>
        </p:nvSpPr>
        <p:spPr bwMode="auto">
          <a:xfrm>
            <a:off x="1219200" y="1981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01</a:t>
            </a:r>
          </a:p>
        </p:txBody>
      </p:sp>
      <p:sp>
        <p:nvSpPr>
          <p:cNvPr id="901165" name="Rectangle 45"/>
          <p:cNvSpPr>
            <a:spLocks noChangeArrowheads="1"/>
          </p:cNvSpPr>
          <p:nvPr/>
        </p:nvSpPr>
        <p:spPr bwMode="auto">
          <a:xfrm>
            <a:off x="1219200" y="2286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10</a:t>
            </a:r>
          </a:p>
        </p:txBody>
      </p:sp>
      <p:sp>
        <p:nvSpPr>
          <p:cNvPr id="901166" name="Rectangle 46"/>
          <p:cNvSpPr>
            <a:spLocks noChangeArrowheads="1"/>
          </p:cNvSpPr>
          <p:nvPr/>
        </p:nvSpPr>
        <p:spPr bwMode="auto">
          <a:xfrm>
            <a:off x="1219200" y="2590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11</a:t>
            </a:r>
          </a:p>
        </p:txBody>
      </p:sp>
      <p:sp>
        <p:nvSpPr>
          <p:cNvPr id="901167" name="Rectangle 47"/>
          <p:cNvSpPr>
            <a:spLocks noChangeArrowheads="1"/>
          </p:cNvSpPr>
          <p:nvPr/>
        </p:nvSpPr>
        <p:spPr bwMode="auto">
          <a:xfrm>
            <a:off x="4876800" y="1752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00</a:t>
            </a:r>
            <a:r>
              <a:rPr lang="en-US">
                <a:latin typeface="Courier New" pitchFamily="-65" charset="0"/>
              </a:rPr>
              <a:t>00</a:t>
            </a:r>
          </a:p>
        </p:txBody>
      </p:sp>
      <p:sp>
        <p:nvSpPr>
          <p:cNvPr id="901168" name="Rectangle 48"/>
          <p:cNvSpPr>
            <a:spLocks noChangeArrowheads="1"/>
          </p:cNvSpPr>
          <p:nvPr/>
        </p:nvSpPr>
        <p:spPr bwMode="auto">
          <a:xfrm>
            <a:off x="4876800" y="2057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00</a:t>
            </a:r>
            <a:r>
              <a:rPr lang="en-US">
                <a:latin typeface="Courier New" pitchFamily="-65" charset="0"/>
              </a:rPr>
              <a:t>01</a:t>
            </a:r>
          </a:p>
        </p:txBody>
      </p:sp>
      <p:sp>
        <p:nvSpPr>
          <p:cNvPr id="901169" name="Rectangle 49"/>
          <p:cNvSpPr>
            <a:spLocks noChangeArrowheads="1"/>
          </p:cNvSpPr>
          <p:nvPr/>
        </p:nvSpPr>
        <p:spPr bwMode="auto">
          <a:xfrm>
            <a:off x="4876800" y="2362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00</a:t>
            </a:r>
            <a:r>
              <a:rPr lang="en-US">
                <a:latin typeface="Courier New" pitchFamily="-65" charset="0"/>
              </a:rPr>
              <a:t>10</a:t>
            </a:r>
          </a:p>
        </p:txBody>
      </p:sp>
      <p:sp>
        <p:nvSpPr>
          <p:cNvPr id="901170" name="Rectangle 50"/>
          <p:cNvSpPr>
            <a:spLocks noChangeArrowheads="1"/>
          </p:cNvSpPr>
          <p:nvPr/>
        </p:nvSpPr>
        <p:spPr bwMode="auto">
          <a:xfrm>
            <a:off x="4876800" y="2667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00</a:t>
            </a:r>
            <a:r>
              <a:rPr lang="en-US">
                <a:latin typeface="Courier New" pitchFamily="-65" charset="0"/>
              </a:rPr>
              <a:t>11</a:t>
            </a:r>
          </a:p>
        </p:txBody>
      </p:sp>
      <p:sp>
        <p:nvSpPr>
          <p:cNvPr id="901171" name="Rectangle 51"/>
          <p:cNvSpPr>
            <a:spLocks noChangeArrowheads="1"/>
          </p:cNvSpPr>
          <p:nvPr/>
        </p:nvSpPr>
        <p:spPr bwMode="auto">
          <a:xfrm>
            <a:off x="4876800" y="2971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01</a:t>
            </a:r>
            <a:r>
              <a:rPr lang="en-US">
                <a:latin typeface="Courier New" pitchFamily="-65" charset="0"/>
              </a:rPr>
              <a:t>00</a:t>
            </a:r>
          </a:p>
        </p:txBody>
      </p:sp>
      <p:sp>
        <p:nvSpPr>
          <p:cNvPr id="901172" name="Rectangle 52"/>
          <p:cNvSpPr>
            <a:spLocks noChangeArrowheads="1"/>
          </p:cNvSpPr>
          <p:nvPr/>
        </p:nvSpPr>
        <p:spPr bwMode="auto">
          <a:xfrm>
            <a:off x="4876800" y="3276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01</a:t>
            </a:r>
            <a:r>
              <a:rPr lang="en-US">
                <a:latin typeface="Courier New" pitchFamily="-65" charset="0"/>
              </a:rPr>
              <a:t>01</a:t>
            </a:r>
          </a:p>
        </p:txBody>
      </p:sp>
      <p:sp>
        <p:nvSpPr>
          <p:cNvPr id="901173" name="Rectangle 53"/>
          <p:cNvSpPr>
            <a:spLocks noChangeArrowheads="1"/>
          </p:cNvSpPr>
          <p:nvPr/>
        </p:nvSpPr>
        <p:spPr bwMode="auto">
          <a:xfrm>
            <a:off x="4876800" y="3581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01</a:t>
            </a:r>
            <a:r>
              <a:rPr lang="en-US">
                <a:latin typeface="Courier New" pitchFamily="-65" charset="0"/>
              </a:rPr>
              <a:t>10</a:t>
            </a:r>
          </a:p>
        </p:txBody>
      </p:sp>
      <p:sp>
        <p:nvSpPr>
          <p:cNvPr id="901174" name="Rectangle 54"/>
          <p:cNvSpPr>
            <a:spLocks noChangeArrowheads="1"/>
          </p:cNvSpPr>
          <p:nvPr/>
        </p:nvSpPr>
        <p:spPr bwMode="auto">
          <a:xfrm>
            <a:off x="4876800" y="3886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01</a:t>
            </a:r>
            <a:r>
              <a:rPr lang="en-US">
                <a:latin typeface="Courier New" pitchFamily="-65" charset="0"/>
              </a:rPr>
              <a:t>11</a:t>
            </a:r>
          </a:p>
        </p:txBody>
      </p:sp>
      <p:sp>
        <p:nvSpPr>
          <p:cNvPr id="901175" name="Rectangle 55"/>
          <p:cNvSpPr>
            <a:spLocks noChangeArrowheads="1"/>
          </p:cNvSpPr>
          <p:nvPr/>
        </p:nvSpPr>
        <p:spPr bwMode="auto">
          <a:xfrm>
            <a:off x="4876800" y="4191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10</a:t>
            </a:r>
            <a:r>
              <a:rPr lang="en-US">
                <a:latin typeface="Courier New" pitchFamily="-65" charset="0"/>
              </a:rPr>
              <a:t>00</a:t>
            </a:r>
          </a:p>
        </p:txBody>
      </p:sp>
      <p:sp>
        <p:nvSpPr>
          <p:cNvPr id="901176" name="Rectangle 56"/>
          <p:cNvSpPr>
            <a:spLocks noChangeArrowheads="1"/>
          </p:cNvSpPr>
          <p:nvPr/>
        </p:nvSpPr>
        <p:spPr bwMode="auto">
          <a:xfrm>
            <a:off x="4876800" y="4495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10</a:t>
            </a:r>
            <a:r>
              <a:rPr lang="en-US">
                <a:latin typeface="Courier New" pitchFamily="-65" charset="0"/>
              </a:rPr>
              <a:t>01</a:t>
            </a:r>
          </a:p>
        </p:txBody>
      </p:sp>
      <p:sp>
        <p:nvSpPr>
          <p:cNvPr id="901177" name="Rectangle 57"/>
          <p:cNvSpPr>
            <a:spLocks noChangeArrowheads="1"/>
          </p:cNvSpPr>
          <p:nvPr/>
        </p:nvSpPr>
        <p:spPr bwMode="auto">
          <a:xfrm>
            <a:off x="4876800" y="4800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10</a:t>
            </a:r>
            <a:r>
              <a:rPr lang="en-US">
                <a:latin typeface="Courier New" pitchFamily="-65" charset="0"/>
              </a:rPr>
              <a:t>10</a:t>
            </a:r>
          </a:p>
        </p:txBody>
      </p:sp>
      <p:sp>
        <p:nvSpPr>
          <p:cNvPr id="901178" name="Rectangle 58"/>
          <p:cNvSpPr>
            <a:spLocks noChangeArrowheads="1"/>
          </p:cNvSpPr>
          <p:nvPr/>
        </p:nvSpPr>
        <p:spPr bwMode="auto">
          <a:xfrm>
            <a:off x="4876800" y="5105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10</a:t>
            </a:r>
            <a:r>
              <a:rPr lang="en-US">
                <a:latin typeface="Courier New" pitchFamily="-65" charset="0"/>
              </a:rPr>
              <a:t>11</a:t>
            </a:r>
          </a:p>
        </p:txBody>
      </p:sp>
      <p:sp>
        <p:nvSpPr>
          <p:cNvPr id="901179" name="Rectangle 59"/>
          <p:cNvSpPr>
            <a:spLocks noChangeArrowheads="1"/>
          </p:cNvSpPr>
          <p:nvPr/>
        </p:nvSpPr>
        <p:spPr bwMode="auto">
          <a:xfrm>
            <a:off x="4876800" y="5410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11</a:t>
            </a:r>
            <a:r>
              <a:rPr lang="en-US">
                <a:latin typeface="Courier New" pitchFamily="-65" charset="0"/>
              </a:rPr>
              <a:t>00</a:t>
            </a:r>
          </a:p>
        </p:txBody>
      </p:sp>
      <p:sp>
        <p:nvSpPr>
          <p:cNvPr id="901180" name="Rectangle 60"/>
          <p:cNvSpPr>
            <a:spLocks noChangeArrowheads="1"/>
          </p:cNvSpPr>
          <p:nvPr/>
        </p:nvSpPr>
        <p:spPr bwMode="auto">
          <a:xfrm>
            <a:off x="4876800" y="5715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11</a:t>
            </a:r>
            <a:r>
              <a:rPr lang="en-US">
                <a:latin typeface="Courier New" pitchFamily="-65" charset="0"/>
              </a:rPr>
              <a:t>01</a:t>
            </a:r>
          </a:p>
        </p:txBody>
      </p:sp>
      <p:sp>
        <p:nvSpPr>
          <p:cNvPr id="901181" name="Rectangle 61"/>
          <p:cNvSpPr>
            <a:spLocks noChangeArrowheads="1"/>
          </p:cNvSpPr>
          <p:nvPr/>
        </p:nvSpPr>
        <p:spPr bwMode="auto">
          <a:xfrm>
            <a:off x="4876800" y="6019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11</a:t>
            </a:r>
            <a:r>
              <a:rPr lang="en-US">
                <a:latin typeface="Courier New" pitchFamily="-65" charset="0"/>
              </a:rPr>
              <a:t>10</a:t>
            </a:r>
          </a:p>
        </p:txBody>
      </p:sp>
      <p:sp>
        <p:nvSpPr>
          <p:cNvPr id="901182" name="Rectangle 62"/>
          <p:cNvSpPr>
            <a:spLocks noChangeArrowheads="1"/>
          </p:cNvSpPr>
          <p:nvPr/>
        </p:nvSpPr>
        <p:spPr bwMode="auto">
          <a:xfrm>
            <a:off x="4876800" y="6324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 u="sng">
                <a:latin typeface="Courier New" pitchFamily="-65" charset="0"/>
              </a:rPr>
              <a:t>11</a:t>
            </a:r>
            <a:r>
              <a:rPr lang="en-US">
                <a:latin typeface="Courier New" pitchFamily="-65" charset="0"/>
              </a:rPr>
              <a:t>11</a:t>
            </a:r>
          </a:p>
        </p:txBody>
      </p:sp>
      <p:sp>
        <p:nvSpPr>
          <p:cNvPr id="901183" name="Rectangle 63"/>
          <p:cNvSpPr>
            <a:spLocks noChangeArrowheads="1"/>
          </p:cNvSpPr>
          <p:nvPr/>
        </p:nvSpPr>
        <p:spPr bwMode="auto">
          <a:xfrm>
            <a:off x="7156450" y="1752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00</a:t>
            </a:r>
            <a:r>
              <a:rPr lang="en-US" u="sng">
                <a:latin typeface="Courier New" pitchFamily="-65" charset="0"/>
              </a:rPr>
              <a:t>00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84" name="Rectangle 64"/>
          <p:cNvSpPr>
            <a:spLocks noChangeArrowheads="1"/>
          </p:cNvSpPr>
          <p:nvPr/>
        </p:nvSpPr>
        <p:spPr bwMode="auto">
          <a:xfrm>
            <a:off x="7156450" y="2057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00</a:t>
            </a:r>
            <a:r>
              <a:rPr lang="en-US" u="sng">
                <a:latin typeface="Courier New" pitchFamily="-65" charset="0"/>
              </a:rPr>
              <a:t>01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85" name="Rectangle 65"/>
          <p:cNvSpPr>
            <a:spLocks noChangeArrowheads="1"/>
          </p:cNvSpPr>
          <p:nvPr/>
        </p:nvSpPr>
        <p:spPr bwMode="auto">
          <a:xfrm>
            <a:off x="7156450" y="2362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00</a:t>
            </a:r>
            <a:r>
              <a:rPr lang="en-US" u="sng">
                <a:latin typeface="Courier New" pitchFamily="-65" charset="0"/>
              </a:rPr>
              <a:t>10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86" name="Rectangle 66"/>
          <p:cNvSpPr>
            <a:spLocks noChangeArrowheads="1"/>
          </p:cNvSpPr>
          <p:nvPr/>
        </p:nvSpPr>
        <p:spPr bwMode="auto">
          <a:xfrm>
            <a:off x="7156450" y="2667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00</a:t>
            </a:r>
            <a:r>
              <a:rPr lang="en-US" u="sng">
                <a:latin typeface="Courier New" pitchFamily="-65" charset="0"/>
              </a:rPr>
              <a:t>11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87" name="Rectangle 67"/>
          <p:cNvSpPr>
            <a:spLocks noChangeArrowheads="1"/>
          </p:cNvSpPr>
          <p:nvPr/>
        </p:nvSpPr>
        <p:spPr bwMode="auto">
          <a:xfrm>
            <a:off x="7156450" y="2971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01</a:t>
            </a:r>
            <a:r>
              <a:rPr lang="en-US" u="sng">
                <a:latin typeface="Courier New" pitchFamily="-65" charset="0"/>
              </a:rPr>
              <a:t>00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88" name="Rectangle 68"/>
          <p:cNvSpPr>
            <a:spLocks noChangeArrowheads="1"/>
          </p:cNvSpPr>
          <p:nvPr/>
        </p:nvSpPr>
        <p:spPr bwMode="auto">
          <a:xfrm>
            <a:off x="7156450" y="3276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01</a:t>
            </a:r>
            <a:r>
              <a:rPr lang="en-US" u="sng">
                <a:latin typeface="Courier New" pitchFamily="-65" charset="0"/>
              </a:rPr>
              <a:t>01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89" name="Rectangle 69"/>
          <p:cNvSpPr>
            <a:spLocks noChangeArrowheads="1"/>
          </p:cNvSpPr>
          <p:nvPr/>
        </p:nvSpPr>
        <p:spPr bwMode="auto">
          <a:xfrm>
            <a:off x="7156450" y="3581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01</a:t>
            </a:r>
            <a:r>
              <a:rPr lang="en-US" u="sng">
                <a:latin typeface="Courier New" pitchFamily="-65" charset="0"/>
              </a:rPr>
              <a:t>10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0" name="Rectangle 70"/>
          <p:cNvSpPr>
            <a:spLocks noChangeArrowheads="1"/>
          </p:cNvSpPr>
          <p:nvPr/>
        </p:nvSpPr>
        <p:spPr bwMode="auto">
          <a:xfrm>
            <a:off x="7156450" y="3886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01</a:t>
            </a:r>
            <a:r>
              <a:rPr lang="en-US" u="sng">
                <a:latin typeface="Courier New" pitchFamily="-65" charset="0"/>
              </a:rPr>
              <a:t>11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1" name="Rectangle 71"/>
          <p:cNvSpPr>
            <a:spLocks noChangeArrowheads="1"/>
          </p:cNvSpPr>
          <p:nvPr/>
        </p:nvSpPr>
        <p:spPr bwMode="auto">
          <a:xfrm>
            <a:off x="7156450" y="4191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10</a:t>
            </a:r>
            <a:r>
              <a:rPr lang="en-US" u="sng">
                <a:latin typeface="Courier New" pitchFamily="-65" charset="0"/>
              </a:rPr>
              <a:t>00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2" name="Rectangle 72"/>
          <p:cNvSpPr>
            <a:spLocks noChangeArrowheads="1"/>
          </p:cNvSpPr>
          <p:nvPr/>
        </p:nvSpPr>
        <p:spPr bwMode="auto">
          <a:xfrm>
            <a:off x="7156450" y="4495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10</a:t>
            </a:r>
            <a:r>
              <a:rPr lang="en-US" u="sng">
                <a:latin typeface="Courier New" pitchFamily="-65" charset="0"/>
              </a:rPr>
              <a:t>01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3" name="Rectangle 73"/>
          <p:cNvSpPr>
            <a:spLocks noChangeArrowheads="1"/>
          </p:cNvSpPr>
          <p:nvPr/>
        </p:nvSpPr>
        <p:spPr bwMode="auto">
          <a:xfrm>
            <a:off x="7156450" y="4800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10</a:t>
            </a:r>
            <a:r>
              <a:rPr lang="en-US" u="sng">
                <a:latin typeface="Courier New" pitchFamily="-65" charset="0"/>
              </a:rPr>
              <a:t>10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4" name="Rectangle 74"/>
          <p:cNvSpPr>
            <a:spLocks noChangeArrowheads="1"/>
          </p:cNvSpPr>
          <p:nvPr/>
        </p:nvSpPr>
        <p:spPr bwMode="auto">
          <a:xfrm>
            <a:off x="7156450" y="51054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10</a:t>
            </a:r>
            <a:r>
              <a:rPr lang="en-US" u="sng">
                <a:latin typeface="Courier New" pitchFamily="-65" charset="0"/>
              </a:rPr>
              <a:t>11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5" name="Rectangle 75"/>
          <p:cNvSpPr>
            <a:spLocks noChangeArrowheads="1"/>
          </p:cNvSpPr>
          <p:nvPr/>
        </p:nvSpPr>
        <p:spPr bwMode="auto">
          <a:xfrm>
            <a:off x="7156450" y="54102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11</a:t>
            </a:r>
            <a:r>
              <a:rPr lang="en-US" u="sng">
                <a:latin typeface="Courier New" pitchFamily="-65" charset="0"/>
              </a:rPr>
              <a:t>00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6" name="Rectangle 76"/>
          <p:cNvSpPr>
            <a:spLocks noChangeArrowheads="1"/>
          </p:cNvSpPr>
          <p:nvPr/>
        </p:nvSpPr>
        <p:spPr bwMode="auto">
          <a:xfrm>
            <a:off x="7156450" y="57150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11</a:t>
            </a:r>
            <a:r>
              <a:rPr lang="en-US" u="sng">
                <a:latin typeface="Courier New" pitchFamily="-65" charset="0"/>
              </a:rPr>
              <a:t>01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7" name="Rectangle 77"/>
          <p:cNvSpPr>
            <a:spLocks noChangeArrowheads="1"/>
          </p:cNvSpPr>
          <p:nvPr/>
        </p:nvSpPr>
        <p:spPr bwMode="auto">
          <a:xfrm>
            <a:off x="7156450" y="60198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11</a:t>
            </a:r>
            <a:r>
              <a:rPr lang="en-US" u="sng">
                <a:latin typeface="Courier New" pitchFamily="-65" charset="0"/>
              </a:rPr>
              <a:t>10</a:t>
            </a:r>
            <a:endParaRPr lang="en-US">
              <a:latin typeface="Courier New" pitchFamily="-65" charset="0"/>
            </a:endParaRPr>
          </a:p>
        </p:txBody>
      </p:sp>
      <p:sp>
        <p:nvSpPr>
          <p:cNvPr id="901198" name="Rectangle 78"/>
          <p:cNvSpPr>
            <a:spLocks noChangeArrowheads="1"/>
          </p:cNvSpPr>
          <p:nvPr/>
        </p:nvSpPr>
        <p:spPr bwMode="auto">
          <a:xfrm>
            <a:off x="7156450" y="6324600"/>
            <a:ext cx="4572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11</a:t>
            </a:r>
            <a:r>
              <a:rPr lang="en-US" u="sng">
                <a:latin typeface="Courier New" pitchFamily="-65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Organization: Another View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73188"/>
            <a:ext cx="8307387" cy="1446212"/>
          </a:xfrm>
        </p:spPr>
        <p:txBody>
          <a:bodyPr/>
          <a:lstStyle/>
          <a:p>
            <a:pPr lvl="1"/>
            <a:r>
              <a:rPr lang="en-US" dirty="0"/>
              <a:t>View cache as 2D array: # sets * </a:t>
            </a:r>
            <a:r>
              <a:rPr lang="en-US" dirty="0" err="1"/>
              <a:t>associativity</a:t>
            </a:r>
            <a:endParaRPr lang="en-US" dirty="0"/>
          </a:p>
          <a:p>
            <a:pPr lvl="1"/>
            <a:r>
              <a:rPr lang="en-US" dirty="0"/>
              <a:t>Cache size = </a:t>
            </a:r>
            <a:r>
              <a:rPr lang="en-US" dirty="0" err="1"/>
              <a:t>associativity</a:t>
            </a:r>
            <a:r>
              <a:rPr lang="en-US" dirty="0"/>
              <a:t> * # sets * block size</a:t>
            </a:r>
          </a:p>
          <a:p>
            <a:pPr lvl="1"/>
            <a:r>
              <a:rPr lang="en-US" dirty="0"/>
              <a:t>Index bits pick row; all tags in row compared in parallel</a:t>
            </a:r>
          </a:p>
        </p:txBody>
      </p:sp>
      <p:grpSp>
        <p:nvGrpSpPr>
          <p:cNvPr id="973894" name="Group 70"/>
          <p:cNvGrpSpPr>
            <a:grpSpLocks/>
          </p:cNvGrpSpPr>
          <p:nvPr/>
        </p:nvGrpSpPr>
        <p:grpSpPr bwMode="auto">
          <a:xfrm>
            <a:off x="401638" y="2814637"/>
            <a:ext cx="7980362" cy="3586163"/>
            <a:chOff x="253" y="1722"/>
            <a:chExt cx="5027" cy="2259"/>
          </a:xfrm>
        </p:grpSpPr>
        <p:sp>
          <p:nvSpPr>
            <p:cNvPr id="973828" name="Rectangle 4"/>
            <p:cNvSpPr>
              <a:spLocks noChangeArrowheads="1"/>
            </p:cNvSpPr>
            <p:nvPr/>
          </p:nvSpPr>
          <p:spPr bwMode="auto">
            <a:xfrm>
              <a:off x="2424" y="3842"/>
              <a:ext cx="2031" cy="139"/>
            </a:xfrm>
            <a:prstGeom prst="rect">
              <a:avLst/>
            </a:prstGeom>
            <a:solidFill>
              <a:srgbClr val="FFFF6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29" name="Rectangle 5"/>
            <p:cNvSpPr>
              <a:spLocks noChangeArrowheads="1"/>
            </p:cNvSpPr>
            <p:nvPr/>
          </p:nvSpPr>
          <p:spPr bwMode="auto">
            <a:xfrm>
              <a:off x="2238" y="3270"/>
              <a:ext cx="2208" cy="96"/>
            </a:xfrm>
            <a:prstGeom prst="rect">
              <a:avLst/>
            </a:prstGeom>
            <a:solidFill>
              <a:srgbClr val="86EA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0" name="Rectangle 6"/>
            <p:cNvSpPr>
              <a:spLocks noChangeArrowheads="1"/>
            </p:cNvSpPr>
            <p:nvPr/>
          </p:nvSpPr>
          <p:spPr bwMode="auto">
            <a:xfrm>
              <a:off x="2238" y="1926"/>
              <a:ext cx="2208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1" name="Line 7"/>
            <p:cNvSpPr>
              <a:spLocks noChangeShapeType="1"/>
            </p:cNvSpPr>
            <p:nvPr/>
          </p:nvSpPr>
          <p:spPr bwMode="auto">
            <a:xfrm>
              <a:off x="3342" y="1926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2" name="Line 8"/>
            <p:cNvSpPr>
              <a:spLocks noChangeShapeType="1"/>
            </p:cNvSpPr>
            <p:nvPr/>
          </p:nvSpPr>
          <p:spPr bwMode="auto">
            <a:xfrm>
              <a:off x="2238" y="202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3" name="Line 9"/>
            <p:cNvSpPr>
              <a:spLocks noChangeShapeType="1"/>
            </p:cNvSpPr>
            <p:nvPr/>
          </p:nvSpPr>
          <p:spPr bwMode="auto">
            <a:xfrm>
              <a:off x="2238" y="211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4" name="Line 10"/>
            <p:cNvSpPr>
              <a:spLocks noChangeShapeType="1"/>
            </p:cNvSpPr>
            <p:nvPr/>
          </p:nvSpPr>
          <p:spPr bwMode="auto">
            <a:xfrm>
              <a:off x="2238" y="221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5" name="Line 11"/>
            <p:cNvSpPr>
              <a:spLocks noChangeShapeType="1"/>
            </p:cNvSpPr>
            <p:nvPr/>
          </p:nvSpPr>
          <p:spPr bwMode="auto">
            <a:xfrm>
              <a:off x="2238" y="231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6" name="Line 12"/>
            <p:cNvSpPr>
              <a:spLocks noChangeShapeType="1"/>
            </p:cNvSpPr>
            <p:nvPr/>
          </p:nvSpPr>
          <p:spPr bwMode="auto">
            <a:xfrm>
              <a:off x="2238" y="240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7" name="Line 13"/>
            <p:cNvSpPr>
              <a:spLocks noChangeShapeType="1"/>
            </p:cNvSpPr>
            <p:nvPr/>
          </p:nvSpPr>
          <p:spPr bwMode="auto">
            <a:xfrm>
              <a:off x="2238" y="250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8" name="Line 14"/>
            <p:cNvSpPr>
              <a:spLocks noChangeShapeType="1"/>
            </p:cNvSpPr>
            <p:nvPr/>
          </p:nvSpPr>
          <p:spPr bwMode="auto">
            <a:xfrm>
              <a:off x="2238" y="259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39" name="Line 15"/>
            <p:cNvSpPr>
              <a:spLocks noChangeShapeType="1"/>
            </p:cNvSpPr>
            <p:nvPr/>
          </p:nvSpPr>
          <p:spPr bwMode="auto">
            <a:xfrm>
              <a:off x="2238" y="269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0" name="Line 16"/>
            <p:cNvSpPr>
              <a:spLocks noChangeShapeType="1"/>
            </p:cNvSpPr>
            <p:nvPr/>
          </p:nvSpPr>
          <p:spPr bwMode="auto">
            <a:xfrm>
              <a:off x="2238" y="279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1" name="Line 17"/>
            <p:cNvSpPr>
              <a:spLocks noChangeShapeType="1"/>
            </p:cNvSpPr>
            <p:nvPr/>
          </p:nvSpPr>
          <p:spPr bwMode="auto">
            <a:xfrm>
              <a:off x="2238" y="288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2" name="Line 18"/>
            <p:cNvSpPr>
              <a:spLocks noChangeShapeType="1"/>
            </p:cNvSpPr>
            <p:nvPr/>
          </p:nvSpPr>
          <p:spPr bwMode="auto">
            <a:xfrm>
              <a:off x="2238" y="298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3" name="Line 19"/>
            <p:cNvSpPr>
              <a:spLocks noChangeShapeType="1"/>
            </p:cNvSpPr>
            <p:nvPr/>
          </p:nvSpPr>
          <p:spPr bwMode="auto">
            <a:xfrm>
              <a:off x="2238" y="307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4" name="Line 20"/>
            <p:cNvSpPr>
              <a:spLocks noChangeShapeType="1"/>
            </p:cNvSpPr>
            <p:nvPr/>
          </p:nvSpPr>
          <p:spPr bwMode="auto">
            <a:xfrm>
              <a:off x="2238" y="317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5" name="Line 21"/>
            <p:cNvSpPr>
              <a:spLocks noChangeShapeType="1"/>
            </p:cNvSpPr>
            <p:nvPr/>
          </p:nvSpPr>
          <p:spPr bwMode="auto">
            <a:xfrm>
              <a:off x="2238" y="327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6" name="Line 22"/>
            <p:cNvSpPr>
              <a:spLocks noChangeShapeType="1"/>
            </p:cNvSpPr>
            <p:nvPr/>
          </p:nvSpPr>
          <p:spPr bwMode="auto">
            <a:xfrm>
              <a:off x="2238" y="3366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7" name="Line 23"/>
            <p:cNvSpPr>
              <a:spLocks noChangeShapeType="1"/>
            </p:cNvSpPr>
            <p:nvPr/>
          </p:nvSpPr>
          <p:spPr bwMode="auto">
            <a:xfrm>
              <a:off x="2814" y="1926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8" name="Line 24"/>
            <p:cNvSpPr>
              <a:spLocks noChangeShapeType="1"/>
            </p:cNvSpPr>
            <p:nvPr/>
          </p:nvSpPr>
          <p:spPr bwMode="auto">
            <a:xfrm>
              <a:off x="3918" y="1926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9" name="Rectangle 25"/>
            <p:cNvSpPr>
              <a:spLocks noChangeArrowheads="1"/>
            </p:cNvSpPr>
            <p:nvPr/>
          </p:nvSpPr>
          <p:spPr bwMode="auto">
            <a:xfrm>
              <a:off x="774" y="1926"/>
              <a:ext cx="110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0" name="Text Box 26"/>
            <p:cNvSpPr txBox="1">
              <a:spLocks noChangeArrowheads="1"/>
            </p:cNvSpPr>
            <p:nvPr/>
          </p:nvSpPr>
          <p:spPr bwMode="auto">
            <a:xfrm>
              <a:off x="253" y="1902"/>
              <a:ext cx="54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Arial" pitchFamily="-65" charset="0"/>
                </a:rPr>
                <a:t>address</a:t>
              </a:r>
            </a:p>
          </p:txBody>
        </p:sp>
        <p:sp>
          <p:nvSpPr>
            <p:cNvPr id="973851" name="Rectangle 27"/>
            <p:cNvSpPr>
              <a:spLocks noChangeArrowheads="1"/>
            </p:cNvSpPr>
            <p:nvPr/>
          </p:nvSpPr>
          <p:spPr bwMode="auto">
            <a:xfrm>
              <a:off x="1302" y="1926"/>
              <a:ext cx="384" cy="144"/>
            </a:xfrm>
            <a:prstGeom prst="rect">
              <a:avLst/>
            </a:prstGeom>
            <a:solidFill>
              <a:srgbClr val="86EA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2" name="Line 28"/>
            <p:cNvSpPr>
              <a:spLocks noChangeShapeType="1"/>
            </p:cNvSpPr>
            <p:nvPr/>
          </p:nvSpPr>
          <p:spPr bwMode="auto">
            <a:xfrm>
              <a:off x="1500" y="2070"/>
              <a:ext cx="0" cy="1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3" name="Line 29"/>
            <p:cNvSpPr>
              <a:spLocks noChangeShapeType="1"/>
            </p:cNvSpPr>
            <p:nvPr/>
          </p:nvSpPr>
          <p:spPr bwMode="auto">
            <a:xfrm>
              <a:off x="1500" y="3308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4" name="Text Box 30"/>
            <p:cNvSpPr txBox="1">
              <a:spLocks noChangeArrowheads="1"/>
            </p:cNvSpPr>
            <p:nvPr/>
          </p:nvSpPr>
          <p:spPr bwMode="auto">
            <a:xfrm>
              <a:off x="2788" y="1722"/>
              <a:ext cx="11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Arial" pitchFamily="-65" charset="0"/>
                </a:rPr>
                <a:t>set associativity</a:t>
              </a:r>
            </a:p>
          </p:txBody>
        </p:sp>
        <p:sp>
          <p:nvSpPr>
            <p:cNvPr id="973855" name="Line 31"/>
            <p:cNvSpPr>
              <a:spLocks noChangeShapeType="1"/>
            </p:cNvSpPr>
            <p:nvPr/>
          </p:nvSpPr>
          <p:spPr bwMode="auto">
            <a:xfrm>
              <a:off x="3862" y="183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6" name="Line 32"/>
            <p:cNvSpPr>
              <a:spLocks noChangeShapeType="1"/>
            </p:cNvSpPr>
            <p:nvPr/>
          </p:nvSpPr>
          <p:spPr bwMode="auto">
            <a:xfrm flipH="1">
              <a:off x="2566" y="183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7" name="Text Box 33"/>
            <p:cNvSpPr txBox="1">
              <a:spLocks noChangeArrowheads="1"/>
            </p:cNvSpPr>
            <p:nvPr/>
          </p:nvSpPr>
          <p:spPr bwMode="auto">
            <a:xfrm>
              <a:off x="4454" y="2562"/>
              <a:ext cx="47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Arial" pitchFamily="-65" charset="0"/>
                </a:rPr>
                <a:t># sets</a:t>
              </a:r>
            </a:p>
          </p:txBody>
        </p:sp>
        <p:sp>
          <p:nvSpPr>
            <p:cNvPr id="973858" name="Line 34"/>
            <p:cNvSpPr>
              <a:spLocks noChangeShapeType="1"/>
            </p:cNvSpPr>
            <p:nvPr/>
          </p:nvSpPr>
          <p:spPr bwMode="auto">
            <a:xfrm flipV="1">
              <a:off x="4694" y="23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9" name="Line 35"/>
            <p:cNvSpPr>
              <a:spLocks noChangeShapeType="1"/>
            </p:cNvSpPr>
            <p:nvPr/>
          </p:nvSpPr>
          <p:spPr bwMode="auto">
            <a:xfrm flipV="1">
              <a:off x="4694" y="277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0" name="Oval 36"/>
            <p:cNvSpPr>
              <a:spLocks noChangeArrowheads="1"/>
            </p:cNvSpPr>
            <p:nvPr/>
          </p:nvSpPr>
          <p:spPr bwMode="auto">
            <a:xfrm>
              <a:off x="2223" y="3606"/>
              <a:ext cx="185" cy="162"/>
            </a:xfrm>
            <a:prstGeom prst="ellipse">
              <a:avLst/>
            </a:prstGeom>
            <a:solidFill>
              <a:srgbClr val="86A8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1" name="Text Box 37"/>
            <p:cNvSpPr txBox="1">
              <a:spLocks noChangeArrowheads="1"/>
            </p:cNvSpPr>
            <p:nvPr/>
          </p:nvSpPr>
          <p:spPr bwMode="auto">
            <a:xfrm>
              <a:off x="2217" y="3607"/>
              <a:ext cx="2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pitchFamily="-65" charset="0"/>
                </a:rPr>
                <a:t>=?</a:t>
              </a:r>
            </a:p>
          </p:txBody>
        </p:sp>
        <p:sp>
          <p:nvSpPr>
            <p:cNvPr id="973862" name="Oval 38"/>
            <p:cNvSpPr>
              <a:spLocks noChangeArrowheads="1"/>
            </p:cNvSpPr>
            <p:nvPr/>
          </p:nvSpPr>
          <p:spPr bwMode="auto">
            <a:xfrm>
              <a:off x="2815" y="3606"/>
              <a:ext cx="185" cy="162"/>
            </a:xfrm>
            <a:prstGeom prst="ellipse">
              <a:avLst/>
            </a:prstGeom>
            <a:solidFill>
              <a:srgbClr val="86A8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3" name="Text Box 39"/>
            <p:cNvSpPr txBox="1">
              <a:spLocks noChangeArrowheads="1"/>
            </p:cNvSpPr>
            <p:nvPr/>
          </p:nvSpPr>
          <p:spPr bwMode="auto">
            <a:xfrm>
              <a:off x="2809" y="3607"/>
              <a:ext cx="2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pitchFamily="-65" charset="0"/>
                </a:rPr>
                <a:t>=?</a:t>
              </a:r>
            </a:p>
          </p:txBody>
        </p:sp>
        <p:sp>
          <p:nvSpPr>
            <p:cNvPr id="973864" name="Oval 40"/>
            <p:cNvSpPr>
              <a:spLocks noChangeArrowheads="1"/>
            </p:cNvSpPr>
            <p:nvPr/>
          </p:nvSpPr>
          <p:spPr bwMode="auto">
            <a:xfrm>
              <a:off x="3327" y="3606"/>
              <a:ext cx="185" cy="162"/>
            </a:xfrm>
            <a:prstGeom prst="ellipse">
              <a:avLst/>
            </a:prstGeom>
            <a:solidFill>
              <a:srgbClr val="86A8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5" name="Text Box 41"/>
            <p:cNvSpPr txBox="1">
              <a:spLocks noChangeArrowheads="1"/>
            </p:cNvSpPr>
            <p:nvPr/>
          </p:nvSpPr>
          <p:spPr bwMode="auto">
            <a:xfrm>
              <a:off x="3321" y="3607"/>
              <a:ext cx="2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pitchFamily="-65" charset="0"/>
                </a:rPr>
                <a:t>=?</a:t>
              </a:r>
            </a:p>
          </p:txBody>
        </p:sp>
        <p:sp>
          <p:nvSpPr>
            <p:cNvPr id="973866" name="Oval 42"/>
            <p:cNvSpPr>
              <a:spLocks noChangeArrowheads="1"/>
            </p:cNvSpPr>
            <p:nvPr/>
          </p:nvSpPr>
          <p:spPr bwMode="auto">
            <a:xfrm>
              <a:off x="3903" y="3606"/>
              <a:ext cx="185" cy="162"/>
            </a:xfrm>
            <a:prstGeom prst="ellipse">
              <a:avLst/>
            </a:prstGeom>
            <a:solidFill>
              <a:srgbClr val="86A8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7" name="Text Box 43"/>
            <p:cNvSpPr txBox="1">
              <a:spLocks noChangeArrowheads="1"/>
            </p:cNvSpPr>
            <p:nvPr/>
          </p:nvSpPr>
          <p:spPr bwMode="auto">
            <a:xfrm>
              <a:off x="3897" y="3607"/>
              <a:ext cx="2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pitchFamily="-65" charset="0"/>
                </a:rPr>
                <a:t>=?</a:t>
              </a:r>
            </a:p>
          </p:txBody>
        </p:sp>
        <p:sp>
          <p:nvSpPr>
            <p:cNvPr id="973868" name="Line 44"/>
            <p:cNvSpPr>
              <a:spLocks noChangeShapeType="1"/>
            </p:cNvSpPr>
            <p:nvPr/>
          </p:nvSpPr>
          <p:spPr bwMode="auto">
            <a:xfrm>
              <a:off x="1032" y="2072"/>
              <a:ext cx="0" cy="1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9" name="Line 45"/>
            <p:cNvSpPr>
              <a:spLocks noChangeShapeType="1"/>
            </p:cNvSpPr>
            <p:nvPr/>
          </p:nvSpPr>
          <p:spPr bwMode="auto">
            <a:xfrm>
              <a:off x="1032" y="3694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0" name="Line 46"/>
            <p:cNvSpPr>
              <a:spLocks noChangeShapeType="1"/>
            </p:cNvSpPr>
            <p:nvPr/>
          </p:nvSpPr>
          <p:spPr bwMode="auto">
            <a:xfrm>
              <a:off x="2409" y="3694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1" name="Line 47"/>
            <p:cNvSpPr>
              <a:spLocks noChangeShapeType="1"/>
            </p:cNvSpPr>
            <p:nvPr/>
          </p:nvSpPr>
          <p:spPr bwMode="auto">
            <a:xfrm>
              <a:off x="3001" y="3702"/>
              <a:ext cx="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2" name="Line 48"/>
            <p:cNvSpPr>
              <a:spLocks noChangeShapeType="1"/>
            </p:cNvSpPr>
            <p:nvPr/>
          </p:nvSpPr>
          <p:spPr bwMode="auto">
            <a:xfrm>
              <a:off x="3516" y="3694"/>
              <a:ext cx="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3" name="Line 49"/>
            <p:cNvSpPr>
              <a:spLocks noChangeShapeType="1"/>
            </p:cNvSpPr>
            <p:nvPr/>
          </p:nvSpPr>
          <p:spPr bwMode="auto">
            <a:xfrm>
              <a:off x="2324" y="3364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4" name="Line 50"/>
            <p:cNvSpPr>
              <a:spLocks noChangeShapeType="1"/>
            </p:cNvSpPr>
            <p:nvPr/>
          </p:nvSpPr>
          <p:spPr bwMode="auto">
            <a:xfrm>
              <a:off x="2901" y="3364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5" name="Line 51"/>
            <p:cNvSpPr>
              <a:spLocks noChangeShapeType="1"/>
            </p:cNvSpPr>
            <p:nvPr/>
          </p:nvSpPr>
          <p:spPr bwMode="auto">
            <a:xfrm>
              <a:off x="3432" y="3364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6" name="Line 52"/>
            <p:cNvSpPr>
              <a:spLocks noChangeShapeType="1"/>
            </p:cNvSpPr>
            <p:nvPr/>
          </p:nvSpPr>
          <p:spPr bwMode="auto">
            <a:xfrm>
              <a:off x="4001" y="3364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7" name="Text Box 53"/>
            <p:cNvSpPr txBox="1">
              <a:spLocks noChangeArrowheads="1"/>
            </p:cNvSpPr>
            <p:nvPr/>
          </p:nvSpPr>
          <p:spPr bwMode="auto">
            <a:xfrm>
              <a:off x="2727" y="3860"/>
              <a:ext cx="1377" cy="1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1200" b="0">
                  <a:latin typeface="Arial" pitchFamily="-65" charset="0"/>
                </a:rPr>
                <a:t>4:1 Mux</a:t>
              </a:r>
            </a:p>
          </p:txBody>
        </p:sp>
        <p:sp>
          <p:nvSpPr>
            <p:cNvPr id="973878" name="Line 54"/>
            <p:cNvSpPr>
              <a:spLocks noChangeShapeType="1"/>
            </p:cNvSpPr>
            <p:nvPr/>
          </p:nvSpPr>
          <p:spPr bwMode="auto">
            <a:xfrm>
              <a:off x="2616" y="3371"/>
              <a:ext cx="0" cy="4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9" name="Line 55"/>
            <p:cNvSpPr>
              <a:spLocks noChangeShapeType="1"/>
            </p:cNvSpPr>
            <p:nvPr/>
          </p:nvSpPr>
          <p:spPr bwMode="auto">
            <a:xfrm>
              <a:off x="4264" y="3371"/>
              <a:ext cx="0" cy="4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0" name="Line 56"/>
            <p:cNvSpPr>
              <a:spLocks noChangeShapeType="1"/>
            </p:cNvSpPr>
            <p:nvPr/>
          </p:nvSpPr>
          <p:spPr bwMode="auto">
            <a:xfrm>
              <a:off x="3160" y="3371"/>
              <a:ext cx="0" cy="4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1" name="Line 57"/>
            <p:cNvSpPr>
              <a:spLocks noChangeShapeType="1"/>
            </p:cNvSpPr>
            <p:nvPr/>
          </p:nvSpPr>
          <p:spPr bwMode="auto">
            <a:xfrm>
              <a:off x="3720" y="3371"/>
              <a:ext cx="0" cy="4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973882" name="AutoShape 58"/>
            <p:cNvCxnSpPr>
              <a:cxnSpLocks noChangeShapeType="1"/>
              <a:stCxn id="973861" idx="2"/>
              <a:endCxn id="973828" idx="1"/>
            </p:cNvCxnSpPr>
            <p:nvPr/>
          </p:nvCxnSpPr>
          <p:spPr bwMode="auto">
            <a:xfrm rot="16200000" flipH="1">
              <a:off x="2311" y="3799"/>
              <a:ext cx="132" cy="94"/>
            </a:xfrm>
            <a:prstGeom prst="bentConnector2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973883" name="Text Box 59"/>
            <p:cNvSpPr txBox="1">
              <a:spLocks noChangeArrowheads="1"/>
            </p:cNvSpPr>
            <p:nvPr/>
          </p:nvSpPr>
          <p:spPr bwMode="auto">
            <a:xfrm>
              <a:off x="4855" y="3487"/>
              <a:ext cx="4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pitchFamily="-65" charset="0"/>
                </a:rPr>
                <a:t>to CPU</a:t>
              </a:r>
            </a:p>
          </p:txBody>
        </p:sp>
        <p:sp>
          <p:nvSpPr>
            <p:cNvPr id="973884" name="Line 60"/>
            <p:cNvSpPr>
              <a:spLocks noChangeShapeType="1"/>
            </p:cNvSpPr>
            <p:nvPr/>
          </p:nvSpPr>
          <p:spPr bwMode="auto">
            <a:xfrm flipV="1">
              <a:off x="4455" y="3648"/>
              <a:ext cx="415" cy="25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5" name="Rectangle 61"/>
            <p:cNvSpPr>
              <a:spLocks noChangeArrowheads="1"/>
            </p:cNvSpPr>
            <p:nvPr/>
          </p:nvSpPr>
          <p:spPr bwMode="auto">
            <a:xfrm>
              <a:off x="770" y="1925"/>
              <a:ext cx="531" cy="145"/>
            </a:xfrm>
            <a:prstGeom prst="rect">
              <a:avLst/>
            </a:prstGeom>
            <a:solidFill>
              <a:srgbClr val="FF33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6" name="Rectangle 62"/>
            <p:cNvSpPr>
              <a:spLocks noChangeArrowheads="1"/>
            </p:cNvSpPr>
            <p:nvPr/>
          </p:nvSpPr>
          <p:spPr bwMode="auto">
            <a:xfrm>
              <a:off x="2815" y="3270"/>
              <a:ext cx="154" cy="96"/>
            </a:xfrm>
            <a:prstGeom prst="rect">
              <a:avLst/>
            </a:prstGeom>
            <a:solidFill>
              <a:srgbClr val="FF33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7" name="Rectangle 63"/>
            <p:cNvSpPr>
              <a:spLocks noChangeArrowheads="1"/>
            </p:cNvSpPr>
            <p:nvPr/>
          </p:nvSpPr>
          <p:spPr bwMode="auto">
            <a:xfrm>
              <a:off x="3342" y="3270"/>
              <a:ext cx="154" cy="96"/>
            </a:xfrm>
            <a:prstGeom prst="rect">
              <a:avLst/>
            </a:prstGeom>
            <a:solidFill>
              <a:srgbClr val="FF33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8" name="Rectangle 64"/>
            <p:cNvSpPr>
              <a:spLocks noChangeArrowheads="1"/>
            </p:cNvSpPr>
            <p:nvPr/>
          </p:nvSpPr>
          <p:spPr bwMode="auto">
            <a:xfrm>
              <a:off x="3919" y="3270"/>
              <a:ext cx="154" cy="96"/>
            </a:xfrm>
            <a:prstGeom prst="rect">
              <a:avLst/>
            </a:prstGeom>
            <a:solidFill>
              <a:srgbClr val="FF33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9" name="Rectangle 65"/>
            <p:cNvSpPr>
              <a:spLocks noChangeArrowheads="1"/>
            </p:cNvSpPr>
            <p:nvPr/>
          </p:nvSpPr>
          <p:spPr bwMode="auto">
            <a:xfrm>
              <a:off x="2239" y="3270"/>
              <a:ext cx="154" cy="96"/>
            </a:xfrm>
            <a:prstGeom prst="rect">
              <a:avLst/>
            </a:prstGeom>
            <a:solidFill>
              <a:srgbClr val="FF33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90" name="Text Box 66"/>
            <p:cNvSpPr txBox="1">
              <a:spLocks noChangeArrowheads="1"/>
            </p:cNvSpPr>
            <p:nvPr/>
          </p:nvSpPr>
          <p:spPr bwMode="auto">
            <a:xfrm>
              <a:off x="936" y="1790"/>
              <a:ext cx="260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>
                  <a:latin typeface="Arial" pitchFamily="-65" charset="0"/>
                </a:rPr>
                <a:t>tag</a:t>
              </a:r>
            </a:p>
          </p:txBody>
        </p:sp>
        <p:sp>
          <p:nvSpPr>
            <p:cNvPr id="973891" name="Text Box 67"/>
            <p:cNvSpPr txBox="1">
              <a:spLocks noChangeArrowheads="1"/>
            </p:cNvSpPr>
            <p:nvPr/>
          </p:nvSpPr>
          <p:spPr bwMode="auto">
            <a:xfrm>
              <a:off x="1291" y="1790"/>
              <a:ext cx="3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>
                  <a:latin typeface="Arial" pitchFamily="-65" charset="0"/>
                </a:rPr>
                <a:t>index</a:t>
              </a:r>
            </a:p>
          </p:txBody>
        </p:sp>
        <p:sp>
          <p:nvSpPr>
            <p:cNvPr id="973892" name="Text Box 68"/>
            <p:cNvSpPr txBox="1">
              <a:spLocks noChangeArrowheads="1"/>
            </p:cNvSpPr>
            <p:nvPr/>
          </p:nvSpPr>
          <p:spPr bwMode="auto">
            <a:xfrm>
              <a:off x="1622" y="1790"/>
              <a:ext cx="37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>
                  <a:latin typeface="Arial" pitchFamily="-65" charset="0"/>
                </a:rPr>
                <a:t>offset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Organizations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1217612"/>
          </a:xfrm>
        </p:spPr>
        <p:txBody>
          <a:bodyPr/>
          <a:lstStyle/>
          <a:p>
            <a:pPr lvl="1"/>
            <a:r>
              <a:rPr lang="en-US"/>
              <a:t>For caches of the same size (capacity)</a:t>
            </a:r>
          </a:p>
        </p:txBody>
      </p:sp>
      <p:grpSp>
        <p:nvGrpSpPr>
          <p:cNvPr id="974853" name="Group 5"/>
          <p:cNvGrpSpPr>
            <a:grpSpLocks/>
          </p:cNvGrpSpPr>
          <p:nvPr/>
        </p:nvGrpSpPr>
        <p:grpSpPr bwMode="auto">
          <a:xfrm>
            <a:off x="528638" y="2209800"/>
            <a:ext cx="2593975" cy="2076450"/>
            <a:chOff x="536" y="1867"/>
            <a:chExt cx="1634" cy="1308"/>
          </a:xfrm>
        </p:grpSpPr>
        <p:sp>
          <p:nvSpPr>
            <p:cNvPr id="974854" name="Rectangle 6"/>
            <p:cNvSpPr>
              <a:spLocks noChangeArrowheads="1"/>
            </p:cNvSpPr>
            <p:nvPr/>
          </p:nvSpPr>
          <p:spPr bwMode="auto">
            <a:xfrm>
              <a:off x="1801" y="1867"/>
              <a:ext cx="369" cy="1308"/>
            </a:xfrm>
            <a:prstGeom prst="rect">
              <a:avLst/>
            </a:prstGeom>
            <a:solidFill>
              <a:srgbClr val="86EA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855" name="Text Box 7"/>
            <p:cNvSpPr txBox="1">
              <a:spLocks noChangeArrowheads="1"/>
            </p:cNvSpPr>
            <p:nvPr/>
          </p:nvSpPr>
          <p:spPr bwMode="auto">
            <a:xfrm>
              <a:off x="536" y="2302"/>
              <a:ext cx="1246" cy="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chemeClr val="hlink"/>
                  </a:solidFill>
                  <a:latin typeface="Arial" pitchFamily="-65" charset="0"/>
                </a:rPr>
                <a:t>direct mapped</a:t>
              </a:r>
              <a:endParaRPr lang="en-US" sz="1400">
                <a:latin typeface="Arial" pitchFamily="-65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400">
                  <a:latin typeface="Arial" pitchFamily="-65" charset="0"/>
                </a:rPr>
                <a:t>(set associativity = 1)</a:t>
              </a:r>
            </a:p>
          </p:txBody>
        </p:sp>
      </p:grpSp>
      <p:grpSp>
        <p:nvGrpSpPr>
          <p:cNvPr id="974856" name="Group 8"/>
          <p:cNvGrpSpPr>
            <a:grpSpLocks/>
          </p:cNvGrpSpPr>
          <p:nvPr/>
        </p:nvGrpSpPr>
        <p:grpSpPr bwMode="auto">
          <a:xfrm>
            <a:off x="1068388" y="4856163"/>
            <a:ext cx="6886575" cy="712787"/>
            <a:chOff x="876" y="3534"/>
            <a:chExt cx="4338" cy="449"/>
          </a:xfrm>
        </p:grpSpPr>
        <p:sp>
          <p:nvSpPr>
            <p:cNvPr id="974857" name="Rectangle 9"/>
            <p:cNvSpPr>
              <a:spLocks noChangeArrowheads="1"/>
            </p:cNvSpPr>
            <p:nvPr/>
          </p:nvSpPr>
          <p:spPr bwMode="auto">
            <a:xfrm>
              <a:off x="876" y="3867"/>
              <a:ext cx="4338" cy="116"/>
            </a:xfrm>
            <a:prstGeom prst="rect">
              <a:avLst/>
            </a:prstGeom>
            <a:solidFill>
              <a:srgbClr val="0236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858" name="Text Box 10"/>
            <p:cNvSpPr txBox="1">
              <a:spLocks noChangeArrowheads="1"/>
            </p:cNvSpPr>
            <p:nvPr/>
          </p:nvSpPr>
          <p:spPr bwMode="auto">
            <a:xfrm>
              <a:off x="2407" y="3534"/>
              <a:ext cx="1105" cy="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chemeClr val="hlink"/>
                  </a:solidFill>
                  <a:latin typeface="Arial" pitchFamily="-65" charset="0"/>
                </a:rPr>
                <a:t>fully associative</a:t>
              </a:r>
              <a:endParaRPr lang="en-US" sz="1400">
                <a:latin typeface="Arial" pitchFamily="-65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400">
                  <a:latin typeface="Arial" pitchFamily="-65" charset="0"/>
                </a:rPr>
                <a:t>(#sets = 1)</a:t>
              </a:r>
            </a:p>
          </p:txBody>
        </p:sp>
      </p:grpSp>
      <p:grpSp>
        <p:nvGrpSpPr>
          <p:cNvPr id="974859" name="Group 11"/>
          <p:cNvGrpSpPr>
            <a:grpSpLocks/>
          </p:cNvGrpSpPr>
          <p:nvPr/>
        </p:nvGrpSpPr>
        <p:grpSpPr bwMode="auto">
          <a:xfrm>
            <a:off x="4903788" y="2366963"/>
            <a:ext cx="1662112" cy="1922462"/>
            <a:chOff x="3292" y="1966"/>
            <a:chExt cx="1047" cy="1211"/>
          </a:xfrm>
        </p:grpSpPr>
        <p:sp>
          <p:nvSpPr>
            <p:cNvPr id="974860" name="Text Box 12"/>
            <p:cNvSpPr txBox="1">
              <a:spLocks noChangeArrowheads="1"/>
            </p:cNvSpPr>
            <p:nvPr/>
          </p:nvSpPr>
          <p:spPr bwMode="auto">
            <a:xfrm>
              <a:off x="3292" y="1966"/>
              <a:ext cx="1047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chemeClr val="hlink"/>
                  </a:solidFill>
                  <a:latin typeface="Arial" pitchFamily="-65" charset="0"/>
                </a:rPr>
                <a:t>set-associative</a:t>
              </a:r>
              <a:endParaRPr lang="en-US" sz="1400">
                <a:latin typeface="Arial" pitchFamily="-65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400">
                  <a:latin typeface="Arial" pitchFamily="-65" charset="0"/>
                </a:rPr>
                <a:t>(associativity &gt; 1,</a:t>
              </a:r>
            </a:p>
            <a:p>
              <a:pPr>
                <a:lnSpc>
                  <a:spcPct val="100000"/>
                </a:lnSpc>
              </a:pPr>
              <a:r>
                <a:rPr lang="en-US" sz="1400">
                  <a:latin typeface="Arial" pitchFamily="-65" charset="0"/>
                </a:rPr>
                <a:t>#sets &gt; 1)</a:t>
              </a:r>
            </a:p>
          </p:txBody>
        </p:sp>
        <p:sp>
          <p:nvSpPr>
            <p:cNvPr id="974861" name="Rectangle 13"/>
            <p:cNvSpPr>
              <a:spLocks noChangeArrowheads="1"/>
            </p:cNvSpPr>
            <p:nvPr/>
          </p:nvSpPr>
          <p:spPr bwMode="auto">
            <a:xfrm>
              <a:off x="3384" y="2484"/>
              <a:ext cx="369" cy="693"/>
            </a:xfrm>
            <a:prstGeom prst="rect">
              <a:avLst/>
            </a:prstGeom>
            <a:solidFill>
              <a:srgbClr val="86A8FE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862" name="Rectangle 14"/>
            <p:cNvSpPr>
              <a:spLocks noChangeArrowheads="1"/>
            </p:cNvSpPr>
            <p:nvPr/>
          </p:nvSpPr>
          <p:spPr bwMode="auto">
            <a:xfrm>
              <a:off x="3752" y="2484"/>
              <a:ext cx="369" cy="693"/>
            </a:xfrm>
            <a:prstGeom prst="rect">
              <a:avLst/>
            </a:prstGeom>
            <a:solidFill>
              <a:srgbClr val="86A8FE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476250"/>
            <a:ext cx="8586787" cy="504825"/>
          </a:xfrm>
        </p:spPr>
        <p:txBody>
          <a:bodyPr/>
          <a:lstStyle/>
          <a:p>
            <a:r>
              <a:rPr lang="en-US" sz="3400"/>
              <a:t>Understanding caches: a quiz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114800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sz="2000"/>
              <a:t>Essential relationships: </a:t>
            </a:r>
          </a:p>
          <a:p>
            <a:pPr marL="628650" lvl="1" indent="-228600">
              <a:lnSpc>
                <a:spcPct val="80000"/>
              </a:lnSpc>
              <a:buFont typeface="Wingdings" pitchFamily="-65" charset="2"/>
              <a:buNone/>
            </a:pPr>
            <a:r>
              <a:rPr lang="en-US" sz="1800"/>
              <a:t>Cache size = size of block * # sets * set associativity</a:t>
            </a:r>
          </a:p>
          <a:p>
            <a:pPr marL="628650" lvl="1" indent="-228600">
              <a:lnSpc>
                <a:spcPct val="80000"/>
              </a:lnSpc>
              <a:buFont typeface="Wingdings" pitchFamily="-65" charset="2"/>
              <a:buNone/>
            </a:pPr>
            <a:r>
              <a:rPr lang="en-US" sz="1800"/>
              <a:t>Block size = 2 ^ (# offset bits)</a:t>
            </a:r>
          </a:p>
          <a:p>
            <a:pPr marL="628650" lvl="1" indent="-228600">
              <a:lnSpc>
                <a:spcPct val="80000"/>
              </a:lnSpc>
              <a:buFont typeface="Wingdings" pitchFamily="-65" charset="2"/>
              <a:buNone/>
            </a:pPr>
            <a:r>
              <a:rPr lang="en-US" sz="1800"/>
              <a:t>Number of sets = 2 ^ (# index bits)</a:t>
            </a:r>
          </a:p>
          <a:p>
            <a:pPr marL="628650" lvl="1" indent="-228600">
              <a:lnSpc>
                <a:spcPct val="80000"/>
              </a:lnSpc>
              <a:buFont typeface="Wingdings" pitchFamily="-65" charset="2"/>
              <a:buNone/>
            </a:pPr>
            <a:r>
              <a:rPr lang="en-US" sz="1800"/>
              <a:t># tag bits + # index bits + # offset bits = address size</a:t>
            </a:r>
          </a:p>
          <a:p>
            <a:pPr marL="628650" lvl="1" indent="-228600">
              <a:lnSpc>
                <a:spcPct val="80000"/>
              </a:lnSpc>
              <a:buFont typeface="Wingdings" pitchFamily="-65" charset="2"/>
              <a:buNone/>
            </a:pPr>
            <a:r>
              <a:rPr lang="en-US" sz="1800"/>
              <a:t>	(assuming machine is byte-addressable)</a:t>
            </a:r>
          </a:p>
          <a:p>
            <a:pPr marL="628650" lvl="1" indent="-228600">
              <a:lnSpc>
                <a:spcPct val="80000"/>
              </a:lnSpc>
            </a:pPr>
            <a:endParaRPr lang="en-US" sz="1800"/>
          </a:p>
          <a:p>
            <a:pPr marL="285750" indent="-285750">
              <a:lnSpc>
                <a:spcPct val="80000"/>
              </a:lnSpc>
            </a:pPr>
            <a:r>
              <a:rPr lang="en-US" sz="2000"/>
              <a:t>See if you can answer these questions:</a:t>
            </a:r>
          </a:p>
          <a:p>
            <a:pPr marL="628650" lvl="1" indent="-228600">
              <a:lnSpc>
                <a:spcPct val="90000"/>
              </a:lnSpc>
              <a:buFont typeface="Wingdings" pitchFamily="-65" charset="2"/>
              <a:buNone/>
            </a:pPr>
            <a:r>
              <a:rPr lang="en-US" sz="1800"/>
              <a:t>1: Suppose we have a 64 KB, 4-way set-associative cache with 32 byte blocks.  How many index bits are used from the address?</a:t>
            </a:r>
          </a:p>
          <a:p>
            <a:pPr marL="628650" lvl="1" indent="-228600">
              <a:lnSpc>
                <a:spcPct val="90000"/>
              </a:lnSpc>
              <a:buFont typeface="Wingdings" pitchFamily="-65" charset="2"/>
              <a:buNone/>
            </a:pPr>
            <a:endParaRPr lang="en-US" sz="1800"/>
          </a:p>
          <a:p>
            <a:pPr marL="628650" lvl="1" indent="-228600">
              <a:lnSpc>
                <a:spcPct val="90000"/>
              </a:lnSpc>
              <a:buFont typeface="Wingdings" pitchFamily="-65" charset="2"/>
              <a:buNone/>
            </a:pPr>
            <a:r>
              <a:rPr lang="en-US" sz="1800"/>
              <a:t>2: A 16 KB direct-mapped cache is accessed with a 32 bit address. If the block size is 8 bytes, how many bits wide is the tag?</a:t>
            </a:r>
          </a:p>
          <a:p>
            <a:pPr marL="628650" lvl="1" indent="-228600">
              <a:lnSpc>
                <a:spcPct val="90000"/>
              </a:lnSpc>
              <a:buFont typeface="Wingdings" pitchFamily="-65" charset="2"/>
              <a:buNone/>
            </a:pPr>
            <a:endParaRPr lang="en-US" sz="1800"/>
          </a:p>
          <a:p>
            <a:pPr marL="628650" lvl="1" indent="-228600">
              <a:lnSpc>
                <a:spcPct val="90000"/>
              </a:lnSpc>
              <a:buFont typeface="Wingdings" pitchFamily="-65" charset="2"/>
              <a:buNone/>
            </a:pPr>
            <a:r>
              <a:rPr lang="en-US" sz="1800"/>
              <a:t>3: Suppose we have an 8 KB fully-associative cache with 16 byte blocks.  How big is the tag for each entry, assuming a 32-bit address?</a:t>
            </a:r>
          </a:p>
          <a:p>
            <a:pPr marL="285750" indent="-285750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685800"/>
            <a:ext cx="8586787" cy="530225"/>
          </a:xfrm>
        </p:spPr>
        <p:txBody>
          <a:bodyPr/>
          <a:lstStyle/>
          <a:p>
            <a:r>
              <a:rPr lang="en-US" sz="3400"/>
              <a:t>Question 1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2297112"/>
            <a:ext cx="7394575" cy="914400"/>
          </a:xfrm>
        </p:spPr>
        <p:txBody>
          <a:bodyPr/>
          <a:lstStyle/>
          <a:p>
            <a:pPr marL="285750" indent="-285750">
              <a:lnSpc>
                <a:spcPct val="110000"/>
              </a:lnSpc>
            </a:pPr>
            <a:r>
              <a:rPr lang="en-US" sz="1800">
                <a:solidFill>
                  <a:srgbClr val="CC0000"/>
                </a:solidFill>
              </a:rPr>
              <a:t>Suppose we have a 64 KB, 4-way set-associative cache with 32 byte blocks.  How many index bits are used from the address?</a:t>
            </a:r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976951" name="Group 55"/>
          <p:cNvGrpSpPr>
            <a:grpSpLocks/>
          </p:cNvGrpSpPr>
          <p:nvPr/>
        </p:nvGrpSpPr>
        <p:grpSpPr bwMode="auto">
          <a:xfrm>
            <a:off x="987425" y="3328987"/>
            <a:ext cx="7394575" cy="3241675"/>
            <a:chOff x="622" y="2016"/>
            <a:chExt cx="4658" cy="2042"/>
          </a:xfrm>
        </p:grpSpPr>
        <p:sp>
          <p:nvSpPr>
            <p:cNvPr id="976900" name="Rectangle 4"/>
            <p:cNvSpPr>
              <a:spLocks noChangeArrowheads="1"/>
            </p:cNvSpPr>
            <p:nvPr/>
          </p:nvSpPr>
          <p:spPr bwMode="auto">
            <a:xfrm>
              <a:off x="622" y="2016"/>
              <a:ext cx="4658" cy="1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Since blocks are 32-bytes each, 5 offset bits are needed.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Determine total blocks in cache.  64KB/32bytes = 2^16/2^5 = 2^11 blocks.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Cache is 4-way set-associative so there are four columns in cache, so each column has 2^11/2^2 = 2^9 blocks.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There are therefore 2^9 sets, so we need </a:t>
              </a:r>
              <a:r>
                <a:rPr lang="en-US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9 index bits</a:t>
              </a:r>
              <a:r>
                <a: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.</a:t>
              </a:r>
            </a:p>
            <a:p>
              <a:pPr marL="285750" indent="-285750" algn="l" eaLnBrk="1" hangingPunct="1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endPara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pSp>
          <p:nvGrpSpPr>
            <p:cNvPr id="976912" name="Group 16"/>
            <p:cNvGrpSpPr>
              <a:grpSpLocks/>
            </p:cNvGrpSpPr>
            <p:nvPr/>
          </p:nvGrpSpPr>
          <p:grpSpPr bwMode="auto">
            <a:xfrm>
              <a:off x="2165" y="3593"/>
              <a:ext cx="1283" cy="465"/>
              <a:chOff x="2165" y="3593"/>
              <a:chExt cx="1283" cy="465"/>
            </a:xfrm>
          </p:grpSpPr>
          <p:sp>
            <p:nvSpPr>
              <p:cNvPr id="976902" name="Rectangle 6"/>
              <p:cNvSpPr>
                <a:spLocks noChangeArrowheads="1"/>
              </p:cNvSpPr>
              <p:nvPr/>
            </p:nvSpPr>
            <p:spPr bwMode="auto">
              <a:xfrm>
                <a:off x="2169" y="3729"/>
                <a:ext cx="1225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903" name="Rectangle 7"/>
              <p:cNvSpPr>
                <a:spLocks noChangeArrowheads="1"/>
              </p:cNvSpPr>
              <p:nvPr/>
            </p:nvSpPr>
            <p:spPr bwMode="auto">
              <a:xfrm>
                <a:off x="2697" y="3729"/>
                <a:ext cx="38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904" name="Rectangle 8"/>
              <p:cNvSpPr>
                <a:spLocks noChangeArrowheads="1"/>
              </p:cNvSpPr>
              <p:nvPr/>
            </p:nvSpPr>
            <p:spPr bwMode="auto">
              <a:xfrm>
                <a:off x="2165" y="3729"/>
                <a:ext cx="531" cy="144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905" name="Text Box 9"/>
              <p:cNvSpPr txBox="1">
                <a:spLocks noChangeArrowheads="1"/>
              </p:cNvSpPr>
              <p:nvPr/>
            </p:nvSpPr>
            <p:spPr bwMode="auto">
              <a:xfrm>
                <a:off x="2331" y="3593"/>
                <a:ext cx="26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tag</a:t>
                </a:r>
              </a:p>
            </p:txBody>
          </p:sp>
          <p:sp>
            <p:nvSpPr>
              <p:cNvPr id="976906" name="Text Box 10"/>
              <p:cNvSpPr txBox="1">
                <a:spLocks noChangeArrowheads="1"/>
              </p:cNvSpPr>
              <p:nvPr/>
            </p:nvSpPr>
            <p:spPr bwMode="auto">
              <a:xfrm>
                <a:off x="2713" y="3593"/>
                <a:ext cx="36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index</a:t>
                </a:r>
              </a:p>
            </p:txBody>
          </p:sp>
          <p:sp>
            <p:nvSpPr>
              <p:cNvPr id="976907" name="Text Box 11"/>
              <p:cNvSpPr txBox="1">
                <a:spLocks noChangeArrowheads="1"/>
              </p:cNvSpPr>
              <p:nvPr/>
            </p:nvSpPr>
            <p:spPr bwMode="auto">
              <a:xfrm>
                <a:off x="3071" y="3593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offset</a:t>
                </a:r>
              </a:p>
            </p:txBody>
          </p:sp>
          <p:sp>
            <p:nvSpPr>
              <p:cNvPr id="976908" name="Text Box 12"/>
              <p:cNvSpPr txBox="1">
                <a:spLocks noChangeArrowheads="1"/>
              </p:cNvSpPr>
              <p:nvPr/>
            </p:nvSpPr>
            <p:spPr bwMode="auto">
              <a:xfrm>
                <a:off x="3178" y="3876"/>
                <a:ext cx="120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5</a:t>
                </a:r>
              </a:p>
            </p:txBody>
          </p:sp>
          <p:sp>
            <p:nvSpPr>
              <p:cNvPr id="976909" name="Text Box 13"/>
              <p:cNvSpPr txBox="1">
                <a:spLocks noChangeArrowheads="1"/>
              </p:cNvSpPr>
              <p:nvPr/>
            </p:nvSpPr>
            <p:spPr bwMode="auto">
              <a:xfrm>
                <a:off x="2842" y="3873"/>
                <a:ext cx="120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9</a:t>
                </a:r>
              </a:p>
            </p:txBody>
          </p:sp>
          <p:sp>
            <p:nvSpPr>
              <p:cNvPr id="976910" name="Text Box 14"/>
              <p:cNvSpPr txBox="1">
                <a:spLocks noChangeArrowheads="1"/>
              </p:cNvSpPr>
              <p:nvPr/>
            </p:nvSpPr>
            <p:spPr bwMode="auto">
              <a:xfrm>
                <a:off x="2340" y="3879"/>
                <a:ext cx="183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18</a:t>
                </a:r>
              </a:p>
            </p:txBody>
          </p:sp>
        </p:grpSp>
      </p:grpSp>
      <p:sp>
        <p:nvSpPr>
          <p:cNvPr id="976913" name="Rectangle 17"/>
          <p:cNvSpPr>
            <a:spLocks noChangeArrowheads="1"/>
          </p:cNvSpPr>
          <p:nvPr/>
        </p:nvSpPr>
        <p:spPr bwMode="auto">
          <a:xfrm>
            <a:off x="5970588" y="9096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14" name="Rectangle 18"/>
          <p:cNvSpPr>
            <a:spLocks noChangeArrowheads="1"/>
          </p:cNvSpPr>
          <p:nvPr/>
        </p:nvSpPr>
        <p:spPr bwMode="auto">
          <a:xfrm>
            <a:off x="6313488" y="9096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15" name="Rectangle 19"/>
          <p:cNvSpPr>
            <a:spLocks noChangeArrowheads="1"/>
          </p:cNvSpPr>
          <p:nvPr/>
        </p:nvSpPr>
        <p:spPr bwMode="auto">
          <a:xfrm>
            <a:off x="6656388" y="9096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16" name="Rectangle 20"/>
          <p:cNvSpPr>
            <a:spLocks noChangeArrowheads="1"/>
          </p:cNvSpPr>
          <p:nvPr/>
        </p:nvSpPr>
        <p:spPr bwMode="auto">
          <a:xfrm>
            <a:off x="6999288" y="9096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17" name="Rectangle 21"/>
          <p:cNvSpPr>
            <a:spLocks noChangeArrowheads="1"/>
          </p:cNvSpPr>
          <p:nvPr/>
        </p:nvSpPr>
        <p:spPr bwMode="auto">
          <a:xfrm>
            <a:off x="5970588" y="10525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18" name="Rectangle 22"/>
          <p:cNvSpPr>
            <a:spLocks noChangeArrowheads="1"/>
          </p:cNvSpPr>
          <p:nvPr/>
        </p:nvSpPr>
        <p:spPr bwMode="auto">
          <a:xfrm>
            <a:off x="6313488" y="10525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19" name="Rectangle 23"/>
          <p:cNvSpPr>
            <a:spLocks noChangeArrowheads="1"/>
          </p:cNvSpPr>
          <p:nvPr/>
        </p:nvSpPr>
        <p:spPr bwMode="auto">
          <a:xfrm>
            <a:off x="6656388" y="10525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0" name="Rectangle 24"/>
          <p:cNvSpPr>
            <a:spLocks noChangeArrowheads="1"/>
          </p:cNvSpPr>
          <p:nvPr/>
        </p:nvSpPr>
        <p:spPr bwMode="auto">
          <a:xfrm>
            <a:off x="6999288" y="10525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1" name="Rectangle 25"/>
          <p:cNvSpPr>
            <a:spLocks noChangeArrowheads="1"/>
          </p:cNvSpPr>
          <p:nvPr/>
        </p:nvSpPr>
        <p:spPr bwMode="auto">
          <a:xfrm>
            <a:off x="5970588" y="11858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2" name="Rectangle 26"/>
          <p:cNvSpPr>
            <a:spLocks noChangeArrowheads="1"/>
          </p:cNvSpPr>
          <p:nvPr/>
        </p:nvSpPr>
        <p:spPr bwMode="auto">
          <a:xfrm>
            <a:off x="6313488" y="11858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3" name="Rectangle 27"/>
          <p:cNvSpPr>
            <a:spLocks noChangeArrowheads="1"/>
          </p:cNvSpPr>
          <p:nvPr/>
        </p:nvSpPr>
        <p:spPr bwMode="auto">
          <a:xfrm>
            <a:off x="6656388" y="11858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4" name="Rectangle 28"/>
          <p:cNvSpPr>
            <a:spLocks noChangeArrowheads="1"/>
          </p:cNvSpPr>
          <p:nvPr/>
        </p:nvSpPr>
        <p:spPr bwMode="auto">
          <a:xfrm>
            <a:off x="6999288" y="11858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5" name="Rectangle 29"/>
          <p:cNvSpPr>
            <a:spLocks noChangeArrowheads="1"/>
          </p:cNvSpPr>
          <p:nvPr/>
        </p:nvSpPr>
        <p:spPr bwMode="auto">
          <a:xfrm>
            <a:off x="5970588" y="13287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6" name="Rectangle 30"/>
          <p:cNvSpPr>
            <a:spLocks noChangeArrowheads="1"/>
          </p:cNvSpPr>
          <p:nvPr/>
        </p:nvSpPr>
        <p:spPr bwMode="auto">
          <a:xfrm>
            <a:off x="6313488" y="13287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7" name="Rectangle 31"/>
          <p:cNvSpPr>
            <a:spLocks noChangeArrowheads="1"/>
          </p:cNvSpPr>
          <p:nvPr/>
        </p:nvSpPr>
        <p:spPr bwMode="auto">
          <a:xfrm>
            <a:off x="6656388" y="13287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8" name="Rectangle 32"/>
          <p:cNvSpPr>
            <a:spLocks noChangeArrowheads="1"/>
          </p:cNvSpPr>
          <p:nvPr/>
        </p:nvSpPr>
        <p:spPr bwMode="auto">
          <a:xfrm>
            <a:off x="6999288" y="13287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29" name="Rectangle 33"/>
          <p:cNvSpPr>
            <a:spLocks noChangeArrowheads="1"/>
          </p:cNvSpPr>
          <p:nvPr/>
        </p:nvSpPr>
        <p:spPr bwMode="auto">
          <a:xfrm>
            <a:off x="5970588" y="14716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0" name="Rectangle 34"/>
          <p:cNvSpPr>
            <a:spLocks noChangeArrowheads="1"/>
          </p:cNvSpPr>
          <p:nvPr/>
        </p:nvSpPr>
        <p:spPr bwMode="auto">
          <a:xfrm>
            <a:off x="6313488" y="14716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1" name="Rectangle 35"/>
          <p:cNvSpPr>
            <a:spLocks noChangeArrowheads="1"/>
          </p:cNvSpPr>
          <p:nvPr/>
        </p:nvSpPr>
        <p:spPr bwMode="auto">
          <a:xfrm>
            <a:off x="6656388" y="14716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2" name="Rectangle 36"/>
          <p:cNvSpPr>
            <a:spLocks noChangeArrowheads="1"/>
          </p:cNvSpPr>
          <p:nvPr/>
        </p:nvSpPr>
        <p:spPr bwMode="auto">
          <a:xfrm>
            <a:off x="6999288" y="14716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3" name="Rectangle 37"/>
          <p:cNvSpPr>
            <a:spLocks noChangeArrowheads="1"/>
          </p:cNvSpPr>
          <p:nvPr/>
        </p:nvSpPr>
        <p:spPr bwMode="auto">
          <a:xfrm>
            <a:off x="5970588" y="16049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4" name="Rectangle 38"/>
          <p:cNvSpPr>
            <a:spLocks noChangeArrowheads="1"/>
          </p:cNvSpPr>
          <p:nvPr/>
        </p:nvSpPr>
        <p:spPr bwMode="auto">
          <a:xfrm>
            <a:off x="6313488" y="16049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5" name="Rectangle 39"/>
          <p:cNvSpPr>
            <a:spLocks noChangeArrowheads="1"/>
          </p:cNvSpPr>
          <p:nvPr/>
        </p:nvSpPr>
        <p:spPr bwMode="auto">
          <a:xfrm>
            <a:off x="6656388" y="16049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6" name="Rectangle 40"/>
          <p:cNvSpPr>
            <a:spLocks noChangeArrowheads="1"/>
          </p:cNvSpPr>
          <p:nvPr/>
        </p:nvSpPr>
        <p:spPr bwMode="auto">
          <a:xfrm>
            <a:off x="6999288" y="16049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7" name="Rectangle 41"/>
          <p:cNvSpPr>
            <a:spLocks noChangeArrowheads="1"/>
          </p:cNvSpPr>
          <p:nvPr/>
        </p:nvSpPr>
        <p:spPr bwMode="auto">
          <a:xfrm>
            <a:off x="5970588" y="174307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8" name="Rectangle 42"/>
          <p:cNvSpPr>
            <a:spLocks noChangeArrowheads="1"/>
          </p:cNvSpPr>
          <p:nvPr/>
        </p:nvSpPr>
        <p:spPr bwMode="auto">
          <a:xfrm>
            <a:off x="6313488" y="174307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39" name="Rectangle 43"/>
          <p:cNvSpPr>
            <a:spLocks noChangeArrowheads="1"/>
          </p:cNvSpPr>
          <p:nvPr/>
        </p:nvSpPr>
        <p:spPr bwMode="auto">
          <a:xfrm>
            <a:off x="6656388" y="174307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0" name="Rectangle 44"/>
          <p:cNvSpPr>
            <a:spLocks noChangeArrowheads="1"/>
          </p:cNvSpPr>
          <p:nvPr/>
        </p:nvSpPr>
        <p:spPr bwMode="auto">
          <a:xfrm>
            <a:off x="6999288" y="174307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1" name="Rectangle 45"/>
          <p:cNvSpPr>
            <a:spLocks noChangeArrowheads="1"/>
          </p:cNvSpPr>
          <p:nvPr/>
        </p:nvSpPr>
        <p:spPr bwMode="auto">
          <a:xfrm>
            <a:off x="5970588" y="1885950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2" name="Rectangle 46"/>
          <p:cNvSpPr>
            <a:spLocks noChangeArrowheads="1"/>
          </p:cNvSpPr>
          <p:nvPr/>
        </p:nvSpPr>
        <p:spPr bwMode="auto">
          <a:xfrm>
            <a:off x="6313488" y="1885950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3" name="Rectangle 47"/>
          <p:cNvSpPr>
            <a:spLocks noChangeArrowheads="1"/>
          </p:cNvSpPr>
          <p:nvPr/>
        </p:nvSpPr>
        <p:spPr bwMode="auto">
          <a:xfrm>
            <a:off x="6656388" y="1885950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4" name="Rectangle 48"/>
          <p:cNvSpPr>
            <a:spLocks noChangeArrowheads="1"/>
          </p:cNvSpPr>
          <p:nvPr/>
        </p:nvSpPr>
        <p:spPr bwMode="auto">
          <a:xfrm>
            <a:off x="6999288" y="1885950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5" name="Rectangle 49"/>
          <p:cNvSpPr>
            <a:spLocks noChangeArrowheads="1"/>
          </p:cNvSpPr>
          <p:nvPr/>
        </p:nvSpPr>
        <p:spPr bwMode="auto">
          <a:xfrm>
            <a:off x="42814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6" name="Rectangle 50"/>
          <p:cNvSpPr>
            <a:spLocks noChangeArrowheads="1"/>
          </p:cNvSpPr>
          <p:nvPr/>
        </p:nvSpPr>
        <p:spPr bwMode="auto">
          <a:xfrm>
            <a:off x="46243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7" name="Rectangle 51"/>
          <p:cNvSpPr>
            <a:spLocks noChangeArrowheads="1"/>
          </p:cNvSpPr>
          <p:nvPr/>
        </p:nvSpPr>
        <p:spPr bwMode="auto">
          <a:xfrm>
            <a:off x="49672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49" name="Freeform 53"/>
          <p:cNvSpPr>
            <a:spLocks/>
          </p:cNvSpPr>
          <p:nvPr/>
        </p:nvSpPr>
        <p:spPr bwMode="auto">
          <a:xfrm>
            <a:off x="4802188" y="1177925"/>
            <a:ext cx="1028700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129"/>
              </a:cxn>
              <a:cxn ang="0">
                <a:pos x="204" y="193"/>
              </a:cxn>
              <a:cxn ang="0">
                <a:pos x="648" y="234"/>
              </a:cxn>
            </a:cxnLst>
            <a:rect l="0" t="0" r="r" b="b"/>
            <a:pathLst>
              <a:path w="648" h="234">
                <a:moveTo>
                  <a:pt x="0" y="0"/>
                </a:moveTo>
                <a:cubicBezTo>
                  <a:pt x="6" y="48"/>
                  <a:pt x="13" y="97"/>
                  <a:pt x="47" y="129"/>
                </a:cubicBezTo>
                <a:cubicBezTo>
                  <a:pt x="81" y="161"/>
                  <a:pt x="104" y="176"/>
                  <a:pt x="204" y="193"/>
                </a:cubicBezTo>
                <a:cubicBezTo>
                  <a:pt x="304" y="210"/>
                  <a:pt x="476" y="222"/>
                  <a:pt x="648" y="23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6950" name="Text Box 54"/>
          <p:cNvSpPr txBox="1">
            <a:spLocks noChangeArrowheads="1"/>
          </p:cNvSpPr>
          <p:nvPr/>
        </p:nvSpPr>
        <p:spPr bwMode="auto">
          <a:xfrm>
            <a:off x="4298950" y="733425"/>
            <a:ext cx="973138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 ?    ?   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685800"/>
            <a:ext cx="8586787" cy="530225"/>
          </a:xfrm>
        </p:spPr>
        <p:txBody>
          <a:bodyPr/>
          <a:lstStyle/>
          <a:p>
            <a:r>
              <a:rPr lang="en-US" sz="3400"/>
              <a:t>Question 2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97112"/>
            <a:ext cx="7394575" cy="838200"/>
          </a:xfr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</a:rPr>
              <a:t>A 16 KB direct-mapped cache is accessed with a 32 bit address. If the block size is 8 bytes, how many bits wide is the tag?</a:t>
            </a:r>
          </a:p>
          <a:p>
            <a:pPr marL="285750" indent="-285750">
              <a:lnSpc>
                <a:spcPct val="110000"/>
              </a:lnSpc>
            </a:pPr>
            <a:endParaRPr lang="en-US" sz="1800">
              <a:solidFill>
                <a:srgbClr val="CC0000"/>
              </a:solidFill>
            </a:endParaRPr>
          </a:p>
        </p:txBody>
      </p:sp>
      <p:grpSp>
        <p:nvGrpSpPr>
          <p:cNvPr id="977973" name="Group 53"/>
          <p:cNvGrpSpPr>
            <a:grpSpLocks/>
          </p:cNvGrpSpPr>
          <p:nvPr/>
        </p:nvGrpSpPr>
        <p:grpSpPr bwMode="auto">
          <a:xfrm>
            <a:off x="990600" y="3363912"/>
            <a:ext cx="7394575" cy="3313113"/>
            <a:chOff x="624" y="1920"/>
            <a:chExt cx="4658" cy="2087"/>
          </a:xfrm>
        </p:grpSpPr>
        <p:sp>
          <p:nvSpPr>
            <p:cNvPr id="977924" name="Rectangle 4"/>
            <p:cNvSpPr>
              <a:spLocks noChangeArrowheads="1"/>
            </p:cNvSpPr>
            <p:nvPr/>
          </p:nvSpPr>
          <p:spPr bwMode="auto">
            <a:xfrm>
              <a:off x="624" y="1920"/>
              <a:ext cx="465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Since blocks are 8 bytes each, 3 offset bits required.  (2^3 = 8)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Total blocks in the cache = 16KB/8bytes = 2^14/2^3 = 2^11.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There is only one column in this cache (set associativity = 1) so the number of sets in the cache = 2^11.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Number of index bits required is therefore 11.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The size of the tag is therefore 32 - 11 - 3 = 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18 bits/tag</a:t>
              </a: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. </a:t>
              </a:r>
            </a:p>
          </p:txBody>
        </p:sp>
        <p:grpSp>
          <p:nvGrpSpPr>
            <p:cNvPr id="977935" name="Group 15"/>
            <p:cNvGrpSpPr>
              <a:grpSpLocks/>
            </p:cNvGrpSpPr>
            <p:nvPr/>
          </p:nvGrpSpPr>
          <p:grpSpPr bwMode="auto">
            <a:xfrm>
              <a:off x="2210" y="3542"/>
              <a:ext cx="1283" cy="465"/>
              <a:chOff x="2210" y="3542"/>
              <a:chExt cx="1283" cy="465"/>
            </a:xfrm>
          </p:grpSpPr>
          <p:sp>
            <p:nvSpPr>
              <p:cNvPr id="977925" name="Rectangle 5"/>
              <p:cNvSpPr>
                <a:spLocks noChangeArrowheads="1"/>
              </p:cNvSpPr>
              <p:nvPr/>
            </p:nvSpPr>
            <p:spPr bwMode="auto">
              <a:xfrm>
                <a:off x="2214" y="3678"/>
                <a:ext cx="1225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926" name="Rectangle 6"/>
              <p:cNvSpPr>
                <a:spLocks noChangeArrowheads="1"/>
              </p:cNvSpPr>
              <p:nvPr/>
            </p:nvSpPr>
            <p:spPr bwMode="auto">
              <a:xfrm>
                <a:off x="2742" y="3678"/>
                <a:ext cx="38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927" name="Rectangle 7"/>
              <p:cNvSpPr>
                <a:spLocks noChangeArrowheads="1"/>
              </p:cNvSpPr>
              <p:nvPr/>
            </p:nvSpPr>
            <p:spPr bwMode="auto">
              <a:xfrm>
                <a:off x="2210" y="3677"/>
                <a:ext cx="531" cy="145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928" name="Text Box 8"/>
              <p:cNvSpPr txBox="1">
                <a:spLocks noChangeArrowheads="1"/>
              </p:cNvSpPr>
              <p:nvPr/>
            </p:nvSpPr>
            <p:spPr bwMode="auto">
              <a:xfrm>
                <a:off x="2376" y="3542"/>
                <a:ext cx="26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tag</a:t>
                </a:r>
              </a:p>
            </p:txBody>
          </p:sp>
          <p:sp>
            <p:nvSpPr>
              <p:cNvPr id="977929" name="Text Box 9"/>
              <p:cNvSpPr txBox="1">
                <a:spLocks noChangeArrowheads="1"/>
              </p:cNvSpPr>
              <p:nvPr/>
            </p:nvSpPr>
            <p:spPr bwMode="auto">
              <a:xfrm>
                <a:off x="2758" y="3542"/>
                <a:ext cx="36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index</a:t>
                </a:r>
              </a:p>
            </p:txBody>
          </p:sp>
          <p:sp>
            <p:nvSpPr>
              <p:cNvPr id="977930" name="Text Box 10"/>
              <p:cNvSpPr txBox="1">
                <a:spLocks noChangeArrowheads="1"/>
              </p:cNvSpPr>
              <p:nvPr/>
            </p:nvSpPr>
            <p:spPr bwMode="auto">
              <a:xfrm>
                <a:off x="3116" y="3542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offset</a:t>
                </a:r>
              </a:p>
            </p:txBody>
          </p:sp>
          <p:sp>
            <p:nvSpPr>
              <p:cNvPr id="977931" name="Text Box 11"/>
              <p:cNvSpPr txBox="1">
                <a:spLocks noChangeArrowheads="1"/>
              </p:cNvSpPr>
              <p:nvPr/>
            </p:nvSpPr>
            <p:spPr bwMode="auto">
              <a:xfrm>
                <a:off x="3223" y="3825"/>
                <a:ext cx="120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3</a:t>
                </a:r>
              </a:p>
            </p:txBody>
          </p:sp>
          <p:sp>
            <p:nvSpPr>
              <p:cNvPr id="977932" name="Text Box 12"/>
              <p:cNvSpPr txBox="1">
                <a:spLocks noChangeArrowheads="1"/>
              </p:cNvSpPr>
              <p:nvPr/>
            </p:nvSpPr>
            <p:spPr bwMode="auto">
              <a:xfrm>
                <a:off x="2856" y="3822"/>
                <a:ext cx="183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11</a:t>
                </a:r>
              </a:p>
            </p:txBody>
          </p:sp>
          <p:sp>
            <p:nvSpPr>
              <p:cNvPr id="977933" name="Text Box 13"/>
              <p:cNvSpPr txBox="1">
                <a:spLocks noChangeArrowheads="1"/>
              </p:cNvSpPr>
              <p:nvPr/>
            </p:nvSpPr>
            <p:spPr bwMode="auto">
              <a:xfrm>
                <a:off x="2385" y="3828"/>
                <a:ext cx="183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18</a:t>
                </a:r>
              </a:p>
            </p:txBody>
          </p:sp>
        </p:grpSp>
      </p:grpSp>
      <p:sp>
        <p:nvSpPr>
          <p:cNvPr id="977936" name="Rectangle 16"/>
          <p:cNvSpPr>
            <a:spLocks noChangeArrowheads="1"/>
          </p:cNvSpPr>
          <p:nvPr/>
        </p:nvSpPr>
        <p:spPr bwMode="auto">
          <a:xfrm>
            <a:off x="5970588" y="9096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40" name="Rectangle 20"/>
          <p:cNvSpPr>
            <a:spLocks noChangeArrowheads="1"/>
          </p:cNvSpPr>
          <p:nvPr/>
        </p:nvSpPr>
        <p:spPr bwMode="auto">
          <a:xfrm>
            <a:off x="5970588" y="10525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5970588" y="11858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48" name="Rectangle 28"/>
          <p:cNvSpPr>
            <a:spLocks noChangeArrowheads="1"/>
          </p:cNvSpPr>
          <p:nvPr/>
        </p:nvSpPr>
        <p:spPr bwMode="auto">
          <a:xfrm>
            <a:off x="5970588" y="132873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52" name="Rectangle 32"/>
          <p:cNvSpPr>
            <a:spLocks noChangeArrowheads="1"/>
          </p:cNvSpPr>
          <p:nvPr/>
        </p:nvSpPr>
        <p:spPr bwMode="auto">
          <a:xfrm>
            <a:off x="5970588" y="147161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56" name="Rectangle 36"/>
          <p:cNvSpPr>
            <a:spLocks noChangeArrowheads="1"/>
          </p:cNvSpPr>
          <p:nvPr/>
        </p:nvSpPr>
        <p:spPr bwMode="auto">
          <a:xfrm>
            <a:off x="5970588" y="1604962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60" name="Rectangle 40"/>
          <p:cNvSpPr>
            <a:spLocks noChangeArrowheads="1"/>
          </p:cNvSpPr>
          <p:nvPr/>
        </p:nvSpPr>
        <p:spPr bwMode="auto">
          <a:xfrm>
            <a:off x="5970588" y="174307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64" name="Rectangle 44"/>
          <p:cNvSpPr>
            <a:spLocks noChangeArrowheads="1"/>
          </p:cNvSpPr>
          <p:nvPr/>
        </p:nvSpPr>
        <p:spPr bwMode="auto">
          <a:xfrm>
            <a:off x="5970588" y="1885950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68" name="Rectangle 48"/>
          <p:cNvSpPr>
            <a:spLocks noChangeArrowheads="1"/>
          </p:cNvSpPr>
          <p:nvPr/>
        </p:nvSpPr>
        <p:spPr bwMode="auto">
          <a:xfrm>
            <a:off x="42814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69" name="Rectangle 49"/>
          <p:cNvSpPr>
            <a:spLocks noChangeArrowheads="1"/>
          </p:cNvSpPr>
          <p:nvPr/>
        </p:nvSpPr>
        <p:spPr bwMode="auto">
          <a:xfrm>
            <a:off x="46243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70" name="Rectangle 50"/>
          <p:cNvSpPr>
            <a:spLocks noChangeArrowheads="1"/>
          </p:cNvSpPr>
          <p:nvPr/>
        </p:nvSpPr>
        <p:spPr bwMode="auto">
          <a:xfrm>
            <a:off x="49672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71" name="Freeform 51"/>
          <p:cNvSpPr>
            <a:spLocks/>
          </p:cNvSpPr>
          <p:nvPr/>
        </p:nvSpPr>
        <p:spPr bwMode="auto">
          <a:xfrm>
            <a:off x="4802188" y="1177925"/>
            <a:ext cx="1028700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129"/>
              </a:cxn>
              <a:cxn ang="0">
                <a:pos x="204" y="193"/>
              </a:cxn>
              <a:cxn ang="0">
                <a:pos x="648" y="234"/>
              </a:cxn>
            </a:cxnLst>
            <a:rect l="0" t="0" r="r" b="b"/>
            <a:pathLst>
              <a:path w="648" h="234">
                <a:moveTo>
                  <a:pt x="0" y="0"/>
                </a:moveTo>
                <a:cubicBezTo>
                  <a:pt x="6" y="48"/>
                  <a:pt x="13" y="97"/>
                  <a:pt x="47" y="129"/>
                </a:cubicBezTo>
                <a:cubicBezTo>
                  <a:pt x="81" y="161"/>
                  <a:pt x="104" y="176"/>
                  <a:pt x="204" y="193"/>
                </a:cubicBezTo>
                <a:cubicBezTo>
                  <a:pt x="304" y="210"/>
                  <a:pt x="476" y="222"/>
                  <a:pt x="648" y="23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7972" name="Text Box 52"/>
          <p:cNvSpPr txBox="1">
            <a:spLocks noChangeArrowheads="1"/>
          </p:cNvSpPr>
          <p:nvPr/>
        </p:nvSpPr>
        <p:spPr bwMode="auto">
          <a:xfrm>
            <a:off x="4298950" y="733425"/>
            <a:ext cx="973138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 ?    ?   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685800"/>
            <a:ext cx="8586787" cy="530225"/>
          </a:xfrm>
        </p:spPr>
        <p:txBody>
          <a:bodyPr/>
          <a:lstStyle/>
          <a:p>
            <a:r>
              <a:rPr lang="en-US" sz="3400"/>
              <a:t>Question 3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97112"/>
            <a:ext cx="7394575" cy="990600"/>
          </a:xfr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</a:rPr>
              <a:t>Suppose we have an 8 KB fully-associative cache with 16 byte blocks.  How big is the tag for each entry, assuming a 32-bit address?</a:t>
            </a:r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979037" name="Group 93"/>
          <p:cNvGrpSpPr>
            <a:grpSpLocks/>
          </p:cNvGrpSpPr>
          <p:nvPr/>
        </p:nvGrpSpPr>
        <p:grpSpPr bwMode="auto">
          <a:xfrm>
            <a:off x="990600" y="3592512"/>
            <a:ext cx="7394575" cy="2884488"/>
            <a:chOff x="624" y="2064"/>
            <a:chExt cx="4658" cy="1817"/>
          </a:xfrm>
        </p:grpSpPr>
        <p:sp>
          <p:nvSpPr>
            <p:cNvPr id="978948" name="Rectangle 4"/>
            <p:cNvSpPr>
              <a:spLocks noChangeArrowheads="1"/>
            </p:cNvSpPr>
            <p:nvPr/>
          </p:nvSpPr>
          <p:spPr bwMode="auto">
            <a:xfrm>
              <a:off x="624" y="2064"/>
              <a:ext cx="4658" cy="6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Note first that there is only one set in a fully-associative cache.  This means no index bits are used to select the set.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The 16-byte blocks require 4 offset bits (2^4 = 16).</a:t>
              </a:r>
            </a:p>
            <a:p>
              <a:pPr marL="285750" indent="-28575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-65" charset="2"/>
                <a:buNone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The tag is therefore 32 - 4 = 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28 bits</a:t>
              </a: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 in length.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pSp>
          <p:nvGrpSpPr>
            <p:cNvPr id="978959" name="Group 15"/>
            <p:cNvGrpSpPr>
              <a:grpSpLocks/>
            </p:cNvGrpSpPr>
            <p:nvPr/>
          </p:nvGrpSpPr>
          <p:grpSpPr bwMode="auto">
            <a:xfrm>
              <a:off x="2034" y="3416"/>
              <a:ext cx="1279" cy="465"/>
              <a:chOff x="2034" y="3416"/>
              <a:chExt cx="1279" cy="465"/>
            </a:xfrm>
          </p:grpSpPr>
          <p:sp>
            <p:nvSpPr>
              <p:cNvPr id="978950" name="Rectangle 6"/>
              <p:cNvSpPr>
                <a:spLocks noChangeArrowheads="1"/>
              </p:cNvSpPr>
              <p:nvPr/>
            </p:nvSpPr>
            <p:spPr bwMode="auto">
              <a:xfrm>
                <a:off x="2034" y="3552"/>
                <a:ext cx="1225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952" name="Rectangle 8"/>
              <p:cNvSpPr>
                <a:spLocks noChangeArrowheads="1"/>
              </p:cNvSpPr>
              <p:nvPr/>
            </p:nvSpPr>
            <p:spPr bwMode="auto">
              <a:xfrm>
                <a:off x="2039" y="3551"/>
                <a:ext cx="897" cy="145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953" name="Text Box 9"/>
              <p:cNvSpPr txBox="1">
                <a:spLocks noChangeArrowheads="1"/>
              </p:cNvSpPr>
              <p:nvPr/>
            </p:nvSpPr>
            <p:spPr bwMode="auto">
              <a:xfrm>
                <a:off x="2196" y="3416"/>
                <a:ext cx="260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tag</a:t>
                </a:r>
              </a:p>
            </p:txBody>
          </p:sp>
          <p:sp>
            <p:nvSpPr>
              <p:cNvPr id="978955" name="Text Box 11"/>
              <p:cNvSpPr txBox="1">
                <a:spLocks noChangeArrowheads="1"/>
              </p:cNvSpPr>
              <p:nvPr/>
            </p:nvSpPr>
            <p:spPr bwMode="auto">
              <a:xfrm>
                <a:off x="2936" y="3416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>
                    <a:latin typeface="Arial" pitchFamily="-65" charset="0"/>
                  </a:rPr>
                  <a:t>offset</a:t>
                </a:r>
              </a:p>
            </p:txBody>
          </p:sp>
          <p:sp>
            <p:nvSpPr>
              <p:cNvPr id="978956" name="Text Box 12"/>
              <p:cNvSpPr txBox="1">
                <a:spLocks noChangeArrowheads="1"/>
              </p:cNvSpPr>
              <p:nvPr/>
            </p:nvSpPr>
            <p:spPr bwMode="auto">
              <a:xfrm>
                <a:off x="3043" y="3699"/>
                <a:ext cx="120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978958" name="Text Box 14"/>
              <p:cNvSpPr txBox="1">
                <a:spLocks noChangeArrowheads="1"/>
              </p:cNvSpPr>
              <p:nvPr/>
            </p:nvSpPr>
            <p:spPr bwMode="auto">
              <a:xfrm>
                <a:off x="2205" y="3702"/>
                <a:ext cx="183" cy="1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28</a:t>
                </a:r>
              </a:p>
            </p:txBody>
          </p:sp>
        </p:grpSp>
      </p:grpSp>
      <p:sp>
        <p:nvSpPr>
          <p:cNvPr id="978960" name="Rectangle 16"/>
          <p:cNvSpPr>
            <a:spLocks noChangeArrowheads="1"/>
          </p:cNvSpPr>
          <p:nvPr/>
        </p:nvSpPr>
        <p:spPr bwMode="auto">
          <a:xfrm>
            <a:off x="5905500" y="147478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61" name="Rectangle 17"/>
          <p:cNvSpPr>
            <a:spLocks noChangeArrowheads="1"/>
          </p:cNvSpPr>
          <p:nvPr/>
        </p:nvSpPr>
        <p:spPr bwMode="auto">
          <a:xfrm>
            <a:off x="6248400" y="147478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62" name="Rectangle 18"/>
          <p:cNvSpPr>
            <a:spLocks noChangeArrowheads="1"/>
          </p:cNvSpPr>
          <p:nvPr/>
        </p:nvSpPr>
        <p:spPr bwMode="auto">
          <a:xfrm>
            <a:off x="6591300" y="147478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63" name="Rectangle 19"/>
          <p:cNvSpPr>
            <a:spLocks noChangeArrowheads="1"/>
          </p:cNvSpPr>
          <p:nvPr/>
        </p:nvSpPr>
        <p:spPr bwMode="auto">
          <a:xfrm>
            <a:off x="6934200" y="1474787"/>
            <a:ext cx="342900" cy="1381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92" name="Rectangle 48"/>
          <p:cNvSpPr>
            <a:spLocks noChangeArrowheads="1"/>
          </p:cNvSpPr>
          <p:nvPr/>
        </p:nvSpPr>
        <p:spPr bwMode="auto">
          <a:xfrm>
            <a:off x="42814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93" name="Rectangle 49"/>
          <p:cNvSpPr>
            <a:spLocks noChangeArrowheads="1"/>
          </p:cNvSpPr>
          <p:nvPr/>
        </p:nvSpPr>
        <p:spPr bwMode="auto">
          <a:xfrm>
            <a:off x="46243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94" name="Rectangle 50"/>
          <p:cNvSpPr>
            <a:spLocks noChangeArrowheads="1"/>
          </p:cNvSpPr>
          <p:nvPr/>
        </p:nvSpPr>
        <p:spPr bwMode="auto">
          <a:xfrm>
            <a:off x="4967288" y="987425"/>
            <a:ext cx="342900" cy="1381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8995" name="Freeform 51"/>
          <p:cNvSpPr>
            <a:spLocks/>
          </p:cNvSpPr>
          <p:nvPr/>
        </p:nvSpPr>
        <p:spPr bwMode="auto">
          <a:xfrm>
            <a:off x="4802188" y="1177925"/>
            <a:ext cx="1028700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129"/>
              </a:cxn>
              <a:cxn ang="0">
                <a:pos x="204" y="193"/>
              </a:cxn>
              <a:cxn ang="0">
                <a:pos x="648" y="234"/>
              </a:cxn>
            </a:cxnLst>
            <a:rect l="0" t="0" r="r" b="b"/>
            <a:pathLst>
              <a:path w="648" h="234">
                <a:moveTo>
                  <a:pt x="0" y="0"/>
                </a:moveTo>
                <a:cubicBezTo>
                  <a:pt x="6" y="48"/>
                  <a:pt x="13" y="97"/>
                  <a:pt x="47" y="129"/>
                </a:cubicBezTo>
                <a:cubicBezTo>
                  <a:pt x="81" y="161"/>
                  <a:pt x="104" y="176"/>
                  <a:pt x="204" y="193"/>
                </a:cubicBezTo>
                <a:cubicBezTo>
                  <a:pt x="304" y="210"/>
                  <a:pt x="476" y="222"/>
                  <a:pt x="648" y="23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9032" name="Rectangle 88"/>
          <p:cNvSpPr>
            <a:spLocks noChangeArrowheads="1"/>
          </p:cNvSpPr>
          <p:nvPr/>
        </p:nvSpPr>
        <p:spPr bwMode="auto">
          <a:xfrm>
            <a:off x="7277100" y="1473200"/>
            <a:ext cx="342900" cy="1412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9033" name="Rectangle 89"/>
          <p:cNvSpPr>
            <a:spLocks noChangeArrowheads="1"/>
          </p:cNvSpPr>
          <p:nvPr/>
        </p:nvSpPr>
        <p:spPr bwMode="auto">
          <a:xfrm>
            <a:off x="7620000" y="1473200"/>
            <a:ext cx="342900" cy="1412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9034" name="Rectangle 90"/>
          <p:cNvSpPr>
            <a:spLocks noChangeArrowheads="1"/>
          </p:cNvSpPr>
          <p:nvPr/>
        </p:nvSpPr>
        <p:spPr bwMode="auto">
          <a:xfrm>
            <a:off x="7962900" y="1473200"/>
            <a:ext cx="342900" cy="1412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9035" name="Rectangle 91"/>
          <p:cNvSpPr>
            <a:spLocks noChangeArrowheads="1"/>
          </p:cNvSpPr>
          <p:nvPr/>
        </p:nvSpPr>
        <p:spPr bwMode="auto">
          <a:xfrm>
            <a:off x="8305800" y="1473200"/>
            <a:ext cx="342900" cy="1412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9036" name="Text Box 92"/>
          <p:cNvSpPr txBox="1">
            <a:spLocks noChangeArrowheads="1"/>
          </p:cNvSpPr>
          <p:nvPr/>
        </p:nvSpPr>
        <p:spPr bwMode="auto">
          <a:xfrm>
            <a:off x="4298950" y="733425"/>
            <a:ext cx="973138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 ?    ?   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Core Duo</a:t>
            </a:r>
          </a:p>
        </p:txBody>
      </p:sp>
      <p:pic>
        <p:nvPicPr>
          <p:cNvPr id="1081347" name="Picture 1027" descr="yonah_d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2450" y="1828800"/>
            <a:ext cx="2959100" cy="2608263"/>
          </a:xfrm>
          <a:prstGeom prst="rect">
            <a:avLst/>
          </a:prstGeom>
          <a:noFill/>
        </p:spPr>
      </p:pic>
      <p:sp>
        <p:nvSpPr>
          <p:cNvPr id="1081348" name="Text Box 1028"/>
          <p:cNvSpPr txBox="1">
            <a:spLocks noChangeArrowheads="1"/>
          </p:cNvSpPr>
          <p:nvPr/>
        </p:nvSpPr>
        <p:spPr bwMode="auto">
          <a:xfrm>
            <a:off x="131763" y="2089150"/>
            <a:ext cx="2459037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/>
              <a:t>Each core includes L1 i- and d-caches</a:t>
            </a:r>
          </a:p>
        </p:txBody>
      </p:sp>
      <p:sp>
        <p:nvSpPr>
          <p:cNvPr id="1081349" name="Line 1029"/>
          <p:cNvSpPr>
            <a:spLocks noChangeShapeType="1"/>
          </p:cNvSpPr>
          <p:nvPr/>
        </p:nvSpPr>
        <p:spPr bwMode="auto">
          <a:xfrm flipV="1">
            <a:off x="2438400" y="2590800"/>
            <a:ext cx="60960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0" name="Text Box 1030"/>
          <p:cNvSpPr txBox="1">
            <a:spLocks noChangeArrowheads="1"/>
          </p:cNvSpPr>
          <p:nvPr/>
        </p:nvSpPr>
        <p:spPr bwMode="auto">
          <a:xfrm>
            <a:off x="131763" y="3590925"/>
            <a:ext cx="2611437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/>
              <a:t>Intel calls this L2 a “smart cache</a:t>
            </a:r>
          </a:p>
        </p:txBody>
      </p:sp>
      <p:sp>
        <p:nvSpPr>
          <p:cNvPr id="1081351" name="Line 1031"/>
          <p:cNvSpPr>
            <a:spLocks noChangeShapeType="1"/>
          </p:cNvSpPr>
          <p:nvPr/>
        </p:nvSpPr>
        <p:spPr bwMode="auto">
          <a:xfrm>
            <a:off x="2286000" y="3971925"/>
            <a:ext cx="76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2" name="Text Box 1032"/>
          <p:cNvSpPr txBox="1">
            <a:spLocks noChangeArrowheads="1"/>
          </p:cNvSpPr>
          <p:nvPr/>
        </p:nvSpPr>
        <p:spPr bwMode="auto">
          <a:xfrm>
            <a:off x="3255963" y="4860925"/>
            <a:ext cx="2459037" cy="1082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/>
              <a:t>In Pentium D 900 (released 2005) each core has its own 2 MB L2 cache</a:t>
            </a:r>
          </a:p>
        </p:txBody>
      </p:sp>
      <p:sp>
        <p:nvSpPr>
          <p:cNvPr id="1081353" name="Line 1033"/>
          <p:cNvSpPr>
            <a:spLocks noChangeShapeType="1"/>
          </p:cNvSpPr>
          <p:nvPr/>
        </p:nvSpPr>
        <p:spPr bwMode="auto">
          <a:xfrm flipV="1">
            <a:off x="4495800" y="4429125"/>
            <a:ext cx="0" cy="447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4" name="Text Box 1034"/>
          <p:cNvSpPr txBox="1">
            <a:spLocks noChangeArrowheads="1"/>
          </p:cNvSpPr>
          <p:nvPr/>
        </p:nvSpPr>
        <p:spPr bwMode="auto">
          <a:xfrm>
            <a:off x="6172200" y="3308350"/>
            <a:ext cx="2895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/>
              <a:t>Shared L2 cache facilitates data sharing</a:t>
            </a:r>
          </a:p>
        </p:txBody>
      </p:sp>
      <p:sp>
        <p:nvSpPr>
          <p:cNvPr id="1081355" name="Text Box 1035"/>
          <p:cNvSpPr txBox="1">
            <a:spLocks noChangeArrowheads="1"/>
          </p:cNvSpPr>
          <p:nvPr/>
        </p:nvSpPr>
        <p:spPr bwMode="auto">
          <a:xfrm>
            <a:off x="6172200" y="4048125"/>
            <a:ext cx="2895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/>
              <a:t>Power can be turned off to unused L2 portions</a:t>
            </a:r>
          </a:p>
        </p:txBody>
      </p:sp>
      <p:sp>
        <p:nvSpPr>
          <p:cNvPr id="1081356" name="Line 1036"/>
          <p:cNvSpPr>
            <a:spLocks noChangeShapeType="1"/>
          </p:cNvSpPr>
          <p:nvPr/>
        </p:nvSpPr>
        <p:spPr bwMode="auto">
          <a:xfrm flipH="1">
            <a:off x="6096000" y="3971925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7" name="Text Box 1037"/>
          <p:cNvSpPr txBox="1">
            <a:spLocks noChangeArrowheads="1"/>
          </p:cNvSpPr>
          <p:nvPr/>
        </p:nvSpPr>
        <p:spPr bwMode="auto">
          <a:xfrm>
            <a:off x="2825750" y="6365875"/>
            <a:ext cx="3624263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Core Duo released January 2006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6144" y="1344634"/>
            <a:ext cx="26177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lines/blocks </a:t>
            </a:r>
            <a:r>
              <a:rPr lang="en-US" sz="1800" dirty="0" smtClean="0">
                <a:latin typeface="Calibri" pitchFamily="34" charset="0"/>
              </a:rPr>
              <a:t>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6553200" y="2124486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9527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437110" y="2406895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008076" y="2209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43288" y="624840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2247294" y="6177482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10886" y="5112603"/>
            <a:ext cx="2146867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Nominal cache size:</a:t>
            </a:r>
          </a:p>
          <a:p>
            <a:r>
              <a:rPr lang="en-US" i="1" dirty="0" smtClean="0">
                <a:latin typeface="Calibri" pitchFamily="34" charset="0"/>
              </a:rPr>
              <a:t>S x E x B data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</a:t>
            </a:r>
            <a:r>
              <a:rPr lang="en-US" dirty="0" smtClean="0"/>
              <a:t> i7</a:t>
            </a:r>
            <a:endParaRPr lang="en-US" dirty="0"/>
          </a:p>
        </p:txBody>
      </p:sp>
      <p:sp>
        <p:nvSpPr>
          <p:cNvPr id="1081348" name="Text Box 1028"/>
          <p:cNvSpPr txBox="1">
            <a:spLocks noChangeArrowheads="1"/>
          </p:cNvSpPr>
          <p:nvPr/>
        </p:nvSpPr>
        <p:spPr bwMode="auto">
          <a:xfrm>
            <a:off x="284163" y="2913846"/>
            <a:ext cx="1849437" cy="134344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High end of Intel “core” brand, 731M transistors, 1366 pins.</a:t>
            </a:r>
            <a:endParaRPr lang="en-US" dirty="0"/>
          </a:p>
        </p:txBody>
      </p:sp>
      <p:sp>
        <p:nvSpPr>
          <p:cNvPr id="1081349" name="Line 1029"/>
          <p:cNvSpPr>
            <a:spLocks noChangeShapeType="1"/>
          </p:cNvSpPr>
          <p:nvPr/>
        </p:nvSpPr>
        <p:spPr bwMode="auto">
          <a:xfrm flipV="1">
            <a:off x="2438400" y="2358938"/>
            <a:ext cx="60960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0" name="Text Box 1030"/>
          <p:cNvSpPr txBox="1">
            <a:spLocks noChangeArrowheads="1"/>
          </p:cNvSpPr>
          <p:nvPr/>
        </p:nvSpPr>
        <p:spPr bwMode="auto">
          <a:xfrm>
            <a:off x="6934200" y="3048000"/>
            <a:ext cx="1925637" cy="10941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Each core has 32KB </a:t>
            </a:r>
            <a:r>
              <a:rPr lang="en-US" dirty="0" err="1" smtClean="0"/>
              <a:t>i</a:t>
            </a:r>
            <a:r>
              <a:rPr lang="en-US" dirty="0" smtClean="0"/>
              <a:t>-cache, 32KB </a:t>
            </a:r>
            <a:r>
              <a:rPr lang="en-US" dirty="0" err="1" smtClean="0"/>
              <a:t>d</a:t>
            </a:r>
            <a:r>
              <a:rPr lang="en-US" dirty="0" smtClean="0"/>
              <a:t>-cache,</a:t>
            </a:r>
          </a:p>
          <a:p>
            <a:r>
              <a:rPr lang="en-US" dirty="0" smtClean="0"/>
              <a:t>and a 256KB L2.</a:t>
            </a:r>
            <a:endParaRPr lang="en-US" dirty="0"/>
          </a:p>
        </p:txBody>
      </p:sp>
      <p:sp>
        <p:nvSpPr>
          <p:cNvPr id="1081351" name="Line 1031"/>
          <p:cNvSpPr>
            <a:spLocks noChangeShapeType="1"/>
          </p:cNvSpPr>
          <p:nvPr/>
        </p:nvSpPr>
        <p:spPr bwMode="auto">
          <a:xfrm>
            <a:off x="2286000" y="3740063"/>
            <a:ext cx="76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6" name="Line 1036"/>
          <p:cNvSpPr>
            <a:spLocks noChangeShapeType="1"/>
          </p:cNvSpPr>
          <p:nvPr/>
        </p:nvSpPr>
        <p:spPr bwMode="auto">
          <a:xfrm flipH="1">
            <a:off x="6096000" y="37400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1357" name="Text Box 1037"/>
          <p:cNvSpPr txBox="1">
            <a:spLocks noChangeArrowheads="1"/>
          </p:cNvSpPr>
          <p:nvPr/>
        </p:nvSpPr>
        <p:spPr bwMode="auto">
          <a:xfrm>
            <a:off x="2200735" y="6172200"/>
            <a:ext cx="4504865" cy="59554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Quadcore</a:t>
            </a:r>
            <a:r>
              <a:rPr lang="en-US" dirty="0" smtClean="0">
                <a:solidFill>
                  <a:schemeClr val="accent1"/>
                </a:solidFill>
              </a:rPr>
              <a:t> Core i7 announced late 2008, six-core addition to launch March 2010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 descr="Nehalem_Die_call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91941"/>
            <a:ext cx="4798477" cy="3079750"/>
          </a:xfrm>
          <a:prstGeom prst="rect">
            <a:avLst/>
          </a:prstGeom>
        </p:spPr>
      </p:pic>
      <p:sp>
        <p:nvSpPr>
          <p:cNvPr id="16" name="Text Box 1030"/>
          <p:cNvSpPr txBox="1">
            <a:spLocks noChangeArrowheads="1"/>
          </p:cNvSpPr>
          <p:nvPr/>
        </p:nvSpPr>
        <p:spPr bwMode="auto">
          <a:xfrm>
            <a:off x="3505200" y="5174953"/>
            <a:ext cx="1925637" cy="84484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8MB L3 cache is shared by all cores.</a:t>
            </a:r>
            <a:endParaRPr lang="en-US" dirty="0"/>
          </a:p>
        </p:txBody>
      </p:sp>
      <p:sp>
        <p:nvSpPr>
          <p:cNvPr id="17" name="Text Box 1030"/>
          <p:cNvSpPr txBox="1">
            <a:spLocks noChangeArrowheads="1"/>
          </p:cNvSpPr>
          <p:nvPr/>
        </p:nvSpPr>
        <p:spPr bwMode="auto">
          <a:xfrm>
            <a:off x="2286000" y="1288753"/>
            <a:ext cx="4364037" cy="84484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First Intel CPU to have integrated memory controller: 3 channel DDR3, over 25 GB/</a:t>
            </a:r>
            <a:r>
              <a:rPr lang="en-US" dirty="0" err="1" smtClean="0"/>
              <a:t>s</a:t>
            </a:r>
            <a:r>
              <a:rPr lang="en-US" dirty="0" smtClean="0"/>
              <a:t> memory throughput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Cache Hierarchy</a:t>
            </a:r>
            <a:endParaRPr lang="en-US" dirty="0"/>
          </a:p>
        </p:txBody>
      </p:sp>
      <p:sp>
        <p:nvSpPr>
          <p:cNvPr id="3" name="Rectangle 396"/>
          <p:cNvSpPr>
            <a:spLocks noChangeArrowheads="1"/>
          </p:cNvSpPr>
          <p:nvPr/>
        </p:nvSpPr>
        <p:spPr bwMode="auto">
          <a:xfrm>
            <a:off x="1536700" y="2209800"/>
            <a:ext cx="9779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Regs</a:t>
            </a:r>
          </a:p>
        </p:txBody>
      </p:sp>
      <p:sp>
        <p:nvSpPr>
          <p:cNvPr id="4" name="Rectangle 397"/>
          <p:cNvSpPr>
            <a:spLocks noChangeArrowheads="1"/>
          </p:cNvSpPr>
          <p:nvPr/>
        </p:nvSpPr>
        <p:spPr bwMode="auto">
          <a:xfrm>
            <a:off x="1579563" y="2857500"/>
            <a:ext cx="782637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L1 </a:t>
            </a:r>
          </a:p>
          <a:p>
            <a:r>
              <a:rPr lang="en-US" sz="1600">
                <a:latin typeface="Calibri"/>
                <a:cs typeface="Calibri"/>
              </a:rPr>
              <a:t>d-cache</a:t>
            </a:r>
          </a:p>
        </p:txBody>
      </p:sp>
      <p:sp>
        <p:nvSpPr>
          <p:cNvPr id="5" name="Rectangle 399"/>
          <p:cNvSpPr>
            <a:spLocks noChangeArrowheads="1"/>
          </p:cNvSpPr>
          <p:nvPr/>
        </p:nvSpPr>
        <p:spPr bwMode="auto">
          <a:xfrm>
            <a:off x="2514600" y="2857500"/>
            <a:ext cx="795338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L1 </a:t>
            </a:r>
          </a:p>
          <a:p>
            <a:r>
              <a:rPr lang="en-US" sz="1600">
                <a:latin typeface="Calibri"/>
                <a:cs typeface="Calibri"/>
              </a:rPr>
              <a:t>i-cache</a:t>
            </a:r>
          </a:p>
        </p:txBody>
      </p:sp>
      <p:sp>
        <p:nvSpPr>
          <p:cNvPr id="6" name="Rectangle 400"/>
          <p:cNvSpPr>
            <a:spLocks noChangeArrowheads="1"/>
          </p:cNvSpPr>
          <p:nvPr/>
        </p:nvSpPr>
        <p:spPr bwMode="auto">
          <a:xfrm>
            <a:off x="1600200" y="3771900"/>
            <a:ext cx="1709738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L2 unified cache</a:t>
            </a:r>
          </a:p>
        </p:txBody>
      </p:sp>
      <p:sp>
        <p:nvSpPr>
          <p:cNvPr id="7" name="Line 401"/>
          <p:cNvSpPr>
            <a:spLocks noChangeShapeType="1"/>
          </p:cNvSpPr>
          <p:nvPr/>
        </p:nvSpPr>
        <p:spPr bwMode="auto">
          <a:xfrm>
            <a:off x="2057400" y="25146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8" name="Line 402"/>
          <p:cNvSpPr>
            <a:spLocks noChangeShapeType="1"/>
          </p:cNvSpPr>
          <p:nvPr/>
        </p:nvSpPr>
        <p:spPr bwMode="auto">
          <a:xfrm>
            <a:off x="2057400" y="3429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9" name="Line 403"/>
          <p:cNvSpPr>
            <a:spLocks noChangeShapeType="1"/>
          </p:cNvSpPr>
          <p:nvPr/>
        </p:nvSpPr>
        <p:spPr bwMode="auto">
          <a:xfrm>
            <a:off x="2895600" y="3429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10" name="Rectangle 404"/>
          <p:cNvSpPr>
            <a:spLocks noChangeArrowheads="1"/>
          </p:cNvSpPr>
          <p:nvPr/>
        </p:nvSpPr>
        <p:spPr bwMode="auto">
          <a:xfrm>
            <a:off x="1371600" y="2057400"/>
            <a:ext cx="2122488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11" name="Text Box 405"/>
          <p:cNvSpPr txBox="1">
            <a:spLocks noChangeArrowheads="1"/>
          </p:cNvSpPr>
          <p:nvPr/>
        </p:nvSpPr>
        <p:spPr bwMode="auto">
          <a:xfrm>
            <a:off x="1328333" y="1752600"/>
            <a:ext cx="727884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Core 0</a:t>
            </a:r>
          </a:p>
        </p:txBody>
      </p:sp>
      <p:sp>
        <p:nvSpPr>
          <p:cNvPr id="12" name="Rectangle 406"/>
          <p:cNvSpPr>
            <a:spLocks noChangeArrowheads="1"/>
          </p:cNvSpPr>
          <p:nvPr/>
        </p:nvSpPr>
        <p:spPr bwMode="auto">
          <a:xfrm>
            <a:off x="5270500" y="2209800"/>
            <a:ext cx="9779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Regs</a:t>
            </a:r>
          </a:p>
        </p:txBody>
      </p:sp>
      <p:sp>
        <p:nvSpPr>
          <p:cNvPr id="13" name="Rectangle 407"/>
          <p:cNvSpPr>
            <a:spLocks noChangeArrowheads="1"/>
          </p:cNvSpPr>
          <p:nvPr/>
        </p:nvSpPr>
        <p:spPr bwMode="auto">
          <a:xfrm>
            <a:off x="5313363" y="2857500"/>
            <a:ext cx="782637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L1 </a:t>
            </a:r>
          </a:p>
          <a:p>
            <a:r>
              <a:rPr lang="en-US" sz="1600">
                <a:latin typeface="Calibri"/>
                <a:cs typeface="Calibri"/>
              </a:rPr>
              <a:t>d-cache</a:t>
            </a:r>
          </a:p>
        </p:txBody>
      </p:sp>
      <p:sp>
        <p:nvSpPr>
          <p:cNvPr id="14" name="Rectangle 408"/>
          <p:cNvSpPr>
            <a:spLocks noChangeArrowheads="1"/>
          </p:cNvSpPr>
          <p:nvPr/>
        </p:nvSpPr>
        <p:spPr bwMode="auto">
          <a:xfrm>
            <a:off x="6248400" y="2857500"/>
            <a:ext cx="795338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L1 </a:t>
            </a:r>
          </a:p>
          <a:p>
            <a:r>
              <a:rPr lang="en-US" sz="1600">
                <a:latin typeface="Calibri"/>
                <a:cs typeface="Calibri"/>
              </a:rPr>
              <a:t>i-cache</a:t>
            </a:r>
          </a:p>
        </p:txBody>
      </p:sp>
      <p:sp>
        <p:nvSpPr>
          <p:cNvPr id="15" name="Rectangle 409"/>
          <p:cNvSpPr>
            <a:spLocks noChangeArrowheads="1"/>
          </p:cNvSpPr>
          <p:nvPr/>
        </p:nvSpPr>
        <p:spPr bwMode="auto">
          <a:xfrm>
            <a:off x="5334000" y="3771900"/>
            <a:ext cx="1709738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L2 unified cache</a:t>
            </a:r>
          </a:p>
        </p:txBody>
      </p:sp>
      <p:sp>
        <p:nvSpPr>
          <p:cNvPr id="16" name="Line 410"/>
          <p:cNvSpPr>
            <a:spLocks noChangeShapeType="1"/>
          </p:cNvSpPr>
          <p:nvPr/>
        </p:nvSpPr>
        <p:spPr bwMode="auto">
          <a:xfrm>
            <a:off x="5791200" y="25146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17" name="Line 411"/>
          <p:cNvSpPr>
            <a:spLocks noChangeShapeType="1"/>
          </p:cNvSpPr>
          <p:nvPr/>
        </p:nvSpPr>
        <p:spPr bwMode="auto">
          <a:xfrm>
            <a:off x="5791200" y="3429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18" name="Line 412"/>
          <p:cNvSpPr>
            <a:spLocks noChangeShapeType="1"/>
          </p:cNvSpPr>
          <p:nvPr/>
        </p:nvSpPr>
        <p:spPr bwMode="auto">
          <a:xfrm>
            <a:off x="6629400" y="3429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19" name="Rectangle 413"/>
          <p:cNvSpPr>
            <a:spLocks noChangeArrowheads="1"/>
          </p:cNvSpPr>
          <p:nvPr/>
        </p:nvSpPr>
        <p:spPr bwMode="auto">
          <a:xfrm>
            <a:off x="5105400" y="2057400"/>
            <a:ext cx="2122488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20" name="Text Box 414"/>
          <p:cNvSpPr txBox="1">
            <a:spLocks noChangeArrowheads="1"/>
          </p:cNvSpPr>
          <p:nvPr/>
        </p:nvSpPr>
        <p:spPr bwMode="auto">
          <a:xfrm>
            <a:off x="5062133" y="1752600"/>
            <a:ext cx="727884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Core 3</a:t>
            </a:r>
          </a:p>
        </p:txBody>
      </p:sp>
      <p:sp>
        <p:nvSpPr>
          <p:cNvPr id="21" name="Text Box 415"/>
          <p:cNvSpPr txBox="1">
            <a:spLocks noChangeArrowheads="1"/>
          </p:cNvSpPr>
          <p:nvPr/>
        </p:nvSpPr>
        <p:spPr bwMode="auto">
          <a:xfrm>
            <a:off x="4189193" y="2987675"/>
            <a:ext cx="330639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…</a:t>
            </a:r>
          </a:p>
        </p:txBody>
      </p:sp>
      <p:sp>
        <p:nvSpPr>
          <p:cNvPr id="22" name="Line 417"/>
          <p:cNvSpPr>
            <a:spLocks noChangeShapeType="1"/>
          </p:cNvSpPr>
          <p:nvPr/>
        </p:nvSpPr>
        <p:spPr bwMode="auto">
          <a:xfrm>
            <a:off x="24384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23" name="Line 418"/>
          <p:cNvSpPr>
            <a:spLocks noChangeShapeType="1"/>
          </p:cNvSpPr>
          <p:nvPr/>
        </p:nvSpPr>
        <p:spPr bwMode="auto">
          <a:xfrm>
            <a:off x="61722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24" name="Rectangle 419"/>
          <p:cNvSpPr>
            <a:spLocks noChangeArrowheads="1"/>
          </p:cNvSpPr>
          <p:nvPr/>
        </p:nvSpPr>
        <p:spPr bwMode="auto">
          <a:xfrm>
            <a:off x="2089150" y="4876800"/>
            <a:ext cx="4387850" cy="571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L3 unified cache</a:t>
            </a:r>
          </a:p>
          <a:p>
            <a:r>
              <a:rPr lang="en-US" sz="1600">
                <a:latin typeface="Calibri"/>
                <a:cs typeface="Calibri"/>
              </a:rPr>
              <a:t>(shared by all cores)</a:t>
            </a:r>
          </a:p>
        </p:txBody>
      </p:sp>
      <p:sp>
        <p:nvSpPr>
          <p:cNvPr id="25" name="Rectangle 420"/>
          <p:cNvSpPr>
            <a:spLocks noChangeArrowheads="1"/>
          </p:cNvSpPr>
          <p:nvPr/>
        </p:nvSpPr>
        <p:spPr bwMode="auto">
          <a:xfrm>
            <a:off x="1219200" y="6134100"/>
            <a:ext cx="6172200" cy="5715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>
                <a:latin typeface="Calibri"/>
                <a:cs typeface="Calibri"/>
              </a:rPr>
              <a:t>Main memory</a:t>
            </a:r>
          </a:p>
        </p:txBody>
      </p:sp>
      <p:sp>
        <p:nvSpPr>
          <p:cNvPr id="26" name="Line 421"/>
          <p:cNvSpPr>
            <a:spLocks noChangeShapeType="1"/>
          </p:cNvSpPr>
          <p:nvPr/>
        </p:nvSpPr>
        <p:spPr bwMode="auto">
          <a:xfrm>
            <a:off x="4362450" y="54483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27" name="Rectangle 425"/>
          <p:cNvSpPr>
            <a:spLocks noChangeArrowheads="1"/>
          </p:cNvSpPr>
          <p:nvPr/>
        </p:nvSpPr>
        <p:spPr bwMode="auto">
          <a:xfrm>
            <a:off x="1219200" y="1752600"/>
            <a:ext cx="6172200" cy="3886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/>
              <a:cs typeface="Calibri"/>
            </a:endParaRPr>
          </a:p>
        </p:txBody>
      </p:sp>
      <p:sp>
        <p:nvSpPr>
          <p:cNvPr id="28" name="Text Box 426"/>
          <p:cNvSpPr txBox="1">
            <a:spLocks noChangeArrowheads="1"/>
          </p:cNvSpPr>
          <p:nvPr/>
        </p:nvSpPr>
        <p:spPr bwMode="auto">
          <a:xfrm>
            <a:off x="1211770" y="1447800"/>
            <a:ext cx="1749998" cy="3180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Processor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Cache Friendly Code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references to variables are good (temporal locality)</a:t>
            </a:r>
          </a:p>
          <a:p>
            <a:r>
              <a:rPr lang="en-US"/>
              <a:t>Stride-1 reference patterns are good (spatial locality)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Cold cache, 4-byte words, 4-word blocks, large arrays</a:t>
            </a:r>
          </a:p>
        </p:txBody>
      </p:sp>
      <p:sp>
        <p:nvSpPr>
          <p:cNvPr id="910340" name="Text Box 4"/>
          <p:cNvSpPr txBox="1">
            <a:spLocks noChangeArrowheads="1"/>
          </p:cNvSpPr>
          <p:nvPr/>
        </p:nvSpPr>
        <p:spPr bwMode="auto">
          <a:xfrm>
            <a:off x="304800" y="3575050"/>
            <a:ext cx="3989388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int sumarrayrows(int a[M][N])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int i, j, sum = 0;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-65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for (i = 0; i &lt; M; i++)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        sum += a[i][j];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}</a:t>
            </a:r>
          </a:p>
        </p:txBody>
      </p:sp>
      <p:sp>
        <p:nvSpPr>
          <p:cNvPr id="910341" name="Text Box 5"/>
          <p:cNvSpPr txBox="1">
            <a:spLocks noChangeArrowheads="1"/>
          </p:cNvSpPr>
          <p:nvPr/>
        </p:nvSpPr>
        <p:spPr bwMode="auto">
          <a:xfrm>
            <a:off x="4764088" y="3597275"/>
            <a:ext cx="3989387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int sumarraycols(int a[M][N])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int i, j, sum = 0;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-65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    for (i = 0; i &lt; M; i++)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        sum += a[i][j];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}</a:t>
            </a:r>
          </a:p>
        </p:txBody>
      </p:sp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768350" y="5957888"/>
            <a:ext cx="14351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Miss rate = </a:t>
            </a:r>
          </a:p>
        </p:txBody>
      </p:sp>
      <p:sp>
        <p:nvSpPr>
          <p:cNvPr id="910343" name="Text Box 7"/>
          <p:cNvSpPr txBox="1">
            <a:spLocks noChangeArrowheads="1"/>
          </p:cNvSpPr>
          <p:nvPr/>
        </p:nvSpPr>
        <p:spPr bwMode="auto">
          <a:xfrm>
            <a:off x="5410200" y="5957888"/>
            <a:ext cx="14351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Miss rate = </a:t>
            </a: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2171700" y="5984875"/>
            <a:ext cx="1536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1/4 = 25%</a:t>
            </a:r>
          </a:p>
        </p:txBody>
      </p:sp>
      <p:sp>
        <p:nvSpPr>
          <p:cNvPr id="910345" name="Text Box 9"/>
          <p:cNvSpPr txBox="1">
            <a:spLocks noChangeArrowheads="1"/>
          </p:cNvSpPr>
          <p:nvPr/>
        </p:nvSpPr>
        <p:spPr bwMode="auto">
          <a:xfrm>
            <a:off x="6750050" y="5984875"/>
            <a:ext cx="6762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4" grpId="0" autoUpdateAnimBg="0"/>
      <p:bldP spid="9103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0157" y="1344634"/>
            <a:ext cx="26177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lines/blocks </a:t>
            </a:r>
            <a:r>
              <a:rPr lang="en-US" sz="1800" dirty="0" smtClean="0">
                <a:latin typeface="Calibri" pitchFamily="34" charset="0"/>
              </a:rPr>
              <a:t>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531462" cy="15927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69863" indent="-169863" algn="l">
              <a:buFont typeface="Arial" pitchFamily="34" charset="0"/>
              <a:buChar char="•"/>
              <a:tabLst>
                <a:tab pos="511175" algn="l"/>
              </a:tabLst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69863" indent="-169863" algn="l">
              <a:buFont typeface="Arial" pitchFamily="34" charset="0"/>
              <a:buChar char="•"/>
              <a:tabLst>
                <a:tab pos="511175" algn="l"/>
              </a:tabLst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69863" indent="-169863" algn="l">
              <a:buFont typeface="Arial" pitchFamily="34" charset="0"/>
              <a:buChar char="•"/>
              <a:tabLst>
                <a:tab pos="511175" algn="l"/>
              </a:tabLst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69863" indent="-169863" algn="l">
              <a:buFont typeface="Arial" pitchFamily="34" charset="0"/>
              <a:buChar char="•"/>
              <a:tabLst>
                <a:tab pos="511175" algn="l"/>
              </a:tabLst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pPr defTabSz="820583"/>
            <a:r>
              <a:rPr lang="en-US" dirty="0" smtClean="0"/>
              <a:t>Where should we put data in the cache?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114925"/>
          </a:xfrm>
        </p:spPr>
        <p:txBody>
          <a:bodyPr/>
          <a:lstStyle/>
          <a:p>
            <a:pPr marL="307718" indent="-307718" defTabSz="820583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direct-mapped</a:t>
            </a:r>
            <a:r>
              <a:rPr lang="en-US" sz="2000" dirty="0" smtClean="0"/>
              <a:t> cache is the simplest approach: each main memory address maps to exactly one cache </a:t>
            </a:r>
            <a:r>
              <a:rPr lang="en-US" sz="2000" dirty="0" smtClean="0"/>
              <a:t>line/block.</a:t>
            </a:r>
            <a:endParaRPr lang="en-US" sz="2000" dirty="0" smtClean="0"/>
          </a:p>
          <a:p>
            <a:pPr marL="307718" indent="-307718" defTabSz="820583"/>
            <a:r>
              <a:rPr lang="en-US" sz="2000" dirty="0" smtClean="0"/>
              <a:t>For example, on the right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is a 16-byte main memory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and a 4-byte cache (four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1-byte blocks).</a:t>
            </a:r>
          </a:p>
          <a:p>
            <a:pPr marL="307718" indent="-307718" defTabSz="820583"/>
            <a:r>
              <a:rPr lang="en-US" sz="2000" dirty="0" smtClean="0"/>
              <a:t>Memory locations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8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and </a:t>
            </a:r>
            <a:r>
              <a:rPr lang="en-US" sz="2000" dirty="0" smtClean="0">
                <a:solidFill>
                  <a:srgbClr val="FF0000"/>
                </a:solidFill>
              </a:rPr>
              <a:t>12</a:t>
            </a:r>
            <a:r>
              <a:rPr lang="en-US" sz="2000" dirty="0" smtClean="0"/>
              <a:t> all map to cache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block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.</a:t>
            </a:r>
          </a:p>
          <a:p>
            <a:pPr marL="307718" indent="-307718" defTabSz="820583"/>
            <a:r>
              <a:rPr lang="en-US" sz="2000" dirty="0" smtClean="0"/>
              <a:t>Addresses </a:t>
            </a:r>
            <a:r>
              <a:rPr lang="en-US" sz="2000" dirty="0" smtClean="0">
                <a:solidFill>
                  <a:srgbClr val="3333FF"/>
                </a:solidFill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3333FF"/>
                </a:solidFill>
              </a:rPr>
              <a:t>5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3333FF"/>
                </a:solidFill>
              </a:rPr>
              <a:t>9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3333FF"/>
                </a:solidFill>
              </a:rPr>
              <a:t>13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map to cache block </a:t>
            </a:r>
            <a:r>
              <a:rPr lang="en-US" sz="2000" dirty="0" smtClean="0">
                <a:solidFill>
                  <a:srgbClr val="3333FF"/>
                </a:solidFill>
              </a:rPr>
              <a:t>1</a:t>
            </a:r>
            <a:r>
              <a:rPr lang="en-US" sz="2000" dirty="0" smtClean="0"/>
              <a:t>, etc.</a:t>
            </a:r>
          </a:p>
          <a:p>
            <a:pPr marL="307718" indent="-307718" defTabSz="820583"/>
            <a:r>
              <a:rPr lang="en-US" sz="2000" dirty="0" smtClean="0"/>
              <a:t>How can we compute this</a:t>
            </a:r>
          </a:p>
          <a:p>
            <a:pPr marL="307718" indent="-307718" defTabSz="820583">
              <a:spcBef>
                <a:spcPct val="0"/>
              </a:spcBef>
              <a:buNone/>
            </a:pPr>
            <a:r>
              <a:rPr lang="en-US" sz="2000" dirty="0" smtClean="0"/>
              <a:t>	mapping?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169991" y="3955005"/>
            <a:ext cx="284030" cy="919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3333FF"/>
                </a:solidFill>
              </a:rPr>
              <a:t>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00CC00"/>
                </a:solidFill>
              </a:rPr>
              <a:t>2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FF"/>
                </a:solidFill>
              </a:rPr>
              <a:t>3</a:t>
            </a:r>
            <a:endParaRPr lang="en-US" sz="1400" dirty="0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977789" y="3590970"/>
            <a:ext cx="651118" cy="286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Index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6973455" y="4190720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6973455" y="4419040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973455" y="4647359"/>
            <a:ext cx="1143000" cy="229721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4762500" y="2819400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4762500" y="3047720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4762500" y="3276040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4762500" y="3734080"/>
            <a:ext cx="1143000" cy="228320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4762500" y="3962400"/>
            <a:ext cx="1143000" cy="22831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4762500" y="4190720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4762500" y="4647359"/>
            <a:ext cx="1143000" cy="229721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4762500" y="4877080"/>
            <a:ext cx="1143000" cy="228320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4762500" y="5105400"/>
            <a:ext cx="1143000" cy="228319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4762500" y="5562040"/>
            <a:ext cx="1143000" cy="228319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4762500" y="5790359"/>
            <a:ext cx="1143000" cy="229721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4762500" y="6020080"/>
            <a:ext cx="1143000" cy="22832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4194122" y="2742970"/>
            <a:ext cx="383416" cy="34361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3333FF"/>
                </a:solidFill>
              </a:rPr>
              <a:t>1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00CC00"/>
                </a:solidFill>
              </a:rPr>
              <a:t>2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FF"/>
                </a:solidFill>
              </a:rPr>
              <a:t>3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00"/>
                </a:solidFill>
              </a:rPr>
              <a:t>4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3333FF"/>
                </a:solidFill>
              </a:rPr>
              <a:t>5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00CC00"/>
                </a:solidFill>
              </a:rPr>
              <a:t>6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FF"/>
                </a:solidFill>
              </a:rPr>
              <a:t>7</a:t>
            </a:r>
            <a:endParaRPr lang="en-US" sz="1400" dirty="0"/>
          </a:p>
          <a:p>
            <a:pPr defTabSz="914608"/>
            <a:r>
              <a:rPr lang="en-US" sz="1400" dirty="0">
                <a:solidFill>
                  <a:srgbClr val="FF0000"/>
                </a:solidFill>
              </a:rPr>
              <a:t>8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3333FF"/>
                </a:solidFill>
              </a:rPr>
              <a:t>9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00CC00"/>
                </a:solidFill>
              </a:rPr>
              <a:t>10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FF"/>
                </a:solidFill>
              </a:rPr>
              <a:t>11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3333FF"/>
                </a:solidFill>
              </a:rPr>
              <a:t>13</a:t>
            </a:r>
            <a:endParaRPr lang="en-US" sz="1400" dirty="0"/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00CC00"/>
                </a:solidFill>
              </a:rPr>
              <a:t>14</a:t>
            </a:r>
          </a:p>
          <a:p>
            <a:pPr defTabSz="914608">
              <a:spcBef>
                <a:spcPct val="8000"/>
              </a:spcBef>
            </a:pPr>
            <a:r>
              <a:rPr lang="en-US" sz="1400" dirty="0">
                <a:solidFill>
                  <a:srgbClr val="FF00FF"/>
                </a:solidFill>
              </a:rPr>
              <a:t>15</a:t>
            </a:r>
            <a:endParaRPr lang="en-US" sz="1400" dirty="0"/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3914311" y="2076475"/>
            <a:ext cx="901186" cy="4801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pPr defTabSz="914608"/>
            <a:r>
              <a:rPr lang="en-US" sz="1400" dirty="0"/>
              <a:t>Memory</a:t>
            </a:r>
          </a:p>
          <a:p>
            <a:pPr defTabSz="914608"/>
            <a:r>
              <a:rPr lang="en-US" sz="1400" dirty="0"/>
              <a:t>Address</a:t>
            </a:r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 flipH="1" flipV="1">
            <a:off x="5905500" y="2666720"/>
            <a:ext cx="1067955" cy="137132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 flipH="1" flipV="1">
            <a:off x="5905500" y="3657040"/>
            <a:ext cx="1067955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 flipH="1">
            <a:off x="5905500" y="4038040"/>
            <a:ext cx="1067955" cy="5336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 flipH="1">
            <a:off x="5905500" y="4038040"/>
            <a:ext cx="1067955" cy="13713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6" name="Rectangle 27"/>
          <p:cNvSpPr>
            <a:spLocks noChangeArrowheads="1"/>
          </p:cNvSpPr>
          <p:nvPr/>
        </p:nvSpPr>
        <p:spPr bwMode="auto">
          <a:xfrm>
            <a:off x="6973455" y="3962400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7" name="Rectangle 28"/>
          <p:cNvSpPr>
            <a:spLocks noChangeArrowheads="1"/>
          </p:cNvSpPr>
          <p:nvPr/>
        </p:nvSpPr>
        <p:spPr bwMode="auto">
          <a:xfrm>
            <a:off x="4762500" y="2591080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8" name="Rectangle 29"/>
          <p:cNvSpPr>
            <a:spLocks noChangeArrowheads="1"/>
          </p:cNvSpPr>
          <p:nvPr/>
        </p:nvSpPr>
        <p:spPr bwMode="auto">
          <a:xfrm>
            <a:off x="4762500" y="3504359"/>
            <a:ext cx="1143000" cy="22972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4762500" y="4419040"/>
            <a:ext cx="1143000" cy="22831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80" name="Rectangle 31"/>
          <p:cNvSpPr>
            <a:spLocks noChangeArrowheads="1"/>
          </p:cNvSpPr>
          <p:nvPr/>
        </p:nvSpPr>
        <p:spPr bwMode="auto">
          <a:xfrm>
            <a:off x="4762500" y="5333720"/>
            <a:ext cx="1143000" cy="22832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0583"/>
            <a:r>
              <a:rPr lang="en-US" dirty="0" smtClean="0"/>
              <a:t>It’s all divisions…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114925"/>
          </a:xfrm>
        </p:spPr>
        <p:txBody>
          <a:bodyPr/>
          <a:lstStyle/>
          <a:p>
            <a:pPr marL="307718" indent="-307718" defTabSz="820583">
              <a:tabLst>
                <a:tab pos="765023" algn="l"/>
                <a:tab pos="1022879" algn="l"/>
              </a:tabLst>
            </a:pPr>
            <a:r>
              <a:rPr lang="en-US" sz="2000" dirty="0" smtClean="0"/>
              <a:t>One way to figure out which cache block a particular memory address should go to is to use the </a:t>
            </a:r>
            <a:r>
              <a:rPr lang="en-US" sz="2000" dirty="0" smtClean="0">
                <a:solidFill>
                  <a:srgbClr val="FF0000"/>
                </a:solidFill>
              </a:rPr>
              <a:t>mod</a:t>
            </a:r>
            <a:r>
              <a:rPr lang="en-US" sz="2000" dirty="0" smtClean="0"/>
              <a:t> (remainder) operator.</a:t>
            </a:r>
          </a:p>
          <a:p>
            <a:pPr marL="307718" indent="-307718" defTabSz="820583">
              <a:tabLst>
                <a:tab pos="765023" algn="l"/>
                <a:tab pos="1022879" algn="l"/>
              </a:tabLst>
            </a:pPr>
            <a:r>
              <a:rPr lang="en-US" sz="2000" dirty="0" smtClean="0"/>
              <a:t>If the cache contains 2</a:t>
            </a:r>
            <a:r>
              <a:rPr lang="en-US" sz="2000" i="1" baseline="40000" dirty="0" smtClean="0"/>
              <a:t>k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blocks, then the data at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memory address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would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go to cache block index</a:t>
            </a:r>
          </a:p>
          <a:p>
            <a:pPr marL="307718" indent="-307718" defTabSz="820583">
              <a:spcBef>
                <a:spcPct val="80000"/>
              </a:spcBef>
              <a:spcAft>
                <a:spcPct val="60000"/>
              </a:spcAft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		</a:t>
            </a:r>
            <a:r>
              <a:rPr lang="en-US" sz="2000" i="1" dirty="0" err="1" smtClean="0">
                <a:solidFill>
                  <a:srgbClr val="3333FF"/>
                </a:solidFill>
              </a:rPr>
              <a:t>i</a:t>
            </a:r>
            <a:r>
              <a:rPr lang="en-US" sz="2000" dirty="0" smtClean="0">
                <a:solidFill>
                  <a:srgbClr val="3333FF"/>
                </a:solidFill>
              </a:rPr>
              <a:t> mod 2</a:t>
            </a:r>
            <a:r>
              <a:rPr lang="en-US" sz="2000" i="1" baseline="40000" dirty="0" smtClean="0">
                <a:solidFill>
                  <a:srgbClr val="3333FF"/>
                </a:solidFill>
              </a:rPr>
              <a:t>k</a:t>
            </a:r>
            <a:endParaRPr lang="en-US" sz="2000" i="1" dirty="0" smtClean="0">
              <a:solidFill>
                <a:srgbClr val="3333FF"/>
              </a:solidFill>
            </a:endParaRPr>
          </a:p>
          <a:p>
            <a:pPr marL="307718" indent="-307718" defTabSz="820583">
              <a:tabLst>
                <a:tab pos="765023" algn="l"/>
                <a:tab pos="1022879" algn="l"/>
              </a:tabLst>
            </a:pPr>
            <a:r>
              <a:rPr lang="en-US" sz="2000" dirty="0" smtClean="0"/>
              <a:t>For instance, with the 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four-block cache here,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address </a:t>
            </a:r>
            <a:r>
              <a:rPr lang="en-US" sz="2000" dirty="0" smtClean="0">
                <a:solidFill>
                  <a:srgbClr val="00CC00"/>
                </a:solidFill>
              </a:rPr>
              <a:t>14</a:t>
            </a:r>
            <a:r>
              <a:rPr lang="en-US" sz="2000" dirty="0" smtClean="0">
                <a:solidFill>
                  <a:srgbClr val="669900"/>
                </a:solidFill>
              </a:rPr>
              <a:t> </a:t>
            </a:r>
            <a:r>
              <a:rPr lang="en-US" sz="2000" dirty="0" smtClean="0"/>
              <a:t>would</a:t>
            </a:r>
            <a:r>
              <a:rPr lang="en-US" sz="2000" dirty="0" smtClean="0">
                <a:solidFill>
                  <a:srgbClr val="669900"/>
                </a:solidFill>
              </a:rPr>
              <a:t> </a:t>
            </a:r>
            <a:r>
              <a:rPr lang="en-US" sz="2000" dirty="0" smtClean="0"/>
              <a:t>map</a:t>
            </a:r>
          </a:p>
          <a:p>
            <a:pPr marL="307718" indent="-307718" defTabSz="820583">
              <a:spcBef>
                <a:spcPct val="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to cache block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r>
              <a:rPr lang="en-US" sz="2000" dirty="0" smtClean="0"/>
              <a:t>.</a:t>
            </a:r>
          </a:p>
          <a:p>
            <a:pPr marL="307718" indent="-307718" defTabSz="820583">
              <a:spcBef>
                <a:spcPct val="80000"/>
              </a:spcBef>
              <a:buNone/>
              <a:tabLst>
                <a:tab pos="765023" algn="l"/>
                <a:tab pos="1022879" algn="l"/>
              </a:tabLst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CC00"/>
                </a:solidFill>
              </a:rPr>
              <a:t>14</a:t>
            </a:r>
            <a:r>
              <a:rPr lang="en-US" sz="2000" dirty="0" smtClean="0"/>
              <a:t> mod 4 = </a:t>
            </a:r>
            <a:r>
              <a:rPr lang="en-US" sz="2000" dirty="0" smtClean="0">
                <a:solidFill>
                  <a:srgbClr val="00CC00"/>
                </a:solidFill>
              </a:rPr>
              <a:t>2</a:t>
            </a:r>
            <a:endParaRPr lang="en-US" sz="20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04084" y="1994807"/>
            <a:ext cx="4735096" cy="4177393"/>
            <a:chOff x="2483" y="1064"/>
            <a:chExt cx="2982" cy="2632"/>
          </a:xfrm>
        </p:grpSpPr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 flipH="1">
              <a:off x="3744" y="2592"/>
              <a:ext cx="672" cy="864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5163" y="2248"/>
              <a:ext cx="192" cy="5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  <a:endParaRPr lang="en-US" sz="1400" dirty="0"/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5042" y="2019"/>
              <a:ext cx="423" cy="1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Index</a:t>
              </a: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4416" y="2400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4416" y="2544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4416" y="2688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3024" y="1536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3024" y="1680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3024" y="1824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3024" y="2112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3024" y="2256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3024" y="2400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3024" y="2688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3024" y="2832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3024" y="2976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3024" y="3264"/>
              <a:ext cx="720" cy="144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1"/>
            <p:cNvSpPr>
              <a:spLocks noChangeArrowheads="1"/>
            </p:cNvSpPr>
            <p:nvPr/>
          </p:nvSpPr>
          <p:spPr bwMode="auto">
            <a:xfrm>
              <a:off x="3024" y="3408"/>
              <a:ext cx="720" cy="144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3024" y="3552"/>
              <a:ext cx="720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23"/>
            <p:cNvSpPr txBox="1">
              <a:spLocks noChangeArrowheads="1"/>
            </p:cNvSpPr>
            <p:nvPr/>
          </p:nvSpPr>
          <p:spPr bwMode="auto">
            <a:xfrm>
              <a:off x="2659" y="1485"/>
              <a:ext cx="255" cy="21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2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3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4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5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6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7</a:t>
              </a:r>
              <a:endParaRPr lang="en-US" sz="1400" dirty="0"/>
            </a:p>
            <a:p>
              <a:pPr defTabSz="914608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9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10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11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12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3333FF"/>
                  </a:solidFill>
                </a:rPr>
                <a:t>13</a:t>
              </a:r>
              <a:endParaRPr lang="en-US" sz="1400" dirty="0"/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00CC00"/>
                  </a:solidFill>
                </a:rPr>
                <a:t>14</a:t>
              </a:r>
            </a:p>
            <a:p>
              <a:pPr defTabSz="914608">
                <a:spcBef>
                  <a:spcPct val="8000"/>
                </a:spcBef>
              </a:pPr>
              <a:r>
                <a:rPr lang="en-US" sz="1400" dirty="0">
                  <a:solidFill>
                    <a:srgbClr val="FF00FF"/>
                  </a:solidFill>
                </a:rPr>
                <a:t>15</a:t>
              </a:r>
              <a:endParaRPr lang="en-US" sz="1400" dirty="0"/>
            </a:p>
          </p:txBody>
        </p:sp>
        <p:sp>
          <p:nvSpPr>
            <p:cNvPr id="28697" name="Text Box 24"/>
            <p:cNvSpPr txBox="1">
              <a:spLocks noChangeArrowheads="1"/>
            </p:cNvSpPr>
            <p:nvPr/>
          </p:nvSpPr>
          <p:spPr bwMode="auto">
            <a:xfrm>
              <a:off x="2483" y="1064"/>
              <a:ext cx="581" cy="3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101882" tIns="50941" rIns="101882" bIns="50941" anchor="ctr">
              <a:spAutoFit/>
            </a:bodyPr>
            <a:lstStyle/>
            <a:p>
              <a:pPr defTabSz="914608"/>
              <a:r>
                <a:rPr lang="en-US" sz="1400" dirty="0"/>
                <a:t>Memory</a:t>
              </a:r>
            </a:p>
            <a:p>
              <a:pPr defTabSz="914608"/>
              <a:r>
                <a:rPr lang="en-US" sz="1400" dirty="0"/>
                <a:t>Address</a:t>
              </a:r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4416" y="2256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6"/>
            <p:cNvSpPr>
              <a:spLocks noChangeArrowheads="1"/>
            </p:cNvSpPr>
            <p:nvPr/>
          </p:nvSpPr>
          <p:spPr bwMode="auto">
            <a:xfrm>
              <a:off x="3024" y="1392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7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28"/>
            <p:cNvSpPr>
              <a:spLocks noChangeArrowheads="1"/>
            </p:cNvSpPr>
            <p:nvPr/>
          </p:nvSpPr>
          <p:spPr bwMode="auto">
            <a:xfrm>
              <a:off x="3024" y="2544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3024" y="3120"/>
              <a:ext cx="720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best.potx</Template>
  <TotalTime>19513</TotalTime>
  <Pages>15</Pages>
  <Words>5100</Words>
  <Application>Microsoft Office PowerPoint</Application>
  <PresentationFormat>Overhead</PresentationFormat>
  <Paragraphs>1558</Paragraphs>
  <Slides>62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template2007</vt:lpstr>
      <vt:lpstr>Microsoft Clip Gallery</vt:lpstr>
      <vt:lpstr>Cache Performance Metrics</vt:lpstr>
      <vt:lpstr>Average memory access time</vt:lpstr>
      <vt:lpstr>Lets think about those numbers</vt:lpstr>
      <vt:lpstr>Types of Cache Misses</vt:lpstr>
      <vt:lpstr>Four important questions</vt:lpstr>
      <vt:lpstr>General Cache Organization (S, E, B)</vt:lpstr>
      <vt:lpstr>Cache Read</vt:lpstr>
      <vt:lpstr>Where should we put data in the cache?</vt:lpstr>
      <vt:lpstr>It’s all divisions…</vt:lpstr>
      <vt:lpstr>…or least-significant bits</vt:lpstr>
      <vt:lpstr>How can we find data in the cache?</vt:lpstr>
      <vt:lpstr>Adding tags</vt:lpstr>
      <vt:lpstr>Adding tags</vt:lpstr>
      <vt:lpstr>Figuring out what’s in the cache</vt:lpstr>
      <vt:lpstr>One more detail: the valid bit</vt:lpstr>
      <vt:lpstr>One more detail: the valid bit</vt:lpstr>
      <vt:lpstr>What happens on a cache hit</vt:lpstr>
      <vt:lpstr>What happens on a cache miss</vt:lpstr>
      <vt:lpstr>Loading a block into the cache</vt:lpstr>
      <vt:lpstr>What if the cache fills up?</vt:lpstr>
      <vt:lpstr>Spatial locality</vt:lpstr>
      <vt:lpstr>Spatial locality</vt:lpstr>
      <vt:lpstr>Block addresses</vt:lpstr>
      <vt:lpstr>Cache mapping</vt:lpstr>
      <vt:lpstr>Data placement within a block</vt:lpstr>
      <vt:lpstr>Locating data in the cache</vt:lpstr>
      <vt:lpstr>A picture</vt:lpstr>
      <vt:lpstr>An exercise</vt:lpstr>
      <vt:lpstr>An exercise</vt:lpstr>
      <vt:lpstr>Using arithmetic</vt:lpstr>
      <vt:lpstr>A diagram of a larger example cache</vt:lpstr>
      <vt:lpstr>A diagram of a larger example cache</vt:lpstr>
      <vt:lpstr>Example: Direct Mapped Cache (E = 1)</vt:lpstr>
      <vt:lpstr>Example: Direct Mapped Cache (E = 1)</vt:lpstr>
      <vt:lpstr>Example: Direct Mapped Cache (E = 1)</vt:lpstr>
      <vt:lpstr>A larger example cache mapping</vt:lpstr>
      <vt:lpstr>A larger example cache mapping</vt:lpstr>
      <vt:lpstr>Example</vt:lpstr>
      <vt:lpstr>Disadvantage of direct mapping</vt:lpstr>
      <vt:lpstr>Disadvantage of direct mapping</vt:lpstr>
      <vt:lpstr>A fully associative cache</vt:lpstr>
      <vt:lpstr>The price of full associativity</vt:lpstr>
      <vt:lpstr>Set Associativity</vt:lpstr>
      <vt:lpstr>E-way Set Associative Cache (Here: E = 2)</vt:lpstr>
      <vt:lpstr>E-way Set Associative Cache (Here: E = 2)</vt:lpstr>
      <vt:lpstr>E-way Set Associative Cache (Here: E = 2)</vt:lpstr>
      <vt:lpstr>Example</vt:lpstr>
      <vt:lpstr>What about writes?</vt:lpstr>
      <vt:lpstr>Important Cache Topics</vt:lpstr>
      <vt:lpstr>Software Caches are More Flexible</vt:lpstr>
      <vt:lpstr>Direct-Mapped Cache Simulation</vt:lpstr>
      <vt:lpstr>Why Use Middle Bits as Index?</vt:lpstr>
      <vt:lpstr>Cache Organization: Another View</vt:lpstr>
      <vt:lpstr>Cache Organizations</vt:lpstr>
      <vt:lpstr>Understanding caches: a quiz</vt:lpstr>
      <vt:lpstr>Question 1</vt:lpstr>
      <vt:lpstr>Question 2</vt:lpstr>
      <vt:lpstr>Question 3</vt:lpstr>
      <vt:lpstr>Intel Core Duo</vt:lpstr>
      <vt:lpstr>Intel Core i7</vt:lpstr>
      <vt:lpstr>Intel Core i7 Cache Hierarchy</vt:lpstr>
      <vt:lpstr>Writing Cache Friendly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324 part V</dc:title>
  <dc:subject>Chapter 4b</dc:subject>
  <dc:creator>James Archibald</dc:creator>
  <cp:lastModifiedBy>ccteng</cp:lastModifiedBy>
  <cp:revision>665</cp:revision>
  <cp:lastPrinted>1999-01-11T23:34:46Z</cp:lastPrinted>
  <dcterms:created xsi:type="dcterms:W3CDTF">2010-06-02T13:56:32Z</dcterms:created>
  <dcterms:modified xsi:type="dcterms:W3CDTF">2010-10-27T20:26:31Z</dcterms:modified>
</cp:coreProperties>
</file>