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7"/>
  </p:notesMasterIdLst>
  <p:handoutMasterIdLst>
    <p:handoutMasterId r:id="rId48"/>
  </p:handoutMasterIdLst>
  <p:sldIdLst>
    <p:sldId id="964" r:id="rId2"/>
    <p:sldId id="965" r:id="rId3"/>
    <p:sldId id="966" r:id="rId4"/>
    <p:sldId id="967" r:id="rId5"/>
    <p:sldId id="968" r:id="rId6"/>
    <p:sldId id="969" r:id="rId7"/>
    <p:sldId id="970" r:id="rId8"/>
    <p:sldId id="971" r:id="rId9"/>
    <p:sldId id="972" r:id="rId10"/>
    <p:sldId id="973" r:id="rId11"/>
    <p:sldId id="974" r:id="rId12"/>
    <p:sldId id="975" r:id="rId13"/>
    <p:sldId id="976" r:id="rId14"/>
    <p:sldId id="977" r:id="rId15"/>
    <p:sldId id="978" r:id="rId16"/>
    <p:sldId id="979" r:id="rId17"/>
    <p:sldId id="849" r:id="rId18"/>
    <p:sldId id="850" r:id="rId19"/>
    <p:sldId id="851" r:id="rId20"/>
    <p:sldId id="852" r:id="rId21"/>
    <p:sldId id="955" r:id="rId22"/>
    <p:sldId id="956" r:id="rId23"/>
    <p:sldId id="854" r:id="rId24"/>
    <p:sldId id="917" r:id="rId25"/>
    <p:sldId id="980" r:id="rId26"/>
    <p:sldId id="855" r:id="rId27"/>
    <p:sldId id="856" r:id="rId28"/>
    <p:sldId id="857" r:id="rId29"/>
    <p:sldId id="858" r:id="rId30"/>
    <p:sldId id="859" r:id="rId31"/>
    <p:sldId id="860" r:id="rId32"/>
    <p:sldId id="861" r:id="rId33"/>
    <p:sldId id="862" r:id="rId34"/>
    <p:sldId id="863" r:id="rId35"/>
    <p:sldId id="864" r:id="rId36"/>
    <p:sldId id="865" r:id="rId37"/>
    <p:sldId id="957" r:id="rId38"/>
    <p:sldId id="958" r:id="rId39"/>
    <p:sldId id="959" r:id="rId40"/>
    <p:sldId id="960" r:id="rId41"/>
    <p:sldId id="961" r:id="rId42"/>
    <p:sldId id="962" r:id="rId43"/>
    <p:sldId id="963" r:id="rId44"/>
    <p:sldId id="953" r:id="rId45"/>
    <p:sldId id="919" r:id="rId46"/>
  </p:sldIdLst>
  <p:sldSz cx="9144000" cy="6858000" type="overhead"/>
  <p:notesSz cx="7315200" cy="9601200"/>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pitchFamily="-65" charset="0"/>
        <a:ea typeface="+mn-ea"/>
        <a:cs typeface="+mn-cs"/>
      </a:defRPr>
    </a:lvl1pPr>
    <a:lvl2pPr marL="457200" algn="ctr" rtl="0" eaLnBrk="0" fontAlgn="base" hangingPunct="0">
      <a:lnSpc>
        <a:spcPct val="90000"/>
      </a:lnSpc>
      <a:spcBef>
        <a:spcPct val="0"/>
      </a:spcBef>
      <a:spcAft>
        <a:spcPct val="0"/>
      </a:spcAft>
      <a:defRPr b="1" kern="1200">
        <a:solidFill>
          <a:schemeClr val="tx1"/>
        </a:solidFill>
        <a:latin typeface="Helvetica" pitchFamily="-65" charset="0"/>
        <a:ea typeface="+mn-ea"/>
        <a:cs typeface="+mn-cs"/>
      </a:defRPr>
    </a:lvl2pPr>
    <a:lvl3pPr marL="914400" algn="ctr" rtl="0" eaLnBrk="0" fontAlgn="base" hangingPunct="0">
      <a:lnSpc>
        <a:spcPct val="90000"/>
      </a:lnSpc>
      <a:spcBef>
        <a:spcPct val="0"/>
      </a:spcBef>
      <a:spcAft>
        <a:spcPct val="0"/>
      </a:spcAft>
      <a:defRPr b="1" kern="1200">
        <a:solidFill>
          <a:schemeClr val="tx1"/>
        </a:solidFill>
        <a:latin typeface="Helvetica" pitchFamily="-65" charset="0"/>
        <a:ea typeface="+mn-ea"/>
        <a:cs typeface="+mn-cs"/>
      </a:defRPr>
    </a:lvl3pPr>
    <a:lvl4pPr marL="1371600" algn="ctr" rtl="0" eaLnBrk="0" fontAlgn="base" hangingPunct="0">
      <a:lnSpc>
        <a:spcPct val="90000"/>
      </a:lnSpc>
      <a:spcBef>
        <a:spcPct val="0"/>
      </a:spcBef>
      <a:spcAft>
        <a:spcPct val="0"/>
      </a:spcAft>
      <a:defRPr b="1" kern="1200">
        <a:solidFill>
          <a:schemeClr val="tx1"/>
        </a:solidFill>
        <a:latin typeface="Helvetica" pitchFamily="-65" charset="0"/>
        <a:ea typeface="+mn-ea"/>
        <a:cs typeface="+mn-cs"/>
      </a:defRPr>
    </a:lvl4pPr>
    <a:lvl5pPr marL="1828800" algn="ctr" rtl="0" eaLnBrk="0" fontAlgn="base" hangingPunct="0">
      <a:lnSpc>
        <a:spcPct val="90000"/>
      </a:lnSpc>
      <a:spcBef>
        <a:spcPct val="0"/>
      </a:spcBef>
      <a:spcAft>
        <a:spcPct val="0"/>
      </a:spcAft>
      <a:defRPr b="1" kern="1200">
        <a:solidFill>
          <a:schemeClr val="tx1"/>
        </a:solidFill>
        <a:latin typeface="Helvetica" pitchFamily="-65" charset="0"/>
        <a:ea typeface="+mn-ea"/>
        <a:cs typeface="+mn-cs"/>
      </a:defRPr>
    </a:lvl5pPr>
    <a:lvl6pPr marL="2286000" algn="l" defTabSz="457200" rtl="0" eaLnBrk="1" latinLnBrk="0" hangingPunct="1">
      <a:defRPr b="1" kern="1200">
        <a:solidFill>
          <a:schemeClr val="tx1"/>
        </a:solidFill>
        <a:latin typeface="Helvetica" pitchFamily="-65" charset="0"/>
        <a:ea typeface="+mn-ea"/>
        <a:cs typeface="+mn-cs"/>
      </a:defRPr>
    </a:lvl6pPr>
    <a:lvl7pPr marL="2743200" algn="l" defTabSz="457200" rtl="0" eaLnBrk="1" latinLnBrk="0" hangingPunct="1">
      <a:defRPr b="1" kern="1200">
        <a:solidFill>
          <a:schemeClr val="tx1"/>
        </a:solidFill>
        <a:latin typeface="Helvetica" pitchFamily="-65" charset="0"/>
        <a:ea typeface="+mn-ea"/>
        <a:cs typeface="+mn-cs"/>
      </a:defRPr>
    </a:lvl7pPr>
    <a:lvl8pPr marL="3200400" algn="l" defTabSz="457200" rtl="0" eaLnBrk="1" latinLnBrk="0" hangingPunct="1">
      <a:defRPr b="1" kern="1200">
        <a:solidFill>
          <a:schemeClr val="tx1"/>
        </a:solidFill>
        <a:latin typeface="Helvetica" pitchFamily="-65" charset="0"/>
        <a:ea typeface="+mn-ea"/>
        <a:cs typeface="+mn-cs"/>
      </a:defRPr>
    </a:lvl8pPr>
    <a:lvl9pPr marL="3657600" algn="l" defTabSz="457200" rtl="0" eaLnBrk="1" latinLnBrk="0" hangingPunct="1">
      <a:defRPr b="1" kern="1200">
        <a:solidFill>
          <a:schemeClr val="tx1"/>
        </a:solidFill>
        <a:latin typeface="Helvetica"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CFF99"/>
    <a:srgbClr val="FF99CC"/>
    <a:srgbClr val="CCFFFF"/>
    <a:srgbClr val="FFFF99"/>
    <a:srgbClr val="CC0000"/>
    <a:srgbClr val="000000"/>
    <a:srgbClr val="00001E"/>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5" autoAdjust="0"/>
    <p:restoredTop sz="90018" autoAdjust="0"/>
  </p:normalViewPr>
  <p:slideViewPr>
    <p:cSldViewPr>
      <p:cViewPr varScale="1">
        <p:scale>
          <a:sx n="61" d="100"/>
          <a:sy n="61" d="100"/>
        </p:scale>
        <p:origin x="-1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640"/>
    </p:cViewPr>
  </p:sorterViewPr>
  <p:notesViewPr>
    <p:cSldViewPr>
      <p:cViewPr varScale="1">
        <p:scale>
          <a:sx n="83" d="100"/>
          <a:sy n="83" d="100"/>
        </p:scale>
        <p:origin x="-1920" y="-84"/>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jamesarchibald:Library:Mail%20Downloads:corei7mountain.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Macintosh%20HD:Users:jamesarchibald:Library:Mail%20Downloads:corei7mountain.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Macintosh%20HD:Users:jamesarchibald:Library:Mail%20Downloads:corei7mountai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jamesarchibald:Library:Mail%20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view3D>
      <c:hPercent val="100"/>
      <c:rotY val="40"/>
      <c:depthPercent val="100"/>
      <c:perspective val="30"/>
    </c:view3D>
    <c:floor>
      <c:spPr>
        <a:solidFill>
          <a:srgbClr val="C0C0C0"/>
        </a:solidFill>
        <a:ln w="3175">
          <a:solidFill>
            <a:srgbClr val="000000"/>
          </a:solidFill>
          <a:prstDash val="solid"/>
        </a:ln>
      </c:spPr>
    </c:floor>
    <c:sideWall>
      <c:spPr>
        <a:solidFill>
          <a:srgbClr val="FFFFFF"/>
        </a:solidFill>
        <a:ln w="12700">
          <a:solidFill>
            <a:srgbClr val="808080"/>
          </a:solidFill>
          <a:prstDash val="solid"/>
        </a:ln>
      </c:spPr>
    </c:sideWall>
    <c:backWall>
      <c:spPr>
        <a:solidFill>
          <a:srgbClr val="FFFFFF"/>
        </a:solidFill>
        <a:ln w="12700">
          <a:solidFill>
            <a:srgbClr val="808080"/>
          </a:solidFill>
          <a:prstDash val="solid"/>
        </a:ln>
      </c:spPr>
    </c:backWall>
    <c:plotArea>
      <c:layout/>
      <c:surface3DChart>
        <c:ser>
          <c:idx val="0"/>
          <c:order val="0"/>
          <c:tx>
            <c:strRef>
              <c:f>'corei7-mountain-data'!$B$1</c:f>
              <c:strCache>
                <c:ptCount val="1"/>
                <c:pt idx="0">
                  <c:v>64M</c:v>
                </c:pt>
              </c:strCache>
            </c:strRef>
          </c:tx>
          <c:spPr>
            <a:solidFill>
              <a:srgbClr val="9999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'corei7-mountain-data'!$B$2:$B$19</c:f>
              <c:numCache>
                <c:formatCode>General</c:formatCode>
                <c:ptCount val="18"/>
                <c:pt idx="0">
                  <c:v>4029.59</c:v>
                </c:pt>
                <c:pt idx="1">
                  <c:v>2752.75</c:v>
                </c:pt>
                <c:pt idx="2">
                  <c:v>2159.29</c:v>
                </c:pt>
                <c:pt idx="3">
                  <c:v>1710.75</c:v>
                </c:pt>
                <c:pt idx="4">
                  <c:v>1391.48</c:v>
                </c:pt>
                <c:pt idx="5">
                  <c:v>1176.29</c:v>
                </c:pt>
                <c:pt idx="6">
                  <c:v>1015.7700000000004</c:v>
                </c:pt>
                <c:pt idx="7">
                  <c:v>890.72</c:v>
                </c:pt>
                <c:pt idx="8">
                  <c:v>845.57</c:v>
                </c:pt>
                <c:pt idx="9">
                  <c:v>805.45999999999958</c:v>
                </c:pt>
                <c:pt idx="10">
                  <c:v>773.78000000000043</c:v>
                </c:pt>
                <c:pt idx="11">
                  <c:v>757.93999999999971</c:v>
                </c:pt>
                <c:pt idx="12">
                  <c:v>727.91</c:v>
                </c:pt>
                <c:pt idx="13">
                  <c:v>712.66</c:v>
                </c:pt>
                <c:pt idx="14">
                  <c:v>705.63</c:v>
                </c:pt>
                <c:pt idx="15">
                  <c:v>701.98</c:v>
                </c:pt>
                <c:pt idx="16">
                  <c:v>598.19000000000005</c:v>
                </c:pt>
                <c:pt idx="17">
                  <c:v>601.22</c:v>
                </c:pt>
              </c:numCache>
            </c:numRef>
          </c:val>
        </c:ser>
        <c:ser>
          <c:idx val="1"/>
          <c:order val="1"/>
          <c:tx>
            <c:strRef>
              <c:f>'corei7-mountain-data'!$C$1</c:f>
              <c:strCache>
                <c:ptCount val="1"/>
                <c:pt idx="0">
                  <c:v>32M</c:v>
                </c:pt>
              </c:strCache>
            </c:strRef>
          </c:tx>
          <c:spPr>
            <a:solidFill>
              <a:srgbClr val="9933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'corei7-mountain-data'!$C$2:$C$19</c:f>
              <c:numCache>
                <c:formatCode>General</c:formatCode>
                <c:ptCount val="18"/>
                <c:pt idx="0">
                  <c:v>4029.36</c:v>
                </c:pt>
                <c:pt idx="1">
                  <c:v>2752.3900000000012</c:v>
                </c:pt>
                <c:pt idx="2">
                  <c:v>2160.62</c:v>
                </c:pt>
                <c:pt idx="3">
                  <c:v>1710.98</c:v>
                </c:pt>
                <c:pt idx="4">
                  <c:v>1391.5</c:v>
                </c:pt>
                <c:pt idx="5">
                  <c:v>1176.54</c:v>
                </c:pt>
                <c:pt idx="6">
                  <c:v>1016.71</c:v>
                </c:pt>
                <c:pt idx="7">
                  <c:v>891.8</c:v>
                </c:pt>
                <c:pt idx="8">
                  <c:v>846.98</c:v>
                </c:pt>
                <c:pt idx="9">
                  <c:v>807.22</c:v>
                </c:pt>
                <c:pt idx="10">
                  <c:v>775.1800000000004</c:v>
                </c:pt>
                <c:pt idx="11">
                  <c:v>760.41</c:v>
                </c:pt>
                <c:pt idx="12">
                  <c:v>730.74</c:v>
                </c:pt>
                <c:pt idx="13">
                  <c:v>714.98</c:v>
                </c:pt>
                <c:pt idx="14">
                  <c:v>709.26</c:v>
                </c:pt>
                <c:pt idx="15">
                  <c:v>708.88</c:v>
                </c:pt>
                <c:pt idx="16">
                  <c:v>608.99</c:v>
                </c:pt>
                <c:pt idx="17">
                  <c:v>607.39</c:v>
                </c:pt>
              </c:numCache>
            </c:numRef>
          </c:val>
        </c:ser>
        <c:ser>
          <c:idx val="2"/>
          <c:order val="2"/>
          <c:tx>
            <c:strRef>
              <c:f>'corei7-mountain-data'!$D$1</c:f>
              <c:strCache>
                <c:ptCount val="1"/>
                <c:pt idx="0">
                  <c:v>16M</c:v>
                </c:pt>
              </c:strCache>
            </c:strRef>
          </c:tx>
          <c:spPr>
            <a:solidFill>
              <a:srgbClr val="FFFF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'corei7-mountain-data'!$D$2:$D$19</c:f>
              <c:numCache>
                <c:formatCode>General</c:formatCode>
                <c:ptCount val="18"/>
                <c:pt idx="0">
                  <c:v>4040.1</c:v>
                </c:pt>
                <c:pt idx="1">
                  <c:v>2788.42</c:v>
                </c:pt>
                <c:pt idx="2">
                  <c:v>2188.92</c:v>
                </c:pt>
                <c:pt idx="3">
                  <c:v>1742.97</c:v>
                </c:pt>
                <c:pt idx="4">
                  <c:v>1421.6899999999998</c:v>
                </c:pt>
                <c:pt idx="5">
                  <c:v>1201.31</c:v>
                </c:pt>
                <c:pt idx="6">
                  <c:v>1038.3699999999999</c:v>
                </c:pt>
                <c:pt idx="7">
                  <c:v>911.7</c:v>
                </c:pt>
                <c:pt idx="8">
                  <c:v>870.39</c:v>
                </c:pt>
                <c:pt idx="9">
                  <c:v>835.30999999999949</c:v>
                </c:pt>
                <c:pt idx="10">
                  <c:v>809.25</c:v>
                </c:pt>
                <c:pt idx="11">
                  <c:v>798.05</c:v>
                </c:pt>
                <c:pt idx="12">
                  <c:v>780.28000000000043</c:v>
                </c:pt>
                <c:pt idx="13">
                  <c:v>778.37</c:v>
                </c:pt>
                <c:pt idx="14">
                  <c:v>787.2</c:v>
                </c:pt>
                <c:pt idx="15">
                  <c:v>744.13</c:v>
                </c:pt>
                <c:pt idx="16">
                  <c:v>633.53</c:v>
                </c:pt>
                <c:pt idx="17">
                  <c:v>608.85999999999956</c:v>
                </c:pt>
              </c:numCache>
            </c:numRef>
          </c:val>
        </c:ser>
        <c:ser>
          <c:idx val="3"/>
          <c:order val="3"/>
          <c:tx>
            <c:strRef>
              <c:f>'corei7-mountain-data'!$E$1</c:f>
              <c:strCache>
                <c:ptCount val="1"/>
                <c:pt idx="0">
                  <c:v>8M</c:v>
                </c:pt>
              </c:strCache>
            </c:strRef>
          </c:tx>
          <c:spPr>
            <a:solidFill>
              <a:srgbClr val="CCFF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'corei7-mountain-data'!$E$2:$E$19</c:f>
              <c:numCache>
                <c:formatCode>General</c:formatCode>
                <c:ptCount val="18"/>
                <c:pt idx="0">
                  <c:v>4374.01</c:v>
                </c:pt>
                <c:pt idx="1">
                  <c:v>3610.74</c:v>
                </c:pt>
                <c:pt idx="2">
                  <c:v>3002.03</c:v>
                </c:pt>
                <c:pt idx="3">
                  <c:v>2492.3900000000012</c:v>
                </c:pt>
                <c:pt idx="4">
                  <c:v>2131.04</c:v>
                </c:pt>
                <c:pt idx="5">
                  <c:v>1821.71</c:v>
                </c:pt>
                <c:pt idx="6">
                  <c:v>1564.1399999999999</c:v>
                </c:pt>
                <c:pt idx="7">
                  <c:v>1414.1799999999998</c:v>
                </c:pt>
                <c:pt idx="8">
                  <c:v>1404.78</c:v>
                </c:pt>
                <c:pt idx="9">
                  <c:v>1408.59</c:v>
                </c:pt>
                <c:pt idx="10">
                  <c:v>1423.6699999999998</c:v>
                </c:pt>
                <c:pt idx="11">
                  <c:v>1456.86</c:v>
                </c:pt>
                <c:pt idx="12">
                  <c:v>1499.61</c:v>
                </c:pt>
                <c:pt idx="13">
                  <c:v>1600.1299999999999</c:v>
                </c:pt>
                <c:pt idx="14">
                  <c:v>1667.47</c:v>
                </c:pt>
                <c:pt idx="15">
                  <c:v>1231.7</c:v>
                </c:pt>
                <c:pt idx="16">
                  <c:v>1078.97</c:v>
                </c:pt>
                <c:pt idx="17">
                  <c:v>1026.03</c:v>
                </c:pt>
              </c:numCache>
            </c:numRef>
          </c:val>
        </c:ser>
        <c:ser>
          <c:idx val="4"/>
          <c:order val="4"/>
          <c:tx>
            <c:strRef>
              <c:f>'corei7-mountain-data'!$F$1</c:f>
              <c:strCache>
                <c:ptCount val="1"/>
                <c:pt idx="0">
                  <c:v>4M</c:v>
                </c:pt>
              </c:strCache>
            </c:strRef>
          </c:tx>
          <c:spPr>
            <a:solidFill>
              <a:srgbClr val="660066"/>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4642.4699999999993</c:v>
                </c:pt>
                <c:pt idx="1">
                  <c:v>4583.8</c:v>
                </c:pt>
                <c:pt idx="2">
                  <c:v>4074.9300000000012</c:v>
                </c:pt>
                <c:pt idx="3">
                  <c:v>3557.51</c:v>
                </c:pt>
                <c:pt idx="4">
                  <c:v>3337.59</c:v>
                </c:pt>
                <c:pt idx="5">
                  <c:v>2898.7799999999997</c:v>
                </c:pt>
                <c:pt idx="6">
                  <c:v>2535.2199999999998</c:v>
                </c:pt>
                <c:pt idx="7">
                  <c:v>2248.8300000000017</c:v>
                </c:pt>
                <c:pt idx="8">
                  <c:v>2227.4100000000012</c:v>
                </c:pt>
                <c:pt idx="9">
                  <c:v>2203.98</c:v>
                </c:pt>
                <c:pt idx="10">
                  <c:v>2187.29</c:v>
                </c:pt>
                <c:pt idx="11">
                  <c:v>2164.1799999999998</c:v>
                </c:pt>
                <c:pt idx="12">
                  <c:v>2156.96</c:v>
                </c:pt>
                <c:pt idx="13">
                  <c:v>2148.52</c:v>
                </c:pt>
                <c:pt idx="14">
                  <c:v>2146.8300000000017</c:v>
                </c:pt>
                <c:pt idx="15">
                  <c:v>2131.36</c:v>
                </c:pt>
                <c:pt idx="16">
                  <c:v>2038.29</c:v>
                </c:pt>
                <c:pt idx="17">
                  <c:v>2060.8700000000017</c:v>
                </c:pt>
              </c:numCache>
            </c:numRef>
          </c:val>
        </c:ser>
        <c:ser>
          <c:idx val="5"/>
          <c:order val="5"/>
          <c:tx>
            <c:strRef>
              <c:f>'corei7-mountain-data'!$G$1</c:f>
              <c:strCache>
                <c:ptCount val="1"/>
                <c:pt idx="0">
                  <c:v>2M</c:v>
                </c:pt>
              </c:strCache>
            </c:strRef>
          </c:tx>
          <c:spPr>
            <a:solidFill>
              <a:srgbClr val="FF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'corei7-mountain-data'!$G$2:$G$19</c:f>
              <c:numCache>
                <c:formatCode>General</c:formatCode>
                <c:ptCount val="18"/>
                <c:pt idx="0">
                  <c:v>4674.0600000000004</c:v>
                </c:pt>
                <c:pt idx="1">
                  <c:v>4659.0600000000004</c:v>
                </c:pt>
                <c:pt idx="2">
                  <c:v>4153.1000000000004</c:v>
                </c:pt>
                <c:pt idx="3">
                  <c:v>4016.4</c:v>
                </c:pt>
                <c:pt idx="4">
                  <c:v>3540.7799999999997</c:v>
                </c:pt>
                <c:pt idx="5">
                  <c:v>3027.05</c:v>
                </c:pt>
                <c:pt idx="6">
                  <c:v>2625.06</c:v>
                </c:pt>
                <c:pt idx="7">
                  <c:v>2321.73</c:v>
                </c:pt>
                <c:pt idx="8">
                  <c:v>2306.4</c:v>
                </c:pt>
                <c:pt idx="9">
                  <c:v>2292.86</c:v>
                </c:pt>
                <c:pt idx="10">
                  <c:v>2282.38</c:v>
                </c:pt>
                <c:pt idx="11">
                  <c:v>2270.3500000000017</c:v>
                </c:pt>
                <c:pt idx="12">
                  <c:v>2264.14</c:v>
                </c:pt>
                <c:pt idx="13">
                  <c:v>2259.8000000000002</c:v>
                </c:pt>
                <c:pt idx="14">
                  <c:v>2260.46</c:v>
                </c:pt>
                <c:pt idx="15">
                  <c:v>2261.54</c:v>
                </c:pt>
                <c:pt idx="16">
                  <c:v>2224.92</c:v>
                </c:pt>
                <c:pt idx="17">
                  <c:v>2431.58</c:v>
                </c:pt>
              </c:numCache>
            </c:numRef>
          </c:val>
        </c:ser>
        <c:ser>
          <c:idx val="6"/>
          <c:order val="6"/>
          <c:tx>
            <c:strRef>
              <c:f>'corei7-mountain-data'!$H$1</c:f>
              <c:strCache>
                <c:ptCount val="1"/>
                <c:pt idx="0">
                  <c:v>1M</c:v>
                </c:pt>
              </c:strCache>
            </c:strRef>
          </c:tx>
          <c:spPr>
            <a:solidFill>
              <a:srgbClr val="0066CC"/>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'corei7-mountain-data'!$H$2:$H$19</c:f>
              <c:numCache>
                <c:formatCode>General</c:formatCode>
                <c:ptCount val="18"/>
                <c:pt idx="0">
                  <c:v>4673.7699999999995</c:v>
                </c:pt>
                <c:pt idx="1">
                  <c:v>4656.9800000000005</c:v>
                </c:pt>
                <c:pt idx="2">
                  <c:v>4156.3200000000024</c:v>
                </c:pt>
                <c:pt idx="3">
                  <c:v>4012.65</c:v>
                </c:pt>
                <c:pt idx="4">
                  <c:v>3535.8500000000017</c:v>
                </c:pt>
                <c:pt idx="5">
                  <c:v>3021.82</c:v>
                </c:pt>
                <c:pt idx="6">
                  <c:v>2623.08</c:v>
                </c:pt>
                <c:pt idx="7">
                  <c:v>2318.19</c:v>
                </c:pt>
                <c:pt idx="8">
                  <c:v>2303.7199999999998</c:v>
                </c:pt>
                <c:pt idx="9">
                  <c:v>2291.5500000000002</c:v>
                </c:pt>
                <c:pt idx="10">
                  <c:v>2280.42</c:v>
                </c:pt>
                <c:pt idx="11">
                  <c:v>2270.2399999999998</c:v>
                </c:pt>
                <c:pt idx="12">
                  <c:v>2264.8200000000002</c:v>
                </c:pt>
                <c:pt idx="13">
                  <c:v>2261.86</c:v>
                </c:pt>
                <c:pt idx="14">
                  <c:v>2261.3100000000018</c:v>
                </c:pt>
                <c:pt idx="15">
                  <c:v>2271.4100000000012</c:v>
                </c:pt>
                <c:pt idx="16">
                  <c:v>2237.27</c:v>
                </c:pt>
                <c:pt idx="17">
                  <c:v>2432.7399999999998</c:v>
                </c:pt>
              </c:numCache>
            </c:numRef>
          </c:val>
        </c:ser>
        <c:ser>
          <c:idx val="7"/>
          <c:order val="7"/>
          <c:tx>
            <c:strRef>
              <c:f>'corei7-mountain-data'!$I$1</c:f>
              <c:strCache>
                <c:ptCount val="1"/>
                <c:pt idx="0">
                  <c:v>512K</c:v>
                </c:pt>
              </c:strCache>
            </c:strRef>
          </c:tx>
          <c:spPr>
            <a:solidFill>
              <a:srgbClr val="CCCCFF"/>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'corei7-mountain-data'!$I$2:$I$19</c:f>
              <c:numCache>
                <c:formatCode>General</c:formatCode>
                <c:ptCount val="18"/>
                <c:pt idx="0">
                  <c:v>4673</c:v>
                </c:pt>
                <c:pt idx="1">
                  <c:v>4658.05</c:v>
                </c:pt>
                <c:pt idx="2">
                  <c:v>4267.3</c:v>
                </c:pt>
                <c:pt idx="3">
                  <c:v>4052.55</c:v>
                </c:pt>
                <c:pt idx="4">
                  <c:v>3730.88</c:v>
                </c:pt>
                <c:pt idx="5">
                  <c:v>3236.67</c:v>
                </c:pt>
                <c:pt idx="6">
                  <c:v>2839.9300000000012</c:v>
                </c:pt>
                <c:pt idx="7">
                  <c:v>2527.15</c:v>
                </c:pt>
                <c:pt idx="8">
                  <c:v>2513.25</c:v>
                </c:pt>
                <c:pt idx="9">
                  <c:v>2503.12</c:v>
                </c:pt>
                <c:pt idx="10">
                  <c:v>2494.19</c:v>
                </c:pt>
                <c:pt idx="11">
                  <c:v>2517.44</c:v>
                </c:pt>
                <c:pt idx="12">
                  <c:v>2523.1</c:v>
                </c:pt>
                <c:pt idx="13">
                  <c:v>2551.67</c:v>
                </c:pt>
                <c:pt idx="14">
                  <c:v>2555.5300000000002</c:v>
                </c:pt>
                <c:pt idx="15">
                  <c:v>2477.4100000000012</c:v>
                </c:pt>
                <c:pt idx="16">
                  <c:v>2420.17</c:v>
                </c:pt>
                <c:pt idx="17">
                  <c:v>2590.64</c:v>
                </c:pt>
              </c:numCache>
            </c:numRef>
          </c:val>
        </c:ser>
        <c:ser>
          <c:idx val="8"/>
          <c:order val="8"/>
          <c:tx>
            <c:strRef>
              <c:f>'corei7-mountain-data'!$J$1</c:f>
              <c:strCache>
                <c:ptCount val="1"/>
                <c:pt idx="0">
                  <c:v>256K</c:v>
                </c:pt>
              </c:strCache>
            </c:strRef>
          </c:tx>
          <c:spPr>
            <a:solidFill>
              <a:srgbClr val="00009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'corei7-mountain-data'!$J$2:$J$19</c:f>
              <c:numCache>
                <c:formatCode>General</c:formatCode>
                <c:ptCount val="18"/>
                <c:pt idx="0">
                  <c:v>4672.3100000000004</c:v>
                </c:pt>
                <c:pt idx="1">
                  <c:v>4645.58</c:v>
                </c:pt>
                <c:pt idx="2">
                  <c:v>4300.1000000000004</c:v>
                </c:pt>
                <c:pt idx="3">
                  <c:v>4091.3</c:v>
                </c:pt>
                <c:pt idx="4">
                  <c:v>3890.2</c:v>
                </c:pt>
                <c:pt idx="5">
                  <c:v>3175.38</c:v>
                </c:pt>
                <c:pt idx="6">
                  <c:v>2748.2599999999998</c:v>
                </c:pt>
                <c:pt idx="7">
                  <c:v>2351.27</c:v>
                </c:pt>
                <c:pt idx="8">
                  <c:v>2518.38</c:v>
                </c:pt>
                <c:pt idx="9">
                  <c:v>2627.4900000000002</c:v>
                </c:pt>
                <c:pt idx="10">
                  <c:v>2644.71</c:v>
                </c:pt>
                <c:pt idx="11">
                  <c:v>2646.4500000000012</c:v>
                </c:pt>
                <c:pt idx="12">
                  <c:v>2690.79</c:v>
                </c:pt>
                <c:pt idx="13">
                  <c:v>2715.46</c:v>
                </c:pt>
                <c:pt idx="14">
                  <c:v>2762.7</c:v>
                </c:pt>
                <c:pt idx="15">
                  <c:v>2445.48</c:v>
                </c:pt>
                <c:pt idx="16">
                  <c:v>2440.11</c:v>
                </c:pt>
                <c:pt idx="17">
                  <c:v>2560.8700000000017</c:v>
                </c:pt>
              </c:numCache>
            </c:numRef>
          </c:val>
        </c:ser>
        <c:ser>
          <c:idx val="9"/>
          <c:order val="9"/>
          <c:tx>
            <c:strRef>
              <c:f>'corei7-mountain-data'!$K$1</c:f>
              <c:strCache>
                <c:ptCount val="1"/>
                <c:pt idx="0">
                  <c:v>128K</c:v>
                </c:pt>
              </c:strCache>
            </c:strRef>
          </c:tx>
          <c:spPr>
            <a:solidFill>
              <a:srgbClr val="F2088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'corei7-mountain-data'!$K$2:$K$19</c:f>
              <c:numCache>
                <c:formatCode>General</c:formatCode>
                <c:ptCount val="18"/>
                <c:pt idx="0">
                  <c:v>4669.8900000000003</c:v>
                </c:pt>
                <c:pt idx="1">
                  <c:v>4661.4399999999996</c:v>
                </c:pt>
                <c:pt idx="2">
                  <c:v>4661.75</c:v>
                </c:pt>
                <c:pt idx="3">
                  <c:v>4570.55</c:v>
                </c:pt>
                <c:pt idx="4">
                  <c:v>4453.42</c:v>
                </c:pt>
                <c:pt idx="5">
                  <c:v>4070.1</c:v>
                </c:pt>
                <c:pt idx="6">
                  <c:v>3626.17</c:v>
                </c:pt>
                <c:pt idx="7">
                  <c:v>2349.0500000000002</c:v>
                </c:pt>
                <c:pt idx="8">
                  <c:v>3332.4700000000012</c:v>
                </c:pt>
                <c:pt idx="9">
                  <c:v>3318.7799999999997</c:v>
                </c:pt>
                <c:pt idx="10">
                  <c:v>3328.21</c:v>
                </c:pt>
                <c:pt idx="11">
                  <c:v>3312.1</c:v>
                </c:pt>
                <c:pt idx="12">
                  <c:v>3351.75</c:v>
                </c:pt>
                <c:pt idx="13">
                  <c:v>3197.56</c:v>
                </c:pt>
                <c:pt idx="14">
                  <c:v>3342.59</c:v>
                </c:pt>
                <c:pt idx="15">
                  <c:v>3330.51</c:v>
                </c:pt>
                <c:pt idx="16">
                  <c:v>3335.4</c:v>
                </c:pt>
                <c:pt idx="17">
                  <c:v>3374.9</c:v>
                </c:pt>
              </c:numCache>
            </c:numRef>
          </c:val>
        </c:ser>
        <c:ser>
          <c:idx val="10"/>
          <c:order val="10"/>
          <c:tx>
            <c:strRef>
              <c:f>'corei7-mountain-data'!$L$1</c:f>
              <c:strCache>
                <c:ptCount val="1"/>
                <c:pt idx="0">
                  <c:v>64K</c:v>
                </c:pt>
              </c:strCache>
            </c:strRef>
          </c:tx>
          <c:spPr>
            <a:solidFill>
              <a:srgbClr val="FCF30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'corei7-mountain-data'!$L$2:$L$19</c:f>
              <c:numCache>
                <c:formatCode>General</c:formatCode>
                <c:ptCount val="18"/>
                <c:pt idx="0">
                  <c:v>4664.6900000000014</c:v>
                </c:pt>
                <c:pt idx="1">
                  <c:v>4647.96</c:v>
                </c:pt>
                <c:pt idx="2">
                  <c:v>4646.51</c:v>
                </c:pt>
                <c:pt idx="3">
                  <c:v>4575.1000000000004</c:v>
                </c:pt>
                <c:pt idx="4">
                  <c:v>4473.68</c:v>
                </c:pt>
                <c:pt idx="5">
                  <c:v>4218.51</c:v>
                </c:pt>
                <c:pt idx="6">
                  <c:v>3642.61</c:v>
                </c:pt>
                <c:pt idx="7">
                  <c:v>3334.7799999999997</c:v>
                </c:pt>
                <c:pt idx="8">
                  <c:v>3395.82</c:v>
                </c:pt>
                <c:pt idx="9">
                  <c:v>3398</c:v>
                </c:pt>
                <c:pt idx="10">
                  <c:v>3403.08</c:v>
                </c:pt>
                <c:pt idx="11">
                  <c:v>3411.8700000000017</c:v>
                </c:pt>
                <c:pt idx="12">
                  <c:v>3395.9900000000002</c:v>
                </c:pt>
                <c:pt idx="13">
                  <c:v>3299.01</c:v>
                </c:pt>
                <c:pt idx="14">
                  <c:v>4287.45</c:v>
                </c:pt>
                <c:pt idx="15">
                  <c:v>3416.74</c:v>
                </c:pt>
                <c:pt idx="16">
                  <c:v>3389.13</c:v>
                </c:pt>
                <c:pt idx="17">
                  <c:v>3374.16</c:v>
                </c:pt>
              </c:numCache>
            </c:numRef>
          </c:val>
        </c:ser>
        <c:ser>
          <c:idx val="11"/>
          <c:order val="11"/>
          <c:tx>
            <c:strRef>
              <c:f>'corei7-mountain-data'!$M$1</c:f>
              <c:strCache>
                <c:ptCount val="1"/>
                <c:pt idx="0">
                  <c:v>32K</c:v>
                </c:pt>
              </c:strCache>
            </c:strRef>
          </c:tx>
          <c:spPr>
            <a:solidFill>
              <a:srgbClr val="00ABEA"/>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'corei7-mountain-data'!$M$2:$M$19</c:f>
              <c:numCache>
                <c:formatCode>General</c:formatCode>
                <c:ptCount val="18"/>
                <c:pt idx="0">
                  <c:v>4654.6200000000035</c:v>
                </c:pt>
                <c:pt idx="1">
                  <c:v>4624.5</c:v>
                </c:pt>
                <c:pt idx="2">
                  <c:v>4631.6900000000014</c:v>
                </c:pt>
                <c:pt idx="3">
                  <c:v>4615.6200000000035</c:v>
                </c:pt>
                <c:pt idx="4">
                  <c:v>4600.3900000000003</c:v>
                </c:pt>
                <c:pt idx="5">
                  <c:v>4585.6000000000004</c:v>
                </c:pt>
                <c:pt idx="6">
                  <c:v>4572.8</c:v>
                </c:pt>
                <c:pt idx="7">
                  <c:v>4809.1000000000004</c:v>
                </c:pt>
                <c:pt idx="8">
                  <c:v>4803.13</c:v>
                </c:pt>
                <c:pt idx="9">
                  <c:v>4789.7</c:v>
                </c:pt>
                <c:pt idx="10">
                  <c:v>4790.9699999999993</c:v>
                </c:pt>
                <c:pt idx="11">
                  <c:v>4784.6500000000024</c:v>
                </c:pt>
                <c:pt idx="12">
                  <c:v>4754.2300000000005</c:v>
                </c:pt>
                <c:pt idx="13">
                  <c:v>4768.54</c:v>
                </c:pt>
                <c:pt idx="14">
                  <c:v>4750.25</c:v>
                </c:pt>
                <c:pt idx="15">
                  <c:v>4742.01</c:v>
                </c:pt>
                <c:pt idx="16">
                  <c:v>6545.1600000000035</c:v>
                </c:pt>
                <c:pt idx="17">
                  <c:v>6408.41</c:v>
                </c:pt>
              </c:numCache>
            </c:numRef>
          </c:val>
        </c:ser>
        <c:ser>
          <c:idx val="12"/>
          <c:order val="12"/>
          <c:tx>
            <c:strRef>
              <c:f>'corei7-mountain-data'!$N$1</c:f>
              <c:strCache>
                <c:ptCount val="1"/>
                <c:pt idx="0">
                  <c:v>16K</c:v>
                </c:pt>
              </c:strCache>
            </c:strRef>
          </c:tx>
          <c:spPr>
            <a:solidFill>
              <a:srgbClr val="4600A5"/>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'corei7-mountain-data'!$N$2:$N$19</c:f>
              <c:numCache>
                <c:formatCode>General</c:formatCode>
                <c:ptCount val="18"/>
                <c:pt idx="0">
                  <c:v>4635.05</c:v>
                </c:pt>
                <c:pt idx="1">
                  <c:v>4575.1400000000003</c:v>
                </c:pt>
                <c:pt idx="2">
                  <c:v>4577.76</c:v>
                </c:pt>
                <c:pt idx="3">
                  <c:v>4797.1600000000035</c:v>
                </c:pt>
                <c:pt idx="4">
                  <c:v>4781.0600000000004</c:v>
                </c:pt>
                <c:pt idx="5">
                  <c:v>4773.37</c:v>
                </c:pt>
                <c:pt idx="6">
                  <c:v>4756.1900000000014</c:v>
                </c:pt>
                <c:pt idx="7">
                  <c:v>4729.6500000000024</c:v>
                </c:pt>
                <c:pt idx="8">
                  <c:v>4701.3</c:v>
                </c:pt>
                <c:pt idx="9">
                  <c:v>4716.3900000000003</c:v>
                </c:pt>
                <c:pt idx="10">
                  <c:v>4668.13</c:v>
                </c:pt>
                <c:pt idx="11">
                  <c:v>4653.51</c:v>
                </c:pt>
                <c:pt idx="12">
                  <c:v>4678.67</c:v>
                </c:pt>
                <c:pt idx="13">
                  <c:v>4620.2300000000005</c:v>
                </c:pt>
                <c:pt idx="14">
                  <c:v>4621.49</c:v>
                </c:pt>
                <c:pt idx="15">
                  <c:v>6529.52</c:v>
                </c:pt>
                <c:pt idx="16">
                  <c:v>6398.1500000000024</c:v>
                </c:pt>
                <c:pt idx="17">
                  <c:v>6122.8</c:v>
                </c:pt>
              </c:numCache>
            </c:numRef>
          </c:val>
        </c:ser>
        <c:ser>
          <c:idx val="13"/>
          <c:order val="13"/>
          <c:tx>
            <c:strRef>
              <c:f>'corei7-mountain-data'!$O$1</c:f>
              <c:strCache>
                <c:ptCount val="1"/>
                <c:pt idx="0">
                  <c:v>8K</c:v>
                </c:pt>
              </c:strCache>
            </c:strRef>
          </c:tx>
          <c:spPr>
            <a:solidFill>
              <a:srgbClr val="90000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'corei7-mountain-data'!$O$2:$O$19</c:f>
              <c:numCache>
                <c:formatCode>General</c:formatCode>
                <c:ptCount val="18"/>
                <c:pt idx="0">
                  <c:v>4599.95</c:v>
                </c:pt>
                <c:pt idx="1">
                  <c:v>4702.5600000000004</c:v>
                </c:pt>
                <c:pt idx="2">
                  <c:v>4771.3600000000024</c:v>
                </c:pt>
                <c:pt idx="3">
                  <c:v>4725.95</c:v>
                </c:pt>
                <c:pt idx="4">
                  <c:v>4709.6100000000024</c:v>
                </c:pt>
                <c:pt idx="5">
                  <c:v>4646.91</c:v>
                </c:pt>
                <c:pt idx="6">
                  <c:v>4613.58</c:v>
                </c:pt>
                <c:pt idx="7">
                  <c:v>6534.8600000000024</c:v>
                </c:pt>
                <c:pt idx="8">
                  <c:v>6513.84</c:v>
                </c:pt>
                <c:pt idx="9">
                  <c:v>6498.25</c:v>
                </c:pt>
                <c:pt idx="10">
                  <c:v>6479.3200000000024</c:v>
                </c:pt>
                <c:pt idx="11">
                  <c:v>6460.7699999999995</c:v>
                </c:pt>
                <c:pt idx="12">
                  <c:v>6443.44</c:v>
                </c:pt>
                <c:pt idx="13">
                  <c:v>6427.6100000000024</c:v>
                </c:pt>
                <c:pt idx="14">
                  <c:v>6408.2</c:v>
                </c:pt>
                <c:pt idx="15">
                  <c:v>6396.54</c:v>
                </c:pt>
                <c:pt idx="16">
                  <c:v>6118.6900000000014</c:v>
                </c:pt>
                <c:pt idx="17">
                  <c:v>5642.81</c:v>
                </c:pt>
              </c:numCache>
            </c:numRef>
          </c:val>
        </c:ser>
        <c:ser>
          <c:idx val="14"/>
          <c:order val="14"/>
          <c:tx>
            <c:strRef>
              <c:f>'corei7-mountain-data'!$P$1</c:f>
              <c:strCache>
                <c:ptCount val="1"/>
                <c:pt idx="0">
                  <c:v>4K</c:v>
                </c:pt>
              </c:strCache>
            </c:strRef>
          </c:tx>
          <c:spPr>
            <a:solidFill>
              <a:srgbClr val="008080"/>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'corei7-mountain-data'!$P$2:$P$19</c:f>
              <c:numCache>
                <c:formatCode>General</c:formatCode>
                <c:ptCount val="18"/>
                <c:pt idx="0">
                  <c:v>4764.2</c:v>
                </c:pt>
                <c:pt idx="1">
                  <c:v>4607.45</c:v>
                </c:pt>
                <c:pt idx="2">
                  <c:v>4617.8600000000024</c:v>
                </c:pt>
                <c:pt idx="3">
                  <c:v>6502.49</c:v>
                </c:pt>
                <c:pt idx="4">
                  <c:v>6466.17</c:v>
                </c:pt>
                <c:pt idx="5">
                  <c:v>6432.81</c:v>
                </c:pt>
                <c:pt idx="6">
                  <c:v>6397.26</c:v>
                </c:pt>
                <c:pt idx="7">
                  <c:v>6369.39</c:v>
                </c:pt>
                <c:pt idx="8">
                  <c:v>6328.29</c:v>
                </c:pt>
                <c:pt idx="9">
                  <c:v>6299.45</c:v>
                </c:pt>
                <c:pt idx="10">
                  <c:v>6259.01</c:v>
                </c:pt>
                <c:pt idx="11">
                  <c:v>6225.06</c:v>
                </c:pt>
                <c:pt idx="12">
                  <c:v>6193.75</c:v>
                </c:pt>
                <c:pt idx="13">
                  <c:v>6159.03</c:v>
                </c:pt>
                <c:pt idx="14">
                  <c:v>6127.24</c:v>
                </c:pt>
                <c:pt idx="15">
                  <c:v>6097.52</c:v>
                </c:pt>
                <c:pt idx="16">
                  <c:v>5623.45</c:v>
                </c:pt>
                <c:pt idx="17">
                  <c:v>4861.38</c:v>
                </c:pt>
              </c:numCache>
            </c:numRef>
          </c:val>
        </c:ser>
        <c:ser>
          <c:idx val="15"/>
          <c:order val="15"/>
          <c:tx>
            <c:strRef>
              <c:f>'corei7-mountain-data'!$Q$1</c:f>
              <c:strCache>
                <c:ptCount val="1"/>
                <c:pt idx="0">
                  <c:v>2K</c:v>
                </c:pt>
              </c:strCache>
            </c:strRef>
          </c:tx>
          <c:spPr>
            <a:solidFill>
              <a:srgbClr val="0000D4"/>
            </a:solidFill>
            <a:ln w="12700">
              <a:solidFill>
                <a:srgbClr val="000000"/>
              </a:solidFill>
              <a:prstDash val="solid"/>
            </a:ln>
            <a:sp3d prstMaterial="flat"/>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'corei7-mountain-data'!$Q$2:$Q$19</c:f>
              <c:numCache>
                <c:formatCode>General</c:formatCode>
                <c:ptCount val="18"/>
                <c:pt idx="0">
                  <c:v>4754.1500000000024</c:v>
                </c:pt>
                <c:pt idx="1">
                  <c:v>6086.1100000000024</c:v>
                </c:pt>
                <c:pt idx="2">
                  <c:v>6301.73</c:v>
                </c:pt>
                <c:pt idx="3">
                  <c:v>6261.46</c:v>
                </c:pt>
                <c:pt idx="4">
                  <c:v>6188.41</c:v>
                </c:pt>
                <c:pt idx="5">
                  <c:v>6115.06</c:v>
                </c:pt>
                <c:pt idx="6">
                  <c:v>6075.1100000000024</c:v>
                </c:pt>
                <c:pt idx="7">
                  <c:v>6013.17</c:v>
                </c:pt>
                <c:pt idx="8">
                  <c:v>5923.29</c:v>
                </c:pt>
                <c:pt idx="9">
                  <c:v>5870.21</c:v>
                </c:pt>
                <c:pt idx="10">
                  <c:v>5803.26</c:v>
                </c:pt>
                <c:pt idx="11">
                  <c:v>5754.8600000000024</c:v>
                </c:pt>
                <c:pt idx="12">
                  <c:v>5679.31</c:v>
                </c:pt>
                <c:pt idx="13">
                  <c:v>5629.01</c:v>
                </c:pt>
                <c:pt idx="14">
                  <c:v>5580.53</c:v>
                </c:pt>
                <c:pt idx="15">
                  <c:v>5541.8600000000024</c:v>
                </c:pt>
                <c:pt idx="16">
                  <c:v>4799.63</c:v>
                </c:pt>
                <c:pt idx="17">
                  <c:v>4639.2</c:v>
                </c:pt>
              </c:numCache>
            </c:numRef>
          </c:val>
        </c:ser>
        <c:bandFmts>
          <c:bandFmt>
            <c:idx val="0"/>
            <c:spPr>
              <a:solidFill>
                <a:srgbClr val="9999FF"/>
              </a:solidFill>
              <a:ln w="12700">
                <a:solidFill>
                  <a:srgbClr val="000000"/>
                </a:solidFill>
                <a:prstDash val="solid"/>
              </a:ln>
              <a:sp3d prstMaterial="flat"/>
            </c:spPr>
          </c:bandFmt>
          <c:bandFmt>
            <c:idx val="1"/>
            <c:spPr>
              <a:solidFill>
                <a:srgbClr val="993366"/>
              </a:solidFill>
              <a:ln w="12700">
                <a:solidFill>
                  <a:srgbClr val="000000"/>
                </a:solidFill>
                <a:prstDash val="solid"/>
              </a:ln>
              <a:sp3d prstMaterial="flat"/>
            </c:spPr>
          </c:bandFmt>
          <c:bandFmt>
            <c:idx val="2"/>
            <c:spPr>
              <a:solidFill>
                <a:srgbClr val="FFFFCC"/>
              </a:solidFill>
              <a:ln w="12700">
                <a:solidFill>
                  <a:srgbClr val="000000"/>
                </a:solidFill>
                <a:prstDash val="solid"/>
              </a:ln>
              <a:sp3d prstMaterial="flat"/>
            </c:spPr>
          </c:bandFmt>
          <c:bandFmt>
            <c:idx val="3"/>
            <c:spPr>
              <a:solidFill>
                <a:srgbClr val="CCFFFF"/>
              </a:solidFill>
              <a:ln w="12700">
                <a:solidFill>
                  <a:srgbClr val="000000"/>
                </a:solidFill>
                <a:prstDash val="solid"/>
              </a:ln>
              <a:sp3d prstMaterial="flat"/>
            </c:spPr>
          </c:bandFmt>
          <c:bandFmt>
            <c:idx val="4"/>
            <c:spPr>
              <a:solidFill>
                <a:srgbClr val="660066"/>
              </a:solidFill>
              <a:ln w="12700">
                <a:solidFill>
                  <a:srgbClr val="000000"/>
                </a:solidFill>
                <a:prstDash val="solid"/>
              </a:ln>
              <a:sp3d prstMaterial="flat"/>
            </c:spPr>
          </c:bandFmt>
          <c:bandFmt>
            <c:idx val="5"/>
            <c:spPr>
              <a:solidFill>
                <a:srgbClr val="FF8080"/>
              </a:solidFill>
              <a:ln w="12700">
                <a:solidFill>
                  <a:srgbClr val="000000"/>
                </a:solidFill>
                <a:prstDash val="solid"/>
              </a:ln>
              <a:sp3d prstMaterial="flat"/>
            </c:spPr>
          </c:bandFmt>
          <c:bandFmt>
            <c:idx val="6"/>
            <c:spPr>
              <a:solidFill>
                <a:srgbClr val="0066CC"/>
              </a:solidFill>
              <a:ln w="12700">
                <a:solidFill>
                  <a:srgbClr val="000000"/>
                </a:solidFill>
                <a:prstDash val="solid"/>
              </a:ln>
              <a:sp3d prstMaterial="flat"/>
            </c:spPr>
          </c:bandFmt>
        </c:bandFmts>
        <c:axId val="37866112"/>
        <c:axId val="37876480"/>
        <c:axId val="37851584"/>
      </c:surface3DChart>
      <c:catAx>
        <c:axId val="37866112"/>
        <c:scaling>
          <c:orientation val="minMax"/>
        </c:scaling>
        <c:axPos val="b"/>
        <c:title>
          <c:tx>
            <c:rich>
              <a:bodyPr/>
              <a:lstStyle/>
              <a:p>
                <a:pPr>
                  <a:defRPr sz="1200" b="1" i="0" u="none" strike="noStrike" baseline="0">
                    <a:solidFill>
                      <a:srgbClr val="000000"/>
                    </a:solidFill>
                    <a:latin typeface="Arial"/>
                    <a:ea typeface="Arial"/>
                    <a:cs typeface="Arial"/>
                  </a:defRPr>
                </a:pPr>
                <a:r>
                  <a:rPr lang="en-US"/>
                  <a:t>Stride (x8 bytes)</a:t>
                </a:r>
              </a:p>
            </c:rich>
          </c:tx>
          <c:layout>
            <c:manualLayout>
              <c:xMode val="edge"/>
              <c:yMode val="edge"/>
              <c:x val="0.1764705882352941"/>
              <c:y val="0.82707993474714503"/>
            </c:manualLayout>
          </c:layout>
          <c:spPr>
            <a:noFill/>
            <a:ln w="25400">
              <a:noFill/>
            </a:ln>
          </c:spPr>
        </c:title>
        <c:numFmt formatCode="General" sourceLinked="1"/>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en-US"/>
          </a:p>
        </c:txPr>
        <c:crossAx val="37876480"/>
        <c:crosses val="autoZero"/>
        <c:auto val="1"/>
        <c:lblAlgn val="ctr"/>
        <c:lblOffset val="100"/>
        <c:tickLblSkip val="2"/>
        <c:tickMarkSkip val="1"/>
        <c:noMultiLvlLbl val="1"/>
      </c:catAx>
      <c:valAx>
        <c:axId val="37876480"/>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Read  throughput (MB/s)</a:t>
                </a:r>
              </a:p>
            </c:rich>
          </c:tx>
          <c:layout>
            <c:manualLayout>
              <c:xMode val="edge"/>
              <c:yMode val="edge"/>
              <c:x val="9.4339622641509455E-2"/>
              <c:y val="0.2267536704730829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7866112"/>
        <c:crosses val="autoZero"/>
        <c:crossBetween val="between"/>
      </c:valAx>
      <c:serAx>
        <c:axId val="37851584"/>
        <c:scaling>
          <c:orientation val="minMax"/>
        </c:scaling>
        <c:axPos val="b"/>
        <c:title>
          <c:tx>
            <c:rich>
              <a:bodyPr/>
              <a:lstStyle/>
              <a:p>
                <a:pPr>
                  <a:defRPr sz="1200" b="1" i="0" u="none" strike="noStrike" baseline="0">
                    <a:solidFill>
                      <a:srgbClr val="000000"/>
                    </a:solidFill>
                    <a:latin typeface="Arial"/>
                    <a:ea typeface="Arial"/>
                    <a:cs typeface="Arial"/>
                  </a:defRPr>
                </a:pPr>
                <a:r>
                  <a:rPr lang="en-US"/>
                  <a:t>Size (bytes)</a:t>
                </a:r>
              </a:p>
            </c:rich>
          </c:tx>
          <c:layout>
            <c:manualLayout>
              <c:xMode val="edge"/>
              <c:yMode val="edge"/>
              <c:x val="0.77136514983351778"/>
              <c:y val="0.81566068515497603"/>
            </c:manualLayout>
          </c:layout>
          <c:spPr>
            <a:noFill/>
            <a:ln w="25400">
              <a:noFill/>
            </a:ln>
          </c:spPr>
        </c:title>
        <c:numFmt formatCode="General" sourceLinked="1"/>
        <c:tickLblPos val="low"/>
        <c:spPr>
          <a:ln w="3175">
            <a:solidFill>
              <a:srgbClr val="000000"/>
            </a:solidFill>
            <a:prstDash val="solid"/>
          </a:ln>
        </c:spPr>
        <c:txPr>
          <a:bodyPr rot="-5400000" vert="horz"/>
          <a:lstStyle/>
          <a:p>
            <a:pPr>
              <a:defRPr sz="1200" b="0" i="0" u="none" strike="noStrike" baseline="0">
                <a:solidFill>
                  <a:srgbClr val="000000"/>
                </a:solidFill>
                <a:latin typeface="Arial"/>
                <a:ea typeface="Arial"/>
                <a:cs typeface="Arial"/>
              </a:defRPr>
            </a:pPr>
            <a:endParaRPr lang="en-US"/>
          </a:p>
        </c:txPr>
        <c:crossAx val="37876480"/>
        <c:crosses val="autoZero"/>
        <c:tickLblSkip val="3"/>
        <c:tickMarkSkip val="1"/>
      </c:serAx>
      <c:spPr>
        <a:noFill/>
        <a:ln w="25400">
          <a:noFill/>
        </a:ln>
      </c:spPr>
    </c:plotArea>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4708204952641845E-2"/>
          <c:y val="3.4659209265508514E-2"/>
          <c:w val="0.8867924528301897"/>
          <c:h val="0.83849918433931503"/>
        </c:manualLayout>
      </c:layout>
      <c:barChart>
        <c:barDir val="col"/>
        <c:grouping val="clustered"/>
        <c:ser>
          <c:idx val="0"/>
          <c:order val="0"/>
          <c:tx>
            <c:strRef>
              <c:f>'corei7-mountain-data'!$A$17</c:f>
              <c:strCache>
                <c:ptCount val="1"/>
                <c:pt idx="0">
                  <c:v>s16</c:v>
                </c:pt>
              </c:strCache>
            </c:strRef>
          </c:tx>
          <c:spPr>
            <a:solidFill>
              <a:srgbClr val="9999FF"/>
            </a:solidFill>
            <a:ln w="12700">
              <a:solidFill>
                <a:srgbClr val="000000"/>
              </a:solidFill>
              <a:prstDash val="solid"/>
            </a:ln>
          </c:spPr>
          <c:cat>
            <c:strRef>
              <c:f>'corei7-mountain-data'!$B$1:$Q$1</c:f>
              <c:strCache>
                <c:ptCount val="16"/>
                <c:pt idx="0">
                  <c:v>64M</c:v>
                </c:pt>
                <c:pt idx="1">
                  <c:v>32M</c:v>
                </c:pt>
                <c:pt idx="2">
                  <c:v>16M</c:v>
                </c:pt>
                <c:pt idx="3">
                  <c:v>8M</c:v>
                </c:pt>
                <c:pt idx="4">
                  <c:v>4M</c:v>
                </c:pt>
                <c:pt idx="5">
                  <c:v>2M</c:v>
                </c:pt>
                <c:pt idx="6">
                  <c:v>1M</c:v>
                </c:pt>
                <c:pt idx="7">
                  <c:v>512K</c:v>
                </c:pt>
                <c:pt idx="8">
                  <c:v>256K</c:v>
                </c:pt>
                <c:pt idx="9">
                  <c:v>128K</c:v>
                </c:pt>
                <c:pt idx="10">
                  <c:v>64K</c:v>
                </c:pt>
                <c:pt idx="11">
                  <c:v>32K</c:v>
                </c:pt>
                <c:pt idx="12">
                  <c:v>16K</c:v>
                </c:pt>
                <c:pt idx="13">
                  <c:v>8K</c:v>
                </c:pt>
                <c:pt idx="14">
                  <c:v>4K</c:v>
                </c:pt>
                <c:pt idx="15">
                  <c:v>2K</c:v>
                </c:pt>
              </c:strCache>
            </c:strRef>
          </c:cat>
          <c:val>
            <c:numRef>
              <c:f>'corei7-mountain-data'!$B$17:$Q$17</c:f>
              <c:numCache>
                <c:formatCode>General</c:formatCode>
                <c:ptCount val="16"/>
                <c:pt idx="0">
                  <c:v>701.98</c:v>
                </c:pt>
                <c:pt idx="1">
                  <c:v>708.88</c:v>
                </c:pt>
                <c:pt idx="2">
                  <c:v>744.13</c:v>
                </c:pt>
                <c:pt idx="3">
                  <c:v>1231.7</c:v>
                </c:pt>
                <c:pt idx="4">
                  <c:v>2131.36</c:v>
                </c:pt>
                <c:pt idx="5">
                  <c:v>2261.54</c:v>
                </c:pt>
                <c:pt idx="6">
                  <c:v>2271.4100000000012</c:v>
                </c:pt>
                <c:pt idx="7">
                  <c:v>2477.4100000000012</c:v>
                </c:pt>
                <c:pt idx="8">
                  <c:v>2445.48</c:v>
                </c:pt>
                <c:pt idx="9">
                  <c:v>3330.51</c:v>
                </c:pt>
                <c:pt idx="10">
                  <c:v>3416.74</c:v>
                </c:pt>
                <c:pt idx="11">
                  <c:v>4742.01</c:v>
                </c:pt>
                <c:pt idx="12">
                  <c:v>6529.52</c:v>
                </c:pt>
                <c:pt idx="13">
                  <c:v>6396.54</c:v>
                </c:pt>
                <c:pt idx="14">
                  <c:v>6097.52</c:v>
                </c:pt>
                <c:pt idx="15">
                  <c:v>5541.8600000000024</c:v>
                </c:pt>
              </c:numCache>
            </c:numRef>
          </c:val>
        </c:ser>
        <c:axId val="38008704"/>
        <c:axId val="38014976"/>
      </c:barChart>
      <c:catAx>
        <c:axId val="38008704"/>
        <c:scaling>
          <c:orientation val="minMax"/>
        </c:scaling>
        <c:axPos val="b"/>
        <c:title>
          <c:tx>
            <c:rich>
              <a:bodyPr/>
              <a:lstStyle/>
              <a:p>
                <a:pPr>
                  <a:defRPr sz="1200" b="1" i="0" u="none" strike="noStrike" baseline="0">
                    <a:solidFill>
                      <a:srgbClr val="000000"/>
                    </a:solidFill>
                    <a:latin typeface="Arial"/>
                    <a:ea typeface="Arial"/>
                    <a:cs typeface="Arial"/>
                  </a:defRPr>
                </a:pPr>
                <a:r>
                  <a:rPr lang="en-US"/>
                  <a:t>Working set size (bytes)</a:t>
                </a:r>
              </a:p>
            </c:rich>
          </c:tx>
          <c:layout>
            <c:manualLayout>
              <c:xMode val="edge"/>
              <c:yMode val="edge"/>
              <c:x val="0.44062153163151979"/>
              <c:y val="0.9347471451876016"/>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014976"/>
        <c:crosses val="autoZero"/>
        <c:auto val="1"/>
        <c:lblAlgn val="ctr"/>
        <c:lblOffset val="100"/>
        <c:tickLblSkip val="1"/>
        <c:tickMarkSkip val="1"/>
      </c:catAx>
      <c:valAx>
        <c:axId val="38014976"/>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Read throughput (MB/s)</a:t>
                </a:r>
              </a:p>
            </c:rich>
          </c:tx>
          <c:layout>
            <c:manualLayout>
              <c:xMode val="edge"/>
              <c:yMode val="edge"/>
              <c:x val="4.9622275476435013E-3"/>
              <c:y val="0.303425821772278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008704"/>
        <c:crosses val="autoZero"/>
        <c:crossBetween val="between"/>
      </c:valAx>
      <c:spPr>
        <a:solidFill>
          <a:srgbClr val="FFFFFF"/>
        </a:solidFill>
        <a:ln w="12700">
          <a:solidFill>
            <a:srgbClr val="808080"/>
          </a:solidFill>
          <a:prstDash val="solid"/>
        </a:ln>
      </c:spPr>
    </c:plotArea>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0210876803551602"/>
          <c:y val="3.7520391517128916E-2"/>
          <c:w val="0.8867924528301897"/>
          <c:h val="0.83849918433931503"/>
        </c:manualLayout>
      </c:layout>
      <c:barChart>
        <c:barDir val="col"/>
        <c:grouping val="clustered"/>
        <c:ser>
          <c:idx val="0"/>
          <c:order val="0"/>
          <c:tx>
            <c:strRef>
              <c:f>'corei7-mountain-data'!$F$1</c:f>
              <c:strCache>
                <c:ptCount val="1"/>
                <c:pt idx="0">
                  <c:v>4M</c:v>
                </c:pt>
              </c:strCache>
            </c:strRef>
          </c:tx>
          <c:spPr>
            <a:solidFill>
              <a:srgbClr val="9999FF"/>
            </a:solidFill>
            <a:ln w="12700">
              <a:solidFill>
                <a:srgbClr val="000000"/>
              </a:solidFill>
              <a:prstDash val="solid"/>
            </a:ln>
          </c:spPr>
          <c:cat>
            <c:strRef>
              <c:f>'corei7-mountain-data'!$A$2:$A$19</c:f>
              <c:strCache>
                <c:ptCount val="18"/>
                <c:pt idx="0">
                  <c:v>s1</c:v>
                </c:pt>
                <c:pt idx="1">
                  <c:v>s2</c:v>
                </c:pt>
                <c:pt idx="2">
                  <c:v>s3</c:v>
                </c:pt>
                <c:pt idx="3">
                  <c:v>s4</c:v>
                </c:pt>
                <c:pt idx="4">
                  <c:v>s5</c:v>
                </c:pt>
                <c:pt idx="5">
                  <c:v>s6</c:v>
                </c:pt>
                <c:pt idx="6">
                  <c:v>s7</c:v>
                </c:pt>
                <c:pt idx="7">
                  <c:v>s8</c:v>
                </c:pt>
                <c:pt idx="8">
                  <c:v>s9</c:v>
                </c:pt>
                <c:pt idx="9">
                  <c:v>s10</c:v>
                </c:pt>
                <c:pt idx="10">
                  <c:v>s11</c:v>
                </c:pt>
                <c:pt idx="11">
                  <c:v>s12</c:v>
                </c:pt>
                <c:pt idx="12">
                  <c:v>s13</c:v>
                </c:pt>
                <c:pt idx="13">
                  <c:v>s14</c:v>
                </c:pt>
                <c:pt idx="14">
                  <c:v>s15</c:v>
                </c:pt>
                <c:pt idx="15">
                  <c:v>s16</c:v>
                </c:pt>
                <c:pt idx="16">
                  <c:v>s32</c:v>
                </c:pt>
                <c:pt idx="17">
                  <c:v>s64</c:v>
                </c:pt>
              </c:strCache>
            </c:strRef>
          </c:cat>
          <c:val>
            <c:numRef>
              <c:f>'corei7-mountain-data'!$F$2:$F$19</c:f>
              <c:numCache>
                <c:formatCode>General</c:formatCode>
                <c:ptCount val="18"/>
                <c:pt idx="0">
                  <c:v>4642.4699999999993</c:v>
                </c:pt>
                <c:pt idx="1">
                  <c:v>4583.8</c:v>
                </c:pt>
                <c:pt idx="2">
                  <c:v>4074.9300000000012</c:v>
                </c:pt>
                <c:pt idx="3">
                  <c:v>3557.51</c:v>
                </c:pt>
                <c:pt idx="4">
                  <c:v>3337.59</c:v>
                </c:pt>
                <c:pt idx="5">
                  <c:v>2898.7799999999997</c:v>
                </c:pt>
                <c:pt idx="6">
                  <c:v>2535.2199999999998</c:v>
                </c:pt>
                <c:pt idx="7">
                  <c:v>2248.8300000000017</c:v>
                </c:pt>
                <c:pt idx="8">
                  <c:v>2227.4100000000012</c:v>
                </c:pt>
                <c:pt idx="9">
                  <c:v>2203.98</c:v>
                </c:pt>
                <c:pt idx="10">
                  <c:v>2187.29</c:v>
                </c:pt>
                <c:pt idx="11">
                  <c:v>2164.1799999999998</c:v>
                </c:pt>
                <c:pt idx="12">
                  <c:v>2156.96</c:v>
                </c:pt>
                <c:pt idx="13">
                  <c:v>2148.52</c:v>
                </c:pt>
                <c:pt idx="14">
                  <c:v>2146.8300000000017</c:v>
                </c:pt>
                <c:pt idx="15">
                  <c:v>2131.36</c:v>
                </c:pt>
                <c:pt idx="16">
                  <c:v>2038.29</c:v>
                </c:pt>
                <c:pt idx="17">
                  <c:v>2060.8700000000017</c:v>
                </c:pt>
              </c:numCache>
            </c:numRef>
          </c:val>
        </c:ser>
        <c:axId val="38022528"/>
        <c:axId val="38049280"/>
      </c:barChart>
      <c:catAx>
        <c:axId val="38022528"/>
        <c:scaling>
          <c:orientation val="minMax"/>
        </c:scaling>
        <c:axPos val="b"/>
        <c:title>
          <c:tx>
            <c:rich>
              <a:bodyPr/>
              <a:lstStyle/>
              <a:p>
                <a:pPr>
                  <a:defRPr sz="1200" b="1" i="0" u="none" strike="noStrike" baseline="0">
                    <a:solidFill>
                      <a:srgbClr val="000000"/>
                    </a:solidFill>
                    <a:latin typeface="Arial"/>
                    <a:ea typeface="Arial"/>
                    <a:cs typeface="Arial"/>
                  </a:defRPr>
                </a:pPr>
                <a:r>
                  <a:rPr lang="en-US"/>
                  <a:t>Stride (x8 bytes)</a:t>
                </a:r>
              </a:p>
            </c:rich>
          </c:tx>
          <c:layout>
            <c:manualLayout>
              <c:xMode val="edge"/>
              <c:yMode val="edge"/>
              <c:x val="0.47391786903440652"/>
              <c:y val="0.9347471451876016"/>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049280"/>
        <c:crosses val="autoZero"/>
        <c:auto val="1"/>
        <c:lblAlgn val="ctr"/>
        <c:lblOffset val="100"/>
        <c:tickLblSkip val="1"/>
        <c:tickMarkSkip val="1"/>
      </c:catAx>
      <c:valAx>
        <c:axId val="38049280"/>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Read throughput (MB/s)</a:t>
                </a:r>
              </a:p>
            </c:rich>
          </c:tx>
          <c:layout>
            <c:manualLayout>
              <c:xMode val="edge"/>
              <c:yMode val="edge"/>
              <c:x val="1.2208657047724702E-2"/>
              <c:y val="0.3034257748776516"/>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022528"/>
        <c:crosses val="autoZero"/>
        <c:crossBetween val="between"/>
      </c:valAx>
      <c:spPr>
        <a:solidFill>
          <a:srgbClr val="FFFFFF"/>
        </a:solidFill>
        <a:ln w="12700">
          <a:solidFill>
            <a:srgbClr val="808080"/>
          </a:solidFill>
          <a:prstDash val="solid"/>
        </a:ln>
      </c:spPr>
    </c:plotArea>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8.0000000000000043E-2"/>
          <c:y val="3.921568627450981E-2"/>
          <c:w val="0.83259259259259244"/>
          <c:h val="0.83660130718954273"/>
        </c:manualLayout>
      </c:layout>
      <c:lineChart>
        <c:grouping val="standard"/>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corei7mmdata!$F$2:$F$16</c:f>
              <c:numCache>
                <c:formatCode>General</c:formatCode>
                <c:ptCount val="15"/>
                <c:pt idx="0">
                  <c:v>6.4</c:v>
                </c:pt>
                <c:pt idx="1">
                  <c:v>6.87</c:v>
                </c:pt>
                <c:pt idx="2">
                  <c:v>4.1399999999999997</c:v>
                </c:pt>
                <c:pt idx="3">
                  <c:v>5.53</c:v>
                </c:pt>
                <c:pt idx="4">
                  <c:v>10.93</c:v>
                </c:pt>
                <c:pt idx="5">
                  <c:v>33.230000000000011</c:v>
                </c:pt>
                <c:pt idx="6">
                  <c:v>49.43</c:v>
                </c:pt>
                <c:pt idx="7">
                  <c:v>51.49</c:v>
                </c:pt>
                <c:pt idx="8">
                  <c:v>52.06</c:v>
                </c:pt>
                <c:pt idx="9">
                  <c:v>52.06</c:v>
                </c:pt>
                <c:pt idx="10">
                  <c:v>52.07</c:v>
                </c:pt>
                <c:pt idx="11">
                  <c:v>52.09</c:v>
                </c:pt>
                <c:pt idx="12">
                  <c:v>52.120000000000012</c:v>
                </c:pt>
                <c:pt idx="13">
                  <c:v>52.17</c:v>
                </c:pt>
                <c:pt idx="14">
                  <c:v>52.2</c:v>
                </c:pt>
              </c:numCache>
            </c:numRef>
          </c:val>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corei7mmdata!$G$2:$G$16</c:f>
              <c:numCache>
                <c:formatCode>General</c:formatCode>
                <c:ptCount val="15"/>
                <c:pt idx="0">
                  <c:v>6.4</c:v>
                </c:pt>
                <c:pt idx="1">
                  <c:v>6.8199999999999985</c:v>
                </c:pt>
                <c:pt idx="2">
                  <c:v>4.01</c:v>
                </c:pt>
                <c:pt idx="3">
                  <c:v>5.33</c:v>
                </c:pt>
                <c:pt idx="4">
                  <c:v>11.04</c:v>
                </c:pt>
                <c:pt idx="5">
                  <c:v>33.21</c:v>
                </c:pt>
                <c:pt idx="6">
                  <c:v>49.42</c:v>
                </c:pt>
                <c:pt idx="7">
                  <c:v>51.5</c:v>
                </c:pt>
                <c:pt idx="8">
                  <c:v>52.07</c:v>
                </c:pt>
                <c:pt idx="9">
                  <c:v>52.08</c:v>
                </c:pt>
                <c:pt idx="10">
                  <c:v>52.09</c:v>
                </c:pt>
                <c:pt idx="11">
                  <c:v>52.1</c:v>
                </c:pt>
                <c:pt idx="12">
                  <c:v>52.14</c:v>
                </c:pt>
                <c:pt idx="13">
                  <c:v>52.190000000000012</c:v>
                </c:pt>
                <c:pt idx="14">
                  <c:v>52.230000000000011</c:v>
                </c:pt>
              </c:numCache>
            </c:numRef>
          </c:val>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3.8299999999999987</c:v>
                </c:pt>
                <c:pt idx="8">
                  <c:v>4.5999999999999996</c:v>
                </c:pt>
                <c:pt idx="9">
                  <c:v>7.74</c:v>
                </c:pt>
                <c:pt idx="10">
                  <c:v>11.71</c:v>
                </c:pt>
                <c:pt idx="11">
                  <c:v>16.54</c:v>
                </c:pt>
                <c:pt idx="12">
                  <c:v>20.57</c:v>
                </c:pt>
                <c:pt idx="13">
                  <c:v>23.85</c:v>
                </c:pt>
                <c:pt idx="14">
                  <c:v>23.86</c:v>
                </c:pt>
              </c:numCache>
            </c:numRef>
          </c:val>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4.6399999999999997</c:v>
                </c:pt>
                <c:pt idx="9">
                  <c:v>7.57</c:v>
                </c:pt>
                <c:pt idx="10">
                  <c:v>11.62</c:v>
                </c:pt>
                <c:pt idx="11">
                  <c:v>16.439999999999987</c:v>
                </c:pt>
                <c:pt idx="12">
                  <c:v>20.439999999999987</c:v>
                </c:pt>
                <c:pt idx="13">
                  <c:v>23.68</c:v>
                </c:pt>
                <c:pt idx="14">
                  <c:v>23.66</c:v>
                </c:pt>
              </c:numCache>
            </c:numRef>
          </c:val>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corei7mmdata!$B$2:$B$16</c:f>
              <c:numCache>
                <c:formatCode>General</c:formatCode>
                <c:ptCount val="15"/>
                <c:pt idx="0">
                  <c:v>4.37</c:v>
                </c:pt>
                <c:pt idx="1">
                  <c:v>5.3599999999999985</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er>
        <c:marker val="1"/>
        <c:axId val="38241792"/>
        <c:axId val="38260736"/>
      </c:lineChart>
      <c:catAx>
        <c:axId val="38241792"/>
        <c:scaling>
          <c:orientation val="minMax"/>
        </c:scaling>
        <c:axPos val="b"/>
        <c:title>
          <c:tx>
            <c:rich>
              <a:bodyPr/>
              <a:lstStyle/>
              <a:p>
                <a:pPr>
                  <a:defRPr sz="1200" b="1" i="0" u="none" strike="noStrike" baseline="0">
                    <a:solidFill>
                      <a:srgbClr val="000000"/>
                    </a:solidFill>
                    <a:latin typeface="Arial"/>
                    <a:ea typeface="Arial"/>
                    <a:cs typeface="Arial"/>
                  </a:defRPr>
                </a:pPr>
                <a:r>
                  <a:rPr lang="en-US"/>
                  <a:t>Array size (n)</a:t>
                </a:r>
              </a:p>
            </c:rich>
          </c:tx>
          <c:layout>
            <c:manualLayout>
              <c:xMode val="edge"/>
              <c:yMode val="edge"/>
              <c:x val="0.437037037037037"/>
              <c:y val="0.93464052287581745"/>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260736"/>
        <c:crosses val="autoZero"/>
        <c:auto val="1"/>
        <c:lblAlgn val="ctr"/>
        <c:lblOffset val="100"/>
        <c:tickLblSkip val="1"/>
        <c:tickMarkSkip val="1"/>
      </c:catAx>
      <c:valAx>
        <c:axId val="38260736"/>
        <c:scaling>
          <c:orientation val="minMax"/>
        </c:scaling>
        <c:axPos val="l"/>
        <c:majorGridlines>
          <c:spPr>
            <a:ln w="3175">
              <a:solidFill>
                <a:srgbClr val="000000"/>
              </a:solidFill>
              <a:prstDash val="solid"/>
            </a:ln>
          </c:spPr>
        </c:majorGridlines>
        <c:title>
          <c:tx>
            <c:rich>
              <a:bodyPr/>
              <a:lstStyle/>
              <a:p>
                <a:pPr>
                  <a:defRPr sz="1200" b="1" i="0" u="none" strike="noStrike" baseline="0">
                    <a:solidFill>
                      <a:srgbClr val="000000"/>
                    </a:solidFill>
                    <a:latin typeface="Arial"/>
                    <a:ea typeface="Arial"/>
                    <a:cs typeface="Arial"/>
                  </a:defRPr>
                </a:pPr>
                <a:r>
                  <a:rPr lang="en-US"/>
                  <a:t>Cycles per inner loop iteration</a:t>
                </a:r>
              </a:p>
            </c:rich>
          </c:tx>
          <c:layout>
            <c:manualLayout>
              <c:xMode val="edge"/>
              <c:yMode val="edge"/>
              <c:x val="1.3333333333333303E-2"/>
              <c:y val="0.2657952069716778"/>
            </c:manualLayout>
          </c:layout>
          <c:spPr>
            <a:noFill/>
            <a:ln w="25400">
              <a:noFill/>
            </a:ln>
          </c:spPr>
        </c:title>
        <c:numFmt formatCode="General" sourceLinked="1"/>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38241792"/>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44"/>
          <c:y val="0.33986928104575254"/>
          <c:w val="6.9629629629629639E-2"/>
          <c:h val="0.237472766884532"/>
        </c:manualLayout>
      </c:layout>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drawing1.xml><?xml version="1.0" encoding="utf-8"?>
<c:userShapes xmlns:c="http://schemas.openxmlformats.org/drawingml/2006/chart">
  <cdr:relSizeAnchor xmlns:cdr="http://schemas.openxmlformats.org/drawingml/2006/chartDrawing">
    <cdr:from>
      <cdr:x>0.81575</cdr:x>
      <cdr:y>0.01162</cdr:y>
    </cdr:from>
    <cdr:to>
      <cdr:x>1</cdr:x>
      <cdr:y>0.18887</cdr:y>
    </cdr:to>
    <cdr:sp macro="" textlink="">
      <cdr:nvSpPr>
        <cdr:cNvPr id="1025" name="Rectangle 1"/>
        <cdr:cNvSpPr>
          <a:spLocks xmlns:a="http://schemas.openxmlformats.org/drawingml/2006/main" noChangeArrowheads="1"/>
        </cdr:cNvSpPr>
      </cdr:nvSpPr>
      <cdr:spPr bwMode="auto">
        <a:xfrm xmlns:a="http://schemas.openxmlformats.org/drawingml/2006/main">
          <a:off x="7090384" y="67734"/>
          <a:ext cx="1579483" cy="1033243"/>
        </a:xfrm>
        <a:prstGeom xmlns:a="http://schemas.openxmlformats.org/drawingml/2006/main" prst="rect">
          <a:avLst/>
        </a:prstGeom>
        <a:noFill xmlns:a="http://schemas.openxmlformats.org/drawingml/2006/main"/>
        <a:ln xmlns:a="http://schemas.openxmlformats.org/drawingml/2006/main" w="12700">
          <a:no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400" b="0" i="0" strike="noStrike">
              <a:solidFill>
                <a:srgbClr val="000000"/>
              </a:solidFill>
              <a:latin typeface="Helvetica"/>
              <a:ea typeface="Helvetica"/>
              <a:cs typeface="Helvetica"/>
            </a:rPr>
            <a:t>Core i7</a:t>
          </a:r>
        </a:p>
        <a:p xmlns:a="http://schemas.openxmlformats.org/drawingml/2006/main">
          <a:pPr algn="l" rtl="0">
            <a:defRPr sz="1000"/>
          </a:pPr>
          <a:r>
            <a:rPr lang="en-US" sz="1400" b="0" i="0" strike="noStrike">
              <a:solidFill>
                <a:srgbClr val="000000"/>
              </a:solidFill>
              <a:latin typeface="Helvetica"/>
              <a:ea typeface="Helvetica"/>
              <a:cs typeface="Helvetica"/>
            </a:rPr>
            <a:t>2.67 GHz</a:t>
          </a:r>
        </a:p>
        <a:p xmlns:a="http://schemas.openxmlformats.org/drawingml/2006/main">
          <a:pPr algn="l" rtl="0">
            <a:defRPr sz="1000"/>
          </a:pPr>
          <a:r>
            <a:rPr lang="en-US" sz="1400" b="0" i="0" strike="noStrike">
              <a:solidFill>
                <a:srgbClr val="000000"/>
              </a:solidFill>
              <a:latin typeface="Helvetica"/>
              <a:ea typeface="Helvetica"/>
              <a:cs typeface="Helvetica"/>
            </a:rPr>
            <a:t>32 KB L1 d-cache</a:t>
          </a:r>
        </a:p>
        <a:p xmlns:a="http://schemas.openxmlformats.org/drawingml/2006/main">
          <a:pPr algn="l" rtl="0">
            <a:defRPr sz="1000"/>
          </a:pPr>
          <a:r>
            <a:rPr lang="en-US" sz="1400" b="0" i="0" strike="noStrike">
              <a:solidFill>
                <a:srgbClr val="000000"/>
              </a:solidFill>
              <a:latin typeface="Helvetica"/>
              <a:ea typeface="Helvetica"/>
              <a:cs typeface="Helvetica"/>
            </a:rPr>
            <a:t>256 KB  L2 cache</a:t>
          </a:r>
        </a:p>
        <a:p xmlns:a="http://schemas.openxmlformats.org/drawingml/2006/main">
          <a:pPr algn="l" rtl="0">
            <a:defRPr sz="1000"/>
          </a:pPr>
          <a:r>
            <a:rPr lang="en-US" sz="1400" b="0" i="0" strike="noStrike">
              <a:solidFill>
                <a:srgbClr val="000000"/>
              </a:solidFill>
              <a:latin typeface="Helvetica"/>
              <a:ea typeface="Helvetica"/>
              <a:cs typeface="Helvetica"/>
            </a:rPr>
            <a:t>8 MB L3 cache</a:t>
          </a:r>
        </a:p>
      </cdr:txBody>
    </cdr:sp>
  </cdr:relSizeAnchor>
  <cdr:relSizeAnchor xmlns:cdr="http://schemas.openxmlformats.org/drawingml/2006/chartDrawing">
    <cdr:from>
      <cdr:x>0.81325</cdr:x>
      <cdr:y>0.3045</cdr:y>
    </cdr:from>
    <cdr:to>
      <cdr:x>0.923</cdr:x>
      <cdr:y>0.43525</cdr:y>
    </cdr:to>
    <cdr:sp macro="" textlink="">
      <cdr:nvSpPr>
        <cdr:cNvPr id="1033" name="Text Box 9"/>
        <cdr:cNvSpPr txBox="1">
          <a:spLocks xmlns:a="http://schemas.openxmlformats.org/drawingml/2006/main" noChangeArrowheads="1"/>
        </cdr:cNvSpPr>
      </cdr:nvSpPr>
      <cdr:spPr bwMode="auto">
        <a:xfrm xmlns:a="http://schemas.openxmlformats.org/drawingml/2006/main">
          <a:off x="6972895" y="1757486"/>
          <a:ext cx="961187" cy="829113"/>
        </a:xfrm>
        <a:prstGeom xmlns:a="http://schemas.openxmlformats.org/drawingml/2006/main" prst="rect">
          <a:avLst/>
        </a:prstGeom>
        <a:noFill xmlns:a="http://schemas.openxmlformats.org/drawingml/2006/main"/>
        <a:ln xmlns:a="http://schemas.openxmlformats.org/drawingml/2006/main" w="12700">
          <a:no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400" b="0" i="1" strike="noStrike">
              <a:solidFill>
                <a:srgbClr val="000000"/>
              </a:solidFill>
              <a:latin typeface="Arial"/>
              <a:ea typeface="Arial"/>
              <a:cs typeface="Arial"/>
            </a:rPr>
            <a:t>Ridges of</a:t>
          </a:r>
        </a:p>
        <a:p xmlns:a="http://schemas.openxmlformats.org/drawingml/2006/main">
          <a:pPr algn="l" rtl="0">
            <a:defRPr sz="1000"/>
          </a:pPr>
          <a:r>
            <a:rPr lang="en-US" sz="1400" b="0" i="1" strike="noStrike">
              <a:solidFill>
                <a:srgbClr val="000000"/>
              </a:solidFill>
              <a:latin typeface="Arial"/>
              <a:ea typeface="Arial"/>
              <a:cs typeface="Arial"/>
            </a:rPr>
            <a:t>temporal</a:t>
          </a:r>
        </a:p>
        <a:p xmlns:a="http://schemas.openxmlformats.org/drawingml/2006/main">
          <a:pPr algn="l" rtl="0">
            <a:defRPr sz="1000"/>
          </a:pPr>
          <a:r>
            <a:rPr lang="en-US" sz="1400" b="0" i="1" strike="noStrike">
              <a:solidFill>
                <a:srgbClr val="000000"/>
              </a:solidFill>
              <a:latin typeface="Arial"/>
              <a:ea typeface="Arial"/>
              <a:cs typeface="Arial"/>
            </a:rPr>
            <a:t>locality</a:t>
          </a:r>
        </a:p>
      </cdr:txBody>
    </cdr:sp>
  </cdr:relSizeAnchor>
  <cdr:relSizeAnchor xmlns:cdr="http://schemas.openxmlformats.org/drawingml/2006/chartDrawing">
    <cdr:from>
      <cdr:x>0.64725</cdr:x>
      <cdr:y>0.12825</cdr:y>
    </cdr:from>
    <cdr:to>
      <cdr:x>0.81125</cdr:x>
      <cdr:y>0.382</cdr:y>
    </cdr:to>
    <cdr:sp macro="" textlink="">
      <cdr:nvSpPr>
        <cdr:cNvPr id="1034" name="Line 10"/>
        <cdr:cNvSpPr>
          <a:spLocks xmlns:a="http://schemas.openxmlformats.org/drawingml/2006/main" noChangeShapeType="1"/>
        </cdr:cNvSpPr>
      </cdr:nvSpPr>
      <cdr:spPr bwMode="auto">
        <a:xfrm xmlns:a="http://schemas.openxmlformats.org/drawingml/2006/main" flipH="1" flipV="1">
          <a:off x="5559007" y="737152"/>
          <a:ext cx="1405306" cy="1484521"/>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0.598</cdr:x>
      <cdr:y>0.383</cdr:y>
    </cdr:from>
    <cdr:to>
      <cdr:x>0.81225</cdr:x>
      <cdr:y>0.39275</cdr:y>
    </cdr:to>
    <cdr:sp macro="" textlink="">
      <cdr:nvSpPr>
        <cdr:cNvPr id="1035" name="Line 11"/>
        <cdr:cNvSpPr>
          <a:spLocks xmlns:a="http://schemas.openxmlformats.org/drawingml/2006/main" noChangeShapeType="1"/>
        </cdr:cNvSpPr>
      </cdr:nvSpPr>
      <cdr:spPr bwMode="auto">
        <a:xfrm xmlns:a="http://schemas.openxmlformats.org/drawingml/2006/main" flipH="1">
          <a:off x="5129905" y="2227512"/>
          <a:ext cx="1842990" cy="56928"/>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0.5155</cdr:x>
      <cdr:y>0.383</cdr:y>
    </cdr:from>
    <cdr:to>
      <cdr:x>0.81125</cdr:x>
      <cdr:y>0.74425</cdr:y>
    </cdr:to>
    <cdr:sp macro="" textlink="">
      <cdr:nvSpPr>
        <cdr:cNvPr id="1036" name="Line 12"/>
        <cdr:cNvSpPr>
          <a:spLocks xmlns:a="http://schemas.openxmlformats.org/drawingml/2006/main" noChangeShapeType="1"/>
        </cdr:cNvSpPr>
      </cdr:nvSpPr>
      <cdr:spPr bwMode="auto">
        <a:xfrm xmlns:a="http://schemas.openxmlformats.org/drawingml/2006/main" flipH="1">
          <a:off x="4424034" y="2227512"/>
          <a:ext cx="2540279" cy="2113654"/>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0.61075</cdr:x>
      <cdr:y>0.0555</cdr:y>
    </cdr:from>
    <cdr:to>
      <cdr:x>0.66075</cdr:x>
      <cdr:y>0.11375</cdr:y>
    </cdr:to>
    <cdr:sp macro="" textlink="">
      <cdr:nvSpPr>
        <cdr:cNvPr id="1037" name="Text Box 13"/>
        <cdr:cNvSpPr txBox="1">
          <a:spLocks xmlns:a="http://schemas.openxmlformats.org/drawingml/2006/main" noChangeArrowheads="1"/>
        </cdr:cNvSpPr>
      </cdr:nvSpPr>
      <cdr:spPr bwMode="auto">
        <a:xfrm xmlns:a="http://schemas.openxmlformats.org/drawingml/2006/main">
          <a:off x="5247908" y="30653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L1</a:t>
          </a:r>
        </a:p>
      </cdr:txBody>
    </cdr:sp>
  </cdr:relSizeAnchor>
  <cdr:relSizeAnchor xmlns:cdr="http://schemas.openxmlformats.org/drawingml/2006/chartDrawing">
    <cdr:from>
      <cdr:x>0.548</cdr:x>
      <cdr:y>0.3715</cdr:y>
    </cdr:from>
    <cdr:to>
      <cdr:x>0.597</cdr:x>
      <cdr:y>0.42975</cdr:y>
    </cdr:to>
    <cdr:sp macro="" textlink="">
      <cdr:nvSpPr>
        <cdr:cNvPr id="1038" name="Text Box 14"/>
        <cdr:cNvSpPr txBox="1">
          <a:spLocks xmlns:a="http://schemas.openxmlformats.org/drawingml/2006/main" noChangeArrowheads="1"/>
        </cdr:cNvSpPr>
      </cdr:nvSpPr>
      <cdr:spPr bwMode="auto">
        <a:xfrm xmlns:a="http://schemas.openxmlformats.org/drawingml/2006/main">
          <a:off x="4709386" y="2154526"/>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L2</a:t>
          </a:r>
        </a:p>
      </cdr:txBody>
    </cdr:sp>
  </cdr:relSizeAnchor>
  <cdr:relSizeAnchor xmlns:cdr="http://schemas.openxmlformats.org/drawingml/2006/chartDrawing">
    <cdr:from>
      <cdr:x>0.44</cdr:x>
      <cdr:y>0.71825</cdr:y>
    </cdr:from>
    <cdr:to>
      <cdr:x>0.5155</cdr:x>
      <cdr:y>0.77725</cdr:y>
    </cdr:to>
    <cdr:sp macro="" textlink="">
      <cdr:nvSpPr>
        <cdr:cNvPr id="1039" name="Text Box 15"/>
        <cdr:cNvSpPr txBox="1">
          <a:spLocks xmlns:a="http://schemas.openxmlformats.org/drawingml/2006/main" noChangeArrowheads="1"/>
        </cdr:cNvSpPr>
      </cdr:nvSpPr>
      <cdr:spPr bwMode="auto">
        <a:xfrm xmlns:a="http://schemas.openxmlformats.org/drawingml/2006/main">
          <a:off x="3784673" y="4189357"/>
          <a:ext cx="637215" cy="370765"/>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ctr" rtl="0">
            <a:defRPr sz="1000"/>
          </a:pPr>
          <a:r>
            <a:rPr lang="en-US" sz="1600" b="0" i="0" u="none" strike="noStrike" baseline="0">
              <a:solidFill>
                <a:srgbClr val="000000"/>
              </a:solidFill>
              <a:latin typeface="Helvetica"/>
            </a:rPr>
            <a:t>Mem</a:t>
          </a:r>
        </a:p>
      </cdr:txBody>
    </cdr:sp>
  </cdr:relSizeAnchor>
  <cdr:relSizeAnchor xmlns:cdr="http://schemas.openxmlformats.org/drawingml/2006/chartDrawing">
    <cdr:from>
      <cdr:x>0.4735</cdr:x>
      <cdr:y>0.4955</cdr:y>
    </cdr:from>
    <cdr:to>
      <cdr:x>0.5235</cdr:x>
      <cdr:y>0.55375</cdr:y>
    </cdr:to>
    <cdr:sp macro="" textlink="">
      <cdr:nvSpPr>
        <cdr:cNvPr id="1040" name="Text Box 16"/>
        <cdr:cNvSpPr txBox="1">
          <a:spLocks xmlns:a="http://schemas.openxmlformats.org/drawingml/2006/main" noChangeArrowheads="1"/>
        </cdr:cNvSpPr>
      </cdr:nvSpPr>
      <cdr:spPr bwMode="auto">
        <a:xfrm xmlns:a="http://schemas.openxmlformats.org/drawingml/2006/main">
          <a:off x="4078607" y="2890218"/>
          <a:ext cx="418374" cy="370766"/>
        </a:xfrm>
        <a:prstGeom xmlns:a="http://schemas.openxmlformats.org/drawingml/2006/main" prst="rect">
          <a:avLst/>
        </a:prstGeom>
        <a:solidFill xmlns:a="http://schemas.openxmlformats.org/drawingml/2006/main">
          <a:srgbClr val="FFFFFF"/>
        </a:solidFill>
        <a:ln xmlns:a="http://schemas.openxmlformats.org/drawingml/2006/main" w="12700">
          <a:solidFill>
            <a:srgbClr val="000000"/>
          </a:solid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600" b="0" i="0" u="none" strike="noStrike" baseline="0">
              <a:solidFill>
                <a:srgbClr val="000000"/>
              </a:solidFill>
              <a:latin typeface="Helvetica"/>
            </a:rPr>
            <a:t>L3</a:t>
          </a:r>
        </a:p>
      </cdr:txBody>
    </cdr:sp>
  </cdr:relSizeAnchor>
  <cdr:relSizeAnchor xmlns:cdr="http://schemas.openxmlformats.org/drawingml/2006/chartDrawing">
    <cdr:from>
      <cdr:x>0.52425</cdr:x>
      <cdr:y>0.38125</cdr:y>
    </cdr:from>
    <cdr:to>
      <cdr:x>0.81</cdr:x>
      <cdr:y>0.52925</cdr:y>
    </cdr:to>
    <cdr:sp macro="" textlink="">
      <cdr:nvSpPr>
        <cdr:cNvPr id="1041" name="Line 17"/>
        <cdr:cNvSpPr>
          <a:spLocks xmlns:a="http://schemas.openxmlformats.org/drawingml/2006/main" noChangeShapeType="1"/>
        </cdr:cNvSpPr>
      </cdr:nvSpPr>
      <cdr:spPr bwMode="auto">
        <a:xfrm xmlns:a="http://schemas.openxmlformats.org/drawingml/2006/main" flipH="1">
          <a:off x="4499127" y="2215834"/>
          <a:ext cx="2456604" cy="867066"/>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cdr:x>
      <cdr:y>0.5595</cdr:y>
    </cdr:from>
    <cdr:to>
      <cdr:x>0.1065</cdr:x>
      <cdr:y>0.69025</cdr:y>
    </cdr:to>
    <cdr:sp macro="" textlink="">
      <cdr:nvSpPr>
        <cdr:cNvPr id="1042" name="Text Box 18"/>
        <cdr:cNvSpPr txBox="1">
          <a:spLocks xmlns:a="http://schemas.openxmlformats.org/drawingml/2006/main" noChangeArrowheads="1"/>
        </cdr:cNvSpPr>
      </cdr:nvSpPr>
      <cdr:spPr bwMode="auto">
        <a:xfrm xmlns:a="http://schemas.openxmlformats.org/drawingml/2006/main">
          <a:off x="0" y="3259524"/>
          <a:ext cx="952605" cy="829113"/>
        </a:xfrm>
        <a:prstGeom xmlns:a="http://schemas.openxmlformats.org/drawingml/2006/main" prst="rect">
          <a:avLst/>
        </a:prstGeom>
        <a:noFill xmlns:a="http://schemas.openxmlformats.org/drawingml/2006/main"/>
        <a:ln xmlns:a="http://schemas.openxmlformats.org/drawingml/2006/main" w="12700">
          <a:noFill/>
          <a:miter lim="800000"/>
          <a:headEnd/>
          <a:tailEnd/>
        </a:ln>
        <a:effectLst xmlns:a="http://schemas.openxmlformats.org/drawingml/2006/main"/>
      </cdr:spPr>
      <cdr:txBody>
        <a:bodyPr xmlns:a="http://schemas.openxmlformats.org/drawingml/2006/main" wrap="none" lIns="90487" tIns="44450" rIns="90487" bIns="44450" anchor="t" upright="1">
          <a:spAutoFit/>
        </a:bodyPr>
        <a:lstStyle xmlns:a="http://schemas.openxmlformats.org/drawingml/2006/main"/>
        <a:p xmlns:a="http://schemas.openxmlformats.org/drawingml/2006/main">
          <a:pPr algn="l" rtl="0">
            <a:defRPr sz="1000"/>
          </a:pPr>
          <a:r>
            <a:rPr lang="en-US" sz="1400" b="0" i="1" strike="noStrike">
              <a:solidFill>
                <a:srgbClr val="000000"/>
              </a:solidFill>
              <a:latin typeface="Arial"/>
              <a:ea typeface="Arial"/>
              <a:cs typeface="Arial"/>
            </a:rPr>
            <a:t>Slopes of</a:t>
          </a:r>
        </a:p>
        <a:p xmlns:a="http://schemas.openxmlformats.org/drawingml/2006/main">
          <a:pPr algn="l" rtl="0">
            <a:defRPr sz="1000"/>
          </a:pPr>
          <a:r>
            <a:rPr lang="en-US" sz="1400" b="0" i="1" strike="noStrike">
              <a:solidFill>
                <a:srgbClr val="000000"/>
              </a:solidFill>
              <a:latin typeface="Arial"/>
              <a:ea typeface="Arial"/>
              <a:cs typeface="Arial"/>
            </a:rPr>
            <a:t>spatial</a:t>
          </a:r>
        </a:p>
        <a:p xmlns:a="http://schemas.openxmlformats.org/drawingml/2006/main">
          <a:pPr algn="l" rtl="0">
            <a:defRPr sz="1000"/>
          </a:pPr>
          <a:r>
            <a:rPr lang="en-US" sz="1400" b="0" i="1" strike="noStrike">
              <a:solidFill>
                <a:srgbClr val="000000"/>
              </a:solidFill>
              <a:latin typeface="Arial"/>
              <a:ea typeface="Arial"/>
              <a:cs typeface="Arial"/>
            </a:rPr>
            <a:t>locality</a:t>
          </a:r>
        </a:p>
      </cdr:txBody>
    </cdr:sp>
  </cdr:relSizeAnchor>
  <cdr:relSizeAnchor xmlns:cdr="http://schemas.openxmlformats.org/drawingml/2006/chartDrawing">
    <cdr:from>
      <cdr:x>0.08575</cdr:x>
      <cdr:y>0.30275</cdr:y>
    </cdr:from>
    <cdr:to>
      <cdr:x>0.44075</cdr:x>
      <cdr:y>0.629</cdr:y>
    </cdr:to>
    <cdr:sp macro="" textlink="">
      <cdr:nvSpPr>
        <cdr:cNvPr id="1043" name="Line 19"/>
        <cdr:cNvSpPr>
          <a:spLocks xmlns:a="http://schemas.openxmlformats.org/drawingml/2006/main" noChangeShapeType="1"/>
        </cdr:cNvSpPr>
      </cdr:nvSpPr>
      <cdr:spPr bwMode="auto">
        <a:xfrm xmlns:a="http://schemas.openxmlformats.org/drawingml/2006/main" flipV="1">
          <a:off x="740200" y="1757486"/>
          <a:ext cx="3044473" cy="1909296"/>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0.08575</cdr:x>
      <cdr:y>0.44425</cdr:y>
    </cdr:from>
    <cdr:to>
      <cdr:x>0.376</cdr:x>
      <cdr:y>0.629</cdr:y>
    </cdr:to>
    <cdr:sp macro="" textlink="">
      <cdr:nvSpPr>
        <cdr:cNvPr id="1044" name="Line 20"/>
        <cdr:cNvSpPr>
          <a:spLocks xmlns:a="http://schemas.openxmlformats.org/drawingml/2006/main" noChangeShapeType="1"/>
        </cdr:cNvSpPr>
      </cdr:nvSpPr>
      <cdr:spPr bwMode="auto">
        <a:xfrm xmlns:a="http://schemas.openxmlformats.org/drawingml/2006/main" flipV="1">
          <a:off x="740200" y="2585140"/>
          <a:ext cx="2488787" cy="1081642"/>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0.08625</cdr:x>
      <cdr:y>0.595</cdr:y>
    </cdr:from>
    <cdr:to>
      <cdr:x>0.2725</cdr:x>
      <cdr:y>0.628</cdr:y>
    </cdr:to>
    <cdr:sp macro="" textlink="">
      <cdr:nvSpPr>
        <cdr:cNvPr id="1045" name="Line 21"/>
        <cdr:cNvSpPr>
          <a:spLocks xmlns:a="http://schemas.openxmlformats.org/drawingml/2006/main" noChangeShapeType="1"/>
        </cdr:cNvSpPr>
      </cdr:nvSpPr>
      <cdr:spPr bwMode="auto">
        <a:xfrm xmlns:a="http://schemas.openxmlformats.org/drawingml/2006/main" flipV="1">
          <a:off x="740200" y="3474101"/>
          <a:ext cx="1598402" cy="192681"/>
        </a:xfrm>
        <a:prstGeom xmlns:a="http://schemas.openxmlformats.org/drawingml/2006/main" prst="line">
          <a:avLst/>
        </a:prstGeom>
        <a:noFill xmlns:a="http://schemas.openxmlformats.org/drawingml/2006/main"/>
        <a:ln xmlns:a="http://schemas.openxmlformats.org/drawingml/2006/main" w="38100">
          <a:solidFill>
            <a:srgbClr val="000000"/>
          </a:solidFill>
          <a:round/>
          <a:headEnd/>
          <a:tailEnd type="triangle" w="med" len="me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0.71</cdr:x>
      <cdr:y>0.03775</cdr:y>
    </cdr:from>
    <cdr:to>
      <cdr:x>0.71</cdr:x>
      <cdr:y>0.876</cdr:y>
    </cdr:to>
    <cdr:sp macro="" textlink="">
      <cdr:nvSpPr>
        <cdr:cNvPr id="2052" name="Line 4"/>
        <cdr:cNvSpPr>
          <a:spLocks xmlns:a="http://schemas.openxmlformats.org/drawingml/2006/main" noChangeShapeType="1"/>
        </cdr:cNvSpPr>
      </cdr:nvSpPr>
      <cdr:spPr bwMode="auto">
        <a:xfrm xmlns:a="http://schemas.openxmlformats.org/drawingml/2006/main" flipV="1">
          <a:off x="6103965" y="218956"/>
          <a:ext cx="0" cy="4895855"/>
        </a:xfrm>
        <a:prstGeom xmlns:a="http://schemas.openxmlformats.org/drawingml/2006/main" prst="line">
          <a:avLst/>
        </a:prstGeom>
        <a:noFill xmlns:a="http://schemas.openxmlformats.org/drawingml/2006/main"/>
        <a:ln xmlns:a="http://schemas.openxmlformats.org/drawingml/2006/main" w="9525">
          <a:solidFill>
            <a:srgbClr val="000000"/>
          </a:solidFill>
          <a:round/>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0.2665</cdr:x>
      <cdr:y>0.03775</cdr:y>
    </cdr:from>
    <cdr:to>
      <cdr:x>0.2665</cdr:x>
      <cdr:y>0.876</cdr:y>
    </cdr:to>
    <cdr:sp macro="" textlink="">
      <cdr:nvSpPr>
        <cdr:cNvPr id="2057" name="Line 9"/>
        <cdr:cNvSpPr>
          <a:spLocks xmlns:a="http://schemas.openxmlformats.org/drawingml/2006/main" noChangeShapeType="1"/>
        </cdr:cNvSpPr>
      </cdr:nvSpPr>
      <cdr:spPr bwMode="auto">
        <a:xfrm xmlns:a="http://schemas.openxmlformats.org/drawingml/2006/main" flipV="1">
          <a:off x="2306419" y="218956"/>
          <a:ext cx="6437" cy="4895855"/>
        </a:xfrm>
        <a:prstGeom xmlns:a="http://schemas.openxmlformats.org/drawingml/2006/main" prst="line">
          <a:avLst/>
        </a:prstGeom>
        <a:noFill xmlns:a="http://schemas.openxmlformats.org/drawingml/2006/main"/>
        <a:ln xmlns:a="http://schemas.openxmlformats.org/drawingml/2006/main" w="9525">
          <a:solidFill>
            <a:srgbClr val="000000"/>
          </a:solidFill>
          <a:round/>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0.5445</cdr:x>
      <cdr:y>0.03775</cdr:y>
    </cdr:from>
    <cdr:to>
      <cdr:x>0.5445</cdr:x>
      <cdr:y>0.876</cdr:y>
    </cdr:to>
    <cdr:sp macro="" textlink="">
      <cdr:nvSpPr>
        <cdr:cNvPr id="2058" name="Line 10"/>
        <cdr:cNvSpPr>
          <a:spLocks xmlns:a="http://schemas.openxmlformats.org/drawingml/2006/main" noChangeShapeType="1"/>
        </cdr:cNvSpPr>
      </cdr:nvSpPr>
      <cdr:spPr bwMode="auto">
        <a:xfrm xmlns:a="http://schemas.openxmlformats.org/drawingml/2006/main" flipH="1" flipV="1">
          <a:off x="4687931" y="218956"/>
          <a:ext cx="0" cy="4895855"/>
        </a:xfrm>
        <a:prstGeom xmlns:a="http://schemas.openxmlformats.org/drawingml/2006/main" prst="line">
          <a:avLst/>
        </a:prstGeom>
        <a:noFill xmlns:a="http://schemas.openxmlformats.org/drawingml/2006/main"/>
        <a:ln xmlns:a="http://schemas.openxmlformats.org/drawingml/2006/main" w="9525">
          <a:solidFill>
            <a:srgbClr val="000000"/>
          </a:solidFill>
          <a:round/>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0.73575</cdr:x>
      <cdr:y>0.0495</cdr:y>
    </cdr:from>
    <cdr:to>
      <cdr:x>0.9655</cdr:x>
      <cdr:y>0.1065</cdr:y>
    </cdr:to>
    <cdr:sp macro="" textlink="">
      <cdr:nvSpPr>
        <cdr:cNvPr id="2059" name="Text Box 11"/>
        <cdr:cNvSpPr txBox="1">
          <a:spLocks xmlns:a="http://schemas.openxmlformats.org/drawingml/2006/main" noChangeArrowheads="1"/>
        </cdr:cNvSpPr>
      </cdr:nvSpPr>
      <cdr:spPr bwMode="auto">
        <a:xfrm xmlns:a="http://schemas.openxmlformats.org/drawingml/2006/main">
          <a:off x="6324952" y="287562"/>
          <a:ext cx="1963139" cy="33281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36576" tIns="27432" rIns="36576" bIns="0" anchor="t" upright="1"/>
        <a:lstStyle xmlns:a="http://schemas.openxmlformats.org/drawingml/2006/main"/>
        <a:p xmlns:a="http://schemas.openxmlformats.org/drawingml/2006/main">
          <a:pPr algn="ctr" rtl="0">
            <a:defRPr sz="1000"/>
          </a:pPr>
          <a:r>
            <a:rPr lang="en-US" sz="1400" b="0" i="0" u="none" strike="noStrike" baseline="0" dirty="0">
              <a:solidFill>
                <a:srgbClr val="000000"/>
              </a:solidFill>
              <a:latin typeface="Arial"/>
              <a:cs typeface="Arial"/>
            </a:rPr>
            <a:t>L1 cache region</a:t>
          </a:r>
        </a:p>
      </cdr:txBody>
    </cdr:sp>
  </cdr:relSizeAnchor>
  <cdr:relSizeAnchor xmlns:cdr="http://schemas.openxmlformats.org/drawingml/2006/chartDrawing">
    <cdr:from>
      <cdr:x>0.57375</cdr:x>
      <cdr:y>0.0495</cdr:y>
    </cdr:from>
    <cdr:to>
      <cdr:x>0.66</cdr:x>
      <cdr:y>0.1265</cdr:y>
    </cdr:to>
    <cdr:sp macro="" textlink="">
      <cdr:nvSpPr>
        <cdr:cNvPr id="2060" name="Text Box 12"/>
        <cdr:cNvSpPr txBox="1">
          <a:spLocks xmlns:a="http://schemas.openxmlformats.org/drawingml/2006/main" noChangeArrowheads="1"/>
        </cdr:cNvSpPr>
      </cdr:nvSpPr>
      <cdr:spPr bwMode="auto">
        <a:xfrm xmlns:a="http://schemas.openxmlformats.org/drawingml/2006/main">
          <a:off x="4938955" y="287562"/>
          <a:ext cx="838893" cy="49484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0" anchor="t" upright="1">
          <a:spAutoFit/>
        </a:bodyPr>
        <a:lstStyle xmlns:a="http://schemas.openxmlformats.org/drawingml/2006/main"/>
        <a:p xmlns:a="http://schemas.openxmlformats.org/drawingml/2006/main">
          <a:pPr algn="ctr" rtl="0">
            <a:defRPr sz="1000"/>
          </a:pPr>
          <a:r>
            <a:rPr lang="en-US" sz="1400" b="0" i="0" strike="noStrike">
              <a:solidFill>
                <a:srgbClr val="000000"/>
              </a:solidFill>
              <a:latin typeface="Arial"/>
              <a:ea typeface="Arial"/>
              <a:cs typeface="Arial"/>
            </a:rPr>
            <a:t>L2 cache </a:t>
          </a:r>
        </a:p>
        <a:p xmlns:a="http://schemas.openxmlformats.org/drawingml/2006/main">
          <a:pPr algn="ctr" rtl="0">
            <a:defRPr sz="1000"/>
          </a:pPr>
          <a:r>
            <a:rPr lang="en-US" sz="1400" b="0" i="0" strike="noStrike">
              <a:solidFill>
                <a:srgbClr val="000000"/>
              </a:solidFill>
              <a:latin typeface="Arial"/>
              <a:ea typeface="Arial"/>
              <a:cs typeface="Arial"/>
            </a:rPr>
            <a:t>region</a:t>
          </a:r>
        </a:p>
      </cdr:txBody>
    </cdr:sp>
  </cdr:relSizeAnchor>
  <cdr:relSizeAnchor xmlns:cdr="http://schemas.openxmlformats.org/drawingml/2006/chartDrawing">
    <cdr:from>
      <cdr:x>0.3565</cdr:x>
      <cdr:y>0.0495</cdr:y>
    </cdr:from>
    <cdr:to>
      <cdr:x>0.44275</cdr:x>
      <cdr:y>0.1265</cdr:y>
    </cdr:to>
    <cdr:sp macro="" textlink="">
      <cdr:nvSpPr>
        <cdr:cNvPr id="2061" name="Text Box 13"/>
        <cdr:cNvSpPr txBox="1">
          <a:spLocks xmlns:a="http://schemas.openxmlformats.org/drawingml/2006/main" noChangeArrowheads="1"/>
        </cdr:cNvSpPr>
      </cdr:nvSpPr>
      <cdr:spPr bwMode="auto">
        <a:xfrm xmlns:a="http://schemas.openxmlformats.org/drawingml/2006/main">
          <a:off x="3083092" y="287562"/>
          <a:ext cx="838893" cy="49484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0" anchor="t" upright="1">
          <a:spAutoFit/>
        </a:bodyPr>
        <a:lstStyle xmlns:a="http://schemas.openxmlformats.org/drawingml/2006/main"/>
        <a:p xmlns:a="http://schemas.openxmlformats.org/drawingml/2006/main">
          <a:pPr algn="ctr" rtl="0">
            <a:defRPr sz="1000"/>
          </a:pPr>
          <a:r>
            <a:rPr lang="en-US" sz="1400" b="0" i="0" strike="noStrike">
              <a:solidFill>
                <a:srgbClr val="000000"/>
              </a:solidFill>
              <a:latin typeface="Arial"/>
              <a:ea typeface="Arial"/>
              <a:cs typeface="Arial"/>
            </a:rPr>
            <a:t>L3 cache </a:t>
          </a:r>
        </a:p>
        <a:p xmlns:a="http://schemas.openxmlformats.org/drawingml/2006/main">
          <a:pPr algn="ctr" rtl="0">
            <a:defRPr sz="1000"/>
          </a:pPr>
          <a:r>
            <a:rPr lang="en-US" sz="1400" b="0" i="0" strike="noStrike">
              <a:solidFill>
                <a:srgbClr val="000000"/>
              </a:solidFill>
              <a:latin typeface="Arial"/>
              <a:ea typeface="Arial"/>
              <a:cs typeface="Arial"/>
            </a:rPr>
            <a:t>region</a:t>
          </a:r>
        </a:p>
      </cdr:txBody>
    </cdr:sp>
  </cdr:relSizeAnchor>
  <cdr:relSizeAnchor xmlns:cdr="http://schemas.openxmlformats.org/drawingml/2006/chartDrawing">
    <cdr:from>
      <cdr:x>0.11525</cdr:x>
      <cdr:y>0.0495</cdr:y>
    </cdr:from>
    <cdr:to>
      <cdr:x>0.2405</cdr:x>
      <cdr:y>0.1265</cdr:y>
    </cdr:to>
    <cdr:sp macro="" textlink="">
      <cdr:nvSpPr>
        <cdr:cNvPr id="2062" name="Text Box 14"/>
        <cdr:cNvSpPr txBox="1">
          <a:spLocks xmlns:a="http://schemas.openxmlformats.org/drawingml/2006/main" noChangeArrowheads="1"/>
        </cdr:cNvSpPr>
      </cdr:nvSpPr>
      <cdr:spPr bwMode="auto">
        <a:xfrm xmlns:a="http://schemas.openxmlformats.org/drawingml/2006/main">
          <a:off x="1019115" y="287562"/>
          <a:ext cx="1171447" cy="494841"/>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27432" bIns="0" anchor="t" upright="1">
          <a:spAutoFit/>
        </a:bodyPr>
        <a:lstStyle xmlns:a="http://schemas.openxmlformats.org/drawingml/2006/main"/>
        <a:p xmlns:a="http://schemas.openxmlformats.org/drawingml/2006/main">
          <a:pPr algn="ctr" rtl="0">
            <a:defRPr sz="1000"/>
          </a:pPr>
          <a:r>
            <a:rPr lang="en-US" sz="1400" b="0" i="0" strike="noStrike">
              <a:solidFill>
                <a:srgbClr val="000000"/>
              </a:solidFill>
              <a:latin typeface="Arial"/>
              <a:ea typeface="Arial"/>
              <a:cs typeface="Arial"/>
            </a:rPr>
            <a:t>Main memory</a:t>
          </a:r>
        </a:p>
        <a:p xmlns:a="http://schemas.openxmlformats.org/drawingml/2006/main">
          <a:pPr algn="ctr" rtl="0">
            <a:defRPr sz="1000"/>
          </a:pPr>
          <a:r>
            <a:rPr lang="en-US" sz="1400" b="0" i="0" strike="noStrike">
              <a:solidFill>
                <a:srgbClr val="000000"/>
              </a:solidFill>
              <a:latin typeface="Arial"/>
              <a:ea typeface="Arial"/>
              <a:cs typeface="Arial"/>
            </a:rPr>
            <a:t>region</a:t>
          </a:r>
        </a:p>
      </cdr:txBody>
    </cdr:sp>
  </cdr:relSizeAnchor>
</c:userShapes>
</file>

<file path=ppt/drawings/drawing3.xml><?xml version="1.0" encoding="utf-8"?>
<c:userShapes xmlns:c="http://schemas.openxmlformats.org/drawingml/2006/chart">
  <cdr:relSizeAnchor xmlns:cdr="http://schemas.openxmlformats.org/drawingml/2006/chartDrawing">
    <cdr:from>
      <cdr:x>0.45575</cdr:x>
      <cdr:y>0.45094</cdr:y>
    </cdr:from>
    <cdr:to>
      <cdr:x>0.96425</cdr:x>
      <cdr:y>0.49844</cdr:y>
    </cdr:to>
    <cdr:sp macro="" textlink="">
      <cdr:nvSpPr>
        <cdr:cNvPr id="3073" name="AutoShape 1"/>
        <cdr:cNvSpPr>
          <a:spLocks xmlns:a="http://schemas.openxmlformats.org/drawingml/2006/main"/>
        </cdr:cNvSpPr>
      </cdr:nvSpPr>
      <cdr:spPr bwMode="auto">
        <a:xfrm xmlns:a="http://schemas.openxmlformats.org/drawingml/2006/main" rot="-5400000">
          <a:off x="5944429" y="128532"/>
          <a:ext cx="229990" cy="4339742"/>
        </a:xfrm>
        <a:prstGeom xmlns:a="http://schemas.openxmlformats.org/drawingml/2006/main" prst="rightBrace">
          <a:avLst>
            <a:gd name="adj1" fmla="val 130373"/>
            <a:gd name="adj2" fmla="val 49898"/>
          </a:avLst>
        </a:prstGeom>
        <a:noFill xmlns:a="http://schemas.openxmlformats.org/drawingml/2006/main"/>
        <a:ln xmlns:a="http://schemas.openxmlformats.org/drawingml/2006/main" w="9525">
          <a:solidFill>
            <a:srgbClr val="000000"/>
          </a:solidFill>
          <a:round/>
          <a:headEnd/>
          <a:tailEnd/>
        </a:l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0.58975</cdr:x>
      <cdr:y>0.39344</cdr:y>
    </cdr:from>
    <cdr:to>
      <cdr:x>0.828</cdr:x>
      <cdr:y>0.43294</cdr:y>
    </cdr:to>
    <cdr:sp macro="" textlink="">
      <cdr:nvSpPr>
        <cdr:cNvPr id="3074" name="Text Box 2"/>
        <cdr:cNvSpPr txBox="1">
          <a:spLocks xmlns:a="http://schemas.openxmlformats.org/drawingml/2006/main" noChangeArrowheads="1"/>
        </cdr:cNvSpPr>
      </cdr:nvSpPr>
      <cdr:spPr bwMode="auto">
        <a:xfrm xmlns:a="http://schemas.openxmlformats.org/drawingml/2006/main">
          <a:off x="5033162" y="1905000"/>
          <a:ext cx="2033321" cy="19125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27432" tIns="27432" rIns="0" bIns="0" anchor="t" upright="1">
          <a:spAutoFit/>
        </a:bodyPr>
        <a:lstStyle xmlns:a="http://schemas.openxmlformats.org/drawingml/2006/main"/>
        <a:p xmlns:a="http://schemas.openxmlformats.org/drawingml/2006/main">
          <a:pPr algn="l" rtl="0">
            <a:defRPr sz="1000"/>
          </a:pPr>
          <a:r>
            <a:rPr lang="en-US" sz="1400" b="0" i="0" u="none" strike="noStrike" baseline="0" dirty="0">
              <a:solidFill>
                <a:srgbClr val="000000"/>
              </a:solidFill>
              <a:latin typeface="Arial"/>
              <a:cs typeface="Arial"/>
            </a:rPr>
            <a:t>One access per cache line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60888"/>
            <a:ext cx="5365750" cy="4321175"/>
          </a:xfrm>
          <a:prstGeom prst="rect">
            <a:avLst/>
          </a:prstGeom>
          <a:noFill/>
          <a:ln w="12700">
            <a:noFill/>
            <a:miter lim="800000"/>
            <a:headEnd/>
            <a:tailEnd/>
          </a:ln>
          <a:effectLst/>
        </p:spPr>
        <p:txBody>
          <a:bodyPr vert="horz" wrap="square" lIns="95211" tIns="46771" rIns="95211" bIns="4677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ChangeArrowheads="1"/>
          </p:cNvSpPr>
          <p:nvPr/>
        </p:nvSpPr>
        <p:spPr bwMode="auto">
          <a:xfrm>
            <a:off x="3228975" y="9145588"/>
            <a:ext cx="857250" cy="271462"/>
          </a:xfrm>
          <a:prstGeom prst="rect">
            <a:avLst/>
          </a:prstGeom>
          <a:noFill/>
          <a:ln w="12700">
            <a:noFill/>
            <a:miter lim="800000"/>
            <a:headEnd/>
            <a:tailEnd/>
          </a:ln>
          <a:effectLst/>
        </p:spPr>
        <p:txBody>
          <a:bodyPr wrap="none" lIns="91870" tIns="46771" rIns="91870" bIns="46771">
            <a:prstTxWarp prst="textNoShape">
              <a:avLst/>
            </a:prstTxWarp>
            <a:spAutoFit/>
          </a:bodyPr>
          <a:lstStyle/>
          <a:p>
            <a:pPr defTabSz="912813"/>
            <a:r>
              <a:rPr lang="en-US" sz="1200" b="0">
                <a:latin typeface="Century Gothic" pitchFamily="-65" charset="0"/>
              </a:rPr>
              <a:t>Page </a:t>
            </a:r>
            <a:fld id="{47525FDE-CD2D-3C4D-A7F4-5B871F835A17}" type="slidenum">
              <a:rPr lang="en-US" sz="1200" b="0">
                <a:latin typeface="Century Gothic" pitchFamily="-65" charset="0"/>
              </a:rPr>
              <a:pPr defTabSz="912813"/>
              <a:t>‹#›</a:t>
            </a:fld>
            <a:endParaRPr lang="en-US" sz="1200" b="0">
              <a:latin typeface="Century Gothic" pitchFamily="-65" charset="0"/>
            </a:endParaRPr>
          </a:p>
        </p:txBody>
      </p:sp>
      <p:sp>
        <p:nvSpPr>
          <p:cNvPr id="2052" name="Rectangle 4"/>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65"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65" charset="0"/>
        <a:ea typeface="ＭＳ Ｐゴシック" pitchFamily="-65"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65" charset="0"/>
        <a:ea typeface="ＭＳ Ｐゴシック" pitchFamily="-65"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65" charset="0"/>
        <a:ea typeface="ＭＳ Ｐゴシック" pitchFamily="-65"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Rectangle 2"/>
          <p:cNvSpPr>
            <a:spLocks noGrp="1" noRot="1" noChangeAspect="1" noChangeArrowheads="1" noTextEdit="1"/>
          </p:cNvSpPr>
          <p:nvPr>
            <p:ph type="sldImg"/>
          </p:nvPr>
        </p:nvSpPr>
        <p:spPr>
          <a:ln/>
        </p:spPr>
      </p:sp>
      <p:sp>
        <p:nvSpPr>
          <p:cNvPr id="1059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p:cNvSpPr>
            <a:spLocks noGrp="1" noRot="1" noChangeAspect="1" noChangeArrowheads="1" noTextEdit="1"/>
          </p:cNvSpPr>
          <p:nvPr>
            <p:ph type="sldImg"/>
          </p:nvPr>
        </p:nvSpPr>
        <p:spPr>
          <a:ln/>
        </p:spPr>
      </p:sp>
      <p:sp>
        <p:nvSpPr>
          <p:cNvPr id="1060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Grp="1" noRot="1" noChangeAspect="1" noChangeArrowheads="1" noTextEdit="1"/>
          </p:cNvSpPr>
          <p:nvPr>
            <p:ph type="sldImg"/>
          </p:nvPr>
        </p:nvSpPr>
        <p:spPr>
          <a:ln/>
        </p:spPr>
      </p:sp>
      <p:sp>
        <p:nvSpPr>
          <p:cNvPr id="1065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Rot="1" noChangeAspect="1" noChangeArrowheads="1" noTextEdit="1"/>
          </p:cNvSpPr>
          <p:nvPr>
            <p:ph type="sldImg"/>
          </p:nvPr>
        </p:nvSpPr>
        <p:spPr>
          <a:ln/>
        </p:spPr>
      </p:sp>
      <p:sp>
        <p:nvSpPr>
          <p:cNvPr id="1052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0" y="0"/>
            <a:ext cx="9144000" cy="228600"/>
          </a:xfrm>
          <a:prstGeom prst="rect">
            <a:avLst/>
          </a:prstGeom>
          <a:solidFill>
            <a:srgbClr val="000090"/>
          </a:solidFill>
          <a:ln w="9525">
            <a:noFill/>
            <a:miter lim="800000"/>
            <a:headEnd/>
            <a:tailEnd/>
          </a:ln>
          <a:effectLst/>
        </p:spPr>
        <p:txBody>
          <a:bodyPr wrap="none" anchor="ctr"/>
          <a:lstStyle/>
          <a:p>
            <a:pPr algn="ctr">
              <a:defRPr/>
            </a:pPr>
            <a:endParaRPr lang="en-US" b="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a:t>
            </a:r>
          </a:p>
        </p:txBody>
      </p:sp>
      <p:pic>
        <p:nvPicPr>
          <p:cNvPr id="27652" name="Picture 2"/>
          <p:cNvPicPr>
            <a:picLocks noGrp="1" noChangeAspect="1" noChangeArrowheads="1"/>
          </p:cNvPicPr>
          <p:nvPr>
            <p:ph idx="1"/>
          </p:nvPr>
        </p:nvPicPr>
        <p:blipFill>
          <a:blip r:embed="rId2"/>
          <a:srcRect/>
          <a:stretch>
            <a:fillRect/>
          </a:stretch>
        </p:blipFill>
        <p:spPr>
          <a:xfrm>
            <a:off x="0" y="1524000"/>
            <a:ext cx="4564744" cy="4267200"/>
          </a:xfrm>
          <a:noFill/>
        </p:spPr>
      </p:pic>
      <p:pic>
        <p:nvPicPr>
          <p:cNvPr id="27653" name="Picture 3"/>
          <p:cNvPicPr>
            <a:picLocks noChangeAspect="1" noChangeArrowheads="1"/>
          </p:cNvPicPr>
          <p:nvPr/>
        </p:nvPicPr>
        <p:blipFill>
          <a:blip r:embed="rId3"/>
          <a:srcRect/>
          <a:stretch>
            <a:fillRect/>
          </a:stretch>
        </p:blipFill>
        <p:spPr bwMode="auto">
          <a:xfrm>
            <a:off x="4572000" y="1524000"/>
            <a:ext cx="4572000" cy="4273983"/>
          </a:xfrm>
          <a:prstGeom prst="rect">
            <a:avLst/>
          </a:prstGeom>
          <a:noFill/>
          <a:ln w="9525" algn="ctr">
            <a:noFill/>
            <a:miter lim="800000"/>
            <a:headEnd/>
            <a:tailEnd/>
          </a:ln>
        </p:spPr>
      </p:pic>
      <p:sp>
        <p:nvSpPr>
          <p:cNvPr id="7" name="TextBox 5"/>
          <p:cNvSpPr txBox="1">
            <a:spLocks noChangeArrowheads="1"/>
          </p:cNvSpPr>
          <p:nvPr/>
        </p:nvSpPr>
        <p:spPr bwMode="auto">
          <a:xfrm>
            <a:off x="1828800" y="6019800"/>
            <a:ext cx="5943600" cy="461963"/>
          </a:xfrm>
          <a:prstGeom prst="rect">
            <a:avLst/>
          </a:prstGeom>
          <a:noFill/>
          <a:ln w="9525">
            <a:noFill/>
            <a:miter lim="800000"/>
            <a:headEnd/>
            <a:tailEnd/>
          </a:ln>
        </p:spPr>
        <p:txBody>
          <a:bodyPr>
            <a:spAutoFit/>
          </a:bodyPr>
          <a:lstStyle/>
          <a:p>
            <a:r>
              <a:rPr lang="en-US" dirty="0">
                <a:solidFill>
                  <a:srgbClr val="FF0000"/>
                </a:solidFill>
              </a:rPr>
              <a:t>How are these parameters decided?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defTabSz="820583"/>
            <a:r>
              <a:rPr lang="en-US" dirty="0" smtClean="0"/>
              <a:t>Basic main memory design</a:t>
            </a:r>
          </a:p>
        </p:txBody>
      </p:sp>
      <p:sp>
        <p:nvSpPr>
          <p:cNvPr id="37892" name="Rectangle 3"/>
          <p:cNvSpPr>
            <a:spLocks noGrp="1" noChangeArrowheads="1"/>
          </p:cNvSpPr>
          <p:nvPr>
            <p:ph type="body" idx="1"/>
          </p:nvPr>
        </p:nvSpPr>
        <p:spPr/>
        <p:txBody>
          <a:bodyPr/>
          <a:lstStyle/>
          <a:p>
            <a:pPr marL="310568" indent="-310568" defTabSz="820583">
              <a:tabLst>
                <a:tab pos="1796449" algn="l"/>
              </a:tabLst>
            </a:pPr>
            <a:r>
              <a:rPr lang="en-US" sz="2000" dirty="0" smtClean="0"/>
              <a:t>There are some ways the main memory can be organized to reduce miss penalties and help with caching.</a:t>
            </a:r>
          </a:p>
          <a:p>
            <a:pPr marL="310568" indent="-310568" defTabSz="820583">
              <a:tabLst>
                <a:tab pos="1796449" algn="l"/>
              </a:tabLst>
            </a:pPr>
            <a:r>
              <a:rPr lang="en-US" sz="2000" dirty="0" smtClean="0"/>
              <a:t>For some concrete examples, let’s assume the following</a:t>
            </a:r>
          </a:p>
          <a:p>
            <a:pPr marL="310568" indent="-310568" defTabSz="820583">
              <a:spcBef>
                <a:spcPct val="0"/>
              </a:spcBef>
              <a:buNone/>
              <a:tabLst>
                <a:tab pos="1796449" algn="l"/>
              </a:tabLst>
            </a:pPr>
            <a:r>
              <a:rPr lang="en-US" sz="2000" dirty="0" smtClean="0"/>
              <a:t>	three steps are taken when a cache needs to load data</a:t>
            </a:r>
          </a:p>
          <a:p>
            <a:pPr marL="310568" indent="-310568" defTabSz="820583">
              <a:spcBef>
                <a:spcPct val="0"/>
              </a:spcBef>
              <a:buNone/>
              <a:tabLst>
                <a:tab pos="1796449" algn="l"/>
              </a:tabLst>
            </a:pPr>
            <a:r>
              <a:rPr lang="en-US" sz="2000" dirty="0" smtClean="0"/>
              <a:t>	from the main memory.</a:t>
            </a:r>
          </a:p>
          <a:p>
            <a:pPr marL="773570" lvl="1" indent="-311993" defTabSz="820583">
              <a:buFontTx/>
              <a:buAutoNum type="arabicPeriod"/>
              <a:tabLst>
                <a:tab pos="1796449" algn="l"/>
              </a:tabLst>
            </a:pPr>
            <a:r>
              <a:rPr lang="en-US" sz="1800" dirty="0" smtClean="0"/>
              <a:t>It takes 1 cycle to send an address to the RAM.</a:t>
            </a:r>
          </a:p>
          <a:p>
            <a:pPr marL="773570" lvl="1" indent="-311993" defTabSz="820583">
              <a:buFontTx/>
              <a:buAutoNum type="arabicPeriod"/>
              <a:tabLst>
                <a:tab pos="1796449" algn="l"/>
              </a:tabLst>
            </a:pPr>
            <a:r>
              <a:rPr lang="en-US" sz="1800" dirty="0" smtClean="0"/>
              <a:t>There is a 15-cycle latency for each RAM access.</a:t>
            </a:r>
          </a:p>
          <a:p>
            <a:pPr marL="773570" lvl="1" indent="-311993" defTabSz="820583">
              <a:buFontTx/>
              <a:buAutoNum type="arabicPeriod"/>
              <a:tabLst>
                <a:tab pos="1796449" algn="l"/>
              </a:tabLst>
            </a:pPr>
            <a:r>
              <a:rPr lang="en-US" sz="1800" dirty="0" smtClean="0"/>
              <a:t>It takes 1 cycle to return data from the RAM.</a:t>
            </a:r>
          </a:p>
          <a:p>
            <a:pPr marL="310568" indent="-310568" defTabSz="820583">
              <a:tabLst>
                <a:tab pos="1796449" algn="l"/>
              </a:tabLst>
            </a:pPr>
            <a:r>
              <a:rPr lang="en-US" sz="2000" dirty="0" smtClean="0"/>
              <a:t>In the setup shown here, the buses from the CPU to the</a:t>
            </a:r>
          </a:p>
          <a:p>
            <a:pPr marL="310568" indent="-310568" defTabSz="820583">
              <a:spcBef>
                <a:spcPct val="0"/>
              </a:spcBef>
              <a:buNone/>
              <a:tabLst>
                <a:tab pos="1796449" algn="l"/>
              </a:tabLst>
            </a:pPr>
            <a:r>
              <a:rPr lang="en-US" sz="2000" dirty="0" smtClean="0"/>
              <a:t>	cache and from the cache to RAM are all one word wide.</a:t>
            </a:r>
          </a:p>
          <a:p>
            <a:pPr marL="310568" indent="-310568" defTabSz="820583">
              <a:tabLst>
                <a:tab pos="1796449" algn="l"/>
              </a:tabLst>
            </a:pPr>
            <a:r>
              <a:rPr lang="en-US" sz="2000" dirty="0" smtClean="0"/>
              <a:t>If the cache has one-word blocks, then filling a block</a:t>
            </a:r>
          </a:p>
          <a:p>
            <a:pPr marL="310568" indent="-310568" defTabSz="820583">
              <a:spcBef>
                <a:spcPct val="0"/>
              </a:spcBef>
              <a:buNone/>
              <a:tabLst>
                <a:tab pos="1796449" algn="l"/>
              </a:tabLst>
            </a:pPr>
            <a:r>
              <a:rPr lang="en-US" sz="2000" dirty="0" smtClean="0"/>
              <a:t>	from RAM (</a:t>
            </a:r>
            <a:r>
              <a:rPr lang="en-US" sz="2000" i="1" dirty="0" smtClean="0"/>
              <a:t>i.e.</a:t>
            </a:r>
            <a:r>
              <a:rPr lang="en-US" sz="2000" dirty="0" smtClean="0"/>
              <a:t>, the miss penalty) would take 17 cycles.</a:t>
            </a:r>
          </a:p>
          <a:p>
            <a:pPr marL="310568" indent="-310568" defTabSz="820583">
              <a:spcBef>
                <a:spcPct val="80000"/>
              </a:spcBef>
              <a:spcAft>
                <a:spcPct val="60000"/>
              </a:spcAft>
              <a:buNone/>
              <a:tabLst>
                <a:tab pos="1796449" algn="l"/>
              </a:tabLst>
            </a:pPr>
            <a:r>
              <a:rPr lang="en-US" sz="2000" dirty="0" smtClean="0"/>
              <a:t>		</a:t>
            </a:r>
            <a:r>
              <a:rPr lang="en-US" sz="2000" dirty="0" smtClean="0">
                <a:solidFill>
                  <a:srgbClr val="3333FF"/>
                </a:solidFill>
              </a:rPr>
              <a:t>1 + 15 + 1 = 17 clock cycles</a:t>
            </a:r>
          </a:p>
          <a:p>
            <a:pPr marL="310568" indent="-310568" defTabSz="820583">
              <a:tabLst>
                <a:tab pos="1796449" algn="l"/>
              </a:tabLst>
            </a:pPr>
            <a:r>
              <a:rPr lang="en-US" sz="2000" dirty="0" smtClean="0"/>
              <a:t>The cache controller has to send the desired address to</a:t>
            </a:r>
          </a:p>
          <a:p>
            <a:pPr marL="310568" indent="-310568" defTabSz="820583">
              <a:spcBef>
                <a:spcPct val="0"/>
              </a:spcBef>
              <a:buNone/>
              <a:tabLst>
                <a:tab pos="1796449" algn="l"/>
              </a:tabLst>
            </a:pPr>
            <a:r>
              <a:rPr lang="en-US" sz="2000" dirty="0" smtClean="0"/>
              <a:t>	the RAM, wait and receive the data.</a:t>
            </a:r>
          </a:p>
        </p:txBody>
      </p:sp>
      <p:grpSp>
        <p:nvGrpSpPr>
          <p:cNvPr id="2" name="Group 12"/>
          <p:cNvGrpSpPr>
            <a:grpSpLocks/>
          </p:cNvGrpSpPr>
          <p:nvPr/>
        </p:nvGrpSpPr>
        <p:grpSpPr bwMode="auto">
          <a:xfrm>
            <a:off x="7391400" y="2286000"/>
            <a:ext cx="1105478" cy="3506041"/>
            <a:chOff x="5191" y="1142"/>
            <a:chExt cx="766" cy="2503"/>
          </a:xfrm>
        </p:grpSpPr>
        <p:sp>
          <p:nvSpPr>
            <p:cNvPr id="37894" name="Text Box 4"/>
            <p:cNvSpPr txBox="1">
              <a:spLocks noChangeArrowheads="1"/>
            </p:cNvSpPr>
            <p:nvPr/>
          </p:nvSpPr>
          <p:spPr bwMode="auto">
            <a:xfrm>
              <a:off x="5191" y="2896"/>
              <a:ext cx="728" cy="390"/>
            </a:xfrm>
            <a:prstGeom prst="rect">
              <a:avLst/>
            </a:prstGeom>
            <a:noFill/>
            <a:ln w="25400">
              <a:noFill/>
              <a:miter lim="800000"/>
              <a:headEnd/>
              <a:tailEnd/>
            </a:ln>
          </p:spPr>
          <p:txBody>
            <a:bodyPr wrap="none" lIns="101882" tIns="50941" rIns="101882" bIns="50941" anchor="ctr">
              <a:spAutoFit/>
            </a:bodyPr>
            <a:lstStyle/>
            <a:p>
              <a:pPr defTabSz="914608"/>
              <a:r>
                <a:rPr lang="en-US" sz="1600" dirty="0"/>
                <a:t>Main </a:t>
              </a:r>
            </a:p>
            <a:p>
              <a:pPr defTabSz="914608"/>
              <a:r>
                <a:rPr lang="en-US" sz="1600" dirty="0"/>
                <a:t>Memory </a:t>
              </a:r>
            </a:p>
          </p:txBody>
        </p:sp>
        <p:sp>
          <p:nvSpPr>
            <p:cNvPr id="37895" name="Rectangle 5"/>
            <p:cNvSpPr>
              <a:spLocks noChangeArrowheads="1"/>
            </p:cNvSpPr>
            <p:nvPr/>
          </p:nvSpPr>
          <p:spPr bwMode="auto">
            <a:xfrm>
              <a:off x="5227" y="2666"/>
              <a:ext cx="634" cy="979"/>
            </a:xfrm>
            <a:prstGeom prst="rect">
              <a:avLst/>
            </a:prstGeom>
            <a:noFill/>
            <a:ln w="25400">
              <a:solidFill>
                <a:schemeClr val="tx1"/>
              </a:solidFill>
              <a:miter lim="800000"/>
              <a:headEnd/>
              <a:tailEnd/>
            </a:ln>
          </p:spPr>
          <p:txBody>
            <a:bodyPr wrap="none" anchor="ctr"/>
            <a:lstStyle/>
            <a:p>
              <a:endParaRPr lang="en-US"/>
            </a:p>
          </p:txBody>
        </p:sp>
        <p:sp>
          <p:nvSpPr>
            <p:cNvPr id="37896" name="Text Box 6"/>
            <p:cNvSpPr txBox="1">
              <a:spLocks noChangeArrowheads="1"/>
            </p:cNvSpPr>
            <p:nvPr/>
          </p:nvSpPr>
          <p:spPr bwMode="auto">
            <a:xfrm>
              <a:off x="5269" y="1963"/>
              <a:ext cx="68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Cache   </a:t>
              </a:r>
            </a:p>
          </p:txBody>
        </p:sp>
        <p:sp>
          <p:nvSpPr>
            <p:cNvPr id="37897" name="Rectangle 7"/>
            <p:cNvSpPr>
              <a:spLocks noChangeArrowheads="1"/>
            </p:cNvSpPr>
            <p:nvPr/>
          </p:nvSpPr>
          <p:spPr bwMode="auto">
            <a:xfrm>
              <a:off x="5227" y="1850"/>
              <a:ext cx="634" cy="435"/>
            </a:xfrm>
            <a:prstGeom prst="rect">
              <a:avLst/>
            </a:prstGeom>
            <a:noFill/>
            <a:ln w="25400">
              <a:solidFill>
                <a:schemeClr val="tx1"/>
              </a:solidFill>
              <a:miter lim="800000"/>
              <a:headEnd/>
              <a:tailEnd/>
            </a:ln>
          </p:spPr>
          <p:txBody>
            <a:bodyPr wrap="none" anchor="ctr"/>
            <a:lstStyle/>
            <a:p>
              <a:endParaRPr lang="en-US"/>
            </a:p>
          </p:txBody>
        </p:sp>
        <p:sp>
          <p:nvSpPr>
            <p:cNvPr id="37898" name="AutoShape 8"/>
            <p:cNvSpPr>
              <a:spLocks noChangeArrowheads="1"/>
            </p:cNvSpPr>
            <p:nvPr/>
          </p:nvSpPr>
          <p:spPr bwMode="auto">
            <a:xfrm>
              <a:off x="5227" y="2285"/>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37899" name="Text Box 9"/>
            <p:cNvSpPr txBox="1">
              <a:spLocks noChangeArrowheads="1"/>
            </p:cNvSpPr>
            <p:nvPr/>
          </p:nvSpPr>
          <p:spPr bwMode="auto">
            <a:xfrm>
              <a:off x="5328" y="1201"/>
              <a:ext cx="441"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CPU</a:t>
              </a:r>
            </a:p>
          </p:txBody>
        </p:sp>
        <p:sp>
          <p:nvSpPr>
            <p:cNvPr id="37900" name="Rectangle 10"/>
            <p:cNvSpPr>
              <a:spLocks noChangeArrowheads="1"/>
            </p:cNvSpPr>
            <p:nvPr/>
          </p:nvSpPr>
          <p:spPr bwMode="auto">
            <a:xfrm>
              <a:off x="5227" y="1142"/>
              <a:ext cx="634" cy="327"/>
            </a:xfrm>
            <a:prstGeom prst="rect">
              <a:avLst/>
            </a:prstGeom>
            <a:noFill/>
            <a:ln w="25400">
              <a:solidFill>
                <a:schemeClr val="tx1"/>
              </a:solidFill>
              <a:miter lim="800000"/>
              <a:headEnd/>
              <a:tailEnd/>
            </a:ln>
          </p:spPr>
          <p:txBody>
            <a:bodyPr wrap="none" anchor="ctr"/>
            <a:lstStyle/>
            <a:p>
              <a:endParaRPr lang="en-US"/>
            </a:p>
          </p:txBody>
        </p:sp>
        <p:sp>
          <p:nvSpPr>
            <p:cNvPr id="37901" name="AutoShape 11"/>
            <p:cNvSpPr>
              <a:spLocks noChangeArrowheads="1"/>
            </p:cNvSpPr>
            <p:nvPr/>
          </p:nvSpPr>
          <p:spPr bwMode="auto">
            <a:xfrm>
              <a:off x="5227" y="1469"/>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defTabSz="820583"/>
            <a:r>
              <a:rPr lang="en-US" dirty="0" smtClean="0"/>
              <a:t>Miss penalties for larger cache blocks</a:t>
            </a:r>
          </a:p>
        </p:txBody>
      </p:sp>
      <p:sp>
        <p:nvSpPr>
          <p:cNvPr id="38916" name="Rectangle 3"/>
          <p:cNvSpPr>
            <a:spLocks noGrp="1" noChangeArrowheads="1"/>
          </p:cNvSpPr>
          <p:nvPr>
            <p:ph type="body" idx="1"/>
          </p:nvPr>
        </p:nvSpPr>
        <p:spPr>
          <a:xfrm>
            <a:off x="396875" y="1362075"/>
            <a:ext cx="7896225" cy="2676525"/>
          </a:xfrm>
        </p:spPr>
        <p:txBody>
          <a:bodyPr/>
          <a:lstStyle/>
          <a:p>
            <a:pPr marL="307718" indent="-307718" defTabSz="820583"/>
            <a:r>
              <a:rPr lang="en-US" sz="2000" dirty="0" smtClean="0"/>
              <a:t>If the cache has </a:t>
            </a:r>
            <a:r>
              <a:rPr lang="en-US" sz="2000" dirty="0" smtClean="0">
                <a:solidFill>
                  <a:srgbClr val="FF0000"/>
                </a:solidFill>
              </a:rPr>
              <a:t>four-word blocks</a:t>
            </a:r>
            <a:r>
              <a:rPr lang="en-US" sz="2000" dirty="0" smtClean="0"/>
              <a:t>, then loading a single block would need four individual main memory accesses, and a miss penalty of 68 cycles!</a:t>
            </a:r>
          </a:p>
          <a:p>
            <a:pPr marL="307718" indent="-307718" algn="ctr" defTabSz="820583">
              <a:spcBef>
                <a:spcPct val="70000"/>
              </a:spcBef>
              <a:spcAft>
                <a:spcPct val="50000"/>
              </a:spcAft>
              <a:buNone/>
            </a:pPr>
            <a:r>
              <a:rPr lang="en-US" sz="2000" dirty="0" smtClean="0">
                <a:solidFill>
                  <a:srgbClr val="3333FF"/>
                </a:solidFill>
              </a:rPr>
              <a:t>4 x (1 + 15 + 1) = 68 clock cycles</a:t>
            </a:r>
          </a:p>
        </p:txBody>
      </p:sp>
      <p:grpSp>
        <p:nvGrpSpPr>
          <p:cNvPr id="2" name="Group 13"/>
          <p:cNvGrpSpPr>
            <a:grpSpLocks/>
          </p:cNvGrpSpPr>
          <p:nvPr/>
        </p:nvGrpSpPr>
        <p:grpSpPr bwMode="auto">
          <a:xfrm>
            <a:off x="2770909" y="3124760"/>
            <a:ext cx="3657023" cy="3504640"/>
            <a:chOff x="1901" y="1632"/>
            <a:chExt cx="2534" cy="2502"/>
          </a:xfrm>
        </p:grpSpPr>
        <p:sp>
          <p:nvSpPr>
            <p:cNvPr id="38922" name="Text Box 5"/>
            <p:cNvSpPr txBox="1">
              <a:spLocks noChangeArrowheads="1"/>
            </p:cNvSpPr>
            <p:nvPr/>
          </p:nvSpPr>
          <p:spPr bwMode="auto">
            <a:xfrm>
              <a:off x="2834" y="3385"/>
              <a:ext cx="728" cy="390"/>
            </a:xfrm>
            <a:prstGeom prst="rect">
              <a:avLst/>
            </a:prstGeom>
            <a:noFill/>
            <a:ln w="25400">
              <a:noFill/>
              <a:miter lim="800000"/>
              <a:headEnd/>
              <a:tailEnd/>
            </a:ln>
          </p:spPr>
          <p:txBody>
            <a:bodyPr wrap="none" lIns="101882" tIns="50941" rIns="101882" bIns="50941" anchor="ctr">
              <a:spAutoFit/>
            </a:bodyPr>
            <a:lstStyle/>
            <a:p>
              <a:pPr defTabSz="914608"/>
              <a:r>
                <a:rPr lang="en-US" sz="1600" dirty="0"/>
                <a:t>Main </a:t>
              </a:r>
            </a:p>
            <a:p>
              <a:pPr defTabSz="914608"/>
              <a:r>
                <a:rPr lang="en-US" sz="1600" dirty="0"/>
                <a:t>Memory </a:t>
              </a:r>
            </a:p>
          </p:txBody>
        </p:sp>
        <p:sp>
          <p:nvSpPr>
            <p:cNvPr id="38923" name="Rectangle 6"/>
            <p:cNvSpPr>
              <a:spLocks noChangeArrowheads="1"/>
            </p:cNvSpPr>
            <p:nvPr/>
          </p:nvSpPr>
          <p:spPr bwMode="auto">
            <a:xfrm>
              <a:off x="2851" y="3155"/>
              <a:ext cx="634" cy="979"/>
            </a:xfrm>
            <a:prstGeom prst="rect">
              <a:avLst/>
            </a:prstGeom>
            <a:noFill/>
            <a:ln w="25400">
              <a:solidFill>
                <a:schemeClr val="tx1"/>
              </a:solidFill>
              <a:miter lim="800000"/>
              <a:headEnd/>
              <a:tailEnd/>
            </a:ln>
          </p:spPr>
          <p:txBody>
            <a:bodyPr wrap="none" anchor="ctr"/>
            <a:lstStyle/>
            <a:p>
              <a:endParaRPr lang="en-US"/>
            </a:p>
          </p:txBody>
        </p:sp>
        <p:sp>
          <p:nvSpPr>
            <p:cNvPr id="38924" name="AutoShape 7"/>
            <p:cNvSpPr>
              <a:spLocks noChangeArrowheads="1"/>
            </p:cNvSpPr>
            <p:nvPr/>
          </p:nvSpPr>
          <p:spPr bwMode="auto">
            <a:xfrm>
              <a:off x="2851" y="2774"/>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38925" name="Text Box 8"/>
            <p:cNvSpPr txBox="1">
              <a:spLocks noChangeArrowheads="1"/>
            </p:cNvSpPr>
            <p:nvPr/>
          </p:nvSpPr>
          <p:spPr bwMode="auto">
            <a:xfrm>
              <a:off x="2946" y="1684"/>
              <a:ext cx="441"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CPU</a:t>
              </a:r>
            </a:p>
          </p:txBody>
        </p:sp>
        <p:sp>
          <p:nvSpPr>
            <p:cNvPr id="38926" name="Rectangle 9"/>
            <p:cNvSpPr>
              <a:spLocks noChangeArrowheads="1"/>
            </p:cNvSpPr>
            <p:nvPr/>
          </p:nvSpPr>
          <p:spPr bwMode="auto">
            <a:xfrm>
              <a:off x="2851" y="1632"/>
              <a:ext cx="634" cy="326"/>
            </a:xfrm>
            <a:prstGeom prst="rect">
              <a:avLst/>
            </a:prstGeom>
            <a:noFill/>
            <a:ln w="25400">
              <a:solidFill>
                <a:schemeClr val="tx1"/>
              </a:solidFill>
              <a:miter lim="800000"/>
              <a:headEnd/>
              <a:tailEnd/>
            </a:ln>
          </p:spPr>
          <p:txBody>
            <a:bodyPr wrap="none" anchor="ctr"/>
            <a:lstStyle/>
            <a:p>
              <a:endParaRPr lang="en-US"/>
            </a:p>
          </p:txBody>
        </p:sp>
        <p:sp>
          <p:nvSpPr>
            <p:cNvPr id="38927" name="AutoShape 10"/>
            <p:cNvSpPr>
              <a:spLocks noChangeArrowheads="1"/>
            </p:cNvSpPr>
            <p:nvPr/>
          </p:nvSpPr>
          <p:spPr bwMode="auto">
            <a:xfrm>
              <a:off x="2851" y="1958"/>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38928" name="Text Box 11"/>
            <p:cNvSpPr txBox="1">
              <a:spLocks noChangeArrowheads="1"/>
            </p:cNvSpPr>
            <p:nvPr/>
          </p:nvSpPr>
          <p:spPr bwMode="auto">
            <a:xfrm>
              <a:off x="2880" y="2452"/>
              <a:ext cx="60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Cache </a:t>
              </a:r>
            </a:p>
          </p:txBody>
        </p:sp>
        <p:sp>
          <p:nvSpPr>
            <p:cNvPr id="38929" name="Rectangle 12"/>
            <p:cNvSpPr>
              <a:spLocks noChangeArrowheads="1"/>
            </p:cNvSpPr>
            <p:nvPr/>
          </p:nvSpPr>
          <p:spPr bwMode="auto">
            <a:xfrm>
              <a:off x="1901" y="2339"/>
              <a:ext cx="2534" cy="435"/>
            </a:xfrm>
            <a:prstGeom prst="rect">
              <a:avLst/>
            </a:prstGeom>
            <a:noFill/>
            <a:ln w="25400">
              <a:solidFill>
                <a:schemeClr val="tx1"/>
              </a:solidFill>
              <a:miter lim="800000"/>
              <a:headEnd/>
              <a:tailEnd/>
            </a:ln>
          </p:spPr>
          <p:txBody>
            <a:bodyPr wrap="none" anchor="ctr"/>
            <a:lstStyle/>
            <a:p>
              <a:endParaRPr lang="en-US"/>
            </a:p>
          </p:txBody>
        </p:sp>
      </p:grpSp>
      <p:grpSp>
        <p:nvGrpSpPr>
          <p:cNvPr id="3" name="Group 18"/>
          <p:cNvGrpSpPr>
            <a:grpSpLocks/>
          </p:cNvGrpSpPr>
          <p:nvPr/>
        </p:nvGrpSpPr>
        <p:grpSpPr bwMode="auto">
          <a:xfrm>
            <a:off x="3671455" y="4133289"/>
            <a:ext cx="1801091" cy="605118"/>
            <a:chOff x="2544" y="2448"/>
            <a:chExt cx="1248" cy="432"/>
          </a:xfrm>
        </p:grpSpPr>
        <p:sp>
          <p:nvSpPr>
            <p:cNvPr id="38919" name="Line 15"/>
            <p:cNvSpPr>
              <a:spLocks noChangeShapeType="1"/>
            </p:cNvSpPr>
            <p:nvPr/>
          </p:nvSpPr>
          <p:spPr bwMode="auto">
            <a:xfrm>
              <a:off x="3168"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8920" name="Line 16"/>
            <p:cNvSpPr>
              <a:spLocks noChangeShapeType="1"/>
            </p:cNvSpPr>
            <p:nvPr/>
          </p:nvSpPr>
          <p:spPr bwMode="auto">
            <a:xfrm>
              <a:off x="2544"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8921" name="Line 17"/>
            <p:cNvSpPr>
              <a:spLocks noChangeShapeType="1"/>
            </p:cNvSpPr>
            <p:nvPr/>
          </p:nvSpPr>
          <p:spPr bwMode="auto">
            <a:xfrm>
              <a:off x="3792"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defTabSz="820583"/>
            <a:r>
              <a:rPr lang="en-US" dirty="0" smtClean="0"/>
              <a:t>A wider memory</a:t>
            </a:r>
          </a:p>
        </p:txBody>
      </p:sp>
      <p:sp>
        <p:nvSpPr>
          <p:cNvPr id="39940" name="Rectangle 3"/>
          <p:cNvSpPr>
            <a:spLocks noGrp="1" noChangeArrowheads="1"/>
          </p:cNvSpPr>
          <p:nvPr>
            <p:ph type="body" idx="1"/>
          </p:nvPr>
        </p:nvSpPr>
        <p:spPr>
          <a:xfrm>
            <a:off x="484909" y="1008529"/>
            <a:ext cx="4294909" cy="5244353"/>
          </a:xfrm>
        </p:spPr>
        <p:txBody>
          <a:bodyPr/>
          <a:lstStyle/>
          <a:p>
            <a:pPr marL="307718" indent="-307718" defTabSz="820583"/>
            <a:r>
              <a:rPr lang="en-US" sz="2000" dirty="0" smtClean="0"/>
              <a:t>A simple way to decrease the miss penalty is to widen the memory and its interface to the cache, so we can read multiple words from RAM in one shot.</a:t>
            </a:r>
          </a:p>
          <a:p>
            <a:pPr marL="307718" indent="-307718" defTabSz="820583"/>
            <a:r>
              <a:rPr lang="en-US" sz="2000" dirty="0" smtClean="0"/>
              <a:t>If we could read four words from the memory at once, a four-word cache load would need just 17 cycles.</a:t>
            </a:r>
          </a:p>
          <a:p>
            <a:pPr marL="307718" indent="-307718" algn="ctr" defTabSz="820583">
              <a:spcBef>
                <a:spcPct val="80000"/>
              </a:spcBef>
              <a:spcAft>
                <a:spcPct val="60000"/>
              </a:spcAft>
              <a:buNone/>
            </a:pPr>
            <a:r>
              <a:rPr lang="en-US" sz="2000" dirty="0" smtClean="0">
                <a:solidFill>
                  <a:srgbClr val="3333FF"/>
                </a:solidFill>
              </a:rPr>
              <a:t>1 + 15 + 1 = 17 cycles</a:t>
            </a:r>
            <a:endParaRPr lang="en-US" sz="2000" dirty="0" smtClean="0"/>
          </a:p>
          <a:p>
            <a:pPr marL="307718" indent="-307718" defTabSz="820583"/>
            <a:r>
              <a:rPr lang="en-US" sz="2000" dirty="0" smtClean="0"/>
              <a:t>The </a:t>
            </a:r>
            <a:r>
              <a:rPr lang="en-US" sz="2000" dirty="0" smtClean="0">
                <a:solidFill>
                  <a:srgbClr val="FF0000"/>
                </a:solidFill>
              </a:rPr>
              <a:t>disadvantage</a:t>
            </a:r>
            <a:r>
              <a:rPr lang="en-US" sz="2000" dirty="0" smtClean="0"/>
              <a:t> is the cost of the wider buses—each additional bit of memory width requires another connection to the cache.</a:t>
            </a:r>
          </a:p>
        </p:txBody>
      </p:sp>
      <p:grpSp>
        <p:nvGrpSpPr>
          <p:cNvPr id="2" name="Group 13"/>
          <p:cNvGrpSpPr>
            <a:grpSpLocks/>
          </p:cNvGrpSpPr>
          <p:nvPr/>
        </p:nvGrpSpPr>
        <p:grpSpPr bwMode="auto">
          <a:xfrm>
            <a:off x="4916921" y="1904159"/>
            <a:ext cx="3659909" cy="3506041"/>
            <a:chOff x="3408" y="816"/>
            <a:chExt cx="2534" cy="2503"/>
          </a:xfrm>
        </p:grpSpPr>
        <p:sp>
          <p:nvSpPr>
            <p:cNvPr id="39950" name="Text Box 5"/>
            <p:cNvSpPr txBox="1">
              <a:spLocks noChangeArrowheads="1"/>
            </p:cNvSpPr>
            <p:nvPr/>
          </p:nvSpPr>
          <p:spPr bwMode="auto">
            <a:xfrm>
              <a:off x="4348" y="2631"/>
              <a:ext cx="727" cy="390"/>
            </a:xfrm>
            <a:prstGeom prst="rect">
              <a:avLst/>
            </a:prstGeom>
            <a:noFill/>
            <a:ln w="25400">
              <a:noFill/>
              <a:miter lim="800000"/>
              <a:headEnd/>
              <a:tailEnd/>
            </a:ln>
          </p:spPr>
          <p:txBody>
            <a:bodyPr wrap="none" lIns="101882" tIns="50941" rIns="101882" bIns="50941" anchor="ctr">
              <a:spAutoFit/>
            </a:bodyPr>
            <a:lstStyle/>
            <a:p>
              <a:pPr defTabSz="914608"/>
              <a:r>
                <a:rPr lang="en-US" sz="1600" dirty="0"/>
                <a:t>Main </a:t>
              </a:r>
            </a:p>
            <a:p>
              <a:pPr defTabSz="914608"/>
              <a:r>
                <a:rPr lang="en-US" sz="1600" dirty="0"/>
                <a:t>Memory </a:t>
              </a:r>
            </a:p>
          </p:txBody>
        </p:sp>
        <p:sp>
          <p:nvSpPr>
            <p:cNvPr id="39951" name="Rectangle 6"/>
            <p:cNvSpPr>
              <a:spLocks noChangeArrowheads="1"/>
            </p:cNvSpPr>
            <p:nvPr/>
          </p:nvSpPr>
          <p:spPr bwMode="auto">
            <a:xfrm>
              <a:off x="3408" y="2340"/>
              <a:ext cx="2534" cy="979"/>
            </a:xfrm>
            <a:prstGeom prst="rect">
              <a:avLst/>
            </a:prstGeom>
            <a:noFill/>
            <a:ln w="25400">
              <a:solidFill>
                <a:schemeClr val="tx1"/>
              </a:solidFill>
              <a:miter lim="800000"/>
              <a:headEnd/>
              <a:tailEnd/>
            </a:ln>
          </p:spPr>
          <p:txBody>
            <a:bodyPr wrap="none" anchor="ctr"/>
            <a:lstStyle/>
            <a:p>
              <a:endParaRPr lang="en-US"/>
            </a:p>
          </p:txBody>
        </p:sp>
        <p:sp>
          <p:nvSpPr>
            <p:cNvPr id="39952" name="Text Box 7"/>
            <p:cNvSpPr txBox="1">
              <a:spLocks noChangeArrowheads="1"/>
            </p:cNvSpPr>
            <p:nvPr/>
          </p:nvSpPr>
          <p:spPr bwMode="auto">
            <a:xfrm>
              <a:off x="4386" y="1637"/>
              <a:ext cx="56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Cache</a:t>
              </a:r>
            </a:p>
          </p:txBody>
        </p:sp>
        <p:sp>
          <p:nvSpPr>
            <p:cNvPr id="39953" name="Rectangle 8"/>
            <p:cNvSpPr>
              <a:spLocks noChangeArrowheads="1"/>
            </p:cNvSpPr>
            <p:nvPr/>
          </p:nvSpPr>
          <p:spPr bwMode="auto">
            <a:xfrm>
              <a:off x="3408" y="1523"/>
              <a:ext cx="2534" cy="436"/>
            </a:xfrm>
            <a:prstGeom prst="rect">
              <a:avLst/>
            </a:prstGeom>
            <a:noFill/>
            <a:ln w="25400">
              <a:solidFill>
                <a:schemeClr val="tx1"/>
              </a:solidFill>
              <a:miter lim="800000"/>
              <a:headEnd/>
              <a:tailEnd/>
            </a:ln>
          </p:spPr>
          <p:txBody>
            <a:bodyPr wrap="none" anchor="ctr"/>
            <a:lstStyle/>
            <a:p>
              <a:endParaRPr lang="en-US"/>
            </a:p>
          </p:txBody>
        </p:sp>
        <p:sp>
          <p:nvSpPr>
            <p:cNvPr id="39954" name="AutoShape 9"/>
            <p:cNvSpPr>
              <a:spLocks noChangeArrowheads="1"/>
            </p:cNvSpPr>
            <p:nvPr/>
          </p:nvSpPr>
          <p:spPr bwMode="auto">
            <a:xfrm>
              <a:off x="3408" y="1959"/>
              <a:ext cx="2534" cy="381"/>
            </a:xfrm>
            <a:prstGeom prst="upDownArrow">
              <a:avLst>
                <a:gd name="adj1" fmla="val 83509"/>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39955" name="Text Box 10"/>
            <p:cNvSpPr txBox="1">
              <a:spLocks noChangeArrowheads="1"/>
            </p:cNvSpPr>
            <p:nvPr/>
          </p:nvSpPr>
          <p:spPr bwMode="auto">
            <a:xfrm>
              <a:off x="4460" y="875"/>
              <a:ext cx="441"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CPU</a:t>
              </a:r>
            </a:p>
          </p:txBody>
        </p:sp>
        <p:sp>
          <p:nvSpPr>
            <p:cNvPr id="39956" name="Rectangle 11"/>
            <p:cNvSpPr>
              <a:spLocks noChangeArrowheads="1"/>
            </p:cNvSpPr>
            <p:nvPr/>
          </p:nvSpPr>
          <p:spPr bwMode="auto">
            <a:xfrm>
              <a:off x="4358" y="816"/>
              <a:ext cx="634" cy="326"/>
            </a:xfrm>
            <a:prstGeom prst="rect">
              <a:avLst/>
            </a:prstGeom>
            <a:noFill/>
            <a:ln w="25400">
              <a:solidFill>
                <a:schemeClr val="tx1"/>
              </a:solidFill>
              <a:miter lim="800000"/>
              <a:headEnd/>
              <a:tailEnd/>
            </a:ln>
          </p:spPr>
          <p:txBody>
            <a:bodyPr wrap="none" anchor="ctr"/>
            <a:lstStyle/>
            <a:p>
              <a:endParaRPr lang="en-US"/>
            </a:p>
          </p:txBody>
        </p:sp>
        <p:sp>
          <p:nvSpPr>
            <p:cNvPr id="39957" name="AutoShape 12"/>
            <p:cNvSpPr>
              <a:spLocks noChangeArrowheads="1"/>
            </p:cNvSpPr>
            <p:nvPr/>
          </p:nvSpPr>
          <p:spPr bwMode="auto">
            <a:xfrm>
              <a:off x="4358" y="1142"/>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grpSp>
      <p:grpSp>
        <p:nvGrpSpPr>
          <p:cNvPr id="3" name="Group 14"/>
          <p:cNvGrpSpPr>
            <a:grpSpLocks/>
          </p:cNvGrpSpPr>
          <p:nvPr/>
        </p:nvGrpSpPr>
        <p:grpSpPr bwMode="auto">
          <a:xfrm>
            <a:off x="5818909" y="2912688"/>
            <a:ext cx="1801091" cy="605118"/>
            <a:chOff x="2544" y="2448"/>
            <a:chExt cx="1248" cy="432"/>
          </a:xfrm>
        </p:grpSpPr>
        <p:sp>
          <p:nvSpPr>
            <p:cNvPr id="39947" name="Line 15"/>
            <p:cNvSpPr>
              <a:spLocks noChangeShapeType="1"/>
            </p:cNvSpPr>
            <p:nvPr/>
          </p:nvSpPr>
          <p:spPr bwMode="auto">
            <a:xfrm>
              <a:off x="3168"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9948" name="Line 16"/>
            <p:cNvSpPr>
              <a:spLocks noChangeShapeType="1"/>
            </p:cNvSpPr>
            <p:nvPr/>
          </p:nvSpPr>
          <p:spPr bwMode="auto">
            <a:xfrm>
              <a:off x="2544"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9949" name="Line 17"/>
            <p:cNvSpPr>
              <a:spLocks noChangeShapeType="1"/>
            </p:cNvSpPr>
            <p:nvPr/>
          </p:nvSpPr>
          <p:spPr bwMode="auto">
            <a:xfrm>
              <a:off x="3792"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grpSp>
      <p:grpSp>
        <p:nvGrpSpPr>
          <p:cNvPr id="4" name="Group 18"/>
          <p:cNvGrpSpPr>
            <a:grpSpLocks/>
          </p:cNvGrpSpPr>
          <p:nvPr/>
        </p:nvGrpSpPr>
        <p:grpSpPr bwMode="auto">
          <a:xfrm>
            <a:off x="5818909" y="4055688"/>
            <a:ext cx="1801091" cy="1344706"/>
            <a:chOff x="2544" y="2448"/>
            <a:chExt cx="1248" cy="432"/>
          </a:xfrm>
        </p:grpSpPr>
        <p:sp>
          <p:nvSpPr>
            <p:cNvPr id="39944" name="Line 19"/>
            <p:cNvSpPr>
              <a:spLocks noChangeShapeType="1"/>
            </p:cNvSpPr>
            <p:nvPr/>
          </p:nvSpPr>
          <p:spPr bwMode="auto">
            <a:xfrm>
              <a:off x="3168"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9945" name="Line 20"/>
            <p:cNvSpPr>
              <a:spLocks noChangeShapeType="1"/>
            </p:cNvSpPr>
            <p:nvPr/>
          </p:nvSpPr>
          <p:spPr bwMode="auto">
            <a:xfrm>
              <a:off x="2544"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39946" name="Line 21"/>
            <p:cNvSpPr>
              <a:spLocks noChangeShapeType="1"/>
            </p:cNvSpPr>
            <p:nvPr/>
          </p:nvSpPr>
          <p:spPr bwMode="auto">
            <a:xfrm>
              <a:off x="3792"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defTabSz="820583"/>
            <a:r>
              <a:rPr lang="en-US" dirty="0" smtClean="0"/>
              <a:t>An interleaved memory</a:t>
            </a:r>
          </a:p>
        </p:txBody>
      </p:sp>
      <p:sp>
        <p:nvSpPr>
          <p:cNvPr id="40964" name="Rectangle 3"/>
          <p:cNvSpPr>
            <a:spLocks noGrp="1" noChangeArrowheads="1"/>
          </p:cNvSpPr>
          <p:nvPr>
            <p:ph type="body" idx="1"/>
          </p:nvPr>
        </p:nvSpPr>
        <p:spPr>
          <a:xfrm>
            <a:off x="484908" y="1008529"/>
            <a:ext cx="4544291" cy="5244353"/>
          </a:xfrm>
        </p:spPr>
        <p:txBody>
          <a:bodyPr/>
          <a:lstStyle/>
          <a:p>
            <a:pPr marL="307718" indent="-307718" defTabSz="820583"/>
            <a:r>
              <a:rPr lang="en-US" sz="2000" dirty="0" smtClean="0"/>
              <a:t>Another approach is to </a:t>
            </a:r>
            <a:r>
              <a:rPr lang="en-US" sz="2000" dirty="0" smtClean="0">
                <a:solidFill>
                  <a:srgbClr val="FF0000"/>
                </a:solidFill>
              </a:rPr>
              <a:t>interleave</a:t>
            </a:r>
            <a:r>
              <a:rPr lang="en-US" sz="2000" dirty="0" smtClean="0"/>
              <a:t> the memory, or split it into “banks” that can be accessed individually.</a:t>
            </a:r>
          </a:p>
          <a:p>
            <a:pPr marL="307718" indent="-307718" defTabSz="820583"/>
            <a:r>
              <a:rPr lang="en-US" sz="2000" dirty="0" smtClean="0"/>
              <a:t>The main benefit is overlapping the latencies of accessing each word.</a:t>
            </a:r>
          </a:p>
          <a:p>
            <a:pPr marL="307718" indent="-307718" defTabSz="820583"/>
            <a:r>
              <a:rPr lang="en-US" sz="2000" dirty="0" smtClean="0"/>
              <a:t>For example, if our main memory has four banks, each one byte wide, then we could load four bytes into a cache block in just 20 cycles.</a:t>
            </a:r>
          </a:p>
          <a:p>
            <a:pPr marL="307718" indent="-307718" algn="ctr" defTabSz="820583">
              <a:spcBef>
                <a:spcPct val="80000"/>
              </a:spcBef>
              <a:spcAft>
                <a:spcPct val="60000"/>
              </a:spcAft>
              <a:buNone/>
            </a:pPr>
            <a:r>
              <a:rPr lang="en-US" sz="2000" dirty="0" smtClean="0">
                <a:solidFill>
                  <a:srgbClr val="3333FF"/>
                </a:solidFill>
              </a:rPr>
              <a:t>1 + 15 + (4 x 1) = 20 cycles</a:t>
            </a:r>
            <a:endParaRPr lang="en-US" sz="2000" dirty="0" smtClean="0"/>
          </a:p>
          <a:p>
            <a:pPr marL="307718" indent="-307718" defTabSz="820583"/>
            <a:r>
              <a:rPr lang="en-US" sz="2000" dirty="0" smtClean="0"/>
              <a:t>Our buses are still one byte wide here, so four cycles are needed to transfer data to the caches.</a:t>
            </a:r>
          </a:p>
          <a:p>
            <a:pPr marL="307718" indent="-307718" defTabSz="820583"/>
            <a:r>
              <a:rPr lang="en-US" sz="2000" dirty="0" smtClean="0"/>
              <a:t>This is cheaper than implementing a four-byte bus, but not too much slower.</a:t>
            </a:r>
          </a:p>
        </p:txBody>
      </p:sp>
      <p:grpSp>
        <p:nvGrpSpPr>
          <p:cNvPr id="2" name="Group 21"/>
          <p:cNvGrpSpPr>
            <a:grpSpLocks/>
          </p:cNvGrpSpPr>
          <p:nvPr/>
        </p:nvGrpSpPr>
        <p:grpSpPr bwMode="auto">
          <a:xfrm>
            <a:off x="5181600" y="1447800"/>
            <a:ext cx="3810000" cy="4191000"/>
            <a:chOff x="3360" y="816"/>
            <a:chExt cx="2640" cy="2992"/>
          </a:xfrm>
        </p:grpSpPr>
        <p:sp>
          <p:nvSpPr>
            <p:cNvPr id="40970" name="Text Box 5"/>
            <p:cNvSpPr txBox="1">
              <a:spLocks noChangeArrowheads="1"/>
            </p:cNvSpPr>
            <p:nvPr/>
          </p:nvSpPr>
          <p:spPr bwMode="auto">
            <a:xfrm>
              <a:off x="4211" y="2431"/>
              <a:ext cx="1052"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Main Memory</a:t>
              </a:r>
            </a:p>
          </p:txBody>
        </p:sp>
        <p:sp>
          <p:nvSpPr>
            <p:cNvPr id="40971" name="Rectangle 6"/>
            <p:cNvSpPr>
              <a:spLocks noChangeArrowheads="1"/>
            </p:cNvSpPr>
            <p:nvPr/>
          </p:nvSpPr>
          <p:spPr bwMode="auto">
            <a:xfrm>
              <a:off x="5314" y="2774"/>
              <a:ext cx="633" cy="980"/>
            </a:xfrm>
            <a:prstGeom prst="rect">
              <a:avLst/>
            </a:prstGeom>
            <a:noFill/>
            <a:ln w="25400">
              <a:solidFill>
                <a:schemeClr val="tx1"/>
              </a:solidFill>
              <a:miter lim="800000"/>
              <a:headEnd/>
              <a:tailEnd/>
            </a:ln>
          </p:spPr>
          <p:txBody>
            <a:bodyPr wrap="none" anchor="ctr"/>
            <a:lstStyle/>
            <a:p>
              <a:endParaRPr lang="en-US"/>
            </a:p>
          </p:txBody>
        </p:sp>
        <p:sp>
          <p:nvSpPr>
            <p:cNvPr id="40972" name="AutoShape 7"/>
            <p:cNvSpPr>
              <a:spLocks noChangeArrowheads="1"/>
            </p:cNvSpPr>
            <p:nvPr/>
          </p:nvSpPr>
          <p:spPr bwMode="auto">
            <a:xfrm>
              <a:off x="4416" y="1958"/>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40973" name="Text Box 8"/>
            <p:cNvSpPr txBox="1">
              <a:spLocks noChangeArrowheads="1"/>
            </p:cNvSpPr>
            <p:nvPr/>
          </p:nvSpPr>
          <p:spPr bwMode="auto">
            <a:xfrm>
              <a:off x="4511" y="868"/>
              <a:ext cx="441"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CPU</a:t>
              </a:r>
            </a:p>
          </p:txBody>
        </p:sp>
        <p:sp>
          <p:nvSpPr>
            <p:cNvPr id="40974" name="Rectangle 9"/>
            <p:cNvSpPr>
              <a:spLocks noChangeArrowheads="1"/>
            </p:cNvSpPr>
            <p:nvPr/>
          </p:nvSpPr>
          <p:spPr bwMode="auto">
            <a:xfrm>
              <a:off x="4416" y="816"/>
              <a:ext cx="634" cy="326"/>
            </a:xfrm>
            <a:prstGeom prst="rect">
              <a:avLst/>
            </a:prstGeom>
            <a:noFill/>
            <a:ln w="25400">
              <a:solidFill>
                <a:schemeClr val="tx1"/>
              </a:solidFill>
              <a:miter lim="800000"/>
              <a:headEnd/>
              <a:tailEnd/>
            </a:ln>
          </p:spPr>
          <p:txBody>
            <a:bodyPr wrap="none" anchor="ctr"/>
            <a:lstStyle/>
            <a:p>
              <a:endParaRPr lang="en-US"/>
            </a:p>
          </p:txBody>
        </p:sp>
        <p:sp>
          <p:nvSpPr>
            <p:cNvPr id="40975" name="AutoShape 10"/>
            <p:cNvSpPr>
              <a:spLocks noChangeArrowheads="1"/>
            </p:cNvSpPr>
            <p:nvPr/>
          </p:nvSpPr>
          <p:spPr bwMode="auto">
            <a:xfrm>
              <a:off x="4416" y="1142"/>
              <a:ext cx="634" cy="381"/>
            </a:xfrm>
            <a:prstGeom prst="upDownArrow">
              <a:avLst>
                <a:gd name="adj1" fmla="val 69093"/>
                <a:gd name="adj2" fmla="val 32144"/>
              </a:avLst>
            </a:prstGeom>
            <a:solidFill>
              <a:srgbClr val="DDDDDD"/>
            </a:solidFill>
            <a:ln w="25400">
              <a:solidFill>
                <a:schemeClr val="tx1"/>
              </a:solidFill>
              <a:miter lim="800000"/>
              <a:headEnd/>
              <a:tailEnd/>
            </a:ln>
          </p:spPr>
          <p:txBody>
            <a:bodyPr wrap="none" anchor="ctr"/>
            <a:lstStyle/>
            <a:p>
              <a:endParaRPr lang="en-US"/>
            </a:p>
          </p:txBody>
        </p:sp>
        <p:sp>
          <p:nvSpPr>
            <p:cNvPr id="40976" name="Rectangle 11"/>
            <p:cNvSpPr>
              <a:spLocks noChangeArrowheads="1"/>
            </p:cNvSpPr>
            <p:nvPr/>
          </p:nvSpPr>
          <p:spPr bwMode="auto">
            <a:xfrm>
              <a:off x="4680" y="2774"/>
              <a:ext cx="634" cy="980"/>
            </a:xfrm>
            <a:prstGeom prst="rect">
              <a:avLst/>
            </a:prstGeom>
            <a:noFill/>
            <a:ln w="25400">
              <a:solidFill>
                <a:schemeClr val="tx1"/>
              </a:solidFill>
              <a:miter lim="800000"/>
              <a:headEnd/>
              <a:tailEnd/>
            </a:ln>
          </p:spPr>
          <p:txBody>
            <a:bodyPr wrap="none" anchor="ctr"/>
            <a:lstStyle/>
            <a:p>
              <a:endParaRPr lang="en-US"/>
            </a:p>
          </p:txBody>
        </p:sp>
        <p:sp>
          <p:nvSpPr>
            <p:cNvPr id="40977" name="Rectangle 12"/>
            <p:cNvSpPr>
              <a:spLocks noChangeArrowheads="1"/>
            </p:cNvSpPr>
            <p:nvPr/>
          </p:nvSpPr>
          <p:spPr bwMode="auto">
            <a:xfrm>
              <a:off x="4046" y="2774"/>
              <a:ext cx="634" cy="980"/>
            </a:xfrm>
            <a:prstGeom prst="rect">
              <a:avLst/>
            </a:prstGeom>
            <a:noFill/>
            <a:ln w="25400">
              <a:solidFill>
                <a:schemeClr val="tx1"/>
              </a:solidFill>
              <a:miter lim="800000"/>
              <a:headEnd/>
              <a:tailEnd/>
            </a:ln>
          </p:spPr>
          <p:txBody>
            <a:bodyPr wrap="none" anchor="ctr"/>
            <a:lstStyle/>
            <a:p>
              <a:endParaRPr lang="en-US"/>
            </a:p>
          </p:txBody>
        </p:sp>
        <p:sp>
          <p:nvSpPr>
            <p:cNvPr id="40978" name="Rectangle 13"/>
            <p:cNvSpPr>
              <a:spLocks noChangeArrowheads="1"/>
            </p:cNvSpPr>
            <p:nvPr/>
          </p:nvSpPr>
          <p:spPr bwMode="auto">
            <a:xfrm>
              <a:off x="3413" y="2774"/>
              <a:ext cx="633" cy="980"/>
            </a:xfrm>
            <a:prstGeom prst="rect">
              <a:avLst/>
            </a:prstGeom>
            <a:noFill/>
            <a:ln w="25400">
              <a:solidFill>
                <a:schemeClr val="tx1"/>
              </a:solidFill>
              <a:miter lim="800000"/>
              <a:headEnd/>
              <a:tailEnd/>
            </a:ln>
          </p:spPr>
          <p:txBody>
            <a:bodyPr wrap="none" anchor="ctr"/>
            <a:lstStyle/>
            <a:p>
              <a:endParaRPr lang="en-US"/>
            </a:p>
          </p:txBody>
        </p:sp>
        <p:sp>
          <p:nvSpPr>
            <p:cNvPr id="40979" name="Rectangle 14"/>
            <p:cNvSpPr>
              <a:spLocks noChangeArrowheads="1"/>
            </p:cNvSpPr>
            <p:nvPr/>
          </p:nvSpPr>
          <p:spPr bwMode="auto">
            <a:xfrm>
              <a:off x="3360" y="2339"/>
              <a:ext cx="2640" cy="1469"/>
            </a:xfrm>
            <a:prstGeom prst="rect">
              <a:avLst/>
            </a:prstGeom>
            <a:noFill/>
            <a:ln w="25400">
              <a:solidFill>
                <a:schemeClr val="tx1"/>
              </a:solidFill>
              <a:miter lim="800000"/>
              <a:headEnd/>
              <a:tailEnd/>
            </a:ln>
          </p:spPr>
          <p:txBody>
            <a:bodyPr wrap="none" anchor="ctr"/>
            <a:lstStyle/>
            <a:p>
              <a:endParaRPr lang="en-US"/>
            </a:p>
          </p:txBody>
        </p:sp>
        <p:sp>
          <p:nvSpPr>
            <p:cNvPr id="40980" name="Text Box 15"/>
            <p:cNvSpPr txBox="1">
              <a:spLocks noChangeArrowheads="1"/>
            </p:cNvSpPr>
            <p:nvPr/>
          </p:nvSpPr>
          <p:spPr bwMode="auto">
            <a:xfrm>
              <a:off x="3425" y="3159"/>
              <a:ext cx="64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Bank 0 </a:t>
              </a:r>
            </a:p>
          </p:txBody>
        </p:sp>
        <p:sp>
          <p:nvSpPr>
            <p:cNvPr id="40981" name="Text Box 16"/>
            <p:cNvSpPr txBox="1">
              <a:spLocks noChangeArrowheads="1"/>
            </p:cNvSpPr>
            <p:nvPr/>
          </p:nvSpPr>
          <p:spPr bwMode="auto">
            <a:xfrm>
              <a:off x="4008" y="3159"/>
              <a:ext cx="64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 Bank 1</a:t>
              </a:r>
            </a:p>
          </p:txBody>
        </p:sp>
        <p:sp>
          <p:nvSpPr>
            <p:cNvPr id="40982" name="Text Box 17"/>
            <p:cNvSpPr txBox="1">
              <a:spLocks noChangeArrowheads="1"/>
            </p:cNvSpPr>
            <p:nvPr/>
          </p:nvSpPr>
          <p:spPr bwMode="auto">
            <a:xfrm>
              <a:off x="4692" y="3159"/>
              <a:ext cx="64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Bank 2 </a:t>
              </a:r>
            </a:p>
          </p:txBody>
        </p:sp>
        <p:sp>
          <p:nvSpPr>
            <p:cNvPr id="40983" name="Text Box 18"/>
            <p:cNvSpPr txBox="1">
              <a:spLocks noChangeArrowheads="1"/>
            </p:cNvSpPr>
            <p:nvPr/>
          </p:nvSpPr>
          <p:spPr bwMode="auto">
            <a:xfrm>
              <a:off x="5273" y="3159"/>
              <a:ext cx="64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 Bank 3</a:t>
              </a:r>
            </a:p>
          </p:txBody>
        </p:sp>
        <p:sp>
          <p:nvSpPr>
            <p:cNvPr id="40984" name="Text Box 19"/>
            <p:cNvSpPr txBox="1">
              <a:spLocks noChangeArrowheads="1"/>
            </p:cNvSpPr>
            <p:nvPr/>
          </p:nvSpPr>
          <p:spPr bwMode="auto">
            <a:xfrm>
              <a:off x="4413" y="1636"/>
              <a:ext cx="568" cy="232"/>
            </a:xfrm>
            <a:prstGeom prst="rect">
              <a:avLst/>
            </a:prstGeom>
            <a:noFill/>
            <a:ln w="25400">
              <a:noFill/>
              <a:miter lim="800000"/>
              <a:headEnd/>
              <a:tailEnd/>
            </a:ln>
          </p:spPr>
          <p:txBody>
            <a:bodyPr wrap="none" lIns="101882" tIns="50941" rIns="101882" bIns="50941" anchor="ctr">
              <a:spAutoFit/>
            </a:bodyPr>
            <a:lstStyle/>
            <a:p>
              <a:pPr defTabSz="914608"/>
              <a:r>
                <a:rPr lang="en-US" sz="1600" dirty="0"/>
                <a:t>Cache</a:t>
              </a:r>
            </a:p>
          </p:txBody>
        </p:sp>
        <p:sp>
          <p:nvSpPr>
            <p:cNvPr id="40985" name="Rectangle 20"/>
            <p:cNvSpPr>
              <a:spLocks noChangeArrowheads="1"/>
            </p:cNvSpPr>
            <p:nvPr/>
          </p:nvSpPr>
          <p:spPr bwMode="auto">
            <a:xfrm>
              <a:off x="3360" y="1523"/>
              <a:ext cx="2640" cy="435"/>
            </a:xfrm>
            <a:prstGeom prst="rect">
              <a:avLst/>
            </a:prstGeom>
            <a:noFill/>
            <a:ln w="25400">
              <a:solidFill>
                <a:schemeClr val="tx1"/>
              </a:solidFill>
              <a:miter lim="800000"/>
              <a:headEnd/>
              <a:tailEnd/>
            </a:ln>
          </p:spPr>
          <p:txBody>
            <a:bodyPr wrap="none" anchor="ctr"/>
            <a:lstStyle/>
            <a:p>
              <a:endParaRPr lang="en-US"/>
            </a:p>
          </p:txBody>
        </p:sp>
      </p:grpSp>
      <p:grpSp>
        <p:nvGrpSpPr>
          <p:cNvPr id="3" name="Group 22"/>
          <p:cNvGrpSpPr>
            <a:grpSpLocks/>
          </p:cNvGrpSpPr>
          <p:nvPr/>
        </p:nvGrpSpPr>
        <p:grpSpPr bwMode="auto">
          <a:xfrm>
            <a:off x="6116782" y="2456329"/>
            <a:ext cx="1801091" cy="605118"/>
            <a:chOff x="2544" y="2448"/>
            <a:chExt cx="1248" cy="432"/>
          </a:xfrm>
        </p:grpSpPr>
        <p:sp>
          <p:nvSpPr>
            <p:cNvPr id="40967" name="Line 23"/>
            <p:cNvSpPr>
              <a:spLocks noChangeShapeType="1"/>
            </p:cNvSpPr>
            <p:nvPr/>
          </p:nvSpPr>
          <p:spPr bwMode="auto">
            <a:xfrm>
              <a:off x="3168"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40968" name="Line 24"/>
            <p:cNvSpPr>
              <a:spLocks noChangeShapeType="1"/>
            </p:cNvSpPr>
            <p:nvPr/>
          </p:nvSpPr>
          <p:spPr bwMode="auto">
            <a:xfrm>
              <a:off x="2544"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sp>
          <p:nvSpPr>
            <p:cNvPr id="40969" name="Line 25"/>
            <p:cNvSpPr>
              <a:spLocks noChangeShapeType="1"/>
            </p:cNvSpPr>
            <p:nvPr/>
          </p:nvSpPr>
          <p:spPr bwMode="auto">
            <a:xfrm>
              <a:off x="3792" y="2448"/>
              <a:ext cx="0" cy="432"/>
            </a:xfrm>
            <a:prstGeom prst="line">
              <a:avLst/>
            </a:prstGeom>
            <a:noFill/>
            <a:ln w="25400" cap="rnd">
              <a:solidFill>
                <a:schemeClr val="tx1"/>
              </a:solidFill>
              <a:prstDash val="sysDot"/>
              <a:round/>
              <a:headEnd/>
              <a:tailEnd/>
            </a:ln>
          </p:spPr>
          <p:txBody>
            <a:bodyPr wrap="none" anchor="ctr">
              <a:spAutoFit/>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body" idx="1"/>
          </p:nvPr>
        </p:nvSpPr>
        <p:spPr/>
        <p:txBody>
          <a:bodyPr/>
          <a:lstStyle/>
          <a:p>
            <a:pPr marL="307718" indent="-307718" defTabSz="820583"/>
            <a:endParaRPr lang="en-US" sz="2000" dirty="0" smtClean="0"/>
          </a:p>
          <a:p>
            <a:pPr marL="307718" indent="-307718" defTabSz="820583"/>
            <a:endParaRPr lang="en-US" sz="2000" dirty="0" smtClean="0"/>
          </a:p>
          <a:p>
            <a:pPr marL="307718" indent="-307718" defTabSz="820583"/>
            <a:endParaRPr lang="en-US" sz="2000" dirty="0" smtClean="0"/>
          </a:p>
          <a:p>
            <a:pPr marL="307718" indent="-307718" defTabSz="820583"/>
            <a:endParaRPr lang="en-US" sz="2000" dirty="0" smtClean="0"/>
          </a:p>
          <a:p>
            <a:pPr marL="307718" indent="-307718" defTabSz="820583"/>
            <a:endParaRPr lang="en-US" sz="2000" dirty="0" smtClean="0"/>
          </a:p>
          <a:p>
            <a:pPr marL="307718" indent="-307718" defTabSz="820583"/>
            <a:r>
              <a:rPr lang="en-US" sz="2000" dirty="0" smtClean="0"/>
              <a:t>Here is a diagram to show how the memory accesses can be interleaved.</a:t>
            </a:r>
          </a:p>
          <a:p>
            <a:pPr marL="666723" lvl="1" indent="-256432" defTabSz="820583"/>
            <a:r>
              <a:rPr lang="en-US" sz="1800" dirty="0" smtClean="0"/>
              <a:t>The magenta cycles represent sending an address to a memory bank.</a:t>
            </a:r>
          </a:p>
          <a:p>
            <a:pPr marL="666723" lvl="1" indent="-256432" defTabSz="820583"/>
            <a:r>
              <a:rPr lang="en-US" sz="1800" dirty="0" smtClean="0"/>
              <a:t>Each memory bank has a 15-cycle latency, and it takes another cycle (shown in blue) to return data from the memory.</a:t>
            </a:r>
          </a:p>
          <a:p>
            <a:pPr marL="307718" indent="-307718" defTabSz="820583"/>
            <a:r>
              <a:rPr lang="en-US" sz="2000" dirty="0" smtClean="0"/>
              <a:t>This is the same basic idea as pipelining!</a:t>
            </a:r>
          </a:p>
          <a:p>
            <a:pPr marL="666723" lvl="1" indent="-256432" defTabSz="820583"/>
            <a:r>
              <a:rPr lang="en-US" sz="1800" dirty="0" smtClean="0"/>
              <a:t>As soon as we request data from one memory bank, we can go ahead and request data from another bank as well.</a:t>
            </a:r>
          </a:p>
          <a:p>
            <a:pPr marL="666723" lvl="1" indent="-256432" defTabSz="820583"/>
            <a:r>
              <a:rPr lang="en-US" sz="1800" dirty="0" smtClean="0"/>
              <a:t>Each individual load takes 17 clock cycles, but four overlapped loads require just 20 cycles.</a:t>
            </a:r>
          </a:p>
          <a:p>
            <a:pPr marL="666723" lvl="1" indent="-256432" defTabSz="820583"/>
            <a:endParaRPr lang="en-US" sz="1800" dirty="0" smtClean="0"/>
          </a:p>
        </p:txBody>
      </p:sp>
      <p:sp>
        <p:nvSpPr>
          <p:cNvPr id="41988" name="Rectangle 3"/>
          <p:cNvSpPr>
            <a:spLocks noGrp="1" noChangeArrowheads="1"/>
          </p:cNvSpPr>
          <p:nvPr>
            <p:ph type="title"/>
          </p:nvPr>
        </p:nvSpPr>
        <p:spPr/>
        <p:txBody>
          <a:bodyPr/>
          <a:lstStyle/>
          <a:p>
            <a:pPr defTabSz="820583"/>
            <a:r>
              <a:rPr lang="en-US" dirty="0" smtClean="0"/>
              <a:t>Interleaved memory accesses</a:t>
            </a:r>
          </a:p>
        </p:txBody>
      </p:sp>
      <p:grpSp>
        <p:nvGrpSpPr>
          <p:cNvPr id="2" name="Group 4"/>
          <p:cNvGrpSpPr>
            <a:grpSpLocks/>
          </p:cNvGrpSpPr>
          <p:nvPr/>
        </p:nvGrpSpPr>
        <p:grpSpPr bwMode="auto">
          <a:xfrm>
            <a:off x="2102999" y="1077536"/>
            <a:ext cx="4769433" cy="1330459"/>
            <a:chOff x="1364" y="578"/>
            <a:chExt cx="3004" cy="839"/>
          </a:xfrm>
        </p:grpSpPr>
        <p:sp>
          <p:nvSpPr>
            <p:cNvPr id="41990" name="Rectangle 5"/>
            <p:cNvSpPr>
              <a:spLocks noChangeArrowheads="1"/>
            </p:cNvSpPr>
            <p:nvPr/>
          </p:nvSpPr>
          <p:spPr bwMode="auto">
            <a:xfrm>
              <a:off x="2448" y="816"/>
              <a:ext cx="96" cy="144"/>
            </a:xfrm>
            <a:prstGeom prst="rect">
              <a:avLst/>
            </a:prstGeom>
            <a:solidFill>
              <a:srgbClr val="FF00FF"/>
            </a:solidFill>
            <a:ln w="19050">
              <a:solidFill>
                <a:schemeClr val="tx1"/>
              </a:solidFill>
              <a:miter lim="800000"/>
              <a:headEnd/>
              <a:tailEnd/>
            </a:ln>
          </p:spPr>
          <p:txBody>
            <a:bodyPr wrap="none" anchor="ctr"/>
            <a:lstStyle/>
            <a:p>
              <a:endParaRPr lang="en-US"/>
            </a:p>
          </p:txBody>
        </p:sp>
        <p:sp>
          <p:nvSpPr>
            <p:cNvPr id="41991" name="Rectangle 6"/>
            <p:cNvSpPr>
              <a:spLocks noChangeArrowheads="1"/>
            </p:cNvSpPr>
            <p:nvPr/>
          </p:nvSpPr>
          <p:spPr bwMode="auto">
            <a:xfrm>
              <a:off x="2544" y="960"/>
              <a:ext cx="96" cy="144"/>
            </a:xfrm>
            <a:prstGeom prst="rect">
              <a:avLst/>
            </a:prstGeom>
            <a:solidFill>
              <a:srgbClr val="FF00FF"/>
            </a:solidFill>
            <a:ln w="19050">
              <a:solidFill>
                <a:schemeClr val="tx1"/>
              </a:solidFill>
              <a:miter lim="800000"/>
              <a:headEnd/>
              <a:tailEnd/>
            </a:ln>
          </p:spPr>
          <p:txBody>
            <a:bodyPr wrap="none" anchor="ctr"/>
            <a:lstStyle/>
            <a:p>
              <a:endParaRPr lang="en-US"/>
            </a:p>
          </p:txBody>
        </p:sp>
        <p:sp>
          <p:nvSpPr>
            <p:cNvPr id="41992" name="Rectangle 7"/>
            <p:cNvSpPr>
              <a:spLocks noChangeArrowheads="1"/>
            </p:cNvSpPr>
            <p:nvPr/>
          </p:nvSpPr>
          <p:spPr bwMode="auto">
            <a:xfrm>
              <a:off x="2640" y="1104"/>
              <a:ext cx="96" cy="144"/>
            </a:xfrm>
            <a:prstGeom prst="rect">
              <a:avLst/>
            </a:prstGeom>
            <a:solidFill>
              <a:srgbClr val="FF00FF"/>
            </a:solidFill>
            <a:ln w="19050">
              <a:solidFill>
                <a:schemeClr val="tx1"/>
              </a:solidFill>
              <a:miter lim="800000"/>
              <a:headEnd/>
              <a:tailEnd/>
            </a:ln>
          </p:spPr>
          <p:txBody>
            <a:bodyPr wrap="none" anchor="ctr"/>
            <a:lstStyle/>
            <a:p>
              <a:endParaRPr lang="en-US"/>
            </a:p>
          </p:txBody>
        </p:sp>
        <p:sp>
          <p:nvSpPr>
            <p:cNvPr id="41993" name="Rectangle 8"/>
            <p:cNvSpPr>
              <a:spLocks noChangeArrowheads="1"/>
            </p:cNvSpPr>
            <p:nvPr/>
          </p:nvSpPr>
          <p:spPr bwMode="auto">
            <a:xfrm>
              <a:off x="2736" y="1248"/>
              <a:ext cx="96" cy="144"/>
            </a:xfrm>
            <a:prstGeom prst="rect">
              <a:avLst/>
            </a:prstGeom>
            <a:solidFill>
              <a:srgbClr val="FF00FF"/>
            </a:solidFill>
            <a:ln w="19050">
              <a:solidFill>
                <a:schemeClr val="tx1"/>
              </a:solidFill>
              <a:miter lim="800000"/>
              <a:headEnd/>
              <a:tailEnd/>
            </a:ln>
          </p:spPr>
          <p:txBody>
            <a:bodyPr wrap="none" anchor="ctr"/>
            <a:lstStyle/>
            <a:p>
              <a:endParaRPr lang="en-US"/>
            </a:p>
          </p:txBody>
        </p:sp>
        <p:sp>
          <p:nvSpPr>
            <p:cNvPr id="41994" name="Rectangle 9"/>
            <p:cNvSpPr>
              <a:spLocks noChangeArrowheads="1"/>
            </p:cNvSpPr>
            <p:nvPr/>
          </p:nvSpPr>
          <p:spPr bwMode="auto">
            <a:xfrm>
              <a:off x="2544" y="816"/>
              <a:ext cx="1440" cy="144"/>
            </a:xfrm>
            <a:prstGeom prst="rect">
              <a:avLst/>
            </a:prstGeom>
            <a:noFill/>
            <a:ln w="19050">
              <a:solidFill>
                <a:schemeClr val="tx1"/>
              </a:solidFill>
              <a:miter lim="800000"/>
              <a:headEnd/>
              <a:tailEnd/>
            </a:ln>
          </p:spPr>
          <p:txBody>
            <a:bodyPr wrap="none" anchor="ctr"/>
            <a:lstStyle/>
            <a:p>
              <a:endParaRPr lang="en-US"/>
            </a:p>
          </p:txBody>
        </p:sp>
        <p:sp>
          <p:nvSpPr>
            <p:cNvPr id="41995" name="Rectangle 10"/>
            <p:cNvSpPr>
              <a:spLocks noChangeArrowheads="1"/>
            </p:cNvSpPr>
            <p:nvPr/>
          </p:nvSpPr>
          <p:spPr bwMode="auto">
            <a:xfrm>
              <a:off x="2640" y="960"/>
              <a:ext cx="1440" cy="144"/>
            </a:xfrm>
            <a:prstGeom prst="rect">
              <a:avLst/>
            </a:prstGeom>
            <a:noFill/>
            <a:ln w="19050">
              <a:solidFill>
                <a:schemeClr val="tx1"/>
              </a:solidFill>
              <a:miter lim="800000"/>
              <a:headEnd/>
              <a:tailEnd/>
            </a:ln>
          </p:spPr>
          <p:txBody>
            <a:bodyPr wrap="none" anchor="ctr"/>
            <a:lstStyle/>
            <a:p>
              <a:endParaRPr lang="en-US"/>
            </a:p>
          </p:txBody>
        </p:sp>
        <p:sp>
          <p:nvSpPr>
            <p:cNvPr id="41996" name="Rectangle 11"/>
            <p:cNvSpPr>
              <a:spLocks noChangeArrowheads="1"/>
            </p:cNvSpPr>
            <p:nvPr/>
          </p:nvSpPr>
          <p:spPr bwMode="auto">
            <a:xfrm>
              <a:off x="2736" y="1104"/>
              <a:ext cx="1440" cy="144"/>
            </a:xfrm>
            <a:prstGeom prst="rect">
              <a:avLst/>
            </a:prstGeom>
            <a:noFill/>
            <a:ln w="19050">
              <a:solidFill>
                <a:schemeClr val="tx1"/>
              </a:solidFill>
              <a:miter lim="800000"/>
              <a:headEnd/>
              <a:tailEnd/>
            </a:ln>
          </p:spPr>
          <p:txBody>
            <a:bodyPr wrap="none" anchor="ctr"/>
            <a:lstStyle/>
            <a:p>
              <a:endParaRPr lang="en-US"/>
            </a:p>
          </p:txBody>
        </p:sp>
        <p:sp>
          <p:nvSpPr>
            <p:cNvPr id="41997" name="Rectangle 12"/>
            <p:cNvSpPr>
              <a:spLocks noChangeArrowheads="1"/>
            </p:cNvSpPr>
            <p:nvPr/>
          </p:nvSpPr>
          <p:spPr bwMode="auto">
            <a:xfrm>
              <a:off x="2832" y="1248"/>
              <a:ext cx="1440" cy="144"/>
            </a:xfrm>
            <a:prstGeom prst="rect">
              <a:avLst/>
            </a:prstGeom>
            <a:noFill/>
            <a:ln w="19050">
              <a:solidFill>
                <a:schemeClr val="tx1"/>
              </a:solidFill>
              <a:miter lim="800000"/>
              <a:headEnd/>
              <a:tailEnd/>
            </a:ln>
          </p:spPr>
          <p:txBody>
            <a:bodyPr wrap="none" anchor="ctr"/>
            <a:lstStyle/>
            <a:p>
              <a:endParaRPr lang="en-US"/>
            </a:p>
          </p:txBody>
        </p:sp>
        <p:sp>
          <p:nvSpPr>
            <p:cNvPr id="41998" name="Rectangle 13"/>
            <p:cNvSpPr>
              <a:spLocks noChangeArrowheads="1"/>
            </p:cNvSpPr>
            <p:nvPr/>
          </p:nvSpPr>
          <p:spPr bwMode="auto">
            <a:xfrm>
              <a:off x="3984" y="816"/>
              <a:ext cx="96" cy="144"/>
            </a:xfrm>
            <a:prstGeom prst="rect">
              <a:avLst/>
            </a:prstGeom>
            <a:solidFill>
              <a:srgbClr val="3333FF"/>
            </a:solidFill>
            <a:ln w="19050">
              <a:solidFill>
                <a:schemeClr val="tx1"/>
              </a:solidFill>
              <a:miter lim="800000"/>
              <a:headEnd/>
              <a:tailEnd/>
            </a:ln>
          </p:spPr>
          <p:txBody>
            <a:bodyPr wrap="none" anchor="ctr"/>
            <a:lstStyle/>
            <a:p>
              <a:endParaRPr lang="en-US"/>
            </a:p>
          </p:txBody>
        </p:sp>
        <p:sp>
          <p:nvSpPr>
            <p:cNvPr id="41999" name="Rectangle 14"/>
            <p:cNvSpPr>
              <a:spLocks noChangeArrowheads="1"/>
            </p:cNvSpPr>
            <p:nvPr/>
          </p:nvSpPr>
          <p:spPr bwMode="auto">
            <a:xfrm>
              <a:off x="4080" y="960"/>
              <a:ext cx="96" cy="144"/>
            </a:xfrm>
            <a:prstGeom prst="rect">
              <a:avLst/>
            </a:prstGeom>
            <a:solidFill>
              <a:srgbClr val="3333FF"/>
            </a:solidFill>
            <a:ln w="19050">
              <a:solidFill>
                <a:schemeClr val="tx1"/>
              </a:solidFill>
              <a:miter lim="800000"/>
              <a:headEnd/>
              <a:tailEnd/>
            </a:ln>
          </p:spPr>
          <p:txBody>
            <a:bodyPr wrap="none" anchor="ctr"/>
            <a:lstStyle/>
            <a:p>
              <a:endParaRPr lang="en-US"/>
            </a:p>
          </p:txBody>
        </p:sp>
        <p:sp>
          <p:nvSpPr>
            <p:cNvPr id="42000" name="Rectangle 15"/>
            <p:cNvSpPr>
              <a:spLocks noChangeArrowheads="1"/>
            </p:cNvSpPr>
            <p:nvPr/>
          </p:nvSpPr>
          <p:spPr bwMode="auto">
            <a:xfrm>
              <a:off x="4176" y="1104"/>
              <a:ext cx="96" cy="144"/>
            </a:xfrm>
            <a:prstGeom prst="rect">
              <a:avLst/>
            </a:prstGeom>
            <a:solidFill>
              <a:srgbClr val="3333FF"/>
            </a:solidFill>
            <a:ln w="19050">
              <a:solidFill>
                <a:schemeClr val="tx1"/>
              </a:solidFill>
              <a:miter lim="800000"/>
              <a:headEnd/>
              <a:tailEnd/>
            </a:ln>
          </p:spPr>
          <p:txBody>
            <a:bodyPr wrap="none" anchor="ctr"/>
            <a:lstStyle/>
            <a:p>
              <a:endParaRPr lang="en-US"/>
            </a:p>
          </p:txBody>
        </p:sp>
        <p:sp>
          <p:nvSpPr>
            <p:cNvPr id="42001" name="Rectangle 16"/>
            <p:cNvSpPr>
              <a:spLocks noChangeArrowheads="1"/>
            </p:cNvSpPr>
            <p:nvPr/>
          </p:nvSpPr>
          <p:spPr bwMode="auto">
            <a:xfrm>
              <a:off x="4272" y="1248"/>
              <a:ext cx="96" cy="144"/>
            </a:xfrm>
            <a:prstGeom prst="rect">
              <a:avLst/>
            </a:prstGeom>
            <a:solidFill>
              <a:srgbClr val="3333FF"/>
            </a:solidFill>
            <a:ln w="19050">
              <a:solidFill>
                <a:schemeClr val="tx1"/>
              </a:solidFill>
              <a:miter lim="800000"/>
              <a:headEnd/>
              <a:tailEnd/>
            </a:ln>
          </p:spPr>
          <p:txBody>
            <a:bodyPr wrap="none" anchor="ctr"/>
            <a:lstStyle/>
            <a:p>
              <a:endParaRPr lang="en-US"/>
            </a:p>
          </p:txBody>
        </p:sp>
        <p:sp>
          <p:nvSpPr>
            <p:cNvPr id="42002" name="Text Box 17"/>
            <p:cNvSpPr txBox="1">
              <a:spLocks noChangeArrowheads="1"/>
            </p:cNvSpPr>
            <p:nvPr/>
          </p:nvSpPr>
          <p:spPr bwMode="auto">
            <a:xfrm>
              <a:off x="1364" y="793"/>
              <a:ext cx="891" cy="624"/>
            </a:xfrm>
            <a:prstGeom prst="rect">
              <a:avLst/>
            </a:prstGeom>
            <a:noFill/>
            <a:ln w="25400">
              <a:noFill/>
              <a:miter lim="800000"/>
              <a:headEnd/>
              <a:tailEnd/>
            </a:ln>
          </p:spPr>
          <p:txBody>
            <a:bodyPr wrap="none" lIns="101882" tIns="50941" rIns="101882" bIns="50941" anchor="ctr">
              <a:spAutoFit/>
            </a:bodyPr>
            <a:lstStyle/>
            <a:p>
              <a:pPr defTabSz="914608"/>
              <a:r>
                <a:rPr lang="en-US" sz="1600" dirty="0"/>
                <a:t>Load word 1</a:t>
              </a:r>
            </a:p>
            <a:p>
              <a:pPr defTabSz="914608"/>
              <a:r>
                <a:rPr lang="en-US" sz="1600" dirty="0"/>
                <a:t>Load word 2</a:t>
              </a:r>
            </a:p>
            <a:p>
              <a:pPr defTabSz="914608"/>
              <a:r>
                <a:rPr lang="en-US" sz="1600" dirty="0"/>
                <a:t>Load word 3</a:t>
              </a:r>
            </a:p>
            <a:p>
              <a:pPr defTabSz="914608"/>
              <a:r>
                <a:rPr lang="en-US" sz="1600" dirty="0"/>
                <a:t>Load word 4</a:t>
              </a:r>
            </a:p>
          </p:txBody>
        </p:sp>
        <p:sp>
          <p:nvSpPr>
            <p:cNvPr id="42003" name="Text Box 18"/>
            <p:cNvSpPr txBox="1">
              <a:spLocks noChangeArrowheads="1"/>
            </p:cNvSpPr>
            <p:nvPr/>
          </p:nvSpPr>
          <p:spPr bwMode="auto">
            <a:xfrm>
              <a:off x="2791" y="578"/>
              <a:ext cx="912" cy="205"/>
            </a:xfrm>
            <a:prstGeom prst="rect">
              <a:avLst/>
            </a:prstGeom>
            <a:noFill/>
            <a:ln w="25400">
              <a:noFill/>
              <a:miter lim="800000"/>
              <a:headEnd/>
              <a:tailEnd/>
            </a:ln>
          </p:spPr>
          <p:txBody>
            <a:bodyPr wrap="none" lIns="101882" tIns="50941" rIns="101882" bIns="50941" anchor="ctr">
              <a:spAutoFit/>
            </a:bodyPr>
            <a:lstStyle/>
            <a:p>
              <a:pPr defTabSz="914608"/>
              <a:r>
                <a:rPr lang="en-US" sz="1600" dirty="0"/>
                <a:t>Clock cycles</a:t>
              </a:r>
            </a:p>
          </p:txBody>
        </p:sp>
        <p:sp>
          <p:nvSpPr>
            <p:cNvPr id="42004" name="Text Box 19"/>
            <p:cNvSpPr txBox="1">
              <a:spLocks noChangeArrowheads="1"/>
            </p:cNvSpPr>
            <p:nvPr/>
          </p:nvSpPr>
          <p:spPr bwMode="auto">
            <a:xfrm>
              <a:off x="2988" y="801"/>
              <a:ext cx="559" cy="170"/>
            </a:xfrm>
            <a:prstGeom prst="rect">
              <a:avLst/>
            </a:prstGeom>
            <a:noFill/>
            <a:ln w="25400">
              <a:noFill/>
              <a:miter lim="800000"/>
              <a:headEnd/>
              <a:tailEnd/>
            </a:ln>
          </p:spPr>
          <p:txBody>
            <a:bodyPr wrap="none" lIns="101882" tIns="50941" rIns="101882" bIns="50941" anchor="ctr">
              <a:spAutoFit/>
            </a:bodyPr>
            <a:lstStyle/>
            <a:p>
              <a:pPr defTabSz="914608"/>
              <a:r>
                <a:rPr lang="en-US" sz="1200" dirty="0"/>
                <a:t>15 cycles</a:t>
              </a:r>
            </a:p>
          </p:txBody>
        </p:sp>
        <p:sp>
          <p:nvSpPr>
            <p:cNvPr id="42005" name="Line 20"/>
            <p:cNvSpPr>
              <a:spLocks noChangeShapeType="1"/>
            </p:cNvSpPr>
            <p:nvPr/>
          </p:nvSpPr>
          <p:spPr bwMode="auto">
            <a:xfrm>
              <a:off x="3518" y="886"/>
              <a:ext cx="432" cy="0"/>
            </a:xfrm>
            <a:prstGeom prst="line">
              <a:avLst/>
            </a:prstGeom>
            <a:noFill/>
            <a:ln w="19050">
              <a:solidFill>
                <a:schemeClr val="tx1"/>
              </a:solidFill>
              <a:round/>
              <a:headEnd/>
              <a:tailEnd type="triangle" w="med" len="sm"/>
            </a:ln>
          </p:spPr>
          <p:txBody>
            <a:bodyPr wrap="none" anchor="ctr"/>
            <a:lstStyle/>
            <a:p>
              <a:endParaRPr lang="en-US"/>
            </a:p>
          </p:txBody>
        </p:sp>
        <p:sp>
          <p:nvSpPr>
            <p:cNvPr id="42006" name="Line 21"/>
            <p:cNvSpPr>
              <a:spLocks noChangeShapeType="1"/>
            </p:cNvSpPr>
            <p:nvPr/>
          </p:nvSpPr>
          <p:spPr bwMode="auto">
            <a:xfrm flipH="1">
              <a:off x="2566" y="886"/>
              <a:ext cx="432" cy="0"/>
            </a:xfrm>
            <a:prstGeom prst="line">
              <a:avLst/>
            </a:prstGeom>
            <a:noFill/>
            <a:ln w="19050">
              <a:solidFill>
                <a:schemeClr val="tx1"/>
              </a:solidFill>
              <a:round/>
              <a:headEnd/>
              <a:tailEnd type="triangle" w="med" len="sm"/>
            </a:ln>
          </p:spPr>
          <p:txBody>
            <a:bodyPr wrap="none" anchor="ct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Which is better?</a:t>
            </a:r>
          </a:p>
        </p:txBody>
      </p:sp>
      <p:sp>
        <p:nvSpPr>
          <p:cNvPr id="43012" name="Rectangle 3"/>
          <p:cNvSpPr>
            <a:spLocks noGrp="1" noChangeArrowheads="1"/>
          </p:cNvSpPr>
          <p:nvPr>
            <p:ph type="body" idx="1"/>
          </p:nvPr>
        </p:nvSpPr>
        <p:spPr>
          <a:xfrm>
            <a:off x="484909" y="1008529"/>
            <a:ext cx="8201603" cy="5647765"/>
          </a:xfrm>
        </p:spPr>
        <p:txBody>
          <a:bodyPr/>
          <a:lstStyle/>
          <a:p>
            <a:r>
              <a:rPr lang="en-US" sz="2000" dirty="0" smtClean="0"/>
              <a:t>Increasing block size can improve hit rate (due to spatial locality), but </a:t>
            </a:r>
            <a:r>
              <a:rPr lang="en-US" sz="2000" dirty="0" smtClean="0">
                <a:solidFill>
                  <a:srgbClr val="FF0000"/>
                </a:solidFill>
              </a:rPr>
              <a:t>transfer time increases</a:t>
            </a:r>
            <a:r>
              <a:rPr lang="en-US" sz="2000" dirty="0" smtClean="0"/>
              <a:t>. Which cache configuration would be better?</a:t>
            </a:r>
          </a:p>
          <a:p>
            <a:endParaRPr lang="en-US" sz="2000" dirty="0" smtClean="0"/>
          </a:p>
          <a:p>
            <a:endParaRPr lang="en-US" sz="2000" dirty="0" smtClean="0"/>
          </a:p>
          <a:p>
            <a:endParaRPr lang="en-US" sz="2000" dirty="0" smtClean="0"/>
          </a:p>
          <a:p>
            <a:endParaRPr lang="en-US" sz="2000" dirty="0" smtClean="0"/>
          </a:p>
          <a:p>
            <a:r>
              <a:rPr lang="en-US" sz="2000" dirty="0" smtClean="0"/>
              <a:t>Assume both caches have single cycle hit times.  Memory accesses take 1+15+1 cycles, and the interleaved </a:t>
            </a:r>
            <a:r>
              <a:rPr lang="en-US" sz="2000" dirty="0" smtClean="0">
                <a:solidFill>
                  <a:srgbClr val="FF0000"/>
                </a:solidFill>
              </a:rPr>
              <a:t>memory bus is 8-bytes wide</a:t>
            </a:r>
            <a:r>
              <a:rPr lang="en-US" sz="2000" dirty="0" smtClean="0"/>
              <a:t>:</a:t>
            </a:r>
          </a:p>
          <a:p>
            <a:pPr lvl="1"/>
            <a:r>
              <a:rPr lang="en-US" sz="1800" dirty="0" smtClean="0"/>
              <a:t>i.e., an 16-byte memory access takes 18 cycles:</a:t>
            </a:r>
          </a:p>
          <a:p>
            <a:pPr algn="ctr">
              <a:buFont typeface="Wingdings" pitchFamily="2" charset="2"/>
              <a:buNone/>
            </a:pPr>
            <a:r>
              <a:rPr lang="en-US" sz="2000" dirty="0" smtClean="0"/>
              <a:t>1 (send address) + 15 (memory access) + 2 (two 8-byte transfers)</a:t>
            </a:r>
          </a:p>
          <a:p>
            <a:pPr algn="ctr">
              <a:spcBef>
                <a:spcPct val="80000"/>
              </a:spcBef>
              <a:buFont typeface="Wingdings" pitchFamily="2" charset="2"/>
              <a:buNone/>
            </a:pPr>
            <a:endParaRPr lang="en-US" sz="2000" dirty="0" smtClean="0"/>
          </a:p>
          <a:p>
            <a:pPr algn="ctr">
              <a:spcBef>
                <a:spcPct val="80000"/>
              </a:spcBef>
              <a:buFont typeface="Wingdings" pitchFamily="2" charset="2"/>
              <a:buNone/>
            </a:pPr>
            <a:r>
              <a:rPr lang="en-US" sz="2000" dirty="0" smtClean="0">
                <a:solidFill>
                  <a:srgbClr val="FF0000"/>
                </a:solidFill>
              </a:rPr>
              <a:t>HINT</a:t>
            </a:r>
            <a:r>
              <a:rPr lang="en-US" sz="2000" dirty="0" smtClean="0"/>
              <a:t>:</a:t>
            </a:r>
            <a:r>
              <a:rPr lang="en-US" sz="2000" dirty="0" smtClean="0">
                <a:solidFill>
                  <a:srgbClr val="3333FF"/>
                </a:solidFill>
              </a:rPr>
              <a:t> AMAT = Hit time + (Miss rate x Miss penalty)</a:t>
            </a:r>
          </a:p>
          <a:p>
            <a:pPr algn="ctr">
              <a:spcBef>
                <a:spcPct val="80000"/>
              </a:spcBef>
              <a:buFont typeface="Wingdings" pitchFamily="2" charset="2"/>
              <a:buNone/>
            </a:pPr>
            <a:r>
              <a:rPr lang="en-US" sz="2000" dirty="0" smtClean="0">
                <a:solidFill>
                  <a:srgbClr val="3333FF"/>
                </a:solidFill>
              </a:rPr>
              <a:t>What is the miss penalty for a given block size?</a:t>
            </a:r>
            <a:endParaRPr lang="en-US" sz="2000" dirty="0" smtClean="0"/>
          </a:p>
        </p:txBody>
      </p:sp>
      <p:graphicFrame>
        <p:nvGraphicFramePr>
          <p:cNvPr id="36917" name="Group 53"/>
          <p:cNvGraphicFramePr>
            <a:graphicFrameLocks noGrp="1"/>
          </p:cNvGraphicFramePr>
          <p:nvPr/>
        </p:nvGraphicFramePr>
        <p:xfrm>
          <a:off x="2362200" y="1905000"/>
          <a:ext cx="4364181" cy="973566"/>
        </p:xfrm>
        <a:graphic>
          <a:graphicData uri="http://schemas.openxmlformats.org/drawingml/2006/table">
            <a:tbl>
              <a:tblPr/>
              <a:tblGrid>
                <a:gridCol w="1454727"/>
                <a:gridCol w="1454727"/>
                <a:gridCol w="1454727"/>
              </a:tblGrid>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smtClean="0">
                        <a:ln>
                          <a:noFill/>
                        </a:ln>
                        <a:solidFill>
                          <a:schemeClr val="tx1"/>
                        </a:solidFill>
                        <a:effectLst/>
                        <a:latin typeface="Trebuchet MS" pitchFamily="34" charset="0"/>
                      </a:endParaRPr>
                    </a:p>
                  </a:txBody>
                  <a:tcPr marL="83127" marR="83127" marT="40341" marB="4034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Cache #1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Cache #2</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Block size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32-bytes</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64-bytes</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Miss rate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5%</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4%</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Which is better?</a:t>
            </a:r>
          </a:p>
        </p:txBody>
      </p:sp>
      <p:sp>
        <p:nvSpPr>
          <p:cNvPr id="44036" name="Rectangle 3"/>
          <p:cNvSpPr>
            <a:spLocks noGrp="1" noChangeArrowheads="1"/>
          </p:cNvSpPr>
          <p:nvPr>
            <p:ph type="body" idx="1"/>
          </p:nvPr>
        </p:nvSpPr>
        <p:spPr/>
        <p:txBody>
          <a:bodyPr/>
          <a:lstStyle/>
          <a:p>
            <a:r>
              <a:rPr lang="en-US" sz="2000" dirty="0" smtClean="0"/>
              <a:t>Increasing block size can improve hit rate (due to spatial locality), but </a:t>
            </a:r>
            <a:r>
              <a:rPr lang="en-US" sz="2000" dirty="0" smtClean="0">
                <a:solidFill>
                  <a:srgbClr val="FF0000"/>
                </a:solidFill>
              </a:rPr>
              <a:t>transfer time increases</a:t>
            </a:r>
            <a:r>
              <a:rPr lang="en-US" sz="2000" dirty="0" smtClean="0"/>
              <a:t>. Which cache configuration would be better?</a:t>
            </a:r>
          </a:p>
          <a:p>
            <a:endParaRPr lang="en-US" sz="2000" dirty="0" smtClean="0"/>
          </a:p>
          <a:p>
            <a:endParaRPr lang="en-US" sz="2000" dirty="0" smtClean="0"/>
          </a:p>
          <a:p>
            <a:endParaRPr lang="en-US" sz="2000" dirty="0" smtClean="0"/>
          </a:p>
          <a:p>
            <a:endParaRPr lang="en-US" sz="2000" dirty="0" smtClean="0"/>
          </a:p>
          <a:p>
            <a:r>
              <a:rPr lang="en-US" sz="2000" dirty="0" smtClean="0"/>
              <a:t>Assume both caches have single cycle hit times.  Memory accesses take 1+15+1 cycles, and the interleaved </a:t>
            </a:r>
            <a:r>
              <a:rPr lang="en-US" sz="2000" dirty="0" smtClean="0">
                <a:solidFill>
                  <a:srgbClr val="FF0000"/>
                </a:solidFill>
              </a:rPr>
              <a:t>memory bus is 8-bytes wide</a:t>
            </a:r>
            <a:r>
              <a:rPr lang="en-US" sz="2000" dirty="0" smtClean="0"/>
              <a:t>:</a:t>
            </a:r>
          </a:p>
          <a:p>
            <a:pPr lvl="1"/>
            <a:r>
              <a:rPr lang="en-US" sz="1800" dirty="0" smtClean="0"/>
              <a:t>i.e., an 16-byte memory access takes 18 cycles:</a:t>
            </a:r>
          </a:p>
          <a:p>
            <a:pPr algn="ctr">
              <a:buFont typeface="Wingdings" pitchFamily="2" charset="2"/>
              <a:buNone/>
            </a:pPr>
            <a:r>
              <a:rPr lang="en-US" sz="2000" dirty="0" smtClean="0"/>
              <a:t>1 (send address) + 15 (memory access) + 2 (two 8-byte transfers)</a:t>
            </a:r>
          </a:p>
          <a:p>
            <a:pPr algn="ctr">
              <a:spcBef>
                <a:spcPct val="80000"/>
              </a:spcBef>
              <a:buFont typeface="Wingdings" pitchFamily="2" charset="2"/>
              <a:buNone/>
            </a:pPr>
            <a:endParaRPr lang="en-US" sz="2000" dirty="0" smtClean="0"/>
          </a:p>
          <a:p>
            <a:pPr algn="ctr">
              <a:spcBef>
                <a:spcPct val="80000"/>
              </a:spcBef>
              <a:buFont typeface="Wingdings" pitchFamily="2" charset="2"/>
              <a:buNone/>
            </a:pPr>
            <a:endParaRPr lang="en-US" sz="2000" dirty="0" smtClean="0"/>
          </a:p>
          <a:p>
            <a:pPr algn="ctr">
              <a:spcBef>
                <a:spcPct val="80000"/>
              </a:spcBef>
              <a:buFont typeface="Wingdings" pitchFamily="2" charset="2"/>
              <a:buNone/>
            </a:pPr>
            <a:r>
              <a:rPr lang="en-US" sz="2000" dirty="0" smtClean="0"/>
              <a:t>HINT:</a:t>
            </a:r>
            <a:r>
              <a:rPr lang="en-US" sz="2000" dirty="0" smtClean="0">
                <a:solidFill>
                  <a:srgbClr val="3333FF"/>
                </a:solidFill>
              </a:rPr>
              <a:t> AMAT = Hit time + (Miss rate x Miss penalty)</a:t>
            </a:r>
            <a:endParaRPr lang="en-US" sz="2000" dirty="0" smtClean="0"/>
          </a:p>
        </p:txBody>
      </p:sp>
      <p:graphicFrame>
        <p:nvGraphicFramePr>
          <p:cNvPr id="55300" name="Group 4"/>
          <p:cNvGraphicFramePr>
            <a:graphicFrameLocks noGrp="1"/>
          </p:cNvGraphicFramePr>
          <p:nvPr/>
        </p:nvGraphicFramePr>
        <p:xfrm>
          <a:off x="2362200" y="2286000"/>
          <a:ext cx="4364181" cy="973566"/>
        </p:xfrm>
        <a:graphic>
          <a:graphicData uri="http://schemas.openxmlformats.org/drawingml/2006/table">
            <a:tbl>
              <a:tblPr/>
              <a:tblGrid>
                <a:gridCol w="1454727"/>
                <a:gridCol w="1454727"/>
                <a:gridCol w="1454727"/>
              </a:tblGrid>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smtClean="0">
                        <a:ln>
                          <a:noFill/>
                        </a:ln>
                        <a:solidFill>
                          <a:schemeClr val="tx1"/>
                        </a:solidFill>
                        <a:effectLst/>
                        <a:latin typeface="Trebuchet MS" pitchFamily="34" charset="0"/>
                      </a:endParaRPr>
                    </a:p>
                  </a:txBody>
                  <a:tcPr marL="83127" marR="83127" marT="40341" marB="4034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Cache #1</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Cache #2</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Block size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32-bytes</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64-bytes</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729">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Miss rate</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rebuchet MS" pitchFamily="34" charset="0"/>
                        </a:rPr>
                        <a:t>5%</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19175" rtl="0" eaLnBrk="0" fontAlgn="base" latinLnBrk="0" hangingPunct="0">
                        <a:lnSpc>
                          <a:spcPct val="100000"/>
                        </a:lnSpc>
                        <a:spcBef>
                          <a:spcPct val="2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Trebuchet MS" pitchFamily="34" charset="0"/>
                        </a:rPr>
                        <a:t>4%</a:t>
                      </a:r>
                    </a:p>
                  </a:txBody>
                  <a:tcPr marL="83127" marR="83127" marT="40341" marB="403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55" name="Text Box 26"/>
          <p:cNvSpPr txBox="1">
            <a:spLocks noChangeArrowheads="1"/>
          </p:cNvSpPr>
          <p:nvPr/>
        </p:nvSpPr>
        <p:spPr bwMode="auto">
          <a:xfrm>
            <a:off x="0" y="4953000"/>
            <a:ext cx="4808015" cy="858456"/>
          </a:xfrm>
          <a:prstGeom prst="rect">
            <a:avLst/>
          </a:prstGeom>
          <a:noFill/>
          <a:ln w="9525">
            <a:noFill/>
            <a:miter lim="800000"/>
            <a:headEnd/>
            <a:tailEnd/>
          </a:ln>
        </p:spPr>
        <p:txBody>
          <a:bodyPr wrap="none" lIns="82058" tIns="41029" rIns="82058" bIns="41029">
            <a:spAutoFit/>
          </a:bodyPr>
          <a:lstStyle/>
          <a:p>
            <a:pPr algn="ctr"/>
            <a:r>
              <a:rPr lang="en-US" dirty="0">
                <a:solidFill>
                  <a:srgbClr val="FF0000"/>
                </a:solidFill>
              </a:rPr>
              <a:t>Cache #1:</a:t>
            </a:r>
          </a:p>
          <a:p>
            <a:pPr algn="ctr"/>
            <a:r>
              <a:rPr lang="en-US" dirty="0">
                <a:solidFill>
                  <a:srgbClr val="FF0000"/>
                </a:solidFill>
              </a:rPr>
              <a:t>Miss Penalty = 1 + 15 + 32B/8B = 20 cycles</a:t>
            </a:r>
          </a:p>
          <a:p>
            <a:pPr algn="ctr"/>
            <a:r>
              <a:rPr lang="en-US" dirty="0">
                <a:solidFill>
                  <a:srgbClr val="FF0000"/>
                </a:solidFill>
              </a:rPr>
              <a:t>AMAT = 1 + (.05 * 20) = 2</a:t>
            </a:r>
          </a:p>
        </p:txBody>
      </p:sp>
      <p:sp>
        <p:nvSpPr>
          <p:cNvPr id="44056" name="Text Box 27"/>
          <p:cNvSpPr txBox="1">
            <a:spLocks noChangeArrowheads="1"/>
          </p:cNvSpPr>
          <p:nvPr/>
        </p:nvSpPr>
        <p:spPr bwMode="auto">
          <a:xfrm>
            <a:off x="4335985" y="5410200"/>
            <a:ext cx="4808015" cy="858456"/>
          </a:xfrm>
          <a:prstGeom prst="rect">
            <a:avLst/>
          </a:prstGeom>
          <a:noFill/>
          <a:ln w="9525">
            <a:noFill/>
            <a:miter lim="800000"/>
            <a:headEnd/>
            <a:tailEnd/>
          </a:ln>
        </p:spPr>
        <p:txBody>
          <a:bodyPr wrap="none" lIns="82058" tIns="41029" rIns="82058" bIns="41029">
            <a:spAutoFit/>
          </a:bodyPr>
          <a:lstStyle/>
          <a:p>
            <a:pPr algn="ctr"/>
            <a:r>
              <a:rPr lang="en-US" dirty="0">
                <a:solidFill>
                  <a:srgbClr val="FF0000"/>
                </a:solidFill>
              </a:rPr>
              <a:t>Cache #2:</a:t>
            </a:r>
          </a:p>
          <a:p>
            <a:pPr algn="ctr"/>
            <a:r>
              <a:rPr lang="en-US" dirty="0">
                <a:solidFill>
                  <a:srgbClr val="FF0000"/>
                </a:solidFill>
              </a:rPr>
              <a:t>Miss Penalty = 1 + 15 + 64B/8B = 24 cycles</a:t>
            </a:r>
          </a:p>
          <a:p>
            <a:pPr algn="ctr"/>
            <a:r>
              <a:rPr lang="en-US" dirty="0">
                <a:solidFill>
                  <a:srgbClr val="FF0000"/>
                </a:solidFill>
              </a:rPr>
              <a:t>AMAT = 1 + (.04 * 24) = ~1.96</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en-US"/>
              <a:t>The Memory Mountain</a:t>
            </a:r>
          </a:p>
        </p:txBody>
      </p:sp>
      <p:sp>
        <p:nvSpPr>
          <p:cNvPr id="911363" name="Rectangle 3"/>
          <p:cNvSpPr>
            <a:spLocks noGrp="1" noChangeArrowheads="1"/>
          </p:cNvSpPr>
          <p:nvPr>
            <p:ph idx="1"/>
          </p:nvPr>
        </p:nvSpPr>
        <p:spPr/>
        <p:txBody>
          <a:bodyPr/>
          <a:lstStyle/>
          <a:p>
            <a:r>
              <a:rPr lang="en-US"/>
              <a:t>Metric: read throughput (read bandwidth)</a:t>
            </a:r>
          </a:p>
          <a:p>
            <a:pPr lvl="1"/>
            <a:r>
              <a:rPr lang="en-US"/>
              <a:t>Number of bytes read from memory per second (MB/s)</a:t>
            </a:r>
          </a:p>
          <a:p>
            <a:r>
              <a:rPr lang="en-US"/>
              <a:t>Memory system test</a:t>
            </a:r>
          </a:p>
          <a:p>
            <a:pPr lvl="1"/>
            <a:r>
              <a:rPr lang="en-US"/>
              <a:t>Run program with many reads in tight loop</a:t>
            </a:r>
          </a:p>
          <a:p>
            <a:pPr lvl="1"/>
            <a:r>
              <a:rPr lang="en-US"/>
              <a:t>Examine throughput as function of read sequence</a:t>
            </a:r>
          </a:p>
          <a:p>
            <a:pPr lvl="2"/>
            <a:r>
              <a:rPr lang="en-US"/>
              <a:t>Total size of memory covered      (working set size)</a:t>
            </a:r>
          </a:p>
          <a:p>
            <a:pPr lvl="2"/>
            <a:r>
              <a:rPr lang="en-US"/>
              <a:t>Distance between consecutive references    (stride)</a:t>
            </a:r>
          </a:p>
          <a:p>
            <a:r>
              <a:rPr lang="en-US"/>
              <a:t>Memory mountain</a:t>
            </a:r>
          </a:p>
          <a:p>
            <a:pPr lvl="1"/>
            <a:r>
              <a:rPr lang="en-US"/>
              <a:t>A compact visualization of memory system performance. </a:t>
            </a:r>
          </a:p>
          <a:p>
            <a:pPr lvl="1"/>
            <a:r>
              <a:rPr lang="en-US"/>
              <a:t>Surface represents read throughput as a function of spatial and temporal locality.</a:t>
            </a: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a:t>Memory Mountain Test Function</a:t>
            </a:r>
          </a:p>
        </p:txBody>
      </p:sp>
      <p:sp>
        <p:nvSpPr>
          <p:cNvPr id="912387" name="Text Box 3"/>
          <p:cNvSpPr txBox="1">
            <a:spLocks noChangeArrowheads="1"/>
          </p:cNvSpPr>
          <p:nvPr/>
        </p:nvSpPr>
        <p:spPr bwMode="auto">
          <a:xfrm>
            <a:off x="304800" y="1295400"/>
            <a:ext cx="8669338" cy="5146675"/>
          </a:xfrm>
          <a:prstGeom prst="rect">
            <a:avLst/>
          </a:prstGeom>
          <a:no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500">
                <a:latin typeface="Courier New" pitchFamily="-65" charset="0"/>
              </a:rPr>
              <a:t>/* The test function generates the read sequence */</a:t>
            </a:r>
          </a:p>
          <a:p>
            <a:pPr algn="l">
              <a:lnSpc>
                <a:spcPct val="100000"/>
              </a:lnSpc>
            </a:pPr>
            <a:r>
              <a:rPr lang="en-US" sz="1500">
                <a:latin typeface="Courier New" pitchFamily="-65" charset="0"/>
              </a:rPr>
              <a:t>/* References the first </a:t>
            </a:r>
            <a:r>
              <a:rPr lang="en-US" sz="1500">
                <a:solidFill>
                  <a:srgbClr val="CC0000"/>
                </a:solidFill>
                <a:latin typeface="Courier New" pitchFamily="-65" charset="0"/>
              </a:rPr>
              <a:t>elems</a:t>
            </a:r>
            <a:r>
              <a:rPr lang="en-US" sz="1500">
                <a:latin typeface="Courier New" pitchFamily="-65" charset="0"/>
              </a:rPr>
              <a:t> elements of data[] with a </a:t>
            </a:r>
            <a:r>
              <a:rPr lang="en-US" sz="1500">
                <a:solidFill>
                  <a:srgbClr val="CC0000"/>
                </a:solidFill>
                <a:latin typeface="Courier New" pitchFamily="-65" charset="0"/>
              </a:rPr>
              <a:t>stride</a:t>
            </a:r>
            <a:r>
              <a:rPr lang="en-US" sz="1500">
                <a:latin typeface="Courier New" pitchFamily="-65" charset="0"/>
              </a:rPr>
              <a:t> offset */</a:t>
            </a:r>
          </a:p>
          <a:p>
            <a:pPr algn="l">
              <a:lnSpc>
                <a:spcPct val="100000"/>
              </a:lnSpc>
            </a:pPr>
            <a:r>
              <a:rPr lang="en-US" sz="1500">
                <a:latin typeface="Courier New" pitchFamily="-65" charset="0"/>
              </a:rPr>
              <a:t>void test(int elems, int stride) </a:t>
            </a:r>
          </a:p>
          <a:p>
            <a:pPr algn="l">
              <a:lnSpc>
                <a:spcPct val="100000"/>
              </a:lnSpc>
            </a:pPr>
            <a:r>
              <a:rPr lang="en-US" sz="1500">
                <a:latin typeface="Courier New" pitchFamily="-65" charset="0"/>
              </a:rPr>
              <a:t>{</a:t>
            </a:r>
          </a:p>
          <a:p>
            <a:pPr algn="l">
              <a:lnSpc>
                <a:spcPct val="100000"/>
              </a:lnSpc>
            </a:pPr>
            <a:r>
              <a:rPr lang="en-US" sz="1500">
                <a:latin typeface="Courier New" pitchFamily="-65" charset="0"/>
              </a:rPr>
              <a:t>    int i, result = 0; </a:t>
            </a:r>
          </a:p>
          <a:p>
            <a:pPr algn="l">
              <a:lnSpc>
                <a:spcPct val="100000"/>
              </a:lnSpc>
            </a:pPr>
            <a:r>
              <a:rPr lang="en-US" sz="1500">
                <a:latin typeface="Courier New" pitchFamily="-65" charset="0"/>
              </a:rPr>
              <a:t>    volatile int sink; </a:t>
            </a:r>
          </a:p>
          <a:p>
            <a:pPr algn="l">
              <a:lnSpc>
                <a:spcPct val="100000"/>
              </a:lnSpc>
            </a:pPr>
            <a:endParaRPr lang="en-US" sz="1500">
              <a:latin typeface="Courier New" pitchFamily="-65" charset="0"/>
            </a:endParaRPr>
          </a:p>
          <a:p>
            <a:pPr algn="l">
              <a:lnSpc>
                <a:spcPct val="100000"/>
              </a:lnSpc>
            </a:pPr>
            <a:r>
              <a:rPr lang="en-US" sz="1500">
                <a:latin typeface="Courier New" pitchFamily="-65" charset="0"/>
              </a:rPr>
              <a:t>    for (i = 0; i &lt; elems; i += stride)</a:t>
            </a:r>
          </a:p>
          <a:p>
            <a:pPr algn="l">
              <a:lnSpc>
                <a:spcPct val="100000"/>
              </a:lnSpc>
            </a:pPr>
            <a:r>
              <a:rPr lang="en-US" sz="1500">
                <a:latin typeface="Courier New" pitchFamily="-65" charset="0"/>
              </a:rPr>
              <a:t>	result += data[i];</a:t>
            </a:r>
          </a:p>
          <a:p>
            <a:pPr algn="l">
              <a:lnSpc>
                <a:spcPct val="100000"/>
              </a:lnSpc>
            </a:pPr>
            <a:r>
              <a:rPr lang="en-US" sz="1500">
                <a:latin typeface="Courier New" pitchFamily="-65" charset="0"/>
              </a:rPr>
              <a:t>    sink = result; /* So compiler doesn't optimize away the loop */</a:t>
            </a:r>
          </a:p>
          <a:p>
            <a:pPr algn="l">
              <a:lnSpc>
                <a:spcPct val="100000"/>
              </a:lnSpc>
            </a:pPr>
            <a:r>
              <a:rPr lang="en-US" sz="1500">
                <a:latin typeface="Courier New" pitchFamily="-65" charset="0"/>
              </a:rPr>
              <a:t>}</a:t>
            </a:r>
          </a:p>
          <a:p>
            <a:pPr algn="l">
              <a:lnSpc>
                <a:spcPct val="100000"/>
              </a:lnSpc>
            </a:pPr>
            <a:endParaRPr lang="en-US" sz="1500">
              <a:latin typeface="Courier New" pitchFamily="-65" charset="0"/>
            </a:endParaRPr>
          </a:p>
          <a:p>
            <a:pPr algn="l">
              <a:lnSpc>
                <a:spcPct val="100000"/>
              </a:lnSpc>
            </a:pPr>
            <a:r>
              <a:rPr lang="en-US" sz="1500">
                <a:latin typeface="Courier New" pitchFamily="-65" charset="0"/>
              </a:rPr>
              <a:t>/* A wrapper to call test() and return measured read throughput (MB/s) */</a:t>
            </a:r>
          </a:p>
          <a:p>
            <a:pPr algn="l">
              <a:lnSpc>
                <a:spcPct val="100000"/>
              </a:lnSpc>
            </a:pPr>
            <a:r>
              <a:rPr lang="en-US" sz="1500">
                <a:latin typeface="Courier New" pitchFamily="-65" charset="0"/>
              </a:rPr>
              <a:t>double run(int size, int stride, double Mhz)</a:t>
            </a:r>
          </a:p>
          <a:p>
            <a:pPr algn="l">
              <a:lnSpc>
                <a:spcPct val="100000"/>
              </a:lnSpc>
            </a:pPr>
            <a:r>
              <a:rPr lang="en-US" sz="1500">
                <a:latin typeface="Courier New" pitchFamily="-65" charset="0"/>
              </a:rPr>
              <a:t>{</a:t>
            </a:r>
          </a:p>
          <a:p>
            <a:pPr algn="l">
              <a:lnSpc>
                <a:spcPct val="100000"/>
              </a:lnSpc>
            </a:pPr>
            <a:r>
              <a:rPr lang="en-US" sz="1500">
                <a:latin typeface="Courier New" pitchFamily="-65" charset="0"/>
              </a:rPr>
              <a:t>    double cycles;</a:t>
            </a:r>
          </a:p>
          <a:p>
            <a:pPr algn="l">
              <a:lnSpc>
                <a:spcPct val="100000"/>
              </a:lnSpc>
            </a:pPr>
            <a:r>
              <a:rPr lang="en-US" sz="1500">
                <a:latin typeface="Courier New" pitchFamily="-65" charset="0"/>
              </a:rPr>
              <a:t>    int elems = size / sizeof(int); </a:t>
            </a:r>
          </a:p>
          <a:p>
            <a:pPr algn="l">
              <a:lnSpc>
                <a:spcPct val="100000"/>
              </a:lnSpc>
            </a:pPr>
            <a:endParaRPr lang="en-US" sz="1500">
              <a:latin typeface="Courier New" pitchFamily="-65" charset="0"/>
            </a:endParaRPr>
          </a:p>
          <a:p>
            <a:pPr algn="l">
              <a:lnSpc>
                <a:spcPct val="100000"/>
              </a:lnSpc>
            </a:pPr>
            <a:r>
              <a:rPr lang="en-US" sz="1500">
                <a:latin typeface="Courier New" pitchFamily="-65" charset="0"/>
              </a:rPr>
              <a:t>    test(elems, stride);                     /* warm up the cache */</a:t>
            </a:r>
          </a:p>
          <a:p>
            <a:pPr algn="l">
              <a:lnSpc>
                <a:spcPct val="100000"/>
              </a:lnSpc>
            </a:pPr>
            <a:r>
              <a:rPr lang="en-US" sz="1500">
                <a:latin typeface="Courier New" pitchFamily="-65" charset="0"/>
              </a:rPr>
              <a:t>    cycles = fcyc2(test, elems, stride, 0);  /* time test(elems,stride) */</a:t>
            </a:r>
          </a:p>
          <a:p>
            <a:pPr algn="l">
              <a:lnSpc>
                <a:spcPct val="100000"/>
              </a:lnSpc>
            </a:pPr>
            <a:r>
              <a:rPr lang="en-US" sz="1500">
                <a:latin typeface="Courier New" pitchFamily="-65" charset="0"/>
              </a:rPr>
              <a:t>    return (size / stride) / (cycles / Mhz); /* convert cycles to MB/s */</a:t>
            </a:r>
          </a:p>
          <a:p>
            <a:pPr algn="l">
              <a:lnSpc>
                <a:spcPct val="100000"/>
              </a:lnSpc>
            </a:pPr>
            <a:r>
              <a:rPr lang="en-US" sz="1500">
                <a:latin typeface="Courier New" pitchFamily="-65"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a:t>Memory Mountain Main Routine</a:t>
            </a:r>
          </a:p>
        </p:txBody>
      </p:sp>
      <p:sp>
        <p:nvSpPr>
          <p:cNvPr id="913411" name="Text Box 3"/>
          <p:cNvSpPr txBox="1">
            <a:spLocks noChangeArrowheads="1"/>
          </p:cNvSpPr>
          <p:nvPr/>
        </p:nvSpPr>
        <p:spPr bwMode="auto">
          <a:xfrm>
            <a:off x="304800" y="1270000"/>
            <a:ext cx="8555038" cy="5359400"/>
          </a:xfrm>
          <a:prstGeom prst="rect">
            <a:avLst/>
          </a:prstGeom>
          <a:no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500">
                <a:latin typeface="Courier New" pitchFamily="-65" charset="0"/>
              </a:rPr>
              <a:t>/* mountain.c - Generate the memory mountain. */</a:t>
            </a:r>
          </a:p>
          <a:p>
            <a:pPr algn="l">
              <a:lnSpc>
                <a:spcPct val="100000"/>
              </a:lnSpc>
            </a:pPr>
            <a:r>
              <a:rPr lang="en-US" sz="1500">
                <a:latin typeface="Courier New" pitchFamily="-65" charset="0"/>
              </a:rPr>
              <a:t>#define MINBYTES (1 &lt;&lt; 10)  /* Working set size ranges from 1 KB */</a:t>
            </a:r>
          </a:p>
          <a:p>
            <a:pPr algn="l">
              <a:lnSpc>
                <a:spcPct val="100000"/>
              </a:lnSpc>
            </a:pPr>
            <a:r>
              <a:rPr lang="en-US" sz="1500">
                <a:latin typeface="Courier New" pitchFamily="-65" charset="0"/>
              </a:rPr>
              <a:t>#define MAXBYTES (1 &lt;&lt; 23)  /* ... up to 8 MB */</a:t>
            </a:r>
          </a:p>
          <a:p>
            <a:pPr algn="l">
              <a:lnSpc>
                <a:spcPct val="100000"/>
              </a:lnSpc>
            </a:pPr>
            <a:r>
              <a:rPr lang="en-US" sz="1500">
                <a:latin typeface="Courier New" pitchFamily="-65" charset="0"/>
              </a:rPr>
              <a:t>#define MAXSTRIDE 16        /* Strides range from 1 to 16 */</a:t>
            </a:r>
          </a:p>
          <a:p>
            <a:pPr algn="l">
              <a:lnSpc>
                <a:spcPct val="100000"/>
              </a:lnSpc>
            </a:pPr>
            <a:r>
              <a:rPr lang="en-US" sz="1500">
                <a:latin typeface="Courier New" pitchFamily="-65" charset="0"/>
              </a:rPr>
              <a:t>#define MAXELEMS MAXBYTES/sizeof(int) </a:t>
            </a:r>
          </a:p>
          <a:p>
            <a:pPr algn="l">
              <a:lnSpc>
                <a:spcPct val="100000"/>
              </a:lnSpc>
            </a:pPr>
            <a:endParaRPr lang="en-US" sz="1000">
              <a:latin typeface="Courier New" pitchFamily="-65" charset="0"/>
            </a:endParaRPr>
          </a:p>
          <a:p>
            <a:pPr algn="l">
              <a:lnSpc>
                <a:spcPct val="100000"/>
              </a:lnSpc>
            </a:pPr>
            <a:r>
              <a:rPr lang="en-US" sz="1500">
                <a:latin typeface="Courier New" pitchFamily="-65" charset="0"/>
              </a:rPr>
              <a:t>int data[MAXELEMS];         /* The array we'll be traversing */</a:t>
            </a:r>
          </a:p>
          <a:p>
            <a:pPr algn="l">
              <a:lnSpc>
                <a:spcPct val="100000"/>
              </a:lnSpc>
            </a:pPr>
            <a:endParaRPr lang="en-US" sz="900">
              <a:latin typeface="Courier New" pitchFamily="-65" charset="0"/>
            </a:endParaRPr>
          </a:p>
          <a:p>
            <a:pPr algn="l">
              <a:lnSpc>
                <a:spcPct val="100000"/>
              </a:lnSpc>
            </a:pPr>
            <a:r>
              <a:rPr lang="en-US" sz="1500">
                <a:latin typeface="Courier New" pitchFamily="-65" charset="0"/>
              </a:rPr>
              <a:t>int main()</a:t>
            </a:r>
          </a:p>
          <a:p>
            <a:pPr algn="l">
              <a:lnSpc>
                <a:spcPct val="100000"/>
              </a:lnSpc>
            </a:pPr>
            <a:r>
              <a:rPr lang="en-US" sz="1500">
                <a:latin typeface="Courier New" pitchFamily="-65" charset="0"/>
              </a:rPr>
              <a:t>{</a:t>
            </a:r>
          </a:p>
          <a:p>
            <a:pPr algn="l">
              <a:lnSpc>
                <a:spcPct val="100000"/>
              </a:lnSpc>
            </a:pPr>
            <a:r>
              <a:rPr lang="en-US" sz="1500">
                <a:latin typeface="Courier New" pitchFamily="-65" charset="0"/>
              </a:rPr>
              <a:t>    int size;        /* Working set size (in bytes) */</a:t>
            </a:r>
          </a:p>
          <a:p>
            <a:pPr algn="l">
              <a:lnSpc>
                <a:spcPct val="100000"/>
              </a:lnSpc>
            </a:pPr>
            <a:r>
              <a:rPr lang="en-US" sz="1500">
                <a:latin typeface="Courier New" pitchFamily="-65" charset="0"/>
              </a:rPr>
              <a:t>    int stride;      /* Stride (in array elements) */</a:t>
            </a:r>
          </a:p>
          <a:p>
            <a:pPr algn="l">
              <a:lnSpc>
                <a:spcPct val="100000"/>
              </a:lnSpc>
            </a:pPr>
            <a:r>
              <a:rPr lang="en-US" sz="1500">
                <a:latin typeface="Courier New" pitchFamily="-65" charset="0"/>
              </a:rPr>
              <a:t>    double Mhz;      /* Clock frequency */</a:t>
            </a:r>
          </a:p>
          <a:p>
            <a:pPr algn="l">
              <a:lnSpc>
                <a:spcPct val="100000"/>
              </a:lnSpc>
            </a:pPr>
            <a:endParaRPr lang="en-US" sz="1000">
              <a:latin typeface="Courier New" pitchFamily="-65" charset="0"/>
            </a:endParaRPr>
          </a:p>
          <a:p>
            <a:pPr algn="l">
              <a:lnSpc>
                <a:spcPct val="100000"/>
              </a:lnSpc>
            </a:pPr>
            <a:r>
              <a:rPr lang="en-US" sz="1500">
                <a:latin typeface="Courier New" pitchFamily="-65" charset="0"/>
              </a:rPr>
              <a:t>    init_data(data, MAXELEMS); /* Initialize each element in data to 1 */</a:t>
            </a:r>
          </a:p>
          <a:p>
            <a:pPr algn="l">
              <a:lnSpc>
                <a:spcPct val="100000"/>
              </a:lnSpc>
            </a:pPr>
            <a:r>
              <a:rPr lang="en-US" sz="1500">
                <a:latin typeface="Courier New" pitchFamily="-65" charset="0"/>
              </a:rPr>
              <a:t>    Mhz = mhz(0);              /* Estimate the clock frequency */</a:t>
            </a:r>
          </a:p>
          <a:p>
            <a:pPr algn="l">
              <a:lnSpc>
                <a:spcPct val="100000"/>
              </a:lnSpc>
            </a:pPr>
            <a:r>
              <a:rPr lang="en-US" sz="1500">
                <a:latin typeface="Courier New" pitchFamily="-65" charset="0"/>
              </a:rPr>
              <a:t>    for (size = MAXBYTES; size &gt;= MINBYTES; size &gt;&gt;= 1) </a:t>
            </a:r>
          </a:p>
          <a:p>
            <a:pPr algn="l">
              <a:lnSpc>
                <a:spcPct val="100000"/>
              </a:lnSpc>
            </a:pPr>
            <a:r>
              <a:rPr lang="en-US" sz="1500">
                <a:latin typeface="Courier New" pitchFamily="-65" charset="0"/>
              </a:rPr>
              <a:t>    {</a:t>
            </a:r>
          </a:p>
          <a:p>
            <a:pPr algn="l">
              <a:lnSpc>
                <a:spcPct val="100000"/>
              </a:lnSpc>
            </a:pPr>
            <a:r>
              <a:rPr lang="en-US" sz="1500">
                <a:latin typeface="Courier New" pitchFamily="-65" charset="0"/>
              </a:rPr>
              <a:t>	for (stride = 1; stride &lt;= MAXSTRIDE; stride++) </a:t>
            </a:r>
          </a:p>
          <a:p>
            <a:pPr algn="l">
              <a:lnSpc>
                <a:spcPct val="100000"/>
              </a:lnSpc>
            </a:pPr>
            <a:r>
              <a:rPr lang="en-US" sz="1500">
                <a:latin typeface="Courier New" pitchFamily="-65" charset="0"/>
              </a:rPr>
              <a:t>	    printf("%.1f\t", run(size, stride, Mhz));	</a:t>
            </a:r>
          </a:p>
          <a:p>
            <a:pPr algn="l">
              <a:lnSpc>
                <a:spcPct val="100000"/>
              </a:lnSpc>
            </a:pPr>
            <a:r>
              <a:rPr lang="en-US" sz="1500">
                <a:latin typeface="Courier New" pitchFamily="-65" charset="0"/>
              </a:rPr>
              <a:t>	printf("\n");</a:t>
            </a:r>
          </a:p>
          <a:p>
            <a:pPr algn="l">
              <a:lnSpc>
                <a:spcPct val="100000"/>
              </a:lnSpc>
            </a:pPr>
            <a:r>
              <a:rPr lang="en-US" sz="1500">
                <a:latin typeface="Courier New" pitchFamily="-65" charset="0"/>
              </a:rPr>
              <a:t>    }</a:t>
            </a:r>
          </a:p>
          <a:p>
            <a:pPr algn="l">
              <a:lnSpc>
                <a:spcPct val="100000"/>
              </a:lnSpc>
            </a:pPr>
            <a:r>
              <a:rPr lang="en-US" sz="1500">
                <a:latin typeface="Courier New" pitchFamily="-65" charset="0"/>
              </a:rPr>
              <a:t>    exit(0);</a:t>
            </a:r>
          </a:p>
          <a:p>
            <a:pPr algn="l">
              <a:lnSpc>
                <a:spcPct val="100000"/>
              </a:lnSpc>
            </a:pPr>
            <a:r>
              <a:rPr lang="en-US" sz="1500">
                <a:latin typeface="Courier New" pitchFamily="-65"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defTabSz="820583"/>
            <a:r>
              <a:rPr lang="en-US" dirty="0" smtClean="0"/>
              <a:t>Comparing cache organizations</a:t>
            </a:r>
          </a:p>
        </p:txBody>
      </p:sp>
      <p:sp>
        <p:nvSpPr>
          <p:cNvPr id="28676" name="Rectangle 3"/>
          <p:cNvSpPr>
            <a:spLocks noGrp="1" noChangeArrowheads="1"/>
          </p:cNvSpPr>
          <p:nvPr>
            <p:ph type="body" idx="1"/>
          </p:nvPr>
        </p:nvSpPr>
        <p:spPr/>
        <p:txBody>
          <a:bodyPr/>
          <a:lstStyle/>
          <a:p>
            <a:pPr marL="307718" indent="-307718" defTabSz="820583"/>
            <a:r>
              <a:rPr lang="en-US" sz="2000" dirty="0" smtClean="0"/>
              <a:t>Like many architectural features, caches are evaluated </a:t>
            </a:r>
            <a:r>
              <a:rPr lang="en-US" sz="2000" dirty="0" smtClean="0">
                <a:solidFill>
                  <a:srgbClr val="FF0000"/>
                </a:solidFill>
              </a:rPr>
              <a:t>experimentally</a:t>
            </a:r>
            <a:r>
              <a:rPr lang="en-US" sz="2000" dirty="0" smtClean="0"/>
              <a:t>.</a:t>
            </a:r>
          </a:p>
          <a:p>
            <a:pPr marL="666723" lvl="1" indent="-256432" defTabSz="820583"/>
            <a:r>
              <a:rPr lang="en-US" sz="1800" dirty="0" smtClean="0"/>
              <a:t>As always, performance depends on the </a:t>
            </a:r>
            <a:r>
              <a:rPr lang="en-US" sz="1800" dirty="0" smtClean="0">
                <a:solidFill>
                  <a:srgbClr val="FF0000"/>
                </a:solidFill>
              </a:rPr>
              <a:t>actual instruction mix</a:t>
            </a:r>
            <a:r>
              <a:rPr lang="en-US" sz="1800" dirty="0" smtClean="0"/>
              <a:t>, since different programs will have different memory access patterns.</a:t>
            </a:r>
          </a:p>
          <a:p>
            <a:pPr marL="666723" lvl="1" indent="-256432" defTabSz="820583"/>
            <a:r>
              <a:rPr lang="en-US" sz="1800" dirty="0" smtClean="0"/>
              <a:t>Simulating or executing real applications is the most accurate way to measure performance characteristics.</a:t>
            </a:r>
          </a:p>
          <a:p>
            <a:pPr marL="307718" indent="-307718" defTabSz="820583"/>
            <a:r>
              <a:rPr lang="en-US" sz="2000" dirty="0" smtClean="0"/>
              <a:t>The graphs on the next few slides illustrate the </a:t>
            </a:r>
            <a:r>
              <a:rPr lang="en-US" sz="2000" dirty="0" smtClean="0">
                <a:solidFill>
                  <a:srgbClr val="FF0000"/>
                </a:solidFill>
              </a:rPr>
              <a:t>simulated miss rates </a:t>
            </a:r>
            <a:r>
              <a:rPr lang="en-US" sz="2000" dirty="0" smtClean="0"/>
              <a:t>for several different cache designs.</a:t>
            </a:r>
          </a:p>
          <a:p>
            <a:pPr marL="666723" lvl="1" indent="-256432" defTabSz="820583"/>
            <a:r>
              <a:rPr lang="en-US" sz="1800" dirty="0" smtClean="0"/>
              <a:t>Again lower miss rates are generally better, but remember that the miss rate is just one component of average memory access time and execution time.</a:t>
            </a:r>
          </a:p>
          <a:p>
            <a:pPr marL="666723" lvl="1" indent="-256432" defTabSz="820583"/>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The Memory Mountain</a:t>
            </a:r>
          </a:p>
        </p:txBody>
      </p:sp>
      <p:graphicFrame>
        <p:nvGraphicFramePr>
          <p:cNvPr id="914435" name="Object 3"/>
          <p:cNvGraphicFramePr>
            <a:graphicFrameLocks noChangeAspect="1"/>
          </p:cNvGraphicFramePr>
          <p:nvPr/>
        </p:nvGraphicFramePr>
        <p:xfrm>
          <a:off x="222250" y="906463"/>
          <a:ext cx="8680450" cy="5935662"/>
        </p:xfrm>
        <a:graphic>
          <a:graphicData uri="http://schemas.openxmlformats.org/presentationml/2006/ole">
            <p:oleObj spid="_x0000_s914435" name="Worksheet" r:id="rId4" imgW="5419725" imgH="3714750" progId="Excel.Sheet.8">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The Memory Mountain</a:t>
            </a:r>
          </a:p>
        </p:txBody>
      </p:sp>
      <p:graphicFrame>
        <p:nvGraphicFramePr>
          <p:cNvPr id="5" name="Chart 4"/>
          <p:cNvGraphicFramePr>
            <a:graphicFrameLocks noGrp="1"/>
          </p:cNvGraphicFramePr>
          <p:nvPr/>
        </p:nvGraphicFramePr>
        <p:xfrm>
          <a:off x="215453" y="1371599"/>
          <a:ext cx="8674823" cy="538717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a:t>Ridges of Temporal Locality</a:t>
            </a:r>
          </a:p>
        </p:txBody>
      </p:sp>
      <p:sp>
        <p:nvSpPr>
          <p:cNvPr id="915459" name="Rectangle 3"/>
          <p:cNvSpPr>
            <a:spLocks noGrp="1" noChangeArrowheads="1"/>
          </p:cNvSpPr>
          <p:nvPr>
            <p:ph idx="1"/>
          </p:nvPr>
        </p:nvSpPr>
        <p:spPr/>
        <p:txBody>
          <a:bodyPr/>
          <a:lstStyle/>
          <a:p>
            <a:r>
              <a:rPr lang="en-US" dirty="0"/>
              <a:t>Slice through the memory mountain with stride=</a:t>
            </a:r>
            <a:r>
              <a:rPr lang="en-US" dirty="0" smtClean="0"/>
              <a:t>16</a:t>
            </a:r>
          </a:p>
        </p:txBody>
      </p:sp>
      <p:graphicFrame>
        <p:nvGraphicFramePr>
          <p:cNvPr id="5" name="Chart 4"/>
          <p:cNvGraphicFramePr>
            <a:graphicFrameLocks noGrp="1"/>
          </p:cNvGraphicFramePr>
          <p:nvPr/>
        </p:nvGraphicFramePr>
        <p:xfrm>
          <a:off x="152400" y="1828800"/>
          <a:ext cx="87630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A Slope of Spatial Locality</a:t>
            </a:r>
          </a:p>
        </p:txBody>
      </p:sp>
      <p:sp>
        <p:nvSpPr>
          <p:cNvPr id="916483" name="Rectangle 3"/>
          <p:cNvSpPr>
            <a:spLocks noGrp="1" noChangeArrowheads="1"/>
          </p:cNvSpPr>
          <p:nvPr>
            <p:ph idx="1"/>
          </p:nvPr>
        </p:nvSpPr>
        <p:spPr/>
        <p:txBody>
          <a:bodyPr/>
          <a:lstStyle/>
          <a:p>
            <a:r>
              <a:rPr lang="en-US" dirty="0"/>
              <a:t>Slice through memory mountain with size</a:t>
            </a:r>
            <a:r>
              <a:rPr lang="en-US" dirty="0" smtClean="0"/>
              <a:t>=4MB</a:t>
            </a:r>
          </a:p>
        </p:txBody>
      </p:sp>
      <p:graphicFrame>
        <p:nvGraphicFramePr>
          <p:cNvPr id="5" name="Chart 4"/>
          <p:cNvGraphicFramePr>
            <a:graphicFrameLocks noGrp="1"/>
          </p:cNvGraphicFramePr>
          <p:nvPr/>
        </p:nvGraphicFramePr>
        <p:xfrm>
          <a:off x="304800" y="1905000"/>
          <a:ext cx="8534400" cy="48418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r>
              <a:rPr lang="en-US" dirty="0"/>
              <a:t>Discussion</a:t>
            </a:r>
          </a:p>
        </p:txBody>
      </p:sp>
      <p:sp>
        <p:nvSpPr>
          <p:cNvPr id="1075203" name="Rectangle 3"/>
          <p:cNvSpPr>
            <a:spLocks noGrp="1" noChangeArrowheads="1"/>
          </p:cNvSpPr>
          <p:nvPr>
            <p:ph idx="1"/>
          </p:nvPr>
        </p:nvSpPr>
        <p:spPr/>
        <p:txBody>
          <a:bodyPr/>
          <a:lstStyle/>
          <a:p>
            <a:r>
              <a:rPr lang="en-US" dirty="0"/>
              <a:t>Given a memory mountain for one hardware platform, what can be determined</a:t>
            </a:r>
            <a:r>
              <a:rPr lang="en-US" dirty="0" smtClean="0"/>
              <a:t>?</a:t>
            </a:r>
          </a:p>
          <a:p>
            <a:pPr lvl="1">
              <a:buFont typeface="Arial"/>
              <a:buChar char="•"/>
            </a:pPr>
            <a:r>
              <a:rPr lang="en-US" dirty="0" smtClean="0"/>
              <a:t>L1 cache size?</a:t>
            </a:r>
          </a:p>
          <a:p>
            <a:pPr lvl="1">
              <a:buFont typeface="Arial"/>
              <a:buChar char="•"/>
            </a:pPr>
            <a:r>
              <a:rPr lang="en-US" dirty="0" smtClean="0"/>
              <a:t>L1 block size?</a:t>
            </a:r>
          </a:p>
          <a:p>
            <a:pPr lvl="1">
              <a:buFont typeface="Arial"/>
              <a:buChar char="•"/>
            </a:pPr>
            <a:r>
              <a:rPr lang="en-US" dirty="0" smtClean="0"/>
              <a:t>L1 </a:t>
            </a:r>
            <a:r>
              <a:rPr lang="en-US" dirty="0" err="1" smtClean="0"/>
              <a:t>associativity</a:t>
            </a:r>
            <a:r>
              <a:rPr lang="en-US" dirty="0" smtClean="0"/>
              <a:t>?</a:t>
            </a:r>
          </a:p>
          <a:p>
            <a:pPr lvl="1">
              <a:buFont typeface="Arial"/>
              <a:buChar char="•"/>
            </a:pPr>
            <a:r>
              <a:rPr lang="en-US" dirty="0" smtClean="0"/>
              <a:t>L2 cache size?</a:t>
            </a:r>
          </a:p>
          <a:p>
            <a:pPr lvl="1">
              <a:buFont typeface="Arial"/>
              <a:buChar char="•"/>
            </a:pPr>
            <a:r>
              <a:rPr lang="en-US" dirty="0" smtClean="0"/>
              <a:t>L2 block size?</a:t>
            </a:r>
          </a:p>
          <a:p>
            <a:pPr lvl="1">
              <a:buFont typeface="Arial"/>
              <a:buChar char="•"/>
            </a:pPr>
            <a:r>
              <a:rPr lang="en-US" dirty="0" smtClean="0"/>
              <a:t>L2 </a:t>
            </a:r>
            <a:r>
              <a:rPr lang="en-US" dirty="0" err="1" smtClean="0"/>
              <a:t>associativity</a:t>
            </a:r>
            <a:r>
              <a:rPr lang="en-US" dirty="0" smtClean="0"/>
              <a:t>?</a:t>
            </a:r>
          </a:p>
          <a:p>
            <a:pPr lvl="1">
              <a:buFont typeface="Arial"/>
              <a:buChar char="•"/>
            </a:pPr>
            <a:r>
              <a:rPr lang="en-US" dirty="0" smtClean="0"/>
              <a:t>Number of levels of cache?</a:t>
            </a:r>
          </a:p>
          <a:p>
            <a:pPr lvl="1">
              <a:buFont typeface="Arial"/>
              <a:buChar char="•"/>
            </a:pPr>
            <a:r>
              <a:rPr lang="en-US" dirty="0" smtClean="0"/>
              <a:t>Main memory bandwidth?</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SLIDES</a:t>
            </a:r>
            <a:endParaRPr lang="en-US" dirty="0"/>
          </a:p>
        </p:txBody>
      </p:sp>
      <p:sp>
        <p:nvSpPr>
          <p:cNvPr id="3" name="Content Placeholder 2"/>
          <p:cNvSpPr>
            <a:spLocks noGrp="1"/>
          </p:cNvSpPr>
          <p:nvPr>
            <p:ph idx="1"/>
          </p:nvPr>
        </p:nvSpPr>
        <p:spPr/>
        <p:txBody>
          <a:bodyPr/>
          <a:lstStyle/>
          <a:p>
            <a:r>
              <a:rPr lang="en-US" dirty="0" smtClean="0"/>
              <a:t>Didn’t have time to cover in class.</a:t>
            </a:r>
          </a:p>
          <a:p>
            <a:r>
              <a:rPr lang="en-US" dirty="0" smtClean="0"/>
              <a:t>Good reading material on your own time.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a:t>Matrix Multiplication Example</a:t>
            </a:r>
          </a:p>
        </p:txBody>
      </p:sp>
      <p:sp>
        <p:nvSpPr>
          <p:cNvPr id="917507" name="Rectangle 3"/>
          <p:cNvSpPr>
            <a:spLocks noGrp="1" noChangeArrowheads="1"/>
          </p:cNvSpPr>
          <p:nvPr>
            <p:ph idx="1"/>
          </p:nvPr>
        </p:nvSpPr>
        <p:spPr/>
        <p:txBody>
          <a:bodyPr/>
          <a:lstStyle/>
          <a:p>
            <a:endParaRPr lang="en-US" sz="2000"/>
          </a:p>
          <a:p>
            <a:r>
              <a:rPr lang="en-US" sz="2000"/>
              <a:t>Major cache effects to consider</a:t>
            </a:r>
          </a:p>
          <a:p>
            <a:pPr lvl="1"/>
            <a:r>
              <a:rPr lang="en-US" sz="1800"/>
              <a:t>Total cache size</a:t>
            </a:r>
          </a:p>
          <a:p>
            <a:pPr lvl="2"/>
            <a:r>
              <a:rPr lang="en-US" sz="1600"/>
              <a:t>Exploit temporal locality, reuse data while in cache</a:t>
            </a:r>
          </a:p>
          <a:p>
            <a:pPr lvl="1"/>
            <a:r>
              <a:rPr lang="en-US" sz="1800"/>
              <a:t>Block size</a:t>
            </a:r>
          </a:p>
          <a:p>
            <a:pPr lvl="2"/>
            <a:r>
              <a:rPr lang="en-US" sz="1600"/>
              <a:t>Exploit spatial locality</a:t>
            </a:r>
          </a:p>
          <a:p>
            <a:endParaRPr lang="en-US" sz="2000"/>
          </a:p>
          <a:p>
            <a:r>
              <a:rPr lang="en-US" sz="2000"/>
              <a:t>Description:</a:t>
            </a:r>
          </a:p>
          <a:p>
            <a:pPr lvl="1"/>
            <a:r>
              <a:rPr lang="en-US" sz="1800"/>
              <a:t>Multiply N x N matrices</a:t>
            </a:r>
          </a:p>
          <a:p>
            <a:pPr lvl="2"/>
            <a:r>
              <a:rPr lang="en-US" sz="1600"/>
              <a:t>Array elements doubles</a:t>
            </a:r>
          </a:p>
          <a:p>
            <a:pPr lvl="1"/>
            <a:r>
              <a:rPr lang="en-US" sz="1800"/>
              <a:t>O(N</a:t>
            </a:r>
            <a:r>
              <a:rPr lang="en-US" sz="1800" baseline="30000"/>
              <a:t>3</a:t>
            </a:r>
            <a:r>
              <a:rPr lang="en-US" sz="1800"/>
              <a:t>) total operations</a:t>
            </a:r>
          </a:p>
          <a:p>
            <a:pPr lvl="1"/>
            <a:r>
              <a:rPr lang="en-US" sz="1800"/>
              <a:t>Accesses</a:t>
            </a:r>
          </a:p>
          <a:p>
            <a:pPr lvl="2"/>
            <a:r>
              <a:rPr lang="en-US" sz="1600"/>
              <a:t>N reads per source element</a:t>
            </a:r>
          </a:p>
          <a:p>
            <a:pPr lvl="2"/>
            <a:r>
              <a:rPr lang="en-US" sz="1600"/>
              <a:t>N values summed per destination</a:t>
            </a:r>
          </a:p>
          <a:p>
            <a:pPr lvl="3"/>
            <a:r>
              <a:rPr lang="en-US" sz="1600"/>
              <a:t>But partial sums may be held in a register</a:t>
            </a:r>
          </a:p>
        </p:txBody>
      </p:sp>
      <p:sp>
        <p:nvSpPr>
          <p:cNvPr id="917508" name="Rectangle 4"/>
          <p:cNvSpPr>
            <a:spLocks noChangeArrowheads="1"/>
          </p:cNvSpPr>
          <p:nvPr/>
        </p:nvSpPr>
        <p:spPr bwMode="auto">
          <a:xfrm>
            <a:off x="4270375" y="2751138"/>
            <a:ext cx="4492625" cy="250825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600">
                <a:latin typeface="Courier New" pitchFamily="-65" charset="0"/>
              </a:rPr>
              <a:t>/* ijk */</a:t>
            </a:r>
          </a:p>
          <a:p>
            <a:pPr algn="l">
              <a:lnSpc>
                <a:spcPct val="65000"/>
              </a:lnSpc>
              <a:spcBef>
                <a:spcPct val="50000"/>
              </a:spcBef>
            </a:pPr>
            <a:r>
              <a:rPr lang="en-US" sz="1600">
                <a:latin typeface="Courier New" pitchFamily="-65" charset="0"/>
              </a:rPr>
              <a:t>for (i=0; i&lt;n; i++)  {</a:t>
            </a:r>
          </a:p>
          <a:p>
            <a:pPr algn="l">
              <a:lnSpc>
                <a:spcPct val="65000"/>
              </a:lnSpc>
              <a:spcBef>
                <a:spcPct val="50000"/>
              </a:spcBef>
            </a:pPr>
            <a:r>
              <a:rPr lang="en-US" sz="1600">
                <a:latin typeface="Courier New" pitchFamily="-65" charset="0"/>
              </a:rPr>
              <a:t>  for (j=0; j&lt;n; j++) {</a:t>
            </a:r>
          </a:p>
          <a:p>
            <a:pPr algn="l">
              <a:lnSpc>
                <a:spcPct val="65000"/>
              </a:lnSpc>
              <a:spcBef>
                <a:spcPct val="50000"/>
              </a:spcBef>
            </a:pPr>
            <a:r>
              <a:rPr lang="en-US" sz="1600">
                <a:latin typeface="Courier New" pitchFamily="-65" charset="0"/>
              </a:rPr>
              <a:t>    sum = 0.0;</a:t>
            </a:r>
          </a:p>
          <a:p>
            <a:pPr algn="l">
              <a:lnSpc>
                <a:spcPct val="65000"/>
              </a:lnSpc>
              <a:spcBef>
                <a:spcPct val="50000"/>
              </a:spcBef>
            </a:pPr>
            <a:r>
              <a:rPr lang="en-US" sz="1600">
                <a:latin typeface="Courier New" pitchFamily="-65" charset="0"/>
              </a:rPr>
              <a:t>    for (k=0; k&lt;n; k++) </a:t>
            </a:r>
          </a:p>
          <a:p>
            <a:pPr algn="l">
              <a:lnSpc>
                <a:spcPct val="65000"/>
              </a:lnSpc>
              <a:spcBef>
                <a:spcPct val="50000"/>
              </a:spcBef>
            </a:pPr>
            <a:r>
              <a:rPr lang="en-US" sz="1600">
                <a:latin typeface="Courier New" pitchFamily="-65" charset="0"/>
              </a:rPr>
              <a:t>      sum += a[i][k] * b[k][j];</a:t>
            </a:r>
          </a:p>
          <a:p>
            <a:pPr algn="l">
              <a:lnSpc>
                <a:spcPct val="65000"/>
              </a:lnSpc>
              <a:spcBef>
                <a:spcPct val="50000"/>
              </a:spcBef>
            </a:pPr>
            <a:r>
              <a:rPr lang="en-US" sz="1600">
                <a:latin typeface="Courier New" pitchFamily="-65" charset="0"/>
              </a:rPr>
              <a:t>    c[i][j] = sum;</a:t>
            </a:r>
          </a:p>
          <a:p>
            <a:pPr algn="l">
              <a:lnSpc>
                <a:spcPct val="65000"/>
              </a:lnSpc>
              <a:spcBef>
                <a:spcPct val="50000"/>
              </a:spcBef>
            </a:pPr>
            <a:r>
              <a:rPr lang="en-US" sz="1600">
                <a:latin typeface="Courier New" pitchFamily="-65" charset="0"/>
              </a:rPr>
              <a:t>  }</a:t>
            </a:r>
          </a:p>
          <a:p>
            <a:pPr algn="l">
              <a:lnSpc>
                <a:spcPct val="65000"/>
              </a:lnSpc>
              <a:spcBef>
                <a:spcPct val="50000"/>
              </a:spcBef>
            </a:pPr>
            <a:r>
              <a:rPr lang="en-US" sz="1600">
                <a:latin typeface="Courier New" pitchFamily="-65" charset="0"/>
              </a:rPr>
              <a:t>} </a:t>
            </a:r>
          </a:p>
        </p:txBody>
      </p:sp>
      <p:sp>
        <p:nvSpPr>
          <p:cNvPr id="917509" name="Rectangle 5"/>
          <p:cNvSpPr>
            <a:spLocks noChangeArrowheads="1"/>
          </p:cNvSpPr>
          <p:nvPr/>
        </p:nvSpPr>
        <p:spPr bwMode="auto">
          <a:xfrm>
            <a:off x="7086600" y="2714625"/>
            <a:ext cx="1679575" cy="63817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i="1">
                <a:solidFill>
                  <a:srgbClr val="FF0000"/>
                </a:solidFill>
              </a:rPr>
              <a:t>Variable </a:t>
            </a:r>
            <a:r>
              <a:rPr lang="en-US" i="1">
                <a:solidFill>
                  <a:srgbClr val="FF0000"/>
                </a:solidFill>
                <a:latin typeface="Courier New" pitchFamily="-65" charset="0"/>
              </a:rPr>
              <a:t>sum</a:t>
            </a:r>
            <a:endParaRPr lang="en-US" b="0" i="1">
              <a:solidFill>
                <a:srgbClr val="FF0000"/>
              </a:solidFill>
            </a:endParaRPr>
          </a:p>
          <a:p>
            <a:pPr algn="l">
              <a:lnSpc>
                <a:spcPct val="100000"/>
              </a:lnSpc>
            </a:pPr>
            <a:r>
              <a:rPr lang="en-US" b="0" i="1">
                <a:solidFill>
                  <a:srgbClr val="FF0000"/>
                </a:solidFill>
              </a:rPr>
              <a:t>held in register</a:t>
            </a:r>
            <a:endParaRPr lang="en-US" b="0">
              <a:solidFill>
                <a:srgbClr val="FF0000"/>
              </a:solidFill>
            </a:endParaRPr>
          </a:p>
        </p:txBody>
      </p:sp>
      <p:sp>
        <p:nvSpPr>
          <p:cNvPr id="917510" name="Line 6"/>
          <p:cNvSpPr>
            <a:spLocks noChangeShapeType="1"/>
          </p:cNvSpPr>
          <p:nvPr/>
        </p:nvSpPr>
        <p:spPr bwMode="auto">
          <a:xfrm flipH="1">
            <a:off x="6248400" y="3733800"/>
            <a:ext cx="14478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7511" name="Line 7"/>
          <p:cNvSpPr>
            <a:spLocks noChangeShapeType="1"/>
          </p:cNvSpPr>
          <p:nvPr/>
        </p:nvSpPr>
        <p:spPr bwMode="auto">
          <a:xfrm flipH="1">
            <a:off x="7696200" y="3276600"/>
            <a:ext cx="228600" cy="44450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Miss Rate Analysis for Matrix Multiply</a:t>
            </a:r>
          </a:p>
        </p:txBody>
      </p:sp>
      <p:sp>
        <p:nvSpPr>
          <p:cNvPr id="918531" name="Rectangle 3"/>
          <p:cNvSpPr>
            <a:spLocks noGrp="1" noChangeArrowheads="1"/>
          </p:cNvSpPr>
          <p:nvPr>
            <p:ph idx="1"/>
          </p:nvPr>
        </p:nvSpPr>
        <p:spPr/>
        <p:txBody>
          <a:bodyPr/>
          <a:lstStyle/>
          <a:p>
            <a:r>
              <a:rPr lang="en-US"/>
              <a:t>Assumptions:</a:t>
            </a:r>
          </a:p>
          <a:p>
            <a:pPr lvl="1"/>
            <a:r>
              <a:rPr lang="en-US"/>
              <a:t>Line size is 32B (big enough for 4 64-bit doubles)</a:t>
            </a:r>
          </a:p>
          <a:p>
            <a:pPr lvl="1"/>
            <a:r>
              <a:rPr lang="en-US"/>
              <a:t>Matrix dimension (N) is very large</a:t>
            </a:r>
          </a:p>
          <a:p>
            <a:pPr lvl="2"/>
            <a:r>
              <a:rPr lang="en-US"/>
              <a:t>Approximate 1/N as 0.0</a:t>
            </a:r>
          </a:p>
          <a:p>
            <a:pPr lvl="1"/>
            <a:r>
              <a:rPr lang="en-US"/>
              <a:t>Cache is not big enough to hold multiple rows</a:t>
            </a:r>
          </a:p>
          <a:p>
            <a:r>
              <a:rPr lang="en-US"/>
              <a:t>Analysis method:</a:t>
            </a:r>
          </a:p>
          <a:p>
            <a:pPr lvl="1"/>
            <a:r>
              <a:rPr lang="en-US"/>
              <a:t>Look at access pattern of inner loop</a:t>
            </a:r>
          </a:p>
          <a:p>
            <a:pPr lvl="1"/>
            <a:endParaRPr lang="en-US"/>
          </a:p>
          <a:p>
            <a:pPr lvl="1"/>
            <a:endParaRPr lang="en-US"/>
          </a:p>
          <a:p>
            <a:pPr lvl="1"/>
            <a:endParaRPr lang="en-US"/>
          </a:p>
          <a:p>
            <a:pPr lvl="1"/>
            <a:endParaRPr lang="en-US"/>
          </a:p>
          <a:p>
            <a:pPr lvl="1"/>
            <a:endParaRPr lang="en-US"/>
          </a:p>
          <a:p>
            <a:pPr lvl="1"/>
            <a:r>
              <a:rPr lang="en-US"/>
              <a:t>Typical code accesses A in rows, B in columns</a:t>
            </a:r>
          </a:p>
        </p:txBody>
      </p:sp>
      <p:grpSp>
        <p:nvGrpSpPr>
          <p:cNvPr id="918559" name="Group 31"/>
          <p:cNvGrpSpPr>
            <a:grpSpLocks/>
          </p:cNvGrpSpPr>
          <p:nvPr/>
        </p:nvGrpSpPr>
        <p:grpSpPr bwMode="auto">
          <a:xfrm>
            <a:off x="1814513" y="4367213"/>
            <a:ext cx="4649787" cy="1308100"/>
            <a:chOff x="1143" y="2751"/>
            <a:chExt cx="2929" cy="824"/>
          </a:xfrm>
        </p:grpSpPr>
        <p:sp>
          <p:nvSpPr>
            <p:cNvPr id="918532" name="Rectangle 4"/>
            <p:cNvSpPr>
              <a:spLocks noChangeArrowheads="1"/>
            </p:cNvSpPr>
            <p:nvPr/>
          </p:nvSpPr>
          <p:spPr bwMode="auto">
            <a:xfrm>
              <a:off x="3690" y="3324"/>
              <a:ext cx="21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a:t>C</a:t>
              </a:r>
            </a:p>
          </p:txBody>
        </p:sp>
        <p:sp>
          <p:nvSpPr>
            <p:cNvPr id="918534" name="Rectangle 6"/>
            <p:cNvSpPr>
              <a:spLocks noChangeArrowheads="1"/>
            </p:cNvSpPr>
            <p:nvPr/>
          </p:nvSpPr>
          <p:spPr bwMode="auto">
            <a:xfrm>
              <a:off x="1348" y="2980"/>
              <a:ext cx="376" cy="328"/>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8535" name="Rectangle 7"/>
            <p:cNvSpPr>
              <a:spLocks noChangeArrowheads="1"/>
            </p:cNvSpPr>
            <p:nvPr/>
          </p:nvSpPr>
          <p:spPr bwMode="auto">
            <a:xfrm>
              <a:off x="1431" y="3346"/>
              <a:ext cx="21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a:t>A</a:t>
              </a:r>
            </a:p>
          </p:txBody>
        </p:sp>
        <p:grpSp>
          <p:nvGrpSpPr>
            <p:cNvPr id="918536" name="Group 8"/>
            <p:cNvGrpSpPr>
              <a:grpSpLocks/>
            </p:cNvGrpSpPr>
            <p:nvPr/>
          </p:nvGrpSpPr>
          <p:grpSpPr bwMode="auto">
            <a:xfrm>
              <a:off x="1352" y="2751"/>
              <a:ext cx="464" cy="190"/>
              <a:chOff x="1352" y="2751"/>
              <a:chExt cx="464" cy="190"/>
            </a:xfrm>
          </p:grpSpPr>
          <p:sp>
            <p:nvSpPr>
              <p:cNvPr id="918537" name="Line 9"/>
              <p:cNvSpPr>
                <a:spLocks noChangeShapeType="1"/>
              </p:cNvSpPr>
              <p:nvPr/>
            </p:nvSpPr>
            <p:spPr bwMode="auto">
              <a:xfrm>
                <a:off x="1352" y="2832"/>
                <a:ext cx="464"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38" name="Rectangle 10"/>
              <p:cNvSpPr>
                <a:spLocks noChangeArrowheads="1"/>
              </p:cNvSpPr>
              <p:nvPr/>
            </p:nvSpPr>
            <p:spPr bwMode="auto">
              <a:xfrm>
                <a:off x="1431" y="2751"/>
                <a:ext cx="176"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k</a:t>
                </a:r>
              </a:p>
            </p:txBody>
          </p:sp>
        </p:grpSp>
        <p:grpSp>
          <p:nvGrpSpPr>
            <p:cNvPr id="918539" name="Group 11"/>
            <p:cNvGrpSpPr>
              <a:grpSpLocks/>
            </p:cNvGrpSpPr>
            <p:nvPr/>
          </p:nvGrpSpPr>
          <p:grpSpPr bwMode="auto">
            <a:xfrm>
              <a:off x="1143" y="2984"/>
              <a:ext cx="145" cy="464"/>
              <a:chOff x="1143" y="2984"/>
              <a:chExt cx="145" cy="464"/>
            </a:xfrm>
          </p:grpSpPr>
          <p:sp>
            <p:nvSpPr>
              <p:cNvPr id="918540" name="Line 12"/>
              <p:cNvSpPr>
                <a:spLocks noChangeShapeType="1"/>
              </p:cNvSpPr>
              <p:nvPr/>
            </p:nvSpPr>
            <p:spPr bwMode="auto">
              <a:xfrm>
                <a:off x="1212" y="2984"/>
                <a:ext cx="0" cy="464"/>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41" name="Rectangle 13"/>
              <p:cNvSpPr>
                <a:spLocks noChangeArrowheads="1"/>
              </p:cNvSpPr>
              <p:nvPr/>
            </p:nvSpPr>
            <p:spPr bwMode="auto">
              <a:xfrm>
                <a:off x="1143" y="3039"/>
                <a:ext cx="145"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i</a:t>
                </a:r>
              </a:p>
            </p:txBody>
          </p:sp>
        </p:grpSp>
        <p:sp>
          <p:nvSpPr>
            <p:cNvPr id="918543" name="Rectangle 15"/>
            <p:cNvSpPr>
              <a:spLocks noChangeArrowheads="1"/>
            </p:cNvSpPr>
            <p:nvPr/>
          </p:nvSpPr>
          <p:spPr bwMode="auto">
            <a:xfrm>
              <a:off x="2452" y="2980"/>
              <a:ext cx="376" cy="328"/>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8544" name="Rectangle 16"/>
            <p:cNvSpPr>
              <a:spLocks noChangeArrowheads="1"/>
            </p:cNvSpPr>
            <p:nvPr/>
          </p:nvSpPr>
          <p:spPr bwMode="auto">
            <a:xfrm>
              <a:off x="2535" y="3346"/>
              <a:ext cx="21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a:t>B</a:t>
              </a:r>
            </a:p>
          </p:txBody>
        </p:sp>
        <p:grpSp>
          <p:nvGrpSpPr>
            <p:cNvPr id="918545" name="Group 17"/>
            <p:cNvGrpSpPr>
              <a:grpSpLocks/>
            </p:cNvGrpSpPr>
            <p:nvPr/>
          </p:nvGrpSpPr>
          <p:grpSpPr bwMode="auto">
            <a:xfrm>
              <a:off x="2247" y="2984"/>
              <a:ext cx="176" cy="464"/>
              <a:chOff x="2247" y="2984"/>
              <a:chExt cx="176" cy="464"/>
            </a:xfrm>
          </p:grpSpPr>
          <p:sp>
            <p:nvSpPr>
              <p:cNvPr id="918546" name="Line 18"/>
              <p:cNvSpPr>
                <a:spLocks noChangeShapeType="1"/>
              </p:cNvSpPr>
              <p:nvPr/>
            </p:nvSpPr>
            <p:spPr bwMode="auto">
              <a:xfrm>
                <a:off x="2316" y="2984"/>
                <a:ext cx="0" cy="464"/>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47" name="Rectangle 19"/>
              <p:cNvSpPr>
                <a:spLocks noChangeArrowheads="1"/>
              </p:cNvSpPr>
              <p:nvPr/>
            </p:nvSpPr>
            <p:spPr bwMode="auto">
              <a:xfrm>
                <a:off x="2247" y="3039"/>
                <a:ext cx="176"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k</a:t>
                </a:r>
              </a:p>
            </p:txBody>
          </p:sp>
        </p:grpSp>
        <p:grpSp>
          <p:nvGrpSpPr>
            <p:cNvPr id="918548" name="Group 20"/>
            <p:cNvGrpSpPr>
              <a:grpSpLocks/>
            </p:cNvGrpSpPr>
            <p:nvPr/>
          </p:nvGrpSpPr>
          <p:grpSpPr bwMode="auto">
            <a:xfrm>
              <a:off x="2408" y="2751"/>
              <a:ext cx="464" cy="190"/>
              <a:chOff x="2408" y="2751"/>
              <a:chExt cx="464" cy="190"/>
            </a:xfrm>
          </p:grpSpPr>
          <p:sp>
            <p:nvSpPr>
              <p:cNvPr id="918549" name="Line 21"/>
              <p:cNvSpPr>
                <a:spLocks noChangeShapeType="1"/>
              </p:cNvSpPr>
              <p:nvPr/>
            </p:nvSpPr>
            <p:spPr bwMode="auto">
              <a:xfrm>
                <a:off x="2408" y="2832"/>
                <a:ext cx="464"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50" name="Rectangle 22"/>
              <p:cNvSpPr>
                <a:spLocks noChangeArrowheads="1"/>
              </p:cNvSpPr>
              <p:nvPr/>
            </p:nvSpPr>
            <p:spPr bwMode="auto">
              <a:xfrm>
                <a:off x="2487" y="2751"/>
                <a:ext cx="145"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j</a:t>
                </a:r>
              </a:p>
            </p:txBody>
          </p:sp>
        </p:grpSp>
        <p:sp>
          <p:nvSpPr>
            <p:cNvPr id="918552" name="Rectangle 24"/>
            <p:cNvSpPr>
              <a:spLocks noChangeArrowheads="1"/>
            </p:cNvSpPr>
            <p:nvPr/>
          </p:nvSpPr>
          <p:spPr bwMode="auto">
            <a:xfrm>
              <a:off x="3604" y="2980"/>
              <a:ext cx="376" cy="328"/>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918553" name="Group 25"/>
            <p:cNvGrpSpPr>
              <a:grpSpLocks/>
            </p:cNvGrpSpPr>
            <p:nvPr/>
          </p:nvGrpSpPr>
          <p:grpSpPr bwMode="auto">
            <a:xfrm>
              <a:off x="3399" y="2984"/>
              <a:ext cx="145" cy="464"/>
              <a:chOff x="3399" y="2984"/>
              <a:chExt cx="145" cy="464"/>
            </a:xfrm>
          </p:grpSpPr>
          <p:sp>
            <p:nvSpPr>
              <p:cNvPr id="918554" name="Line 26"/>
              <p:cNvSpPr>
                <a:spLocks noChangeShapeType="1"/>
              </p:cNvSpPr>
              <p:nvPr/>
            </p:nvSpPr>
            <p:spPr bwMode="auto">
              <a:xfrm>
                <a:off x="3468" y="2984"/>
                <a:ext cx="0" cy="464"/>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55" name="Rectangle 27"/>
              <p:cNvSpPr>
                <a:spLocks noChangeArrowheads="1"/>
              </p:cNvSpPr>
              <p:nvPr/>
            </p:nvSpPr>
            <p:spPr bwMode="auto">
              <a:xfrm>
                <a:off x="3399" y="3039"/>
                <a:ext cx="145"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i</a:t>
                </a:r>
              </a:p>
            </p:txBody>
          </p:sp>
        </p:grpSp>
        <p:grpSp>
          <p:nvGrpSpPr>
            <p:cNvPr id="918556" name="Group 28"/>
            <p:cNvGrpSpPr>
              <a:grpSpLocks/>
            </p:cNvGrpSpPr>
            <p:nvPr/>
          </p:nvGrpSpPr>
          <p:grpSpPr bwMode="auto">
            <a:xfrm>
              <a:off x="3608" y="2751"/>
              <a:ext cx="464" cy="190"/>
              <a:chOff x="3608" y="2751"/>
              <a:chExt cx="464" cy="190"/>
            </a:xfrm>
          </p:grpSpPr>
          <p:sp>
            <p:nvSpPr>
              <p:cNvPr id="918557" name="Line 29"/>
              <p:cNvSpPr>
                <a:spLocks noChangeShapeType="1"/>
              </p:cNvSpPr>
              <p:nvPr/>
            </p:nvSpPr>
            <p:spPr bwMode="auto">
              <a:xfrm>
                <a:off x="3608" y="2832"/>
                <a:ext cx="464"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18558" name="Rectangle 30"/>
              <p:cNvSpPr>
                <a:spLocks noChangeArrowheads="1"/>
              </p:cNvSpPr>
              <p:nvPr/>
            </p:nvSpPr>
            <p:spPr bwMode="auto">
              <a:xfrm>
                <a:off x="3687" y="2751"/>
                <a:ext cx="145" cy="190"/>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400"/>
                  <a:t>j</a:t>
                </a:r>
              </a:p>
            </p:txBody>
          </p:sp>
        </p:gr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r>
              <a:rPr lang="en-US"/>
              <a:t>Layout of C Arrays in Memory (review)</a:t>
            </a:r>
          </a:p>
        </p:txBody>
      </p:sp>
      <p:sp>
        <p:nvSpPr>
          <p:cNvPr id="919555" name="Rectangle 3"/>
          <p:cNvSpPr>
            <a:spLocks noGrp="1" noChangeArrowheads="1"/>
          </p:cNvSpPr>
          <p:nvPr>
            <p:ph idx="1"/>
          </p:nvPr>
        </p:nvSpPr>
        <p:spPr/>
        <p:txBody>
          <a:bodyPr/>
          <a:lstStyle/>
          <a:p>
            <a:pPr>
              <a:lnSpc>
                <a:spcPct val="85000"/>
              </a:lnSpc>
            </a:pPr>
            <a:r>
              <a:rPr lang="en-US"/>
              <a:t>C arrays allocated in row-major order</a:t>
            </a:r>
          </a:p>
          <a:p>
            <a:pPr lvl="1">
              <a:lnSpc>
                <a:spcPct val="90000"/>
              </a:lnSpc>
            </a:pPr>
            <a:r>
              <a:rPr lang="en-US"/>
              <a:t>Each row in contiguous memory locations</a:t>
            </a:r>
          </a:p>
          <a:p>
            <a:pPr>
              <a:lnSpc>
                <a:spcPct val="85000"/>
              </a:lnSpc>
            </a:pPr>
            <a:r>
              <a:rPr lang="en-US"/>
              <a:t>Stepping through columns in one row:</a:t>
            </a:r>
          </a:p>
          <a:p>
            <a:pPr lvl="1">
              <a:lnSpc>
                <a:spcPct val="90000"/>
              </a:lnSpc>
            </a:pPr>
            <a:r>
              <a:rPr lang="en-US">
                <a:latin typeface="Courier New" pitchFamily="-65" charset="0"/>
              </a:rPr>
              <a:t>for (i = 0; i &lt; N; i++)</a:t>
            </a:r>
          </a:p>
          <a:p>
            <a:pPr marL="1096963" lvl="2">
              <a:lnSpc>
                <a:spcPct val="97000"/>
              </a:lnSpc>
              <a:buFont typeface="Wingdings" pitchFamily="-65" charset="2"/>
              <a:buNone/>
            </a:pPr>
            <a:r>
              <a:rPr lang="en-US">
                <a:latin typeface="Courier New" pitchFamily="-65" charset="0"/>
              </a:rPr>
              <a:t>sum += a[0][i];</a:t>
            </a:r>
          </a:p>
          <a:p>
            <a:pPr lvl="1">
              <a:lnSpc>
                <a:spcPct val="90000"/>
              </a:lnSpc>
            </a:pPr>
            <a:r>
              <a:rPr lang="en-US"/>
              <a:t>Accesses successive elements</a:t>
            </a:r>
          </a:p>
          <a:p>
            <a:pPr lvl="1">
              <a:lnSpc>
                <a:spcPct val="90000"/>
              </a:lnSpc>
            </a:pPr>
            <a:r>
              <a:rPr lang="en-US"/>
              <a:t>If block size (B) &gt; 8 bytes, exploits spatial locality</a:t>
            </a:r>
          </a:p>
          <a:p>
            <a:pPr marL="1096963" lvl="2">
              <a:lnSpc>
                <a:spcPct val="97000"/>
              </a:lnSpc>
            </a:pPr>
            <a:r>
              <a:rPr lang="en-US"/>
              <a:t>Compulsory miss rate = 8 bytes / B</a:t>
            </a:r>
          </a:p>
          <a:p>
            <a:pPr>
              <a:lnSpc>
                <a:spcPct val="85000"/>
              </a:lnSpc>
            </a:pPr>
            <a:r>
              <a:rPr lang="en-US"/>
              <a:t>Stepping through rows in one column:</a:t>
            </a:r>
          </a:p>
          <a:p>
            <a:pPr lvl="1">
              <a:lnSpc>
                <a:spcPct val="90000"/>
              </a:lnSpc>
            </a:pPr>
            <a:r>
              <a:rPr lang="en-US">
                <a:latin typeface="Courier New" pitchFamily="-65" charset="0"/>
              </a:rPr>
              <a:t>for (i = 0; i &lt; n; i++)</a:t>
            </a:r>
          </a:p>
          <a:p>
            <a:pPr marL="1096963" lvl="2">
              <a:lnSpc>
                <a:spcPct val="97000"/>
              </a:lnSpc>
              <a:buFont typeface="Wingdings" pitchFamily="-65" charset="2"/>
              <a:buNone/>
            </a:pPr>
            <a:r>
              <a:rPr lang="en-US">
                <a:latin typeface="Courier New" pitchFamily="-65" charset="0"/>
              </a:rPr>
              <a:t>sum += a[i][0];</a:t>
            </a:r>
          </a:p>
          <a:p>
            <a:pPr lvl="1">
              <a:lnSpc>
                <a:spcPct val="90000"/>
              </a:lnSpc>
            </a:pPr>
            <a:r>
              <a:rPr lang="en-US"/>
              <a:t>Accesses distant elements</a:t>
            </a:r>
          </a:p>
          <a:p>
            <a:pPr lvl="1">
              <a:lnSpc>
                <a:spcPct val="90000"/>
              </a:lnSpc>
            </a:pPr>
            <a:r>
              <a:rPr lang="en-US"/>
              <a:t>No spatial locality!</a:t>
            </a:r>
          </a:p>
          <a:p>
            <a:pPr marL="1096963" lvl="2">
              <a:lnSpc>
                <a:spcPct val="97000"/>
              </a:lnSpc>
            </a:pPr>
            <a:r>
              <a:rPr lang="en-US"/>
              <a:t>Compulsory miss rate = 100% (assuming large rows)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419100" y="247650"/>
            <a:ext cx="8586787" cy="781050"/>
          </a:xfrm>
        </p:spPr>
        <p:txBody>
          <a:bodyPr/>
          <a:lstStyle/>
          <a:p>
            <a:r>
              <a:rPr lang="en-US"/>
              <a:t>Matrix Multiplication (ijk)</a:t>
            </a:r>
          </a:p>
        </p:txBody>
      </p:sp>
      <p:sp>
        <p:nvSpPr>
          <p:cNvPr id="920579" name="Rectangle 3"/>
          <p:cNvSpPr>
            <a:spLocks noChangeArrowheads="1"/>
          </p:cNvSpPr>
          <p:nvPr/>
        </p:nvSpPr>
        <p:spPr bwMode="auto">
          <a:xfrm>
            <a:off x="541337" y="1765300"/>
            <a:ext cx="4492625" cy="280670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ijk */</a:t>
            </a:r>
          </a:p>
          <a:p>
            <a:pPr algn="l">
              <a:lnSpc>
                <a:spcPct val="65000"/>
              </a:lnSpc>
              <a:spcBef>
                <a:spcPct val="50000"/>
              </a:spcBef>
            </a:pPr>
            <a:r>
              <a:rPr lang="en-US">
                <a:latin typeface="Courier New" pitchFamily="-65" charset="0"/>
              </a:rPr>
              <a:t>for (i=0; i&lt;n; i++)  {</a:t>
            </a:r>
          </a:p>
          <a:p>
            <a:pPr algn="l">
              <a:lnSpc>
                <a:spcPct val="65000"/>
              </a:lnSpc>
              <a:spcBef>
                <a:spcPct val="50000"/>
              </a:spcBef>
            </a:pPr>
            <a:r>
              <a:rPr lang="en-US">
                <a:latin typeface="Courier New" pitchFamily="-65" charset="0"/>
              </a:rPr>
              <a:t>  for (j=0; j&lt;n; j++) {</a:t>
            </a:r>
          </a:p>
          <a:p>
            <a:pPr algn="l">
              <a:lnSpc>
                <a:spcPct val="65000"/>
              </a:lnSpc>
              <a:spcBef>
                <a:spcPct val="50000"/>
              </a:spcBef>
            </a:pPr>
            <a:r>
              <a:rPr lang="en-US">
                <a:latin typeface="Courier New" pitchFamily="-65" charset="0"/>
              </a:rPr>
              <a:t>    sum = 0.0;</a:t>
            </a:r>
          </a:p>
          <a:p>
            <a:pPr algn="l">
              <a:lnSpc>
                <a:spcPct val="65000"/>
              </a:lnSpc>
              <a:spcBef>
                <a:spcPct val="50000"/>
              </a:spcBef>
            </a:pPr>
            <a:r>
              <a:rPr lang="en-US">
                <a:latin typeface="Courier New" pitchFamily="-65" charset="0"/>
              </a:rPr>
              <a:t>    for (k=0; k&lt;n; k++) </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sum += a[i][k] * b[k][j];</a:t>
            </a:r>
          </a:p>
          <a:p>
            <a:pPr algn="l">
              <a:lnSpc>
                <a:spcPct val="65000"/>
              </a:lnSpc>
              <a:spcBef>
                <a:spcPct val="50000"/>
              </a:spcBef>
            </a:pPr>
            <a:r>
              <a:rPr lang="en-US">
                <a:latin typeface="Courier New" pitchFamily="-65" charset="0"/>
              </a:rPr>
              <a:t>    c[i][j] = sum;</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 </a:t>
            </a:r>
          </a:p>
        </p:txBody>
      </p:sp>
      <p:sp>
        <p:nvSpPr>
          <p:cNvPr id="920580" name="Rectangle 4"/>
          <p:cNvSpPr>
            <a:spLocks noChangeArrowheads="1"/>
          </p:cNvSpPr>
          <p:nvPr/>
        </p:nvSpPr>
        <p:spPr bwMode="auto">
          <a:xfrm>
            <a:off x="5507037"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0581" name="Rectangle 5"/>
          <p:cNvSpPr>
            <a:spLocks noChangeArrowheads="1"/>
          </p:cNvSpPr>
          <p:nvPr/>
        </p:nvSpPr>
        <p:spPr bwMode="auto">
          <a:xfrm>
            <a:off x="6726237"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0582" name="Rectangle 6"/>
          <p:cNvSpPr>
            <a:spLocks noChangeArrowheads="1"/>
          </p:cNvSpPr>
          <p:nvPr/>
        </p:nvSpPr>
        <p:spPr bwMode="auto">
          <a:xfrm>
            <a:off x="7869237"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0583" name="Rectangle 7"/>
          <p:cNvSpPr>
            <a:spLocks noChangeArrowheads="1"/>
          </p:cNvSpPr>
          <p:nvPr/>
        </p:nvSpPr>
        <p:spPr bwMode="auto">
          <a:xfrm>
            <a:off x="5638800" y="316865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0584" name="Rectangle 8"/>
          <p:cNvSpPr>
            <a:spLocks noChangeArrowheads="1"/>
          </p:cNvSpPr>
          <p:nvPr/>
        </p:nvSpPr>
        <p:spPr bwMode="auto">
          <a:xfrm>
            <a:off x="6858000" y="316865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0585" name="Rectangle 9"/>
          <p:cNvSpPr>
            <a:spLocks noChangeArrowheads="1"/>
          </p:cNvSpPr>
          <p:nvPr/>
        </p:nvSpPr>
        <p:spPr bwMode="auto">
          <a:xfrm>
            <a:off x="8001000" y="3168650"/>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0586" name="Line 10"/>
          <p:cNvSpPr>
            <a:spLocks noChangeShapeType="1"/>
          </p:cNvSpPr>
          <p:nvPr/>
        </p:nvSpPr>
        <p:spPr bwMode="auto">
          <a:xfrm>
            <a:off x="6948487" y="2593975"/>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0587" name="Line 11"/>
          <p:cNvSpPr>
            <a:spLocks noChangeShapeType="1"/>
          </p:cNvSpPr>
          <p:nvPr/>
        </p:nvSpPr>
        <p:spPr bwMode="auto">
          <a:xfrm>
            <a:off x="5513387" y="296227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0588" name="Rectangle 12"/>
          <p:cNvSpPr>
            <a:spLocks noChangeArrowheads="1"/>
          </p:cNvSpPr>
          <p:nvPr/>
        </p:nvSpPr>
        <p:spPr bwMode="auto">
          <a:xfrm>
            <a:off x="6096000" y="278765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a:t>
            </a:r>
          </a:p>
        </p:txBody>
      </p:sp>
      <p:sp>
        <p:nvSpPr>
          <p:cNvPr id="920589" name="Rectangle 13"/>
          <p:cNvSpPr>
            <a:spLocks noChangeArrowheads="1"/>
          </p:cNvSpPr>
          <p:nvPr/>
        </p:nvSpPr>
        <p:spPr bwMode="auto">
          <a:xfrm>
            <a:off x="6705600" y="225425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(*,j)</a:t>
            </a:r>
          </a:p>
        </p:txBody>
      </p:sp>
      <p:sp>
        <p:nvSpPr>
          <p:cNvPr id="920590" name="Rectangle 14"/>
          <p:cNvSpPr>
            <a:spLocks noChangeArrowheads="1"/>
          </p:cNvSpPr>
          <p:nvPr/>
        </p:nvSpPr>
        <p:spPr bwMode="auto">
          <a:xfrm>
            <a:off x="8027987" y="289877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0591" name="Rectangle 15"/>
          <p:cNvSpPr>
            <a:spLocks noChangeArrowheads="1"/>
          </p:cNvSpPr>
          <p:nvPr/>
        </p:nvSpPr>
        <p:spPr bwMode="auto">
          <a:xfrm>
            <a:off x="7848600" y="2559050"/>
            <a:ext cx="498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(i,j)</a:t>
            </a:r>
          </a:p>
        </p:txBody>
      </p:sp>
      <p:sp>
        <p:nvSpPr>
          <p:cNvPr id="920592" name="Rectangle 16"/>
          <p:cNvSpPr>
            <a:spLocks noChangeArrowheads="1"/>
          </p:cNvSpPr>
          <p:nvPr/>
        </p:nvSpPr>
        <p:spPr bwMode="auto">
          <a:xfrm>
            <a:off x="5410200" y="1797050"/>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grpSp>
        <p:nvGrpSpPr>
          <p:cNvPr id="920593" name="Group 17"/>
          <p:cNvGrpSpPr>
            <a:grpSpLocks/>
          </p:cNvGrpSpPr>
          <p:nvPr/>
        </p:nvGrpSpPr>
        <p:grpSpPr bwMode="auto">
          <a:xfrm>
            <a:off x="6448425" y="3592513"/>
            <a:ext cx="1044575" cy="1301750"/>
            <a:chOff x="4053" y="2365"/>
            <a:chExt cx="658" cy="820"/>
          </a:xfrm>
        </p:grpSpPr>
        <p:sp>
          <p:nvSpPr>
            <p:cNvPr id="920594" name="Rectangle 18"/>
            <p:cNvSpPr>
              <a:spLocks noChangeArrowheads="1"/>
            </p:cNvSpPr>
            <p:nvPr/>
          </p:nvSpPr>
          <p:spPr bwMode="auto">
            <a:xfrm>
              <a:off x="4053" y="2783"/>
              <a:ext cx="65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a:t>
              </a:r>
            </a:p>
            <a:p>
              <a:pPr algn="l">
                <a:lnSpc>
                  <a:spcPct val="100000"/>
                </a:lnSpc>
              </a:pPr>
              <a:r>
                <a:rPr lang="en-US" b="0"/>
                <a:t>wise</a:t>
              </a:r>
            </a:p>
          </p:txBody>
        </p:sp>
        <p:sp>
          <p:nvSpPr>
            <p:cNvPr id="920595" name="Line 19"/>
            <p:cNvSpPr>
              <a:spLocks noChangeShapeType="1"/>
            </p:cNvSpPr>
            <p:nvPr/>
          </p:nvSpPr>
          <p:spPr bwMode="auto">
            <a:xfrm flipV="1">
              <a:off x="4404" y="2365"/>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0596" name="Rectangle 20"/>
          <p:cNvSpPr>
            <a:spLocks noChangeArrowheads="1"/>
          </p:cNvSpPr>
          <p:nvPr/>
        </p:nvSpPr>
        <p:spPr bwMode="auto">
          <a:xfrm>
            <a:off x="5229225" y="4256088"/>
            <a:ext cx="1171575" cy="363537"/>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0597" name="Line 21"/>
          <p:cNvSpPr>
            <a:spLocks noChangeShapeType="1"/>
          </p:cNvSpPr>
          <p:nvPr/>
        </p:nvSpPr>
        <p:spPr bwMode="auto">
          <a:xfrm flipV="1">
            <a:off x="5786437"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nvGrpSpPr>
          <p:cNvPr id="920598" name="Group 22"/>
          <p:cNvGrpSpPr>
            <a:grpSpLocks/>
          </p:cNvGrpSpPr>
          <p:nvPr/>
        </p:nvGrpSpPr>
        <p:grpSpPr bwMode="auto">
          <a:xfrm>
            <a:off x="7604125" y="3592513"/>
            <a:ext cx="739775" cy="1027112"/>
            <a:chOff x="4781" y="2365"/>
            <a:chExt cx="466" cy="647"/>
          </a:xfrm>
        </p:grpSpPr>
        <p:sp>
          <p:nvSpPr>
            <p:cNvPr id="920599" name="Rectangle 23"/>
            <p:cNvSpPr>
              <a:spLocks noChangeArrowheads="1"/>
            </p:cNvSpPr>
            <p:nvPr/>
          </p:nvSpPr>
          <p:spPr bwMode="auto">
            <a:xfrm>
              <a:off x="4781" y="2783"/>
              <a:ext cx="466"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0600" name="Line 24"/>
            <p:cNvSpPr>
              <a:spLocks noChangeShapeType="1"/>
            </p:cNvSpPr>
            <p:nvPr/>
          </p:nvSpPr>
          <p:spPr bwMode="auto">
            <a:xfrm flipV="1">
              <a:off x="5132" y="2365"/>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0601" name="Rectangle 25"/>
          <p:cNvSpPr>
            <a:spLocks noChangeArrowheads="1"/>
          </p:cNvSpPr>
          <p:nvPr/>
        </p:nvSpPr>
        <p:spPr bwMode="auto">
          <a:xfrm>
            <a:off x="412750" y="4876800"/>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smtClean="0">
                <a:ea typeface="ＭＳ Ｐゴシック" pitchFamily="-65" charset="-128"/>
              </a:rPr>
              <a:t>A</a:t>
            </a:r>
            <a:r>
              <a:rPr lang="en-US" sz="2000" dirty="0" smtClean="0">
                <a:ea typeface="ＭＳ Ｐゴシック" pitchFamily="-65" charset="-128"/>
              </a:rPr>
              <a:t>	</a:t>
            </a:r>
            <a:r>
              <a:rPr lang="en-US" sz="2000" u="sng" dirty="0" smtClean="0">
                <a:ea typeface="ＭＳ Ｐゴシック" pitchFamily="-65" charset="-128"/>
              </a:rPr>
              <a:t>B</a:t>
            </a:r>
            <a:r>
              <a:rPr lang="en-US" sz="2000" dirty="0" smtClean="0">
                <a:ea typeface="ＭＳ Ｐゴシック" pitchFamily="-65" charset="-128"/>
              </a:rPr>
              <a:t>	</a:t>
            </a:r>
            <a:r>
              <a:rPr lang="en-US" sz="2000" u="sng" dirty="0" smtClean="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0.25	1.0	0.0</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defTabSz="820583"/>
            <a:r>
              <a:rPr lang="en-US" dirty="0" err="1" smtClean="0"/>
              <a:t>Associativity</a:t>
            </a:r>
            <a:r>
              <a:rPr lang="en-US" dirty="0" smtClean="0"/>
              <a:t> tradeoffs and miss rates</a:t>
            </a:r>
          </a:p>
        </p:txBody>
      </p:sp>
      <p:sp>
        <p:nvSpPr>
          <p:cNvPr id="29700" name="Rectangle 3"/>
          <p:cNvSpPr>
            <a:spLocks noGrp="1" noChangeArrowheads="1"/>
          </p:cNvSpPr>
          <p:nvPr>
            <p:ph type="body" idx="1"/>
          </p:nvPr>
        </p:nvSpPr>
        <p:spPr>
          <a:xfrm>
            <a:off x="396875" y="1219200"/>
            <a:ext cx="7896225" cy="4972050"/>
          </a:xfrm>
        </p:spPr>
        <p:txBody>
          <a:bodyPr/>
          <a:lstStyle/>
          <a:p>
            <a:pPr marL="307718" indent="-307718" defTabSz="820583"/>
            <a:r>
              <a:rPr lang="en-US" sz="2000" dirty="0" smtClean="0"/>
              <a:t>As we saw last time, </a:t>
            </a:r>
            <a:r>
              <a:rPr lang="en-US" sz="2000" dirty="0" smtClean="0">
                <a:solidFill>
                  <a:srgbClr val="FF0000"/>
                </a:solidFill>
              </a:rPr>
              <a:t>higher </a:t>
            </a:r>
            <a:r>
              <a:rPr lang="en-US" sz="2000" dirty="0" err="1" smtClean="0">
                <a:solidFill>
                  <a:srgbClr val="FF0000"/>
                </a:solidFill>
              </a:rPr>
              <a:t>associativity</a:t>
            </a:r>
            <a:r>
              <a:rPr lang="en-US" sz="2000" dirty="0" smtClean="0">
                <a:solidFill>
                  <a:srgbClr val="FF0000"/>
                </a:solidFill>
              </a:rPr>
              <a:t> </a:t>
            </a:r>
            <a:r>
              <a:rPr lang="en-US" sz="2000" dirty="0" smtClean="0"/>
              <a:t>means more </a:t>
            </a:r>
            <a:r>
              <a:rPr lang="en-US" sz="2000" dirty="0" smtClean="0">
                <a:solidFill>
                  <a:srgbClr val="FF0000"/>
                </a:solidFill>
              </a:rPr>
              <a:t>complex hardware</a:t>
            </a:r>
            <a:r>
              <a:rPr lang="en-US" sz="2000" dirty="0" smtClean="0"/>
              <a:t>.</a:t>
            </a:r>
          </a:p>
          <a:p>
            <a:pPr marL="307718" indent="-307718" defTabSz="820583"/>
            <a:r>
              <a:rPr lang="en-US" sz="2000" dirty="0" smtClean="0"/>
              <a:t>But a highly-associative cache will also exhibit a </a:t>
            </a:r>
            <a:r>
              <a:rPr lang="en-US" sz="2000" dirty="0" smtClean="0">
                <a:solidFill>
                  <a:srgbClr val="FF0000"/>
                </a:solidFill>
              </a:rPr>
              <a:t>lower miss rate</a:t>
            </a:r>
            <a:r>
              <a:rPr lang="en-US" sz="2000" dirty="0" smtClean="0"/>
              <a:t>.</a:t>
            </a:r>
          </a:p>
          <a:p>
            <a:pPr marL="666723" lvl="1" indent="-256432" defTabSz="820583"/>
            <a:r>
              <a:rPr lang="en-US" sz="1800" dirty="0" smtClean="0"/>
              <a:t>Each set has more blocks, so there’s less chance of a conflict between two addresses which both belong in the same set.</a:t>
            </a:r>
          </a:p>
          <a:p>
            <a:pPr marL="666723" lvl="1" indent="-256432" defTabSz="820583"/>
            <a:r>
              <a:rPr lang="en-US" sz="1800" dirty="0" smtClean="0"/>
              <a:t>Overall, this will reduce AMAT and memory stall cycles.</a:t>
            </a:r>
          </a:p>
          <a:p>
            <a:pPr marL="307718" indent="-307718" defTabSz="820583"/>
            <a:r>
              <a:rPr lang="en-US" sz="2000" dirty="0" smtClean="0"/>
              <a:t>The textbook shows the miss rates decreasing as the </a:t>
            </a:r>
            <a:r>
              <a:rPr lang="en-US" sz="2000" dirty="0" err="1" smtClean="0"/>
              <a:t>associativity</a:t>
            </a:r>
            <a:r>
              <a:rPr lang="en-US" sz="2000" dirty="0" smtClean="0"/>
              <a:t> increases.</a:t>
            </a:r>
          </a:p>
        </p:txBody>
      </p:sp>
      <p:sp>
        <p:nvSpPr>
          <p:cNvPr id="29701" name="Rectangle 4"/>
          <p:cNvSpPr>
            <a:spLocks noChangeArrowheads="1"/>
          </p:cNvSpPr>
          <p:nvPr/>
        </p:nvSpPr>
        <p:spPr bwMode="auto">
          <a:xfrm>
            <a:off x="5917013" y="6013357"/>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sp>
        <p:nvSpPr>
          <p:cNvPr id="29702" name="Rectangle 56"/>
          <p:cNvSpPr>
            <a:spLocks noChangeArrowheads="1"/>
          </p:cNvSpPr>
          <p:nvPr/>
        </p:nvSpPr>
        <p:spPr bwMode="auto">
          <a:xfrm>
            <a:off x="6068548" y="6166037"/>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grpSp>
        <p:nvGrpSpPr>
          <p:cNvPr id="2" name="Group 92"/>
          <p:cNvGrpSpPr>
            <a:grpSpLocks/>
          </p:cNvGrpSpPr>
          <p:nvPr/>
        </p:nvGrpSpPr>
        <p:grpSpPr bwMode="auto">
          <a:xfrm>
            <a:off x="2202296" y="3734920"/>
            <a:ext cx="4801467" cy="2853298"/>
            <a:chOff x="1456" y="2337"/>
            <a:chExt cx="3327" cy="2037"/>
          </a:xfrm>
        </p:grpSpPr>
        <p:sp>
          <p:nvSpPr>
            <p:cNvPr id="29704" name="Line 6"/>
            <p:cNvSpPr>
              <a:spLocks noChangeShapeType="1"/>
            </p:cNvSpPr>
            <p:nvPr/>
          </p:nvSpPr>
          <p:spPr bwMode="auto">
            <a:xfrm>
              <a:off x="1795" y="3692"/>
              <a:ext cx="2751" cy="1"/>
            </a:xfrm>
            <a:prstGeom prst="line">
              <a:avLst/>
            </a:prstGeom>
            <a:noFill/>
            <a:ln w="6350">
              <a:solidFill>
                <a:srgbClr val="000000"/>
              </a:solidFill>
              <a:round/>
              <a:headEnd/>
              <a:tailEnd/>
            </a:ln>
          </p:spPr>
          <p:txBody>
            <a:bodyPr/>
            <a:lstStyle/>
            <a:p>
              <a:endParaRPr lang="en-US" sz="2800"/>
            </a:p>
          </p:txBody>
        </p:sp>
        <p:sp>
          <p:nvSpPr>
            <p:cNvPr id="29705" name="Line 7"/>
            <p:cNvSpPr>
              <a:spLocks noChangeShapeType="1"/>
            </p:cNvSpPr>
            <p:nvPr/>
          </p:nvSpPr>
          <p:spPr bwMode="auto">
            <a:xfrm>
              <a:off x="1795" y="3257"/>
              <a:ext cx="2740" cy="2"/>
            </a:xfrm>
            <a:prstGeom prst="line">
              <a:avLst/>
            </a:prstGeom>
            <a:noFill/>
            <a:ln w="6350">
              <a:solidFill>
                <a:srgbClr val="000000"/>
              </a:solidFill>
              <a:round/>
              <a:headEnd/>
              <a:tailEnd/>
            </a:ln>
          </p:spPr>
          <p:txBody>
            <a:bodyPr/>
            <a:lstStyle/>
            <a:p>
              <a:endParaRPr lang="en-US" sz="2800"/>
            </a:p>
          </p:txBody>
        </p:sp>
        <p:sp>
          <p:nvSpPr>
            <p:cNvPr id="29706" name="Freeform 8"/>
            <p:cNvSpPr>
              <a:spLocks/>
            </p:cNvSpPr>
            <p:nvPr/>
          </p:nvSpPr>
          <p:spPr bwMode="auto">
            <a:xfrm>
              <a:off x="1795" y="4119"/>
              <a:ext cx="2740" cy="6"/>
            </a:xfrm>
            <a:custGeom>
              <a:avLst/>
              <a:gdLst>
                <a:gd name="T0" fmla="*/ 4010 w 2491"/>
                <a:gd name="T1" fmla="*/ 0 h 5"/>
                <a:gd name="T2" fmla="*/ 4010 w 2491"/>
                <a:gd name="T3" fmla="*/ 12 h 5"/>
                <a:gd name="T4" fmla="*/ 0 w 2491"/>
                <a:gd name="T5" fmla="*/ 12 h 5"/>
                <a:gd name="T6" fmla="*/ 0 60000 65536"/>
                <a:gd name="T7" fmla="*/ 0 60000 65536"/>
                <a:gd name="T8" fmla="*/ 0 60000 65536"/>
                <a:gd name="T9" fmla="*/ 0 w 2491"/>
                <a:gd name="T10" fmla="*/ 0 h 5"/>
                <a:gd name="T11" fmla="*/ 2491 w 2491"/>
                <a:gd name="T12" fmla="*/ 5 h 5"/>
              </a:gdLst>
              <a:ahLst/>
              <a:cxnLst>
                <a:cxn ang="T6">
                  <a:pos x="T0" y="T1"/>
                </a:cxn>
                <a:cxn ang="T7">
                  <a:pos x="T2" y="T3"/>
                </a:cxn>
                <a:cxn ang="T8">
                  <a:pos x="T4" y="T5"/>
                </a:cxn>
              </a:cxnLst>
              <a:rect l="T9" t="T10" r="T11" b="T12"/>
              <a:pathLst>
                <a:path w="2491" h="5">
                  <a:moveTo>
                    <a:pt x="2491" y="0"/>
                  </a:moveTo>
                  <a:lnTo>
                    <a:pt x="2491" y="5"/>
                  </a:lnTo>
                  <a:lnTo>
                    <a:pt x="0" y="5"/>
                  </a:lnTo>
                </a:path>
              </a:pathLst>
            </a:custGeom>
            <a:noFill/>
            <a:ln w="6350">
              <a:solidFill>
                <a:srgbClr val="000000"/>
              </a:solidFill>
              <a:round/>
              <a:headEnd/>
              <a:tailEnd/>
            </a:ln>
          </p:spPr>
          <p:txBody>
            <a:bodyPr/>
            <a:lstStyle/>
            <a:p>
              <a:endParaRPr lang="en-US" sz="2800"/>
            </a:p>
          </p:txBody>
        </p:sp>
        <p:sp>
          <p:nvSpPr>
            <p:cNvPr id="29707" name="Rectangle 9"/>
            <p:cNvSpPr>
              <a:spLocks noChangeArrowheads="1"/>
            </p:cNvSpPr>
            <p:nvPr/>
          </p:nvSpPr>
          <p:spPr bwMode="auto">
            <a:xfrm>
              <a:off x="1627" y="4071"/>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0%</a:t>
              </a:r>
              <a:endParaRPr lang="en-US" sz="2400" dirty="0"/>
            </a:p>
          </p:txBody>
        </p:sp>
        <p:sp>
          <p:nvSpPr>
            <p:cNvPr id="29708" name="Rectangle 11"/>
            <p:cNvSpPr>
              <a:spLocks noChangeArrowheads="1"/>
            </p:cNvSpPr>
            <p:nvPr/>
          </p:nvSpPr>
          <p:spPr bwMode="auto">
            <a:xfrm>
              <a:off x="1627" y="3646"/>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3%</a:t>
              </a:r>
              <a:endParaRPr lang="en-US" sz="2400" dirty="0"/>
            </a:p>
          </p:txBody>
        </p:sp>
        <p:sp>
          <p:nvSpPr>
            <p:cNvPr id="29709" name="Rectangle 13"/>
            <p:cNvSpPr>
              <a:spLocks noChangeArrowheads="1"/>
            </p:cNvSpPr>
            <p:nvPr/>
          </p:nvSpPr>
          <p:spPr bwMode="auto">
            <a:xfrm>
              <a:off x="1627" y="3208"/>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6%</a:t>
              </a:r>
              <a:endParaRPr lang="en-US" sz="2400" dirty="0"/>
            </a:p>
          </p:txBody>
        </p:sp>
        <p:sp>
          <p:nvSpPr>
            <p:cNvPr id="29710" name="Rectangle 15"/>
            <p:cNvSpPr>
              <a:spLocks noChangeArrowheads="1"/>
            </p:cNvSpPr>
            <p:nvPr/>
          </p:nvSpPr>
          <p:spPr bwMode="auto">
            <a:xfrm>
              <a:off x="1627" y="2770"/>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9%</a:t>
              </a:r>
              <a:endParaRPr lang="en-US" sz="2400" dirty="0"/>
            </a:p>
          </p:txBody>
        </p:sp>
        <p:sp>
          <p:nvSpPr>
            <p:cNvPr id="29711" name="Rectangle 17"/>
            <p:cNvSpPr>
              <a:spLocks noChangeArrowheads="1"/>
            </p:cNvSpPr>
            <p:nvPr/>
          </p:nvSpPr>
          <p:spPr bwMode="auto">
            <a:xfrm>
              <a:off x="1578" y="2337"/>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12%</a:t>
              </a:r>
              <a:endParaRPr lang="en-US" sz="2400" dirty="0"/>
            </a:p>
          </p:txBody>
        </p:sp>
        <p:sp>
          <p:nvSpPr>
            <p:cNvPr id="29712" name="Line 20"/>
            <p:cNvSpPr>
              <a:spLocks noChangeShapeType="1"/>
            </p:cNvSpPr>
            <p:nvPr/>
          </p:nvSpPr>
          <p:spPr bwMode="auto">
            <a:xfrm flipV="1">
              <a:off x="1795" y="2339"/>
              <a:ext cx="0" cy="1786"/>
            </a:xfrm>
            <a:prstGeom prst="line">
              <a:avLst/>
            </a:prstGeom>
            <a:noFill/>
            <a:ln w="6350">
              <a:solidFill>
                <a:srgbClr val="000000"/>
              </a:solidFill>
              <a:round/>
              <a:headEnd/>
              <a:tailEnd/>
            </a:ln>
          </p:spPr>
          <p:txBody>
            <a:bodyPr/>
            <a:lstStyle/>
            <a:p>
              <a:endParaRPr lang="en-US" sz="2800"/>
            </a:p>
          </p:txBody>
        </p:sp>
        <p:sp>
          <p:nvSpPr>
            <p:cNvPr id="29713" name="Line 21"/>
            <p:cNvSpPr>
              <a:spLocks noChangeShapeType="1"/>
            </p:cNvSpPr>
            <p:nvPr/>
          </p:nvSpPr>
          <p:spPr bwMode="auto">
            <a:xfrm>
              <a:off x="1795" y="3692"/>
              <a:ext cx="38" cy="1"/>
            </a:xfrm>
            <a:prstGeom prst="line">
              <a:avLst/>
            </a:prstGeom>
            <a:noFill/>
            <a:ln w="6350">
              <a:solidFill>
                <a:srgbClr val="000000"/>
              </a:solidFill>
              <a:round/>
              <a:headEnd/>
              <a:tailEnd/>
            </a:ln>
          </p:spPr>
          <p:txBody>
            <a:bodyPr/>
            <a:lstStyle/>
            <a:p>
              <a:endParaRPr lang="en-US" sz="2800"/>
            </a:p>
          </p:txBody>
        </p:sp>
        <p:sp>
          <p:nvSpPr>
            <p:cNvPr id="29714" name="Line 22"/>
            <p:cNvSpPr>
              <a:spLocks noChangeShapeType="1"/>
            </p:cNvSpPr>
            <p:nvPr/>
          </p:nvSpPr>
          <p:spPr bwMode="auto">
            <a:xfrm>
              <a:off x="1795" y="3257"/>
              <a:ext cx="38" cy="2"/>
            </a:xfrm>
            <a:prstGeom prst="line">
              <a:avLst/>
            </a:prstGeom>
            <a:noFill/>
            <a:ln w="6350">
              <a:solidFill>
                <a:srgbClr val="000000"/>
              </a:solidFill>
              <a:round/>
              <a:headEnd/>
              <a:tailEnd/>
            </a:ln>
          </p:spPr>
          <p:txBody>
            <a:bodyPr/>
            <a:lstStyle/>
            <a:p>
              <a:endParaRPr lang="en-US" sz="2800"/>
            </a:p>
          </p:txBody>
        </p:sp>
        <p:sp>
          <p:nvSpPr>
            <p:cNvPr id="29715" name="Line 23"/>
            <p:cNvSpPr>
              <a:spLocks noChangeShapeType="1"/>
            </p:cNvSpPr>
            <p:nvPr/>
          </p:nvSpPr>
          <p:spPr bwMode="auto">
            <a:xfrm>
              <a:off x="1795" y="2824"/>
              <a:ext cx="38" cy="1"/>
            </a:xfrm>
            <a:prstGeom prst="line">
              <a:avLst/>
            </a:prstGeom>
            <a:noFill/>
            <a:ln w="6350">
              <a:solidFill>
                <a:srgbClr val="000000"/>
              </a:solidFill>
              <a:round/>
              <a:headEnd/>
              <a:tailEnd/>
            </a:ln>
          </p:spPr>
          <p:txBody>
            <a:bodyPr/>
            <a:lstStyle/>
            <a:p>
              <a:endParaRPr lang="en-US" sz="2800"/>
            </a:p>
          </p:txBody>
        </p:sp>
        <p:sp>
          <p:nvSpPr>
            <p:cNvPr id="29716" name="Line 24"/>
            <p:cNvSpPr>
              <a:spLocks noChangeShapeType="1"/>
            </p:cNvSpPr>
            <p:nvPr/>
          </p:nvSpPr>
          <p:spPr bwMode="auto">
            <a:xfrm>
              <a:off x="1795" y="2391"/>
              <a:ext cx="38" cy="2"/>
            </a:xfrm>
            <a:prstGeom prst="line">
              <a:avLst/>
            </a:prstGeom>
            <a:noFill/>
            <a:ln w="6350">
              <a:solidFill>
                <a:srgbClr val="000000"/>
              </a:solidFill>
              <a:round/>
              <a:headEnd/>
              <a:tailEnd/>
            </a:ln>
          </p:spPr>
          <p:txBody>
            <a:bodyPr/>
            <a:lstStyle/>
            <a:p>
              <a:endParaRPr lang="en-US" sz="2800"/>
            </a:p>
          </p:txBody>
        </p:sp>
        <p:sp>
          <p:nvSpPr>
            <p:cNvPr id="29717" name="Rectangle 25"/>
            <p:cNvSpPr>
              <a:spLocks noChangeArrowheads="1"/>
            </p:cNvSpPr>
            <p:nvPr/>
          </p:nvSpPr>
          <p:spPr bwMode="auto">
            <a:xfrm>
              <a:off x="4343" y="4144"/>
              <a:ext cx="440"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Eight-way</a:t>
              </a:r>
              <a:endParaRPr lang="en-US" sz="2400" dirty="0"/>
            </a:p>
          </p:txBody>
        </p:sp>
        <p:sp>
          <p:nvSpPr>
            <p:cNvPr id="29718" name="Rectangle 34"/>
            <p:cNvSpPr>
              <a:spLocks noChangeArrowheads="1"/>
            </p:cNvSpPr>
            <p:nvPr/>
          </p:nvSpPr>
          <p:spPr bwMode="auto">
            <a:xfrm>
              <a:off x="3570" y="4144"/>
              <a:ext cx="414"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Four-way</a:t>
              </a:r>
              <a:endParaRPr lang="en-US" sz="2400" dirty="0"/>
            </a:p>
          </p:txBody>
        </p:sp>
        <p:sp>
          <p:nvSpPr>
            <p:cNvPr id="29719" name="Rectangle 42"/>
            <p:cNvSpPr>
              <a:spLocks noChangeArrowheads="1"/>
            </p:cNvSpPr>
            <p:nvPr/>
          </p:nvSpPr>
          <p:spPr bwMode="auto">
            <a:xfrm>
              <a:off x="2797" y="4144"/>
              <a:ext cx="393"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Two-way</a:t>
              </a:r>
              <a:endParaRPr lang="en-US" sz="2400" dirty="0"/>
            </a:p>
          </p:txBody>
        </p:sp>
        <p:sp>
          <p:nvSpPr>
            <p:cNvPr id="29720" name="Rectangle 49"/>
            <p:cNvSpPr>
              <a:spLocks noChangeArrowheads="1"/>
            </p:cNvSpPr>
            <p:nvPr/>
          </p:nvSpPr>
          <p:spPr bwMode="auto">
            <a:xfrm>
              <a:off x="2007" y="4144"/>
              <a:ext cx="389"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One-way</a:t>
              </a:r>
              <a:endParaRPr lang="en-US" sz="2400" dirty="0"/>
            </a:p>
          </p:txBody>
        </p:sp>
        <p:sp>
          <p:nvSpPr>
            <p:cNvPr id="29721" name="Rectangle 57"/>
            <p:cNvSpPr>
              <a:spLocks noChangeArrowheads="1"/>
            </p:cNvSpPr>
            <p:nvPr/>
          </p:nvSpPr>
          <p:spPr bwMode="auto">
            <a:xfrm rot="16200000">
              <a:off x="1298" y="2987"/>
              <a:ext cx="418" cy="101"/>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Miss rate</a:t>
              </a:r>
              <a:endParaRPr lang="en-US" sz="2400" dirty="0"/>
            </a:p>
          </p:txBody>
        </p:sp>
        <p:sp>
          <p:nvSpPr>
            <p:cNvPr id="29722" name="Rectangle 66"/>
            <p:cNvSpPr>
              <a:spLocks noChangeArrowheads="1"/>
            </p:cNvSpPr>
            <p:nvPr/>
          </p:nvSpPr>
          <p:spPr bwMode="auto">
            <a:xfrm>
              <a:off x="2928" y="4270"/>
              <a:ext cx="576" cy="104"/>
            </a:xfrm>
            <a:prstGeom prst="rect">
              <a:avLst/>
            </a:prstGeom>
            <a:noFill/>
            <a:ln w="9525">
              <a:noFill/>
              <a:miter lim="800000"/>
              <a:headEnd/>
              <a:tailEnd/>
            </a:ln>
          </p:spPr>
          <p:txBody>
            <a:bodyPr wrap="none" lIns="0" tIns="0" rIns="0" bIns="0">
              <a:spAutoFit/>
            </a:bodyPr>
            <a:lstStyle/>
            <a:p>
              <a:pPr defTabSz="914608"/>
              <a:r>
                <a:rPr lang="en-US" sz="1050" dirty="0" err="1">
                  <a:solidFill>
                    <a:srgbClr val="000000"/>
                  </a:solidFill>
                </a:rPr>
                <a:t>Associativity</a:t>
              </a:r>
              <a:endParaRPr lang="en-US" sz="2400" dirty="0"/>
            </a:p>
          </p:txBody>
        </p:sp>
        <p:sp>
          <p:nvSpPr>
            <p:cNvPr id="29723" name="Line 79"/>
            <p:cNvSpPr>
              <a:spLocks noChangeShapeType="1"/>
            </p:cNvSpPr>
            <p:nvPr/>
          </p:nvSpPr>
          <p:spPr bwMode="auto">
            <a:xfrm>
              <a:off x="1795" y="2824"/>
              <a:ext cx="2740" cy="1"/>
            </a:xfrm>
            <a:prstGeom prst="line">
              <a:avLst/>
            </a:prstGeom>
            <a:noFill/>
            <a:ln w="6350">
              <a:solidFill>
                <a:srgbClr val="000000"/>
              </a:solidFill>
              <a:round/>
              <a:headEnd/>
              <a:tailEnd/>
            </a:ln>
          </p:spPr>
          <p:txBody>
            <a:bodyPr/>
            <a:lstStyle/>
            <a:p>
              <a:endParaRPr lang="en-US" sz="2800"/>
            </a:p>
          </p:txBody>
        </p:sp>
        <p:sp>
          <p:nvSpPr>
            <p:cNvPr id="29724" name="Line 80"/>
            <p:cNvSpPr>
              <a:spLocks noChangeShapeType="1"/>
            </p:cNvSpPr>
            <p:nvPr/>
          </p:nvSpPr>
          <p:spPr bwMode="auto">
            <a:xfrm flipH="1" flipV="1">
              <a:off x="2180" y="2683"/>
              <a:ext cx="785" cy="290"/>
            </a:xfrm>
            <a:prstGeom prst="line">
              <a:avLst/>
            </a:prstGeom>
            <a:noFill/>
            <a:ln w="12700">
              <a:solidFill>
                <a:srgbClr val="009900"/>
              </a:solidFill>
              <a:round/>
              <a:headEnd/>
              <a:tailEnd/>
            </a:ln>
          </p:spPr>
          <p:txBody>
            <a:bodyPr/>
            <a:lstStyle/>
            <a:p>
              <a:endParaRPr lang="en-US" sz="2800"/>
            </a:p>
          </p:txBody>
        </p:sp>
        <p:sp>
          <p:nvSpPr>
            <p:cNvPr id="29725" name="Line 81"/>
            <p:cNvSpPr>
              <a:spLocks noChangeShapeType="1"/>
            </p:cNvSpPr>
            <p:nvPr/>
          </p:nvSpPr>
          <p:spPr bwMode="auto">
            <a:xfrm flipH="1" flipV="1">
              <a:off x="2965" y="2973"/>
              <a:ext cx="780" cy="286"/>
            </a:xfrm>
            <a:prstGeom prst="line">
              <a:avLst/>
            </a:prstGeom>
            <a:noFill/>
            <a:ln w="12700">
              <a:solidFill>
                <a:srgbClr val="009900"/>
              </a:solidFill>
              <a:round/>
              <a:headEnd/>
              <a:tailEnd/>
            </a:ln>
          </p:spPr>
          <p:txBody>
            <a:bodyPr/>
            <a:lstStyle/>
            <a:p>
              <a:endParaRPr lang="en-US" sz="2800"/>
            </a:p>
          </p:txBody>
        </p:sp>
        <p:sp>
          <p:nvSpPr>
            <p:cNvPr id="29726" name="Line 82"/>
            <p:cNvSpPr>
              <a:spLocks noChangeShapeType="1"/>
            </p:cNvSpPr>
            <p:nvPr/>
          </p:nvSpPr>
          <p:spPr bwMode="auto">
            <a:xfrm flipH="1" flipV="1">
              <a:off x="3745" y="3259"/>
              <a:ext cx="762" cy="144"/>
            </a:xfrm>
            <a:prstGeom prst="line">
              <a:avLst/>
            </a:prstGeom>
            <a:noFill/>
            <a:ln w="12700">
              <a:solidFill>
                <a:srgbClr val="009900"/>
              </a:solidFill>
              <a:round/>
              <a:headEnd/>
              <a:tailEnd/>
            </a:ln>
          </p:spPr>
          <p:txBody>
            <a:bodyPr/>
            <a:lstStyle/>
            <a:p>
              <a:endParaRPr lang="en-US" sz="2800"/>
            </a:p>
          </p:txBody>
        </p:sp>
        <p:sp>
          <p:nvSpPr>
            <p:cNvPr id="29727" name="Freeform 83"/>
            <p:cNvSpPr>
              <a:spLocks/>
            </p:cNvSpPr>
            <p:nvPr/>
          </p:nvSpPr>
          <p:spPr bwMode="auto">
            <a:xfrm>
              <a:off x="2150" y="2654"/>
              <a:ext cx="60" cy="57"/>
            </a:xfrm>
            <a:custGeom>
              <a:avLst/>
              <a:gdLst>
                <a:gd name="T0" fmla="*/ 0 w 54"/>
                <a:gd name="T1" fmla="*/ 0 h 50"/>
                <a:gd name="T2" fmla="*/ 91 w 54"/>
                <a:gd name="T3" fmla="*/ 2 h 50"/>
                <a:gd name="T4" fmla="*/ 91 w 54"/>
                <a:gd name="T5" fmla="*/ 96 h 50"/>
                <a:gd name="T6" fmla="*/ 0 w 54"/>
                <a:gd name="T7" fmla="*/ 96 h 50"/>
                <a:gd name="T8" fmla="*/ 0 w 54"/>
                <a:gd name="T9" fmla="*/ 2 h 50"/>
                <a:gd name="T10" fmla="*/ 0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0" y="50"/>
                  </a:lnTo>
                  <a:lnTo>
                    <a:pt x="0" y="2"/>
                  </a:lnTo>
                  <a:lnTo>
                    <a:pt x="0" y="0"/>
                  </a:lnTo>
                  <a:close/>
                </a:path>
              </a:pathLst>
            </a:custGeom>
            <a:solidFill>
              <a:srgbClr val="009900"/>
            </a:solidFill>
            <a:ln w="9525">
              <a:solidFill>
                <a:srgbClr val="009900"/>
              </a:solidFill>
              <a:round/>
              <a:headEnd/>
              <a:tailEnd/>
            </a:ln>
          </p:spPr>
          <p:txBody>
            <a:bodyPr/>
            <a:lstStyle/>
            <a:p>
              <a:endParaRPr lang="en-US" sz="2800"/>
            </a:p>
          </p:txBody>
        </p:sp>
        <p:sp>
          <p:nvSpPr>
            <p:cNvPr id="29728" name="Freeform 84"/>
            <p:cNvSpPr>
              <a:spLocks/>
            </p:cNvSpPr>
            <p:nvPr/>
          </p:nvSpPr>
          <p:spPr bwMode="auto">
            <a:xfrm>
              <a:off x="2936" y="2944"/>
              <a:ext cx="59" cy="57"/>
            </a:xfrm>
            <a:custGeom>
              <a:avLst/>
              <a:gdLst>
                <a:gd name="T0" fmla="*/ 0 w 54"/>
                <a:gd name="T1" fmla="*/ 0 h 50"/>
                <a:gd name="T2" fmla="*/ 83 w 54"/>
                <a:gd name="T3" fmla="*/ 2 h 50"/>
                <a:gd name="T4" fmla="*/ 83 w 54"/>
                <a:gd name="T5" fmla="*/ 96 h 50"/>
                <a:gd name="T6" fmla="*/ 0 w 54"/>
                <a:gd name="T7" fmla="*/ 96 h 50"/>
                <a:gd name="T8" fmla="*/ 0 w 54"/>
                <a:gd name="T9" fmla="*/ 2 h 50"/>
                <a:gd name="T10" fmla="*/ 0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0" y="50"/>
                  </a:lnTo>
                  <a:lnTo>
                    <a:pt x="0" y="2"/>
                  </a:lnTo>
                  <a:lnTo>
                    <a:pt x="0" y="0"/>
                  </a:lnTo>
                  <a:close/>
                </a:path>
              </a:pathLst>
            </a:custGeom>
            <a:solidFill>
              <a:srgbClr val="009900"/>
            </a:solidFill>
            <a:ln w="9525">
              <a:solidFill>
                <a:srgbClr val="009900"/>
              </a:solidFill>
              <a:round/>
              <a:headEnd/>
              <a:tailEnd/>
            </a:ln>
          </p:spPr>
          <p:txBody>
            <a:bodyPr/>
            <a:lstStyle/>
            <a:p>
              <a:endParaRPr lang="en-US" sz="2800"/>
            </a:p>
          </p:txBody>
        </p:sp>
        <p:sp>
          <p:nvSpPr>
            <p:cNvPr id="29729" name="Freeform 85"/>
            <p:cNvSpPr>
              <a:spLocks/>
            </p:cNvSpPr>
            <p:nvPr/>
          </p:nvSpPr>
          <p:spPr bwMode="auto">
            <a:xfrm>
              <a:off x="3715" y="3231"/>
              <a:ext cx="60" cy="54"/>
            </a:xfrm>
            <a:custGeom>
              <a:avLst/>
              <a:gdLst>
                <a:gd name="T0" fmla="*/ 0 w 54"/>
                <a:gd name="T1" fmla="*/ 0 h 48"/>
                <a:gd name="T2" fmla="*/ 91 w 54"/>
                <a:gd name="T3" fmla="*/ 0 h 48"/>
                <a:gd name="T4" fmla="*/ 91 w 54"/>
                <a:gd name="T5" fmla="*/ 88 h 48"/>
                <a:gd name="T6" fmla="*/ 0 w 54"/>
                <a:gd name="T7" fmla="*/ 88 h 48"/>
                <a:gd name="T8" fmla="*/ 0 w 54"/>
                <a:gd name="T9" fmla="*/ 0 h 48"/>
                <a:gd name="T10" fmla="*/ 0 w 54"/>
                <a:gd name="T11" fmla="*/ 0 h 48"/>
                <a:gd name="T12" fmla="*/ 0 60000 65536"/>
                <a:gd name="T13" fmla="*/ 0 60000 65536"/>
                <a:gd name="T14" fmla="*/ 0 60000 65536"/>
                <a:gd name="T15" fmla="*/ 0 60000 65536"/>
                <a:gd name="T16" fmla="*/ 0 60000 65536"/>
                <a:gd name="T17" fmla="*/ 0 60000 65536"/>
                <a:gd name="T18" fmla="*/ 0 w 54"/>
                <a:gd name="T19" fmla="*/ 0 h 48"/>
                <a:gd name="T20" fmla="*/ 54 w 5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4" h="48">
                  <a:moveTo>
                    <a:pt x="0" y="0"/>
                  </a:moveTo>
                  <a:lnTo>
                    <a:pt x="54" y="0"/>
                  </a:lnTo>
                  <a:lnTo>
                    <a:pt x="54" y="48"/>
                  </a:lnTo>
                  <a:lnTo>
                    <a:pt x="0" y="48"/>
                  </a:lnTo>
                  <a:lnTo>
                    <a:pt x="0" y="0"/>
                  </a:lnTo>
                  <a:close/>
                </a:path>
              </a:pathLst>
            </a:custGeom>
            <a:solidFill>
              <a:srgbClr val="009900"/>
            </a:solidFill>
            <a:ln w="9525">
              <a:solidFill>
                <a:srgbClr val="009900"/>
              </a:solidFill>
              <a:round/>
              <a:headEnd/>
              <a:tailEnd/>
            </a:ln>
          </p:spPr>
          <p:txBody>
            <a:bodyPr/>
            <a:lstStyle/>
            <a:p>
              <a:endParaRPr lang="en-US" sz="2800"/>
            </a:p>
          </p:txBody>
        </p:sp>
        <p:sp>
          <p:nvSpPr>
            <p:cNvPr id="29730" name="Freeform 86"/>
            <p:cNvSpPr>
              <a:spLocks/>
            </p:cNvSpPr>
            <p:nvPr/>
          </p:nvSpPr>
          <p:spPr bwMode="auto">
            <a:xfrm>
              <a:off x="4478" y="3375"/>
              <a:ext cx="59" cy="57"/>
            </a:xfrm>
            <a:custGeom>
              <a:avLst/>
              <a:gdLst>
                <a:gd name="T0" fmla="*/ 0 w 54"/>
                <a:gd name="T1" fmla="*/ 0 h 50"/>
                <a:gd name="T2" fmla="*/ 83 w 54"/>
                <a:gd name="T3" fmla="*/ 2 h 50"/>
                <a:gd name="T4" fmla="*/ 83 w 54"/>
                <a:gd name="T5" fmla="*/ 96 h 50"/>
                <a:gd name="T6" fmla="*/ 2 w 54"/>
                <a:gd name="T7" fmla="*/ 96 h 50"/>
                <a:gd name="T8" fmla="*/ 2 w 54"/>
                <a:gd name="T9" fmla="*/ 2 h 50"/>
                <a:gd name="T10" fmla="*/ 2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2" y="50"/>
                  </a:lnTo>
                  <a:lnTo>
                    <a:pt x="2" y="2"/>
                  </a:lnTo>
                  <a:lnTo>
                    <a:pt x="0" y="0"/>
                  </a:lnTo>
                  <a:close/>
                </a:path>
              </a:pathLst>
            </a:custGeom>
            <a:solidFill>
              <a:srgbClr val="009900"/>
            </a:solidFill>
            <a:ln w="9525">
              <a:solidFill>
                <a:srgbClr val="009900"/>
              </a:solidFill>
              <a:round/>
              <a:headEnd/>
              <a:tailEnd/>
            </a:ln>
          </p:spPr>
          <p:txBody>
            <a:bodyPr/>
            <a:lstStyle/>
            <a:p>
              <a:endParaRPr lang="en-US" sz="2800"/>
            </a:p>
          </p:txBody>
        </p:sp>
        <p:sp>
          <p:nvSpPr>
            <p:cNvPr id="29731" name="Line 87"/>
            <p:cNvSpPr>
              <a:spLocks noChangeShapeType="1"/>
            </p:cNvSpPr>
            <p:nvPr/>
          </p:nvSpPr>
          <p:spPr bwMode="auto">
            <a:xfrm>
              <a:off x="2180" y="4089"/>
              <a:ext cx="1" cy="36"/>
            </a:xfrm>
            <a:prstGeom prst="line">
              <a:avLst/>
            </a:prstGeom>
            <a:noFill/>
            <a:ln w="6350">
              <a:solidFill>
                <a:srgbClr val="000000"/>
              </a:solidFill>
              <a:round/>
              <a:headEnd/>
              <a:tailEnd/>
            </a:ln>
          </p:spPr>
          <p:txBody>
            <a:bodyPr/>
            <a:lstStyle/>
            <a:p>
              <a:endParaRPr lang="en-US" sz="2800"/>
            </a:p>
          </p:txBody>
        </p:sp>
        <p:sp>
          <p:nvSpPr>
            <p:cNvPr id="29732" name="Line 88"/>
            <p:cNvSpPr>
              <a:spLocks noChangeShapeType="1"/>
            </p:cNvSpPr>
            <p:nvPr/>
          </p:nvSpPr>
          <p:spPr bwMode="auto">
            <a:xfrm>
              <a:off x="2963" y="4089"/>
              <a:ext cx="2" cy="36"/>
            </a:xfrm>
            <a:prstGeom prst="line">
              <a:avLst/>
            </a:prstGeom>
            <a:noFill/>
            <a:ln w="6350">
              <a:solidFill>
                <a:srgbClr val="000000"/>
              </a:solidFill>
              <a:round/>
              <a:headEnd/>
              <a:tailEnd/>
            </a:ln>
          </p:spPr>
          <p:txBody>
            <a:bodyPr/>
            <a:lstStyle/>
            <a:p>
              <a:endParaRPr lang="en-US" sz="2800"/>
            </a:p>
          </p:txBody>
        </p:sp>
        <p:sp>
          <p:nvSpPr>
            <p:cNvPr id="29733" name="Line 89"/>
            <p:cNvSpPr>
              <a:spLocks noChangeShapeType="1"/>
            </p:cNvSpPr>
            <p:nvPr/>
          </p:nvSpPr>
          <p:spPr bwMode="auto">
            <a:xfrm>
              <a:off x="3747" y="4089"/>
              <a:ext cx="3" cy="36"/>
            </a:xfrm>
            <a:prstGeom prst="line">
              <a:avLst/>
            </a:prstGeom>
            <a:noFill/>
            <a:ln w="6350">
              <a:solidFill>
                <a:srgbClr val="000000"/>
              </a:solidFill>
              <a:round/>
              <a:headEnd/>
              <a:tailEnd/>
            </a:ln>
          </p:spPr>
          <p:txBody>
            <a:bodyPr/>
            <a:lstStyle/>
            <a:p>
              <a:endParaRPr lang="en-US" sz="2800"/>
            </a:p>
          </p:txBody>
        </p:sp>
        <p:sp>
          <p:nvSpPr>
            <p:cNvPr id="29734" name="Line 90"/>
            <p:cNvSpPr>
              <a:spLocks noChangeShapeType="1"/>
            </p:cNvSpPr>
            <p:nvPr/>
          </p:nvSpPr>
          <p:spPr bwMode="auto">
            <a:xfrm>
              <a:off x="4535" y="4089"/>
              <a:ext cx="2" cy="36"/>
            </a:xfrm>
            <a:prstGeom prst="line">
              <a:avLst/>
            </a:prstGeom>
            <a:noFill/>
            <a:ln w="6350">
              <a:solidFill>
                <a:srgbClr val="000000"/>
              </a:solidFill>
              <a:round/>
              <a:headEnd/>
              <a:tailEnd/>
            </a:ln>
          </p:spPr>
          <p:txBody>
            <a:bodyPr/>
            <a:lstStyle/>
            <a:p>
              <a:endParaRPr lang="en-US" sz="2800"/>
            </a:p>
          </p:txBody>
        </p:sp>
        <p:sp>
          <p:nvSpPr>
            <p:cNvPr id="29735" name="Line 91"/>
            <p:cNvSpPr>
              <a:spLocks noChangeShapeType="1"/>
            </p:cNvSpPr>
            <p:nvPr/>
          </p:nvSpPr>
          <p:spPr bwMode="auto">
            <a:xfrm>
              <a:off x="1795" y="2394"/>
              <a:ext cx="2740" cy="1"/>
            </a:xfrm>
            <a:prstGeom prst="line">
              <a:avLst/>
            </a:prstGeom>
            <a:noFill/>
            <a:ln w="6350">
              <a:solidFill>
                <a:srgbClr val="000000"/>
              </a:solidFill>
              <a:round/>
              <a:headEnd/>
              <a:tailEnd/>
            </a:ln>
          </p:spPr>
          <p:txBody>
            <a:bodyPr/>
            <a:lstStyle/>
            <a:p>
              <a:endParaRPr lang="en-US" sz="280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Matrix Multiplication (jik)</a:t>
            </a:r>
          </a:p>
        </p:txBody>
      </p:sp>
      <p:sp>
        <p:nvSpPr>
          <p:cNvPr id="921603" name="Rectangle 3"/>
          <p:cNvSpPr>
            <a:spLocks noChangeArrowheads="1"/>
          </p:cNvSpPr>
          <p:nvPr/>
        </p:nvSpPr>
        <p:spPr bwMode="auto">
          <a:xfrm>
            <a:off x="300038" y="1779588"/>
            <a:ext cx="4721225" cy="280670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jik */</a:t>
            </a:r>
          </a:p>
          <a:p>
            <a:pPr algn="l">
              <a:lnSpc>
                <a:spcPct val="65000"/>
              </a:lnSpc>
              <a:spcBef>
                <a:spcPct val="50000"/>
              </a:spcBef>
            </a:pPr>
            <a:r>
              <a:rPr lang="en-US">
                <a:latin typeface="Courier New" pitchFamily="-65" charset="0"/>
              </a:rPr>
              <a:t>for (j=0; j&lt;n; j++) {</a:t>
            </a:r>
          </a:p>
          <a:p>
            <a:pPr algn="l">
              <a:lnSpc>
                <a:spcPct val="65000"/>
              </a:lnSpc>
              <a:spcBef>
                <a:spcPct val="50000"/>
              </a:spcBef>
            </a:pPr>
            <a:r>
              <a:rPr lang="en-US">
                <a:latin typeface="Courier New" pitchFamily="-65" charset="0"/>
              </a:rPr>
              <a:t>  for (i=0; i&lt;n; i++) {</a:t>
            </a:r>
          </a:p>
          <a:p>
            <a:pPr algn="l">
              <a:lnSpc>
                <a:spcPct val="65000"/>
              </a:lnSpc>
              <a:spcBef>
                <a:spcPct val="50000"/>
              </a:spcBef>
            </a:pPr>
            <a:r>
              <a:rPr lang="en-US">
                <a:latin typeface="Courier New" pitchFamily="-65" charset="0"/>
              </a:rPr>
              <a:t>    sum = 0.0;</a:t>
            </a:r>
          </a:p>
          <a:p>
            <a:pPr algn="l">
              <a:lnSpc>
                <a:spcPct val="65000"/>
              </a:lnSpc>
              <a:spcBef>
                <a:spcPct val="50000"/>
              </a:spcBef>
            </a:pPr>
            <a:r>
              <a:rPr lang="en-US">
                <a:latin typeface="Courier New" pitchFamily="-65" charset="0"/>
              </a:rPr>
              <a:t>    for (k=0; k&lt;n; k++)</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sum += a[i][k] * b[k][j];</a:t>
            </a:r>
          </a:p>
          <a:p>
            <a:pPr algn="l">
              <a:lnSpc>
                <a:spcPct val="65000"/>
              </a:lnSpc>
              <a:spcBef>
                <a:spcPct val="50000"/>
              </a:spcBef>
            </a:pPr>
            <a:r>
              <a:rPr lang="en-US">
                <a:latin typeface="Courier New" pitchFamily="-65" charset="0"/>
              </a:rPr>
              <a:t>    c[i][j] = sum;</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a:t>
            </a:r>
          </a:p>
        </p:txBody>
      </p:sp>
      <p:sp>
        <p:nvSpPr>
          <p:cNvPr id="921604"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05"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06"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07" name="Rectangle 7"/>
          <p:cNvSpPr>
            <a:spLocks noChangeArrowheads="1"/>
          </p:cNvSpPr>
          <p:nvPr/>
        </p:nvSpPr>
        <p:spPr bwMode="auto">
          <a:xfrm>
            <a:off x="5700713" y="3235325"/>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1608" name="Rectangle 8"/>
          <p:cNvSpPr>
            <a:spLocks noChangeArrowheads="1"/>
          </p:cNvSpPr>
          <p:nvPr/>
        </p:nvSpPr>
        <p:spPr bwMode="auto">
          <a:xfrm>
            <a:off x="6919913" y="3235325"/>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1609" name="Rectangle 9"/>
          <p:cNvSpPr>
            <a:spLocks noChangeArrowheads="1"/>
          </p:cNvSpPr>
          <p:nvPr/>
        </p:nvSpPr>
        <p:spPr bwMode="auto">
          <a:xfrm>
            <a:off x="8139113" y="3235325"/>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1610" name="Line 10"/>
          <p:cNvSpPr>
            <a:spLocks noChangeShapeType="1"/>
          </p:cNvSpPr>
          <p:nvPr/>
        </p:nvSpPr>
        <p:spPr bwMode="auto">
          <a:xfrm>
            <a:off x="7010400" y="2660650"/>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1611" name="Line 11"/>
          <p:cNvSpPr>
            <a:spLocks noChangeShapeType="1"/>
          </p:cNvSpPr>
          <p:nvPr/>
        </p:nvSpPr>
        <p:spPr bwMode="auto">
          <a:xfrm>
            <a:off x="5575300" y="3028950"/>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1612" name="Rectangle 12"/>
          <p:cNvSpPr>
            <a:spLocks noChangeArrowheads="1"/>
          </p:cNvSpPr>
          <p:nvPr/>
        </p:nvSpPr>
        <p:spPr bwMode="auto">
          <a:xfrm>
            <a:off x="6157913" y="2854325"/>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a:t>
            </a:r>
          </a:p>
        </p:txBody>
      </p:sp>
      <p:sp>
        <p:nvSpPr>
          <p:cNvPr id="921613" name="Rectangle 13"/>
          <p:cNvSpPr>
            <a:spLocks noChangeArrowheads="1"/>
          </p:cNvSpPr>
          <p:nvPr/>
        </p:nvSpPr>
        <p:spPr bwMode="auto">
          <a:xfrm>
            <a:off x="6767513" y="2320925"/>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(*,j)</a:t>
            </a:r>
          </a:p>
        </p:txBody>
      </p:sp>
      <p:sp>
        <p:nvSpPr>
          <p:cNvPr id="921614"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1615" name="Rectangle 15"/>
          <p:cNvSpPr>
            <a:spLocks noChangeArrowheads="1"/>
          </p:cNvSpPr>
          <p:nvPr/>
        </p:nvSpPr>
        <p:spPr bwMode="auto">
          <a:xfrm>
            <a:off x="7910513" y="2625725"/>
            <a:ext cx="498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(i,j)</a:t>
            </a:r>
          </a:p>
        </p:txBody>
      </p:sp>
      <p:sp>
        <p:nvSpPr>
          <p:cNvPr id="921616" name="Rectangle 16"/>
          <p:cNvSpPr>
            <a:spLocks noChangeArrowheads="1"/>
          </p:cNvSpPr>
          <p:nvPr/>
        </p:nvSpPr>
        <p:spPr bwMode="auto">
          <a:xfrm>
            <a:off x="5548313" y="1787525"/>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grpSp>
        <p:nvGrpSpPr>
          <p:cNvPr id="921617" name="Group 17"/>
          <p:cNvGrpSpPr>
            <a:grpSpLocks/>
          </p:cNvGrpSpPr>
          <p:nvPr/>
        </p:nvGrpSpPr>
        <p:grpSpPr bwMode="auto">
          <a:xfrm>
            <a:off x="5334000" y="3803650"/>
            <a:ext cx="1171575" cy="1027113"/>
            <a:chOff x="3360" y="2600"/>
            <a:chExt cx="738" cy="647"/>
          </a:xfrm>
        </p:grpSpPr>
        <p:sp>
          <p:nvSpPr>
            <p:cNvPr id="921618" name="Rectangle 18"/>
            <p:cNvSpPr>
              <a:spLocks noChangeArrowheads="1"/>
            </p:cNvSpPr>
            <p:nvPr/>
          </p:nvSpPr>
          <p:spPr bwMode="auto">
            <a:xfrm>
              <a:off x="3360" y="3018"/>
              <a:ext cx="73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1619" name="Line 19"/>
            <p:cNvSpPr>
              <a:spLocks noChangeShapeType="1"/>
            </p:cNvSpPr>
            <p:nvPr/>
          </p:nvSpPr>
          <p:spPr bwMode="auto">
            <a:xfrm flipV="1">
              <a:off x="3711" y="2600"/>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1620" name="Group 20"/>
          <p:cNvGrpSpPr>
            <a:grpSpLocks/>
          </p:cNvGrpSpPr>
          <p:nvPr/>
        </p:nvGrpSpPr>
        <p:grpSpPr bwMode="auto">
          <a:xfrm>
            <a:off x="6535738" y="3803650"/>
            <a:ext cx="1044575" cy="1301750"/>
            <a:chOff x="4117" y="2600"/>
            <a:chExt cx="658" cy="820"/>
          </a:xfrm>
        </p:grpSpPr>
        <p:sp>
          <p:nvSpPr>
            <p:cNvPr id="921621" name="Rectangle 21"/>
            <p:cNvSpPr>
              <a:spLocks noChangeArrowheads="1"/>
            </p:cNvSpPr>
            <p:nvPr/>
          </p:nvSpPr>
          <p:spPr bwMode="auto">
            <a:xfrm>
              <a:off x="4117" y="3018"/>
              <a:ext cx="65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a:t>
              </a:r>
            </a:p>
            <a:p>
              <a:pPr algn="l">
                <a:lnSpc>
                  <a:spcPct val="100000"/>
                </a:lnSpc>
              </a:pPr>
              <a:r>
                <a:rPr lang="en-US" b="0"/>
                <a:t>wise</a:t>
              </a:r>
            </a:p>
          </p:txBody>
        </p:sp>
        <p:sp>
          <p:nvSpPr>
            <p:cNvPr id="921622" name="Line 22"/>
            <p:cNvSpPr>
              <a:spLocks noChangeShapeType="1"/>
            </p:cNvSpPr>
            <p:nvPr/>
          </p:nvSpPr>
          <p:spPr bwMode="auto">
            <a:xfrm flipV="1">
              <a:off x="4468" y="2600"/>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1623" name="Group 23"/>
          <p:cNvGrpSpPr>
            <a:grpSpLocks/>
          </p:cNvGrpSpPr>
          <p:nvPr/>
        </p:nvGrpSpPr>
        <p:grpSpPr bwMode="auto">
          <a:xfrm>
            <a:off x="7666038" y="3811588"/>
            <a:ext cx="739775" cy="1027112"/>
            <a:chOff x="4829" y="2605"/>
            <a:chExt cx="466" cy="647"/>
          </a:xfrm>
        </p:grpSpPr>
        <p:sp>
          <p:nvSpPr>
            <p:cNvPr id="921624" name="Rectangle 24"/>
            <p:cNvSpPr>
              <a:spLocks noChangeArrowheads="1"/>
            </p:cNvSpPr>
            <p:nvPr/>
          </p:nvSpPr>
          <p:spPr bwMode="auto">
            <a:xfrm>
              <a:off x="4829" y="3023"/>
              <a:ext cx="466"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1625" name="Line 25"/>
            <p:cNvSpPr>
              <a:spLocks noChangeShapeType="1"/>
            </p:cNvSpPr>
            <p:nvPr/>
          </p:nvSpPr>
          <p:spPr bwMode="auto">
            <a:xfrm flipV="1">
              <a:off x="5180" y="2605"/>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1626" name="Rectangle 26"/>
          <p:cNvSpPr>
            <a:spLocks noChangeArrowheads="1"/>
          </p:cNvSpPr>
          <p:nvPr/>
        </p:nvSpPr>
        <p:spPr bwMode="auto">
          <a:xfrm>
            <a:off x="444500" y="4868863"/>
            <a:ext cx="4813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a:ea typeface="ＭＳ Ｐゴシック" pitchFamily="-65" charset="-128"/>
              </a:rPr>
              <a:t>A</a:t>
            </a:r>
            <a:r>
              <a:rPr lang="en-US" sz="2000" dirty="0">
                <a:ea typeface="ＭＳ Ｐゴシック" pitchFamily="-65" charset="-128"/>
              </a:rPr>
              <a:t>	</a:t>
            </a:r>
            <a:r>
              <a:rPr lang="en-US" sz="2000" u="sng" dirty="0">
                <a:ea typeface="ＭＳ Ｐゴシック" pitchFamily="-65" charset="-128"/>
              </a:rPr>
              <a:t>B</a:t>
            </a:r>
            <a:r>
              <a:rPr lang="en-US" sz="2000" dirty="0">
                <a:ea typeface="ＭＳ Ｐゴシック" pitchFamily="-65" charset="-128"/>
              </a:rPr>
              <a:t>	</a:t>
            </a:r>
            <a:r>
              <a:rPr lang="en-US" sz="2000" u="sng" dirty="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0.25	1.0	0.0</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a:t>Matrix Multiplication (kij)</a:t>
            </a:r>
          </a:p>
        </p:txBody>
      </p:sp>
      <p:sp>
        <p:nvSpPr>
          <p:cNvPr id="922627" name="Rectangle 3"/>
          <p:cNvSpPr>
            <a:spLocks noChangeArrowheads="1"/>
          </p:cNvSpPr>
          <p:nvPr/>
        </p:nvSpPr>
        <p:spPr bwMode="auto">
          <a:xfrm>
            <a:off x="452438" y="1770063"/>
            <a:ext cx="4264025" cy="2806700"/>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5000"/>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kij */</a:t>
            </a:r>
          </a:p>
          <a:p>
            <a:pPr algn="l">
              <a:lnSpc>
                <a:spcPct val="65000"/>
              </a:lnSpc>
              <a:spcBef>
                <a:spcPct val="50000"/>
              </a:spcBef>
            </a:pPr>
            <a:r>
              <a:rPr lang="en-US">
                <a:latin typeface="Courier New" pitchFamily="-65" charset="0"/>
              </a:rPr>
              <a:t>for (k=0; k&lt;n; k++) {</a:t>
            </a:r>
          </a:p>
          <a:p>
            <a:pPr algn="l">
              <a:lnSpc>
                <a:spcPct val="65000"/>
              </a:lnSpc>
              <a:spcBef>
                <a:spcPct val="50000"/>
              </a:spcBef>
            </a:pPr>
            <a:r>
              <a:rPr lang="en-US">
                <a:latin typeface="Courier New" pitchFamily="-65" charset="0"/>
              </a:rPr>
              <a:t>  for (i=0; i&lt;n; i++) {</a:t>
            </a:r>
          </a:p>
          <a:p>
            <a:pPr algn="l">
              <a:lnSpc>
                <a:spcPct val="65000"/>
              </a:lnSpc>
              <a:spcBef>
                <a:spcPct val="50000"/>
              </a:spcBef>
            </a:pPr>
            <a:r>
              <a:rPr lang="en-US">
                <a:latin typeface="Courier New" pitchFamily="-65" charset="0"/>
              </a:rPr>
              <a:t>    r = a[i][k];</a:t>
            </a:r>
          </a:p>
          <a:p>
            <a:pPr algn="l">
              <a:lnSpc>
                <a:spcPct val="65000"/>
              </a:lnSpc>
              <a:spcBef>
                <a:spcPct val="50000"/>
              </a:spcBef>
            </a:pPr>
            <a:r>
              <a:rPr lang="en-US">
                <a:latin typeface="Courier New" pitchFamily="-65" charset="0"/>
              </a:rPr>
              <a:t>    for (j=0; j&lt;n; j++)</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c[i][j] += r * b[k][j];</a:t>
            </a:r>
            <a:r>
              <a:rPr lang="en-US">
                <a:latin typeface="Courier New" pitchFamily="-65" charset="0"/>
              </a:rPr>
              <a:t>   </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a:t>
            </a:r>
          </a:p>
          <a:p>
            <a:pPr algn="l">
              <a:lnSpc>
                <a:spcPct val="65000"/>
              </a:lnSpc>
              <a:spcBef>
                <a:spcPct val="50000"/>
              </a:spcBef>
            </a:pPr>
            <a:endParaRPr lang="en-US">
              <a:latin typeface="Courier New" pitchFamily="-65" charset="0"/>
            </a:endParaRPr>
          </a:p>
        </p:txBody>
      </p:sp>
      <p:sp>
        <p:nvSpPr>
          <p:cNvPr id="922628"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2629"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2630"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2631" name="Rectangle 7"/>
          <p:cNvSpPr>
            <a:spLocks noChangeArrowheads="1"/>
          </p:cNvSpPr>
          <p:nvPr/>
        </p:nvSpPr>
        <p:spPr bwMode="auto">
          <a:xfrm>
            <a:off x="5472113" y="29591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2632" name="Rectangle 8"/>
          <p:cNvSpPr>
            <a:spLocks noChangeArrowheads="1"/>
          </p:cNvSpPr>
          <p:nvPr/>
        </p:nvSpPr>
        <p:spPr bwMode="auto">
          <a:xfrm>
            <a:off x="6691313" y="29591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2633" name="Rectangle 9"/>
          <p:cNvSpPr>
            <a:spLocks noChangeArrowheads="1"/>
          </p:cNvSpPr>
          <p:nvPr/>
        </p:nvSpPr>
        <p:spPr bwMode="auto">
          <a:xfrm>
            <a:off x="7935913" y="2959100"/>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2634" name="Rectangle 10"/>
          <p:cNvSpPr>
            <a:spLocks noChangeArrowheads="1"/>
          </p:cNvSpPr>
          <p:nvPr/>
        </p:nvSpPr>
        <p:spPr bwMode="auto">
          <a:xfrm>
            <a:off x="8316913" y="257810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a:t>
            </a:r>
          </a:p>
        </p:txBody>
      </p:sp>
      <p:sp>
        <p:nvSpPr>
          <p:cNvPr id="922635"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2636"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2637" name="Rectangle 13"/>
          <p:cNvSpPr>
            <a:spLocks noChangeArrowheads="1"/>
          </p:cNvSpPr>
          <p:nvPr/>
        </p:nvSpPr>
        <p:spPr bwMode="auto">
          <a:xfrm>
            <a:off x="5243513" y="2349500"/>
            <a:ext cx="5619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(i,k)</a:t>
            </a:r>
          </a:p>
        </p:txBody>
      </p:sp>
      <p:sp>
        <p:nvSpPr>
          <p:cNvPr id="922638" name="Rectangle 14"/>
          <p:cNvSpPr>
            <a:spLocks noChangeArrowheads="1"/>
          </p:cNvSpPr>
          <p:nvPr/>
        </p:nvSpPr>
        <p:spPr bwMode="auto">
          <a:xfrm>
            <a:off x="7148513" y="2349500"/>
            <a:ext cx="600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a:t>
            </a:r>
          </a:p>
        </p:txBody>
      </p:sp>
      <p:sp>
        <p:nvSpPr>
          <p:cNvPr id="922639"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2640" name="Rectangle 16"/>
          <p:cNvSpPr>
            <a:spLocks noChangeArrowheads="1"/>
          </p:cNvSpPr>
          <p:nvPr/>
        </p:nvSpPr>
        <p:spPr bwMode="auto">
          <a:xfrm>
            <a:off x="5383213" y="1816100"/>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grpSp>
        <p:nvGrpSpPr>
          <p:cNvPr id="922641" name="Group 17"/>
          <p:cNvGrpSpPr>
            <a:grpSpLocks/>
          </p:cNvGrpSpPr>
          <p:nvPr/>
        </p:nvGrpSpPr>
        <p:grpSpPr bwMode="auto">
          <a:xfrm>
            <a:off x="6324600" y="3451225"/>
            <a:ext cx="1171575" cy="1027113"/>
            <a:chOff x="3984" y="2264"/>
            <a:chExt cx="738" cy="647"/>
          </a:xfrm>
        </p:grpSpPr>
        <p:sp>
          <p:nvSpPr>
            <p:cNvPr id="922642" name="Rectangle 18"/>
            <p:cNvSpPr>
              <a:spLocks noChangeArrowheads="1"/>
            </p:cNvSpPr>
            <p:nvPr/>
          </p:nvSpPr>
          <p:spPr bwMode="auto">
            <a:xfrm>
              <a:off x="3984" y="2682"/>
              <a:ext cx="73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2643" name="Line 19"/>
            <p:cNvSpPr>
              <a:spLocks noChangeShapeType="1"/>
            </p:cNvSpPr>
            <p:nvPr/>
          </p:nvSpPr>
          <p:spPr bwMode="auto">
            <a:xfrm flipV="1">
              <a:off x="4335" y="2264"/>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2644" name="Group 20"/>
          <p:cNvGrpSpPr>
            <a:grpSpLocks/>
          </p:cNvGrpSpPr>
          <p:nvPr/>
        </p:nvGrpSpPr>
        <p:grpSpPr bwMode="auto">
          <a:xfrm>
            <a:off x="7467600" y="3451225"/>
            <a:ext cx="1171575" cy="1027113"/>
            <a:chOff x="4704" y="2264"/>
            <a:chExt cx="738" cy="647"/>
          </a:xfrm>
        </p:grpSpPr>
        <p:sp>
          <p:nvSpPr>
            <p:cNvPr id="922645" name="Rectangle 21"/>
            <p:cNvSpPr>
              <a:spLocks noChangeArrowheads="1"/>
            </p:cNvSpPr>
            <p:nvPr/>
          </p:nvSpPr>
          <p:spPr bwMode="auto">
            <a:xfrm>
              <a:off x="4704" y="2682"/>
              <a:ext cx="73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2646" name="Line 22"/>
            <p:cNvSpPr>
              <a:spLocks noChangeShapeType="1"/>
            </p:cNvSpPr>
            <p:nvPr/>
          </p:nvSpPr>
          <p:spPr bwMode="auto">
            <a:xfrm flipV="1">
              <a:off x="5055" y="2264"/>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2647" name="Group 23"/>
          <p:cNvGrpSpPr>
            <a:grpSpLocks/>
          </p:cNvGrpSpPr>
          <p:nvPr/>
        </p:nvGrpSpPr>
        <p:grpSpPr bwMode="auto">
          <a:xfrm>
            <a:off x="5075238" y="3459163"/>
            <a:ext cx="739775" cy="1027112"/>
            <a:chOff x="3197" y="2269"/>
            <a:chExt cx="466" cy="647"/>
          </a:xfrm>
        </p:grpSpPr>
        <p:sp>
          <p:nvSpPr>
            <p:cNvPr id="922648" name="Rectangle 24"/>
            <p:cNvSpPr>
              <a:spLocks noChangeArrowheads="1"/>
            </p:cNvSpPr>
            <p:nvPr/>
          </p:nvSpPr>
          <p:spPr bwMode="auto">
            <a:xfrm>
              <a:off x="3197" y="2687"/>
              <a:ext cx="466"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2649" name="Line 25"/>
            <p:cNvSpPr>
              <a:spLocks noChangeShapeType="1"/>
            </p:cNvSpPr>
            <p:nvPr/>
          </p:nvSpPr>
          <p:spPr bwMode="auto">
            <a:xfrm flipV="1">
              <a:off x="3548" y="2269"/>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2650"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smtClean="0">
                <a:ea typeface="ＭＳ Ｐゴシック" pitchFamily="-65" charset="-128"/>
              </a:rPr>
              <a:t>A</a:t>
            </a:r>
            <a:r>
              <a:rPr lang="en-US" sz="2000" dirty="0">
                <a:ea typeface="ＭＳ Ｐゴシック" pitchFamily="-65" charset="-128"/>
              </a:rPr>
              <a:t>	</a:t>
            </a:r>
            <a:r>
              <a:rPr lang="en-US" sz="2000" u="sng" dirty="0" smtClean="0">
                <a:ea typeface="ＭＳ Ｐゴシック" pitchFamily="-65" charset="-128"/>
              </a:rPr>
              <a:t>B</a:t>
            </a:r>
            <a:r>
              <a:rPr lang="en-US" sz="2000" dirty="0">
                <a:ea typeface="ＭＳ Ｐゴシック" pitchFamily="-65" charset="-128"/>
              </a:rPr>
              <a:t>	</a:t>
            </a:r>
            <a:r>
              <a:rPr lang="en-US" sz="2000" u="sng" dirty="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0.0	0.25	0.25</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a:t>Matrix Multiplication (ikj)</a:t>
            </a:r>
          </a:p>
        </p:txBody>
      </p:sp>
      <p:sp>
        <p:nvSpPr>
          <p:cNvPr id="923651" name="Rectangle 3"/>
          <p:cNvSpPr>
            <a:spLocks noChangeArrowheads="1"/>
          </p:cNvSpPr>
          <p:nvPr/>
        </p:nvSpPr>
        <p:spPr bwMode="auto">
          <a:xfrm>
            <a:off x="490538" y="1757363"/>
            <a:ext cx="4314825" cy="2490787"/>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5000"/>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ikj */</a:t>
            </a:r>
          </a:p>
          <a:p>
            <a:pPr algn="l">
              <a:lnSpc>
                <a:spcPct val="65000"/>
              </a:lnSpc>
              <a:spcBef>
                <a:spcPct val="50000"/>
              </a:spcBef>
            </a:pPr>
            <a:r>
              <a:rPr lang="en-US">
                <a:latin typeface="Courier New" pitchFamily="-65" charset="0"/>
              </a:rPr>
              <a:t>for (i=0; i&lt;n; i++) {</a:t>
            </a:r>
          </a:p>
          <a:p>
            <a:pPr algn="l">
              <a:lnSpc>
                <a:spcPct val="65000"/>
              </a:lnSpc>
              <a:spcBef>
                <a:spcPct val="50000"/>
              </a:spcBef>
            </a:pPr>
            <a:r>
              <a:rPr lang="en-US">
                <a:latin typeface="Courier New" pitchFamily="-65" charset="0"/>
              </a:rPr>
              <a:t>  for (k=0; k&lt;n; k++) {</a:t>
            </a:r>
          </a:p>
          <a:p>
            <a:pPr algn="l">
              <a:lnSpc>
                <a:spcPct val="65000"/>
              </a:lnSpc>
              <a:spcBef>
                <a:spcPct val="50000"/>
              </a:spcBef>
            </a:pPr>
            <a:r>
              <a:rPr lang="en-US">
                <a:latin typeface="Courier New" pitchFamily="-65" charset="0"/>
              </a:rPr>
              <a:t>    r = a[i][k];</a:t>
            </a:r>
          </a:p>
          <a:p>
            <a:pPr algn="l">
              <a:lnSpc>
                <a:spcPct val="65000"/>
              </a:lnSpc>
              <a:spcBef>
                <a:spcPct val="50000"/>
              </a:spcBef>
            </a:pPr>
            <a:r>
              <a:rPr lang="en-US">
                <a:latin typeface="Courier New" pitchFamily="-65" charset="0"/>
              </a:rPr>
              <a:t>    for (j=0; j&lt;n; j++)</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c[i][j] += r * b[k][j];</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a:t>
            </a:r>
          </a:p>
        </p:txBody>
      </p:sp>
      <p:sp>
        <p:nvSpPr>
          <p:cNvPr id="923652"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3653"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3654"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3655" name="Rectangle 7"/>
          <p:cNvSpPr>
            <a:spLocks noChangeArrowheads="1"/>
          </p:cNvSpPr>
          <p:nvPr/>
        </p:nvSpPr>
        <p:spPr bwMode="auto">
          <a:xfrm>
            <a:off x="5472113" y="29591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3656" name="Rectangle 8"/>
          <p:cNvSpPr>
            <a:spLocks noChangeArrowheads="1"/>
          </p:cNvSpPr>
          <p:nvPr/>
        </p:nvSpPr>
        <p:spPr bwMode="auto">
          <a:xfrm>
            <a:off x="6691313" y="29591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3657" name="Rectangle 9"/>
          <p:cNvSpPr>
            <a:spLocks noChangeArrowheads="1"/>
          </p:cNvSpPr>
          <p:nvPr/>
        </p:nvSpPr>
        <p:spPr bwMode="auto">
          <a:xfrm>
            <a:off x="7935913" y="2959100"/>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3658" name="Rectangle 10"/>
          <p:cNvSpPr>
            <a:spLocks noChangeArrowheads="1"/>
          </p:cNvSpPr>
          <p:nvPr/>
        </p:nvSpPr>
        <p:spPr bwMode="auto">
          <a:xfrm>
            <a:off x="8316913" y="257810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a:t>
            </a:r>
          </a:p>
        </p:txBody>
      </p:sp>
      <p:sp>
        <p:nvSpPr>
          <p:cNvPr id="923659"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3660"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3661" name="Rectangle 13"/>
          <p:cNvSpPr>
            <a:spLocks noChangeArrowheads="1"/>
          </p:cNvSpPr>
          <p:nvPr/>
        </p:nvSpPr>
        <p:spPr bwMode="auto">
          <a:xfrm>
            <a:off x="5272088" y="2349500"/>
            <a:ext cx="5619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(i,k)</a:t>
            </a:r>
          </a:p>
        </p:txBody>
      </p:sp>
      <p:sp>
        <p:nvSpPr>
          <p:cNvPr id="923662" name="Rectangle 14"/>
          <p:cNvSpPr>
            <a:spLocks noChangeArrowheads="1"/>
          </p:cNvSpPr>
          <p:nvPr/>
        </p:nvSpPr>
        <p:spPr bwMode="auto">
          <a:xfrm>
            <a:off x="7148513" y="2349500"/>
            <a:ext cx="600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a:t>
            </a:r>
          </a:p>
        </p:txBody>
      </p:sp>
      <p:sp>
        <p:nvSpPr>
          <p:cNvPr id="923663"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3664" name="Rectangle 16"/>
          <p:cNvSpPr>
            <a:spLocks noChangeArrowheads="1"/>
          </p:cNvSpPr>
          <p:nvPr/>
        </p:nvSpPr>
        <p:spPr bwMode="auto">
          <a:xfrm>
            <a:off x="5383213" y="1816100"/>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grpSp>
        <p:nvGrpSpPr>
          <p:cNvPr id="923665" name="Group 17"/>
          <p:cNvGrpSpPr>
            <a:grpSpLocks/>
          </p:cNvGrpSpPr>
          <p:nvPr/>
        </p:nvGrpSpPr>
        <p:grpSpPr bwMode="auto">
          <a:xfrm>
            <a:off x="6324600" y="3451225"/>
            <a:ext cx="1171575" cy="1027113"/>
            <a:chOff x="3984" y="2264"/>
            <a:chExt cx="738" cy="647"/>
          </a:xfrm>
        </p:grpSpPr>
        <p:sp>
          <p:nvSpPr>
            <p:cNvPr id="923666" name="Rectangle 18"/>
            <p:cNvSpPr>
              <a:spLocks noChangeArrowheads="1"/>
            </p:cNvSpPr>
            <p:nvPr/>
          </p:nvSpPr>
          <p:spPr bwMode="auto">
            <a:xfrm>
              <a:off x="3984" y="2682"/>
              <a:ext cx="73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3667" name="Line 19"/>
            <p:cNvSpPr>
              <a:spLocks noChangeShapeType="1"/>
            </p:cNvSpPr>
            <p:nvPr/>
          </p:nvSpPr>
          <p:spPr bwMode="auto">
            <a:xfrm flipV="1">
              <a:off x="4335" y="2264"/>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3668" name="Group 20"/>
          <p:cNvGrpSpPr>
            <a:grpSpLocks/>
          </p:cNvGrpSpPr>
          <p:nvPr/>
        </p:nvGrpSpPr>
        <p:grpSpPr bwMode="auto">
          <a:xfrm>
            <a:off x="7467600" y="3451225"/>
            <a:ext cx="1171575" cy="1027113"/>
            <a:chOff x="4704" y="2264"/>
            <a:chExt cx="738" cy="647"/>
          </a:xfrm>
        </p:grpSpPr>
        <p:sp>
          <p:nvSpPr>
            <p:cNvPr id="923669" name="Rectangle 21"/>
            <p:cNvSpPr>
              <a:spLocks noChangeArrowheads="1"/>
            </p:cNvSpPr>
            <p:nvPr/>
          </p:nvSpPr>
          <p:spPr bwMode="auto">
            <a:xfrm>
              <a:off x="4704" y="2682"/>
              <a:ext cx="738"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Row-wise</a:t>
              </a:r>
            </a:p>
          </p:txBody>
        </p:sp>
        <p:sp>
          <p:nvSpPr>
            <p:cNvPr id="923670" name="Line 22"/>
            <p:cNvSpPr>
              <a:spLocks noChangeShapeType="1"/>
            </p:cNvSpPr>
            <p:nvPr/>
          </p:nvSpPr>
          <p:spPr bwMode="auto">
            <a:xfrm flipV="1">
              <a:off x="5055" y="2264"/>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3671" name="Rectangle 23"/>
          <p:cNvSpPr>
            <a:spLocks noChangeArrowheads="1"/>
          </p:cNvSpPr>
          <p:nvPr/>
        </p:nvSpPr>
        <p:spPr bwMode="auto">
          <a:xfrm>
            <a:off x="5227638" y="4122738"/>
            <a:ext cx="739775" cy="363537"/>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3672" name="Line 24"/>
          <p:cNvSpPr>
            <a:spLocks noChangeShapeType="1"/>
          </p:cNvSpPr>
          <p:nvPr/>
        </p:nvSpPr>
        <p:spPr bwMode="auto">
          <a:xfrm flipV="1">
            <a:off x="5632450" y="34591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23673" name="Rectangle 25"/>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a:ea typeface="ＭＳ Ｐゴシック" pitchFamily="-65" charset="-128"/>
              </a:rPr>
              <a:t>A</a:t>
            </a:r>
            <a:r>
              <a:rPr lang="en-US" sz="2000" dirty="0">
                <a:ea typeface="ＭＳ Ｐゴシック" pitchFamily="-65" charset="-128"/>
              </a:rPr>
              <a:t>	</a:t>
            </a:r>
            <a:r>
              <a:rPr lang="en-US" sz="2000" u="sng" dirty="0">
                <a:ea typeface="ＭＳ Ｐゴシック" pitchFamily="-65" charset="-128"/>
              </a:rPr>
              <a:t>B</a:t>
            </a:r>
            <a:r>
              <a:rPr lang="en-US" sz="2000" dirty="0">
                <a:ea typeface="ＭＳ Ｐゴシック" pitchFamily="-65" charset="-128"/>
              </a:rPr>
              <a:t>	</a:t>
            </a:r>
            <a:r>
              <a:rPr lang="en-US" sz="2000" u="sng" dirty="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0.0	0.25	0.25</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t>Matrix Multiplication (jki)</a:t>
            </a:r>
          </a:p>
        </p:txBody>
      </p:sp>
      <p:sp>
        <p:nvSpPr>
          <p:cNvPr id="924675" name="Rectangle 3"/>
          <p:cNvSpPr>
            <a:spLocks noChangeArrowheads="1"/>
          </p:cNvSpPr>
          <p:nvPr/>
        </p:nvSpPr>
        <p:spPr bwMode="auto">
          <a:xfrm>
            <a:off x="566738" y="1766888"/>
            <a:ext cx="4352925" cy="2490787"/>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5000"/>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jki */</a:t>
            </a:r>
          </a:p>
          <a:p>
            <a:pPr algn="l">
              <a:lnSpc>
                <a:spcPct val="65000"/>
              </a:lnSpc>
              <a:spcBef>
                <a:spcPct val="50000"/>
              </a:spcBef>
            </a:pPr>
            <a:r>
              <a:rPr lang="en-US">
                <a:latin typeface="Courier New" pitchFamily="-65" charset="0"/>
              </a:rPr>
              <a:t>for (j=0; j&lt;n; j++) {</a:t>
            </a:r>
          </a:p>
          <a:p>
            <a:pPr algn="l">
              <a:lnSpc>
                <a:spcPct val="65000"/>
              </a:lnSpc>
              <a:spcBef>
                <a:spcPct val="50000"/>
              </a:spcBef>
            </a:pPr>
            <a:r>
              <a:rPr lang="en-US">
                <a:latin typeface="Courier New" pitchFamily="-65" charset="0"/>
              </a:rPr>
              <a:t>  for (k=0; k&lt;n; k++) {</a:t>
            </a:r>
          </a:p>
          <a:p>
            <a:pPr algn="l">
              <a:lnSpc>
                <a:spcPct val="65000"/>
              </a:lnSpc>
              <a:spcBef>
                <a:spcPct val="50000"/>
              </a:spcBef>
            </a:pPr>
            <a:r>
              <a:rPr lang="en-US">
                <a:latin typeface="Courier New" pitchFamily="-65" charset="0"/>
              </a:rPr>
              <a:t>    r = b[k][j];</a:t>
            </a:r>
          </a:p>
          <a:p>
            <a:pPr algn="l">
              <a:lnSpc>
                <a:spcPct val="65000"/>
              </a:lnSpc>
              <a:spcBef>
                <a:spcPct val="50000"/>
              </a:spcBef>
            </a:pPr>
            <a:r>
              <a:rPr lang="en-US">
                <a:latin typeface="Courier New" pitchFamily="-65" charset="0"/>
              </a:rPr>
              <a:t>    for (i=0; i&lt;n; i++)</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c[i][j] += a[i][k] * r;</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	</a:t>
            </a:r>
          </a:p>
        </p:txBody>
      </p:sp>
      <p:sp>
        <p:nvSpPr>
          <p:cNvPr id="924676" name="Rectangle 4"/>
          <p:cNvSpPr>
            <a:spLocks noChangeArrowheads="1"/>
          </p:cNvSpPr>
          <p:nvPr/>
        </p:nvSpPr>
        <p:spPr bwMode="auto">
          <a:xfrm>
            <a:off x="53403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4677" name="Rectangle 5"/>
          <p:cNvSpPr>
            <a:spLocks noChangeArrowheads="1"/>
          </p:cNvSpPr>
          <p:nvPr/>
        </p:nvSpPr>
        <p:spPr bwMode="auto">
          <a:xfrm>
            <a:off x="65595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4678" name="Rectangle 6"/>
          <p:cNvSpPr>
            <a:spLocks noChangeArrowheads="1"/>
          </p:cNvSpPr>
          <p:nvPr/>
        </p:nvSpPr>
        <p:spPr bwMode="auto">
          <a:xfrm>
            <a:off x="77279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4679" name="Rectangle 7"/>
          <p:cNvSpPr>
            <a:spLocks noChangeArrowheads="1"/>
          </p:cNvSpPr>
          <p:nvPr/>
        </p:nvSpPr>
        <p:spPr bwMode="auto">
          <a:xfrm>
            <a:off x="5472113" y="31877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4680" name="Rectangle 8"/>
          <p:cNvSpPr>
            <a:spLocks noChangeArrowheads="1"/>
          </p:cNvSpPr>
          <p:nvPr/>
        </p:nvSpPr>
        <p:spPr bwMode="auto">
          <a:xfrm>
            <a:off x="6691313" y="31877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4681" name="Rectangle 9"/>
          <p:cNvSpPr>
            <a:spLocks noChangeArrowheads="1"/>
          </p:cNvSpPr>
          <p:nvPr/>
        </p:nvSpPr>
        <p:spPr bwMode="auto">
          <a:xfrm>
            <a:off x="7935913" y="3187700"/>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4682" name="Rectangle 10"/>
          <p:cNvSpPr>
            <a:spLocks noChangeArrowheads="1"/>
          </p:cNvSpPr>
          <p:nvPr/>
        </p:nvSpPr>
        <p:spPr bwMode="auto">
          <a:xfrm>
            <a:off x="7656513" y="227330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(*,j)</a:t>
            </a:r>
          </a:p>
        </p:txBody>
      </p:sp>
      <p:sp>
        <p:nvSpPr>
          <p:cNvPr id="924683" name="Rectangle 11"/>
          <p:cNvSpPr>
            <a:spLocks noChangeArrowheads="1"/>
          </p:cNvSpPr>
          <p:nvPr/>
        </p:nvSpPr>
        <p:spPr bwMode="auto">
          <a:xfrm>
            <a:off x="6692900" y="30067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4684" name="Rectangle 12"/>
          <p:cNvSpPr>
            <a:spLocks noChangeArrowheads="1"/>
          </p:cNvSpPr>
          <p:nvPr/>
        </p:nvSpPr>
        <p:spPr bwMode="auto">
          <a:xfrm>
            <a:off x="6475413" y="2590800"/>
            <a:ext cx="5619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(k,j)</a:t>
            </a:r>
          </a:p>
        </p:txBody>
      </p:sp>
      <p:sp>
        <p:nvSpPr>
          <p:cNvPr id="924685" name="Rectangle 13"/>
          <p:cNvSpPr>
            <a:spLocks noChangeArrowheads="1"/>
          </p:cNvSpPr>
          <p:nvPr/>
        </p:nvSpPr>
        <p:spPr bwMode="auto">
          <a:xfrm>
            <a:off x="5268913" y="1828800"/>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sp>
        <p:nvSpPr>
          <p:cNvPr id="924686" name="Line 14"/>
          <p:cNvSpPr>
            <a:spLocks noChangeShapeType="1"/>
          </p:cNvSpPr>
          <p:nvPr/>
        </p:nvSpPr>
        <p:spPr bwMode="auto">
          <a:xfrm flipV="1">
            <a:off x="58039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4687" name="Line 15"/>
          <p:cNvSpPr>
            <a:spLocks noChangeShapeType="1"/>
          </p:cNvSpPr>
          <p:nvPr/>
        </p:nvSpPr>
        <p:spPr bwMode="auto">
          <a:xfrm flipV="1">
            <a:off x="78867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4688" name="Rectangle 16"/>
          <p:cNvSpPr>
            <a:spLocks noChangeArrowheads="1"/>
          </p:cNvSpPr>
          <p:nvPr/>
        </p:nvSpPr>
        <p:spPr bwMode="auto">
          <a:xfrm>
            <a:off x="5522913" y="2273300"/>
            <a:ext cx="600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a:t>
            </a:r>
          </a:p>
        </p:txBody>
      </p:sp>
      <p:grpSp>
        <p:nvGrpSpPr>
          <p:cNvPr id="924689" name="Group 17"/>
          <p:cNvGrpSpPr>
            <a:grpSpLocks/>
          </p:cNvGrpSpPr>
          <p:nvPr/>
        </p:nvGrpSpPr>
        <p:grpSpPr bwMode="auto">
          <a:xfrm>
            <a:off x="5105400" y="3679825"/>
            <a:ext cx="1108075" cy="1301750"/>
            <a:chOff x="3216" y="2408"/>
            <a:chExt cx="698" cy="820"/>
          </a:xfrm>
        </p:grpSpPr>
        <p:sp>
          <p:nvSpPr>
            <p:cNvPr id="924690" name="Rectangle 18"/>
            <p:cNvSpPr>
              <a:spLocks noChangeArrowheads="1"/>
            </p:cNvSpPr>
            <p:nvPr/>
          </p:nvSpPr>
          <p:spPr bwMode="auto">
            <a:xfrm>
              <a:off x="3216" y="2826"/>
              <a:ext cx="69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 -</a:t>
              </a:r>
            </a:p>
            <a:p>
              <a:pPr algn="l">
                <a:lnSpc>
                  <a:spcPct val="100000"/>
                </a:lnSpc>
              </a:pPr>
              <a:r>
                <a:rPr lang="en-US" b="0"/>
                <a:t>wise</a:t>
              </a:r>
            </a:p>
          </p:txBody>
        </p:sp>
        <p:sp>
          <p:nvSpPr>
            <p:cNvPr id="924691" name="Line 19"/>
            <p:cNvSpPr>
              <a:spLocks noChangeShapeType="1"/>
            </p:cNvSpPr>
            <p:nvPr/>
          </p:nvSpPr>
          <p:spPr bwMode="auto">
            <a:xfrm flipV="1">
              <a:off x="3567" y="2408"/>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4692" name="Group 20"/>
          <p:cNvGrpSpPr>
            <a:grpSpLocks/>
          </p:cNvGrpSpPr>
          <p:nvPr/>
        </p:nvGrpSpPr>
        <p:grpSpPr bwMode="auto">
          <a:xfrm>
            <a:off x="7467600" y="3679825"/>
            <a:ext cx="1044575" cy="1301750"/>
            <a:chOff x="4704" y="2408"/>
            <a:chExt cx="658" cy="820"/>
          </a:xfrm>
        </p:grpSpPr>
        <p:sp>
          <p:nvSpPr>
            <p:cNvPr id="924693" name="Rectangle 21"/>
            <p:cNvSpPr>
              <a:spLocks noChangeArrowheads="1"/>
            </p:cNvSpPr>
            <p:nvPr/>
          </p:nvSpPr>
          <p:spPr bwMode="auto">
            <a:xfrm>
              <a:off x="4704" y="2826"/>
              <a:ext cx="65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a:t>
              </a:r>
            </a:p>
            <a:p>
              <a:pPr algn="l">
                <a:lnSpc>
                  <a:spcPct val="100000"/>
                </a:lnSpc>
              </a:pPr>
              <a:r>
                <a:rPr lang="en-US" b="0"/>
                <a:t>wise</a:t>
              </a:r>
            </a:p>
          </p:txBody>
        </p:sp>
        <p:sp>
          <p:nvSpPr>
            <p:cNvPr id="924694" name="Line 22"/>
            <p:cNvSpPr>
              <a:spLocks noChangeShapeType="1"/>
            </p:cNvSpPr>
            <p:nvPr/>
          </p:nvSpPr>
          <p:spPr bwMode="auto">
            <a:xfrm flipV="1">
              <a:off x="5055" y="2408"/>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4695" name="Group 23"/>
          <p:cNvGrpSpPr>
            <a:grpSpLocks/>
          </p:cNvGrpSpPr>
          <p:nvPr/>
        </p:nvGrpSpPr>
        <p:grpSpPr bwMode="auto">
          <a:xfrm>
            <a:off x="6370638" y="3687763"/>
            <a:ext cx="739775" cy="1027112"/>
            <a:chOff x="4013" y="2413"/>
            <a:chExt cx="466" cy="647"/>
          </a:xfrm>
        </p:grpSpPr>
        <p:sp>
          <p:nvSpPr>
            <p:cNvPr id="924696" name="Rectangle 24"/>
            <p:cNvSpPr>
              <a:spLocks noChangeArrowheads="1"/>
            </p:cNvSpPr>
            <p:nvPr/>
          </p:nvSpPr>
          <p:spPr bwMode="auto">
            <a:xfrm>
              <a:off x="4013" y="2831"/>
              <a:ext cx="466"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4697" name="Line 25"/>
            <p:cNvSpPr>
              <a:spLocks noChangeShapeType="1"/>
            </p:cNvSpPr>
            <p:nvPr/>
          </p:nvSpPr>
          <p:spPr bwMode="auto">
            <a:xfrm flipV="1">
              <a:off x="4364" y="2413"/>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4698" name="Rectangle 26"/>
          <p:cNvSpPr>
            <a:spLocks noChangeArrowheads="1"/>
          </p:cNvSpPr>
          <p:nvPr/>
        </p:nvSpPr>
        <p:spPr bwMode="auto">
          <a:xfrm>
            <a:off x="444500" y="4868863"/>
            <a:ext cx="4813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a:ea typeface="ＭＳ Ｐゴシック" pitchFamily="-65" charset="-128"/>
              </a:rPr>
              <a:t>A</a:t>
            </a:r>
            <a:r>
              <a:rPr lang="en-US" sz="2000" dirty="0">
                <a:ea typeface="ＭＳ Ｐゴシック" pitchFamily="-65" charset="-128"/>
              </a:rPr>
              <a:t>	</a:t>
            </a:r>
            <a:r>
              <a:rPr lang="en-US" sz="2000" u="sng" dirty="0">
                <a:ea typeface="ＭＳ Ｐゴシック" pitchFamily="-65" charset="-128"/>
              </a:rPr>
              <a:t>B</a:t>
            </a:r>
            <a:r>
              <a:rPr lang="en-US" sz="2000" dirty="0">
                <a:ea typeface="ＭＳ Ｐゴシック" pitchFamily="-65" charset="-128"/>
              </a:rPr>
              <a:t>	</a:t>
            </a:r>
            <a:r>
              <a:rPr lang="en-US" sz="2000" u="sng" dirty="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1.0	0.0	1.0</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lstStyle/>
          <a:p>
            <a:r>
              <a:rPr lang="en-US"/>
              <a:t>Matrix Multiplication (kji)</a:t>
            </a:r>
          </a:p>
        </p:txBody>
      </p:sp>
      <p:sp>
        <p:nvSpPr>
          <p:cNvPr id="925699" name="Rectangle 3"/>
          <p:cNvSpPr>
            <a:spLocks noChangeArrowheads="1"/>
          </p:cNvSpPr>
          <p:nvPr/>
        </p:nvSpPr>
        <p:spPr bwMode="auto">
          <a:xfrm>
            <a:off x="617538" y="1782763"/>
            <a:ext cx="4518025" cy="2490787"/>
          </a:xfrm>
          <a:prstGeom prst="rect">
            <a:avLst/>
          </a:prstGeom>
          <a:solidFill>
            <a:schemeClr val="bg1"/>
          </a:solidFill>
          <a:ln w="12700">
            <a:solidFill>
              <a:schemeClr val="tx1"/>
            </a:solidFill>
            <a:miter lim="800000"/>
            <a:headEnd/>
            <a:tailEnd/>
          </a:ln>
          <a:effectLst>
            <a:outerShdw blurRad="63500" dist="107763" dir="2700000" algn="ctr" rotWithShape="0">
              <a:schemeClr val="tx1">
                <a:alpha val="75000"/>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pitchFamily="-65" charset="0"/>
              </a:rPr>
              <a:t>/* kji */</a:t>
            </a:r>
          </a:p>
          <a:p>
            <a:pPr algn="l">
              <a:lnSpc>
                <a:spcPct val="65000"/>
              </a:lnSpc>
              <a:spcBef>
                <a:spcPct val="50000"/>
              </a:spcBef>
            </a:pPr>
            <a:r>
              <a:rPr lang="en-US">
                <a:latin typeface="Courier New" pitchFamily="-65" charset="0"/>
              </a:rPr>
              <a:t>for (k=0; k&lt;n; k++) {</a:t>
            </a:r>
          </a:p>
          <a:p>
            <a:pPr algn="l">
              <a:lnSpc>
                <a:spcPct val="65000"/>
              </a:lnSpc>
              <a:spcBef>
                <a:spcPct val="50000"/>
              </a:spcBef>
            </a:pPr>
            <a:r>
              <a:rPr lang="en-US">
                <a:latin typeface="Courier New" pitchFamily="-65" charset="0"/>
              </a:rPr>
              <a:t>  for (j=0; j&lt;n; j++) {</a:t>
            </a:r>
          </a:p>
          <a:p>
            <a:pPr algn="l">
              <a:lnSpc>
                <a:spcPct val="65000"/>
              </a:lnSpc>
              <a:spcBef>
                <a:spcPct val="50000"/>
              </a:spcBef>
            </a:pPr>
            <a:r>
              <a:rPr lang="en-US">
                <a:latin typeface="Courier New" pitchFamily="-65" charset="0"/>
              </a:rPr>
              <a:t>    r = b[k][j];</a:t>
            </a:r>
          </a:p>
          <a:p>
            <a:pPr algn="l">
              <a:lnSpc>
                <a:spcPct val="65000"/>
              </a:lnSpc>
              <a:spcBef>
                <a:spcPct val="50000"/>
              </a:spcBef>
            </a:pPr>
            <a:r>
              <a:rPr lang="en-US">
                <a:latin typeface="Courier New" pitchFamily="-65" charset="0"/>
              </a:rPr>
              <a:t>    for (i=0; i&lt;n; i++)</a:t>
            </a:r>
          </a:p>
          <a:p>
            <a:pPr algn="l">
              <a:lnSpc>
                <a:spcPct val="65000"/>
              </a:lnSpc>
              <a:spcBef>
                <a:spcPct val="50000"/>
              </a:spcBef>
            </a:pPr>
            <a:r>
              <a:rPr lang="en-US">
                <a:latin typeface="Courier New" pitchFamily="-65" charset="0"/>
              </a:rPr>
              <a:t>      </a:t>
            </a:r>
            <a:r>
              <a:rPr lang="en-US">
                <a:solidFill>
                  <a:srgbClr val="FF0000"/>
                </a:solidFill>
                <a:latin typeface="Courier New" pitchFamily="-65" charset="0"/>
              </a:rPr>
              <a:t>c[i][j] += a[i][k] * r;</a:t>
            </a:r>
          </a:p>
          <a:p>
            <a:pPr algn="l">
              <a:lnSpc>
                <a:spcPct val="65000"/>
              </a:lnSpc>
              <a:spcBef>
                <a:spcPct val="50000"/>
              </a:spcBef>
            </a:pPr>
            <a:r>
              <a:rPr lang="en-US">
                <a:latin typeface="Courier New" pitchFamily="-65" charset="0"/>
              </a:rPr>
              <a:t>  }</a:t>
            </a:r>
          </a:p>
          <a:p>
            <a:pPr algn="l">
              <a:lnSpc>
                <a:spcPct val="65000"/>
              </a:lnSpc>
              <a:spcBef>
                <a:spcPct val="50000"/>
              </a:spcBef>
            </a:pPr>
            <a:r>
              <a:rPr lang="en-US">
                <a:latin typeface="Courier New" pitchFamily="-65" charset="0"/>
              </a:rPr>
              <a:t>}	</a:t>
            </a:r>
          </a:p>
        </p:txBody>
      </p:sp>
      <p:sp>
        <p:nvSpPr>
          <p:cNvPr id="925700"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5701"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5702"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5703" name="Rectangle 7"/>
          <p:cNvSpPr>
            <a:spLocks noChangeArrowheads="1"/>
          </p:cNvSpPr>
          <p:nvPr/>
        </p:nvSpPr>
        <p:spPr bwMode="auto">
          <a:xfrm>
            <a:off x="5789613" y="31877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A</a:t>
            </a:r>
          </a:p>
        </p:txBody>
      </p:sp>
      <p:sp>
        <p:nvSpPr>
          <p:cNvPr id="925704" name="Rectangle 8"/>
          <p:cNvSpPr>
            <a:spLocks noChangeArrowheads="1"/>
          </p:cNvSpPr>
          <p:nvPr/>
        </p:nvSpPr>
        <p:spPr bwMode="auto">
          <a:xfrm>
            <a:off x="7008813" y="3187700"/>
            <a:ext cx="3333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B</a:t>
            </a:r>
          </a:p>
        </p:txBody>
      </p:sp>
      <p:sp>
        <p:nvSpPr>
          <p:cNvPr id="925705" name="Rectangle 9"/>
          <p:cNvSpPr>
            <a:spLocks noChangeArrowheads="1"/>
          </p:cNvSpPr>
          <p:nvPr/>
        </p:nvSpPr>
        <p:spPr bwMode="auto">
          <a:xfrm>
            <a:off x="8253413" y="3187700"/>
            <a:ext cx="346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a:t>
            </a:r>
          </a:p>
        </p:txBody>
      </p:sp>
      <p:sp>
        <p:nvSpPr>
          <p:cNvPr id="925706" name="Rectangle 10"/>
          <p:cNvSpPr>
            <a:spLocks noChangeArrowheads="1"/>
          </p:cNvSpPr>
          <p:nvPr/>
        </p:nvSpPr>
        <p:spPr bwMode="auto">
          <a:xfrm>
            <a:off x="7974013" y="2273300"/>
            <a:ext cx="5365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(*,j)</a:t>
            </a:r>
          </a:p>
        </p:txBody>
      </p:sp>
      <p:sp>
        <p:nvSpPr>
          <p:cNvPr id="925707"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a:p>
        </p:txBody>
      </p:sp>
      <p:sp>
        <p:nvSpPr>
          <p:cNvPr id="925708" name="Rectangle 12"/>
          <p:cNvSpPr>
            <a:spLocks noChangeArrowheads="1"/>
          </p:cNvSpPr>
          <p:nvPr/>
        </p:nvSpPr>
        <p:spPr bwMode="auto">
          <a:xfrm>
            <a:off x="6792913" y="2590800"/>
            <a:ext cx="5619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(k,j)</a:t>
            </a:r>
          </a:p>
        </p:txBody>
      </p:sp>
      <p:sp>
        <p:nvSpPr>
          <p:cNvPr id="925709" name="Rectangle 13"/>
          <p:cNvSpPr>
            <a:spLocks noChangeArrowheads="1"/>
          </p:cNvSpPr>
          <p:nvPr/>
        </p:nvSpPr>
        <p:spPr bwMode="auto">
          <a:xfrm>
            <a:off x="5586413" y="1828800"/>
            <a:ext cx="12604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Inner loop:</a:t>
            </a:r>
          </a:p>
        </p:txBody>
      </p:sp>
      <p:sp>
        <p:nvSpPr>
          <p:cNvPr id="925710" name="Line 14"/>
          <p:cNvSpPr>
            <a:spLocks noChangeShapeType="1"/>
          </p:cNvSpPr>
          <p:nvPr/>
        </p:nvSpPr>
        <p:spPr bwMode="auto">
          <a:xfrm flipV="1">
            <a:off x="61214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5711" name="Line 15"/>
          <p:cNvSpPr>
            <a:spLocks noChangeShapeType="1"/>
          </p:cNvSpPr>
          <p:nvPr/>
        </p:nvSpPr>
        <p:spPr bwMode="auto">
          <a:xfrm flipV="1">
            <a:off x="82042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a:p>
        </p:txBody>
      </p:sp>
      <p:sp>
        <p:nvSpPr>
          <p:cNvPr id="925712" name="Rectangle 16"/>
          <p:cNvSpPr>
            <a:spLocks noChangeArrowheads="1"/>
          </p:cNvSpPr>
          <p:nvPr/>
        </p:nvSpPr>
        <p:spPr bwMode="auto">
          <a:xfrm>
            <a:off x="5840413" y="2273300"/>
            <a:ext cx="600075" cy="363538"/>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(*,k)</a:t>
            </a:r>
          </a:p>
        </p:txBody>
      </p:sp>
      <p:grpSp>
        <p:nvGrpSpPr>
          <p:cNvPr id="925713" name="Group 17"/>
          <p:cNvGrpSpPr>
            <a:grpSpLocks/>
          </p:cNvGrpSpPr>
          <p:nvPr/>
        </p:nvGrpSpPr>
        <p:grpSpPr bwMode="auto">
          <a:xfrm>
            <a:off x="6599238" y="3573463"/>
            <a:ext cx="739775" cy="1027112"/>
            <a:chOff x="4157" y="2365"/>
            <a:chExt cx="466" cy="647"/>
          </a:xfrm>
        </p:grpSpPr>
        <p:sp>
          <p:nvSpPr>
            <p:cNvPr id="925714" name="Rectangle 18"/>
            <p:cNvSpPr>
              <a:spLocks noChangeArrowheads="1"/>
            </p:cNvSpPr>
            <p:nvPr/>
          </p:nvSpPr>
          <p:spPr bwMode="auto">
            <a:xfrm>
              <a:off x="4157" y="2783"/>
              <a:ext cx="466" cy="229"/>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Fixed</a:t>
              </a:r>
            </a:p>
          </p:txBody>
        </p:sp>
        <p:sp>
          <p:nvSpPr>
            <p:cNvPr id="925715" name="Line 19"/>
            <p:cNvSpPr>
              <a:spLocks noChangeShapeType="1"/>
            </p:cNvSpPr>
            <p:nvPr/>
          </p:nvSpPr>
          <p:spPr bwMode="auto">
            <a:xfrm flipV="1">
              <a:off x="4508" y="2365"/>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5716" name="Group 20"/>
          <p:cNvGrpSpPr>
            <a:grpSpLocks/>
          </p:cNvGrpSpPr>
          <p:nvPr/>
        </p:nvGrpSpPr>
        <p:grpSpPr bwMode="auto">
          <a:xfrm>
            <a:off x="5410200" y="3565525"/>
            <a:ext cx="1044575" cy="1301750"/>
            <a:chOff x="3408" y="2360"/>
            <a:chExt cx="658" cy="820"/>
          </a:xfrm>
        </p:grpSpPr>
        <p:sp>
          <p:nvSpPr>
            <p:cNvPr id="925717" name="Rectangle 21"/>
            <p:cNvSpPr>
              <a:spLocks noChangeArrowheads="1"/>
            </p:cNvSpPr>
            <p:nvPr/>
          </p:nvSpPr>
          <p:spPr bwMode="auto">
            <a:xfrm>
              <a:off x="3408" y="2778"/>
              <a:ext cx="65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a:t>
              </a:r>
            </a:p>
            <a:p>
              <a:pPr algn="l">
                <a:lnSpc>
                  <a:spcPct val="100000"/>
                </a:lnSpc>
              </a:pPr>
              <a:r>
                <a:rPr lang="en-US" b="0"/>
                <a:t>wise</a:t>
              </a:r>
            </a:p>
          </p:txBody>
        </p:sp>
        <p:sp>
          <p:nvSpPr>
            <p:cNvPr id="925718" name="Line 22"/>
            <p:cNvSpPr>
              <a:spLocks noChangeShapeType="1"/>
            </p:cNvSpPr>
            <p:nvPr/>
          </p:nvSpPr>
          <p:spPr bwMode="auto">
            <a:xfrm flipV="1">
              <a:off x="3759" y="2360"/>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925719" name="Group 23"/>
          <p:cNvGrpSpPr>
            <a:grpSpLocks/>
          </p:cNvGrpSpPr>
          <p:nvPr/>
        </p:nvGrpSpPr>
        <p:grpSpPr bwMode="auto">
          <a:xfrm>
            <a:off x="7696200" y="3565525"/>
            <a:ext cx="1044575" cy="1301750"/>
            <a:chOff x="4848" y="2360"/>
            <a:chExt cx="658" cy="820"/>
          </a:xfrm>
        </p:grpSpPr>
        <p:sp>
          <p:nvSpPr>
            <p:cNvPr id="925720" name="Rectangle 24"/>
            <p:cNvSpPr>
              <a:spLocks noChangeArrowheads="1"/>
            </p:cNvSpPr>
            <p:nvPr/>
          </p:nvSpPr>
          <p:spPr bwMode="auto">
            <a:xfrm>
              <a:off x="4848" y="2778"/>
              <a:ext cx="658" cy="402"/>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a:t>Column-</a:t>
              </a:r>
            </a:p>
            <a:p>
              <a:pPr algn="l">
                <a:lnSpc>
                  <a:spcPct val="100000"/>
                </a:lnSpc>
              </a:pPr>
              <a:r>
                <a:rPr lang="en-US" b="0"/>
                <a:t>wise</a:t>
              </a:r>
            </a:p>
          </p:txBody>
        </p:sp>
        <p:sp>
          <p:nvSpPr>
            <p:cNvPr id="925721" name="Line 25"/>
            <p:cNvSpPr>
              <a:spLocks noChangeShapeType="1"/>
            </p:cNvSpPr>
            <p:nvPr/>
          </p:nvSpPr>
          <p:spPr bwMode="auto">
            <a:xfrm flipV="1">
              <a:off x="5199" y="2360"/>
              <a:ext cx="0" cy="395"/>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92572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eaLnBrk="1" hangingPunct="1">
              <a:lnSpc>
                <a:spcPct val="95000"/>
              </a:lnSpc>
              <a:spcBef>
                <a:spcPct val="50000"/>
              </a:spcBef>
              <a:buClr>
                <a:schemeClr val="hlink"/>
              </a:buClr>
              <a:buFont typeface="Wingdings" pitchFamily="-65" charset="2"/>
              <a:buNone/>
              <a:tabLst>
                <a:tab pos="1885950" algn="l"/>
                <a:tab pos="2857500" algn="l"/>
              </a:tabLst>
            </a:pPr>
            <a:r>
              <a:rPr lang="en-US" sz="2400" u="sng" dirty="0">
                <a:solidFill>
                  <a:schemeClr val="tx2"/>
                </a:solidFill>
                <a:effectLst>
                  <a:outerShdw blurRad="38100" dist="38100" dir="2700000" algn="tl">
                    <a:srgbClr val="DDDDDD"/>
                  </a:outerShdw>
                </a:effectLst>
              </a:rPr>
              <a:t>Misses per inner loop iteration:</a:t>
            </a: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a:t>
            </a:r>
            <a:r>
              <a:rPr lang="en-US" sz="2000" u="sng" dirty="0">
                <a:ea typeface="ＭＳ Ｐゴシック" pitchFamily="-65" charset="-128"/>
              </a:rPr>
              <a:t>A</a:t>
            </a:r>
            <a:r>
              <a:rPr lang="en-US" sz="2000" dirty="0">
                <a:ea typeface="ＭＳ Ｐゴシック" pitchFamily="-65" charset="-128"/>
              </a:rPr>
              <a:t>	</a:t>
            </a:r>
            <a:r>
              <a:rPr lang="en-US" sz="2000" u="sng" dirty="0">
                <a:ea typeface="ＭＳ Ｐゴシック" pitchFamily="-65" charset="-128"/>
              </a:rPr>
              <a:t>B</a:t>
            </a:r>
            <a:r>
              <a:rPr lang="en-US" sz="2000" dirty="0">
                <a:ea typeface="ＭＳ Ｐゴシック" pitchFamily="-65" charset="-128"/>
              </a:rPr>
              <a:t>	</a:t>
            </a:r>
            <a:r>
              <a:rPr lang="en-US" sz="2000" u="sng" dirty="0">
                <a:ea typeface="ＭＳ Ｐゴシック" pitchFamily="-65" charset="-128"/>
              </a:rPr>
              <a:t>C</a:t>
            </a:r>
            <a:endParaRPr lang="en-US" sz="2000" dirty="0">
              <a:ea typeface="ＭＳ Ｐゴシック" pitchFamily="-65" charset="-128"/>
            </a:endParaRPr>
          </a:p>
          <a:p>
            <a:pPr marL="560388" lvl="1" indent="-222250" algn="l" defTabSz="895350" eaLnBrk="1" hangingPunct="1">
              <a:lnSpc>
                <a:spcPct val="100000"/>
              </a:lnSpc>
              <a:spcBef>
                <a:spcPct val="25000"/>
              </a:spcBef>
              <a:buClr>
                <a:schemeClr val="hlink"/>
              </a:buClr>
              <a:buSzPct val="75000"/>
              <a:buFont typeface="Wingdings" pitchFamily="-65" charset="2"/>
              <a:buNone/>
              <a:tabLst>
                <a:tab pos="1885950" algn="l"/>
                <a:tab pos="2857500" algn="l"/>
              </a:tabLst>
            </a:pPr>
            <a:r>
              <a:rPr lang="en-US" sz="2000" dirty="0">
                <a:ea typeface="ＭＳ Ｐゴシック" pitchFamily="-65" charset="-128"/>
              </a:rPr>
              <a:t>		1.0	0.0	1.0</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a:t>Summary of Matrix Multiplication</a:t>
            </a:r>
          </a:p>
        </p:txBody>
      </p:sp>
      <p:sp>
        <p:nvSpPr>
          <p:cNvPr id="926723" name="Rectangle 3"/>
          <p:cNvSpPr>
            <a:spLocks noChangeArrowheads="1"/>
          </p:cNvSpPr>
          <p:nvPr/>
        </p:nvSpPr>
        <p:spPr bwMode="auto">
          <a:xfrm>
            <a:off x="381000" y="2667000"/>
            <a:ext cx="2667000" cy="2890535"/>
          </a:xfrm>
          <a:prstGeom prst="rect">
            <a:avLst/>
          </a:prstGeom>
          <a:noFill/>
          <a:ln w="12700">
            <a:solidFill>
              <a:schemeClr val="tx1"/>
            </a:solidFill>
            <a:miter lim="800000"/>
            <a:headEnd/>
            <a:tailEnd/>
          </a:ln>
          <a:effectLst/>
        </p:spPr>
        <p:txBody>
          <a:bodyPr wrap="square" lIns="90487" tIns="44450" rIns="90487" bIns="44450">
            <a:prstTxWarp prst="textNoShape">
              <a:avLst/>
            </a:prstTxWarp>
            <a:spAutoFit/>
          </a:bodyPr>
          <a:lstStyle/>
          <a:p>
            <a:pPr algn="l">
              <a:lnSpc>
                <a:spcPct val="100000"/>
              </a:lnSpc>
              <a:spcBef>
                <a:spcPct val="50000"/>
              </a:spcBef>
            </a:pPr>
            <a:r>
              <a:rPr lang="en-US" sz="1400" dirty="0" smtClean="0">
                <a:latin typeface="Courier New"/>
                <a:cs typeface="Courier New"/>
              </a:rPr>
              <a:t>for </a:t>
            </a:r>
            <a:r>
              <a:rPr lang="en-US" sz="1400" dirty="0">
                <a:latin typeface="Courier New"/>
                <a:cs typeface="Courier New"/>
              </a:rPr>
              <a:t>(</a:t>
            </a:r>
            <a:r>
              <a:rPr lang="en-US" sz="1400" dirty="0" err="1">
                <a:latin typeface="Courier New"/>
                <a:cs typeface="Courier New"/>
              </a:rPr>
              <a:t>i</a:t>
            </a:r>
            <a:r>
              <a:rPr lang="en-US" sz="1400" dirty="0">
                <a:latin typeface="Courier New"/>
                <a:cs typeface="Courier New"/>
              </a:rPr>
              <a:t>=0; </a:t>
            </a:r>
            <a:r>
              <a:rPr lang="en-US" sz="1400" dirty="0" err="1">
                <a:latin typeface="Courier New"/>
                <a:cs typeface="Courier New"/>
              </a:rPr>
              <a:t>i</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i</a:t>
            </a:r>
            <a:r>
              <a:rPr lang="en-US" sz="1400" dirty="0">
                <a:latin typeface="Courier New"/>
                <a:cs typeface="Courier New"/>
              </a:rPr>
              <a:t>++)  {</a:t>
            </a:r>
            <a:endParaRPr lang="en-US" sz="1400" dirty="0" smtClean="0">
              <a:latin typeface="Courier New"/>
              <a:cs typeface="Courier New"/>
            </a:endParaRPr>
          </a:p>
          <a:p>
            <a:pPr algn="l">
              <a:lnSpc>
                <a:spcPct val="100000"/>
              </a:lnSpc>
              <a:spcBef>
                <a:spcPct val="50000"/>
              </a:spcBef>
            </a:pP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j</a:t>
            </a:r>
            <a:r>
              <a:rPr lang="en-US" sz="1400" dirty="0">
                <a:latin typeface="Courier New"/>
                <a:cs typeface="Courier New"/>
              </a:rPr>
              <a:t>=0; </a:t>
            </a:r>
            <a:r>
              <a:rPr lang="en-US" sz="1400" dirty="0" err="1">
                <a:latin typeface="Courier New"/>
                <a:cs typeface="Courier New"/>
              </a:rPr>
              <a:t>j</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j</a:t>
            </a:r>
            <a:r>
              <a:rPr lang="en-US" sz="1400" dirty="0">
                <a:latin typeface="Courier New"/>
                <a:cs typeface="Courier New"/>
              </a:rPr>
              <a:t>++) {</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sum </a:t>
            </a:r>
            <a:r>
              <a:rPr lang="en-US" sz="1400" dirty="0">
                <a:latin typeface="Courier New"/>
                <a:cs typeface="Courier New"/>
              </a:rPr>
              <a:t>= 0.0;</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k</a:t>
            </a:r>
            <a:r>
              <a:rPr lang="en-US" sz="1400" dirty="0">
                <a:latin typeface="Courier New"/>
                <a:cs typeface="Courier New"/>
              </a:rPr>
              <a:t>=0; </a:t>
            </a:r>
            <a:r>
              <a:rPr lang="en-US" sz="1400" dirty="0" err="1">
                <a:latin typeface="Courier New"/>
                <a:cs typeface="Courier New"/>
              </a:rPr>
              <a:t>k</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k</a:t>
            </a:r>
            <a:r>
              <a:rPr lang="en-US" sz="1400" dirty="0">
                <a:latin typeface="Courier New"/>
                <a:cs typeface="Courier New"/>
              </a:rPr>
              <a:t>++) </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sum </a:t>
            </a:r>
            <a:r>
              <a:rPr lang="en-US" sz="1400" dirty="0">
                <a:latin typeface="Courier New"/>
                <a:cs typeface="Courier New"/>
              </a:rPr>
              <a:t>+= </a:t>
            </a:r>
            <a:r>
              <a:rPr lang="en-US" sz="1400" dirty="0" err="1">
                <a:latin typeface="Courier New"/>
                <a:cs typeface="Courier New"/>
              </a:rPr>
              <a:t>a[i][k</a:t>
            </a:r>
            <a:r>
              <a:rPr lang="en-US" sz="1400" dirty="0">
                <a:latin typeface="Courier New"/>
                <a:cs typeface="Courier New"/>
              </a:rPr>
              <a:t>] *</a:t>
            </a:r>
            <a:r>
              <a:rPr lang="en-US" sz="1400" dirty="0" smtClean="0">
                <a:latin typeface="Courier New"/>
                <a:cs typeface="Courier New"/>
              </a:rPr>
              <a:t> </a:t>
            </a:r>
          </a:p>
          <a:p>
            <a:pPr algn="l">
              <a:lnSpc>
                <a:spcPct val="100000"/>
              </a:lnSpc>
              <a:spcBef>
                <a:spcPct val="50000"/>
              </a:spcBef>
            </a:pPr>
            <a:r>
              <a:rPr lang="en-US" sz="1400" dirty="0" smtClean="0">
                <a:latin typeface="Courier New"/>
                <a:cs typeface="Courier New"/>
              </a:rPr>
              <a:t>             </a:t>
            </a:r>
            <a:r>
              <a:rPr lang="en-US" sz="1400" dirty="0" err="1" smtClean="0">
                <a:latin typeface="Courier New"/>
                <a:cs typeface="Courier New"/>
              </a:rPr>
              <a:t>b</a:t>
            </a:r>
            <a:r>
              <a:rPr lang="en-US" sz="1400" dirty="0" err="1">
                <a:latin typeface="Courier New"/>
                <a:cs typeface="Courier New"/>
              </a:rPr>
              <a:t>[k][j</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c</a:t>
            </a:r>
            <a:r>
              <a:rPr lang="en-US" sz="1400" dirty="0" err="1">
                <a:latin typeface="Courier New"/>
                <a:cs typeface="Courier New"/>
              </a:rPr>
              <a:t>[i][j</a:t>
            </a:r>
            <a:r>
              <a:rPr lang="en-US" sz="1400" dirty="0">
                <a:latin typeface="Courier New"/>
                <a:cs typeface="Courier New"/>
              </a:rPr>
              <a:t>] = sum;</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endParaRPr lang="en-US" sz="1400" dirty="0">
              <a:latin typeface="Courier New"/>
              <a:cs typeface="Courier New"/>
            </a:endParaRPr>
          </a:p>
          <a:p>
            <a:pPr algn="l">
              <a:lnSpc>
                <a:spcPct val="100000"/>
              </a:lnSpc>
              <a:spcBef>
                <a:spcPct val="50000"/>
              </a:spcBef>
            </a:pPr>
            <a:r>
              <a:rPr lang="en-US" sz="1400" dirty="0">
                <a:latin typeface="Courier New"/>
                <a:cs typeface="Courier New"/>
              </a:rPr>
              <a:t>} </a:t>
            </a:r>
          </a:p>
        </p:txBody>
      </p:sp>
      <p:sp>
        <p:nvSpPr>
          <p:cNvPr id="926724" name="Rectangle 4"/>
          <p:cNvSpPr>
            <a:spLocks noChangeArrowheads="1"/>
          </p:cNvSpPr>
          <p:nvPr/>
        </p:nvSpPr>
        <p:spPr bwMode="auto">
          <a:xfrm>
            <a:off x="533400" y="1371600"/>
            <a:ext cx="2452688" cy="106362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400" dirty="0" err="1"/>
              <a:t>ijk</a:t>
            </a:r>
            <a:r>
              <a:rPr lang="en-US" sz="2400" dirty="0"/>
              <a:t> (&amp; </a:t>
            </a:r>
            <a:r>
              <a:rPr lang="en-US" sz="2400" dirty="0" err="1"/>
              <a:t>jik</a:t>
            </a:r>
            <a:r>
              <a:rPr lang="en-US" sz="2400" dirty="0"/>
              <a:t>):</a:t>
            </a:r>
            <a:r>
              <a:rPr lang="en-US" dirty="0"/>
              <a:t> </a:t>
            </a:r>
          </a:p>
          <a:p>
            <a:pPr marL="114300" lvl="1" algn="l">
              <a:lnSpc>
                <a:spcPct val="100000"/>
              </a:lnSpc>
              <a:buFontTx/>
              <a:buChar char="•"/>
              <a:tabLst>
                <a:tab pos="228600" algn="l"/>
              </a:tabLst>
            </a:pPr>
            <a:r>
              <a:rPr lang="en-US" dirty="0"/>
              <a:t> </a:t>
            </a:r>
            <a:r>
              <a:rPr lang="en-US" sz="2000" b="0" dirty="0"/>
              <a:t>2 loads, 0 stores</a:t>
            </a:r>
          </a:p>
          <a:p>
            <a:pPr marL="114300" lvl="1" algn="l">
              <a:lnSpc>
                <a:spcPct val="100000"/>
              </a:lnSpc>
              <a:buFontTx/>
              <a:buChar char="•"/>
              <a:tabLst>
                <a:tab pos="228600" algn="l"/>
              </a:tabLst>
            </a:pPr>
            <a:r>
              <a:rPr lang="en-US" sz="2000" b="0" dirty="0"/>
              <a:t> misses/</a:t>
            </a:r>
            <a:r>
              <a:rPr lang="en-US" sz="2000" b="0" dirty="0" err="1"/>
              <a:t>iter</a:t>
            </a:r>
            <a:r>
              <a:rPr lang="en-US" sz="2000" b="0" dirty="0"/>
              <a:t> = </a:t>
            </a:r>
            <a:r>
              <a:rPr lang="en-US" sz="2000" dirty="0"/>
              <a:t>1.25</a:t>
            </a:r>
            <a:endParaRPr lang="en-US" dirty="0"/>
          </a:p>
        </p:txBody>
      </p:sp>
      <p:sp>
        <p:nvSpPr>
          <p:cNvPr id="926725" name="Rectangle 5"/>
          <p:cNvSpPr>
            <a:spLocks noChangeArrowheads="1"/>
          </p:cNvSpPr>
          <p:nvPr/>
        </p:nvSpPr>
        <p:spPr bwMode="auto">
          <a:xfrm>
            <a:off x="3124200" y="2667000"/>
            <a:ext cx="2667000" cy="2890535"/>
          </a:xfrm>
          <a:prstGeom prst="rect">
            <a:avLst/>
          </a:prstGeom>
          <a:noFill/>
          <a:ln w="12700">
            <a:solidFill>
              <a:schemeClr val="tx1"/>
            </a:solidFill>
            <a:miter lim="800000"/>
            <a:headEnd/>
            <a:tailEnd/>
          </a:ln>
          <a:effectLst/>
        </p:spPr>
        <p:txBody>
          <a:bodyPr wrap="square" lIns="90487" tIns="44450" rIns="90487" bIns="44450">
            <a:prstTxWarp prst="textNoShape">
              <a:avLst/>
            </a:prstTxWarp>
            <a:spAutoFit/>
          </a:bodyPr>
          <a:lstStyle/>
          <a:p>
            <a:pPr algn="l">
              <a:lnSpc>
                <a:spcPct val="100000"/>
              </a:lnSpc>
              <a:spcBef>
                <a:spcPct val="50000"/>
              </a:spcBef>
            </a:pPr>
            <a:r>
              <a:rPr lang="en-US" sz="1400" dirty="0">
                <a:latin typeface="Courier New"/>
                <a:cs typeface="Courier New"/>
              </a:rPr>
              <a:t>for (</a:t>
            </a:r>
            <a:r>
              <a:rPr lang="en-US" sz="1400" dirty="0" err="1">
                <a:latin typeface="Courier New"/>
                <a:cs typeface="Courier New"/>
              </a:rPr>
              <a:t>k</a:t>
            </a:r>
            <a:r>
              <a:rPr lang="en-US" sz="1400" dirty="0">
                <a:latin typeface="Courier New"/>
                <a:cs typeface="Courier New"/>
              </a:rPr>
              <a:t>=0; </a:t>
            </a:r>
            <a:r>
              <a:rPr lang="en-US" sz="1400" dirty="0" err="1">
                <a:latin typeface="Courier New"/>
                <a:cs typeface="Courier New"/>
              </a:rPr>
              <a:t>k</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k</a:t>
            </a:r>
            <a:r>
              <a:rPr lang="en-US" sz="1400" dirty="0">
                <a:latin typeface="Courier New"/>
                <a:cs typeface="Courier New"/>
              </a:rPr>
              <a:t>++) {</a:t>
            </a:r>
            <a:endParaRPr lang="en-US" sz="1400" dirty="0" smtClean="0">
              <a:latin typeface="Courier New"/>
              <a:cs typeface="Courier New"/>
            </a:endParaRPr>
          </a:p>
          <a:p>
            <a:pPr algn="l">
              <a:lnSpc>
                <a:spcPct val="100000"/>
              </a:lnSpc>
              <a:spcBef>
                <a:spcPct val="50000"/>
              </a:spcBef>
            </a:pP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i</a:t>
            </a:r>
            <a:r>
              <a:rPr lang="en-US" sz="1400" dirty="0">
                <a:latin typeface="Courier New"/>
                <a:cs typeface="Courier New"/>
              </a:rPr>
              <a:t>=0; </a:t>
            </a:r>
            <a:r>
              <a:rPr lang="en-US" sz="1400" dirty="0" err="1">
                <a:latin typeface="Courier New"/>
                <a:cs typeface="Courier New"/>
              </a:rPr>
              <a:t>i</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i</a:t>
            </a:r>
            <a:r>
              <a:rPr lang="en-US" sz="1400" dirty="0">
                <a:latin typeface="Courier New"/>
                <a:cs typeface="Courier New"/>
              </a:rPr>
              <a:t>++) {</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r</a:t>
            </a:r>
            <a:r>
              <a:rPr lang="en-US" sz="1400" dirty="0" smtClean="0">
                <a:latin typeface="Courier New"/>
                <a:cs typeface="Courier New"/>
              </a:rPr>
              <a:t> </a:t>
            </a:r>
            <a:r>
              <a:rPr lang="en-US" sz="1400" dirty="0">
                <a:latin typeface="Courier New"/>
                <a:cs typeface="Courier New"/>
              </a:rPr>
              <a:t>= </a:t>
            </a:r>
            <a:r>
              <a:rPr lang="en-US" sz="1400" dirty="0" err="1">
                <a:latin typeface="Courier New"/>
                <a:cs typeface="Courier New"/>
              </a:rPr>
              <a:t>a[i][k</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j</a:t>
            </a:r>
            <a:r>
              <a:rPr lang="en-US" sz="1400" dirty="0">
                <a:latin typeface="Courier New"/>
                <a:cs typeface="Courier New"/>
              </a:rPr>
              <a:t>=0; </a:t>
            </a:r>
            <a:r>
              <a:rPr lang="en-US" sz="1400" dirty="0" err="1">
                <a:latin typeface="Courier New"/>
                <a:cs typeface="Courier New"/>
              </a:rPr>
              <a:t>j</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j</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c</a:t>
            </a:r>
            <a:r>
              <a:rPr lang="en-US" sz="1400" dirty="0" err="1">
                <a:latin typeface="Courier New"/>
                <a:cs typeface="Courier New"/>
              </a:rPr>
              <a:t>[i][j</a:t>
            </a:r>
            <a:r>
              <a:rPr lang="en-US" sz="1400" dirty="0">
                <a:latin typeface="Courier New"/>
                <a:cs typeface="Courier New"/>
              </a:rPr>
              <a:t>] += </a:t>
            </a:r>
            <a:r>
              <a:rPr lang="en-US" sz="1400" dirty="0" err="1">
                <a:latin typeface="Courier New"/>
                <a:cs typeface="Courier New"/>
              </a:rPr>
              <a:t>r</a:t>
            </a:r>
            <a:r>
              <a:rPr lang="en-US" sz="1400" dirty="0">
                <a:latin typeface="Courier New"/>
                <a:cs typeface="Courier New"/>
              </a:rPr>
              <a:t> *</a:t>
            </a:r>
            <a:r>
              <a:rPr lang="en-US" sz="1400" dirty="0" smtClean="0">
                <a:latin typeface="Courier New"/>
                <a:cs typeface="Courier New"/>
              </a:rPr>
              <a:t> </a:t>
            </a:r>
          </a:p>
          <a:p>
            <a:pPr algn="l">
              <a:lnSpc>
                <a:spcPct val="100000"/>
              </a:lnSpc>
              <a:spcBef>
                <a:spcPct val="50000"/>
              </a:spcBef>
            </a:pPr>
            <a:r>
              <a:rPr lang="en-US" sz="1400" dirty="0" smtClean="0">
                <a:latin typeface="Courier New"/>
                <a:cs typeface="Courier New"/>
              </a:rPr>
              <a:t>               </a:t>
            </a:r>
            <a:r>
              <a:rPr lang="en-US" sz="1400" dirty="0" err="1" smtClean="0">
                <a:latin typeface="Courier New"/>
                <a:cs typeface="Courier New"/>
              </a:rPr>
              <a:t>b</a:t>
            </a:r>
            <a:r>
              <a:rPr lang="en-US" sz="1400" dirty="0" err="1">
                <a:latin typeface="Courier New"/>
                <a:cs typeface="Courier New"/>
              </a:rPr>
              <a:t>[k][j</a:t>
            </a:r>
            <a:r>
              <a:rPr lang="en-US" sz="1400" dirty="0">
                <a:latin typeface="Courier New"/>
                <a:cs typeface="Courier New"/>
              </a:rPr>
              <a:t>];   </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endParaRPr lang="en-US" sz="1400" dirty="0">
              <a:latin typeface="Courier New"/>
              <a:cs typeface="Courier New"/>
            </a:endParaRPr>
          </a:p>
          <a:p>
            <a:pPr algn="l">
              <a:lnSpc>
                <a:spcPct val="100000"/>
              </a:lnSpc>
              <a:spcBef>
                <a:spcPct val="50000"/>
              </a:spcBef>
            </a:pPr>
            <a:r>
              <a:rPr lang="en-US" sz="1400" dirty="0">
                <a:latin typeface="Courier New"/>
                <a:cs typeface="Courier New"/>
              </a:rPr>
              <a:t>}</a:t>
            </a:r>
          </a:p>
          <a:p>
            <a:pPr algn="l">
              <a:lnSpc>
                <a:spcPct val="100000"/>
              </a:lnSpc>
              <a:spcBef>
                <a:spcPct val="50000"/>
              </a:spcBef>
            </a:pPr>
            <a:endParaRPr lang="en-US" sz="1400" dirty="0">
              <a:latin typeface="Courier New"/>
              <a:cs typeface="Courier New"/>
            </a:endParaRPr>
          </a:p>
        </p:txBody>
      </p:sp>
      <p:sp>
        <p:nvSpPr>
          <p:cNvPr id="926726" name="Rectangle 6"/>
          <p:cNvSpPr>
            <a:spLocks noChangeArrowheads="1"/>
          </p:cNvSpPr>
          <p:nvPr/>
        </p:nvSpPr>
        <p:spPr bwMode="auto">
          <a:xfrm>
            <a:off x="5867400" y="2667000"/>
            <a:ext cx="2667000" cy="2890535"/>
          </a:xfrm>
          <a:prstGeom prst="rect">
            <a:avLst/>
          </a:prstGeom>
          <a:noFill/>
          <a:ln w="12700">
            <a:solidFill>
              <a:schemeClr val="tx1"/>
            </a:solidFill>
            <a:miter lim="800000"/>
            <a:headEnd/>
            <a:tailEnd/>
          </a:ln>
          <a:effectLst/>
        </p:spPr>
        <p:txBody>
          <a:bodyPr wrap="square" lIns="90487" tIns="44450" rIns="90487" bIns="44450">
            <a:prstTxWarp prst="textNoShape">
              <a:avLst/>
            </a:prstTxWarp>
            <a:spAutoFit/>
          </a:bodyPr>
          <a:lstStyle/>
          <a:p>
            <a:pPr algn="l">
              <a:lnSpc>
                <a:spcPct val="100000"/>
              </a:lnSpc>
              <a:spcBef>
                <a:spcPct val="50000"/>
              </a:spcBef>
            </a:pPr>
            <a:r>
              <a:rPr lang="en-US" sz="1400" dirty="0">
                <a:latin typeface="Courier New"/>
                <a:cs typeface="Courier New"/>
              </a:rPr>
              <a:t>for (</a:t>
            </a:r>
            <a:r>
              <a:rPr lang="en-US" sz="1400" dirty="0" err="1">
                <a:latin typeface="Courier New"/>
                <a:cs typeface="Courier New"/>
              </a:rPr>
              <a:t>j</a:t>
            </a:r>
            <a:r>
              <a:rPr lang="en-US" sz="1400" dirty="0">
                <a:latin typeface="Courier New"/>
                <a:cs typeface="Courier New"/>
              </a:rPr>
              <a:t>=0; </a:t>
            </a:r>
            <a:r>
              <a:rPr lang="en-US" sz="1400" dirty="0" err="1">
                <a:latin typeface="Courier New"/>
                <a:cs typeface="Courier New"/>
              </a:rPr>
              <a:t>j</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j</a:t>
            </a:r>
            <a:r>
              <a:rPr lang="en-US" sz="1400" dirty="0">
                <a:latin typeface="Courier New"/>
                <a:cs typeface="Courier New"/>
              </a:rPr>
              <a:t>++) {</a:t>
            </a:r>
            <a:endParaRPr lang="en-US" sz="1400" dirty="0" smtClean="0">
              <a:latin typeface="Courier New"/>
              <a:cs typeface="Courier New"/>
            </a:endParaRPr>
          </a:p>
          <a:p>
            <a:pPr algn="l">
              <a:lnSpc>
                <a:spcPct val="100000"/>
              </a:lnSpc>
              <a:spcBef>
                <a:spcPct val="50000"/>
              </a:spcBef>
            </a:pP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k</a:t>
            </a:r>
            <a:r>
              <a:rPr lang="en-US" sz="1400" dirty="0">
                <a:latin typeface="Courier New"/>
                <a:cs typeface="Courier New"/>
              </a:rPr>
              <a:t>=0; </a:t>
            </a:r>
            <a:r>
              <a:rPr lang="en-US" sz="1400" dirty="0" err="1">
                <a:latin typeface="Courier New"/>
                <a:cs typeface="Courier New"/>
              </a:rPr>
              <a:t>k</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k</a:t>
            </a:r>
            <a:r>
              <a:rPr lang="en-US" sz="1400" dirty="0">
                <a:latin typeface="Courier New"/>
                <a:cs typeface="Courier New"/>
              </a:rPr>
              <a:t>++) {</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r</a:t>
            </a:r>
            <a:r>
              <a:rPr lang="en-US" sz="1400" dirty="0" smtClean="0">
                <a:latin typeface="Courier New"/>
                <a:cs typeface="Courier New"/>
              </a:rPr>
              <a:t> </a:t>
            </a:r>
            <a:r>
              <a:rPr lang="en-US" sz="1400" dirty="0">
                <a:latin typeface="Courier New"/>
                <a:cs typeface="Courier New"/>
              </a:rPr>
              <a:t>= </a:t>
            </a:r>
            <a:r>
              <a:rPr lang="en-US" sz="1400" dirty="0" err="1">
                <a:latin typeface="Courier New"/>
                <a:cs typeface="Courier New"/>
              </a:rPr>
              <a:t>b[k][j</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for </a:t>
            </a:r>
            <a:r>
              <a:rPr lang="en-US" sz="1400" dirty="0">
                <a:latin typeface="Courier New"/>
                <a:cs typeface="Courier New"/>
              </a:rPr>
              <a:t>(</a:t>
            </a:r>
            <a:r>
              <a:rPr lang="en-US" sz="1400" dirty="0" err="1">
                <a:latin typeface="Courier New"/>
                <a:cs typeface="Courier New"/>
              </a:rPr>
              <a:t>i</a:t>
            </a:r>
            <a:r>
              <a:rPr lang="en-US" sz="1400" dirty="0">
                <a:latin typeface="Courier New"/>
                <a:cs typeface="Courier New"/>
              </a:rPr>
              <a:t>=0; </a:t>
            </a:r>
            <a:r>
              <a:rPr lang="en-US" sz="1400" dirty="0" err="1">
                <a:latin typeface="Courier New"/>
                <a:cs typeface="Courier New"/>
              </a:rPr>
              <a:t>i</a:t>
            </a:r>
            <a:r>
              <a:rPr lang="en-US" sz="1400" dirty="0">
                <a:latin typeface="Courier New"/>
                <a:cs typeface="Courier New"/>
              </a:rPr>
              <a:t>&lt;</a:t>
            </a:r>
            <a:r>
              <a:rPr lang="en-US" sz="1400" dirty="0" err="1">
                <a:latin typeface="Courier New"/>
                <a:cs typeface="Courier New"/>
              </a:rPr>
              <a:t>n</a:t>
            </a:r>
            <a:r>
              <a:rPr lang="en-US" sz="1400" dirty="0">
                <a:latin typeface="Courier New"/>
                <a:cs typeface="Courier New"/>
              </a:rPr>
              <a:t>; </a:t>
            </a:r>
            <a:r>
              <a:rPr lang="en-US" sz="1400" dirty="0" err="1">
                <a:latin typeface="Courier New"/>
                <a:cs typeface="Courier New"/>
              </a:rPr>
              <a:t>i</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c</a:t>
            </a:r>
            <a:r>
              <a:rPr lang="en-US" sz="1400" dirty="0" err="1">
                <a:latin typeface="Courier New"/>
                <a:cs typeface="Courier New"/>
              </a:rPr>
              <a:t>[i][j</a:t>
            </a:r>
            <a:r>
              <a:rPr lang="en-US" sz="1400" dirty="0">
                <a:latin typeface="Courier New"/>
                <a:cs typeface="Courier New"/>
              </a:rPr>
              <a:t>] +=</a:t>
            </a:r>
            <a:r>
              <a:rPr lang="en-US" sz="1400" dirty="0" smtClean="0">
                <a:latin typeface="Courier New"/>
                <a:cs typeface="Courier New"/>
              </a:rPr>
              <a:t> </a:t>
            </a:r>
          </a:p>
          <a:p>
            <a:pPr algn="l">
              <a:lnSpc>
                <a:spcPct val="100000"/>
              </a:lnSpc>
              <a:spcBef>
                <a:spcPct val="50000"/>
              </a:spcBef>
            </a:pPr>
            <a:r>
              <a:rPr lang="en-US" sz="1400" dirty="0" smtClean="0">
                <a:latin typeface="Courier New"/>
                <a:cs typeface="Courier New"/>
              </a:rPr>
              <a:t>           </a:t>
            </a:r>
            <a:r>
              <a:rPr lang="en-US" sz="1400" dirty="0" err="1" smtClean="0">
                <a:latin typeface="Courier New"/>
                <a:cs typeface="Courier New"/>
              </a:rPr>
              <a:t>a</a:t>
            </a:r>
            <a:r>
              <a:rPr lang="en-US" sz="1400" dirty="0" err="1">
                <a:latin typeface="Courier New"/>
                <a:cs typeface="Courier New"/>
              </a:rPr>
              <a:t>[i][k</a:t>
            </a:r>
            <a:r>
              <a:rPr lang="en-US" sz="1400" dirty="0">
                <a:latin typeface="Courier New"/>
                <a:cs typeface="Courier New"/>
              </a:rPr>
              <a:t>] * </a:t>
            </a:r>
            <a:r>
              <a:rPr lang="en-US" sz="1400" dirty="0" err="1">
                <a:latin typeface="Courier New"/>
                <a:cs typeface="Courier New"/>
              </a:rPr>
              <a:t>r</a:t>
            </a:r>
            <a:r>
              <a:rPr lang="en-US" sz="1400" dirty="0">
                <a:latin typeface="Courier New"/>
                <a:cs typeface="Courier New"/>
              </a:rPr>
              <a:t>;</a:t>
            </a:r>
          </a:p>
          <a:p>
            <a:pPr algn="l">
              <a:lnSpc>
                <a:spcPct val="100000"/>
              </a:lnSpc>
              <a:spcBef>
                <a:spcPct val="50000"/>
              </a:spcBef>
            </a:pPr>
            <a:r>
              <a:rPr lang="en-US" sz="1400" dirty="0">
                <a:latin typeface="Courier New"/>
                <a:cs typeface="Courier New"/>
              </a:rPr>
              <a:t> </a:t>
            </a:r>
            <a:r>
              <a:rPr lang="en-US" sz="1400" dirty="0" smtClean="0">
                <a:latin typeface="Courier New"/>
                <a:cs typeface="Courier New"/>
              </a:rPr>
              <a:t> }</a:t>
            </a:r>
            <a:endParaRPr lang="en-US" sz="1400" dirty="0">
              <a:latin typeface="Courier New"/>
              <a:cs typeface="Courier New"/>
            </a:endParaRPr>
          </a:p>
          <a:p>
            <a:pPr algn="l">
              <a:lnSpc>
                <a:spcPct val="100000"/>
              </a:lnSpc>
              <a:spcBef>
                <a:spcPct val="50000"/>
              </a:spcBef>
            </a:pPr>
            <a:r>
              <a:rPr lang="en-US" sz="1400" dirty="0">
                <a:latin typeface="Courier New"/>
                <a:cs typeface="Courier New"/>
              </a:rPr>
              <a:t>}	</a:t>
            </a:r>
          </a:p>
          <a:p>
            <a:pPr algn="l">
              <a:lnSpc>
                <a:spcPct val="100000"/>
              </a:lnSpc>
              <a:spcBef>
                <a:spcPct val="50000"/>
              </a:spcBef>
            </a:pPr>
            <a:endParaRPr lang="en-US" sz="1400" dirty="0">
              <a:latin typeface="Courier New"/>
              <a:cs typeface="Courier New"/>
            </a:endParaRPr>
          </a:p>
        </p:txBody>
      </p:sp>
      <p:sp>
        <p:nvSpPr>
          <p:cNvPr id="926727" name="Rectangle 7"/>
          <p:cNvSpPr>
            <a:spLocks noChangeArrowheads="1"/>
          </p:cNvSpPr>
          <p:nvPr/>
        </p:nvSpPr>
        <p:spPr bwMode="auto">
          <a:xfrm>
            <a:off x="3327400" y="1371600"/>
            <a:ext cx="2311400" cy="106362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400" dirty="0" err="1"/>
              <a:t>kij</a:t>
            </a:r>
            <a:r>
              <a:rPr lang="en-US" sz="2400" dirty="0"/>
              <a:t> (&amp; </a:t>
            </a:r>
            <a:r>
              <a:rPr lang="en-US" sz="2400" dirty="0" err="1"/>
              <a:t>ikj</a:t>
            </a:r>
            <a:r>
              <a:rPr lang="en-US" sz="2400" dirty="0"/>
              <a:t>):</a:t>
            </a:r>
            <a:r>
              <a:rPr lang="en-US" dirty="0"/>
              <a:t> </a:t>
            </a:r>
          </a:p>
          <a:p>
            <a:pPr marL="114300" lvl="1" algn="l">
              <a:lnSpc>
                <a:spcPct val="100000"/>
              </a:lnSpc>
              <a:buFontTx/>
              <a:buChar char="•"/>
              <a:tabLst>
                <a:tab pos="228600" algn="l"/>
              </a:tabLst>
            </a:pPr>
            <a:r>
              <a:rPr lang="en-US" dirty="0"/>
              <a:t> </a:t>
            </a:r>
            <a:r>
              <a:rPr lang="en-US" sz="2000" b="0" dirty="0"/>
              <a:t>2 loads, 1 store</a:t>
            </a:r>
          </a:p>
          <a:p>
            <a:pPr marL="114300" lvl="1" algn="l">
              <a:lnSpc>
                <a:spcPct val="100000"/>
              </a:lnSpc>
              <a:buFontTx/>
              <a:buChar char="•"/>
              <a:tabLst>
                <a:tab pos="228600" algn="l"/>
              </a:tabLst>
            </a:pPr>
            <a:r>
              <a:rPr lang="en-US" sz="2000" b="0" dirty="0"/>
              <a:t> misses/</a:t>
            </a:r>
            <a:r>
              <a:rPr lang="en-US" sz="2000" b="0" dirty="0" err="1"/>
              <a:t>iter</a:t>
            </a:r>
            <a:r>
              <a:rPr lang="en-US" sz="2000" b="0" dirty="0"/>
              <a:t> = </a:t>
            </a:r>
            <a:r>
              <a:rPr lang="en-US" sz="2000" dirty="0"/>
              <a:t>0.5</a:t>
            </a:r>
            <a:endParaRPr lang="en-US" b="0" dirty="0"/>
          </a:p>
        </p:txBody>
      </p:sp>
      <p:sp>
        <p:nvSpPr>
          <p:cNvPr id="926728" name="Rectangle 8"/>
          <p:cNvSpPr>
            <a:spLocks noChangeArrowheads="1"/>
          </p:cNvSpPr>
          <p:nvPr/>
        </p:nvSpPr>
        <p:spPr bwMode="auto">
          <a:xfrm>
            <a:off x="6070600" y="1371600"/>
            <a:ext cx="2311400" cy="106362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400" dirty="0" err="1"/>
              <a:t>jki</a:t>
            </a:r>
            <a:r>
              <a:rPr lang="en-US" sz="2400" dirty="0"/>
              <a:t> (&amp; </a:t>
            </a:r>
            <a:r>
              <a:rPr lang="en-US" sz="2400" dirty="0" err="1"/>
              <a:t>kji</a:t>
            </a:r>
            <a:r>
              <a:rPr lang="en-US" sz="2400" dirty="0"/>
              <a:t>):</a:t>
            </a:r>
            <a:r>
              <a:rPr lang="en-US" dirty="0"/>
              <a:t> </a:t>
            </a:r>
          </a:p>
          <a:p>
            <a:pPr marL="114300" lvl="1" algn="l">
              <a:lnSpc>
                <a:spcPct val="100000"/>
              </a:lnSpc>
              <a:buFontTx/>
              <a:buChar char="•"/>
              <a:tabLst>
                <a:tab pos="228600" algn="l"/>
              </a:tabLst>
            </a:pPr>
            <a:r>
              <a:rPr lang="en-US" dirty="0"/>
              <a:t> </a:t>
            </a:r>
            <a:r>
              <a:rPr lang="en-US" sz="2000" b="0" dirty="0"/>
              <a:t>2 loads, 1 store</a:t>
            </a:r>
          </a:p>
          <a:p>
            <a:pPr marL="114300" lvl="1" algn="l">
              <a:lnSpc>
                <a:spcPct val="100000"/>
              </a:lnSpc>
              <a:buFontTx/>
              <a:buChar char="•"/>
              <a:tabLst>
                <a:tab pos="228600" algn="l"/>
              </a:tabLst>
            </a:pPr>
            <a:r>
              <a:rPr lang="en-US" sz="2000" b="0" dirty="0"/>
              <a:t> misses/</a:t>
            </a:r>
            <a:r>
              <a:rPr lang="en-US" sz="2000" b="0" dirty="0" err="1"/>
              <a:t>iter</a:t>
            </a:r>
            <a:r>
              <a:rPr lang="en-US" sz="2000" b="0" dirty="0"/>
              <a:t> = </a:t>
            </a:r>
            <a:r>
              <a:rPr lang="en-US" sz="2000" dirty="0"/>
              <a:t>2.0</a:t>
            </a:r>
            <a:endParaRPr lang="en-US" b="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dirty="0" smtClean="0"/>
              <a:t>Core i7 Matrix </a:t>
            </a:r>
            <a:r>
              <a:rPr lang="en-US" dirty="0"/>
              <a:t>Multiply Performance</a:t>
            </a:r>
          </a:p>
        </p:txBody>
      </p:sp>
      <p:sp>
        <p:nvSpPr>
          <p:cNvPr id="927747" name="Rectangle 3"/>
          <p:cNvSpPr>
            <a:spLocks noGrp="1" noChangeArrowheads="1"/>
          </p:cNvSpPr>
          <p:nvPr>
            <p:ph idx="1"/>
          </p:nvPr>
        </p:nvSpPr>
        <p:spPr>
          <a:xfrm>
            <a:off x="136525" y="1328738"/>
            <a:ext cx="8931275" cy="5224462"/>
          </a:xfrm>
        </p:spPr>
        <p:txBody>
          <a:bodyPr/>
          <a:lstStyle/>
          <a:p>
            <a:r>
              <a:rPr lang="en-US" dirty="0"/>
              <a:t>Miss rates are</a:t>
            </a:r>
            <a:r>
              <a:rPr lang="en-US" dirty="0" smtClean="0"/>
              <a:t> better predictor of performance than total memory accesses.  (But platform dependent!)</a:t>
            </a:r>
            <a:endParaRPr lang="en-US" dirty="0"/>
          </a:p>
        </p:txBody>
      </p:sp>
      <p:graphicFrame>
        <p:nvGraphicFramePr>
          <p:cNvPr id="5" name="Chart 4"/>
          <p:cNvGraphicFramePr>
            <a:graphicFrameLocks noGrp="1"/>
          </p:cNvGraphicFramePr>
          <p:nvPr/>
        </p:nvGraphicFramePr>
        <p:xfrm>
          <a:off x="228600" y="2133600"/>
          <a:ext cx="8629650" cy="45148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Matrix Multiplication</a:t>
            </a:r>
            <a:endParaRPr lang="en-US" dirty="0"/>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smtClean="0">
                <a:latin typeface="Calibri" pitchFamily="34" charset="0"/>
              </a:rPr>
              <a:t>i</a:t>
            </a:r>
            <a:endParaRPr lang="en-US" sz="1800" dirty="0" smtClean="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smtClean="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Rectangle 7"/>
          <p:cNvSpPr>
            <a:spLocks noChangeArrowheads="1"/>
          </p:cNvSpPr>
          <p:nvPr/>
        </p:nvSpPr>
        <p:spPr bwMode="auto">
          <a:xfrm>
            <a:off x="499532" y="1413396"/>
            <a:ext cx="5552801"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r>
              <a:rPr lang="en-US" sz="1400" dirty="0" smtClean="0">
                <a:latin typeface="Courier New" pitchFamily="49" charset="0"/>
              </a:rPr>
              <a:t>++)</a:t>
            </a:r>
          </a:p>
          <a:p>
            <a:pPr algn="l">
              <a:lnSpc>
                <a:spcPct val="100000"/>
              </a:lnSpc>
            </a:pPr>
            <a:r>
              <a:rPr lang="en-US" sz="1400" dirty="0" smtClean="0">
                <a:latin typeface="Courier New" pitchFamily="49" charset="0"/>
              </a:rPr>
              <a:t>             for (k = 0; k &lt; n;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c[</a:t>
            </a:r>
            <a:r>
              <a:rPr lang="en-US" sz="1400" dirty="0" err="1" smtClean="0">
                <a:latin typeface="Courier New" pitchFamily="49" charset="0"/>
              </a:rPr>
              <a:t>i</a:t>
            </a:r>
            <a:r>
              <a:rPr lang="en-US" sz="1400" dirty="0" smtClean="0">
                <a:latin typeface="Courier New" pitchFamily="49" charset="0"/>
              </a:rPr>
              <a:t>*</a:t>
            </a:r>
            <a:r>
              <a:rPr lang="en-US" sz="1400" dirty="0" err="1" smtClean="0">
                <a:latin typeface="Courier New" pitchFamily="49" charset="0"/>
              </a:rPr>
              <a:t>n+j</a:t>
            </a:r>
            <a:r>
              <a:rPr lang="en-US" sz="1400" dirty="0" smtClean="0">
                <a:latin typeface="Courier New" pitchFamily="49" charset="0"/>
              </a:rPr>
              <a:t>] </a:t>
            </a:r>
            <a:r>
              <a:rPr lang="en-US" sz="1400" dirty="0">
                <a:latin typeface="Courier New" pitchFamily="49" charset="0"/>
              </a:rPr>
              <a:t>+= a[</a:t>
            </a:r>
            <a:r>
              <a:rPr lang="en-US" sz="1400" dirty="0" err="1">
                <a:latin typeface="Courier New" pitchFamily="49" charset="0"/>
              </a:rPr>
              <a:t>i</a:t>
            </a:r>
            <a:r>
              <a:rPr lang="en-US" sz="1400" dirty="0">
                <a:latin typeface="Courier New" pitchFamily="49" charset="0"/>
              </a:rPr>
              <a:t>*n + </a:t>
            </a:r>
            <a:r>
              <a:rPr lang="en-US" sz="1400" dirty="0" smtClean="0">
                <a:latin typeface="Courier New" pitchFamily="49" charset="0"/>
              </a:rPr>
              <a:t>k]*b[k*n + j];</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 (over n</a:t>
            </a:r>
            <a:r>
              <a:rPr lang="en-US" baseline="30000" dirty="0" smtClean="0"/>
              <a:t>2</a:t>
            </a:r>
            <a:r>
              <a:rPr lang="en-US" dirty="0" smtClean="0"/>
              <a:t> iterations):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defTabSz="820583"/>
            <a:r>
              <a:rPr lang="en-US" dirty="0" smtClean="0"/>
              <a:t>Cache size and miss rates</a:t>
            </a:r>
          </a:p>
        </p:txBody>
      </p:sp>
      <p:sp>
        <p:nvSpPr>
          <p:cNvPr id="30724" name="Rectangle 3"/>
          <p:cNvSpPr>
            <a:spLocks noGrp="1" noChangeArrowheads="1"/>
          </p:cNvSpPr>
          <p:nvPr>
            <p:ph type="body" idx="1"/>
          </p:nvPr>
        </p:nvSpPr>
        <p:spPr/>
        <p:txBody>
          <a:bodyPr/>
          <a:lstStyle/>
          <a:p>
            <a:pPr marL="307718" indent="-307718" defTabSz="820583"/>
            <a:r>
              <a:rPr lang="en-US" sz="2000" dirty="0" smtClean="0"/>
              <a:t>The cache size also has a significant impact on performance.</a:t>
            </a:r>
          </a:p>
          <a:p>
            <a:pPr marL="666723" lvl="1" indent="-256432" defTabSz="820583"/>
            <a:r>
              <a:rPr lang="en-US" sz="1800" dirty="0" smtClean="0"/>
              <a:t>The larger a cache is, the less chance there will be of a conflict.</a:t>
            </a:r>
          </a:p>
          <a:p>
            <a:pPr marL="666723" lvl="1" indent="-256432" defTabSz="820583"/>
            <a:r>
              <a:rPr lang="en-US" sz="1800" dirty="0" smtClean="0"/>
              <a:t>Again this means the miss rate decreases, so the AMAT and number of memory stall cycles also decrease.</a:t>
            </a:r>
          </a:p>
          <a:p>
            <a:pPr marL="307718" indent="-307718" defTabSz="820583"/>
            <a:r>
              <a:rPr lang="en-US" sz="2000" dirty="0" smtClean="0"/>
              <a:t>This figure depicts the miss rate as a function of both the cache size and its </a:t>
            </a:r>
            <a:r>
              <a:rPr lang="en-US" sz="2000" dirty="0" err="1" smtClean="0"/>
              <a:t>associativity</a:t>
            </a:r>
            <a:r>
              <a:rPr lang="en-US" sz="2000" dirty="0" smtClean="0"/>
              <a:t>.</a:t>
            </a:r>
          </a:p>
          <a:p>
            <a:pPr marL="307718" indent="-307718" defTabSz="820583"/>
            <a:endParaRPr lang="en-US" sz="2000" dirty="0" smtClean="0"/>
          </a:p>
        </p:txBody>
      </p:sp>
      <p:sp>
        <p:nvSpPr>
          <p:cNvPr id="30725" name="Rectangle 4"/>
          <p:cNvSpPr>
            <a:spLocks noChangeArrowheads="1"/>
          </p:cNvSpPr>
          <p:nvPr/>
        </p:nvSpPr>
        <p:spPr bwMode="auto">
          <a:xfrm>
            <a:off x="5917013" y="6013357"/>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sp>
        <p:nvSpPr>
          <p:cNvPr id="30726" name="Rectangle 89"/>
          <p:cNvSpPr>
            <a:spLocks noChangeArrowheads="1"/>
          </p:cNvSpPr>
          <p:nvPr/>
        </p:nvSpPr>
        <p:spPr bwMode="auto">
          <a:xfrm>
            <a:off x="6068548" y="6166037"/>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grpSp>
        <p:nvGrpSpPr>
          <p:cNvPr id="2" name="Group 139"/>
          <p:cNvGrpSpPr>
            <a:grpSpLocks noChangeAspect="1"/>
          </p:cNvGrpSpPr>
          <p:nvPr/>
        </p:nvGrpSpPr>
        <p:grpSpPr bwMode="auto">
          <a:xfrm>
            <a:off x="2140602" y="3417592"/>
            <a:ext cx="4855641" cy="3288008"/>
            <a:chOff x="1291" y="2064"/>
            <a:chExt cx="3543" cy="2472"/>
          </a:xfrm>
        </p:grpSpPr>
        <p:sp>
          <p:nvSpPr>
            <p:cNvPr id="30728" name="Line 119"/>
            <p:cNvSpPr>
              <a:spLocks noChangeAspect="1" noChangeShapeType="1"/>
            </p:cNvSpPr>
            <p:nvPr/>
          </p:nvSpPr>
          <p:spPr bwMode="auto">
            <a:xfrm>
              <a:off x="1625" y="2121"/>
              <a:ext cx="2740" cy="1"/>
            </a:xfrm>
            <a:prstGeom prst="line">
              <a:avLst/>
            </a:prstGeom>
            <a:noFill/>
            <a:ln w="6350">
              <a:solidFill>
                <a:srgbClr val="000000"/>
              </a:solidFill>
              <a:round/>
              <a:headEnd/>
              <a:tailEnd/>
            </a:ln>
          </p:spPr>
          <p:txBody>
            <a:bodyPr/>
            <a:lstStyle/>
            <a:p>
              <a:endParaRPr lang="en-US" sz="2400"/>
            </a:p>
          </p:txBody>
        </p:sp>
        <p:sp>
          <p:nvSpPr>
            <p:cNvPr id="30729" name="Line 118"/>
            <p:cNvSpPr>
              <a:spLocks noChangeAspect="1" noChangeShapeType="1"/>
            </p:cNvSpPr>
            <p:nvPr/>
          </p:nvSpPr>
          <p:spPr bwMode="auto">
            <a:xfrm>
              <a:off x="1625" y="2551"/>
              <a:ext cx="2740" cy="2"/>
            </a:xfrm>
            <a:prstGeom prst="line">
              <a:avLst/>
            </a:prstGeom>
            <a:noFill/>
            <a:ln w="6350">
              <a:solidFill>
                <a:srgbClr val="000000"/>
              </a:solidFill>
              <a:round/>
              <a:headEnd/>
              <a:tailEnd/>
            </a:ln>
          </p:spPr>
          <p:txBody>
            <a:bodyPr/>
            <a:lstStyle/>
            <a:p>
              <a:endParaRPr lang="en-US" sz="2400"/>
            </a:p>
          </p:txBody>
        </p:sp>
        <p:sp>
          <p:nvSpPr>
            <p:cNvPr id="30730" name="Line 117"/>
            <p:cNvSpPr>
              <a:spLocks noChangeAspect="1" noChangeShapeType="1"/>
            </p:cNvSpPr>
            <p:nvPr/>
          </p:nvSpPr>
          <p:spPr bwMode="auto">
            <a:xfrm>
              <a:off x="1625" y="2986"/>
              <a:ext cx="2740" cy="1"/>
            </a:xfrm>
            <a:prstGeom prst="line">
              <a:avLst/>
            </a:prstGeom>
            <a:noFill/>
            <a:ln w="6350">
              <a:solidFill>
                <a:srgbClr val="000000"/>
              </a:solidFill>
              <a:round/>
              <a:headEnd/>
              <a:tailEnd/>
            </a:ln>
          </p:spPr>
          <p:txBody>
            <a:bodyPr/>
            <a:lstStyle/>
            <a:p>
              <a:endParaRPr lang="en-US" sz="2400"/>
            </a:p>
          </p:txBody>
        </p:sp>
        <p:sp>
          <p:nvSpPr>
            <p:cNvPr id="30731" name="Line 6"/>
            <p:cNvSpPr>
              <a:spLocks noChangeAspect="1" noChangeShapeType="1"/>
            </p:cNvSpPr>
            <p:nvPr/>
          </p:nvSpPr>
          <p:spPr bwMode="auto">
            <a:xfrm>
              <a:off x="1625" y="3854"/>
              <a:ext cx="2751" cy="1"/>
            </a:xfrm>
            <a:prstGeom prst="line">
              <a:avLst/>
            </a:prstGeom>
            <a:noFill/>
            <a:ln w="6350">
              <a:solidFill>
                <a:srgbClr val="000000"/>
              </a:solidFill>
              <a:round/>
              <a:headEnd/>
              <a:tailEnd/>
            </a:ln>
          </p:spPr>
          <p:txBody>
            <a:bodyPr/>
            <a:lstStyle/>
            <a:p>
              <a:endParaRPr lang="en-US" sz="2400"/>
            </a:p>
          </p:txBody>
        </p:sp>
        <p:sp>
          <p:nvSpPr>
            <p:cNvPr id="30732" name="Line 7"/>
            <p:cNvSpPr>
              <a:spLocks noChangeAspect="1" noChangeShapeType="1"/>
            </p:cNvSpPr>
            <p:nvPr/>
          </p:nvSpPr>
          <p:spPr bwMode="auto">
            <a:xfrm flipH="1" flipV="1">
              <a:off x="2010" y="3567"/>
              <a:ext cx="785" cy="143"/>
            </a:xfrm>
            <a:prstGeom prst="line">
              <a:avLst/>
            </a:prstGeom>
            <a:noFill/>
            <a:ln w="12700">
              <a:solidFill>
                <a:srgbClr val="FF00FF"/>
              </a:solidFill>
              <a:round/>
              <a:headEnd/>
              <a:tailEnd/>
            </a:ln>
          </p:spPr>
          <p:txBody>
            <a:bodyPr/>
            <a:lstStyle/>
            <a:p>
              <a:endParaRPr lang="en-US" sz="2400"/>
            </a:p>
          </p:txBody>
        </p:sp>
        <p:sp>
          <p:nvSpPr>
            <p:cNvPr id="30733" name="Line 8"/>
            <p:cNvSpPr>
              <a:spLocks noChangeAspect="1" noChangeShapeType="1"/>
            </p:cNvSpPr>
            <p:nvPr/>
          </p:nvSpPr>
          <p:spPr bwMode="auto">
            <a:xfrm flipH="1">
              <a:off x="2795" y="3709"/>
              <a:ext cx="780" cy="3"/>
            </a:xfrm>
            <a:prstGeom prst="line">
              <a:avLst/>
            </a:prstGeom>
            <a:noFill/>
            <a:ln w="12700">
              <a:solidFill>
                <a:srgbClr val="FF00FF"/>
              </a:solidFill>
              <a:round/>
              <a:headEnd/>
              <a:tailEnd/>
            </a:ln>
          </p:spPr>
          <p:txBody>
            <a:bodyPr/>
            <a:lstStyle/>
            <a:p>
              <a:endParaRPr lang="en-US" sz="2400"/>
            </a:p>
          </p:txBody>
        </p:sp>
        <p:sp>
          <p:nvSpPr>
            <p:cNvPr id="30734" name="Line 9"/>
            <p:cNvSpPr>
              <a:spLocks noChangeAspect="1" noChangeShapeType="1"/>
            </p:cNvSpPr>
            <p:nvPr/>
          </p:nvSpPr>
          <p:spPr bwMode="auto">
            <a:xfrm flipH="1" flipV="1">
              <a:off x="3575" y="3710"/>
              <a:ext cx="762" cy="144"/>
            </a:xfrm>
            <a:prstGeom prst="line">
              <a:avLst/>
            </a:prstGeom>
            <a:noFill/>
            <a:ln w="12700">
              <a:solidFill>
                <a:srgbClr val="FF00FF"/>
              </a:solidFill>
              <a:round/>
              <a:headEnd/>
              <a:tailEnd/>
            </a:ln>
          </p:spPr>
          <p:txBody>
            <a:bodyPr/>
            <a:lstStyle/>
            <a:p>
              <a:endParaRPr lang="en-US" sz="2400"/>
            </a:p>
          </p:txBody>
        </p:sp>
        <p:sp>
          <p:nvSpPr>
            <p:cNvPr id="30735" name="Line 10"/>
            <p:cNvSpPr>
              <a:spLocks noChangeAspect="1" noChangeShapeType="1"/>
            </p:cNvSpPr>
            <p:nvPr/>
          </p:nvSpPr>
          <p:spPr bwMode="auto">
            <a:xfrm>
              <a:off x="1625" y="3419"/>
              <a:ext cx="2740" cy="2"/>
            </a:xfrm>
            <a:prstGeom prst="line">
              <a:avLst/>
            </a:prstGeom>
            <a:noFill/>
            <a:ln w="6350">
              <a:solidFill>
                <a:srgbClr val="000000"/>
              </a:solidFill>
              <a:round/>
              <a:headEnd/>
              <a:tailEnd/>
            </a:ln>
          </p:spPr>
          <p:txBody>
            <a:bodyPr/>
            <a:lstStyle/>
            <a:p>
              <a:endParaRPr lang="en-US" sz="2400"/>
            </a:p>
          </p:txBody>
        </p:sp>
        <p:sp>
          <p:nvSpPr>
            <p:cNvPr id="30736" name="Line 11"/>
            <p:cNvSpPr>
              <a:spLocks noChangeAspect="1" noChangeShapeType="1"/>
            </p:cNvSpPr>
            <p:nvPr/>
          </p:nvSpPr>
          <p:spPr bwMode="auto">
            <a:xfrm flipH="1" flipV="1">
              <a:off x="3575" y="3565"/>
              <a:ext cx="762" cy="144"/>
            </a:xfrm>
            <a:prstGeom prst="line">
              <a:avLst/>
            </a:prstGeom>
            <a:noFill/>
            <a:ln w="12700">
              <a:solidFill>
                <a:srgbClr val="3333FF"/>
              </a:solidFill>
              <a:round/>
              <a:headEnd/>
              <a:tailEnd/>
            </a:ln>
          </p:spPr>
          <p:txBody>
            <a:bodyPr/>
            <a:lstStyle/>
            <a:p>
              <a:endParaRPr lang="en-US" sz="2400"/>
            </a:p>
          </p:txBody>
        </p:sp>
        <p:sp>
          <p:nvSpPr>
            <p:cNvPr id="30737" name="Line 12"/>
            <p:cNvSpPr>
              <a:spLocks noChangeAspect="1" noChangeShapeType="1"/>
            </p:cNvSpPr>
            <p:nvPr/>
          </p:nvSpPr>
          <p:spPr bwMode="auto">
            <a:xfrm flipH="1" flipV="1">
              <a:off x="2795" y="3424"/>
              <a:ext cx="780" cy="141"/>
            </a:xfrm>
            <a:prstGeom prst="line">
              <a:avLst/>
            </a:prstGeom>
            <a:noFill/>
            <a:ln w="12700">
              <a:solidFill>
                <a:srgbClr val="3333FF"/>
              </a:solidFill>
              <a:round/>
              <a:headEnd/>
              <a:tailEnd/>
            </a:ln>
          </p:spPr>
          <p:txBody>
            <a:bodyPr/>
            <a:lstStyle/>
            <a:p>
              <a:endParaRPr lang="en-US" sz="2400"/>
            </a:p>
          </p:txBody>
        </p:sp>
        <p:sp>
          <p:nvSpPr>
            <p:cNvPr id="30738" name="Line 13"/>
            <p:cNvSpPr>
              <a:spLocks noChangeAspect="1" noChangeShapeType="1"/>
            </p:cNvSpPr>
            <p:nvPr/>
          </p:nvSpPr>
          <p:spPr bwMode="auto">
            <a:xfrm flipH="1" flipV="1">
              <a:off x="2010" y="3277"/>
              <a:ext cx="785" cy="144"/>
            </a:xfrm>
            <a:prstGeom prst="line">
              <a:avLst/>
            </a:prstGeom>
            <a:noFill/>
            <a:ln w="12700">
              <a:solidFill>
                <a:srgbClr val="3333FF"/>
              </a:solidFill>
              <a:round/>
              <a:headEnd/>
              <a:tailEnd/>
            </a:ln>
          </p:spPr>
          <p:txBody>
            <a:bodyPr/>
            <a:lstStyle/>
            <a:p>
              <a:endParaRPr lang="en-US" sz="2400"/>
            </a:p>
          </p:txBody>
        </p:sp>
        <p:sp>
          <p:nvSpPr>
            <p:cNvPr id="30739" name="Freeform 14"/>
            <p:cNvSpPr>
              <a:spLocks noChangeAspect="1"/>
            </p:cNvSpPr>
            <p:nvPr/>
          </p:nvSpPr>
          <p:spPr bwMode="auto">
            <a:xfrm>
              <a:off x="1625" y="4281"/>
              <a:ext cx="2740" cy="6"/>
            </a:xfrm>
            <a:custGeom>
              <a:avLst/>
              <a:gdLst>
                <a:gd name="T0" fmla="*/ 4010 w 2491"/>
                <a:gd name="T1" fmla="*/ 0 h 5"/>
                <a:gd name="T2" fmla="*/ 4010 w 2491"/>
                <a:gd name="T3" fmla="*/ 12 h 5"/>
                <a:gd name="T4" fmla="*/ 0 w 2491"/>
                <a:gd name="T5" fmla="*/ 12 h 5"/>
                <a:gd name="T6" fmla="*/ 0 60000 65536"/>
                <a:gd name="T7" fmla="*/ 0 60000 65536"/>
                <a:gd name="T8" fmla="*/ 0 60000 65536"/>
                <a:gd name="T9" fmla="*/ 0 w 2491"/>
                <a:gd name="T10" fmla="*/ 0 h 5"/>
                <a:gd name="T11" fmla="*/ 2491 w 2491"/>
                <a:gd name="T12" fmla="*/ 5 h 5"/>
              </a:gdLst>
              <a:ahLst/>
              <a:cxnLst>
                <a:cxn ang="T6">
                  <a:pos x="T0" y="T1"/>
                </a:cxn>
                <a:cxn ang="T7">
                  <a:pos x="T2" y="T3"/>
                </a:cxn>
                <a:cxn ang="T8">
                  <a:pos x="T4" y="T5"/>
                </a:cxn>
              </a:cxnLst>
              <a:rect l="T9" t="T10" r="T11" b="T12"/>
              <a:pathLst>
                <a:path w="2491" h="5">
                  <a:moveTo>
                    <a:pt x="2491" y="0"/>
                  </a:moveTo>
                  <a:lnTo>
                    <a:pt x="2491" y="5"/>
                  </a:lnTo>
                  <a:lnTo>
                    <a:pt x="0" y="5"/>
                  </a:lnTo>
                </a:path>
              </a:pathLst>
            </a:custGeom>
            <a:noFill/>
            <a:ln w="6350">
              <a:solidFill>
                <a:srgbClr val="000000"/>
              </a:solidFill>
              <a:round/>
              <a:headEnd/>
              <a:tailEnd/>
            </a:ln>
          </p:spPr>
          <p:txBody>
            <a:bodyPr/>
            <a:lstStyle/>
            <a:p>
              <a:endParaRPr lang="en-US" sz="2400"/>
            </a:p>
          </p:txBody>
        </p:sp>
        <p:sp>
          <p:nvSpPr>
            <p:cNvPr id="30740" name="Rectangle 15"/>
            <p:cNvSpPr>
              <a:spLocks noChangeAspect="1" noChangeArrowheads="1"/>
            </p:cNvSpPr>
            <p:nvPr/>
          </p:nvSpPr>
          <p:spPr bwMode="auto">
            <a:xfrm>
              <a:off x="1472" y="4233"/>
              <a:ext cx="135"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0%</a:t>
              </a:r>
              <a:endParaRPr lang="en-US" sz="2000" dirty="0">
                <a:latin typeface="Comic Sans MS" pitchFamily="66" charset="0"/>
              </a:endParaRPr>
            </a:p>
          </p:txBody>
        </p:sp>
        <p:sp>
          <p:nvSpPr>
            <p:cNvPr id="30741" name="Rectangle 17"/>
            <p:cNvSpPr>
              <a:spLocks noChangeAspect="1" noChangeArrowheads="1"/>
            </p:cNvSpPr>
            <p:nvPr/>
          </p:nvSpPr>
          <p:spPr bwMode="auto">
            <a:xfrm>
              <a:off x="1472" y="3808"/>
              <a:ext cx="135"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3%</a:t>
              </a:r>
              <a:endParaRPr lang="en-US" sz="2000" dirty="0">
                <a:latin typeface="Comic Sans MS" pitchFamily="66" charset="0"/>
              </a:endParaRPr>
            </a:p>
          </p:txBody>
        </p:sp>
        <p:sp>
          <p:nvSpPr>
            <p:cNvPr id="30742" name="Rectangle 19"/>
            <p:cNvSpPr>
              <a:spLocks noChangeAspect="1" noChangeArrowheads="1"/>
            </p:cNvSpPr>
            <p:nvPr/>
          </p:nvSpPr>
          <p:spPr bwMode="auto">
            <a:xfrm>
              <a:off x="1472" y="3370"/>
              <a:ext cx="135"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6%</a:t>
              </a:r>
              <a:endParaRPr lang="en-US" sz="2000" dirty="0">
                <a:latin typeface="Comic Sans MS" pitchFamily="66" charset="0"/>
              </a:endParaRPr>
            </a:p>
          </p:txBody>
        </p:sp>
        <p:sp>
          <p:nvSpPr>
            <p:cNvPr id="30743" name="Rectangle 21"/>
            <p:cNvSpPr>
              <a:spLocks noChangeAspect="1" noChangeArrowheads="1"/>
            </p:cNvSpPr>
            <p:nvPr/>
          </p:nvSpPr>
          <p:spPr bwMode="auto">
            <a:xfrm>
              <a:off x="1472" y="2932"/>
              <a:ext cx="135"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9%</a:t>
              </a:r>
              <a:endParaRPr lang="en-US" sz="2000" dirty="0">
                <a:latin typeface="Comic Sans MS" pitchFamily="66" charset="0"/>
              </a:endParaRPr>
            </a:p>
          </p:txBody>
        </p:sp>
        <p:sp>
          <p:nvSpPr>
            <p:cNvPr id="30744" name="Rectangle 23"/>
            <p:cNvSpPr>
              <a:spLocks noChangeAspect="1" noChangeArrowheads="1"/>
            </p:cNvSpPr>
            <p:nvPr/>
          </p:nvSpPr>
          <p:spPr bwMode="auto">
            <a:xfrm>
              <a:off x="1423" y="2499"/>
              <a:ext cx="186"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12%</a:t>
              </a:r>
              <a:endParaRPr lang="en-US" sz="2000" dirty="0">
                <a:latin typeface="Comic Sans MS" pitchFamily="66" charset="0"/>
              </a:endParaRPr>
            </a:p>
          </p:txBody>
        </p:sp>
        <p:sp>
          <p:nvSpPr>
            <p:cNvPr id="30745" name="Rectangle 26"/>
            <p:cNvSpPr>
              <a:spLocks noChangeAspect="1" noChangeArrowheads="1"/>
            </p:cNvSpPr>
            <p:nvPr/>
          </p:nvSpPr>
          <p:spPr bwMode="auto">
            <a:xfrm>
              <a:off x="1423" y="2064"/>
              <a:ext cx="186"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15%</a:t>
              </a:r>
              <a:endParaRPr lang="en-US" sz="2000" dirty="0">
                <a:latin typeface="Comic Sans MS" pitchFamily="66" charset="0"/>
              </a:endParaRPr>
            </a:p>
          </p:txBody>
        </p:sp>
        <p:sp>
          <p:nvSpPr>
            <p:cNvPr id="30746" name="Line 29"/>
            <p:cNvSpPr>
              <a:spLocks noChangeAspect="1" noChangeShapeType="1"/>
            </p:cNvSpPr>
            <p:nvPr/>
          </p:nvSpPr>
          <p:spPr bwMode="auto">
            <a:xfrm flipV="1">
              <a:off x="1625" y="2123"/>
              <a:ext cx="1" cy="2164"/>
            </a:xfrm>
            <a:prstGeom prst="line">
              <a:avLst/>
            </a:prstGeom>
            <a:noFill/>
            <a:ln w="6350">
              <a:solidFill>
                <a:srgbClr val="000000"/>
              </a:solidFill>
              <a:round/>
              <a:headEnd/>
              <a:tailEnd/>
            </a:ln>
          </p:spPr>
          <p:txBody>
            <a:bodyPr/>
            <a:lstStyle/>
            <a:p>
              <a:endParaRPr lang="en-US" sz="2400"/>
            </a:p>
          </p:txBody>
        </p:sp>
        <p:sp>
          <p:nvSpPr>
            <p:cNvPr id="30747" name="Freeform 34"/>
            <p:cNvSpPr>
              <a:spLocks noChangeAspect="1"/>
            </p:cNvSpPr>
            <p:nvPr/>
          </p:nvSpPr>
          <p:spPr bwMode="auto">
            <a:xfrm>
              <a:off x="4563" y="3206"/>
              <a:ext cx="48" cy="40"/>
            </a:xfrm>
            <a:custGeom>
              <a:avLst/>
              <a:gdLst>
                <a:gd name="T0" fmla="*/ 0 w 44"/>
                <a:gd name="T1" fmla="*/ 0 h 35"/>
                <a:gd name="T2" fmla="*/ 68 w 44"/>
                <a:gd name="T3" fmla="*/ 0 h 35"/>
                <a:gd name="T4" fmla="*/ 68 w 44"/>
                <a:gd name="T5" fmla="*/ 70 h 35"/>
                <a:gd name="T6" fmla="*/ 0 w 44"/>
                <a:gd name="T7" fmla="*/ 70 h 35"/>
                <a:gd name="T8" fmla="*/ 0 w 44"/>
                <a:gd name="T9" fmla="*/ 0 h 35"/>
                <a:gd name="T10" fmla="*/ 0 w 44"/>
                <a:gd name="T11" fmla="*/ 0 h 35"/>
                <a:gd name="T12" fmla="*/ 0 60000 65536"/>
                <a:gd name="T13" fmla="*/ 0 60000 65536"/>
                <a:gd name="T14" fmla="*/ 0 60000 65536"/>
                <a:gd name="T15" fmla="*/ 0 60000 65536"/>
                <a:gd name="T16" fmla="*/ 0 60000 65536"/>
                <a:gd name="T17" fmla="*/ 0 60000 65536"/>
                <a:gd name="T18" fmla="*/ 0 w 44"/>
                <a:gd name="T19" fmla="*/ 0 h 35"/>
                <a:gd name="T20" fmla="*/ 44 w 44"/>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44" h="35">
                  <a:moveTo>
                    <a:pt x="0" y="0"/>
                  </a:moveTo>
                  <a:lnTo>
                    <a:pt x="44" y="0"/>
                  </a:lnTo>
                  <a:lnTo>
                    <a:pt x="44" y="35"/>
                  </a:lnTo>
                  <a:lnTo>
                    <a:pt x="0" y="35"/>
                  </a:lnTo>
                  <a:lnTo>
                    <a:pt x="0" y="0"/>
                  </a:lnTo>
                  <a:close/>
                </a:path>
              </a:pathLst>
            </a:custGeom>
            <a:solidFill>
              <a:srgbClr val="009900"/>
            </a:solidFill>
            <a:ln w="9525">
              <a:solidFill>
                <a:srgbClr val="009900"/>
              </a:solidFill>
              <a:round/>
              <a:headEnd/>
              <a:tailEnd/>
            </a:ln>
          </p:spPr>
          <p:txBody>
            <a:bodyPr/>
            <a:lstStyle/>
            <a:p>
              <a:endParaRPr lang="en-US" sz="2400"/>
            </a:p>
          </p:txBody>
        </p:sp>
        <p:sp>
          <p:nvSpPr>
            <p:cNvPr id="30748" name="Freeform 35"/>
            <p:cNvSpPr>
              <a:spLocks noChangeAspect="1"/>
            </p:cNvSpPr>
            <p:nvPr/>
          </p:nvSpPr>
          <p:spPr bwMode="auto">
            <a:xfrm>
              <a:off x="4560" y="3095"/>
              <a:ext cx="49" cy="40"/>
            </a:xfrm>
            <a:custGeom>
              <a:avLst/>
              <a:gdLst>
                <a:gd name="T0" fmla="*/ 0 w 44"/>
                <a:gd name="T1" fmla="*/ 0 h 35"/>
                <a:gd name="T2" fmla="*/ 76 w 44"/>
                <a:gd name="T3" fmla="*/ 0 h 35"/>
                <a:gd name="T4" fmla="*/ 76 w 44"/>
                <a:gd name="T5" fmla="*/ 70 h 35"/>
                <a:gd name="T6" fmla="*/ 2 w 44"/>
                <a:gd name="T7" fmla="*/ 70 h 35"/>
                <a:gd name="T8" fmla="*/ 2 w 44"/>
                <a:gd name="T9" fmla="*/ 0 h 35"/>
                <a:gd name="T10" fmla="*/ 2 w 44"/>
                <a:gd name="T11" fmla="*/ 0 h 35"/>
                <a:gd name="T12" fmla="*/ 0 w 44"/>
                <a:gd name="T13" fmla="*/ 0 h 35"/>
                <a:gd name="T14" fmla="*/ 0 60000 65536"/>
                <a:gd name="T15" fmla="*/ 0 60000 65536"/>
                <a:gd name="T16" fmla="*/ 0 60000 65536"/>
                <a:gd name="T17" fmla="*/ 0 60000 65536"/>
                <a:gd name="T18" fmla="*/ 0 60000 65536"/>
                <a:gd name="T19" fmla="*/ 0 60000 65536"/>
                <a:gd name="T20" fmla="*/ 0 60000 65536"/>
                <a:gd name="T21" fmla="*/ 0 w 44"/>
                <a:gd name="T22" fmla="*/ 0 h 35"/>
                <a:gd name="T23" fmla="*/ 44 w 44"/>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5">
                  <a:moveTo>
                    <a:pt x="0" y="0"/>
                  </a:moveTo>
                  <a:lnTo>
                    <a:pt x="44" y="0"/>
                  </a:lnTo>
                  <a:lnTo>
                    <a:pt x="44" y="35"/>
                  </a:lnTo>
                  <a:lnTo>
                    <a:pt x="2" y="35"/>
                  </a:lnTo>
                  <a:lnTo>
                    <a:pt x="2" y="0"/>
                  </a:lnTo>
                  <a:lnTo>
                    <a:pt x="0" y="0"/>
                  </a:lnTo>
                  <a:close/>
                </a:path>
              </a:pathLst>
            </a:custGeom>
            <a:solidFill>
              <a:srgbClr val="FF0000"/>
            </a:solidFill>
            <a:ln w="9525">
              <a:solidFill>
                <a:srgbClr val="FF0000"/>
              </a:solidFill>
              <a:round/>
              <a:headEnd/>
              <a:tailEnd/>
            </a:ln>
          </p:spPr>
          <p:txBody>
            <a:bodyPr/>
            <a:lstStyle/>
            <a:p>
              <a:endParaRPr lang="en-US" sz="2400"/>
            </a:p>
          </p:txBody>
        </p:sp>
        <p:sp>
          <p:nvSpPr>
            <p:cNvPr id="30749" name="Rectangle 36"/>
            <p:cNvSpPr>
              <a:spLocks noChangeAspect="1" noChangeArrowheads="1"/>
            </p:cNvSpPr>
            <p:nvPr/>
          </p:nvSpPr>
          <p:spPr bwMode="auto">
            <a:xfrm>
              <a:off x="4180" y="4306"/>
              <a:ext cx="441"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Eight-way</a:t>
              </a:r>
              <a:endParaRPr lang="en-US" sz="2000" dirty="0">
                <a:latin typeface="Comic Sans MS" pitchFamily="66" charset="0"/>
              </a:endParaRPr>
            </a:p>
          </p:txBody>
        </p:sp>
        <p:sp>
          <p:nvSpPr>
            <p:cNvPr id="30750" name="Rectangle 45"/>
            <p:cNvSpPr>
              <a:spLocks noChangeAspect="1" noChangeArrowheads="1"/>
            </p:cNvSpPr>
            <p:nvPr/>
          </p:nvSpPr>
          <p:spPr bwMode="auto">
            <a:xfrm>
              <a:off x="3409" y="4306"/>
              <a:ext cx="415"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Four-way</a:t>
              </a:r>
              <a:endParaRPr lang="en-US" sz="2000" dirty="0">
                <a:latin typeface="Comic Sans MS" pitchFamily="66" charset="0"/>
              </a:endParaRPr>
            </a:p>
          </p:txBody>
        </p:sp>
        <p:sp>
          <p:nvSpPr>
            <p:cNvPr id="30751" name="Rectangle 53"/>
            <p:cNvSpPr>
              <a:spLocks noChangeAspect="1" noChangeArrowheads="1"/>
            </p:cNvSpPr>
            <p:nvPr/>
          </p:nvSpPr>
          <p:spPr bwMode="auto">
            <a:xfrm>
              <a:off x="2634" y="4306"/>
              <a:ext cx="394"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Two-way</a:t>
              </a:r>
              <a:endParaRPr lang="en-US" sz="2000" dirty="0">
                <a:latin typeface="Comic Sans MS" pitchFamily="66" charset="0"/>
              </a:endParaRPr>
            </a:p>
          </p:txBody>
        </p:sp>
        <p:sp>
          <p:nvSpPr>
            <p:cNvPr id="30752" name="Rectangle 60"/>
            <p:cNvSpPr>
              <a:spLocks noChangeAspect="1" noChangeArrowheads="1"/>
            </p:cNvSpPr>
            <p:nvPr/>
          </p:nvSpPr>
          <p:spPr bwMode="auto">
            <a:xfrm>
              <a:off x="1848" y="4306"/>
              <a:ext cx="388"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One-way</a:t>
              </a:r>
              <a:endParaRPr lang="en-US" sz="2000" dirty="0">
                <a:latin typeface="Comic Sans MS" pitchFamily="66" charset="0"/>
              </a:endParaRPr>
            </a:p>
          </p:txBody>
        </p:sp>
        <p:sp>
          <p:nvSpPr>
            <p:cNvPr id="30753" name="Freeform 67"/>
            <p:cNvSpPr>
              <a:spLocks noChangeAspect="1"/>
            </p:cNvSpPr>
            <p:nvPr/>
          </p:nvSpPr>
          <p:spPr bwMode="auto">
            <a:xfrm>
              <a:off x="4565" y="3435"/>
              <a:ext cx="38" cy="28"/>
            </a:xfrm>
            <a:custGeom>
              <a:avLst/>
              <a:gdLst>
                <a:gd name="T0" fmla="*/ 26 w 35"/>
                <a:gd name="T1" fmla="*/ 44 h 25"/>
                <a:gd name="T2" fmla="*/ 31 w 35"/>
                <a:gd name="T3" fmla="*/ 44 h 25"/>
                <a:gd name="T4" fmla="*/ 34 w 35"/>
                <a:gd name="T5" fmla="*/ 44 h 25"/>
                <a:gd name="T6" fmla="*/ 37 w 35"/>
                <a:gd name="T7" fmla="*/ 40 h 25"/>
                <a:gd name="T8" fmla="*/ 43 w 35"/>
                <a:gd name="T9" fmla="*/ 40 h 25"/>
                <a:gd name="T10" fmla="*/ 47 w 35"/>
                <a:gd name="T11" fmla="*/ 38 h 25"/>
                <a:gd name="T12" fmla="*/ 50 w 35"/>
                <a:gd name="T13" fmla="*/ 38 h 25"/>
                <a:gd name="T14" fmla="*/ 50 w 35"/>
                <a:gd name="T15" fmla="*/ 34 h 25"/>
                <a:gd name="T16" fmla="*/ 53 w 35"/>
                <a:gd name="T17" fmla="*/ 30 h 25"/>
                <a:gd name="T18" fmla="*/ 53 w 35"/>
                <a:gd name="T19" fmla="*/ 27 h 25"/>
                <a:gd name="T20" fmla="*/ 53 w 35"/>
                <a:gd name="T21" fmla="*/ 24 h 25"/>
                <a:gd name="T22" fmla="*/ 53 w 35"/>
                <a:gd name="T23" fmla="*/ 19 h 25"/>
                <a:gd name="T24" fmla="*/ 53 w 35"/>
                <a:gd name="T25" fmla="*/ 17 h 25"/>
                <a:gd name="T26" fmla="*/ 50 w 35"/>
                <a:gd name="T27" fmla="*/ 13 h 25"/>
                <a:gd name="T28" fmla="*/ 50 w 35"/>
                <a:gd name="T29" fmla="*/ 11 h 25"/>
                <a:gd name="T30" fmla="*/ 47 w 35"/>
                <a:gd name="T31" fmla="*/ 4 h 25"/>
                <a:gd name="T32" fmla="*/ 43 w 35"/>
                <a:gd name="T33" fmla="*/ 4 h 25"/>
                <a:gd name="T34" fmla="*/ 37 w 35"/>
                <a:gd name="T35" fmla="*/ 2 h 25"/>
                <a:gd name="T36" fmla="*/ 34 w 35"/>
                <a:gd name="T37" fmla="*/ 2 h 25"/>
                <a:gd name="T38" fmla="*/ 31 w 35"/>
                <a:gd name="T39" fmla="*/ 0 h 25"/>
                <a:gd name="T40" fmla="*/ 26 w 35"/>
                <a:gd name="T41" fmla="*/ 0 h 25"/>
                <a:gd name="T42" fmla="*/ 22 w 35"/>
                <a:gd name="T43" fmla="*/ 0 h 25"/>
                <a:gd name="T44" fmla="*/ 17 w 35"/>
                <a:gd name="T45" fmla="*/ 2 h 25"/>
                <a:gd name="T46" fmla="*/ 15 w 35"/>
                <a:gd name="T47" fmla="*/ 2 h 25"/>
                <a:gd name="T48" fmla="*/ 13 w 35"/>
                <a:gd name="T49" fmla="*/ 4 h 25"/>
                <a:gd name="T50" fmla="*/ 11 w 35"/>
                <a:gd name="T51" fmla="*/ 4 h 25"/>
                <a:gd name="T52" fmla="*/ 4 w 35"/>
                <a:gd name="T53" fmla="*/ 11 h 25"/>
                <a:gd name="T54" fmla="*/ 2 w 35"/>
                <a:gd name="T55" fmla="*/ 13 h 25"/>
                <a:gd name="T56" fmla="*/ 0 w 35"/>
                <a:gd name="T57" fmla="*/ 17 h 25"/>
                <a:gd name="T58" fmla="*/ 0 w 35"/>
                <a:gd name="T59" fmla="*/ 19 h 25"/>
                <a:gd name="T60" fmla="*/ 0 w 35"/>
                <a:gd name="T61" fmla="*/ 24 h 25"/>
                <a:gd name="T62" fmla="*/ 0 w 35"/>
                <a:gd name="T63" fmla="*/ 27 h 25"/>
                <a:gd name="T64" fmla="*/ 0 w 35"/>
                <a:gd name="T65" fmla="*/ 30 h 25"/>
                <a:gd name="T66" fmla="*/ 2 w 35"/>
                <a:gd name="T67" fmla="*/ 34 h 25"/>
                <a:gd name="T68" fmla="*/ 4 w 35"/>
                <a:gd name="T69" fmla="*/ 38 h 25"/>
                <a:gd name="T70" fmla="*/ 11 w 35"/>
                <a:gd name="T71" fmla="*/ 38 h 25"/>
                <a:gd name="T72" fmla="*/ 13 w 35"/>
                <a:gd name="T73" fmla="*/ 40 h 25"/>
                <a:gd name="T74" fmla="*/ 15 w 35"/>
                <a:gd name="T75" fmla="*/ 40 h 25"/>
                <a:gd name="T76" fmla="*/ 17 w 35"/>
                <a:gd name="T77" fmla="*/ 44 h 25"/>
                <a:gd name="T78" fmla="*/ 22 w 35"/>
                <a:gd name="T79" fmla="*/ 44 h 25"/>
                <a:gd name="T80" fmla="*/ 26 w 35"/>
                <a:gd name="T81" fmla="*/ 44 h 25"/>
                <a:gd name="T82" fmla="*/ 26 w 35"/>
                <a:gd name="T83" fmla="*/ 44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
                <a:gd name="T127" fmla="*/ 0 h 25"/>
                <a:gd name="T128" fmla="*/ 35 w 35"/>
                <a:gd name="T129" fmla="*/ 25 h 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 h="25">
                  <a:moveTo>
                    <a:pt x="17" y="25"/>
                  </a:moveTo>
                  <a:lnTo>
                    <a:pt x="21" y="25"/>
                  </a:lnTo>
                  <a:lnTo>
                    <a:pt x="23" y="25"/>
                  </a:lnTo>
                  <a:lnTo>
                    <a:pt x="25" y="23"/>
                  </a:lnTo>
                  <a:lnTo>
                    <a:pt x="29" y="23"/>
                  </a:lnTo>
                  <a:lnTo>
                    <a:pt x="31" y="21"/>
                  </a:lnTo>
                  <a:lnTo>
                    <a:pt x="33" y="21"/>
                  </a:lnTo>
                  <a:lnTo>
                    <a:pt x="33" y="19"/>
                  </a:lnTo>
                  <a:lnTo>
                    <a:pt x="35" y="17"/>
                  </a:lnTo>
                  <a:lnTo>
                    <a:pt x="35" y="15"/>
                  </a:lnTo>
                  <a:lnTo>
                    <a:pt x="35" y="13"/>
                  </a:lnTo>
                  <a:lnTo>
                    <a:pt x="35" y="11"/>
                  </a:lnTo>
                  <a:lnTo>
                    <a:pt x="35" y="10"/>
                  </a:lnTo>
                  <a:lnTo>
                    <a:pt x="33" y="8"/>
                  </a:lnTo>
                  <a:lnTo>
                    <a:pt x="33" y="6"/>
                  </a:lnTo>
                  <a:lnTo>
                    <a:pt x="31" y="4"/>
                  </a:lnTo>
                  <a:lnTo>
                    <a:pt x="29" y="4"/>
                  </a:lnTo>
                  <a:lnTo>
                    <a:pt x="25" y="2"/>
                  </a:lnTo>
                  <a:lnTo>
                    <a:pt x="23" y="2"/>
                  </a:lnTo>
                  <a:lnTo>
                    <a:pt x="21" y="0"/>
                  </a:lnTo>
                  <a:lnTo>
                    <a:pt x="17" y="0"/>
                  </a:lnTo>
                  <a:lnTo>
                    <a:pt x="15" y="0"/>
                  </a:lnTo>
                  <a:lnTo>
                    <a:pt x="12" y="2"/>
                  </a:lnTo>
                  <a:lnTo>
                    <a:pt x="10" y="2"/>
                  </a:lnTo>
                  <a:lnTo>
                    <a:pt x="8" y="4"/>
                  </a:lnTo>
                  <a:lnTo>
                    <a:pt x="6" y="4"/>
                  </a:lnTo>
                  <a:lnTo>
                    <a:pt x="4" y="6"/>
                  </a:lnTo>
                  <a:lnTo>
                    <a:pt x="2" y="8"/>
                  </a:lnTo>
                  <a:lnTo>
                    <a:pt x="0" y="10"/>
                  </a:lnTo>
                  <a:lnTo>
                    <a:pt x="0" y="11"/>
                  </a:lnTo>
                  <a:lnTo>
                    <a:pt x="0" y="13"/>
                  </a:lnTo>
                  <a:lnTo>
                    <a:pt x="0" y="15"/>
                  </a:lnTo>
                  <a:lnTo>
                    <a:pt x="0" y="17"/>
                  </a:lnTo>
                  <a:lnTo>
                    <a:pt x="2" y="19"/>
                  </a:lnTo>
                  <a:lnTo>
                    <a:pt x="4" y="21"/>
                  </a:lnTo>
                  <a:lnTo>
                    <a:pt x="6" y="21"/>
                  </a:lnTo>
                  <a:lnTo>
                    <a:pt x="8" y="23"/>
                  </a:lnTo>
                  <a:lnTo>
                    <a:pt x="10" y="23"/>
                  </a:lnTo>
                  <a:lnTo>
                    <a:pt x="12" y="25"/>
                  </a:lnTo>
                  <a:lnTo>
                    <a:pt x="15" y="25"/>
                  </a:lnTo>
                  <a:lnTo>
                    <a:pt x="17" y="25"/>
                  </a:lnTo>
                  <a:close/>
                </a:path>
              </a:pathLst>
            </a:custGeom>
            <a:solidFill>
              <a:srgbClr val="FF00FF"/>
            </a:solidFill>
            <a:ln w="9525">
              <a:solidFill>
                <a:srgbClr val="FF00FF"/>
              </a:solidFill>
              <a:round/>
              <a:headEnd/>
              <a:tailEnd/>
            </a:ln>
          </p:spPr>
          <p:txBody>
            <a:bodyPr/>
            <a:lstStyle/>
            <a:p>
              <a:endParaRPr lang="en-US" sz="2400"/>
            </a:p>
          </p:txBody>
        </p:sp>
        <p:sp>
          <p:nvSpPr>
            <p:cNvPr id="30754" name="Freeform 68"/>
            <p:cNvSpPr>
              <a:spLocks noChangeAspect="1"/>
            </p:cNvSpPr>
            <p:nvPr/>
          </p:nvSpPr>
          <p:spPr bwMode="auto">
            <a:xfrm>
              <a:off x="1991" y="3554"/>
              <a:ext cx="38" cy="28"/>
            </a:xfrm>
            <a:custGeom>
              <a:avLst/>
              <a:gdLst>
                <a:gd name="T0" fmla="*/ 29 w 34"/>
                <a:gd name="T1" fmla="*/ 40 h 25"/>
                <a:gd name="T2" fmla="*/ 36 w 34"/>
                <a:gd name="T3" fmla="*/ 44 h 25"/>
                <a:gd name="T4" fmla="*/ 40 w 34"/>
                <a:gd name="T5" fmla="*/ 40 h 25"/>
                <a:gd name="T6" fmla="*/ 44 w 34"/>
                <a:gd name="T7" fmla="*/ 40 h 25"/>
                <a:gd name="T8" fmla="*/ 49 w 34"/>
                <a:gd name="T9" fmla="*/ 38 h 25"/>
                <a:gd name="T10" fmla="*/ 53 w 34"/>
                <a:gd name="T11" fmla="*/ 38 h 25"/>
                <a:gd name="T12" fmla="*/ 56 w 34"/>
                <a:gd name="T13" fmla="*/ 34 h 25"/>
                <a:gd name="T14" fmla="*/ 56 w 34"/>
                <a:gd name="T15" fmla="*/ 31 h 25"/>
                <a:gd name="T16" fmla="*/ 59 w 34"/>
                <a:gd name="T17" fmla="*/ 28 h 25"/>
                <a:gd name="T18" fmla="*/ 59 w 34"/>
                <a:gd name="T19" fmla="*/ 25 h 25"/>
                <a:gd name="T20" fmla="*/ 59 w 34"/>
                <a:gd name="T21" fmla="*/ 21 h 25"/>
                <a:gd name="T22" fmla="*/ 59 w 34"/>
                <a:gd name="T23" fmla="*/ 17 h 25"/>
                <a:gd name="T24" fmla="*/ 59 w 34"/>
                <a:gd name="T25" fmla="*/ 13 h 25"/>
                <a:gd name="T26" fmla="*/ 56 w 34"/>
                <a:gd name="T27" fmla="*/ 11 h 25"/>
                <a:gd name="T28" fmla="*/ 56 w 34"/>
                <a:gd name="T29" fmla="*/ 4 h 25"/>
                <a:gd name="T30" fmla="*/ 53 w 34"/>
                <a:gd name="T31" fmla="*/ 4 h 25"/>
                <a:gd name="T32" fmla="*/ 49 w 34"/>
                <a:gd name="T33" fmla="*/ 2 h 25"/>
                <a:gd name="T34" fmla="*/ 44 w 34"/>
                <a:gd name="T35" fmla="*/ 0 h 25"/>
                <a:gd name="T36" fmla="*/ 40 w 34"/>
                <a:gd name="T37" fmla="*/ 0 h 25"/>
                <a:gd name="T38" fmla="*/ 36 w 34"/>
                <a:gd name="T39" fmla="*/ 0 h 25"/>
                <a:gd name="T40" fmla="*/ 29 w 34"/>
                <a:gd name="T41" fmla="*/ 0 h 25"/>
                <a:gd name="T42" fmla="*/ 26 w 34"/>
                <a:gd name="T43" fmla="*/ 0 h 25"/>
                <a:gd name="T44" fmla="*/ 19 w 34"/>
                <a:gd name="T45" fmla="*/ 0 h 25"/>
                <a:gd name="T46" fmla="*/ 15 w 34"/>
                <a:gd name="T47" fmla="*/ 0 h 25"/>
                <a:gd name="T48" fmla="*/ 12 w 34"/>
                <a:gd name="T49" fmla="*/ 2 h 25"/>
                <a:gd name="T50" fmla="*/ 3 w 34"/>
                <a:gd name="T51" fmla="*/ 4 h 25"/>
                <a:gd name="T52" fmla="*/ 3 w 34"/>
                <a:gd name="T53" fmla="*/ 4 h 25"/>
                <a:gd name="T54" fmla="*/ 2 w 34"/>
                <a:gd name="T55" fmla="*/ 11 h 25"/>
                <a:gd name="T56" fmla="*/ 0 w 34"/>
                <a:gd name="T57" fmla="*/ 13 h 25"/>
                <a:gd name="T58" fmla="*/ 0 w 34"/>
                <a:gd name="T59" fmla="*/ 17 h 25"/>
                <a:gd name="T60" fmla="*/ 0 w 34"/>
                <a:gd name="T61" fmla="*/ 21 h 25"/>
                <a:gd name="T62" fmla="*/ 0 w 34"/>
                <a:gd name="T63" fmla="*/ 25 h 25"/>
                <a:gd name="T64" fmla="*/ 0 w 34"/>
                <a:gd name="T65" fmla="*/ 28 h 25"/>
                <a:gd name="T66" fmla="*/ 2 w 34"/>
                <a:gd name="T67" fmla="*/ 31 h 25"/>
                <a:gd name="T68" fmla="*/ 3 w 34"/>
                <a:gd name="T69" fmla="*/ 34 h 25"/>
                <a:gd name="T70" fmla="*/ 3 w 34"/>
                <a:gd name="T71" fmla="*/ 38 h 25"/>
                <a:gd name="T72" fmla="*/ 12 w 34"/>
                <a:gd name="T73" fmla="*/ 38 h 25"/>
                <a:gd name="T74" fmla="*/ 15 w 34"/>
                <a:gd name="T75" fmla="*/ 40 h 25"/>
                <a:gd name="T76" fmla="*/ 19 w 34"/>
                <a:gd name="T77" fmla="*/ 40 h 25"/>
                <a:gd name="T78" fmla="*/ 26 w 34"/>
                <a:gd name="T79" fmla="*/ 44 h 25"/>
                <a:gd name="T80" fmla="*/ 29 w 34"/>
                <a:gd name="T81" fmla="*/ 44 h 25"/>
                <a:gd name="T82" fmla="*/ 29 w 34"/>
                <a:gd name="T83" fmla="*/ 44 h 25"/>
                <a:gd name="T84" fmla="*/ 29 w 34"/>
                <a:gd name="T85" fmla="*/ 40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25"/>
                <a:gd name="T131" fmla="*/ 34 w 34"/>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25">
                  <a:moveTo>
                    <a:pt x="17" y="23"/>
                  </a:moveTo>
                  <a:lnTo>
                    <a:pt x="21" y="25"/>
                  </a:lnTo>
                  <a:lnTo>
                    <a:pt x="23" y="23"/>
                  </a:lnTo>
                  <a:lnTo>
                    <a:pt x="25" y="23"/>
                  </a:lnTo>
                  <a:lnTo>
                    <a:pt x="28" y="21"/>
                  </a:lnTo>
                  <a:lnTo>
                    <a:pt x="30" y="21"/>
                  </a:lnTo>
                  <a:lnTo>
                    <a:pt x="32" y="19"/>
                  </a:lnTo>
                  <a:lnTo>
                    <a:pt x="32" y="18"/>
                  </a:lnTo>
                  <a:lnTo>
                    <a:pt x="34" y="16"/>
                  </a:lnTo>
                  <a:lnTo>
                    <a:pt x="34" y="14"/>
                  </a:lnTo>
                  <a:lnTo>
                    <a:pt x="34" y="12"/>
                  </a:lnTo>
                  <a:lnTo>
                    <a:pt x="34" y="10"/>
                  </a:lnTo>
                  <a:lnTo>
                    <a:pt x="34" y="8"/>
                  </a:lnTo>
                  <a:lnTo>
                    <a:pt x="32" y="6"/>
                  </a:lnTo>
                  <a:lnTo>
                    <a:pt x="32" y="4"/>
                  </a:lnTo>
                  <a:lnTo>
                    <a:pt x="30" y="4"/>
                  </a:lnTo>
                  <a:lnTo>
                    <a:pt x="28" y="2"/>
                  </a:lnTo>
                  <a:lnTo>
                    <a:pt x="25" y="0"/>
                  </a:lnTo>
                  <a:lnTo>
                    <a:pt x="23" y="0"/>
                  </a:lnTo>
                  <a:lnTo>
                    <a:pt x="21" y="0"/>
                  </a:lnTo>
                  <a:lnTo>
                    <a:pt x="17" y="0"/>
                  </a:lnTo>
                  <a:lnTo>
                    <a:pt x="15" y="0"/>
                  </a:lnTo>
                  <a:lnTo>
                    <a:pt x="11" y="0"/>
                  </a:lnTo>
                  <a:lnTo>
                    <a:pt x="9" y="0"/>
                  </a:lnTo>
                  <a:lnTo>
                    <a:pt x="7" y="2"/>
                  </a:lnTo>
                  <a:lnTo>
                    <a:pt x="3" y="4"/>
                  </a:lnTo>
                  <a:lnTo>
                    <a:pt x="2" y="6"/>
                  </a:lnTo>
                  <a:lnTo>
                    <a:pt x="0" y="8"/>
                  </a:lnTo>
                  <a:lnTo>
                    <a:pt x="0" y="10"/>
                  </a:lnTo>
                  <a:lnTo>
                    <a:pt x="0" y="12"/>
                  </a:lnTo>
                  <a:lnTo>
                    <a:pt x="0" y="14"/>
                  </a:lnTo>
                  <a:lnTo>
                    <a:pt x="0" y="16"/>
                  </a:lnTo>
                  <a:lnTo>
                    <a:pt x="2" y="18"/>
                  </a:lnTo>
                  <a:lnTo>
                    <a:pt x="3" y="19"/>
                  </a:lnTo>
                  <a:lnTo>
                    <a:pt x="3" y="21"/>
                  </a:lnTo>
                  <a:lnTo>
                    <a:pt x="7" y="21"/>
                  </a:lnTo>
                  <a:lnTo>
                    <a:pt x="9" y="23"/>
                  </a:lnTo>
                  <a:lnTo>
                    <a:pt x="11" y="23"/>
                  </a:lnTo>
                  <a:lnTo>
                    <a:pt x="15" y="25"/>
                  </a:lnTo>
                  <a:lnTo>
                    <a:pt x="17" y="25"/>
                  </a:lnTo>
                  <a:lnTo>
                    <a:pt x="17" y="23"/>
                  </a:lnTo>
                  <a:close/>
                </a:path>
              </a:pathLst>
            </a:custGeom>
            <a:solidFill>
              <a:srgbClr val="FF00FF"/>
            </a:solidFill>
            <a:ln w="9525">
              <a:noFill/>
              <a:round/>
              <a:headEnd/>
              <a:tailEnd/>
            </a:ln>
          </p:spPr>
          <p:txBody>
            <a:bodyPr/>
            <a:lstStyle/>
            <a:p>
              <a:endParaRPr lang="en-US" sz="2400"/>
            </a:p>
          </p:txBody>
        </p:sp>
        <p:sp>
          <p:nvSpPr>
            <p:cNvPr id="30755" name="Freeform 69"/>
            <p:cNvSpPr>
              <a:spLocks noChangeAspect="1"/>
            </p:cNvSpPr>
            <p:nvPr/>
          </p:nvSpPr>
          <p:spPr bwMode="auto">
            <a:xfrm>
              <a:off x="2776" y="3698"/>
              <a:ext cx="39" cy="28"/>
            </a:xfrm>
            <a:custGeom>
              <a:avLst/>
              <a:gdLst>
                <a:gd name="T0" fmla="*/ 29 w 35"/>
                <a:gd name="T1" fmla="*/ 44 h 25"/>
                <a:gd name="T2" fmla="*/ 32 w 35"/>
                <a:gd name="T3" fmla="*/ 44 h 25"/>
                <a:gd name="T4" fmla="*/ 40 w 35"/>
                <a:gd name="T5" fmla="*/ 44 h 25"/>
                <a:gd name="T6" fmla="*/ 43 w 35"/>
                <a:gd name="T7" fmla="*/ 40 h 25"/>
                <a:gd name="T8" fmla="*/ 46 w 35"/>
                <a:gd name="T9" fmla="*/ 40 h 25"/>
                <a:gd name="T10" fmla="*/ 53 w 35"/>
                <a:gd name="T11" fmla="*/ 38 h 25"/>
                <a:gd name="T12" fmla="*/ 53 w 35"/>
                <a:gd name="T13" fmla="*/ 34 h 25"/>
                <a:gd name="T14" fmla="*/ 57 w 35"/>
                <a:gd name="T15" fmla="*/ 34 h 25"/>
                <a:gd name="T16" fmla="*/ 59 w 35"/>
                <a:gd name="T17" fmla="*/ 30 h 25"/>
                <a:gd name="T18" fmla="*/ 59 w 35"/>
                <a:gd name="T19" fmla="*/ 27 h 25"/>
                <a:gd name="T20" fmla="*/ 59 w 35"/>
                <a:gd name="T21" fmla="*/ 24 h 25"/>
                <a:gd name="T22" fmla="*/ 59 w 35"/>
                <a:gd name="T23" fmla="*/ 19 h 25"/>
                <a:gd name="T24" fmla="*/ 59 w 35"/>
                <a:gd name="T25" fmla="*/ 17 h 25"/>
                <a:gd name="T26" fmla="*/ 57 w 35"/>
                <a:gd name="T27" fmla="*/ 13 h 25"/>
                <a:gd name="T28" fmla="*/ 53 w 35"/>
                <a:gd name="T29" fmla="*/ 11 h 25"/>
                <a:gd name="T30" fmla="*/ 53 w 35"/>
                <a:gd name="T31" fmla="*/ 4 h 25"/>
                <a:gd name="T32" fmla="*/ 46 w 35"/>
                <a:gd name="T33" fmla="*/ 2 h 25"/>
                <a:gd name="T34" fmla="*/ 43 w 35"/>
                <a:gd name="T35" fmla="*/ 2 h 25"/>
                <a:gd name="T36" fmla="*/ 40 w 35"/>
                <a:gd name="T37" fmla="*/ 0 h 25"/>
                <a:gd name="T38" fmla="*/ 32 w 35"/>
                <a:gd name="T39" fmla="*/ 0 h 25"/>
                <a:gd name="T40" fmla="*/ 29 w 35"/>
                <a:gd name="T41" fmla="*/ 0 h 25"/>
                <a:gd name="T42" fmla="*/ 22 w 35"/>
                <a:gd name="T43" fmla="*/ 0 h 25"/>
                <a:gd name="T44" fmla="*/ 20 w 35"/>
                <a:gd name="T45" fmla="*/ 0 h 25"/>
                <a:gd name="T46" fmla="*/ 16 w 35"/>
                <a:gd name="T47" fmla="*/ 2 h 25"/>
                <a:gd name="T48" fmla="*/ 11 w 35"/>
                <a:gd name="T49" fmla="*/ 2 h 25"/>
                <a:gd name="T50" fmla="*/ 4 w 35"/>
                <a:gd name="T51" fmla="*/ 4 h 25"/>
                <a:gd name="T52" fmla="*/ 2 w 35"/>
                <a:gd name="T53" fmla="*/ 11 h 25"/>
                <a:gd name="T54" fmla="*/ 2 w 35"/>
                <a:gd name="T55" fmla="*/ 13 h 25"/>
                <a:gd name="T56" fmla="*/ 0 w 35"/>
                <a:gd name="T57" fmla="*/ 17 h 25"/>
                <a:gd name="T58" fmla="*/ 0 w 35"/>
                <a:gd name="T59" fmla="*/ 19 h 25"/>
                <a:gd name="T60" fmla="*/ 0 w 35"/>
                <a:gd name="T61" fmla="*/ 24 h 25"/>
                <a:gd name="T62" fmla="*/ 0 w 35"/>
                <a:gd name="T63" fmla="*/ 27 h 25"/>
                <a:gd name="T64" fmla="*/ 0 w 35"/>
                <a:gd name="T65" fmla="*/ 30 h 25"/>
                <a:gd name="T66" fmla="*/ 2 w 35"/>
                <a:gd name="T67" fmla="*/ 34 h 25"/>
                <a:gd name="T68" fmla="*/ 2 w 35"/>
                <a:gd name="T69" fmla="*/ 34 h 25"/>
                <a:gd name="T70" fmla="*/ 4 w 35"/>
                <a:gd name="T71" fmla="*/ 38 h 25"/>
                <a:gd name="T72" fmla="*/ 11 w 35"/>
                <a:gd name="T73" fmla="*/ 40 h 25"/>
                <a:gd name="T74" fmla="*/ 16 w 35"/>
                <a:gd name="T75" fmla="*/ 40 h 25"/>
                <a:gd name="T76" fmla="*/ 20 w 35"/>
                <a:gd name="T77" fmla="*/ 44 h 25"/>
                <a:gd name="T78" fmla="*/ 22 w 35"/>
                <a:gd name="T79" fmla="*/ 44 h 25"/>
                <a:gd name="T80" fmla="*/ 29 w 35"/>
                <a:gd name="T81" fmla="*/ 44 h 25"/>
                <a:gd name="T82" fmla="*/ 29 w 35"/>
                <a:gd name="T83" fmla="*/ 44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
                <a:gd name="T127" fmla="*/ 0 h 25"/>
                <a:gd name="T128" fmla="*/ 35 w 35"/>
                <a:gd name="T129" fmla="*/ 25 h 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 h="25">
                  <a:moveTo>
                    <a:pt x="17" y="25"/>
                  </a:moveTo>
                  <a:lnTo>
                    <a:pt x="19" y="25"/>
                  </a:lnTo>
                  <a:lnTo>
                    <a:pt x="23" y="25"/>
                  </a:lnTo>
                  <a:lnTo>
                    <a:pt x="25" y="23"/>
                  </a:lnTo>
                  <a:lnTo>
                    <a:pt x="27" y="23"/>
                  </a:lnTo>
                  <a:lnTo>
                    <a:pt x="31" y="21"/>
                  </a:lnTo>
                  <a:lnTo>
                    <a:pt x="31" y="19"/>
                  </a:lnTo>
                  <a:lnTo>
                    <a:pt x="33" y="19"/>
                  </a:lnTo>
                  <a:lnTo>
                    <a:pt x="35" y="17"/>
                  </a:lnTo>
                  <a:lnTo>
                    <a:pt x="35" y="15"/>
                  </a:lnTo>
                  <a:lnTo>
                    <a:pt x="35" y="13"/>
                  </a:lnTo>
                  <a:lnTo>
                    <a:pt x="35" y="11"/>
                  </a:lnTo>
                  <a:lnTo>
                    <a:pt x="35" y="10"/>
                  </a:lnTo>
                  <a:lnTo>
                    <a:pt x="33" y="8"/>
                  </a:lnTo>
                  <a:lnTo>
                    <a:pt x="31" y="6"/>
                  </a:lnTo>
                  <a:lnTo>
                    <a:pt x="31" y="4"/>
                  </a:lnTo>
                  <a:lnTo>
                    <a:pt x="27" y="2"/>
                  </a:lnTo>
                  <a:lnTo>
                    <a:pt x="25" y="2"/>
                  </a:lnTo>
                  <a:lnTo>
                    <a:pt x="23" y="0"/>
                  </a:lnTo>
                  <a:lnTo>
                    <a:pt x="19" y="0"/>
                  </a:lnTo>
                  <a:lnTo>
                    <a:pt x="17" y="0"/>
                  </a:lnTo>
                  <a:lnTo>
                    <a:pt x="13" y="0"/>
                  </a:lnTo>
                  <a:lnTo>
                    <a:pt x="12" y="0"/>
                  </a:lnTo>
                  <a:lnTo>
                    <a:pt x="10" y="2"/>
                  </a:lnTo>
                  <a:lnTo>
                    <a:pt x="6" y="2"/>
                  </a:lnTo>
                  <a:lnTo>
                    <a:pt x="4" y="4"/>
                  </a:lnTo>
                  <a:lnTo>
                    <a:pt x="2" y="6"/>
                  </a:lnTo>
                  <a:lnTo>
                    <a:pt x="2" y="8"/>
                  </a:lnTo>
                  <a:lnTo>
                    <a:pt x="0" y="10"/>
                  </a:lnTo>
                  <a:lnTo>
                    <a:pt x="0" y="11"/>
                  </a:lnTo>
                  <a:lnTo>
                    <a:pt x="0" y="13"/>
                  </a:lnTo>
                  <a:lnTo>
                    <a:pt x="0" y="15"/>
                  </a:lnTo>
                  <a:lnTo>
                    <a:pt x="0" y="17"/>
                  </a:lnTo>
                  <a:lnTo>
                    <a:pt x="2" y="19"/>
                  </a:lnTo>
                  <a:lnTo>
                    <a:pt x="4" y="21"/>
                  </a:lnTo>
                  <a:lnTo>
                    <a:pt x="6" y="23"/>
                  </a:lnTo>
                  <a:lnTo>
                    <a:pt x="10" y="23"/>
                  </a:lnTo>
                  <a:lnTo>
                    <a:pt x="12" y="25"/>
                  </a:lnTo>
                  <a:lnTo>
                    <a:pt x="13" y="25"/>
                  </a:lnTo>
                  <a:lnTo>
                    <a:pt x="17" y="25"/>
                  </a:lnTo>
                  <a:close/>
                </a:path>
              </a:pathLst>
            </a:custGeom>
            <a:solidFill>
              <a:srgbClr val="FF00FF"/>
            </a:solidFill>
            <a:ln w="9525">
              <a:noFill/>
              <a:round/>
              <a:headEnd/>
              <a:tailEnd/>
            </a:ln>
          </p:spPr>
          <p:txBody>
            <a:bodyPr/>
            <a:lstStyle/>
            <a:p>
              <a:endParaRPr lang="en-US" sz="2400"/>
            </a:p>
          </p:txBody>
        </p:sp>
        <p:sp>
          <p:nvSpPr>
            <p:cNvPr id="30756" name="Freeform 70"/>
            <p:cNvSpPr>
              <a:spLocks noChangeAspect="1"/>
            </p:cNvSpPr>
            <p:nvPr/>
          </p:nvSpPr>
          <p:spPr bwMode="auto">
            <a:xfrm>
              <a:off x="3558" y="3695"/>
              <a:ext cx="40" cy="29"/>
            </a:xfrm>
            <a:custGeom>
              <a:avLst/>
              <a:gdLst>
                <a:gd name="T0" fmla="*/ 29 w 36"/>
                <a:gd name="T1" fmla="*/ 52 h 25"/>
                <a:gd name="T2" fmla="*/ 36 w 36"/>
                <a:gd name="T3" fmla="*/ 52 h 25"/>
                <a:gd name="T4" fmla="*/ 40 w 36"/>
                <a:gd name="T5" fmla="*/ 52 h 25"/>
                <a:gd name="T6" fmla="*/ 44 w 36"/>
                <a:gd name="T7" fmla="*/ 52 h 25"/>
                <a:gd name="T8" fmla="*/ 47 w 36"/>
                <a:gd name="T9" fmla="*/ 49 h 25"/>
                <a:gd name="T10" fmla="*/ 51 w 36"/>
                <a:gd name="T11" fmla="*/ 43 h 25"/>
                <a:gd name="T12" fmla="*/ 54 w 36"/>
                <a:gd name="T13" fmla="*/ 43 h 25"/>
                <a:gd name="T14" fmla="*/ 58 w 36"/>
                <a:gd name="T15" fmla="*/ 41 h 25"/>
                <a:gd name="T16" fmla="*/ 58 w 36"/>
                <a:gd name="T17" fmla="*/ 36 h 25"/>
                <a:gd name="T18" fmla="*/ 60 w 36"/>
                <a:gd name="T19" fmla="*/ 31 h 25"/>
                <a:gd name="T20" fmla="*/ 60 w 36"/>
                <a:gd name="T21" fmla="*/ 27 h 25"/>
                <a:gd name="T22" fmla="*/ 60 w 36"/>
                <a:gd name="T23" fmla="*/ 26 h 25"/>
                <a:gd name="T24" fmla="*/ 58 w 36"/>
                <a:gd name="T25" fmla="*/ 22 h 25"/>
                <a:gd name="T26" fmla="*/ 58 w 36"/>
                <a:gd name="T27" fmla="*/ 16 h 25"/>
                <a:gd name="T28" fmla="*/ 54 w 36"/>
                <a:gd name="T29" fmla="*/ 12 h 25"/>
                <a:gd name="T30" fmla="*/ 51 w 36"/>
                <a:gd name="T31" fmla="*/ 9 h 25"/>
                <a:gd name="T32" fmla="*/ 47 w 36"/>
                <a:gd name="T33" fmla="*/ 9 h 25"/>
                <a:gd name="T34" fmla="*/ 44 w 36"/>
                <a:gd name="T35" fmla="*/ 2 h 25"/>
                <a:gd name="T36" fmla="*/ 40 w 36"/>
                <a:gd name="T37" fmla="*/ 2 h 25"/>
                <a:gd name="T38" fmla="*/ 36 w 36"/>
                <a:gd name="T39" fmla="*/ 0 h 25"/>
                <a:gd name="T40" fmla="*/ 32 w 36"/>
                <a:gd name="T41" fmla="*/ 0 h 25"/>
                <a:gd name="T42" fmla="*/ 26 w 36"/>
                <a:gd name="T43" fmla="*/ 0 h 25"/>
                <a:gd name="T44" fmla="*/ 22 w 36"/>
                <a:gd name="T45" fmla="*/ 2 h 25"/>
                <a:gd name="T46" fmla="*/ 14 w 36"/>
                <a:gd name="T47" fmla="*/ 2 h 25"/>
                <a:gd name="T48" fmla="*/ 12 w 36"/>
                <a:gd name="T49" fmla="*/ 9 h 25"/>
                <a:gd name="T50" fmla="*/ 10 w 36"/>
                <a:gd name="T51" fmla="*/ 9 h 25"/>
                <a:gd name="T52" fmla="*/ 3 w 36"/>
                <a:gd name="T53" fmla="*/ 12 h 25"/>
                <a:gd name="T54" fmla="*/ 2 w 36"/>
                <a:gd name="T55" fmla="*/ 16 h 25"/>
                <a:gd name="T56" fmla="*/ 2 w 36"/>
                <a:gd name="T57" fmla="*/ 22 h 25"/>
                <a:gd name="T58" fmla="*/ 0 w 36"/>
                <a:gd name="T59" fmla="*/ 26 h 25"/>
                <a:gd name="T60" fmla="*/ 0 w 36"/>
                <a:gd name="T61" fmla="*/ 27 h 25"/>
                <a:gd name="T62" fmla="*/ 0 w 36"/>
                <a:gd name="T63" fmla="*/ 31 h 25"/>
                <a:gd name="T64" fmla="*/ 2 w 36"/>
                <a:gd name="T65" fmla="*/ 36 h 25"/>
                <a:gd name="T66" fmla="*/ 2 w 36"/>
                <a:gd name="T67" fmla="*/ 41 h 25"/>
                <a:gd name="T68" fmla="*/ 3 w 36"/>
                <a:gd name="T69" fmla="*/ 43 h 25"/>
                <a:gd name="T70" fmla="*/ 10 w 36"/>
                <a:gd name="T71" fmla="*/ 43 h 25"/>
                <a:gd name="T72" fmla="*/ 12 w 36"/>
                <a:gd name="T73" fmla="*/ 49 h 25"/>
                <a:gd name="T74" fmla="*/ 14 w 36"/>
                <a:gd name="T75" fmla="*/ 52 h 25"/>
                <a:gd name="T76" fmla="*/ 22 w 36"/>
                <a:gd name="T77" fmla="*/ 52 h 25"/>
                <a:gd name="T78" fmla="*/ 26 w 36"/>
                <a:gd name="T79" fmla="*/ 52 h 25"/>
                <a:gd name="T80" fmla="*/ 32 w 36"/>
                <a:gd name="T81" fmla="*/ 52 h 25"/>
                <a:gd name="T82" fmla="*/ 32 w 36"/>
                <a:gd name="T83" fmla="*/ 52 h 25"/>
                <a:gd name="T84" fmla="*/ 29 w 36"/>
                <a:gd name="T85" fmla="*/ 52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
                <a:gd name="T130" fmla="*/ 0 h 25"/>
                <a:gd name="T131" fmla="*/ 36 w 36"/>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 h="25">
                  <a:moveTo>
                    <a:pt x="17" y="25"/>
                  </a:moveTo>
                  <a:lnTo>
                    <a:pt x="21" y="25"/>
                  </a:lnTo>
                  <a:lnTo>
                    <a:pt x="23" y="25"/>
                  </a:lnTo>
                  <a:lnTo>
                    <a:pt x="26" y="25"/>
                  </a:lnTo>
                  <a:lnTo>
                    <a:pt x="28" y="23"/>
                  </a:lnTo>
                  <a:lnTo>
                    <a:pt x="30" y="21"/>
                  </a:lnTo>
                  <a:lnTo>
                    <a:pt x="32" y="21"/>
                  </a:lnTo>
                  <a:lnTo>
                    <a:pt x="34" y="19"/>
                  </a:lnTo>
                  <a:lnTo>
                    <a:pt x="34" y="17"/>
                  </a:lnTo>
                  <a:lnTo>
                    <a:pt x="36" y="15"/>
                  </a:lnTo>
                  <a:lnTo>
                    <a:pt x="36" y="13"/>
                  </a:lnTo>
                  <a:lnTo>
                    <a:pt x="36" y="12"/>
                  </a:lnTo>
                  <a:lnTo>
                    <a:pt x="34" y="10"/>
                  </a:lnTo>
                  <a:lnTo>
                    <a:pt x="34" y="8"/>
                  </a:lnTo>
                  <a:lnTo>
                    <a:pt x="32" y="6"/>
                  </a:lnTo>
                  <a:lnTo>
                    <a:pt x="30" y="4"/>
                  </a:lnTo>
                  <a:lnTo>
                    <a:pt x="28" y="4"/>
                  </a:lnTo>
                  <a:lnTo>
                    <a:pt x="26" y="2"/>
                  </a:lnTo>
                  <a:lnTo>
                    <a:pt x="23" y="2"/>
                  </a:lnTo>
                  <a:lnTo>
                    <a:pt x="21" y="0"/>
                  </a:lnTo>
                  <a:lnTo>
                    <a:pt x="19" y="0"/>
                  </a:lnTo>
                  <a:lnTo>
                    <a:pt x="15" y="0"/>
                  </a:lnTo>
                  <a:lnTo>
                    <a:pt x="13" y="2"/>
                  </a:lnTo>
                  <a:lnTo>
                    <a:pt x="9" y="2"/>
                  </a:lnTo>
                  <a:lnTo>
                    <a:pt x="7" y="4"/>
                  </a:lnTo>
                  <a:lnTo>
                    <a:pt x="5" y="4"/>
                  </a:lnTo>
                  <a:lnTo>
                    <a:pt x="3" y="6"/>
                  </a:lnTo>
                  <a:lnTo>
                    <a:pt x="2" y="8"/>
                  </a:lnTo>
                  <a:lnTo>
                    <a:pt x="2" y="10"/>
                  </a:lnTo>
                  <a:lnTo>
                    <a:pt x="0" y="12"/>
                  </a:lnTo>
                  <a:lnTo>
                    <a:pt x="0" y="13"/>
                  </a:lnTo>
                  <a:lnTo>
                    <a:pt x="0" y="15"/>
                  </a:lnTo>
                  <a:lnTo>
                    <a:pt x="2" y="17"/>
                  </a:lnTo>
                  <a:lnTo>
                    <a:pt x="2" y="19"/>
                  </a:lnTo>
                  <a:lnTo>
                    <a:pt x="3" y="21"/>
                  </a:lnTo>
                  <a:lnTo>
                    <a:pt x="5" y="21"/>
                  </a:lnTo>
                  <a:lnTo>
                    <a:pt x="7" y="23"/>
                  </a:lnTo>
                  <a:lnTo>
                    <a:pt x="9" y="25"/>
                  </a:lnTo>
                  <a:lnTo>
                    <a:pt x="13" y="25"/>
                  </a:lnTo>
                  <a:lnTo>
                    <a:pt x="15" y="25"/>
                  </a:lnTo>
                  <a:lnTo>
                    <a:pt x="19" y="25"/>
                  </a:lnTo>
                  <a:lnTo>
                    <a:pt x="17" y="25"/>
                  </a:lnTo>
                  <a:close/>
                </a:path>
              </a:pathLst>
            </a:custGeom>
            <a:solidFill>
              <a:srgbClr val="FF00FF"/>
            </a:solidFill>
            <a:ln w="9525">
              <a:noFill/>
              <a:round/>
              <a:headEnd/>
              <a:tailEnd/>
            </a:ln>
          </p:spPr>
          <p:txBody>
            <a:bodyPr/>
            <a:lstStyle/>
            <a:p>
              <a:endParaRPr lang="en-US" sz="2400"/>
            </a:p>
          </p:txBody>
        </p:sp>
        <p:sp>
          <p:nvSpPr>
            <p:cNvPr id="30757" name="Freeform 71"/>
            <p:cNvSpPr>
              <a:spLocks noChangeAspect="1"/>
            </p:cNvSpPr>
            <p:nvPr/>
          </p:nvSpPr>
          <p:spPr bwMode="auto">
            <a:xfrm>
              <a:off x="4323" y="3842"/>
              <a:ext cx="37" cy="28"/>
            </a:xfrm>
            <a:custGeom>
              <a:avLst/>
              <a:gdLst>
                <a:gd name="T0" fmla="*/ 23 w 34"/>
                <a:gd name="T1" fmla="*/ 40 h 25"/>
                <a:gd name="T2" fmla="*/ 29 w 34"/>
                <a:gd name="T3" fmla="*/ 44 h 25"/>
                <a:gd name="T4" fmla="*/ 35 w 34"/>
                <a:gd name="T5" fmla="*/ 40 h 25"/>
                <a:gd name="T6" fmla="*/ 38 w 34"/>
                <a:gd name="T7" fmla="*/ 40 h 25"/>
                <a:gd name="T8" fmla="*/ 41 w 34"/>
                <a:gd name="T9" fmla="*/ 38 h 25"/>
                <a:gd name="T10" fmla="*/ 45 w 34"/>
                <a:gd name="T11" fmla="*/ 38 h 25"/>
                <a:gd name="T12" fmla="*/ 48 w 34"/>
                <a:gd name="T13" fmla="*/ 34 h 25"/>
                <a:gd name="T14" fmla="*/ 49 w 34"/>
                <a:gd name="T15" fmla="*/ 30 h 25"/>
                <a:gd name="T16" fmla="*/ 52 w 34"/>
                <a:gd name="T17" fmla="*/ 27 h 25"/>
                <a:gd name="T18" fmla="*/ 52 w 34"/>
                <a:gd name="T19" fmla="*/ 24 h 25"/>
                <a:gd name="T20" fmla="*/ 52 w 34"/>
                <a:gd name="T21" fmla="*/ 19 h 25"/>
                <a:gd name="T22" fmla="*/ 52 w 34"/>
                <a:gd name="T23" fmla="*/ 15 h 25"/>
                <a:gd name="T24" fmla="*/ 52 w 34"/>
                <a:gd name="T25" fmla="*/ 12 h 25"/>
                <a:gd name="T26" fmla="*/ 49 w 34"/>
                <a:gd name="T27" fmla="*/ 10 h 25"/>
                <a:gd name="T28" fmla="*/ 48 w 34"/>
                <a:gd name="T29" fmla="*/ 4 h 25"/>
                <a:gd name="T30" fmla="*/ 45 w 34"/>
                <a:gd name="T31" fmla="*/ 4 h 25"/>
                <a:gd name="T32" fmla="*/ 41 w 34"/>
                <a:gd name="T33" fmla="*/ 2 h 25"/>
                <a:gd name="T34" fmla="*/ 38 w 34"/>
                <a:gd name="T35" fmla="*/ 0 h 25"/>
                <a:gd name="T36" fmla="*/ 35 w 34"/>
                <a:gd name="T37" fmla="*/ 0 h 25"/>
                <a:gd name="T38" fmla="*/ 29 w 34"/>
                <a:gd name="T39" fmla="*/ 0 h 25"/>
                <a:gd name="T40" fmla="*/ 27 w 34"/>
                <a:gd name="T41" fmla="*/ 0 h 25"/>
                <a:gd name="T42" fmla="*/ 19 w 34"/>
                <a:gd name="T43" fmla="*/ 0 h 25"/>
                <a:gd name="T44" fmla="*/ 16 w 34"/>
                <a:gd name="T45" fmla="*/ 0 h 25"/>
                <a:gd name="T46" fmla="*/ 14 w 34"/>
                <a:gd name="T47" fmla="*/ 0 h 25"/>
                <a:gd name="T48" fmla="*/ 11 w 34"/>
                <a:gd name="T49" fmla="*/ 2 h 25"/>
                <a:gd name="T50" fmla="*/ 4 w 34"/>
                <a:gd name="T51" fmla="*/ 4 h 25"/>
                <a:gd name="T52" fmla="*/ 2 w 34"/>
                <a:gd name="T53" fmla="*/ 4 h 25"/>
                <a:gd name="T54" fmla="*/ 2 w 34"/>
                <a:gd name="T55" fmla="*/ 10 h 25"/>
                <a:gd name="T56" fmla="*/ 0 w 34"/>
                <a:gd name="T57" fmla="*/ 12 h 25"/>
                <a:gd name="T58" fmla="*/ 0 w 34"/>
                <a:gd name="T59" fmla="*/ 15 h 25"/>
                <a:gd name="T60" fmla="*/ 0 w 34"/>
                <a:gd name="T61" fmla="*/ 19 h 25"/>
                <a:gd name="T62" fmla="*/ 0 w 34"/>
                <a:gd name="T63" fmla="*/ 24 h 25"/>
                <a:gd name="T64" fmla="*/ 0 w 34"/>
                <a:gd name="T65" fmla="*/ 27 h 25"/>
                <a:gd name="T66" fmla="*/ 2 w 34"/>
                <a:gd name="T67" fmla="*/ 30 h 25"/>
                <a:gd name="T68" fmla="*/ 2 w 34"/>
                <a:gd name="T69" fmla="*/ 34 h 25"/>
                <a:gd name="T70" fmla="*/ 4 w 34"/>
                <a:gd name="T71" fmla="*/ 38 h 25"/>
                <a:gd name="T72" fmla="*/ 11 w 34"/>
                <a:gd name="T73" fmla="*/ 38 h 25"/>
                <a:gd name="T74" fmla="*/ 14 w 34"/>
                <a:gd name="T75" fmla="*/ 40 h 25"/>
                <a:gd name="T76" fmla="*/ 16 w 34"/>
                <a:gd name="T77" fmla="*/ 40 h 25"/>
                <a:gd name="T78" fmla="*/ 19 w 34"/>
                <a:gd name="T79" fmla="*/ 44 h 25"/>
                <a:gd name="T80" fmla="*/ 27 w 34"/>
                <a:gd name="T81" fmla="*/ 44 h 25"/>
                <a:gd name="T82" fmla="*/ 27 w 34"/>
                <a:gd name="T83" fmla="*/ 44 h 25"/>
                <a:gd name="T84" fmla="*/ 23 w 34"/>
                <a:gd name="T85" fmla="*/ 40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25"/>
                <a:gd name="T131" fmla="*/ 34 w 34"/>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25">
                  <a:moveTo>
                    <a:pt x="15" y="23"/>
                  </a:moveTo>
                  <a:lnTo>
                    <a:pt x="19" y="25"/>
                  </a:lnTo>
                  <a:lnTo>
                    <a:pt x="23" y="23"/>
                  </a:lnTo>
                  <a:lnTo>
                    <a:pt x="25" y="23"/>
                  </a:lnTo>
                  <a:lnTo>
                    <a:pt x="27" y="21"/>
                  </a:lnTo>
                  <a:lnTo>
                    <a:pt x="29" y="21"/>
                  </a:lnTo>
                  <a:lnTo>
                    <a:pt x="31" y="19"/>
                  </a:lnTo>
                  <a:lnTo>
                    <a:pt x="32" y="17"/>
                  </a:lnTo>
                  <a:lnTo>
                    <a:pt x="34" y="15"/>
                  </a:lnTo>
                  <a:lnTo>
                    <a:pt x="34" y="13"/>
                  </a:lnTo>
                  <a:lnTo>
                    <a:pt x="34" y="11"/>
                  </a:lnTo>
                  <a:lnTo>
                    <a:pt x="34" y="9"/>
                  </a:lnTo>
                  <a:lnTo>
                    <a:pt x="34" y="7"/>
                  </a:lnTo>
                  <a:lnTo>
                    <a:pt x="32" y="5"/>
                  </a:lnTo>
                  <a:lnTo>
                    <a:pt x="31" y="4"/>
                  </a:lnTo>
                  <a:lnTo>
                    <a:pt x="29" y="4"/>
                  </a:lnTo>
                  <a:lnTo>
                    <a:pt x="27" y="2"/>
                  </a:lnTo>
                  <a:lnTo>
                    <a:pt x="25" y="0"/>
                  </a:lnTo>
                  <a:lnTo>
                    <a:pt x="23" y="0"/>
                  </a:lnTo>
                  <a:lnTo>
                    <a:pt x="19" y="0"/>
                  </a:lnTo>
                  <a:lnTo>
                    <a:pt x="17" y="0"/>
                  </a:lnTo>
                  <a:lnTo>
                    <a:pt x="13" y="0"/>
                  </a:lnTo>
                  <a:lnTo>
                    <a:pt x="11" y="0"/>
                  </a:lnTo>
                  <a:lnTo>
                    <a:pt x="9" y="0"/>
                  </a:lnTo>
                  <a:lnTo>
                    <a:pt x="6" y="2"/>
                  </a:lnTo>
                  <a:lnTo>
                    <a:pt x="4" y="4"/>
                  </a:lnTo>
                  <a:lnTo>
                    <a:pt x="2" y="4"/>
                  </a:lnTo>
                  <a:lnTo>
                    <a:pt x="2" y="5"/>
                  </a:lnTo>
                  <a:lnTo>
                    <a:pt x="0" y="7"/>
                  </a:lnTo>
                  <a:lnTo>
                    <a:pt x="0" y="9"/>
                  </a:lnTo>
                  <a:lnTo>
                    <a:pt x="0" y="11"/>
                  </a:lnTo>
                  <a:lnTo>
                    <a:pt x="0" y="13"/>
                  </a:lnTo>
                  <a:lnTo>
                    <a:pt x="0" y="15"/>
                  </a:lnTo>
                  <a:lnTo>
                    <a:pt x="2" y="17"/>
                  </a:lnTo>
                  <a:lnTo>
                    <a:pt x="2" y="19"/>
                  </a:lnTo>
                  <a:lnTo>
                    <a:pt x="4" y="21"/>
                  </a:lnTo>
                  <a:lnTo>
                    <a:pt x="6" y="21"/>
                  </a:lnTo>
                  <a:lnTo>
                    <a:pt x="9" y="23"/>
                  </a:lnTo>
                  <a:lnTo>
                    <a:pt x="11" y="23"/>
                  </a:lnTo>
                  <a:lnTo>
                    <a:pt x="13" y="25"/>
                  </a:lnTo>
                  <a:lnTo>
                    <a:pt x="17" y="25"/>
                  </a:lnTo>
                  <a:lnTo>
                    <a:pt x="15" y="23"/>
                  </a:lnTo>
                  <a:close/>
                </a:path>
              </a:pathLst>
            </a:custGeom>
            <a:solidFill>
              <a:srgbClr val="FF00FF"/>
            </a:solidFill>
            <a:ln w="9525">
              <a:noFill/>
              <a:round/>
              <a:headEnd/>
              <a:tailEnd/>
            </a:ln>
          </p:spPr>
          <p:txBody>
            <a:bodyPr/>
            <a:lstStyle/>
            <a:p>
              <a:endParaRPr lang="en-US" sz="2400"/>
            </a:p>
          </p:txBody>
        </p:sp>
        <p:sp>
          <p:nvSpPr>
            <p:cNvPr id="30758" name="Freeform 72"/>
            <p:cNvSpPr>
              <a:spLocks noChangeAspect="1"/>
            </p:cNvSpPr>
            <p:nvPr/>
          </p:nvSpPr>
          <p:spPr bwMode="auto">
            <a:xfrm>
              <a:off x="4565" y="3324"/>
              <a:ext cx="38" cy="28"/>
            </a:xfrm>
            <a:custGeom>
              <a:avLst/>
              <a:gdLst>
                <a:gd name="T0" fmla="*/ 26 w 35"/>
                <a:gd name="T1" fmla="*/ 44 h 25"/>
                <a:gd name="T2" fmla="*/ 31 w 35"/>
                <a:gd name="T3" fmla="*/ 44 h 25"/>
                <a:gd name="T4" fmla="*/ 34 w 35"/>
                <a:gd name="T5" fmla="*/ 44 h 25"/>
                <a:gd name="T6" fmla="*/ 37 w 35"/>
                <a:gd name="T7" fmla="*/ 40 h 25"/>
                <a:gd name="T8" fmla="*/ 43 w 35"/>
                <a:gd name="T9" fmla="*/ 40 h 25"/>
                <a:gd name="T10" fmla="*/ 47 w 35"/>
                <a:gd name="T11" fmla="*/ 38 h 25"/>
                <a:gd name="T12" fmla="*/ 50 w 35"/>
                <a:gd name="T13" fmla="*/ 34 h 25"/>
                <a:gd name="T14" fmla="*/ 50 w 35"/>
                <a:gd name="T15" fmla="*/ 30 h 25"/>
                <a:gd name="T16" fmla="*/ 53 w 35"/>
                <a:gd name="T17" fmla="*/ 27 h 25"/>
                <a:gd name="T18" fmla="*/ 53 w 35"/>
                <a:gd name="T19" fmla="*/ 24 h 25"/>
                <a:gd name="T20" fmla="*/ 53 w 35"/>
                <a:gd name="T21" fmla="*/ 21 h 25"/>
                <a:gd name="T22" fmla="*/ 53 w 35"/>
                <a:gd name="T23" fmla="*/ 17 h 25"/>
                <a:gd name="T24" fmla="*/ 53 w 35"/>
                <a:gd name="T25" fmla="*/ 13 h 25"/>
                <a:gd name="T26" fmla="*/ 50 w 35"/>
                <a:gd name="T27" fmla="*/ 11 h 25"/>
                <a:gd name="T28" fmla="*/ 50 w 35"/>
                <a:gd name="T29" fmla="*/ 11 h 25"/>
                <a:gd name="T30" fmla="*/ 47 w 35"/>
                <a:gd name="T31" fmla="*/ 4 h 25"/>
                <a:gd name="T32" fmla="*/ 43 w 35"/>
                <a:gd name="T33" fmla="*/ 2 h 25"/>
                <a:gd name="T34" fmla="*/ 37 w 35"/>
                <a:gd name="T35" fmla="*/ 2 h 25"/>
                <a:gd name="T36" fmla="*/ 34 w 35"/>
                <a:gd name="T37" fmla="*/ 0 h 25"/>
                <a:gd name="T38" fmla="*/ 31 w 35"/>
                <a:gd name="T39" fmla="*/ 0 h 25"/>
                <a:gd name="T40" fmla="*/ 26 w 35"/>
                <a:gd name="T41" fmla="*/ 0 h 25"/>
                <a:gd name="T42" fmla="*/ 22 w 35"/>
                <a:gd name="T43" fmla="*/ 0 h 25"/>
                <a:gd name="T44" fmla="*/ 17 w 35"/>
                <a:gd name="T45" fmla="*/ 0 h 25"/>
                <a:gd name="T46" fmla="*/ 15 w 35"/>
                <a:gd name="T47" fmla="*/ 2 h 25"/>
                <a:gd name="T48" fmla="*/ 13 w 35"/>
                <a:gd name="T49" fmla="*/ 2 h 25"/>
                <a:gd name="T50" fmla="*/ 11 w 35"/>
                <a:gd name="T51" fmla="*/ 4 h 25"/>
                <a:gd name="T52" fmla="*/ 4 w 35"/>
                <a:gd name="T53" fmla="*/ 11 h 25"/>
                <a:gd name="T54" fmla="*/ 2 w 35"/>
                <a:gd name="T55" fmla="*/ 11 h 25"/>
                <a:gd name="T56" fmla="*/ 0 w 35"/>
                <a:gd name="T57" fmla="*/ 13 h 25"/>
                <a:gd name="T58" fmla="*/ 0 w 35"/>
                <a:gd name="T59" fmla="*/ 17 h 25"/>
                <a:gd name="T60" fmla="*/ 0 w 35"/>
                <a:gd name="T61" fmla="*/ 21 h 25"/>
                <a:gd name="T62" fmla="*/ 0 w 35"/>
                <a:gd name="T63" fmla="*/ 24 h 25"/>
                <a:gd name="T64" fmla="*/ 0 w 35"/>
                <a:gd name="T65" fmla="*/ 27 h 25"/>
                <a:gd name="T66" fmla="*/ 2 w 35"/>
                <a:gd name="T67" fmla="*/ 30 h 25"/>
                <a:gd name="T68" fmla="*/ 4 w 35"/>
                <a:gd name="T69" fmla="*/ 34 h 25"/>
                <a:gd name="T70" fmla="*/ 11 w 35"/>
                <a:gd name="T71" fmla="*/ 38 h 25"/>
                <a:gd name="T72" fmla="*/ 13 w 35"/>
                <a:gd name="T73" fmla="*/ 40 h 25"/>
                <a:gd name="T74" fmla="*/ 15 w 35"/>
                <a:gd name="T75" fmla="*/ 40 h 25"/>
                <a:gd name="T76" fmla="*/ 17 w 35"/>
                <a:gd name="T77" fmla="*/ 44 h 25"/>
                <a:gd name="T78" fmla="*/ 22 w 35"/>
                <a:gd name="T79" fmla="*/ 44 h 25"/>
                <a:gd name="T80" fmla="*/ 26 w 35"/>
                <a:gd name="T81" fmla="*/ 44 h 25"/>
                <a:gd name="T82" fmla="*/ 26 w 35"/>
                <a:gd name="T83" fmla="*/ 44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
                <a:gd name="T127" fmla="*/ 0 h 25"/>
                <a:gd name="T128" fmla="*/ 35 w 35"/>
                <a:gd name="T129" fmla="*/ 25 h 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 h="25">
                  <a:moveTo>
                    <a:pt x="17" y="25"/>
                  </a:moveTo>
                  <a:lnTo>
                    <a:pt x="21" y="25"/>
                  </a:lnTo>
                  <a:lnTo>
                    <a:pt x="23" y="25"/>
                  </a:lnTo>
                  <a:lnTo>
                    <a:pt x="25" y="23"/>
                  </a:lnTo>
                  <a:lnTo>
                    <a:pt x="29" y="23"/>
                  </a:lnTo>
                  <a:lnTo>
                    <a:pt x="31" y="21"/>
                  </a:lnTo>
                  <a:lnTo>
                    <a:pt x="33" y="19"/>
                  </a:lnTo>
                  <a:lnTo>
                    <a:pt x="33" y="17"/>
                  </a:lnTo>
                  <a:lnTo>
                    <a:pt x="35" y="15"/>
                  </a:lnTo>
                  <a:lnTo>
                    <a:pt x="35" y="13"/>
                  </a:lnTo>
                  <a:lnTo>
                    <a:pt x="35" y="12"/>
                  </a:lnTo>
                  <a:lnTo>
                    <a:pt x="35" y="10"/>
                  </a:lnTo>
                  <a:lnTo>
                    <a:pt x="35" y="8"/>
                  </a:lnTo>
                  <a:lnTo>
                    <a:pt x="33" y="6"/>
                  </a:lnTo>
                  <a:lnTo>
                    <a:pt x="31" y="4"/>
                  </a:lnTo>
                  <a:lnTo>
                    <a:pt x="29" y="2"/>
                  </a:lnTo>
                  <a:lnTo>
                    <a:pt x="25" y="2"/>
                  </a:lnTo>
                  <a:lnTo>
                    <a:pt x="23" y="0"/>
                  </a:lnTo>
                  <a:lnTo>
                    <a:pt x="21" y="0"/>
                  </a:lnTo>
                  <a:lnTo>
                    <a:pt x="17" y="0"/>
                  </a:lnTo>
                  <a:lnTo>
                    <a:pt x="15" y="0"/>
                  </a:lnTo>
                  <a:lnTo>
                    <a:pt x="12" y="0"/>
                  </a:lnTo>
                  <a:lnTo>
                    <a:pt x="10" y="2"/>
                  </a:lnTo>
                  <a:lnTo>
                    <a:pt x="8" y="2"/>
                  </a:lnTo>
                  <a:lnTo>
                    <a:pt x="6" y="4"/>
                  </a:lnTo>
                  <a:lnTo>
                    <a:pt x="4" y="6"/>
                  </a:lnTo>
                  <a:lnTo>
                    <a:pt x="2" y="6"/>
                  </a:lnTo>
                  <a:lnTo>
                    <a:pt x="0" y="8"/>
                  </a:lnTo>
                  <a:lnTo>
                    <a:pt x="0" y="10"/>
                  </a:lnTo>
                  <a:lnTo>
                    <a:pt x="0" y="12"/>
                  </a:lnTo>
                  <a:lnTo>
                    <a:pt x="0" y="13"/>
                  </a:lnTo>
                  <a:lnTo>
                    <a:pt x="0" y="15"/>
                  </a:lnTo>
                  <a:lnTo>
                    <a:pt x="2" y="17"/>
                  </a:lnTo>
                  <a:lnTo>
                    <a:pt x="4" y="19"/>
                  </a:lnTo>
                  <a:lnTo>
                    <a:pt x="6" y="21"/>
                  </a:lnTo>
                  <a:lnTo>
                    <a:pt x="8" y="23"/>
                  </a:lnTo>
                  <a:lnTo>
                    <a:pt x="10" y="23"/>
                  </a:lnTo>
                  <a:lnTo>
                    <a:pt x="12" y="25"/>
                  </a:lnTo>
                  <a:lnTo>
                    <a:pt x="15" y="25"/>
                  </a:lnTo>
                  <a:lnTo>
                    <a:pt x="17" y="25"/>
                  </a:lnTo>
                  <a:close/>
                </a:path>
              </a:pathLst>
            </a:custGeom>
            <a:solidFill>
              <a:srgbClr val="3333FF"/>
            </a:solidFill>
            <a:ln w="9525">
              <a:solidFill>
                <a:srgbClr val="3333FF"/>
              </a:solidFill>
              <a:round/>
              <a:headEnd/>
              <a:tailEnd/>
            </a:ln>
          </p:spPr>
          <p:txBody>
            <a:bodyPr/>
            <a:lstStyle/>
            <a:p>
              <a:endParaRPr lang="en-US" sz="2400"/>
            </a:p>
          </p:txBody>
        </p:sp>
        <p:sp>
          <p:nvSpPr>
            <p:cNvPr id="30759" name="Freeform 73"/>
            <p:cNvSpPr>
              <a:spLocks noChangeAspect="1"/>
            </p:cNvSpPr>
            <p:nvPr/>
          </p:nvSpPr>
          <p:spPr bwMode="auto">
            <a:xfrm>
              <a:off x="1991" y="3265"/>
              <a:ext cx="38" cy="28"/>
            </a:xfrm>
            <a:custGeom>
              <a:avLst/>
              <a:gdLst>
                <a:gd name="T0" fmla="*/ 26 w 34"/>
                <a:gd name="T1" fmla="*/ 40 h 25"/>
                <a:gd name="T2" fmla="*/ 32 w 34"/>
                <a:gd name="T3" fmla="*/ 40 h 25"/>
                <a:gd name="T4" fmla="*/ 40 w 34"/>
                <a:gd name="T5" fmla="*/ 40 h 25"/>
                <a:gd name="T6" fmla="*/ 44 w 34"/>
                <a:gd name="T7" fmla="*/ 40 h 25"/>
                <a:gd name="T8" fmla="*/ 45 w 34"/>
                <a:gd name="T9" fmla="*/ 38 h 25"/>
                <a:gd name="T10" fmla="*/ 49 w 34"/>
                <a:gd name="T11" fmla="*/ 38 h 25"/>
                <a:gd name="T12" fmla="*/ 53 w 34"/>
                <a:gd name="T13" fmla="*/ 34 h 25"/>
                <a:gd name="T14" fmla="*/ 56 w 34"/>
                <a:gd name="T15" fmla="*/ 30 h 25"/>
                <a:gd name="T16" fmla="*/ 59 w 34"/>
                <a:gd name="T17" fmla="*/ 27 h 25"/>
                <a:gd name="T18" fmla="*/ 59 w 34"/>
                <a:gd name="T19" fmla="*/ 24 h 25"/>
                <a:gd name="T20" fmla="*/ 59 w 34"/>
                <a:gd name="T21" fmla="*/ 19 h 25"/>
                <a:gd name="T22" fmla="*/ 59 w 34"/>
                <a:gd name="T23" fmla="*/ 15 h 25"/>
                <a:gd name="T24" fmla="*/ 59 w 34"/>
                <a:gd name="T25" fmla="*/ 13 h 25"/>
                <a:gd name="T26" fmla="*/ 56 w 34"/>
                <a:gd name="T27" fmla="*/ 11 h 25"/>
                <a:gd name="T28" fmla="*/ 53 w 34"/>
                <a:gd name="T29" fmla="*/ 4 h 25"/>
                <a:gd name="T30" fmla="*/ 49 w 34"/>
                <a:gd name="T31" fmla="*/ 2 h 25"/>
                <a:gd name="T32" fmla="*/ 45 w 34"/>
                <a:gd name="T33" fmla="*/ 2 h 25"/>
                <a:gd name="T34" fmla="*/ 44 w 34"/>
                <a:gd name="T35" fmla="*/ 0 h 25"/>
                <a:gd name="T36" fmla="*/ 40 w 34"/>
                <a:gd name="T37" fmla="*/ 0 h 25"/>
                <a:gd name="T38" fmla="*/ 32 w 34"/>
                <a:gd name="T39" fmla="*/ 0 h 25"/>
                <a:gd name="T40" fmla="*/ 29 w 34"/>
                <a:gd name="T41" fmla="*/ 0 h 25"/>
                <a:gd name="T42" fmla="*/ 23 w 34"/>
                <a:gd name="T43" fmla="*/ 0 h 25"/>
                <a:gd name="T44" fmla="*/ 19 w 34"/>
                <a:gd name="T45" fmla="*/ 0 h 25"/>
                <a:gd name="T46" fmla="*/ 15 w 34"/>
                <a:gd name="T47" fmla="*/ 0 h 25"/>
                <a:gd name="T48" fmla="*/ 10 w 34"/>
                <a:gd name="T49" fmla="*/ 2 h 25"/>
                <a:gd name="T50" fmla="*/ 3 w 34"/>
                <a:gd name="T51" fmla="*/ 2 h 25"/>
                <a:gd name="T52" fmla="*/ 2 w 34"/>
                <a:gd name="T53" fmla="*/ 4 h 25"/>
                <a:gd name="T54" fmla="*/ 2 w 34"/>
                <a:gd name="T55" fmla="*/ 11 h 25"/>
                <a:gd name="T56" fmla="*/ 0 w 34"/>
                <a:gd name="T57" fmla="*/ 13 h 25"/>
                <a:gd name="T58" fmla="*/ 0 w 34"/>
                <a:gd name="T59" fmla="*/ 15 h 25"/>
                <a:gd name="T60" fmla="*/ 0 w 34"/>
                <a:gd name="T61" fmla="*/ 19 h 25"/>
                <a:gd name="T62" fmla="*/ 0 w 34"/>
                <a:gd name="T63" fmla="*/ 24 h 25"/>
                <a:gd name="T64" fmla="*/ 0 w 34"/>
                <a:gd name="T65" fmla="*/ 27 h 25"/>
                <a:gd name="T66" fmla="*/ 2 w 34"/>
                <a:gd name="T67" fmla="*/ 30 h 25"/>
                <a:gd name="T68" fmla="*/ 2 w 34"/>
                <a:gd name="T69" fmla="*/ 34 h 25"/>
                <a:gd name="T70" fmla="*/ 3 w 34"/>
                <a:gd name="T71" fmla="*/ 38 h 25"/>
                <a:gd name="T72" fmla="*/ 10 w 34"/>
                <a:gd name="T73" fmla="*/ 38 h 25"/>
                <a:gd name="T74" fmla="*/ 15 w 34"/>
                <a:gd name="T75" fmla="*/ 40 h 25"/>
                <a:gd name="T76" fmla="*/ 19 w 34"/>
                <a:gd name="T77" fmla="*/ 40 h 25"/>
                <a:gd name="T78" fmla="*/ 23 w 34"/>
                <a:gd name="T79" fmla="*/ 40 h 25"/>
                <a:gd name="T80" fmla="*/ 29 w 34"/>
                <a:gd name="T81" fmla="*/ 44 h 25"/>
                <a:gd name="T82" fmla="*/ 29 w 34"/>
                <a:gd name="T83" fmla="*/ 44 h 25"/>
                <a:gd name="T84" fmla="*/ 26 w 34"/>
                <a:gd name="T85" fmla="*/ 40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25"/>
                <a:gd name="T131" fmla="*/ 34 w 34"/>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25">
                  <a:moveTo>
                    <a:pt x="15" y="23"/>
                  </a:moveTo>
                  <a:lnTo>
                    <a:pt x="19" y="23"/>
                  </a:lnTo>
                  <a:lnTo>
                    <a:pt x="23" y="23"/>
                  </a:lnTo>
                  <a:lnTo>
                    <a:pt x="25" y="23"/>
                  </a:lnTo>
                  <a:lnTo>
                    <a:pt x="26" y="21"/>
                  </a:lnTo>
                  <a:lnTo>
                    <a:pt x="28" y="21"/>
                  </a:lnTo>
                  <a:lnTo>
                    <a:pt x="30" y="19"/>
                  </a:lnTo>
                  <a:lnTo>
                    <a:pt x="32" y="17"/>
                  </a:lnTo>
                  <a:lnTo>
                    <a:pt x="34" y="15"/>
                  </a:lnTo>
                  <a:lnTo>
                    <a:pt x="34" y="13"/>
                  </a:lnTo>
                  <a:lnTo>
                    <a:pt x="34" y="11"/>
                  </a:lnTo>
                  <a:lnTo>
                    <a:pt x="34" y="9"/>
                  </a:lnTo>
                  <a:lnTo>
                    <a:pt x="34" y="8"/>
                  </a:lnTo>
                  <a:lnTo>
                    <a:pt x="32" y="6"/>
                  </a:lnTo>
                  <a:lnTo>
                    <a:pt x="30" y="4"/>
                  </a:lnTo>
                  <a:lnTo>
                    <a:pt x="28" y="2"/>
                  </a:lnTo>
                  <a:lnTo>
                    <a:pt x="26" y="2"/>
                  </a:lnTo>
                  <a:lnTo>
                    <a:pt x="25" y="0"/>
                  </a:lnTo>
                  <a:lnTo>
                    <a:pt x="23" y="0"/>
                  </a:lnTo>
                  <a:lnTo>
                    <a:pt x="19" y="0"/>
                  </a:lnTo>
                  <a:lnTo>
                    <a:pt x="17" y="0"/>
                  </a:lnTo>
                  <a:lnTo>
                    <a:pt x="13" y="0"/>
                  </a:lnTo>
                  <a:lnTo>
                    <a:pt x="11" y="0"/>
                  </a:lnTo>
                  <a:lnTo>
                    <a:pt x="9" y="0"/>
                  </a:lnTo>
                  <a:lnTo>
                    <a:pt x="5" y="2"/>
                  </a:lnTo>
                  <a:lnTo>
                    <a:pt x="3" y="2"/>
                  </a:lnTo>
                  <a:lnTo>
                    <a:pt x="2" y="4"/>
                  </a:lnTo>
                  <a:lnTo>
                    <a:pt x="2" y="6"/>
                  </a:lnTo>
                  <a:lnTo>
                    <a:pt x="0" y="8"/>
                  </a:lnTo>
                  <a:lnTo>
                    <a:pt x="0" y="9"/>
                  </a:lnTo>
                  <a:lnTo>
                    <a:pt x="0" y="11"/>
                  </a:lnTo>
                  <a:lnTo>
                    <a:pt x="0" y="13"/>
                  </a:lnTo>
                  <a:lnTo>
                    <a:pt x="0" y="15"/>
                  </a:lnTo>
                  <a:lnTo>
                    <a:pt x="2" y="17"/>
                  </a:lnTo>
                  <a:lnTo>
                    <a:pt x="2" y="19"/>
                  </a:lnTo>
                  <a:lnTo>
                    <a:pt x="3" y="21"/>
                  </a:lnTo>
                  <a:lnTo>
                    <a:pt x="5" y="21"/>
                  </a:lnTo>
                  <a:lnTo>
                    <a:pt x="9" y="23"/>
                  </a:lnTo>
                  <a:lnTo>
                    <a:pt x="11" y="23"/>
                  </a:lnTo>
                  <a:lnTo>
                    <a:pt x="13" y="23"/>
                  </a:lnTo>
                  <a:lnTo>
                    <a:pt x="17" y="25"/>
                  </a:lnTo>
                  <a:lnTo>
                    <a:pt x="15" y="23"/>
                  </a:lnTo>
                  <a:close/>
                </a:path>
              </a:pathLst>
            </a:custGeom>
            <a:solidFill>
              <a:srgbClr val="3333FF"/>
            </a:solidFill>
            <a:ln w="9525">
              <a:solidFill>
                <a:srgbClr val="3333FF"/>
              </a:solidFill>
              <a:round/>
              <a:headEnd/>
              <a:tailEnd/>
            </a:ln>
          </p:spPr>
          <p:txBody>
            <a:bodyPr/>
            <a:lstStyle/>
            <a:p>
              <a:endParaRPr lang="en-US" sz="2400"/>
            </a:p>
          </p:txBody>
        </p:sp>
        <p:sp>
          <p:nvSpPr>
            <p:cNvPr id="30760" name="Freeform 74"/>
            <p:cNvSpPr>
              <a:spLocks noChangeAspect="1"/>
            </p:cNvSpPr>
            <p:nvPr/>
          </p:nvSpPr>
          <p:spPr bwMode="auto">
            <a:xfrm>
              <a:off x="2774" y="3410"/>
              <a:ext cx="41" cy="28"/>
            </a:xfrm>
            <a:custGeom>
              <a:avLst/>
              <a:gdLst>
                <a:gd name="T0" fmla="*/ 28 w 37"/>
                <a:gd name="T1" fmla="*/ 43 h 25"/>
                <a:gd name="T2" fmla="*/ 34 w 37"/>
                <a:gd name="T3" fmla="*/ 43 h 25"/>
                <a:gd name="T4" fmla="*/ 38 w 37"/>
                <a:gd name="T5" fmla="*/ 43 h 25"/>
                <a:gd name="T6" fmla="*/ 45 w 37"/>
                <a:gd name="T7" fmla="*/ 43 h 25"/>
                <a:gd name="T8" fmla="*/ 48 w 37"/>
                <a:gd name="T9" fmla="*/ 39 h 25"/>
                <a:gd name="T10" fmla="*/ 52 w 37"/>
                <a:gd name="T11" fmla="*/ 39 h 25"/>
                <a:gd name="T12" fmla="*/ 55 w 37"/>
                <a:gd name="T13" fmla="*/ 35 h 25"/>
                <a:gd name="T14" fmla="*/ 59 w 37"/>
                <a:gd name="T15" fmla="*/ 31 h 25"/>
                <a:gd name="T16" fmla="*/ 59 w 37"/>
                <a:gd name="T17" fmla="*/ 28 h 25"/>
                <a:gd name="T18" fmla="*/ 61 w 37"/>
                <a:gd name="T19" fmla="*/ 25 h 25"/>
                <a:gd name="T20" fmla="*/ 61 w 37"/>
                <a:gd name="T21" fmla="*/ 21 h 25"/>
                <a:gd name="T22" fmla="*/ 61 w 37"/>
                <a:gd name="T23" fmla="*/ 17 h 25"/>
                <a:gd name="T24" fmla="*/ 59 w 37"/>
                <a:gd name="T25" fmla="*/ 13 h 25"/>
                <a:gd name="T26" fmla="*/ 59 w 37"/>
                <a:gd name="T27" fmla="*/ 11 h 25"/>
                <a:gd name="T28" fmla="*/ 55 w 37"/>
                <a:gd name="T29" fmla="*/ 4 h 25"/>
                <a:gd name="T30" fmla="*/ 52 w 37"/>
                <a:gd name="T31" fmla="*/ 2 h 25"/>
                <a:gd name="T32" fmla="*/ 48 w 37"/>
                <a:gd name="T33" fmla="*/ 2 h 25"/>
                <a:gd name="T34" fmla="*/ 45 w 37"/>
                <a:gd name="T35" fmla="*/ 0 h 25"/>
                <a:gd name="T36" fmla="*/ 38 w 37"/>
                <a:gd name="T37" fmla="*/ 0 h 25"/>
                <a:gd name="T38" fmla="*/ 34 w 37"/>
                <a:gd name="T39" fmla="*/ 0 h 25"/>
                <a:gd name="T40" fmla="*/ 28 w 37"/>
                <a:gd name="T41" fmla="*/ 0 h 25"/>
                <a:gd name="T42" fmla="*/ 25 w 37"/>
                <a:gd name="T43" fmla="*/ 0 h 25"/>
                <a:gd name="T44" fmla="*/ 20 w 37"/>
                <a:gd name="T45" fmla="*/ 0 h 25"/>
                <a:gd name="T46" fmla="*/ 16 w 37"/>
                <a:gd name="T47" fmla="*/ 0 h 25"/>
                <a:gd name="T48" fmla="*/ 13 w 37"/>
                <a:gd name="T49" fmla="*/ 2 h 25"/>
                <a:gd name="T50" fmla="*/ 11 w 37"/>
                <a:gd name="T51" fmla="*/ 2 h 25"/>
                <a:gd name="T52" fmla="*/ 4 w 37"/>
                <a:gd name="T53" fmla="*/ 4 h 25"/>
                <a:gd name="T54" fmla="*/ 2 w 37"/>
                <a:gd name="T55" fmla="*/ 11 h 25"/>
                <a:gd name="T56" fmla="*/ 2 w 37"/>
                <a:gd name="T57" fmla="*/ 13 h 25"/>
                <a:gd name="T58" fmla="*/ 0 w 37"/>
                <a:gd name="T59" fmla="*/ 17 h 25"/>
                <a:gd name="T60" fmla="*/ 0 w 37"/>
                <a:gd name="T61" fmla="*/ 21 h 25"/>
                <a:gd name="T62" fmla="*/ 0 w 37"/>
                <a:gd name="T63" fmla="*/ 25 h 25"/>
                <a:gd name="T64" fmla="*/ 2 w 37"/>
                <a:gd name="T65" fmla="*/ 28 h 25"/>
                <a:gd name="T66" fmla="*/ 2 w 37"/>
                <a:gd name="T67" fmla="*/ 31 h 25"/>
                <a:gd name="T68" fmla="*/ 4 w 37"/>
                <a:gd name="T69" fmla="*/ 35 h 25"/>
                <a:gd name="T70" fmla="*/ 11 w 37"/>
                <a:gd name="T71" fmla="*/ 39 h 25"/>
                <a:gd name="T72" fmla="*/ 13 w 37"/>
                <a:gd name="T73" fmla="*/ 39 h 25"/>
                <a:gd name="T74" fmla="*/ 16 w 37"/>
                <a:gd name="T75" fmla="*/ 43 h 25"/>
                <a:gd name="T76" fmla="*/ 20 w 37"/>
                <a:gd name="T77" fmla="*/ 43 h 25"/>
                <a:gd name="T78" fmla="*/ 25 w 37"/>
                <a:gd name="T79" fmla="*/ 43 h 25"/>
                <a:gd name="T80" fmla="*/ 28 w 37"/>
                <a:gd name="T81" fmla="*/ 44 h 25"/>
                <a:gd name="T82" fmla="*/ 28 w 37"/>
                <a:gd name="T83" fmla="*/ 44 h 25"/>
                <a:gd name="T84" fmla="*/ 28 w 37"/>
                <a:gd name="T85" fmla="*/ 43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25"/>
                <a:gd name="T131" fmla="*/ 37 w 37"/>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25">
                  <a:moveTo>
                    <a:pt x="17" y="24"/>
                  </a:moveTo>
                  <a:lnTo>
                    <a:pt x="21" y="24"/>
                  </a:lnTo>
                  <a:lnTo>
                    <a:pt x="23" y="24"/>
                  </a:lnTo>
                  <a:lnTo>
                    <a:pt x="27" y="24"/>
                  </a:lnTo>
                  <a:lnTo>
                    <a:pt x="29" y="22"/>
                  </a:lnTo>
                  <a:lnTo>
                    <a:pt x="31" y="22"/>
                  </a:lnTo>
                  <a:lnTo>
                    <a:pt x="33" y="20"/>
                  </a:lnTo>
                  <a:lnTo>
                    <a:pt x="35" y="18"/>
                  </a:lnTo>
                  <a:lnTo>
                    <a:pt x="35" y="16"/>
                  </a:lnTo>
                  <a:lnTo>
                    <a:pt x="37" y="14"/>
                  </a:lnTo>
                  <a:lnTo>
                    <a:pt x="37" y="12"/>
                  </a:lnTo>
                  <a:lnTo>
                    <a:pt x="37" y="10"/>
                  </a:lnTo>
                  <a:lnTo>
                    <a:pt x="35" y="8"/>
                  </a:lnTo>
                  <a:lnTo>
                    <a:pt x="35" y="6"/>
                  </a:lnTo>
                  <a:lnTo>
                    <a:pt x="33" y="4"/>
                  </a:lnTo>
                  <a:lnTo>
                    <a:pt x="31" y="2"/>
                  </a:lnTo>
                  <a:lnTo>
                    <a:pt x="29" y="2"/>
                  </a:lnTo>
                  <a:lnTo>
                    <a:pt x="27" y="0"/>
                  </a:lnTo>
                  <a:lnTo>
                    <a:pt x="23" y="0"/>
                  </a:lnTo>
                  <a:lnTo>
                    <a:pt x="21" y="0"/>
                  </a:lnTo>
                  <a:lnTo>
                    <a:pt x="17" y="0"/>
                  </a:lnTo>
                  <a:lnTo>
                    <a:pt x="15" y="0"/>
                  </a:lnTo>
                  <a:lnTo>
                    <a:pt x="12" y="0"/>
                  </a:lnTo>
                  <a:lnTo>
                    <a:pt x="10" y="0"/>
                  </a:lnTo>
                  <a:lnTo>
                    <a:pt x="8" y="2"/>
                  </a:lnTo>
                  <a:lnTo>
                    <a:pt x="6" y="2"/>
                  </a:lnTo>
                  <a:lnTo>
                    <a:pt x="4" y="4"/>
                  </a:lnTo>
                  <a:lnTo>
                    <a:pt x="2" y="6"/>
                  </a:lnTo>
                  <a:lnTo>
                    <a:pt x="2" y="8"/>
                  </a:lnTo>
                  <a:lnTo>
                    <a:pt x="0" y="10"/>
                  </a:lnTo>
                  <a:lnTo>
                    <a:pt x="0" y="12"/>
                  </a:lnTo>
                  <a:lnTo>
                    <a:pt x="0" y="14"/>
                  </a:lnTo>
                  <a:lnTo>
                    <a:pt x="2" y="16"/>
                  </a:lnTo>
                  <a:lnTo>
                    <a:pt x="2" y="18"/>
                  </a:lnTo>
                  <a:lnTo>
                    <a:pt x="4" y="20"/>
                  </a:lnTo>
                  <a:lnTo>
                    <a:pt x="6" y="22"/>
                  </a:lnTo>
                  <a:lnTo>
                    <a:pt x="8" y="22"/>
                  </a:lnTo>
                  <a:lnTo>
                    <a:pt x="10" y="24"/>
                  </a:lnTo>
                  <a:lnTo>
                    <a:pt x="12" y="24"/>
                  </a:lnTo>
                  <a:lnTo>
                    <a:pt x="15" y="24"/>
                  </a:lnTo>
                  <a:lnTo>
                    <a:pt x="17" y="25"/>
                  </a:lnTo>
                  <a:lnTo>
                    <a:pt x="17" y="24"/>
                  </a:lnTo>
                  <a:close/>
                </a:path>
              </a:pathLst>
            </a:custGeom>
            <a:solidFill>
              <a:srgbClr val="3333FF"/>
            </a:solidFill>
            <a:ln w="9525">
              <a:noFill/>
              <a:round/>
              <a:headEnd/>
              <a:tailEnd/>
            </a:ln>
          </p:spPr>
          <p:txBody>
            <a:bodyPr/>
            <a:lstStyle/>
            <a:p>
              <a:endParaRPr lang="en-US" sz="2400"/>
            </a:p>
          </p:txBody>
        </p:sp>
        <p:sp>
          <p:nvSpPr>
            <p:cNvPr id="30761" name="Freeform 75"/>
            <p:cNvSpPr>
              <a:spLocks noChangeAspect="1"/>
            </p:cNvSpPr>
            <p:nvPr/>
          </p:nvSpPr>
          <p:spPr bwMode="auto">
            <a:xfrm>
              <a:off x="3558" y="3554"/>
              <a:ext cx="40" cy="28"/>
            </a:xfrm>
            <a:custGeom>
              <a:avLst/>
              <a:gdLst>
                <a:gd name="T0" fmla="*/ 29 w 36"/>
                <a:gd name="T1" fmla="*/ 44 h 25"/>
                <a:gd name="T2" fmla="*/ 36 w 36"/>
                <a:gd name="T3" fmla="*/ 44 h 25"/>
                <a:gd name="T4" fmla="*/ 40 w 36"/>
                <a:gd name="T5" fmla="*/ 44 h 25"/>
                <a:gd name="T6" fmla="*/ 44 w 36"/>
                <a:gd name="T7" fmla="*/ 40 h 25"/>
                <a:gd name="T8" fmla="*/ 47 w 36"/>
                <a:gd name="T9" fmla="*/ 40 h 25"/>
                <a:gd name="T10" fmla="*/ 51 w 36"/>
                <a:gd name="T11" fmla="*/ 38 h 25"/>
                <a:gd name="T12" fmla="*/ 54 w 36"/>
                <a:gd name="T13" fmla="*/ 34 h 25"/>
                <a:gd name="T14" fmla="*/ 58 w 36"/>
                <a:gd name="T15" fmla="*/ 31 h 25"/>
                <a:gd name="T16" fmla="*/ 58 w 36"/>
                <a:gd name="T17" fmla="*/ 31 h 25"/>
                <a:gd name="T18" fmla="*/ 60 w 36"/>
                <a:gd name="T19" fmla="*/ 28 h 25"/>
                <a:gd name="T20" fmla="*/ 60 w 36"/>
                <a:gd name="T21" fmla="*/ 21 h 25"/>
                <a:gd name="T22" fmla="*/ 60 w 36"/>
                <a:gd name="T23" fmla="*/ 17 h 25"/>
                <a:gd name="T24" fmla="*/ 58 w 36"/>
                <a:gd name="T25" fmla="*/ 13 h 25"/>
                <a:gd name="T26" fmla="*/ 58 w 36"/>
                <a:gd name="T27" fmla="*/ 11 h 25"/>
                <a:gd name="T28" fmla="*/ 54 w 36"/>
                <a:gd name="T29" fmla="*/ 11 h 25"/>
                <a:gd name="T30" fmla="*/ 51 w 36"/>
                <a:gd name="T31" fmla="*/ 4 h 25"/>
                <a:gd name="T32" fmla="*/ 47 w 36"/>
                <a:gd name="T33" fmla="*/ 2 h 25"/>
                <a:gd name="T34" fmla="*/ 44 w 36"/>
                <a:gd name="T35" fmla="*/ 2 h 25"/>
                <a:gd name="T36" fmla="*/ 40 w 36"/>
                <a:gd name="T37" fmla="*/ 0 h 25"/>
                <a:gd name="T38" fmla="*/ 36 w 36"/>
                <a:gd name="T39" fmla="*/ 0 h 25"/>
                <a:gd name="T40" fmla="*/ 29 w 36"/>
                <a:gd name="T41" fmla="*/ 0 h 25"/>
                <a:gd name="T42" fmla="*/ 26 w 36"/>
                <a:gd name="T43" fmla="*/ 0 h 25"/>
                <a:gd name="T44" fmla="*/ 22 w 36"/>
                <a:gd name="T45" fmla="*/ 0 h 25"/>
                <a:gd name="T46" fmla="*/ 14 w 36"/>
                <a:gd name="T47" fmla="*/ 2 h 25"/>
                <a:gd name="T48" fmla="*/ 12 w 36"/>
                <a:gd name="T49" fmla="*/ 2 h 25"/>
                <a:gd name="T50" fmla="*/ 10 w 36"/>
                <a:gd name="T51" fmla="*/ 4 h 25"/>
                <a:gd name="T52" fmla="*/ 3 w 36"/>
                <a:gd name="T53" fmla="*/ 11 h 25"/>
                <a:gd name="T54" fmla="*/ 2 w 36"/>
                <a:gd name="T55" fmla="*/ 11 h 25"/>
                <a:gd name="T56" fmla="*/ 2 w 36"/>
                <a:gd name="T57" fmla="*/ 13 h 25"/>
                <a:gd name="T58" fmla="*/ 0 w 36"/>
                <a:gd name="T59" fmla="*/ 17 h 25"/>
                <a:gd name="T60" fmla="*/ 0 w 36"/>
                <a:gd name="T61" fmla="*/ 21 h 25"/>
                <a:gd name="T62" fmla="*/ 0 w 36"/>
                <a:gd name="T63" fmla="*/ 28 h 25"/>
                <a:gd name="T64" fmla="*/ 2 w 36"/>
                <a:gd name="T65" fmla="*/ 31 h 25"/>
                <a:gd name="T66" fmla="*/ 2 w 36"/>
                <a:gd name="T67" fmla="*/ 31 h 25"/>
                <a:gd name="T68" fmla="*/ 3 w 36"/>
                <a:gd name="T69" fmla="*/ 34 h 25"/>
                <a:gd name="T70" fmla="*/ 10 w 36"/>
                <a:gd name="T71" fmla="*/ 38 h 25"/>
                <a:gd name="T72" fmla="*/ 12 w 36"/>
                <a:gd name="T73" fmla="*/ 40 h 25"/>
                <a:gd name="T74" fmla="*/ 14 w 36"/>
                <a:gd name="T75" fmla="*/ 40 h 25"/>
                <a:gd name="T76" fmla="*/ 22 w 36"/>
                <a:gd name="T77" fmla="*/ 44 h 25"/>
                <a:gd name="T78" fmla="*/ 26 w 36"/>
                <a:gd name="T79" fmla="*/ 44 h 25"/>
                <a:gd name="T80" fmla="*/ 29 w 36"/>
                <a:gd name="T81" fmla="*/ 44 h 25"/>
                <a:gd name="T82" fmla="*/ 29 w 36"/>
                <a:gd name="T83" fmla="*/ 44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
                <a:gd name="T127" fmla="*/ 0 h 25"/>
                <a:gd name="T128" fmla="*/ 36 w 36"/>
                <a:gd name="T129" fmla="*/ 25 h 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 h="25">
                  <a:moveTo>
                    <a:pt x="17" y="25"/>
                  </a:moveTo>
                  <a:lnTo>
                    <a:pt x="21" y="25"/>
                  </a:lnTo>
                  <a:lnTo>
                    <a:pt x="23" y="25"/>
                  </a:lnTo>
                  <a:lnTo>
                    <a:pt x="26" y="23"/>
                  </a:lnTo>
                  <a:lnTo>
                    <a:pt x="28" y="23"/>
                  </a:lnTo>
                  <a:lnTo>
                    <a:pt x="30" y="21"/>
                  </a:lnTo>
                  <a:lnTo>
                    <a:pt x="32" y="19"/>
                  </a:lnTo>
                  <a:lnTo>
                    <a:pt x="34" y="18"/>
                  </a:lnTo>
                  <a:lnTo>
                    <a:pt x="36" y="16"/>
                  </a:lnTo>
                  <a:lnTo>
                    <a:pt x="36" y="12"/>
                  </a:lnTo>
                  <a:lnTo>
                    <a:pt x="36" y="10"/>
                  </a:lnTo>
                  <a:lnTo>
                    <a:pt x="34" y="8"/>
                  </a:lnTo>
                  <a:lnTo>
                    <a:pt x="34" y="6"/>
                  </a:lnTo>
                  <a:lnTo>
                    <a:pt x="32" y="6"/>
                  </a:lnTo>
                  <a:lnTo>
                    <a:pt x="30" y="4"/>
                  </a:lnTo>
                  <a:lnTo>
                    <a:pt x="28" y="2"/>
                  </a:lnTo>
                  <a:lnTo>
                    <a:pt x="26" y="2"/>
                  </a:lnTo>
                  <a:lnTo>
                    <a:pt x="23" y="0"/>
                  </a:lnTo>
                  <a:lnTo>
                    <a:pt x="21" y="0"/>
                  </a:lnTo>
                  <a:lnTo>
                    <a:pt x="17" y="0"/>
                  </a:lnTo>
                  <a:lnTo>
                    <a:pt x="15" y="0"/>
                  </a:lnTo>
                  <a:lnTo>
                    <a:pt x="13" y="0"/>
                  </a:lnTo>
                  <a:lnTo>
                    <a:pt x="9" y="2"/>
                  </a:lnTo>
                  <a:lnTo>
                    <a:pt x="7" y="2"/>
                  </a:lnTo>
                  <a:lnTo>
                    <a:pt x="5" y="4"/>
                  </a:lnTo>
                  <a:lnTo>
                    <a:pt x="3" y="6"/>
                  </a:lnTo>
                  <a:lnTo>
                    <a:pt x="2" y="6"/>
                  </a:lnTo>
                  <a:lnTo>
                    <a:pt x="2" y="8"/>
                  </a:lnTo>
                  <a:lnTo>
                    <a:pt x="0" y="10"/>
                  </a:lnTo>
                  <a:lnTo>
                    <a:pt x="0" y="12"/>
                  </a:lnTo>
                  <a:lnTo>
                    <a:pt x="0" y="16"/>
                  </a:lnTo>
                  <a:lnTo>
                    <a:pt x="2" y="18"/>
                  </a:lnTo>
                  <a:lnTo>
                    <a:pt x="3" y="19"/>
                  </a:lnTo>
                  <a:lnTo>
                    <a:pt x="5" y="21"/>
                  </a:lnTo>
                  <a:lnTo>
                    <a:pt x="7" y="23"/>
                  </a:lnTo>
                  <a:lnTo>
                    <a:pt x="9" y="23"/>
                  </a:lnTo>
                  <a:lnTo>
                    <a:pt x="13" y="25"/>
                  </a:lnTo>
                  <a:lnTo>
                    <a:pt x="15" y="25"/>
                  </a:lnTo>
                  <a:lnTo>
                    <a:pt x="17" y="25"/>
                  </a:lnTo>
                  <a:close/>
                </a:path>
              </a:pathLst>
            </a:custGeom>
            <a:solidFill>
              <a:srgbClr val="3333FF"/>
            </a:solidFill>
            <a:ln w="9525">
              <a:solidFill>
                <a:srgbClr val="3333FF"/>
              </a:solidFill>
              <a:round/>
              <a:headEnd/>
              <a:tailEnd/>
            </a:ln>
          </p:spPr>
          <p:txBody>
            <a:bodyPr/>
            <a:lstStyle/>
            <a:p>
              <a:endParaRPr lang="en-US" sz="2400"/>
            </a:p>
          </p:txBody>
        </p:sp>
        <p:sp>
          <p:nvSpPr>
            <p:cNvPr id="30762" name="Freeform 76"/>
            <p:cNvSpPr>
              <a:spLocks noChangeAspect="1"/>
            </p:cNvSpPr>
            <p:nvPr/>
          </p:nvSpPr>
          <p:spPr bwMode="auto">
            <a:xfrm>
              <a:off x="4321" y="3695"/>
              <a:ext cx="39" cy="29"/>
            </a:xfrm>
            <a:custGeom>
              <a:avLst/>
              <a:gdLst>
                <a:gd name="T0" fmla="*/ 26 w 36"/>
                <a:gd name="T1" fmla="*/ 52 h 25"/>
                <a:gd name="T2" fmla="*/ 31 w 36"/>
                <a:gd name="T3" fmla="*/ 52 h 25"/>
                <a:gd name="T4" fmla="*/ 34 w 36"/>
                <a:gd name="T5" fmla="*/ 52 h 25"/>
                <a:gd name="T6" fmla="*/ 40 w 36"/>
                <a:gd name="T7" fmla="*/ 52 h 25"/>
                <a:gd name="T8" fmla="*/ 43 w 36"/>
                <a:gd name="T9" fmla="*/ 49 h 25"/>
                <a:gd name="T10" fmla="*/ 47 w 36"/>
                <a:gd name="T11" fmla="*/ 43 h 25"/>
                <a:gd name="T12" fmla="*/ 49 w 36"/>
                <a:gd name="T13" fmla="*/ 43 h 25"/>
                <a:gd name="T14" fmla="*/ 51 w 36"/>
                <a:gd name="T15" fmla="*/ 41 h 25"/>
                <a:gd name="T16" fmla="*/ 51 w 36"/>
                <a:gd name="T17" fmla="*/ 36 h 25"/>
                <a:gd name="T18" fmla="*/ 53 w 36"/>
                <a:gd name="T19" fmla="*/ 31 h 25"/>
                <a:gd name="T20" fmla="*/ 53 w 36"/>
                <a:gd name="T21" fmla="*/ 27 h 25"/>
                <a:gd name="T22" fmla="*/ 53 w 36"/>
                <a:gd name="T23" fmla="*/ 26 h 25"/>
                <a:gd name="T24" fmla="*/ 51 w 36"/>
                <a:gd name="T25" fmla="*/ 22 h 25"/>
                <a:gd name="T26" fmla="*/ 51 w 36"/>
                <a:gd name="T27" fmla="*/ 16 h 25"/>
                <a:gd name="T28" fmla="*/ 49 w 36"/>
                <a:gd name="T29" fmla="*/ 12 h 25"/>
                <a:gd name="T30" fmla="*/ 47 w 36"/>
                <a:gd name="T31" fmla="*/ 9 h 25"/>
                <a:gd name="T32" fmla="*/ 43 w 36"/>
                <a:gd name="T33" fmla="*/ 9 h 25"/>
                <a:gd name="T34" fmla="*/ 40 w 36"/>
                <a:gd name="T35" fmla="*/ 2 h 25"/>
                <a:gd name="T36" fmla="*/ 34 w 36"/>
                <a:gd name="T37" fmla="*/ 2 h 25"/>
                <a:gd name="T38" fmla="*/ 31 w 36"/>
                <a:gd name="T39" fmla="*/ 0 h 25"/>
                <a:gd name="T40" fmla="*/ 26 w 36"/>
                <a:gd name="T41" fmla="*/ 0 h 25"/>
                <a:gd name="T42" fmla="*/ 22 w 36"/>
                <a:gd name="T43" fmla="*/ 0 h 25"/>
                <a:gd name="T44" fmla="*/ 18 w 36"/>
                <a:gd name="T45" fmla="*/ 2 h 25"/>
                <a:gd name="T46" fmla="*/ 14 w 36"/>
                <a:gd name="T47" fmla="*/ 2 h 25"/>
                <a:gd name="T48" fmla="*/ 13 w 36"/>
                <a:gd name="T49" fmla="*/ 9 h 25"/>
                <a:gd name="T50" fmla="*/ 6 w 36"/>
                <a:gd name="T51" fmla="*/ 9 h 25"/>
                <a:gd name="T52" fmla="*/ 4 w 36"/>
                <a:gd name="T53" fmla="*/ 12 h 25"/>
                <a:gd name="T54" fmla="*/ 2 w 36"/>
                <a:gd name="T55" fmla="*/ 16 h 25"/>
                <a:gd name="T56" fmla="*/ 2 w 36"/>
                <a:gd name="T57" fmla="*/ 22 h 25"/>
                <a:gd name="T58" fmla="*/ 0 w 36"/>
                <a:gd name="T59" fmla="*/ 26 h 25"/>
                <a:gd name="T60" fmla="*/ 0 w 36"/>
                <a:gd name="T61" fmla="*/ 27 h 25"/>
                <a:gd name="T62" fmla="*/ 0 w 36"/>
                <a:gd name="T63" fmla="*/ 31 h 25"/>
                <a:gd name="T64" fmla="*/ 2 w 36"/>
                <a:gd name="T65" fmla="*/ 36 h 25"/>
                <a:gd name="T66" fmla="*/ 2 w 36"/>
                <a:gd name="T67" fmla="*/ 41 h 25"/>
                <a:gd name="T68" fmla="*/ 4 w 36"/>
                <a:gd name="T69" fmla="*/ 43 h 25"/>
                <a:gd name="T70" fmla="*/ 6 w 36"/>
                <a:gd name="T71" fmla="*/ 43 h 25"/>
                <a:gd name="T72" fmla="*/ 13 w 36"/>
                <a:gd name="T73" fmla="*/ 49 h 25"/>
                <a:gd name="T74" fmla="*/ 14 w 36"/>
                <a:gd name="T75" fmla="*/ 52 h 25"/>
                <a:gd name="T76" fmla="*/ 18 w 36"/>
                <a:gd name="T77" fmla="*/ 52 h 25"/>
                <a:gd name="T78" fmla="*/ 22 w 36"/>
                <a:gd name="T79" fmla="*/ 52 h 25"/>
                <a:gd name="T80" fmla="*/ 26 w 36"/>
                <a:gd name="T81" fmla="*/ 52 h 25"/>
                <a:gd name="T82" fmla="*/ 26 w 36"/>
                <a:gd name="T83" fmla="*/ 52 h 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6"/>
                <a:gd name="T127" fmla="*/ 0 h 25"/>
                <a:gd name="T128" fmla="*/ 36 w 36"/>
                <a:gd name="T129" fmla="*/ 25 h 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6" h="25">
                  <a:moveTo>
                    <a:pt x="17" y="25"/>
                  </a:moveTo>
                  <a:lnTo>
                    <a:pt x="21" y="25"/>
                  </a:lnTo>
                  <a:lnTo>
                    <a:pt x="23" y="25"/>
                  </a:lnTo>
                  <a:lnTo>
                    <a:pt x="27" y="25"/>
                  </a:lnTo>
                  <a:lnTo>
                    <a:pt x="29" y="23"/>
                  </a:lnTo>
                  <a:lnTo>
                    <a:pt x="31" y="21"/>
                  </a:lnTo>
                  <a:lnTo>
                    <a:pt x="33" y="21"/>
                  </a:lnTo>
                  <a:lnTo>
                    <a:pt x="34" y="19"/>
                  </a:lnTo>
                  <a:lnTo>
                    <a:pt x="34" y="17"/>
                  </a:lnTo>
                  <a:lnTo>
                    <a:pt x="36" y="15"/>
                  </a:lnTo>
                  <a:lnTo>
                    <a:pt x="36" y="13"/>
                  </a:lnTo>
                  <a:lnTo>
                    <a:pt x="36" y="12"/>
                  </a:lnTo>
                  <a:lnTo>
                    <a:pt x="34" y="10"/>
                  </a:lnTo>
                  <a:lnTo>
                    <a:pt x="34" y="8"/>
                  </a:lnTo>
                  <a:lnTo>
                    <a:pt x="33" y="6"/>
                  </a:lnTo>
                  <a:lnTo>
                    <a:pt x="31" y="4"/>
                  </a:lnTo>
                  <a:lnTo>
                    <a:pt x="29" y="4"/>
                  </a:lnTo>
                  <a:lnTo>
                    <a:pt x="27" y="2"/>
                  </a:lnTo>
                  <a:lnTo>
                    <a:pt x="23" y="2"/>
                  </a:lnTo>
                  <a:lnTo>
                    <a:pt x="21" y="0"/>
                  </a:lnTo>
                  <a:lnTo>
                    <a:pt x="17" y="0"/>
                  </a:lnTo>
                  <a:lnTo>
                    <a:pt x="15" y="0"/>
                  </a:lnTo>
                  <a:lnTo>
                    <a:pt x="13" y="2"/>
                  </a:lnTo>
                  <a:lnTo>
                    <a:pt x="9" y="2"/>
                  </a:lnTo>
                  <a:lnTo>
                    <a:pt x="8" y="4"/>
                  </a:lnTo>
                  <a:lnTo>
                    <a:pt x="6" y="4"/>
                  </a:lnTo>
                  <a:lnTo>
                    <a:pt x="4" y="6"/>
                  </a:lnTo>
                  <a:lnTo>
                    <a:pt x="2" y="8"/>
                  </a:lnTo>
                  <a:lnTo>
                    <a:pt x="2" y="10"/>
                  </a:lnTo>
                  <a:lnTo>
                    <a:pt x="0" y="12"/>
                  </a:lnTo>
                  <a:lnTo>
                    <a:pt x="0" y="13"/>
                  </a:lnTo>
                  <a:lnTo>
                    <a:pt x="0" y="15"/>
                  </a:lnTo>
                  <a:lnTo>
                    <a:pt x="2" y="17"/>
                  </a:lnTo>
                  <a:lnTo>
                    <a:pt x="2" y="19"/>
                  </a:lnTo>
                  <a:lnTo>
                    <a:pt x="4" y="21"/>
                  </a:lnTo>
                  <a:lnTo>
                    <a:pt x="6" y="21"/>
                  </a:lnTo>
                  <a:lnTo>
                    <a:pt x="8" y="23"/>
                  </a:lnTo>
                  <a:lnTo>
                    <a:pt x="9" y="25"/>
                  </a:lnTo>
                  <a:lnTo>
                    <a:pt x="13" y="25"/>
                  </a:lnTo>
                  <a:lnTo>
                    <a:pt x="15" y="25"/>
                  </a:lnTo>
                  <a:lnTo>
                    <a:pt x="17" y="25"/>
                  </a:lnTo>
                  <a:close/>
                </a:path>
              </a:pathLst>
            </a:custGeom>
            <a:solidFill>
              <a:srgbClr val="3333FF"/>
            </a:solidFill>
            <a:ln w="9525">
              <a:solidFill>
                <a:srgbClr val="3333FF"/>
              </a:solidFill>
              <a:round/>
              <a:headEnd/>
              <a:tailEnd/>
            </a:ln>
          </p:spPr>
          <p:txBody>
            <a:bodyPr/>
            <a:lstStyle/>
            <a:p>
              <a:endParaRPr lang="en-US" sz="2400"/>
            </a:p>
          </p:txBody>
        </p:sp>
        <p:sp>
          <p:nvSpPr>
            <p:cNvPr id="30763" name="Rectangle 77"/>
            <p:cNvSpPr>
              <a:spLocks noChangeAspect="1" noChangeArrowheads="1"/>
            </p:cNvSpPr>
            <p:nvPr/>
          </p:nvSpPr>
          <p:spPr bwMode="auto">
            <a:xfrm>
              <a:off x="4621" y="3073"/>
              <a:ext cx="213"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1 KB</a:t>
              </a:r>
              <a:endParaRPr lang="en-US" sz="2000" dirty="0">
                <a:latin typeface="Comic Sans MS" pitchFamily="66" charset="0"/>
              </a:endParaRPr>
            </a:p>
          </p:txBody>
        </p:sp>
        <p:sp>
          <p:nvSpPr>
            <p:cNvPr id="30764" name="Rectangle 81"/>
            <p:cNvSpPr>
              <a:spLocks noChangeAspect="1" noChangeArrowheads="1"/>
            </p:cNvSpPr>
            <p:nvPr/>
          </p:nvSpPr>
          <p:spPr bwMode="auto">
            <a:xfrm>
              <a:off x="4621" y="3182"/>
              <a:ext cx="213"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2 KB</a:t>
              </a:r>
              <a:endParaRPr lang="en-US" sz="2000" dirty="0">
                <a:latin typeface="Comic Sans MS" pitchFamily="66" charset="0"/>
              </a:endParaRPr>
            </a:p>
          </p:txBody>
        </p:sp>
        <p:sp>
          <p:nvSpPr>
            <p:cNvPr id="30765" name="Rectangle 85"/>
            <p:cNvSpPr>
              <a:spLocks noChangeAspect="1" noChangeArrowheads="1"/>
            </p:cNvSpPr>
            <p:nvPr/>
          </p:nvSpPr>
          <p:spPr bwMode="auto">
            <a:xfrm>
              <a:off x="4621" y="3291"/>
              <a:ext cx="213"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4 KB</a:t>
              </a:r>
              <a:endParaRPr lang="en-US" sz="2000" dirty="0">
                <a:latin typeface="Comic Sans MS" pitchFamily="66" charset="0"/>
              </a:endParaRPr>
            </a:p>
          </p:txBody>
        </p:sp>
        <p:sp>
          <p:nvSpPr>
            <p:cNvPr id="30766" name="Rectangle 90"/>
            <p:cNvSpPr>
              <a:spLocks noChangeAspect="1" noChangeArrowheads="1"/>
            </p:cNvSpPr>
            <p:nvPr/>
          </p:nvSpPr>
          <p:spPr bwMode="auto">
            <a:xfrm>
              <a:off x="4621" y="3400"/>
              <a:ext cx="213" cy="104"/>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8 KB</a:t>
              </a:r>
              <a:endParaRPr lang="en-US" sz="2000" dirty="0">
                <a:latin typeface="Comic Sans MS" pitchFamily="66" charset="0"/>
              </a:endParaRPr>
            </a:p>
          </p:txBody>
        </p:sp>
        <p:sp>
          <p:nvSpPr>
            <p:cNvPr id="30767" name="Rectangle 94"/>
            <p:cNvSpPr>
              <a:spLocks noChangeAspect="1" noChangeArrowheads="1"/>
            </p:cNvSpPr>
            <p:nvPr/>
          </p:nvSpPr>
          <p:spPr bwMode="auto">
            <a:xfrm rot="16200000">
              <a:off x="1134" y="3138"/>
              <a:ext cx="416" cy="101"/>
            </a:xfrm>
            <a:prstGeom prst="rect">
              <a:avLst/>
            </a:prstGeom>
            <a:noFill/>
            <a:ln w="9525">
              <a:noFill/>
              <a:miter lim="800000"/>
              <a:headEnd/>
              <a:tailEnd/>
            </a:ln>
          </p:spPr>
          <p:txBody>
            <a:bodyPr wrap="none" lIns="0" tIns="0" rIns="0" bIns="0">
              <a:spAutoFit/>
            </a:bodyPr>
            <a:lstStyle/>
            <a:p>
              <a:pPr defTabSz="914608"/>
              <a:r>
                <a:rPr lang="en-US" sz="1000" dirty="0">
                  <a:solidFill>
                    <a:srgbClr val="000000"/>
                  </a:solidFill>
                  <a:latin typeface="Arial" charset="0"/>
                </a:rPr>
                <a:t>Miss rate</a:t>
              </a:r>
              <a:endParaRPr lang="en-US" sz="2000" dirty="0">
                <a:latin typeface="Comic Sans MS" pitchFamily="66" charset="0"/>
              </a:endParaRPr>
            </a:p>
          </p:txBody>
        </p:sp>
        <p:sp>
          <p:nvSpPr>
            <p:cNvPr id="30768" name="Rectangle 103"/>
            <p:cNvSpPr>
              <a:spLocks noChangeAspect="1" noChangeArrowheads="1"/>
            </p:cNvSpPr>
            <p:nvPr/>
          </p:nvSpPr>
          <p:spPr bwMode="auto">
            <a:xfrm>
              <a:off x="2924" y="4432"/>
              <a:ext cx="574" cy="104"/>
            </a:xfrm>
            <a:prstGeom prst="rect">
              <a:avLst/>
            </a:prstGeom>
            <a:noFill/>
            <a:ln w="9525">
              <a:noFill/>
              <a:miter lim="800000"/>
              <a:headEnd/>
              <a:tailEnd/>
            </a:ln>
          </p:spPr>
          <p:txBody>
            <a:bodyPr wrap="none" lIns="0" tIns="0" rIns="0" bIns="0">
              <a:spAutoFit/>
            </a:bodyPr>
            <a:lstStyle/>
            <a:p>
              <a:pPr defTabSz="914608"/>
              <a:r>
                <a:rPr lang="en-US" sz="1000" dirty="0" err="1">
                  <a:solidFill>
                    <a:srgbClr val="000000"/>
                  </a:solidFill>
                  <a:latin typeface="Arial" charset="0"/>
                </a:rPr>
                <a:t>Associativity</a:t>
              </a:r>
              <a:endParaRPr lang="en-US" sz="2000" dirty="0">
                <a:latin typeface="Comic Sans MS" pitchFamily="66" charset="0"/>
              </a:endParaRPr>
            </a:p>
          </p:txBody>
        </p:sp>
        <p:sp>
          <p:nvSpPr>
            <p:cNvPr id="30769" name="Line 120"/>
            <p:cNvSpPr>
              <a:spLocks noChangeAspect="1" noChangeShapeType="1"/>
            </p:cNvSpPr>
            <p:nvPr/>
          </p:nvSpPr>
          <p:spPr bwMode="auto">
            <a:xfrm flipH="1" flipV="1">
              <a:off x="2010" y="2845"/>
              <a:ext cx="785" cy="290"/>
            </a:xfrm>
            <a:prstGeom prst="line">
              <a:avLst/>
            </a:prstGeom>
            <a:noFill/>
            <a:ln w="12700">
              <a:solidFill>
                <a:srgbClr val="009900"/>
              </a:solidFill>
              <a:round/>
              <a:headEnd/>
              <a:tailEnd/>
            </a:ln>
          </p:spPr>
          <p:txBody>
            <a:bodyPr/>
            <a:lstStyle/>
            <a:p>
              <a:endParaRPr lang="en-US" sz="2400"/>
            </a:p>
          </p:txBody>
        </p:sp>
        <p:sp>
          <p:nvSpPr>
            <p:cNvPr id="30770" name="Line 121"/>
            <p:cNvSpPr>
              <a:spLocks noChangeAspect="1" noChangeShapeType="1"/>
            </p:cNvSpPr>
            <p:nvPr/>
          </p:nvSpPr>
          <p:spPr bwMode="auto">
            <a:xfrm flipH="1" flipV="1">
              <a:off x="2795" y="3135"/>
              <a:ext cx="780" cy="286"/>
            </a:xfrm>
            <a:prstGeom prst="line">
              <a:avLst/>
            </a:prstGeom>
            <a:noFill/>
            <a:ln w="12700">
              <a:solidFill>
                <a:srgbClr val="009900"/>
              </a:solidFill>
              <a:round/>
              <a:headEnd/>
              <a:tailEnd/>
            </a:ln>
          </p:spPr>
          <p:txBody>
            <a:bodyPr/>
            <a:lstStyle/>
            <a:p>
              <a:endParaRPr lang="en-US" sz="2400"/>
            </a:p>
          </p:txBody>
        </p:sp>
        <p:sp>
          <p:nvSpPr>
            <p:cNvPr id="30771" name="Line 122"/>
            <p:cNvSpPr>
              <a:spLocks noChangeAspect="1" noChangeShapeType="1"/>
            </p:cNvSpPr>
            <p:nvPr/>
          </p:nvSpPr>
          <p:spPr bwMode="auto">
            <a:xfrm flipH="1" flipV="1">
              <a:off x="3575" y="3421"/>
              <a:ext cx="762" cy="144"/>
            </a:xfrm>
            <a:prstGeom prst="line">
              <a:avLst/>
            </a:prstGeom>
            <a:noFill/>
            <a:ln w="12700">
              <a:solidFill>
                <a:srgbClr val="009900"/>
              </a:solidFill>
              <a:round/>
              <a:headEnd/>
              <a:tailEnd/>
            </a:ln>
          </p:spPr>
          <p:txBody>
            <a:bodyPr/>
            <a:lstStyle/>
            <a:p>
              <a:endParaRPr lang="en-US" sz="2400"/>
            </a:p>
          </p:txBody>
        </p:sp>
        <p:sp>
          <p:nvSpPr>
            <p:cNvPr id="30772" name="Line 123"/>
            <p:cNvSpPr>
              <a:spLocks noChangeAspect="1" noChangeShapeType="1"/>
            </p:cNvSpPr>
            <p:nvPr/>
          </p:nvSpPr>
          <p:spPr bwMode="auto">
            <a:xfrm flipH="1" flipV="1">
              <a:off x="2010" y="2412"/>
              <a:ext cx="785" cy="288"/>
            </a:xfrm>
            <a:prstGeom prst="line">
              <a:avLst/>
            </a:prstGeom>
            <a:noFill/>
            <a:ln w="12700">
              <a:solidFill>
                <a:srgbClr val="FF0000"/>
              </a:solidFill>
              <a:round/>
              <a:headEnd/>
              <a:tailEnd/>
            </a:ln>
          </p:spPr>
          <p:txBody>
            <a:bodyPr/>
            <a:lstStyle/>
            <a:p>
              <a:endParaRPr lang="en-US" sz="2400"/>
            </a:p>
          </p:txBody>
        </p:sp>
        <p:sp>
          <p:nvSpPr>
            <p:cNvPr id="30773" name="Line 124"/>
            <p:cNvSpPr>
              <a:spLocks noChangeAspect="1" noChangeShapeType="1"/>
            </p:cNvSpPr>
            <p:nvPr/>
          </p:nvSpPr>
          <p:spPr bwMode="auto">
            <a:xfrm flipH="1" flipV="1">
              <a:off x="2795" y="2702"/>
              <a:ext cx="780" cy="140"/>
            </a:xfrm>
            <a:prstGeom prst="line">
              <a:avLst/>
            </a:prstGeom>
            <a:noFill/>
            <a:ln w="12700">
              <a:solidFill>
                <a:srgbClr val="FF0000"/>
              </a:solidFill>
              <a:round/>
              <a:headEnd/>
              <a:tailEnd/>
            </a:ln>
          </p:spPr>
          <p:txBody>
            <a:bodyPr/>
            <a:lstStyle/>
            <a:p>
              <a:endParaRPr lang="en-US" sz="2400"/>
            </a:p>
          </p:txBody>
        </p:sp>
        <p:sp>
          <p:nvSpPr>
            <p:cNvPr id="30774" name="Line 125"/>
            <p:cNvSpPr>
              <a:spLocks noChangeAspect="1" noChangeShapeType="1"/>
            </p:cNvSpPr>
            <p:nvPr/>
          </p:nvSpPr>
          <p:spPr bwMode="auto">
            <a:xfrm flipH="1" flipV="1">
              <a:off x="3575" y="2842"/>
              <a:ext cx="762" cy="144"/>
            </a:xfrm>
            <a:prstGeom prst="line">
              <a:avLst/>
            </a:prstGeom>
            <a:noFill/>
            <a:ln w="12700">
              <a:solidFill>
                <a:srgbClr val="FF0000"/>
              </a:solidFill>
              <a:round/>
              <a:headEnd/>
              <a:tailEnd/>
            </a:ln>
          </p:spPr>
          <p:txBody>
            <a:bodyPr/>
            <a:lstStyle/>
            <a:p>
              <a:endParaRPr lang="en-US" sz="2400"/>
            </a:p>
          </p:txBody>
        </p:sp>
        <p:sp>
          <p:nvSpPr>
            <p:cNvPr id="30775" name="Freeform 126"/>
            <p:cNvSpPr>
              <a:spLocks noChangeAspect="1"/>
            </p:cNvSpPr>
            <p:nvPr/>
          </p:nvSpPr>
          <p:spPr bwMode="auto">
            <a:xfrm>
              <a:off x="1980" y="2816"/>
              <a:ext cx="60" cy="57"/>
            </a:xfrm>
            <a:custGeom>
              <a:avLst/>
              <a:gdLst>
                <a:gd name="T0" fmla="*/ 0 w 54"/>
                <a:gd name="T1" fmla="*/ 0 h 50"/>
                <a:gd name="T2" fmla="*/ 91 w 54"/>
                <a:gd name="T3" fmla="*/ 2 h 50"/>
                <a:gd name="T4" fmla="*/ 91 w 54"/>
                <a:gd name="T5" fmla="*/ 96 h 50"/>
                <a:gd name="T6" fmla="*/ 0 w 54"/>
                <a:gd name="T7" fmla="*/ 96 h 50"/>
                <a:gd name="T8" fmla="*/ 0 w 54"/>
                <a:gd name="T9" fmla="*/ 2 h 50"/>
                <a:gd name="T10" fmla="*/ 0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0" y="50"/>
                  </a:lnTo>
                  <a:lnTo>
                    <a:pt x="0" y="2"/>
                  </a:lnTo>
                  <a:lnTo>
                    <a:pt x="0" y="0"/>
                  </a:lnTo>
                  <a:close/>
                </a:path>
              </a:pathLst>
            </a:custGeom>
            <a:solidFill>
              <a:srgbClr val="009900"/>
            </a:solidFill>
            <a:ln w="9525">
              <a:solidFill>
                <a:srgbClr val="009900"/>
              </a:solidFill>
              <a:round/>
              <a:headEnd/>
              <a:tailEnd/>
            </a:ln>
          </p:spPr>
          <p:txBody>
            <a:bodyPr/>
            <a:lstStyle/>
            <a:p>
              <a:endParaRPr lang="en-US" sz="2400"/>
            </a:p>
          </p:txBody>
        </p:sp>
        <p:sp>
          <p:nvSpPr>
            <p:cNvPr id="30776" name="Freeform 127"/>
            <p:cNvSpPr>
              <a:spLocks noChangeAspect="1"/>
            </p:cNvSpPr>
            <p:nvPr/>
          </p:nvSpPr>
          <p:spPr bwMode="auto">
            <a:xfrm>
              <a:off x="2765" y="3106"/>
              <a:ext cx="60" cy="57"/>
            </a:xfrm>
            <a:custGeom>
              <a:avLst/>
              <a:gdLst>
                <a:gd name="T0" fmla="*/ 0 w 54"/>
                <a:gd name="T1" fmla="*/ 0 h 50"/>
                <a:gd name="T2" fmla="*/ 91 w 54"/>
                <a:gd name="T3" fmla="*/ 2 h 50"/>
                <a:gd name="T4" fmla="*/ 91 w 54"/>
                <a:gd name="T5" fmla="*/ 96 h 50"/>
                <a:gd name="T6" fmla="*/ 0 w 54"/>
                <a:gd name="T7" fmla="*/ 96 h 50"/>
                <a:gd name="T8" fmla="*/ 0 w 54"/>
                <a:gd name="T9" fmla="*/ 2 h 50"/>
                <a:gd name="T10" fmla="*/ 0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0" y="50"/>
                  </a:lnTo>
                  <a:lnTo>
                    <a:pt x="0" y="2"/>
                  </a:lnTo>
                  <a:lnTo>
                    <a:pt x="0" y="0"/>
                  </a:lnTo>
                  <a:close/>
                </a:path>
              </a:pathLst>
            </a:custGeom>
            <a:solidFill>
              <a:srgbClr val="009900"/>
            </a:solidFill>
            <a:ln w="9525">
              <a:solidFill>
                <a:srgbClr val="009900"/>
              </a:solidFill>
              <a:round/>
              <a:headEnd/>
              <a:tailEnd/>
            </a:ln>
          </p:spPr>
          <p:txBody>
            <a:bodyPr/>
            <a:lstStyle/>
            <a:p>
              <a:endParaRPr lang="en-US" sz="2400"/>
            </a:p>
          </p:txBody>
        </p:sp>
        <p:sp>
          <p:nvSpPr>
            <p:cNvPr id="30777" name="Freeform 128"/>
            <p:cNvSpPr>
              <a:spLocks noChangeAspect="1"/>
            </p:cNvSpPr>
            <p:nvPr/>
          </p:nvSpPr>
          <p:spPr bwMode="auto">
            <a:xfrm>
              <a:off x="3545" y="3393"/>
              <a:ext cx="60" cy="54"/>
            </a:xfrm>
            <a:custGeom>
              <a:avLst/>
              <a:gdLst>
                <a:gd name="T0" fmla="*/ 0 w 54"/>
                <a:gd name="T1" fmla="*/ 0 h 48"/>
                <a:gd name="T2" fmla="*/ 91 w 54"/>
                <a:gd name="T3" fmla="*/ 0 h 48"/>
                <a:gd name="T4" fmla="*/ 91 w 54"/>
                <a:gd name="T5" fmla="*/ 88 h 48"/>
                <a:gd name="T6" fmla="*/ 0 w 54"/>
                <a:gd name="T7" fmla="*/ 88 h 48"/>
                <a:gd name="T8" fmla="*/ 0 w 54"/>
                <a:gd name="T9" fmla="*/ 0 h 48"/>
                <a:gd name="T10" fmla="*/ 0 w 54"/>
                <a:gd name="T11" fmla="*/ 0 h 48"/>
                <a:gd name="T12" fmla="*/ 0 60000 65536"/>
                <a:gd name="T13" fmla="*/ 0 60000 65536"/>
                <a:gd name="T14" fmla="*/ 0 60000 65536"/>
                <a:gd name="T15" fmla="*/ 0 60000 65536"/>
                <a:gd name="T16" fmla="*/ 0 60000 65536"/>
                <a:gd name="T17" fmla="*/ 0 60000 65536"/>
                <a:gd name="T18" fmla="*/ 0 w 54"/>
                <a:gd name="T19" fmla="*/ 0 h 48"/>
                <a:gd name="T20" fmla="*/ 54 w 5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4" h="48">
                  <a:moveTo>
                    <a:pt x="0" y="0"/>
                  </a:moveTo>
                  <a:lnTo>
                    <a:pt x="54" y="0"/>
                  </a:lnTo>
                  <a:lnTo>
                    <a:pt x="54" y="48"/>
                  </a:lnTo>
                  <a:lnTo>
                    <a:pt x="0" y="48"/>
                  </a:lnTo>
                  <a:lnTo>
                    <a:pt x="0" y="0"/>
                  </a:lnTo>
                  <a:close/>
                </a:path>
              </a:pathLst>
            </a:custGeom>
            <a:solidFill>
              <a:srgbClr val="009900"/>
            </a:solidFill>
            <a:ln w="9525">
              <a:solidFill>
                <a:srgbClr val="009900"/>
              </a:solidFill>
              <a:round/>
              <a:headEnd/>
              <a:tailEnd/>
            </a:ln>
          </p:spPr>
          <p:txBody>
            <a:bodyPr/>
            <a:lstStyle/>
            <a:p>
              <a:endParaRPr lang="en-US" sz="2400"/>
            </a:p>
          </p:txBody>
        </p:sp>
        <p:sp>
          <p:nvSpPr>
            <p:cNvPr id="30778" name="Freeform 129"/>
            <p:cNvSpPr>
              <a:spLocks noChangeAspect="1"/>
            </p:cNvSpPr>
            <p:nvPr/>
          </p:nvSpPr>
          <p:spPr bwMode="auto">
            <a:xfrm>
              <a:off x="4307" y="3537"/>
              <a:ext cx="60" cy="57"/>
            </a:xfrm>
            <a:custGeom>
              <a:avLst/>
              <a:gdLst>
                <a:gd name="T0" fmla="*/ 0 w 54"/>
                <a:gd name="T1" fmla="*/ 0 h 50"/>
                <a:gd name="T2" fmla="*/ 91 w 54"/>
                <a:gd name="T3" fmla="*/ 2 h 50"/>
                <a:gd name="T4" fmla="*/ 91 w 54"/>
                <a:gd name="T5" fmla="*/ 96 h 50"/>
                <a:gd name="T6" fmla="*/ 2 w 54"/>
                <a:gd name="T7" fmla="*/ 96 h 50"/>
                <a:gd name="T8" fmla="*/ 2 w 54"/>
                <a:gd name="T9" fmla="*/ 2 h 50"/>
                <a:gd name="T10" fmla="*/ 2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2" y="50"/>
                  </a:lnTo>
                  <a:lnTo>
                    <a:pt x="2" y="2"/>
                  </a:lnTo>
                  <a:lnTo>
                    <a:pt x="0" y="0"/>
                  </a:lnTo>
                  <a:close/>
                </a:path>
              </a:pathLst>
            </a:custGeom>
            <a:solidFill>
              <a:srgbClr val="009900"/>
            </a:solidFill>
            <a:ln w="9525">
              <a:solidFill>
                <a:srgbClr val="009900"/>
              </a:solidFill>
              <a:round/>
              <a:headEnd/>
              <a:tailEnd/>
            </a:ln>
          </p:spPr>
          <p:txBody>
            <a:bodyPr/>
            <a:lstStyle/>
            <a:p>
              <a:endParaRPr lang="en-US" sz="2400"/>
            </a:p>
          </p:txBody>
        </p:sp>
        <p:sp>
          <p:nvSpPr>
            <p:cNvPr id="30779" name="Freeform 130"/>
            <p:cNvSpPr>
              <a:spLocks noChangeAspect="1"/>
            </p:cNvSpPr>
            <p:nvPr/>
          </p:nvSpPr>
          <p:spPr bwMode="auto">
            <a:xfrm>
              <a:off x="1980" y="2383"/>
              <a:ext cx="60" cy="55"/>
            </a:xfrm>
            <a:custGeom>
              <a:avLst/>
              <a:gdLst>
                <a:gd name="T0" fmla="*/ 0 w 54"/>
                <a:gd name="T1" fmla="*/ 0 h 48"/>
                <a:gd name="T2" fmla="*/ 91 w 54"/>
                <a:gd name="T3" fmla="*/ 0 h 48"/>
                <a:gd name="T4" fmla="*/ 91 w 54"/>
                <a:gd name="T5" fmla="*/ 95 h 48"/>
                <a:gd name="T6" fmla="*/ 0 w 54"/>
                <a:gd name="T7" fmla="*/ 95 h 48"/>
                <a:gd name="T8" fmla="*/ 0 w 54"/>
                <a:gd name="T9" fmla="*/ 0 h 48"/>
                <a:gd name="T10" fmla="*/ 0 w 54"/>
                <a:gd name="T11" fmla="*/ 0 h 48"/>
                <a:gd name="T12" fmla="*/ 0 60000 65536"/>
                <a:gd name="T13" fmla="*/ 0 60000 65536"/>
                <a:gd name="T14" fmla="*/ 0 60000 65536"/>
                <a:gd name="T15" fmla="*/ 0 60000 65536"/>
                <a:gd name="T16" fmla="*/ 0 60000 65536"/>
                <a:gd name="T17" fmla="*/ 0 60000 65536"/>
                <a:gd name="T18" fmla="*/ 0 w 54"/>
                <a:gd name="T19" fmla="*/ 0 h 48"/>
                <a:gd name="T20" fmla="*/ 54 w 5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4" h="48">
                  <a:moveTo>
                    <a:pt x="0" y="0"/>
                  </a:moveTo>
                  <a:lnTo>
                    <a:pt x="54" y="0"/>
                  </a:lnTo>
                  <a:lnTo>
                    <a:pt x="54" y="48"/>
                  </a:lnTo>
                  <a:lnTo>
                    <a:pt x="0" y="48"/>
                  </a:lnTo>
                  <a:lnTo>
                    <a:pt x="0" y="0"/>
                  </a:lnTo>
                  <a:close/>
                </a:path>
              </a:pathLst>
            </a:custGeom>
            <a:solidFill>
              <a:srgbClr val="FF0000"/>
            </a:solidFill>
            <a:ln w="9525">
              <a:solidFill>
                <a:srgbClr val="FF0000"/>
              </a:solidFill>
              <a:round/>
              <a:headEnd/>
              <a:tailEnd/>
            </a:ln>
          </p:spPr>
          <p:txBody>
            <a:bodyPr/>
            <a:lstStyle/>
            <a:p>
              <a:endParaRPr lang="en-US" sz="2400"/>
            </a:p>
          </p:txBody>
        </p:sp>
        <p:sp>
          <p:nvSpPr>
            <p:cNvPr id="30780" name="Freeform 131"/>
            <p:cNvSpPr>
              <a:spLocks noChangeAspect="1"/>
            </p:cNvSpPr>
            <p:nvPr/>
          </p:nvSpPr>
          <p:spPr bwMode="auto">
            <a:xfrm>
              <a:off x="2765" y="2674"/>
              <a:ext cx="60" cy="54"/>
            </a:xfrm>
            <a:custGeom>
              <a:avLst/>
              <a:gdLst>
                <a:gd name="T0" fmla="*/ 0 w 54"/>
                <a:gd name="T1" fmla="*/ 0 h 48"/>
                <a:gd name="T2" fmla="*/ 91 w 54"/>
                <a:gd name="T3" fmla="*/ 0 h 48"/>
                <a:gd name="T4" fmla="*/ 91 w 54"/>
                <a:gd name="T5" fmla="*/ 88 h 48"/>
                <a:gd name="T6" fmla="*/ 0 w 54"/>
                <a:gd name="T7" fmla="*/ 88 h 48"/>
                <a:gd name="T8" fmla="*/ 0 w 54"/>
                <a:gd name="T9" fmla="*/ 0 h 48"/>
                <a:gd name="T10" fmla="*/ 0 w 54"/>
                <a:gd name="T11" fmla="*/ 0 h 48"/>
                <a:gd name="T12" fmla="*/ 0 60000 65536"/>
                <a:gd name="T13" fmla="*/ 0 60000 65536"/>
                <a:gd name="T14" fmla="*/ 0 60000 65536"/>
                <a:gd name="T15" fmla="*/ 0 60000 65536"/>
                <a:gd name="T16" fmla="*/ 0 60000 65536"/>
                <a:gd name="T17" fmla="*/ 0 60000 65536"/>
                <a:gd name="T18" fmla="*/ 0 w 54"/>
                <a:gd name="T19" fmla="*/ 0 h 48"/>
                <a:gd name="T20" fmla="*/ 54 w 5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4" h="48">
                  <a:moveTo>
                    <a:pt x="0" y="0"/>
                  </a:moveTo>
                  <a:lnTo>
                    <a:pt x="54" y="0"/>
                  </a:lnTo>
                  <a:lnTo>
                    <a:pt x="54" y="48"/>
                  </a:lnTo>
                  <a:lnTo>
                    <a:pt x="0" y="48"/>
                  </a:lnTo>
                  <a:lnTo>
                    <a:pt x="0" y="0"/>
                  </a:lnTo>
                  <a:close/>
                </a:path>
              </a:pathLst>
            </a:custGeom>
            <a:solidFill>
              <a:srgbClr val="FF0000"/>
            </a:solidFill>
            <a:ln w="9525">
              <a:solidFill>
                <a:srgbClr val="FF0000"/>
              </a:solidFill>
              <a:round/>
              <a:headEnd/>
              <a:tailEnd/>
            </a:ln>
          </p:spPr>
          <p:txBody>
            <a:bodyPr/>
            <a:lstStyle/>
            <a:p>
              <a:endParaRPr lang="en-US" sz="2400"/>
            </a:p>
          </p:txBody>
        </p:sp>
        <p:sp>
          <p:nvSpPr>
            <p:cNvPr id="30781" name="Freeform 132"/>
            <p:cNvSpPr>
              <a:spLocks noChangeAspect="1"/>
            </p:cNvSpPr>
            <p:nvPr/>
          </p:nvSpPr>
          <p:spPr bwMode="auto">
            <a:xfrm>
              <a:off x="3545" y="2814"/>
              <a:ext cx="60" cy="57"/>
            </a:xfrm>
            <a:custGeom>
              <a:avLst/>
              <a:gdLst>
                <a:gd name="T0" fmla="*/ 0 w 54"/>
                <a:gd name="T1" fmla="*/ 0 h 50"/>
                <a:gd name="T2" fmla="*/ 91 w 54"/>
                <a:gd name="T3" fmla="*/ 2 h 50"/>
                <a:gd name="T4" fmla="*/ 91 w 54"/>
                <a:gd name="T5" fmla="*/ 96 h 50"/>
                <a:gd name="T6" fmla="*/ 0 w 54"/>
                <a:gd name="T7" fmla="*/ 96 h 50"/>
                <a:gd name="T8" fmla="*/ 0 w 54"/>
                <a:gd name="T9" fmla="*/ 2 h 50"/>
                <a:gd name="T10" fmla="*/ 0 w 54"/>
                <a:gd name="T11" fmla="*/ 2 h 50"/>
                <a:gd name="T12" fmla="*/ 0 w 54"/>
                <a:gd name="T13" fmla="*/ 0 h 50"/>
                <a:gd name="T14" fmla="*/ 0 60000 65536"/>
                <a:gd name="T15" fmla="*/ 0 60000 65536"/>
                <a:gd name="T16" fmla="*/ 0 60000 65536"/>
                <a:gd name="T17" fmla="*/ 0 60000 65536"/>
                <a:gd name="T18" fmla="*/ 0 60000 65536"/>
                <a:gd name="T19" fmla="*/ 0 60000 65536"/>
                <a:gd name="T20" fmla="*/ 0 60000 65536"/>
                <a:gd name="T21" fmla="*/ 0 w 54"/>
                <a:gd name="T22" fmla="*/ 0 h 50"/>
                <a:gd name="T23" fmla="*/ 54 w 5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50">
                  <a:moveTo>
                    <a:pt x="0" y="0"/>
                  </a:moveTo>
                  <a:lnTo>
                    <a:pt x="54" y="2"/>
                  </a:lnTo>
                  <a:lnTo>
                    <a:pt x="54" y="50"/>
                  </a:lnTo>
                  <a:lnTo>
                    <a:pt x="0" y="50"/>
                  </a:lnTo>
                  <a:lnTo>
                    <a:pt x="0" y="2"/>
                  </a:lnTo>
                  <a:lnTo>
                    <a:pt x="0" y="0"/>
                  </a:lnTo>
                  <a:close/>
                </a:path>
              </a:pathLst>
            </a:custGeom>
            <a:solidFill>
              <a:srgbClr val="FF0000"/>
            </a:solidFill>
            <a:ln w="9525">
              <a:solidFill>
                <a:srgbClr val="FF0000"/>
              </a:solidFill>
              <a:round/>
              <a:headEnd/>
              <a:tailEnd/>
            </a:ln>
          </p:spPr>
          <p:txBody>
            <a:bodyPr/>
            <a:lstStyle/>
            <a:p>
              <a:endParaRPr lang="en-US" sz="2400"/>
            </a:p>
          </p:txBody>
        </p:sp>
        <p:sp>
          <p:nvSpPr>
            <p:cNvPr id="30782" name="Freeform 133"/>
            <p:cNvSpPr>
              <a:spLocks noChangeAspect="1"/>
            </p:cNvSpPr>
            <p:nvPr/>
          </p:nvSpPr>
          <p:spPr bwMode="auto">
            <a:xfrm>
              <a:off x="4307" y="2960"/>
              <a:ext cx="60" cy="55"/>
            </a:xfrm>
            <a:custGeom>
              <a:avLst/>
              <a:gdLst>
                <a:gd name="T0" fmla="*/ 0 w 54"/>
                <a:gd name="T1" fmla="*/ 0 h 48"/>
                <a:gd name="T2" fmla="*/ 91 w 54"/>
                <a:gd name="T3" fmla="*/ 0 h 48"/>
                <a:gd name="T4" fmla="*/ 91 w 54"/>
                <a:gd name="T5" fmla="*/ 95 h 48"/>
                <a:gd name="T6" fmla="*/ 2 w 54"/>
                <a:gd name="T7" fmla="*/ 95 h 48"/>
                <a:gd name="T8" fmla="*/ 2 w 54"/>
                <a:gd name="T9" fmla="*/ 0 h 48"/>
                <a:gd name="T10" fmla="*/ 2 w 54"/>
                <a:gd name="T11" fmla="*/ 0 h 48"/>
                <a:gd name="T12" fmla="*/ 0 w 54"/>
                <a:gd name="T13" fmla="*/ 0 h 48"/>
                <a:gd name="T14" fmla="*/ 0 60000 65536"/>
                <a:gd name="T15" fmla="*/ 0 60000 65536"/>
                <a:gd name="T16" fmla="*/ 0 60000 65536"/>
                <a:gd name="T17" fmla="*/ 0 60000 65536"/>
                <a:gd name="T18" fmla="*/ 0 60000 65536"/>
                <a:gd name="T19" fmla="*/ 0 60000 65536"/>
                <a:gd name="T20" fmla="*/ 0 60000 65536"/>
                <a:gd name="T21" fmla="*/ 0 w 54"/>
                <a:gd name="T22" fmla="*/ 0 h 48"/>
                <a:gd name="T23" fmla="*/ 54 w 5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48">
                  <a:moveTo>
                    <a:pt x="0" y="0"/>
                  </a:moveTo>
                  <a:lnTo>
                    <a:pt x="54" y="0"/>
                  </a:lnTo>
                  <a:lnTo>
                    <a:pt x="54" y="48"/>
                  </a:lnTo>
                  <a:lnTo>
                    <a:pt x="2" y="48"/>
                  </a:lnTo>
                  <a:lnTo>
                    <a:pt x="2" y="0"/>
                  </a:lnTo>
                  <a:lnTo>
                    <a:pt x="0" y="0"/>
                  </a:lnTo>
                  <a:close/>
                </a:path>
              </a:pathLst>
            </a:custGeom>
            <a:solidFill>
              <a:srgbClr val="FF0000"/>
            </a:solidFill>
            <a:ln w="9525">
              <a:solidFill>
                <a:srgbClr val="FF0000"/>
              </a:solidFill>
              <a:round/>
              <a:headEnd/>
              <a:tailEnd/>
            </a:ln>
          </p:spPr>
          <p:txBody>
            <a:bodyPr/>
            <a:lstStyle/>
            <a:p>
              <a:endParaRPr lang="en-US" sz="2400"/>
            </a:p>
          </p:txBody>
        </p:sp>
        <p:sp>
          <p:nvSpPr>
            <p:cNvPr id="30783" name="Line 134"/>
            <p:cNvSpPr>
              <a:spLocks noChangeAspect="1" noChangeShapeType="1"/>
            </p:cNvSpPr>
            <p:nvPr/>
          </p:nvSpPr>
          <p:spPr bwMode="auto">
            <a:xfrm>
              <a:off x="2010" y="4251"/>
              <a:ext cx="1" cy="36"/>
            </a:xfrm>
            <a:prstGeom prst="line">
              <a:avLst/>
            </a:prstGeom>
            <a:noFill/>
            <a:ln w="6350">
              <a:solidFill>
                <a:srgbClr val="000000"/>
              </a:solidFill>
              <a:round/>
              <a:headEnd/>
              <a:tailEnd/>
            </a:ln>
          </p:spPr>
          <p:txBody>
            <a:bodyPr/>
            <a:lstStyle/>
            <a:p>
              <a:endParaRPr lang="en-US" sz="2400"/>
            </a:p>
          </p:txBody>
        </p:sp>
        <p:sp>
          <p:nvSpPr>
            <p:cNvPr id="30784" name="Line 135"/>
            <p:cNvSpPr>
              <a:spLocks noChangeAspect="1" noChangeShapeType="1"/>
            </p:cNvSpPr>
            <p:nvPr/>
          </p:nvSpPr>
          <p:spPr bwMode="auto">
            <a:xfrm>
              <a:off x="2793" y="4251"/>
              <a:ext cx="2" cy="36"/>
            </a:xfrm>
            <a:prstGeom prst="line">
              <a:avLst/>
            </a:prstGeom>
            <a:noFill/>
            <a:ln w="6350">
              <a:solidFill>
                <a:srgbClr val="000000"/>
              </a:solidFill>
              <a:round/>
              <a:headEnd/>
              <a:tailEnd/>
            </a:ln>
          </p:spPr>
          <p:txBody>
            <a:bodyPr/>
            <a:lstStyle/>
            <a:p>
              <a:endParaRPr lang="en-US" sz="2400"/>
            </a:p>
          </p:txBody>
        </p:sp>
        <p:sp>
          <p:nvSpPr>
            <p:cNvPr id="30785" name="Line 136"/>
            <p:cNvSpPr>
              <a:spLocks noChangeAspect="1" noChangeShapeType="1"/>
            </p:cNvSpPr>
            <p:nvPr/>
          </p:nvSpPr>
          <p:spPr bwMode="auto">
            <a:xfrm>
              <a:off x="3577" y="4251"/>
              <a:ext cx="2" cy="36"/>
            </a:xfrm>
            <a:prstGeom prst="line">
              <a:avLst/>
            </a:prstGeom>
            <a:noFill/>
            <a:ln w="6350">
              <a:solidFill>
                <a:srgbClr val="000000"/>
              </a:solidFill>
              <a:round/>
              <a:headEnd/>
              <a:tailEnd/>
            </a:ln>
          </p:spPr>
          <p:txBody>
            <a:bodyPr/>
            <a:lstStyle/>
            <a:p>
              <a:endParaRPr lang="en-US" sz="2400"/>
            </a:p>
          </p:txBody>
        </p:sp>
        <p:sp>
          <p:nvSpPr>
            <p:cNvPr id="30786" name="Line 137"/>
            <p:cNvSpPr>
              <a:spLocks noChangeAspect="1" noChangeShapeType="1"/>
            </p:cNvSpPr>
            <p:nvPr/>
          </p:nvSpPr>
          <p:spPr bwMode="auto">
            <a:xfrm>
              <a:off x="4365" y="4251"/>
              <a:ext cx="2" cy="36"/>
            </a:xfrm>
            <a:prstGeom prst="line">
              <a:avLst/>
            </a:prstGeom>
            <a:noFill/>
            <a:ln w="6350">
              <a:solidFill>
                <a:srgbClr val="000000"/>
              </a:solidFill>
              <a:round/>
              <a:headEnd/>
              <a:tailEnd/>
            </a:ln>
          </p:spPr>
          <p:txBody>
            <a:bodyPr/>
            <a:lstStyle/>
            <a:p>
              <a:endParaRPr lang="en-US" sz="24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pPr algn="l"/>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pPr algn="l"/>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473117"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4072620"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92905"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835838"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p:nvPr/>
        </p:nvCxnSpPr>
        <p:spPr bwMode="auto">
          <a:xfrm rot="16200000" flipV="1">
            <a:off x="4461966" y="6132556"/>
            <a:ext cx="381000" cy="309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br>
              <a:rPr lang="en-US" dirty="0" smtClean="0"/>
            </a:br>
            <a:r>
              <a:rPr lang="en-US" dirty="0" smtClean="0"/>
              <a:t>and 2n/B unique blocks</a:t>
            </a:r>
          </a:p>
          <a:p>
            <a:pPr lvl="1"/>
            <a:r>
              <a:rPr lang="en-US" dirty="0" smtClean="0"/>
              <a:t>2n/B * B</a:t>
            </a:r>
            <a:r>
              <a:rPr lang="en-US" baseline="30000" dirty="0" smtClean="0"/>
              <a:t>2</a:t>
            </a:r>
            <a:r>
              <a:rPr lang="en-US" dirty="0" smtClean="0"/>
              <a:t>/8 = nB/4</a:t>
            </a:r>
            <a:br>
              <a:rPr lang="en-US" dirty="0" smtClean="0"/>
            </a:br>
            <a:r>
              <a:rPr lang="en-US" dirty="0" smtClean="0"/>
              <a:t>(omitting matrix c)</a:t>
            </a:r>
          </a:p>
          <a:p>
            <a:pPr lvl="1">
              <a:buNone/>
            </a:pPr>
            <a:r>
              <a:rPr lang="en-US" dirty="0" smtClean="0"/>
              <a:t/>
            </a:r>
            <a:br>
              <a:rPr lang="en-US" dirty="0" smtClean="0"/>
            </a:br>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3" name="Rectangle 52"/>
          <p:cNvSpPr/>
          <p:nvPr/>
        </p:nvSpPr>
        <p:spPr bwMode="auto">
          <a:xfrm>
            <a:off x="6578604" y="5562441"/>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4" name="Rectangle 53"/>
          <p:cNvSpPr/>
          <p:nvPr/>
        </p:nvSpPr>
        <p:spPr bwMode="auto">
          <a:xfrm rot="5400000">
            <a:off x="7367522" y="6359989"/>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29811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51840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rot="16200000" flipV="1">
            <a:off x="7680814"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26" name="Rectangle 25"/>
          <p:cNvSpPr/>
          <p:nvPr/>
        </p:nvSpPr>
        <p:spPr bwMode="auto">
          <a:xfrm>
            <a:off x="6578604" y="3742267"/>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Rectangle 26"/>
          <p:cNvSpPr/>
          <p:nvPr/>
        </p:nvSpPr>
        <p:spPr bwMode="auto">
          <a:xfrm rot="5400000">
            <a:off x="7598688" y="4522722"/>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br>
              <a:rPr lang="en-US" dirty="0" smtClean="0"/>
            </a:br>
            <a:r>
              <a:rPr lang="en-US" sz="2000" b="0" dirty="0" smtClean="0"/>
              <a:t>(can possibly be relaxed a bit, but there is a limit for B)</a:t>
            </a:r>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Referenced data: 3n</a:t>
            </a:r>
            <a:r>
              <a:rPr lang="en-US" baseline="30000" dirty="0" smtClean="0"/>
              <a:t>2</a:t>
            </a:r>
            <a:r>
              <a:rPr lang="en-US" dirty="0" smtClean="0"/>
              <a:t>, computation: 2n</a:t>
            </a:r>
            <a:r>
              <a:rPr lang="en-US" baseline="30000" dirty="0" smtClean="0"/>
              <a:t>3</a:t>
            </a:r>
          </a:p>
          <a:p>
            <a:pPr lvl="2"/>
            <a:r>
              <a:rPr lang="en-US" dirty="0" smtClean="0"/>
              <a:t>Every array element used O(n) times!</a:t>
            </a:r>
          </a:p>
          <a:p>
            <a:pPr lvl="1"/>
            <a:r>
              <a:rPr lang="en-US" dirty="0" smtClean="0"/>
              <a:t>But program has to be written properly; code more complex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Optimizations for the Memory Hierarchy</a:t>
            </a:r>
            <a:endParaRPr lang="en-US" dirty="0"/>
          </a:p>
        </p:txBody>
      </p:sp>
      <p:sp>
        <p:nvSpPr>
          <p:cNvPr id="3" name="Content Placeholder 2"/>
          <p:cNvSpPr>
            <a:spLocks noGrp="1"/>
          </p:cNvSpPr>
          <p:nvPr>
            <p:ph idx="1"/>
          </p:nvPr>
        </p:nvSpPr>
        <p:spPr/>
        <p:txBody>
          <a:bodyPr/>
          <a:lstStyle/>
          <a:p>
            <a:r>
              <a:rPr lang="en-US" dirty="0" smtClean="0"/>
              <a:t>Write code that has locality</a:t>
            </a:r>
          </a:p>
          <a:p>
            <a:pPr lvl="1"/>
            <a:r>
              <a:rPr lang="en-US" dirty="0" smtClean="0"/>
              <a:t>Spatial: access data contiguously</a:t>
            </a:r>
          </a:p>
          <a:p>
            <a:pPr lvl="1"/>
            <a:r>
              <a:rPr lang="en-US" dirty="0" smtClean="0"/>
              <a:t>Temporal: make sure access to the same data is not too far apart in time</a:t>
            </a:r>
          </a:p>
          <a:p>
            <a:r>
              <a:rPr lang="en-US" dirty="0" smtClean="0"/>
              <a:t>How to achieve?</a:t>
            </a:r>
          </a:p>
          <a:p>
            <a:pPr lvl="1"/>
            <a:r>
              <a:rPr lang="en-US" dirty="0" smtClean="0"/>
              <a:t>Proper choice of algorithm</a:t>
            </a:r>
          </a:p>
          <a:p>
            <a:pPr lvl="1"/>
            <a:r>
              <a:rPr lang="en-US" dirty="0" smtClean="0"/>
              <a:t>Loop transformations</a:t>
            </a:r>
          </a:p>
          <a:p>
            <a:r>
              <a:rPr lang="en-US" dirty="0" smtClean="0"/>
              <a:t>Cache versus register level optimization:</a:t>
            </a:r>
          </a:p>
          <a:p>
            <a:pPr lvl="1"/>
            <a:r>
              <a:rPr lang="en-US" dirty="0" smtClean="0"/>
              <a:t>In both cases locality desirable</a:t>
            </a:r>
          </a:p>
          <a:p>
            <a:pPr lvl="1"/>
            <a:r>
              <a:rPr lang="en-US" dirty="0" smtClean="0"/>
              <a:t>Register space much smaller + requires scalar replacement to exploit temporal locality</a:t>
            </a:r>
          </a:p>
          <a:p>
            <a:pPr lvl="1"/>
            <a:r>
              <a:rPr lang="en-US" dirty="0" smtClean="0"/>
              <a:t>Register level optimizations include exhibiting instruction level parallelism (conflicts with locality)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304" name="Rectangle 8"/>
          <p:cNvSpPr>
            <a:spLocks noGrp="1" noChangeArrowheads="1"/>
          </p:cNvSpPr>
          <p:nvPr>
            <p:ph type="title"/>
          </p:nvPr>
        </p:nvSpPr>
        <p:spPr>
          <a:xfrm>
            <a:off x="404813" y="300270"/>
            <a:ext cx="8586787" cy="552450"/>
          </a:xfrm>
        </p:spPr>
        <p:txBody>
          <a:bodyPr/>
          <a:lstStyle/>
          <a:p>
            <a:r>
              <a:rPr lang="en-US"/>
              <a:t>Parting Thoughts on Optimization</a:t>
            </a:r>
          </a:p>
        </p:txBody>
      </p:sp>
      <p:sp>
        <p:nvSpPr>
          <p:cNvPr id="1079305" name="Rectangle 9"/>
          <p:cNvSpPr>
            <a:spLocks noGrp="1" noChangeArrowheads="1"/>
          </p:cNvSpPr>
          <p:nvPr>
            <p:ph idx="1"/>
          </p:nvPr>
        </p:nvSpPr>
        <p:spPr>
          <a:xfrm>
            <a:off x="152400" y="1005120"/>
            <a:ext cx="4343400" cy="1959767"/>
          </a:xfrm>
          <a:solidFill>
            <a:srgbClr val="CCFFFF"/>
          </a:solidFill>
          <a:ln w="19050">
            <a:solidFill>
              <a:schemeClr val="tx2"/>
            </a:solidFill>
          </a:ln>
          <a:effectLst>
            <a:outerShdw blurRad="63500" dist="38099" dir="2700000" algn="ctr" rotWithShape="0">
              <a:schemeClr val="bg2">
                <a:alpha val="74998"/>
              </a:schemeClr>
            </a:outerShdw>
          </a:effectLst>
        </p:spPr>
        <p:txBody>
          <a:bodyPr>
            <a:spAutoFit/>
          </a:bodyPr>
          <a:lstStyle/>
          <a:p>
            <a:pPr marL="0" indent="0">
              <a:buFontTx/>
              <a:buNone/>
            </a:pPr>
            <a:r>
              <a:rPr lang="en-US" sz="1800" dirty="0">
                <a:effectLst/>
                <a:latin typeface="Calibri"/>
                <a:cs typeface="Calibri"/>
              </a:rPr>
              <a:t>The competent programmer is fully aware of the strictly limited size of his own skull; therefore he approaches the programming task in full humility, and among other things he avoids clever tricks like the plague.   </a:t>
            </a:r>
          </a:p>
          <a:p>
            <a:pPr marL="0" indent="0">
              <a:lnSpc>
                <a:spcPct val="45000"/>
              </a:lnSpc>
              <a:buFontTx/>
              <a:buNone/>
            </a:pPr>
            <a:r>
              <a:rPr lang="en-US" sz="1800" dirty="0">
                <a:effectLst/>
                <a:latin typeface="Calibri"/>
                <a:cs typeface="Calibri"/>
              </a:rPr>
              <a:t>		</a:t>
            </a:r>
            <a:r>
              <a:rPr lang="en-US" sz="1800" dirty="0" err="1">
                <a:effectLst/>
                <a:latin typeface="Calibri"/>
                <a:cs typeface="Calibri"/>
              </a:rPr>
              <a:t>Edsger</a:t>
            </a:r>
            <a:r>
              <a:rPr lang="en-US" sz="1800" dirty="0">
                <a:effectLst/>
                <a:latin typeface="Calibri"/>
                <a:cs typeface="Calibri"/>
              </a:rPr>
              <a:t> </a:t>
            </a:r>
            <a:r>
              <a:rPr lang="en-US" sz="1800" dirty="0" err="1">
                <a:effectLst/>
                <a:latin typeface="Calibri"/>
                <a:cs typeface="Calibri"/>
              </a:rPr>
              <a:t>Dijkstra</a:t>
            </a:r>
            <a:endParaRPr lang="en-US" sz="1800" dirty="0">
              <a:effectLst/>
              <a:latin typeface="Calibri"/>
              <a:cs typeface="Calibri"/>
            </a:endParaRPr>
          </a:p>
        </p:txBody>
      </p:sp>
      <p:sp>
        <p:nvSpPr>
          <p:cNvPr id="1079306" name="Rectangle 10"/>
          <p:cNvSpPr>
            <a:spLocks noChangeArrowheads="1"/>
          </p:cNvSpPr>
          <p:nvPr/>
        </p:nvSpPr>
        <p:spPr bwMode="auto">
          <a:xfrm>
            <a:off x="4648200" y="2508420"/>
            <a:ext cx="4343400" cy="1453980"/>
          </a:xfrm>
          <a:prstGeom prst="rect">
            <a:avLst/>
          </a:prstGeom>
          <a:solidFill>
            <a:srgbClr val="CCFFFF"/>
          </a:solidFill>
          <a:ln w="19050">
            <a:solidFill>
              <a:schemeClr val="tx2"/>
            </a:solidFill>
            <a:miter lim="800000"/>
            <a:headEnd/>
            <a:tailEnd/>
          </a:ln>
          <a:effectLst>
            <a:outerShdw blurRad="63500" dist="38099" dir="2700000" algn="ctr" rotWithShape="0">
              <a:schemeClr val="bg2">
                <a:alpha val="74998"/>
              </a:schemeClr>
            </a:outerShdw>
          </a:effectLst>
        </p:spPr>
        <p:txBody>
          <a:bodyPr lIns="90479" tIns="44446" rIns="90479" bIns="44446">
            <a:prstTxWarp prst="textNoShape">
              <a:avLst/>
            </a:prstTxWarp>
            <a:spAutoFit/>
          </a:bodyPr>
          <a:lstStyle/>
          <a:p>
            <a:pPr algn="l" eaLnBrk="1" hangingPunct="1">
              <a:lnSpc>
                <a:spcPct val="95000"/>
              </a:lnSpc>
              <a:spcBef>
                <a:spcPct val="50000"/>
              </a:spcBef>
              <a:buClr>
                <a:schemeClr val="hlink"/>
              </a:buClr>
            </a:pPr>
            <a:r>
              <a:rPr lang="en-US">
                <a:solidFill>
                  <a:schemeClr val="tx2"/>
                </a:solidFill>
                <a:latin typeface="Calibri"/>
                <a:cs typeface="Calibri"/>
              </a:rPr>
              <a:t>More computing sins are committed in the name of efficiency (without necessarily achieving it) than for any other single reason – including blind stupidity.  </a:t>
            </a:r>
          </a:p>
          <a:p>
            <a:pPr algn="l" eaLnBrk="1" hangingPunct="1">
              <a:lnSpc>
                <a:spcPct val="55000"/>
              </a:lnSpc>
              <a:spcBef>
                <a:spcPct val="50000"/>
              </a:spcBef>
              <a:buClr>
                <a:schemeClr val="hlink"/>
              </a:buClr>
            </a:pPr>
            <a:r>
              <a:rPr lang="en-US">
                <a:solidFill>
                  <a:schemeClr val="tx2"/>
                </a:solidFill>
                <a:latin typeface="Calibri"/>
                <a:cs typeface="Calibri"/>
              </a:rPr>
              <a:t>		W. A. Wulf</a:t>
            </a:r>
            <a:endParaRPr lang="en-US">
              <a:solidFill>
                <a:schemeClr val="tx2"/>
              </a:solidFill>
              <a:effectLst>
                <a:outerShdw blurRad="38100" dist="38100" dir="2700000" algn="tl">
                  <a:srgbClr val="000000"/>
                </a:outerShdw>
              </a:effectLst>
              <a:latin typeface="Calibri"/>
              <a:cs typeface="Calibri"/>
            </a:endParaRPr>
          </a:p>
        </p:txBody>
      </p:sp>
      <p:sp>
        <p:nvSpPr>
          <p:cNvPr id="1079307" name="Text Box 11"/>
          <p:cNvSpPr txBox="1">
            <a:spLocks noChangeArrowheads="1"/>
          </p:cNvSpPr>
          <p:nvPr/>
        </p:nvSpPr>
        <p:spPr bwMode="auto">
          <a:xfrm>
            <a:off x="4648200" y="4419600"/>
            <a:ext cx="4343400" cy="947737"/>
          </a:xfrm>
          <a:prstGeom prst="rect">
            <a:avLst/>
          </a:prstGeom>
          <a:solidFill>
            <a:srgbClr val="FFFF99"/>
          </a:solidFill>
          <a:ln w="19050">
            <a:solidFill>
              <a:schemeClr val="tx2"/>
            </a:solidFill>
            <a:miter lim="800000"/>
            <a:headEnd/>
            <a:tailEnd type="none" w="sm" len="sm"/>
          </a:ln>
          <a:effectLst>
            <a:outerShdw blurRad="63500" dist="38099" dir="2700000" algn="ctr" rotWithShape="0">
              <a:schemeClr val="bg2">
                <a:alpha val="75000"/>
              </a:schemeClr>
            </a:outerShdw>
          </a:effectLst>
        </p:spPr>
        <p:txBody>
          <a:bodyPr lIns="45720" rIns="45720" anchor="ctr">
            <a:prstTxWarp prst="textNoShape">
              <a:avLst/>
            </a:prstTxWarp>
            <a:spAutoFit/>
          </a:bodyPr>
          <a:lstStyle/>
          <a:p>
            <a:pPr algn="l" eaLnBrk="1" hangingPunct="1">
              <a:lnSpc>
                <a:spcPct val="95000"/>
              </a:lnSpc>
              <a:spcBef>
                <a:spcPct val="50000"/>
              </a:spcBef>
              <a:buClr>
                <a:schemeClr val="hlink"/>
              </a:buClr>
            </a:pPr>
            <a:r>
              <a:rPr lang="en-US" dirty="0">
                <a:latin typeface="Calibri"/>
                <a:cs typeface="Calibri"/>
              </a:rPr>
              <a:t>You are bound to be unhappy if you optimize everything. </a:t>
            </a:r>
          </a:p>
          <a:p>
            <a:pPr eaLnBrk="1" hangingPunct="1">
              <a:lnSpc>
                <a:spcPct val="65000"/>
              </a:lnSpc>
              <a:spcBef>
                <a:spcPct val="50000"/>
              </a:spcBef>
              <a:buClr>
                <a:schemeClr val="hlink"/>
              </a:buClr>
            </a:pPr>
            <a:r>
              <a:rPr lang="en-US" dirty="0" smtClean="0">
                <a:latin typeface="Calibri"/>
                <a:cs typeface="Calibri"/>
              </a:rPr>
              <a:t>		  Donald </a:t>
            </a:r>
            <a:r>
              <a:rPr lang="en-US" dirty="0">
                <a:latin typeface="Calibri"/>
                <a:cs typeface="Calibri"/>
              </a:rPr>
              <a:t>Knuth</a:t>
            </a:r>
          </a:p>
        </p:txBody>
      </p:sp>
      <p:sp>
        <p:nvSpPr>
          <p:cNvPr id="1079308" name="Rectangle 12"/>
          <p:cNvSpPr>
            <a:spLocks noChangeArrowheads="1"/>
          </p:cNvSpPr>
          <p:nvPr/>
        </p:nvSpPr>
        <p:spPr bwMode="auto">
          <a:xfrm>
            <a:off x="152400" y="3093360"/>
            <a:ext cx="4343400" cy="664533"/>
          </a:xfrm>
          <a:prstGeom prst="rect">
            <a:avLst/>
          </a:prstGeom>
          <a:solidFill>
            <a:srgbClr val="FFFF99"/>
          </a:solidFill>
          <a:ln w="19050">
            <a:solidFill>
              <a:schemeClr val="tx2"/>
            </a:solidFill>
            <a:miter lim="800000"/>
            <a:headEnd/>
            <a:tailEnd/>
          </a:ln>
          <a:effectLst>
            <a:outerShdw blurRad="63500" dist="38099" dir="2700000" algn="ctr" rotWithShape="0">
              <a:schemeClr val="bg2">
                <a:alpha val="74998"/>
              </a:schemeClr>
            </a:outerShdw>
          </a:effectLst>
        </p:spPr>
        <p:txBody>
          <a:bodyPr lIns="90479" tIns="44446" rIns="90479" bIns="44446">
            <a:prstTxWarp prst="textNoShape">
              <a:avLst/>
            </a:prstTxWarp>
            <a:spAutoFit/>
          </a:bodyPr>
          <a:lstStyle/>
          <a:p>
            <a:pPr algn="l" eaLnBrk="1" hangingPunct="1">
              <a:lnSpc>
                <a:spcPct val="95000"/>
              </a:lnSpc>
              <a:spcBef>
                <a:spcPct val="50000"/>
              </a:spcBef>
              <a:buClr>
                <a:schemeClr val="hlink"/>
              </a:buClr>
            </a:pPr>
            <a:r>
              <a:rPr lang="en-US">
                <a:latin typeface="Calibri"/>
                <a:cs typeface="Calibri"/>
              </a:rPr>
              <a:t>The best is the enemy of the good.  </a:t>
            </a:r>
          </a:p>
          <a:p>
            <a:pPr algn="l" eaLnBrk="1" hangingPunct="1">
              <a:lnSpc>
                <a:spcPct val="55000"/>
              </a:lnSpc>
              <a:spcBef>
                <a:spcPct val="50000"/>
              </a:spcBef>
              <a:buClr>
                <a:schemeClr val="hlink"/>
              </a:buClr>
            </a:pPr>
            <a:r>
              <a:rPr lang="en-US">
                <a:latin typeface="Calibri"/>
                <a:cs typeface="Calibri"/>
              </a:rPr>
              <a:t>		Voltaire</a:t>
            </a:r>
            <a:endParaRPr lang="en-US" sz="700">
              <a:solidFill>
                <a:schemeClr val="tx2"/>
              </a:solidFill>
              <a:effectLst>
                <a:outerShdw blurRad="38100" dist="38100" dir="2700000" algn="tl">
                  <a:srgbClr val="000000"/>
                </a:outerShdw>
              </a:effectLst>
              <a:latin typeface="Calibri"/>
              <a:cs typeface="Calibri"/>
            </a:endParaRPr>
          </a:p>
        </p:txBody>
      </p:sp>
      <p:sp>
        <p:nvSpPr>
          <p:cNvPr id="1079309" name="Rectangle 13"/>
          <p:cNvSpPr>
            <a:spLocks noChangeArrowheads="1"/>
          </p:cNvSpPr>
          <p:nvPr/>
        </p:nvSpPr>
        <p:spPr bwMode="auto">
          <a:xfrm>
            <a:off x="4648200" y="1018969"/>
            <a:ext cx="4343400" cy="1190831"/>
          </a:xfrm>
          <a:prstGeom prst="rect">
            <a:avLst/>
          </a:prstGeom>
          <a:solidFill>
            <a:srgbClr val="FFFF99"/>
          </a:solidFill>
          <a:ln w="19050">
            <a:solidFill>
              <a:schemeClr val="tx2"/>
            </a:solidFill>
            <a:miter lim="800000"/>
            <a:headEnd/>
            <a:tailEnd/>
          </a:ln>
          <a:effectLst>
            <a:outerShdw blurRad="63500" dist="38099" dir="2700000" algn="ctr" rotWithShape="0">
              <a:schemeClr val="bg2">
                <a:alpha val="74998"/>
              </a:schemeClr>
            </a:outerShdw>
          </a:effectLst>
        </p:spPr>
        <p:txBody>
          <a:bodyPr lIns="90479" tIns="44446" rIns="90479" bIns="44446">
            <a:prstTxWarp prst="textNoShape">
              <a:avLst/>
            </a:prstTxWarp>
            <a:spAutoFit/>
          </a:bodyPr>
          <a:lstStyle/>
          <a:p>
            <a:pPr algn="l" eaLnBrk="1" hangingPunct="1">
              <a:lnSpc>
                <a:spcPct val="95000"/>
              </a:lnSpc>
              <a:spcBef>
                <a:spcPct val="50000"/>
              </a:spcBef>
              <a:buClr>
                <a:schemeClr val="hlink"/>
              </a:buClr>
            </a:pPr>
            <a:r>
              <a:rPr lang="en-US" dirty="0">
                <a:latin typeface="Calibri"/>
                <a:cs typeface="Calibri"/>
              </a:rPr>
              <a:t>We should forget about small efficiencies, say about 97% of the time: premature optimization is the root of all evil. </a:t>
            </a:r>
          </a:p>
          <a:p>
            <a:pPr algn="l" eaLnBrk="1" hangingPunct="1">
              <a:lnSpc>
                <a:spcPct val="55000"/>
              </a:lnSpc>
              <a:spcBef>
                <a:spcPct val="50000"/>
              </a:spcBef>
              <a:buClr>
                <a:schemeClr val="hlink"/>
              </a:buClr>
            </a:pPr>
            <a:r>
              <a:rPr lang="en-US" dirty="0">
                <a:latin typeface="Calibri"/>
                <a:cs typeface="Calibri"/>
              </a:rPr>
              <a:t>		Donald Knuth</a:t>
            </a:r>
            <a:endParaRPr lang="en-US" dirty="0">
              <a:effectLst>
                <a:outerShdw blurRad="38100" dist="38100" dir="2700000" algn="tl">
                  <a:srgbClr val="000000"/>
                </a:outerShdw>
              </a:effectLst>
              <a:latin typeface="Calibri"/>
              <a:cs typeface="Calibri"/>
            </a:endParaRPr>
          </a:p>
        </p:txBody>
      </p:sp>
      <p:sp>
        <p:nvSpPr>
          <p:cNvPr id="1079310" name="Text Box 14"/>
          <p:cNvSpPr txBox="1">
            <a:spLocks noChangeArrowheads="1"/>
          </p:cNvSpPr>
          <p:nvPr/>
        </p:nvSpPr>
        <p:spPr bwMode="auto">
          <a:xfrm>
            <a:off x="1981200" y="5497269"/>
            <a:ext cx="5273675" cy="1239837"/>
          </a:xfrm>
          <a:prstGeom prst="rect">
            <a:avLst/>
          </a:prstGeom>
          <a:solidFill>
            <a:srgbClr val="FF99CC"/>
          </a:solidFill>
          <a:ln w="19050">
            <a:solidFill>
              <a:schemeClr val="tx2"/>
            </a:solidFill>
            <a:miter lim="800000"/>
            <a:headEnd/>
            <a:tailEnd type="none" w="sm" len="sm"/>
          </a:ln>
          <a:effectLst>
            <a:outerShdw blurRad="63500" dist="38099" dir="2700000" algn="ctr" rotWithShape="0">
              <a:schemeClr val="bg2">
                <a:alpha val="75000"/>
              </a:schemeClr>
            </a:outerShdw>
          </a:effectLst>
        </p:spPr>
        <p:txBody>
          <a:bodyPr lIns="45720" rIns="45720" anchor="ctr">
            <a:prstTxWarp prst="textNoShape">
              <a:avLst/>
            </a:prstTxWarp>
            <a:spAutoFit/>
          </a:bodyPr>
          <a:lstStyle/>
          <a:p>
            <a:pPr algn="l" eaLnBrk="1" hangingPunct="1">
              <a:lnSpc>
                <a:spcPct val="115000"/>
              </a:lnSpc>
              <a:spcBef>
                <a:spcPct val="50000"/>
              </a:spcBef>
              <a:buClr>
                <a:schemeClr val="hlink"/>
              </a:buClr>
            </a:pPr>
            <a:r>
              <a:rPr lang="en-US">
                <a:latin typeface="Calibri"/>
                <a:cs typeface="Calibri"/>
              </a:rPr>
              <a:t>Rules of optimization:</a:t>
            </a:r>
          </a:p>
          <a:p>
            <a:pPr algn="l" eaLnBrk="1" hangingPunct="1">
              <a:lnSpc>
                <a:spcPct val="35000"/>
              </a:lnSpc>
              <a:spcBef>
                <a:spcPct val="50000"/>
              </a:spcBef>
              <a:buClr>
                <a:schemeClr val="hlink"/>
              </a:buClr>
            </a:pPr>
            <a:r>
              <a:rPr lang="en-US">
                <a:latin typeface="Calibri"/>
                <a:cs typeface="Calibri"/>
              </a:rPr>
              <a:t>     Rule 1: Don’t do it.</a:t>
            </a:r>
          </a:p>
          <a:p>
            <a:pPr algn="l" eaLnBrk="1" hangingPunct="1">
              <a:lnSpc>
                <a:spcPct val="55000"/>
              </a:lnSpc>
              <a:spcBef>
                <a:spcPct val="50000"/>
              </a:spcBef>
              <a:buClr>
                <a:schemeClr val="hlink"/>
              </a:buClr>
            </a:pPr>
            <a:r>
              <a:rPr lang="en-US">
                <a:latin typeface="Calibri"/>
                <a:cs typeface="Calibri"/>
              </a:rPr>
              <a:t>     Rule 2 (For experts only): Don’t do it yet.</a:t>
            </a:r>
          </a:p>
          <a:p>
            <a:pPr algn="l" eaLnBrk="1" hangingPunct="1">
              <a:lnSpc>
                <a:spcPct val="55000"/>
              </a:lnSpc>
              <a:spcBef>
                <a:spcPct val="50000"/>
              </a:spcBef>
              <a:buClr>
                <a:schemeClr val="hlink"/>
              </a:buClr>
            </a:pPr>
            <a:r>
              <a:rPr lang="en-US">
                <a:latin typeface="Calibri"/>
                <a:cs typeface="Calibri"/>
              </a:rPr>
              <a:t>			M. A. Jackson</a:t>
            </a:r>
          </a:p>
        </p:txBody>
      </p:sp>
      <p:sp>
        <p:nvSpPr>
          <p:cNvPr id="1079311" name="Text Box 15"/>
          <p:cNvSpPr txBox="1">
            <a:spLocks noChangeArrowheads="1"/>
          </p:cNvSpPr>
          <p:nvPr/>
        </p:nvSpPr>
        <p:spPr bwMode="auto">
          <a:xfrm>
            <a:off x="152400" y="3882781"/>
            <a:ext cx="4359275" cy="1477328"/>
          </a:xfrm>
          <a:prstGeom prst="rect">
            <a:avLst/>
          </a:prstGeom>
          <a:solidFill>
            <a:srgbClr val="CCFFFF"/>
          </a:solidFill>
          <a:ln w="19050">
            <a:solidFill>
              <a:schemeClr val="tx2"/>
            </a:solidFill>
            <a:miter lim="800000"/>
            <a:headEnd/>
            <a:tailEnd type="none" w="sm" len="sm"/>
          </a:ln>
          <a:effectLst>
            <a:outerShdw blurRad="63500" dist="38099" dir="2700000" algn="ctr" rotWithShape="0">
              <a:schemeClr val="bg2">
                <a:alpha val="75000"/>
              </a:schemeClr>
            </a:outerShdw>
          </a:effectLst>
        </p:spPr>
        <p:txBody>
          <a:bodyPr lIns="45720" rIns="45720" anchor="ctr">
            <a:prstTxWarp prst="textNoShape">
              <a:avLst/>
            </a:prstTxWarp>
            <a:spAutoFit/>
          </a:bodyPr>
          <a:lstStyle/>
          <a:p>
            <a:pPr algn="l">
              <a:lnSpc>
                <a:spcPct val="100000"/>
              </a:lnSpc>
            </a:pPr>
            <a:r>
              <a:rPr lang="en-US">
                <a:solidFill>
                  <a:schemeClr val="tx2"/>
                </a:solidFill>
                <a:latin typeface="Calibri"/>
                <a:cs typeface="Calibri"/>
              </a:rPr>
              <a:t>Debugging is twice as hard as writing the code in the first place. Therefore, if you write the code as cleverly as possible, you are, by definition, not smart enough to debug it.</a:t>
            </a:r>
          </a:p>
          <a:p>
            <a:pPr algn="l">
              <a:lnSpc>
                <a:spcPct val="100000"/>
              </a:lnSpc>
            </a:pPr>
            <a:r>
              <a:rPr lang="en-US">
                <a:solidFill>
                  <a:schemeClr val="tx2"/>
                </a:solidFill>
                <a:latin typeface="Calibri"/>
                <a:cs typeface="Calibri"/>
              </a:rPr>
              <a:t>		 Brian W. Kernighan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defTabSz="820583"/>
            <a:r>
              <a:rPr lang="en-US" dirty="0" smtClean="0"/>
              <a:t>Block size and miss rates</a:t>
            </a:r>
          </a:p>
        </p:txBody>
      </p:sp>
      <p:sp>
        <p:nvSpPr>
          <p:cNvPr id="31748" name="Rectangle 3"/>
          <p:cNvSpPr>
            <a:spLocks noGrp="1" noChangeArrowheads="1"/>
          </p:cNvSpPr>
          <p:nvPr>
            <p:ph type="body" idx="1"/>
          </p:nvPr>
        </p:nvSpPr>
        <p:spPr/>
        <p:txBody>
          <a:bodyPr/>
          <a:lstStyle/>
          <a:p>
            <a:pPr marL="307718" indent="-307718" defTabSz="820583"/>
            <a:r>
              <a:rPr lang="en-US" sz="2000" dirty="0" smtClean="0"/>
              <a:t>Finally, this figure shows miss rates relative to the block size and overall cache size.</a:t>
            </a:r>
          </a:p>
          <a:p>
            <a:pPr marL="666723" lvl="1" indent="-256432" defTabSz="820583"/>
            <a:r>
              <a:rPr lang="en-US" sz="1800" dirty="0" smtClean="0"/>
              <a:t>Smaller blocks do not take maximum advantage of </a:t>
            </a:r>
            <a:r>
              <a:rPr lang="en-US" sz="1800" dirty="0" smtClean="0">
                <a:solidFill>
                  <a:srgbClr val="FF0000"/>
                </a:solidFill>
              </a:rPr>
              <a:t>spatial locality</a:t>
            </a:r>
            <a:r>
              <a:rPr lang="en-US" sz="1800" dirty="0" smtClean="0"/>
              <a:t>.</a:t>
            </a:r>
          </a:p>
          <a:p>
            <a:pPr marL="666723" lvl="1" indent="-256432" defTabSz="820583"/>
            <a:r>
              <a:rPr lang="en-US" sz="1800" dirty="0" smtClean="0"/>
              <a:t>But if blocks are </a:t>
            </a:r>
            <a:r>
              <a:rPr lang="en-US" sz="1800" i="1" dirty="0" smtClean="0"/>
              <a:t>too</a:t>
            </a:r>
            <a:r>
              <a:rPr lang="en-US" sz="1800" dirty="0" smtClean="0"/>
              <a:t> large, there will be fewer blocks available, and more potential misses due to conflicts.</a:t>
            </a:r>
          </a:p>
        </p:txBody>
      </p:sp>
      <p:sp>
        <p:nvSpPr>
          <p:cNvPr id="31749" name="Rectangle 4"/>
          <p:cNvSpPr>
            <a:spLocks noChangeArrowheads="1"/>
          </p:cNvSpPr>
          <p:nvPr/>
        </p:nvSpPr>
        <p:spPr bwMode="auto">
          <a:xfrm>
            <a:off x="7543480" y="3448610"/>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sp>
        <p:nvSpPr>
          <p:cNvPr id="31750" name="Rectangle 5"/>
          <p:cNvSpPr>
            <a:spLocks noChangeArrowheads="1"/>
          </p:cNvSpPr>
          <p:nvPr/>
        </p:nvSpPr>
        <p:spPr bwMode="auto">
          <a:xfrm>
            <a:off x="7543480" y="3657321"/>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sp>
        <p:nvSpPr>
          <p:cNvPr id="31751" name="Rectangle 6"/>
          <p:cNvSpPr>
            <a:spLocks noChangeArrowheads="1"/>
          </p:cNvSpPr>
          <p:nvPr/>
        </p:nvSpPr>
        <p:spPr bwMode="auto">
          <a:xfrm>
            <a:off x="7624298" y="3867431"/>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sp>
        <p:nvSpPr>
          <p:cNvPr id="31752" name="Rectangle 7"/>
          <p:cNvSpPr>
            <a:spLocks noChangeArrowheads="1"/>
          </p:cNvSpPr>
          <p:nvPr/>
        </p:nvSpPr>
        <p:spPr bwMode="auto">
          <a:xfrm>
            <a:off x="7624298" y="4074740"/>
            <a:ext cx="65" cy="221599"/>
          </a:xfrm>
          <a:prstGeom prst="rect">
            <a:avLst/>
          </a:prstGeom>
          <a:noFill/>
          <a:ln w="9525">
            <a:noFill/>
            <a:miter lim="800000"/>
            <a:headEnd/>
            <a:tailEnd/>
          </a:ln>
        </p:spPr>
        <p:txBody>
          <a:bodyPr wrap="none" lIns="0" tIns="0" rIns="0" bIns="0">
            <a:spAutoFit/>
          </a:bodyPr>
          <a:lstStyle/>
          <a:p>
            <a:pPr defTabSz="914608"/>
            <a:endParaRPr lang="en-US" sz="1600" dirty="0">
              <a:latin typeface="Comic Sans MS" pitchFamily="66" charset="0"/>
            </a:endParaRPr>
          </a:p>
        </p:txBody>
      </p:sp>
      <p:grpSp>
        <p:nvGrpSpPr>
          <p:cNvPr id="2" name="Group 8"/>
          <p:cNvGrpSpPr>
            <a:grpSpLocks/>
          </p:cNvGrpSpPr>
          <p:nvPr/>
        </p:nvGrpSpPr>
        <p:grpSpPr bwMode="auto">
          <a:xfrm>
            <a:off x="1535545" y="3431801"/>
            <a:ext cx="6054149" cy="3038195"/>
            <a:chOff x="1071" y="2013"/>
            <a:chExt cx="4195" cy="2169"/>
          </a:xfrm>
        </p:grpSpPr>
        <p:sp>
          <p:nvSpPr>
            <p:cNvPr id="31754" name="Rectangle 9"/>
            <p:cNvSpPr>
              <a:spLocks noChangeArrowheads="1"/>
            </p:cNvSpPr>
            <p:nvPr/>
          </p:nvSpPr>
          <p:spPr bwMode="auto">
            <a:xfrm>
              <a:off x="5002" y="2628"/>
              <a:ext cx="213"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 KB</a:t>
              </a:r>
              <a:endParaRPr lang="en-US" sz="1050" dirty="0"/>
            </a:p>
          </p:txBody>
        </p:sp>
        <p:sp>
          <p:nvSpPr>
            <p:cNvPr id="31755" name="Line 10"/>
            <p:cNvSpPr>
              <a:spLocks noChangeShapeType="1"/>
            </p:cNvSpPr>
            <p:nvPr/>
          </p:nvSpPr>
          <p:spPr bwMode="auto">
            <a:xfrm flipV="1">
              <a:off x="3652" y="3517"/>
              <a:ext cx="996" cy="20"/>
            </a:xfrm>
            <a:prstGeom prst="line">
              <a:avLst/>
            </a:prstGeom>
            <a:noFill/>
            <a:ln w="17463">
              <a:solidFill>
                <a:srgbClr val="3333FF"/>
              </a:solidFill>
              <a:round/>
              <a:headEnd/>
              <a:tailEnd/>
            </a:ln>
          </p:spPr>
          <p:txBody>
            <a:bodyPr/>
            <a:lstStyle/>
            <a:p>
              <a:endParaRPr lang="en-US" sz="1600"/>
            </a:p>
          </p:txBody>
        </p:sp>
        <p:sp>
          <p:nvSpPr>
            <p:cNvPr id="31756" name="Freeform 11"/>
            <p:cNvSpPr>
              <a:spLocks/>
            </p:cNvSpPr>
            <p:nvPr/>
          </p:nvSpPr>
          <p:spPr bwMode="auto">
            <a:xfrm>
              <a:off x="1661" y="3141"/>
              <a:ext cx="1991" cy="396"/>
            </a:xfrm>
            <a:custGeom>
              <a:avLst/>
              <a:gdLst>
                <a:gd name="T0" fmla="*/ 0 w 1810"/>
                <a:gd name="T1" fmla="*/ 0 h 350"/>
                <a:gd name="T2" fmla="*/ 1460 w 1810"/>
                <a:gd name="T3" fmla="*/ 454 h 350"/>
                <a:gd name="T4" fmla="*/ 2915 w 1810"/>
                <a:gd name="T5" fmla="*/ 649 h 350"/>
                <a:gd name="T6" fmla="*/ 0 60000 65536"/>
                <a:gd name="T7" fmla="*/ 0 60000 65536"/>
                <a:gd name="T8" fmla="*/ 0 60000 65536"/>
                <a:gd name="T9" fmla="*/ 0 w 1810"/>
                <a:gd name="T10" fmla="*/ 0 h 350"/>
                <a:gd name="T11" fmla="*/ 1810 w 1810"/>
                <a:gd name="T12" fmla="*/ 350 h 350"/>
              </a:gdLst>
              <a:ahLst/>
              <a:cxnLst>
                <a:cxn ang="T6">
                  <a:pos x="T0" y="T1"/>
                </a:cxn>
                <a:cxn ang="T7">
                  <a:pos x="T2" y="T3"/>
                </a:cxn>
                <a:cxn ang="T8">
                  <a:pos x="T4" y="T5"/>
                </a:cxn>
              </a:cxnLst>
              <a:rect l="T9" t="T10" r="T11" b="T12"/>
              <a:pathLst>
                <a:path w="1810" h="350">
                  <a:moveTo>
                    <a:pt x="0" y="0"/>
                  </a:moveTo>
                  <a:lnTo>
                    <a:pt x="905" y="245"/>
                  </a:lnTo>
                  <a:lnTo>
                    <a:pt x="1810" y="350"/>
                  </a:lnTo>
                </a:path>
              </a:pathLst>
            </a:custGeom>
            <a:noFill/>
            <a:ln w="17463">
              <a:solidFill>
                <a:srgbClr val="3333FF"/>
              </a:solidFill>
              <a:round/>
              <a:headEnd/>
              <a:tailEnd/>
            </a:ln>
          </p:spPr>
          <p:txBody>
            <a:bodyPr/>
            <a:lstStyle/>
            <a:p>
              <a:endParaRPr lang="en-US" sz="1600"/>
            </a:p>
          </p:txBody>
        </p:sp>
        <p:sp>
          <p:nvSpPr>
            <p:cNvPr id="31757" name="Line 12"/>
            <p:cNvSpPr>
              <a:spLocks noChangeShapeType="1"/>
            </p:cNvSpPr>
            <p:nvPr/>
          </p:nvSpPr>
          <p:spPr bwMode="auto">
            <a:xfrm>
              <a:off x="1479" y="3418"/>
              <a:ext cx="3169" cy="3"/>
            </a:xfrm>
            <a:prstGeom prst="line">
              <a:avLst/>
            </a:prstGeom>
            <a:noFill/>
            <a:ln w="7938">
              <a:solidFill>
                <a:srgbClr val="000000"/>
              </a:solidFill>
              <a:round/>
              <a:headEnd/>
              <a:tailEnd/>
            </a:ln>
          </p:spPr>
          <p:txBody>
            <a:bodyPr/>
            <a:lstStyle/>
            <a:p>
              <a:endParaRPr lang="en-US" sz="1600"/>
            </a:p>
          </p:txBody>
        </p:sp>
        <p:sp>
          <p:nvSpPr>
            <p:cNvPr id="31758" name="Freeform 13"/>
            <p:cNvSpPr>
              <a:spLocks/>
            </p:cNvSpPr>
            <p:nvPr/>
          </p:nvSpPr>
          <p:spPr bwMode="auto">
            <a:xfrm>
              <a:off x="1661" y="2177"/>
              <a:ext cx="2987" cy="858"/>
            </a:xfrm>
            <a:custGeom>
              <a:avLst/>
              <a:gdLst>
                <a:gd name="T0" fmla="*/ 0 w 2715"/>
                <a:gd name="T1" fmla="*/ 0 h 757"/>
                <a:gd name="T2" fmla="*/ 1460 w 2715"/>
                <a:gd name="T3" fmla="*/ 1154 h 757"/>
                <a:gd name="T4" fmla="*/ 2915 w 2715"/>
                <a:gd name="T5" fmla="*/ 1416 h 757"/>
                <a:gd name="T6" fmla="*/ 4375 w 2715"/>
                <a:gd name="T7" fmla="*/ 787 h 757"/>
                <a:gd name="T8" fmla="*/ 0 60000 65536"/>
                <a:gd name="T9" fmla="*/ 0 60000 65536"/>
                <a:gd name="T10" fmla="*/ 0 60000 65536"/>
                <a:gd name="T11" fmla="*/ 0 60000 65536"/>
                <a:gd name="T12" fmla="*/ 0 w 2715"/>
                <a:gd name="T13" fmla="*/ 0 h 757"/>
                <a:gd name="T14" fmla="*/ 2715 w 2715"/>
                <a:gd name="T15" fmla="*/ 757 h 757"/>
              </a:gdLst>
              <a:ahLst/>
              <a:cxnLst>
                <a:cxn ang="T8">
                  <a:pos x="T0" y="T1"/>
                </a:cxn>
                <a:cxn ang="T9">
                  <a:pos x="T2" y="T3"/>
                </a:cxn>
                <a:cxn ang="T10">
                  <a:pos x="T4" y="T5"/>
                </a:cxn>
                <a:cxn ang="T11">
                  <a:pos x="T6" y="T7"/>
                </a:cxn>
              </a:cxnLst>
              <a:rect l="T12" t="T13" r="T14" b="T15"/>
              <a:pathLst>
                <a:path w="2715" h="757">
                  <a:moveTo>
                    <a:pt x="0" y="0"/>
                  </a:moveTo>
                  <a:lnTo>
                    <a:pt x="905" y="617"/>
                  </a:lnTo>
                  <a:lnTo>
                    <a:pt x="1810" y="757"/>
                  </a:lnTo>
                  <a:lnTo>
                    <a:pt x="2715" y="420"/>
                  </a:lnTo>
                </a:path>
              </a:pathLst>
            </a:custGeom>
            <a:noFill/>
            <a:ln w="17463">
              <a:solidFill>
                <a:srgbClr val="FF0000"/>
              </a:solidFill>
              <a:round/>
              <a:headEnd/>
              <a:tailEnd/>
            </a:ln>
          </p:spPr>
          <p:txBody>
            <a:bodyPr/>
            <a:lstStyle/>
            <a:p>
              <a:endParaRPr lang="en-US" sz="1600"/>
            </a:p>
          </p:txBody>
        </p:sp>
        <p:sp>
          <p:nvSpPr>
            <p:cNvPr id="31759" name="Freeform 14"/>
            <p:cNvSpPr>
              <a:spLocks/>
            </p:cNvSpPr>
            <p:nvPr/>
          </p:nvSpPr>
          <p:spPr bwMode="auto">
            <a:xfrm>
              <a:off x="1661" y="3358"/>
              <a:ext cx="2987" cy="290"/>
            </a:xfrm>
            <a:custGeom>
              <a:avLst/>
              <a:gdLst>
                <a:gd name="T0" fmla="*/ 0 w 2715"/>
                <a:gd name="T1" fmla="*/ 0 h 256"/>
                <a:gd name="T2" fmla="*/ 1460 w 2715"/>
                <a:gd name="T3" fmla="*/ 384 h 256"/>
                <a:gd name="T4" fmla="*/ 2915 w 2715"/>
                <a:gd name="T5" fmla="*/ 479 h 256"/>
                <a:gd name="T6" fmla="*/ 4375 w 2715"/>
                <a:gd name="T7" fmla="*/ 408 h 256"/>
                <a:gd name="T8" fmla="*/ 0 60000 65536"/>
                <a:gd name="T9" fmla="*/ 0 60000 65536"/>
                <a:gd name="T10" fmla="*/ 0 60000 65536"/>
                <a:gd name="T11" fmla="*/ 0 60000 65536"/>
                <a:gd name="T12" fmla="*/ 0 w 2715"/>
                <a:gd name="T13" fmla="*/ 0 h 256"/>
                <a:gd name="T14" fmla="*/ 2715 w 2715"/>
                <a:gd name="T15" fmla="*/ 256 h 256"/>
              </a:gdLst>
              <a:ahLst/>
              <a:cxnLst>
                <a:cxn ang="T8">
                  <a:pos x="T0" y="T1"/>
                </a:cxn>
                <a:cxn ang="T9">
                  <a:pos x="T2" y="T3"/>
                </a:cxn>
                <a:cxn ang="T10">
                  <a:pos x="T4" y="T5"/>
                </a:cxn>
                <a:cxn ang="T11">
                  <a:pos x="T6" y="T7"/>
                </a:cxn>
              </a:cxnLst>
              <a:rect l="T12" t="T13" r="T14" b="T15"/>
              <a:pathLst>
                <a:path w="2715" h="256">
                  <a:moveTo>
                    <a:pt x="0" y="0"/>
                  </a:moveTo>
                  <a:lnTo>
                    <a:pt x="905" y="206"/>
                  </a:lnTo>
                  <a:lnTo>
                    <a:pt x="1810" y="256"/>
                  </a:lnTo>
                  <a:lnTo>
                    <a:pt x="2715" y="219"/>
                  </a:lnTo>
                </a:path>
              </a:pathLst>
            </a:custGeom>
            <a:noFill/>
            <a:ln w="17463">
              <a:solidFill>
                <a:srgbClr val="009900"/>
              </a:solidFill>
              <a:round/>
              <a:headEnd/>
              <a:tailEnd/>
            </a:ln>
          </p:spPr>
          <p:txBody>
            <a:bodyPr/>
            <a:lstStyle/>
            <a:p>
              <a:endParaRPr lang="en-US" sz="1600"/>
            </a:p>
          </p:txBody>
        </p:sp>
        <p:sp>
          <p:nvSpPr>
            <p:cNvPr id="31760" name="Freeform 15"/>
            <p:cNvSpPr>
              <a:spLocks/>
            </p:cNvSpPr>
            <p:nvPr/>
          </p:nvSpPr>
          <p:spPr bwMode="auto">
            <a:xfrm>
              <a:off x="4616" y="3574"/>
              <a:ext cx="60" cy="62"/>
            </a:xfrm>
            <a:custGeom>
              <a:avLst/>
              <a:gdLst>
                <a:gd name="T0" fmla="*/ 40 w 55"/>
                <a:gd name="T1" fmla="*/ 100 h 55"/>
                <a:gd name="T2" fmla="*/ 52 w 55"/>
                <a:gd name="T3" fmla="*/ 100 h 55"/>
                <a:gd name="T4" fmla="*/ 56 w 55"/>
                <a:gd name="T5" fmla="*/ 100 h 55"/>
                <a:gd name="T6" fmla="*/ 65 w 55"/>
                <a:gd name="T7" fmla="*/ 98 h 55"/>
                <a:gd name="T8" fmla="*/ 68 w 55"/>
                <a:gd name="T9" fmla="*/ 90 h 55"/>
                <a:gd name="T10" fmla="*/ 73 w 55"/>
                <a:gd name="T11" fmla="*/ 87 h 55"/>
                <a:gd name="T12" fmla="*/ 77 w 55"/>
                <a:gd name="T13" fmla="*/ 81 h 55"/>
                <a:gd name="T14" fmla="*/ 81 w 55"/>
                <a:gd name="T15" fmla="*/ 77 h 55"/>
                <a:gd name="T16" fmla="*/ 84 w 55"/>
                <a:gd name="T17" fmla="*/ 68 h 55"/>
                <a:gd name="T18" fmla="*/ 84 w 55"/>
                <a:gd name="T19" fmla="*/ 61 h 55"/>
                <a:gd name="T20" fmla="*/ 84 w 55"/>
                <a:gd name="T21" fmla="*/ 53 h 55"/>
                <a:gd name="T22" fmla="*/ 84 w 55"/>
                <a:gd name="T23" fmla="*/ 43 h 55"/>
                <a:gd name="T24" fmla="*/ 84 w 55"/>
                <a:gd name="T25" fmla="*/ 38 h 55"/>
                <a:gd name="T26" fmla="*/ 81 w 55"/>
                <a:gd name="T27" fmla="*/ 29 h 55"/>
                <a:gd name="T28" fmla="*/ 77 w 55"/>
                <a:gd name="T29" fmla="*/ 24 h 55"/>
                <a:gd name="T30" fmla="*/ 73 w 55"/>
                <a:gd name="T31" fmla="*/ 18 h 55"/>
                <a:gd name="T32" fmla="*/ 68 w 55"/>
                <a:gd name="T33" fmla="*/ 10 h 55"/>
                <a:gd name="T34" fmla="*/ 65 w 55"/>
                <a:gd name="T35" fmla="*/ 10 h 55"/>
                <a:gd name="T36" fmla="*/ 56 w 55"/>
                <a:gd name="T37" fmla="*/ 3 h 55"/>
                <a:gd name="T38" fmla="*/ 52 w 55"/>
                <a:gd name="T39" fmla="*/ 3 h 55"/>
                <a:gd name="T40" fmla="*/ 45 w 55"/>
                <a:gd name="T41" fmla="*/ 0 h 55"/>
                <a:gd name="T42" fmla="*/ 35 w 55"/>
                <a:gd name="T43" fmla="*/ 3 h 55"/>
                <a:gd name="T44" fmla="*/ 32 w 55"/>
                <a:gd name="T45" fmla="*/ 3 h 55"/>
                <a:gd name="T46" fmla="*/ 23 w 55"/>
                <a:gd name="T47" fmla="*/ 10 h 55"/>
                <a:gd name="T48" fmla="*/ 19 w 55"/>
                <a:gd name="T49" fmla="*/ 10 h 55"/>
                <a:gd name="T50" fmla="*/ 15 w 55"/>
                <a:gd name="T51" fmla="*/ 18 h 55"/>
                <a:gd name="T52" fmla="*/ 5 w 55"/>
                <a:gd name="T53" fmla="*/ 24 h 55"/>
                <a:gd name="T54" fmla="*/ 5 w 55"/>
                <a:gd name="T55" fmla="*/ 29 h 55"/>
                <a:gd name="T56" fmla="*/ 2 w 55"/>
                <a:gd name="T57" fmla="*/ 38 h 55"/>
                <a:gd name="T58" fmla="*/ 2 w 55"/>
                <a:gd name="T59" fmla="*/ 43 h 55"/>
                <a:gd name="T60" fmla="*/ 0 w 55"/>
                <a:gd name="T61" fmla="*/ 53 h 55"/>
                <a:gd name="T62" fmla="*/ 2 w 55"/>
                <a:gd name="T63" fmla="*/ 61 h 55"/>
                <a:gd name="T64" fmla="*/ 2 w 55"/>
                <a:gd name="T65" fmla="*/ 68 h 55"/>
                <a:gd name="T66" fmla="*/ 5 w 55"/>
                <a:gd name="T67" fmla="*/ 77 h 55"/>
                <a:gd name="T68" fmla="*/ 5 w 55"/>
                <a:gd name="T69" fmla="*/ 81 h 55"/>
                <a:gd name="T70" fmla="*/ 15 w 55"/>
                <a:gd name="T71" fmla="*/ 87 h 55"/>
                <a:gd name="T72" fmla="*/ 19 w 55"/>
                <a:gd name="T73" fmla="*/ 90 h 55"/>
                <a:gd name="T74" fmla="*/ 23 w 55"/>
                <a:gd name="T75" fmla="*/ 98 h 55"/>
                <a:gd name="T76" fmla="*/ 32 w 55"/>
                <a:gd name="T77" fmla="*/ 100 h 55"/>
                <a:gd name="T78" fmla="*/ 35 w 55"/>
                <a:gd name="T79" fmla="*/ 100 h 55"/>
                <a:gd name="T80" fmla="*/ 45 w 55"/>
                <a:gd name="T81" fmla="*/ 100 h 55"/>
                <a:gd name="T82" fmla="*/ 45 w 55"/>
                <a:gd name="T83" fmla="*/ 100 h 55"/>
                <a:gd name="T84" fmla="*/ 40 w 55"/>
                <a:gd name="T85" fmla="*/ 100 h 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
                <a:gd name="T130" fmla="*/ 0 h 55"/>
                <a:gd name="T131" fmla="*/ 55 w 55"/>
                <a:gd name="T132" fmla="*/ 55 h 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 h="55">
                  <a:moveTo>
                    <a:pt x="26" y="55"/>
                  </a:moveTo>
                  <a:lnTo>
                    <a:pt x="34" y="55"/>
                  </a:lnTo>
                  <a:lnTo>
                    <a:pt x="36" y="55"/>
                  </a:lnTo>
                  <a:lnTo>
                    <a:pt x="42" y="53"/>
                  </a:lnTo>
                  <a:lnTo>
                    <a:pt x="44" y="50"/>
                  </a:lnTo>
                  <a:lnTo>
                    <a:pt x="47" y="47"/>
                  </a:lnTo>
                  <a:lnTo>
                    <a:pt x="50" y="45"/>
                  </a:lnTo>
                  <a:lnTo>
                    <a:pt x="52" y="42"/>
                  </a:lnTo>
                  <a:lnTo>
                    <a:pt x="55" y="37"/>
                  </a:lnTo>
                  <a:lnTo>
                    <a:pt x="55" y="34"/>
                  </a:lnTo>
                  <a:lnTo>
                    <a:pt x="55" y="29"/>
                  </a:lnTo>
                  <a:lnTo>
                    <a:pt x="55" y="24"/>
                  </a:lnTo>
                  <a:lnTo>
                    <a:pt x="55" y="21"/>
                  </a:lnTo>
                  <a:lnTo>
                    <a:pt x="52" y="16"/>
                  </a:lnTo>
                  <a:lnTo>
                    <a:pt x="50" y="13"/>
                  </a:lnTo>
                  <a:lnTo>
                    <a:pt x="47" y="10"/>
                  </a:lnTo>
                  <a:lnTo>
                    <a:pt x="44" y="5"/>
                  </a:lnTo>
                  <a:lnTo>
                    <a:pt x="42" y="5"/>
                  </a:lnTo>
                  <a:lnTo>
                    <a:pt x="36" y="3"/>
                  </a:lnTo>
                  <a:lnTo>
                    <a:pt x="34" y="3"/>
                  </a:lnTo>
                  <a:lnTo>
                    <a:pt x="29" y="0"/>
                  </a:lnTo>
                  <a:lnTo>
                    <a:pt x="23" y="3"/>
                  </a:lnTo>
                  <a:lnTo>
                    <a:pt x="21" y="3"/>
                  </a:lnTo>
                  <a:lnTo>
                    <a:pt x="15" y="5"/>
                  </a:lnTo>
                  <a:lnTo>
                    <a:pt x="13" y="5"/>
                  </a:lnTo>
                  <a:lnTo>
                    <a:pt x="10" y="10"/>
                  </a:lnTo>
                  <a:lnTo>
                    <a:pt x="5" y="13"/>
                  </a:lnTo>
                  <a:lnTo>
                    <a:pt x="5" y="16"/>
                  </a:lnTo>
                  <a:lnTo>
                    <a:pt x="2" y="21"/>
                  </a:lnTo>
                  <a:lnTo>
                    <a:pt x="2" y="24"/>
                  </a:lnTo>
                  <a:lnTo>
                    <a:pt x="0" y="29"/>
                  </a:lnTo>
                  <a:lnTo>
                    <a:pt x="2" y="34"/>
                  </a:lnTo>
                  <a:lnTo>
                    <a:pt x="2" y="37"/>
                  </a:lnTo>
                  <a:lnTo>
                    <a:pt x="5" y="42"/>
                  </a:lnTo>
                  <a:lnTo>
                    <a:pt x="5" y="45"/>
                  </a:lnTo>
                  <a:lnTo>
                    <a:pt x="10" y="47"/>
                  </a:lnTo>
                  <a:lnTo>
                    <a:pt x="13" y="50"/>
                  </a:lnTo>
                  <a:lnTo>
                    <a:pt x="15" y="53"/>
                  </a:lnTo>
                  <a:lnTo>
                    <a:pt x="21" y="55"/>
                  </a:lnTo>
                  <a:lnTo>
                    <a:pt x="23" y="55"/>
                  </a:lnTo>
                  <a:lnTo>
                    <a:pt x="29" y="55"/>
                  </a:lnTo>
                  <a:lnTo>
                    <a:pt x="26" y="55"/>
                  </a:lnTo>
                  <a:close/>
                </a:path>
              </a:pathLst>
            </a:custGeom>
            <a:solidFill>
              <a:srgbClr val="009900"/>
            </a:solidFill>
            <a:ln w="9525">
              <a:solidFill>
                <a:srgbClr val="009900"/>
              </a:solidFill>
              <a:round/>
              <a:headEnd/>
              <a:tailEnd/>
            </a:ln>
          </p:spPr>
          <p:txBody>
            <a:bodyPr/>
            <a:lstStyle/>
            <a:p>
              <a:endParaRPr lang="en-US" sz="1600"/>
            </a:p>
          </p:txBody>
        </p:sp>
        <p:sp>
          <p:nvSpPr>
            <p:cNvPr id="31761" name="Freeform 16"/>
            <p:cNvSpPr>
              <a:spLocks/>
            </p:cNvSpPr>
            <p:nvPr/>
          </p:nvSpPr>
          <p:spPr bwMode="auto">
            <a:xfrm>
              <a:off x="3623" y="3618"/>
              <a:ext cx="61" cy="63"/>
            </a:xfrm>
            <a:custGeom>
              <a:avLst/>
              <a:gdLst>
                <a:gd name="T0" fmla="*/ 41 w 56"/>
                <a:gd name="T1" fmla="*/ 101 h 56"/>
                <a:gd name="T2" fmla="*/ 49 w 56"/>
                <a:gd name="T3" fmla="*/ 101 h 56"/>
                <a:gd name="T4" fmla="*/ 57 w 56"/>
                <a:gd name="T5" fmla="*/ 101 h 56"/>
                <a:gd name="T6" fmla="*/ 66 w 56"/>
                <a:gd name="T7" fmla="*/ 95 h 56"/>
                <a:gd name="T8" fmla="*/ 69 w 56"/>
                <a:gd name="T9" fmla="*/ 91 h 56"/>
                <a:gd name="T10" fmla="*/ 74 w 56"/>
                <a:gd name="T11" fmla="*/ 88 h 56"/>
                <a:gd name="T12" fmla="*/ 76 w 56"/>
                <a:gd name="T13" fmla="*/ 81 h 56"/>
                <a:gd name="T14" fmla="*/ 82 w 56"/>
                <a:gd name="T15" fmla="*/ 78 h 56"/>
                <a:gd name="T16" fmla="*/ 85 w 56"/>
                <a:gd name="T17" fmla="*/ 67 h 56"/>
                <a:gd name="T18" fmla="*/ 85 w 56"/>
                <a:gd name="T19" fmla="*/ 63 h 56"/>
                <a:gd name="T20" fmla="*/ 85 w 56"/>
                <a:gd name="T21" fmla="*/ 53 h 56"/>
                <a:gd name="T22" fmla="*/ 85 w 56"/>
                <a:gd name="T23" fmla="*/ 43 h 56"/>
                <a:gd name="T24" fmla="*/ 85 w 56"/>
                <a:gd name="T25" fmla="*/ 41 h 56"/>
                <a:gd name="T26" fmla="*/ 82 w 56"/>
                <a:gd name="T27" fmla="*/ 29 h 56"/>
                <a:gd name="T28" fmla="*/ 76 w 56"/>
                <a:gd name="T29" fmla="*/ 26 h 56"/>
                <a:gd name="T30" fmla="*/ 74 w 56"/>
                <a:gd name="T31" fmla="*/ 14 h 56"/>
                <a:gd name="T32" fmla="*/ 69 w 56"/>
                <a:gd name="T33" fmla="*/ 11 h 56"/>
                <a:gd name="T34" fmla="*/ 66 w 56"/>
                <a:gd name="T35" fmla="*/ 11 h 56"/>
                <a:gd name="T36" fmla="*/ 57 w 56"/>
                <a:gd name="T37" fmla="*/ 3 h 56"/>
                <a:gd name="T38" fmla="*/ 49 w 56"/>
                <a:gd name="T39" fmla="*/ 3 h 56"/>
                <a:gd name="T40" fmla="*/ 45 w 56"/>
                <a:gd name="T41" fmla="*/ 0 h 56"/>
                <a:gd name="T42" fmla="*/ 37 w 56"/>
                <a:gd name="T43" fmla="*/ 3 h 56"/>
                <a:gd name="T44" fmla="*/ 29 w 56"/>
                <a:gd name="T45" fmla="*/ 3 h 56"/>
                <a:gd name="T46" fmla="*/ 25 w 56"/>
                <a:gd name="T47" fmla="*/ 11 h 56"/>
                <a:gd name="T48" fmla="*/ 21 w 56"/>
                <a:gd name="T49" fmla="*/ 11 h 56"/>
                <a:gd name="T50" fmla="*/ 13 w 56"/>
                <a:gd name="T51" fmla="*/ 14 h 56"/>
                <a:gd name="T52" fmla="*/ 11 w 56"/>
                <a:gd name="T53" fmla="*/ 26 h 56"/>
                <a:gd name="T54" fmla="*/ 11 w 56"/>
                <a:gd name="T55" fmla="*/ 29 h 56"/>
                <a:gd name="T56" fmla="*/ 3 w 56"/>
                <a:gd name="T57" fmla="*/ 41 h 56"/>
                <a:gd name="T58" fmla="*/ 3 w 56"/>
                <a:gd name="T59" fmla="*/ 43 h 56"/>
                <a:gd name="T60" fmla="*/ 0 w 56"/>
                <a:gd name="T61" fmla="*/ 53 h 56"/>
                <a:gd name="T62" fmla="*/ 3 w 56"/>
                <a:gd name="T63" fmla="*/ 63 h 56"/>
                <a:gd name="T64" fmla="*/ 3 w 56"/>
                <a:gd name="T65" fmla="*/ 67 h 56"/>
                <a:gd name="T66" fmla="*/ 11 w 56"/>
                <a:gd name="T67" fmla="*/ 78 h 56"/>
                <a:gd name="T68" fmla="*/ 11 w 56"/>
                <a:gd name="T69" fmla="*/ 81 h 56"/>
                <a:gd name="T70" fmla="*/ 13 w 56"/>
                <a:gd name="T71" fmla="*/ 88 h 56"/>
                <a:gd name="T72" fmla="*/ 21 w 56"/>
                <a:gd name="T73" fmla="*/ 91 h 56"/>
                <a:gd name="T74" fmla="*/ 25 w 56"/>
                <a:gd name="T75" fmla="*/ 95 h 56"/>
                <a:gd name="T76" fmla="*/ 29 w 56"/>
                <a:gd name="T77" fmla="*/ 101 h 56"/>
                <a:gd name="T78" fmla="*/ 37 w 56"/>
                <a:gd name="T79" fmla="*/ 101 h 56"/>
                <a:gd name="T80" fmla="*/ 45 w 56"/>
                <a:gd name="T81" fmla="*/ 101 h 56"/>
                <a:gd name="T82" fmla="*/ 45 w 56"/>
                <a:gd name="T83" fmla="*/ 101 h 56"/>
                <a:gd name="T84" fmla="*/ 41 w 56"/>
                <a:gd name="T85" fmla="*/ 101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
                <a:gd name="T130" fmla="*/ 0 h 56"/>
                <a:gd name="T131" fmla="*/ 56 w 56"/>
                <a:gd name="T132" fmla="*/ 56 h 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 h="56">
                  <a:moveTo>
                    <a:pt x="27" y="56"/>
                  </a:moveTo>
                  <a:lnTo>
                    <a:pt x="32" y="56"/>
                  </a:lnTo>
                  <a:lnTo>
                    <a:pt x="37" y="56"/>
                  </a:lnTo>
                  <a:lnTo>
                    <a:pt x="43" y="53"/>
                  </a:lnTo>
                  <a:lnTo>
                    <a:pt x="45" y="51"/>
                  </a:lnTo>
                  <a:lnTo>
                    <a:pt x="48" y="48"/>
                  </a:lnTo>
                  <a:lnTo>
                    <a:pt x="50" y="45"/>
                  </a:lnTo>
                  <a:lnTo>
                    <a:pt x="53" y="43"/>
                  </a:lnTo>
                  <a:lnTo>
                    <a:pt x="56" y="37"/>
                  </a:lnTo>
                  <a:lnTo>
                    <a:pt x="56" y="35"/>
                  </a:lnTo>
                  <a:lnTo>
                    <a:pt x="56" y="29"/>
                  </a:lnTo>
                  <a:lnTo>
                    <a:pt x="56" y="24"/>
                  </a:lnTo>
                  <a:lnTo>
                    <a:pt x="56" y="22"/>
                  </a:lnTo>
                  <a:lnTo>
                    <a:pt x="53" y="16"/>
                  </a:lnTo>
                  <a:lnTo>
                    <a:pt x="50" y="14"/>
                  </a:lnTo>
                  <a:lnTo>
                    <a:pt x="48" y="8"/>
                  </a:lnTo>
                  <a:lnTo>
                    <a:pt x="45" y="6"/>
                  </a:lnTo>
                  <a:lnTo>
                    <a:pt x="43" y="6"/>
                  </a:lnTo>
                  <a:lnTo>
                    <a:pt x="37" y="3"/>
                  </a:lnTo>
                  <a:lnTo>
                    <a:pt x="32" y="3"/>
                  </a:lnTo>
                  <a:lnTo>
                    <a:pt x="29" y="0"/>
                  </a:lnTo>
                  <a:lnTo>
                    <a:pt x="24" y="3"/>
                  </a:lnTo>
                  <a:lnTo>
                    <a:pt x="19" y="3"/>
                  </a:lnTo>
                  <a:lnTo>
                    <a:pt x="16" y="6"/>
                  </a:lnTo>
                  <a:lnTo>
                    <a:pt x="14" y="6"/>
                  </a:lnTo>
                  <a:lnTo>
                    <a:pt x="8" y="8"/>
                  </a:lnTo>
                  <a:lnTo>
                    <a:pt x="6" y="14"/>
                  </a:lnTo>
                  <a:lnTo>
                    <a:pt x="6" y="16"/>
                  </a:lnTo>
                  <a:lnTo>
                    <a:pt x="3" y="22"/>
                  </a:lnTo>
                  <a:lnTo>
                    <a:pt x="3" y="24"/>
                  </a:lnTo>
                  <a:lnTo>
                    <a:pt x="0" y="29"/>
                  </a:lnTo>
                  <a:lnTo>
                    <a:pt x="3" y="35"/>
                  </a:lnTo>
                  <a:lnTo>
                    <a:pt x="3" y="37"/>
                  </a:lnTo>
                  <a:lnTo>
                    <a:pt x="6" y="43"/>
                  </a:lnTo>
                  <a:lnTo>
                    <a:pt x="6" y="45"/>
                  </a:lnTo>
                  <a:lnTo>
                    <a:pt x="8" y="48"/>
                  </a:lnTo>
                  <a:lnTo>
                    <a:pt x="14" y="51"/>
                  </a:lnTo>
                  <a:lnTo>
                    <a:pt x="16" y="53"/>
                  </a:lnTo>
                  <a:lnTo>
                    <a:pt x="19" y="56"/>
                  </a:lnTo>
                  <a:lnTo>
                    <a:pt x="24" y="56"/>
                  </a:lnTo>
                  <a:lnTo>
                    <a:pt x="29" y="56"/>
                  </a:lnTo>
                  <a:lnTo>
                    <a:pt x="27" y="56"/>
                  </a:lnTo>
                  <a:close/>
                </a:path>
              </a:pathLst>
            </a:custGeom>
            <a:solidFill>
              <a:srgbClr val="009900"/>
            </a:solidFill>
            <a:ln w="9525">
              <a:solidFill>
                <a:srgbClr val="009900"/>
              </a:solidFill>
              <a:round/>
              <a:headEnd/>
              <a:tailEnd/>
            </a:ln>
          </p:spPr>
          <p:txBody>
            <a:bodyPr/>
            <a:lstStyle/>
            <a:p>
              <a:endParaRPr lang="en-US" sz="1600"/>
            </a:p>
          </p:txBody>
        </p:sp>
        <p:sp>
          <p:nvSpPr>
            <p:cNvPr id="31762" name="Freeform 17"/>
            <p:cNvSpPr>
              <a:spLocks/>
            </p:cNvSpPr>
            <p:nvPr/>
          </p:nvSpPr>
          <p:spPr bwMode="auto">
            <a:xfrm>
              <a:off x="4924" y="2957"/>
              <a:ext cx="60" cy="64"/>
            </a:xfrm>
            <a:custGeom>
              <a:avLst/>
              <a:gdLst>
                <a:gd name="T0" fmla="*/ 40 w 55"/>
                <a:gd name="T1" fmla="*/ 104 h 56"/>
                <a:gd name="T2" fmla="*/ 49 w 55"/>
                <a:gd name="T3" fmla="*/ 109 h 56"/>
                <a:gd name="T4" fmla="*/ 57 w 55"/>
                <a:gd name="T5" fmla="*/ 104 h 56"/>
                <a:gd name="T6" fmla="*/ 62 w 55"/>
                <a:gd name="T7" fmla="*/ 104 h 56"/>
                <a:gd name="T8" fmla="*/ 69 w 55"/>
                <a:gd name="T9" fmla="*/ 97 h 56"/>
                <a:gd name="T10" fmla="*/ 74 w 55"/>
                <a:gd name="T11" fmla="*/ 94 h 56"/>
                <a:gd name="T12" fmla="*/ 77 w 55"/>
                <a:gd name="T13" fmla="*/ 86 h 56"/>
                <a:gd name="T14" fmla="*/ 82 w 55"/>
                <a:gd name="T15" fmla="*/ 80 h 56"/>
                <a:gd name="T16" fmla="*/ 82 w 55"/>
                <a:gd name="T17" fmla="*/ 72 h 56"/>
                <a:gd name="T18" fmla="*/ 84 w 55"/>
                <a:gd name="T19" fmla="*/ 63 h 56"/>
                <a:gd name="T20" fmla="*/ 84 w 55"/>
                <a:gd name="T21" fmla="*/ 53 h 56"/>
                <a:gd name="T22" fmla="*/ 84 w 55"/>
                <a:gd name="T23" fmla="*/ 46 h 56"/>
                <a:gd name="T24" fmla="*/ 82 w 55"/>
                <a:gd name="T25" fmla="*/ 38 h 56"/>
                <a:gd name="T26" fmla="*/ 82 w 55"/>
                <a:gd name="T27" fmla="*/ 31 h 56"/>
                <a:gd name="T28" fmla="*/ 77 w 55"/>
                <a:gd name="T29" fmla="*/ 22 h 56"/>
                <a:gd name="T30" fmla="*/ 74 w 55"/>
                <a:gd name="T31" fmla="*/ 15 h 56"/>
                <a:gd name="T32" fmla="*/ 69 w 55"/>
                <a:gd name="T33" fmla="*/ 10 h 56"/>
                <a:gd name="T34" fmla="*/ 62 w 55"/>
                <a:gd name="T35" fmla="*/ 3 h 56"/>
                <a:gd name="T36" fmla="*/ 57 w 55"/>
                <a:gd name="T37" fmla="*/ 3 h 56"/>
                <a:gd name="T38" fmla="*/ 49 w 55"/>
                <a:gd name="T39" fmla="*/ 0 h 56"/>
                <a:gd name="T40" fmla="*/ 40 w 55"/>
                <a:gd name="T41" fmla="*/ 0 h 56"/>
                <a:gd name="T42" fmla="*/ 37 w 55"/>
                <a:gd name="T43" fmla="*/ 0 h 56"/>
                <a:gd name="T44" fmla="*/ 29 w 55"/>
                <a:gd name="T45" fmla="*/ 3 h 56"/>
                <a:gd name="T46" fmla="*/ 25 w 55"/>
                <a:gd name="T47" fmla="*/ 3 h 56"/>
                <a:gd name="T48" fmla="*/ 16 w 55"/>
                <a:gd name="T49" fmla="*/ 10 h 56"/>
                <a:gd name="T50" fmla="*/ 13 w 55"/>
                <a:gd name="T51" fmla="*/ 15 h 56"/>
                <a:gd name="T52" fmla="*/ 5 w 55"/>
                <a:gd name="T53" fmla="*/ 22 h 56"/>
                <a:gd name="T54" fmla="*/ 3 w 55"/>
                <a:gd name="T55" fmla="*/ 31 h 56"/>
                <a:gd name="T56" fmla="*/ 3 w 55"/>
                <a:gd name="T57" fmla="*/ 38 h 56"/>
                <a:gd name="T58" fmla="*/ 0 w 55"/>
                <a:gd name="T59" fmla="*/ 46 h 56"/>
                <a:gd name="T60" fmla="*/ 0 w 55"/>
                <a:gd name="T61" fmla="*/ 53 h 56"/>
                <a:gd name="T62" fmla="*/ 0 w 55"/>
                <a:gd name="T63" fmla="*/ 63 h 56"/>
                <a:gd name="T64" fmla="*/ 3 w 55"/>
                <a:gd name="T65" fmla="*/ 72 h 56"/>
                <a:gd name="T66" fmla="*/ 3 w 55"/>
                <a:gd name="T67" fmla="*/ 80 h 56"/>
                <a:gd name="T68" fmla="*/ 5 w 55"/>
                <a:gd name="T69" fmla="*/ 86 h 56"/>
                <a:gd name="T70" fmla="*/ 13 w 55"/>
                <a:gd name="T71" fmla="*/ 94 h 56"/>
                <a:gd name="T72" fmla="*/ 16 w 55"/>
                <a:gd name="T73" fmla="*/ 97 h 56"/>
                <a:gd name="T74" fmla="*/ 25 w 55"/>
                <a:gd name="T75" fmla="*/ 104 h 56"/>
                <a:gd name="T76" fmla="*/ 29 w 55"/>
                <a:gd name="T77" fmla="*/ 104 h 56"/>
                <a:gd name="T78" fmla="*/ 37 w 55"/>
                <a:gd name="T79" fmla="*/ 109 h 56"/>
                <a:gd name="T80" fmla="*/ 40 w 55"/>
                <a:gd name="T81" fmla="*/ 109 h 56"/>
                <a:gd name="T82" fmla="*/ 40 w 55"/>
                <a:gd name="T83" fmla="*/ 109 h 56"/>
                <a:gd name="T84" fmla="*/ 40 w 55"/>
                <a:gd name="T85" fmla="*/ 104 h 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
                <a:gd name="T130" fmla="*/ 0 h 56"/>
                <a:gd name="T131" fmla="*/ 55 w 55"/>
                <a:gd name="T132" fmla="*/ 56 h 5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 h="56">
                  <a:moveTo>
                    <a:pt x="26" y="53"/>
                  </a:moveTo>
                  <a:lnTo>
                    <a:pt x="32" y="56"/>
                  </a:lnTo>
                  <a:lnTo>
                    <a:pt x="37" y="53"/>
                  </a:lnTo>
                  <a:lnTo>
                    <a:pt x="40" y="53"/>
                  </a:lnTo>
                  <a:lnTo>
                    <a:pt x="45" y="50"/>
                  </a:lnTo>
                  <a:lnTo>
                    <a:pt x="48" y="48"/>
                  </a:lnTo>
                  <a:lnTo>
                    <a:pt x="50" y="45"/>
                  </a:lnTo>
                  <a:lnTo>
                    <a:pt x="53" y="40"/>
                  </a:lnTo>
                  <a:lnTo>
                    <a:pt x="53" y="37"/>
                  </a:lnTo>
                  <a:lnTo>
                    <a:pt x="55" y="32"/>
                  </a:lnTo>
                  <a:lnTo>
                    <a:pt x="55" y="27"/>
                  </a:lnTo>
                  <a:lnTo>
                    <a:pt x="55" y="24"/>
                  </a:lnTo>
                  <a:lnTo>
                    <a:pt x="53" y="19"/>
                  </a:lnTo>
                  <a:lnTo>
                    <a:pt x="53" y="16"/>
                  </a:lnTo>
                  <a:lnTo>
                    <a:pt x="50" y="11"/>
                  </a:lnTo>
                  <a:lnTo>
                    <a:pt x="48" y="8"/>
                  </a:lnTo>
                  <a:lnTo>
                    <a:pt x="45" y="5"/>
                  </a:lnTo>
                  <a:lnTo>
                    <a:pt x="40" y="3"/>
                  </a:lnTo>
                  <a:lnTo>
                    <a:pt x="37" y="3"/>
                  </a:lnTo>
                  <a:lnTo>
                    <a:pt x="32" y="0"/>
                  </a:lnTo>
                  <a:lnTo>
                    <a:pt x="26" y="0"/>
                  </a:lnTo>
                  <a:lnTo>
                    <a:pt x="24" y="0"/>
                  </a:lnTo>
                  <a:lnTo>
                    <a:pt x="19" y="3"/>
                  </a:lnTo>
                  <a:lnTo>
                    <a:pt x="16" y="3"/>
                  </a:lnTo>
                  <a:lnTo>
                    <a:pt x="11" y="5"/>
                  </a:lnTo>
                  <a:lnTo>
                    <a:pt x="8" y="8"/>
                  </a:lnTo>
                  <a:lnTo>
                    <a:pt x="5" y="11"/>
                  </a:lnTo>
                  <a:lnTo>
                    <a:pt x="3" y="16"/>
                  </a:lnTo>
                  <a:lnTo>
                    <a:pt x="3" y="19"/>
                  </a:lnTo>
                  <a:lnTo>
                    <a:pt x="0" y="24"/>
                  </a:lnTo>
                  <a:lnTo>
                    <a:pt x="0" y="27"/>
                  </a:lnTo>
                  <a:lnTo>
                    <a:pt x="0" y="32"/>
                  </a:lnTo>
                  <a:lnTo>
                    <a:pt x="3" y="37"/>
                  </a:lnTo>
                  <a:lnTo>
                    <a:pt x="3" y="40"/>
                  </a:lnTo>
                  <a:lnTo>
                    <a:pt x="5" y="45"/>
                  </a:lnTo>
                  <a:lnTo>
                    <a:pt x="8" y="48"/>
                  </a:lnTo>
                  <a:lnTo>
                    <a:pt x="11" y="50"/>
                  </a:lnTo>
                  <a:lnTo>
                    <a:pt x="16" y="53"/>
                  </a:lnTo>
                  <a:lnTo>
                    <a:pt x="19" y="53"/>
                  </a:lnTo>
                  <a:lnTo>
                    <a:pt x="24" y="56"/>
                  </a:lnTo>
                  <a:lnTo>
                    <a:pt x="26" y="56"/>
                  </a:lnTo>
                  <a:lnTo>
                    <a:pt x="26" y="53"/>
                  </a:lnTo>
                  <a:close/>
                </a:path>
              </a:pathLst>
            </a:custGeom>
            <a:solidFill>
              <a:srgbClr val="009900"/>
            </a:solidFill>
            <a:ln w="9525">
              <a:solidFill>
                <a:srgbClr val="009900"/>
              </a:solidFill>
              <a:round/>
              <a:headEnd/>
              <a:tailEnd/>
            </a:ln>
          </p:spPr>
          <p:txBody>
            <a:bodyPr/>
            <a:lstStyle/>
            <a:p>
              <a:endParaRPr lang="en-US" sz="1600"/>
            </a:p>
          </p:txBody>
        </p:sp>
        <p:sp>
          <p:nvSpPr>
            <p:cNvPr id="31763" name="Freeform 18"/>
            <p:cNvSpPr>
              <a:spLocks/>
            </p:cNvSpPr>
            <p:nvPr/>
          </p:nvSpPr>
          <p:spPr bwMode="auto">
            <a:xfrm>
              <a:off x="2627" y="3559"/>
              <a:ext cx="58" cy="62"/>
            </a:xfrm>
            <a:custGeom>
              <a:avLst/>
              <a:gdLst>
                <a:gd name="T0" fmla="*/ 43 w 53"/>
                <a:gd name="T1" fmla="*/ 100 h 55"/>
                <a:gd name="T2" fmla="*/ 50 w 53"/>
                <a:gd name="T3" fmla="*/ 100 h 55"/>
                <a:gd name="T4" fmla="*/ 55 w 53"/>
                <a:gd name="T5" fmla="*/ 100 h 55"/>
                <a:gd name="T6" fmla="*/ 63 w 53"/>
                <a:gd name="T7" fmla="*/ 97 h 55"/>
                <a:gd name="T8" fmla="*/ 67 w 53"/>
                <a:gd name="T9" fmla="*/ 90 h 55"/>
                <a:gd name="T10" fmla="*/ 71 w 53"/>
                <a:gd name="T11" fmla="*/ 87 h 55"/>
                <a:gd name="T12" fmla="*/ 76 w 53"/>
                <a:gd name="T13" fmla="*/ 81 h 55"/>
                <a:gd name="T14" fmla="*/ 80 w 53"/>
                <a:gd name="T15" fmla="*/ 71 h 55"/>
                <a:gd name="T16" fmla="*/ 83 w 53"/>
                <a:gd name="T17" fmla="*/ 68 h 55"/>
                <a:gd name="T18" fmla="*/ 83 w 53"/>
                <a:gd name="T19" fmla="*/ 56 h 55"/>
                <a:gd name="T20" fmla="*/ 83 w 53"/>
                <a:gd name="T21" fmla="*/ 53 h 55"/>
                <a:gd name="T22" fmla="*/ 83 w 53"/>
                <a:gd name="T23" fmla="*/ 42 h 55"/>
                <a:gd name="T24" fmla="*/ 83 w 53"/>
                <a:gd name="T25" fmla="*/ 33 h 55"/>
                <a:gd name="T26" fmla="*/ 80 w 53"/>
                <a:gd name="T27" fmla="*/ 29 h 55"/>
                <a:gd name="T28" fmla="*/ 76 w 53"/>
                <a:gd name="T29" fmla="*/ 24 h 55"/>
                <a:gd name="T30" fmla="*/ 71 w 53"/>
                <a:gd name="T31" fmla="*/ 14 h 55"/>
                <a:gd name="T32" fmla="*/ 67 w 53"/>
                <a:gd name="T33" fmla="*/ 10 h 55"/>
                <a:gd name="T34" fmla="*/ 63 w 53"/>
                <a:gd name="T35" fmla="*/ 2 h 55"/>
                <a:gd name="T36" fmla="*/ 55 w 53"/>
                <a:gd name="T37" fmla="*/ 2 h 55"/>
                <a:gd name="T38" fmla="*/ 50 w 53"/>
                <a:gd name="T39" fmla="*/ 0 h 55"/>
                <a:gd name="T40" fmla="*/ 43 w 53"/>
                <a:gd name="T41" fmla="*/ 0 h 55"/>
                <a:gd name="T42" fmla="*/ 34 w 53"/>
                <a:gd name="T43" fmla="*/ 0 h 55"/>
                <a:gd name="T44" fmla="*/ 30 w 53"/>
                <a:gd name="T45" fmla="*/ 2 h 55"/>
                <a:gd name="T46" fmla="*/ 22 w 53"/>
                <a:gd name="T47" fmla="*/ 2 h 55"/>
                <a:gd name="T48" fmla="*/ 16 w 53"/>
                <a:gd name="T49" fmla="*/ 10 h 55"/>
                <a:gd name="T50" fmla="*/ 13 w 53"/>
                <a:gd name="T51" fmla="*/ 14 h 55"/>
                <a:gd name="T52" fmla="*/ 11 w 53"/>
                <a:gd name="T53" fmla="*/ 24 h 55"/>
                <a:gd name="T54" fmla="*/ 3 w 53"/>
                <a:gd name="T55" fmla="*/ 29 h 55"/>
                <a:gd name="T56" fmla="*/ 0 w 53"/>
                <a:gd name="T57" fmla="*/ 33 h 55"/>
                <a:gd name="T58" fmla="*/ 0 w 53"/>
                <a:gd name="T59" fmla="*/ 42 h 55"/>
                <a:gd name="T60" fmla="*/ 0 w 53"/>
                <a:gd name="T61" fmla="*/ 53 h 55"/>
                <a:gd name="T62" fmla="*/ 0 w 53"/>
                <a:gd name="T63" fmla="*/ 56 h 55"/>
                <a:gd name="T64" fmla="*/ 0 w 53"/>
                <a:gd name="T65" fmla="*/ 68 h 55"/>
                <a:gd name="T66" fmla="*/ 3 w 53"/>
                <a:gd name="T67" fmla="*/ 71 h 55"/>
                <a:gd name="T68" fmla="*/ 11 w 53"/>
                <a:gd name="T69" fmla="*/ 81 h 55"/>
                <a:gd name="T70" fmla="*/ 13 w 53"/>
                <a:gd name="T71" fmla="*/ 87 h 55"/>
                <a:gd name="T72" fmla="*/ 16 w 53"/>
                <a:gd name="T73" fmla="*/ 90 h 55"/>
                <a:gd name="T74" fmla="*/ 22 w 53"/>
                <a:gd name="T75" fmla="*/ 97 h 55"/>
                <a:gd name="T76" fmla="*/ 30 w 53"/>
                <a:gd name="T77" fmla="*/ 100 h 55"/>
                <a:gd name="T78" fmla="*/ 34 w 53"/>
                <a:gd name="T79" fmla="*/ 100 h 55"/>
                <a:gd name="T80" fmla="*/ 43 w 53"/>
                <a:gd name="T81" fmla="*/ 100 h 55"/>
                <a:gd name="T82" fmla="*/ 43 w 53"/>
                <a:gd name="T83" fmla="*/ 100 h 5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3"/>
                <a:gd name="T127" fmla="*/ 0 h 55"/>
                <a:gd name="T128" fmla="*/ 53 w 53"/>
                <a:gd name="T129" fmla="*/ 55 h 5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3" h="55">
                  <a:moveTo>
                    <a:pt x="27" y="55"/>
                  </a:moveTo>
                  <a:lnTo>
                    <a:pt x="32" y="55"/>
                  </a:lnTo>
                  <a:lnTo>
                    <a:pt x="35" y="55"/>
                  </a:lnTo>
                  <a:lnTo>
                    <a:pt x="40" y="52"/>
                  </a:lnTo>
                  <a:lnTo>
                    <a:pt x="43" y="50"/>
                  </a:lnTo>
                  <a:lnTo>
                    <a:pt x="45" y="47"/>
                  </a:lnTo>
                  <a:lnTo>
                    <a:pt x="48" y="45"/>
                  </a:lnTo>
                  <a:lnTo>
                    <a:pt x="51" y="39"/>
                  </a:lnTo>
                  <a:lnTo>
                    <a:pt x="53" y="37"/>
                  </a:lnTo>
                  <a:lnTo>
                    <a:pt x="53" y="31"/>
                  </a:lnTo>
                  <a:lnTo>
                    <a:pt x="53" y="29"/>
                  </a:lnTo>
                  <a:lnTo>
                    <a:pt x="53" y="23"/>
                  </a:lnTo>
                  <a:lnTo>
                    <a:pt x="53" y="18"/>
                  </a:lnTo>
                  <a:lnTo>
                    <a:pt x="51" y="16"/>
                  </a:lnTo>
                  <a:lnTo>
                    <a:pt x="48" y="13"/>
                  </a:lnTo>
                  <a:lnTo>
                    <a:pt x="45" y="8"/>
                  </a:lnTo>
                  <a:lnTo>
                    <a:pt x="43" y="5"/>
                  </a:lnTo>
                  <a:lnTo>
                    <a:pt x="40" y="2"/>
                  </a:lnTo>
                  <a:lnTo>
                    <a:pt x="35" y="2"/>
                  </a:lnTo>
                  <a:lnTo>
                    <a:pt x="32" y="0"/>
                  </a:lnTo>
                  <a:lnTo>
                    <a:pt x="27" y="0"/>
                  </a:lnTo>
                  <a:lnTo>
                    <a:pt x="22" y="0"/>
                  </a:lnTo>
                  <a:lnTo>
                    <a:pt x="19" y="2"/>
                  </a:lnTo>
                  <a:lnTo>
                    <a:pt x="14" y="2"/>
                  </a:lnTo>
                  <a:lnTo>
                    <a:pt x="11" y="5"/>
                  </a:lnTo>
                  <a:lnTo>
                    <a:pt x="8" y="8"/>
                  </a:lnTo>
                  <a:lnTo>
                    <a:pt x="6" y="13"/>
                  </a:lnTo>
                  <a:lnTo>
                    <a:pt x="3" y="16"/>
                  </a:lnTo>
                  <a:lnTo>
                    <a:pt x="0" y="18"/>
                  </a:lnTo>
                  <a:lnTo>
                    <a:pt x="0" y="23"/>
                  </a:lnTo>
                  <a:lnTo>
                    <a:pt x="0" y="29"/>
                  </a:lnTo>
                  <a:lnTo>
                    <a:pt x="0" y="31"/>
                  </a:lnTo>
                  <a:lnTo>
                    <a:pt x="0" y="37"/>
                  </a:lnTo>
                  <a:lnTo>
                    <a:pt x="3" y="39"/>
                  </a:lnTo>
                  <a:lnTo>
                    <a:pt x="6" y="45"/>
                  </a:lnTo>
                  <a:lnTo>
                    <a:pt x="8" y="47"/>
                  </a:lnTo>
                  <a:lnTo>
                    <a:pt x="11" y="50"/>
                  </a:lnTo>
                  <a:lnTo>
                    <a:pt x="14" y="52"/>
                  </a:lnTo>
                  <a:lnTo>
                    <a:pt x="19" y="55"/>
                  </a:lnTo>
                  <a:lnTo>
                    <a:pt x="22" y="55"/>
                  </a:lnTo>
                  <a:lnTo>
                    <a:pt x="27" y="55"/>
                  </a:lnTo>
                  <a:close/>
                </a:path>
              </a:pathLst>
            </a:custGeom>
            <a:solidFill>
              <a:srgbClr val="009900"/>
            </a:solidFill>
            <a:ln w="9525">
              <a:solidFill>
                <a:srgbClr val="009900"/>
              </a:solidFill>
              <a:round/>
              <a:headEnd/>
              <a:tailEnd/>
            </a:ln>
          </p:spPr>
          <p:txBody>
            <a:bodyPr/>
            <a:lstStyle/>
            <a:p>
              <a:endParaRPr lang="en-US" sz="1600"/>
            </a:p>
          </p:txBody>
        </p:sp>
        <p:sp>
          <p:nvSpPr>
            <p:cNvPr id="31764" name="Freeform 19"/>
            <p:cNvSpPr>
              <a:spLocks/>
            </p:cNvSpPr>
            <p:nvPr/>
          </p:nvSpPr>
          <p:spPr bwMode="auto">
            <a:xfrm>
              <a:off x="1633" y="3329"/>
              <a:ext cx="57" cy="62"/>
            </a:xfrm>
            <a:custGeom>
              <a:avLst/>
              <a:gdLst>
                <a:gd name="T0" fmla="*/ 42 w 52"/>
                <a:gd name="T1" fmla="*/ 97 h 55"/>
                <a:gd name="T2" fmla="*/ 49 w 52"/>
                <a:gd name="T3" fmla="*/ 97 h 55"/>
                <a:gd name="T4" fmla="*/ 54 w 52"/>
                <a:gd name="T5" fmla="*/ 97 h 55"/>
                <a:gd name="T6" fmla="*/ 62 w 52"/>
                <a:gd name="T7" fmla="*/ 90 h 55"/>
                <a:gd name="T8" fmla="*/ 66 w 52"/>
                <a:gd name="T9" fmla="*/ 87 h 55"/>
                <a:gd name="T10" fmla="*/ 70 w 52"/>
                <a:gd name="T11" fmla="*/ 80 h 55"/>
                <a:gd name="T12" fmla="*/ 75 w 52"/>
                <a:gd name="T13" fmla="*/ 77 h 55"/>
                <a:gd name="T14" fmla="*/ 79 w 52"/>
                <a:gd name="T15" fmla="*/ 71 h 55"/>
                <a:gd name="T16" fmla="*/ 82 w 52"/>
                <a:gd name="T17" fmla="*/ 61 h 55"/>
                <a:gd name="T18" fmla="*/ 82 w 52"/>
                <a:gd name="T19" fmla="*/ 56 h 55"/>
                <a:gd name="T20" fmla="*/ 82 w 52"/>
                <a:gd name="T21" fmla="*/ 47 h 55"/>
                <a:gd name="T22" fmla="*/ 82 w 52"/>
                <a:gd name="T23" fmla="*/ 38 h 55"/>
                <a:gd name="T24" fmla="*/ 82 w 52"/>
                <a:gd name="T25" fmla="*/ 33 h 55"/>
                <a:gd name="T26" fmla="*/ 79 w 52"/>
                <a:gd name="T27" fmla="*/ 24 h 55"/>
                <a:gd name="T28" fmla="*/ 75 w 52"/>
                <a:gd name="T29" fmla="*/ 18 h 55"/>
                <a:gd name="T30" fmla="*/ 70 w 52"/>
                <a:gd name="T31" fmla="*/ 14 h 55"/>
                <a:gd name="T32" fmla="*/ 66 w 52"/>
                <a:gd name="T33" fmla="*/ 10 h 55"/>
                <a:gd name="T34" fmla="*/ 62 w 52"/>
                <a:gd name="T35" fmla="*/ 2 h 55"/>
                <a:gd name="T36" fmla="*/ 54 w 52"/>
                <a:gd name="T37" fmla="*/ 0 h 55"/>
                <a:gd name="T38" fmla="*/ 49 w 52"/>
                <a:gd name="T39" fmla="*/ 0 h 55"/>
                <a:gd name="T40" fmla="*/ 42 w 52"/>
                <a:gd name="T41" fmla="*/ 0 h 55"/>
                <a:gd name="T42" fmla="*/ 33 w 52"/>
                <a:gd name="T43" fmla="*/ 0 h 55"/>
                <a:gd name="T44" fmla="*/ 29 w 52"/>
                <a:gd name="T45" fmla="*/ 0 h 55"/>
                <a:gd name="T46" fmla="*/ 20 w 52"/>
                <a:gd name="T47" fmla="*/ 2 h 55"/>
                <a:gd name="T48" fmla="*/ 15 w 52"/>
                <a:gd name="T49" fmla="*/ 10 h 55"/>
                <a:gd name="T50" fmla="*/ 13 w 52"/>
                <a:gd name="T51" fmla="*/ 14 h 55"/>
                <a:gd name="T52" fmla="*/ 5 w 52"/>
                <a:gd name="T53" fmla="*/ 18 h 55"/>
                <a:gd name="T54" fmla="*/ 2 w 52"/>
                <a:gd name="T55" fmla="*/ 24 h 55"/>
                <a:gd name="T56" fmla="*/ 0 w 52"/>
                <a:gd name="T57" fmla="*/ 33 h 55"/>
                <a:gd name="T58" fmla="*/ 0 w 52"/>
                <a:gd name="T59" fmla="*/ 38 h 55"/>
                <a:gd name="T60" fmla="*/ 0 w 52"/>
                <a:gd name="T61" fmla="*/ 47 h 55"/>
                <a:gd name="T62" fmla="*/ 0 w 52"/>
                <a:gd name="T63" fmla="*/ 56 h 55"/>
                <a:gd name="T64" fmla="*/ 0 w 52"/>
                <a:gd name="T65" fmla="*/ 61 h 55"/>
                <a:gd name="T66" fmla="*/ 2 w 52"/>
                <a:gd name="T67" fmla="*/ 71 h 55"/>
                <a:gd name="T68" fmla="*/ 5 w 52"/>
                <a:gd name="T69" fmla="*/ 77 h 55"/>
                <a:gd name="T70" fmla="*/ 13 w 52"/>
                <a:gd name="T71" fmla="*/ 80 h 55"/>
                <a:gd name="T72" fmla="*/ 15 w 52"/>
                <a:gd name="T73" fmla="*/ 87 h 55"/>
                <a:gd name="T74" fmla="*/ 20 w 52"/>
                <a:gd name="T75" fmla="*/ 90 h 55"/>
                <a:gd name="T76" fmla="*/ 29 w 52"/>
                <a:gd name="T77" fmla="*/ 97 h 55"/>
                <a:gd name="T78" fmla="*/ 33 w 52"/>
                <a:gd name="T79" fmla="*/ 97 h 55"/>
                <a:gd name="T80" fmla="*/ 42 w 52"/>
                <a:gd name="T81" fmla="*/ 100 h 55"/>
                <a:gd name="T82" fmla="*/ 42 w 52"/>
                <a:gd name="T83" fmla="*/ 100 h 55"/>
                <a:gd name="T84" fmla="*/ 42 w 52"/>
                <a:gd name="T85" fmla="*/ 97 h 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
                <a:gd name="T130" fmla="*/ 0 h 55"/>
                <a:gd name="T131" fmla="*/ 52 w 52"/>
                <a:gd name="T132" fmla="*/ 55 h 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 h="55">
                  <a:moveTo>
                    <a:pt x="26" y="52"/>
                  </a:moveTo>
                  <a:lnTo>
                    <a:pt x="31" y="52"/>
                  </a:lnTo>
                  <a:lnTo>
                    <a:pt x="34" y="52"/>
                  </a:lnTo>
                  <a:lnTo>
                    <a:pt x="39" y="50"/>
                  </a:lnTo>
                  <a:lnTo>
                    <a:pt x="42" y="47"/>
                  </a:lnTo>
                  <a:lnTo>
                    <a:pt x="44" y="44"/>
                  </a:lnTo>
                  <a:lnTo>
                    <a:pt x="47" y="42"/>
                  </a:lnTo>
                  <a:lnTo>
                    <a:pt x="50" y="39"/>
                  </a:lnTo>
                  <a:lnTo>
                    <a:pt x="52" y="34"/>
                  </a:lnTo>
                  <a:lnTo>
                    <a:pt x="52" y="31"/>
                  </a:lnTo>
                  <a:lnTo>
                    <a:pt x="52" y="26"/>
                  </a:lnTo>
                  <a:lnTo>
                    <a:pt x="52" y="21"/>
                  </a:lnTo>
                  <a:lnTo>
                    <a:pt x="52" y="18"/>
                  </a:lnTo>
                  <a:lnTo>
                    <a:pt x="50" y="13"/>
                  </a:lnTo>
                  <a:lnTo>
                    <a:pt x="47" y="10"/>
                  </a:lnTo>
                  <a:lnTo>
                    <a:pt x="44" y="8"/>
                  </a:lnTo>
                  <a:lnTo>
                    <a:pt x="42" y="5"/>
                  </a:lnTo>
                  <a:lnTo>
                    <a:pt x="39" y="2"/>
                  </a:lnTo>
                  <a:lnTo>
                    <a:pt x="34" y="0"/>
                  </a:lnTo>
                  <a:lnTo>
                    <a:pt x="31" y="0"/>
                  </a:lnTo>
                  <a:lnTo>
                    <a:pt x="26" y="0"/>
                  </a:lnTo>
                  <a:lnTo>
                    <a:pt x="21" y="0"/>
                  </a:lnTo>
                  <a:lnTo>
                    <a:pt x="18" y="0"/>
                  </a:lnTo>
                  <a:lnTo>
                    <a:pt x="13" y="2"/>
                  </a:lnTo>
                  <a:lnTo>
                    <a:pt x="10" y="5"/>
                  </a:lnTo>
                  <a:lnTo>
                    <a:pt x="8" y="8"/>
                  </a:lnTo>
                  <a:lnTo>
                    <a:pt x="5" y="10"/>
                  </a:lnTo>
                  <a:lnTo>
                    <a:pt x="2" y="13"/>
                  </a:lnTo>
                  <a:lnTo>
                    <a:pt x="0" y="18"/>
                  </a:lnTo>
                  <a:lnTo>
                    <a:pt x="0" y="21"/>
                  </a:lnTo>
                  <a:lnTo>
                    <a:pt x="0" y="26"/>
                  </a:lnTo>
                  <a:lnTo>
                    <a:pt x="0" y="31"/>
                  </a:lnTo>
                  <a:lnTo>
                    <a:pt x="0" y="34"/>
                  </a:lnTo>
                  <a:lnTo>
                    <a:pt x="2" y="39"/>
                  </a:lnTo>
                  <a:lnTo>
                    <a:pt x="5" y="42"/>
                  </a:lnTo>
                  <a:lnTo>
                    <a:pt x="8" y="44"/>
                  </a:lnTo>
                  <a:lnTo>
                    <a:pt x="10" y="47"/>
                  </a:lnTo>
                  <a:lnTo>
                    <a:pt x="13" y="50"/>
                  </a:lnTo>
                  <a:lnTo>
                    <a:pt x="18" y="52"/>
                  </a:lnTo>
                  <a:lnTo>
                    <a:pt x="21" y="52"/>
                  </a:lnTo>
                  <a:lnTo>
                    <a:pt x="26" y="55"/>
                  </a:lnTo>
                  <a:lnTo>
                    <a:pt x="26" y="52"/>
                  </a:lnTo>
                  <a:close/>
                </a:path>
              </a:pathLst>
            </a:custGeom>
            <a:solidFill>
              <a:srgbClr val="009900"/>
            </a:solidFill>
            <a:ln w="9525">
              <a:solidFill>
                <a:srgbClr val="009900"/>
              </a:solidFill>
              <a:round/>
              <a:headEnd/>
              <a:tailEnd/>
            </a:ln>
          </p:spPr>
          <p:txBody>
            <a:bodyPr/>
            <a:lstStyle/>
            <a:p>
              <a:endParaRPr lang="en-US" sz="1600"/>
            </a:p>
          </p:txBody>
        </p:sp>
        <p:sp>
          <p:nvSpPr>
            <p:cNvPr id="31765" name="Freeform 20"/>
            <p:cNvSpPr>
              <a:spLocks/>
            </p:cNvSpPr>
            <p:nvPr/>
          </p:nvSpPr>
          <p:spPr bwMode="auto">
            <a:xfrm>
              <a:off x="4618" y="2620"/>
              <a:ext cx="62" cy="63"/>
            </a:xfrm>
            <a:custGeom>
              <a:avLst/>
              <a:gdLst>
                <a:gd name="T0" fmla="*/ 89 w 56"/>
                <a:gd name="T1" fmla="*/ 108 h 55"/>
                <a:gd name="T2" fmla="*/ 93 w 56"/>
                <a:gd name="T3" fmla="*/ 0 h 55"/>
                <a:gd name="T4" fmla="*/ 0 w 56"/>
                <a:gd name="T5" fmla="*/ 0 h 55"/>
                <a:gd name="T6" fmla="*/ 0 w 56"/>
                <a:gd name="T7" fmla="*/ 108 h 55"/>
                <a:gd name="T8" fmla="*/ 93 w 56"/>
                <a:gd name="T9" fmla="*/ 108 h 55"/>
                <a:gd name="T10" fmla="*/ 93 w 56"/>
                <a:gd name="T11" fmla="*/ 108 h 55"/>
                <a:gd name="T12" fmla="*/ 89 w 56"/>
                <a:gd name="T13" fmla="*/ 108 h 55"/>
                <a:gd name="T14" fmla="*/ 0 60000 65536"/>
                <a:gd name="T15" fmla="*/ 0 60000 65536"/>
                <a:gd name="T16" fmla="*/ 0 60000 65536"/>
                <a:gd name="T17" fmla="*/ 0 60000 65536"/>
                <a:gd name="T18" fmla="*/ 0 60000 65536"/>
                <a:gd name="T19" fmla="*/ 0 60000 65536"/>
                <a:gd name="T20" fmla="*/ 0 60000 65536"/>
                <a:gd name="T21" fmla="*/ 0 w 56"/>
                <a:gd name="T22" fmla="*/ 0 h 55"/>
                <a:gd name="T23" fmla="*/ 56 w 5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5">
                  <a:moveTo>
                    <a:pt x="53" y="55"/>
                  </a:moveTo>
                  <a:lnTo>
                    <a:pt x="56" y="0"/>
                  </a:lnTo>
                  <a:lnTo>
                    <a:pt x="0" y="0"/>
                  </a:lnTo>
                  <a:lnTo>
                    <a:pt x="0" y="55"/>
                  </a:lnTo>
                  <a:lnTo>
                    <a:pt x="56" y="55"/>
                  </a:lnTo>
                  <a:lnTo>
                    <a:pt x="53" y="55"/>
                  </a:lnTo>
                  <a:close/>
                </a:path>
              </a:pathLst>
            </a:custGeom>
            <a:solidFill>
              <a:srgbClr val="FF0000"/>
            </a:solidFill>
            <a:ln w="9525">
              <a:solidFill>
                <a:srgbClr val="FF0000"/>
              </a:solidFill>
              <a:round/>
              <a:headEnd/>
              <a:tailEnd/>
            </a:ln>
          </p:spPr>
          <p:txBody>
            <a:bodyPr/>
            <a:lstStyle/>
            <a:p>
              <a:endParaRPr lang="en-US" sz="1600"/>
            </a:p>
          </p:txBody>
        </p:sp>
        <p:sp>
          <p:nvSpPr>
            <p:cNvPr id="31766" name="Freeform 21"/>
            <p:cNvSpPr>
              <a:spLocks/>
            </p:cNvSpPr>
            <p:nvPr/>
          </p:nvSpPr>
          <p:spPr bwMode="auto">
            <a:xfrm>
              <a:off x="3623" y="3006"/>
              <a:ext cx="61" cy="60"/>
            </a:xfrm>
            <a:custGeom>
              <a:avLst/>
              <a:gdLst>
                <a:gd name="T0" fmla="*/ 82 w 56"/>
                <a:gd name="T1" fmla="*/ 98 h 53"/>
                <a:gd name="T2" fmla="*/ 85 w 56"/>
                <a:gd name="T3" fmla="*/ 0 h 53"/>
                <a:gd name="T4" fmla="*/ 0 w 56"/>
                <a:gd name="T5" fmla="*/ 0 h 53"/>
                <a:gd name="T6" fmla="*/ 0 w 56"/>
                <a:gd name="T7" fmla="*/ 98 h 53"/>
                <a:gd name="T8" fmla="*/ 85 w 56"/>
                <a:gd name="T9" fmla="*/ 98 h 53"/>
                <a:gd name="T10" fmla="*/ 85 w 56"/>
                <a:gd name="T11" fmla="*/ 98 h 53"/>
                <a:gd name="T12" fmla="*/ 82 w 56"/>
                <a:gd name="T13" fmla="*/ 98 h 53"/>
                <a:gd name="T14" fmla="*/ 0 60000 65536"/>
                <a:gd name="T15" fmla="*/ 0 60000 65536"/>
                <a:gd name="T16" fmla="*/ 0 60000 65536"/>
                <a:gd name="T17" fmla="*/ 0 60000 65536"/>
                <a:gd name="T18" fmla="*/ 0 60000 65536"/>
                <a:gd name="T19" fmla="*/ 0 60000 65536"/>
                <a:gd name="T20" fmla="*/ 0 60000 65536"/>
                <a:gd name="T21" fmla="*/ 0 w 56"/>
                <a:gd name="T22" fmla="*/ 0 h 53"/>
                <a:gd name="T23" fmla="*/ 56 w 56"/>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3">
                  <a:moveTo>
                    <a:pt x="53" y="53"/>
                  </a:moveTo>
                  <a:lnTo>
                    <a:pt x="56" y="0"/>
                  </a:lnTo>
                  <a:lnTo>
                    <a:pt x="0" y="0"/>
                  </a:lnTo>
                  <a:lnTo>
                    <a:pt x="0" y="53"/>
                  </a:lnTo>
                  <a:lnTo>
                    <a:pt x="56" y="53"/>
                  </a:lnTo>
                  <a:lnTo>
                    <a:pt x="53" y="53"/>
                  </a:lnTo>
                  <a:close/>
                </a:path>
              </a:pathLst>
            </a:custGeom>
            <a:solidFill>
              <a:srgbClr val="FF0000"/>
            </a:solidFill>
            <a:ln w="9525">
              <a:solidFill>
                <a:srgbClr val="FF0000"/>
              </a:solidFill>
              <a:round/>
              <a:headEnd/>
              <a:tailEnd/>
            </a:ln>
          </p:spPr>
          <p:txBody>
            <a:bodyPr/>
            <a:lstStyle/>
            <a:p>
              <a:endParaRPr lang="en-US" sz="1600"/>
            </a:p>
          </p:txBody>
        </p:sp>
        <p:sp>
          <p:nvSpPr>
            <p:cNvPr id="31767" name="Freeform 22"/>
            <p:cNvSpPr>
              <a:spLocks/>
            </p:cNvSpPr>
            <p:nvPr/>
          </p:nvSpPr>
          <p:spPr bwMode="auto">
            <a:xfrm>
              <a:off x="4920" y="2665"/>
              <a:ext cx="62" cy="59"/>
            </a:xfrm>
            <a:custGeom>
              <a:avLst/>
              <a:gdLst>
                <a:gd name="T0" fmla="*/ 89 w 56"/>
                <a:gd name="T1" fmla="*/ 98 h 52"/>
                <a:gd name="T2" fmla="*/ 93 w 56"/>
                <a:gd name="T3" fmla="*/ 0 h 52"/>
                <a:gd name="T4" fmla="*/ 0 w 56"/>
                <a:gd name="T5" fmla="*/ 0 h 52"/>
                <a:gd name="T6" fmla="*/ 0 w 56"/>
                <a:gd name="T7" fmla="*/ 98 h 52"/>
                <a:gd name="T8" fmla="*/ 93 w 56"/>
                <a:gd name="T9" fmla="*/ 98 h 52"/>
                <a:gd name="T10" fmla="*/ 93 w 56"/>
                <a:gd name="T11" fmla="*/ 98 h 52"/>
                <a:gd name="T12" fmla="*/ 89 w 56"/>
                <a:gd name="T13" fmla="*/ 98 h 52"/>
                <a:gd name="T14" fmla="*/ 0 60000 65536"/>
                <a:gd name="T15" fmla="*/ 0 60000 65536"/>
                <a:gd name="T16" fmla="*/ 0 60000 65536"/>
                <a:gd name="T17" fmla="*/ 0 60000 65536"/>
                <a:gd name="T18" fmla="*/ 0 60000 65536"/>
                <a:gd name="T19" fmla="*/ 0 60000 65536"/>
                <a:gd name="T20" fmla="*/ 0 60000 65536"/>
                <a:gd name="T21" fmla="*/ 0 w 56"/>
                <a:gd name="T22" fmla="*/ 0 h 52"/>
                <a:gd name="T23" fmla="*/ 56 w 56"/>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52">
                  <a:moveTo>
                    <a:pt x="53" y="52"/>
                  </a:moveTo>
                  <a:lnTo>
                    <a:pt x="56" y="0"/>
                  </a:lnTo>
                  <a:lnTo>
                    <a:pt x="0" y="0"/>
                  </a:lnTo>
                  <a:lnTo>
                    <a:pt x="0" y="52"/>
                  </a:lnTo>
                  <a:lnTo>
                    <a:pt x="56" y="52"/>
                  </a:lnTo>
                  <a:lnTo>
                    <a:pt x="53" y="52"/>
                  </a:lnTo>
                  <a:close/>
                </a:path>
              </a:pathLst>
            </a:custGeom>
            <a:solidFill>
              <a:srgbClr val="FF0000"/>
            </a:solidFill>
            <a:ln w="9525">
              <a:solidFill>
                <a:srgbClr val="FF0000"/>
              </a:solidFill>
              <a:round/>
              <a:headEnd/>
              <a:tailEnd/>
            </a:ln>
          </p:spPr>
          <p:txBody>
            <a:bodyPr/>
            <a:lstStyle/>
            <a:p>
              <a:endParaRPr lang="en-US" sz="1600"/>
            </a:p>
          </p:txBody>
        </p:sp>
        <p:sp>
          <p:nvSpPr>
            <p:cNvPr id="31768" name="Freeform 23"/>
            <p:cNvSpPr>
              <a:spLocks/>
            </p:cNvSpPr>
            <p:nvPr/>
          </p:nvSpPr>
          <p:spPr bwMode="auto">
            <a:xfrm>
              <a:off x="1633" y="2148"/>
              <a:ext cx="57" cy="62"/>
            </a:xfrm>
            <a:custGeom>
              <a:avLst/>
              <a:gdLst>
                <a:gd name="T0" fmla="*/ 82 w 52"/>
                <a:gd name="T1" fmla="*/ 100 h 55"/>
                <a:gd name="T2" fmla="*/ 82 w 52"/>
                <a:gd name="T3" fmla="*/ 0 h 55"/>
                <a:gd name="T4" fmla="*/ 0 w 52"/>
                <a:gd name="T5" fmla="*/ 0 h 55"/>
                <a:gd name="T6" fmla="*/ 0 w 52"/>
                <a:gd name="T7" fmla="*/ 100 h 55"/>
                <a:gd name="T8" fmla="*/ 82 w 52"/>
                <a:gd name="T9" fmla="*/ 100 h 55"/>
                <a:gd name="T10" fmla="*/ 82 w 52"/>
                <a:gd name="T11" fmla="*/ 100 h 55"/>
                <a:gd name="T12" fmla="*/ 0 60000 65536"/>
                <a:gd name="T13" fmla="*/ 0 60000 65536"/>
                <a:gd name="T14" fmla="*/ 0 60000 65536"/>
                <a:gd name="T15" fmla="*/ 0 60000 65536"/>
                <a:gd name="T16" fmla="*/ 0 60000 65536"/>
                <a:gd name="T17" fmla="*/ 0 60000 65536"/>
                <a:gd name="T18" fmla="*/ 0 w 52"/>
                <a:gd name="T19" fmla="*/ 0 h 55"/>
                <a:gd name="T20" fmla="*/ 52 w 52"/>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52" h="55">
                  <a:moveTo>
                    <a:pt x="52" y="55"/>
                  </a:moveTo>
                  <a:lnTo>
                    <a:pt x="52" y="0"/>
                  </a:lnTo>
                  <a:lnTo>
                    <a:pt x="0" y="0"/>
                  </a:lnTo>
                  <a:lnTo>
                    <a:pt x="0" y="55"/>
                  </a:lnTo>
                  <a:lnTo>
                    <a:pt x="52" y="55"/>
                  </a:lnTo>
                  <a:close/>
                </a:path>
              </a:pathLst>
            </a:custGeom>
            <a:solidFill>
              <a:srgbClr val="FF0000"/>
            </a:solidFill>
            <a:ln w="9525">
              <a:solidFill>
                <a:srgbClr val="FF0000"/>
              </a:solidFill>
              <a:round/>
              <a:headEnd/>
              <a:tailEnd/>
            </a:ln>
          </p:spPr>
          <p:txBody>
            <a:bodyPr/>
            <a:lstStyle/>
            <a:p>
              <a:endParaRPr lang="en-US" sz="1600"/>
            </a:p>
          </p:txBody>
        </p:sp>
        <p:sp>
          <p:nvSpPr>
            <p:cNvPr id="31769" name="Freeform 24"/>
            <p:cNvSpPr>
              <a:spLocks/>
            </p:cNvSpPr>
            <p:nvPr/>
          </p:nvSpPr>
          <p:spPr bwMode="auto">
            <a:xfrm>
              <a:off x="2627" y="2844"/>
              <a:ext cx="58" cy="63"/>
            </a:xfrm>
            <a:custGeom>
              <a:avLst/>
              <a:gdLst>
                <a:gd name="T0" fmla="*/ 83 w 53"/>
                <a:gd name="T1" fmla="*/ 101 h 56"/>
                <a:gd name="T2" fmla="*/ 83 w 53"/>
                <a:gd name="T3" fmla="*/ 0 h 56"/>
                <a:gd name="T4" fmla="*/ 0 w 53"/>
                <a:gd name="T5" fmla="*/ 0 h 56"/>
                <a:gd name="T6" fmla="*/ 0 w 53"/>
                <a:gd name="T7" fmla="*/ 101 h 56"/>
                <a:gd name="T8" fmla="*/ 83 w 53"/>
                <a:gd name="T9" fmla="*/ 101 h 56"/>
                <a:gd name="T10" fmla="*/ 83 w 53"/>
                <a:gd name="T11" fmla="*/ 101 h 56"/>
                <a:gd name="T12" fmla="*/ 0 60000 65536"/>
                <a:gd name="T13" fmla="*/ 0 60000 65536"/>
                <a:gd name="T14" fmla="*/ 0 60000 65536"/>
                <a:gd name="T15" fmla="*/ 0 60000 65536"/>
                <a:gd name="T16" fmla="*/ 0 60000 65536"/>
                <a:gd name="T17" fmla="*/ 0 60000 65536"/>
                <a:gd name="T18" fmla="*/ 0 w 53"/>
                <a:gd name="T19" fmla="*/ 0 h 56"/>
                <a:gd name="T20" fmla="*/ 53 w 53"/>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53" h="56">
                  <a:moveTo>
                    <a:pt x="53" y="56"/>
                  </a:moveTo>
                  <a:lnTo>
                    <a:pt x="53" y="0"/>
                  </a:lnTo>
                  <a:lnTo>
                    <a:pt x="0" y="0"/>
                  </a:lnTo>
                  <a:lnTo>
                    <a:pt x="0" y="56"/>
                  </a:lnTo>
                  <a:lnTo>
                    <a:pt x="53" y="56"/>
                  </a:lnTo>
                  <a:close/>
                </a:path>
              </a:pathLst>
            </a:custGeom>
            <a:solidFill>
              <a:srgbClr val="FF0000"/>
            </a:solidFill>
            <a:ln w="9525">
              <a:solidFill>
                <a:srgbClr val="FF0000"/>
              </a:solidFill>
              <a:round/>
              <a:headEnd/>
              <a:tailEnd/>
            </a:ln>
          </p:spPr>
          <p:txBody>
            <a:bodyPr/>
            <a:lstStyle/>
            <a:p>
              <a:endParaRPr lang="en-US" sz="1600"/>
            </a:p>
          </p:txBody>
        </p:sp>
        <p:sp>
          <p:nvSpPr>
            <p:cNvPr id="31770" name="Rectangle 25"/>
            <p:cNvSpPr>
              <a:spLocks noChangeArrowheads="1"/>
            </p:cNvSpPr>
            <p:nvPr/>
          </p:nvSpPr>
          <p:spPr bwMode="auto">
            <a:xfrm>
              <a:off x="5071" y="2628"/>
              <a:ext cx="2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 </a:t>
              </a:r>
              <a:endParaRPr lang="en-US" sz="1050" dirty="0"/>
            </a:p>
          </p:txBody>
        </p:sp>
        <p:sp>
          <p:nvSpPr>
            <p:cNvPr id="31771" name="Rectangle 26"/>
            <p:cNvSpPr>
              <a:spLocks noChangeArrowheads="1"/>
            </p:cNvSpPr>
            <p:nvPr/>
          </p:nvSpPr>
          <p:spPr bwMode="auto">
            <a:xfrm>
              <a:off x="5002" y="2778"/>
              <a:ext cx="213"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8 KB</a:t>
              </a:r>
              <a:endParaRPr lang="en-US" sz="1050" dirty="0"/>
            </a:p>
          </p:txBody>
        </p:sp>
        <p:sp>
          <p:nvSpPr>
            <p:cNvPr id="31772" name="Rectangle 27"/>
            <p:cNvSpPr>
              <a:spLocks noChangeArrowheads="1"/>
            </p:cNvSpPr>
            <p:nvPr/>
          </p:nvSpPr>
          <p:spPr bwMode="auto">
            <a:xfrm>
              <a:off x="5071" y="2778"/>
              <a:ext cx="2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 </a:t>
              </a:r>
              <a:endParaRPr lang="en-US" sz="1050" dirty="0"/>
            </a:p>
          </p:txBody>
        </p:sp>
        <p:sp>
          <p:nvSpPr>
            <p:cNvPr id="31773" name="Rectangle 28"/>
            <p:cNvSpPr>
              <a:spLocks noChangeArrowheads="1"/>
            </p:cNvSpPr>
            <p:nvPr/>
          </p:nvSpPr>
          <p:spPr bwMode="auto">
            <a:xfrm>
              <a:off x="5001" y="2928"/>
              <a:ext cx="265"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16 KB</a:t>
              </a:r>
              <a:endParaRPr lang="en-US" sz="1050" dirty="0"/>
            </a:p>
          </p:txBody>
        </p:sp>
        <p:sp>
          <p:nvSpPr>
            <p:cNvPr id="31774" name="Rectangle 29"/>
            <p:cNvSpPr>
              <a:spLocks noChangeArrowheads="1"/>
            </p:cNvSpPr>
            <p:nvPr/>
          </p:nvSpPr>
          <p:spPr bwMode="auto">
            <a:xfrm>
              <a:off x="5001" y="3076"/>
              <a:ext cx="265"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64 KB</a:t>
              </a:r>
              <a:endParaRPr lang="en-US" sz="1050" dirty="0"/>
            </a:p>
          </p:txBody>
        </p:sp>
        <p:sp>
          <p:nvSpPr>
            <p:cNvPr id="31775" name="Rectangle 30"/>
            <p:cNvSpPr>
              <a:spLocks noChangeArrowheads="1"/>
            </p:cNvSpPr>
            <p:nvPr/>
          </p:nvSpPr>
          <p:spPr bwMode="auto">
            <a:xfrm>
              <a:off x="4556" y="3902"/>
              <a:ext cx="157"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256</a:t>
              </a:r>
              <a:endParaRPr lang="en-US" sz="1050" dirty="0"/>
            </a:p>
          </p:txBody>
        </p:sp>
        <p:sp>
          <p:nvSpPr>
            <p:cNvPr id="31776" name="Rectangle 31"/>
            <p:cNvSpPr>
              <a:spLocks noChangeArrowheads="1"/>
            </p:cNvSpPr>
            <p:nvPr/>
          </p:nvSpPr>
          <p:spPr bwMode="auto">
            <a:xfrm>
              <a:off x="1232" y="2013"/>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40%</a:t>
              </a:r>
              <a:endParaRPr lang="en-US" sz="1050" dirty="0"/>
            </a:p>
          </p:txBody>
        </p:sp>
        <p:sp>
          <p:nvSpPr>
            <p:cNvPr id="31777" name="Rectangle 32"/>
            <p:cNvSpPr>
              <a:spLocks noChangeArrowheads="1"/>
            </p:cNvSpPr>
            <p:nvPr/>
          </p:nvSpPr>
          <p:spPr bwMode="auto">
            <a:xfrm>
              <a:off x="1232" y="2241"/>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35%</a:t>
              </a:r>
              <a:endParaRPr lang="en-US" sz="1050" dirty="0"/>
            </a:p>
          </p:txBody>
        </p:sp>
        <p:sp>
          <p:nvSpPr>
            <p:cNvPr id="31778" name="Rectangle 33"/>
            <p:cNvSpPr>
              <a:spLocks noChangeArrowheads="1"/>
            </p:cNvSpPr>
            <p:nvPr/>
          </p:nvSpPr>
          <p:spPr bwMode="auto">
            <a:xfrm>
              <a:off x="1232" y="2464"/>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30%</a:t>
              </a:r>
              <a:endParaRPr lang="en-US" sz="1050" dirty="0"/>
            </a:p>
          </p:txBody>
        </p:sp>
        <p:sp>
          <p:nvSpPr>
            <p:cNvPr id="31779" name="Rectangle 34"/>
            <p:cNvSpPr>
              <a:spLocks noChangeArrowheads="1"/>
            </p:cNvSpPr>
            <p:nvPr/>
          </p:nvSpPr>
          <p:spPr bwMode="auto">
            <a:xfrm>
              <a:off x="1232" y="2688"/>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25%</a:t>
              </a:r>
              <a:endParaRPr lang="en-US" sz="1050" dirty="0"/>
            </a:p>
          </p:txBody>
        </p:sp>
        <p:sp>
          <p:nvSpPr>
            <p:cNvPr id="31780" name="Rectangle 35"/>
            <p:cNvSpPr>
              <a:spLocks noChangeArrowheads="1"/>
            </p:cNvSpPr>
            <p:nvPr/>
          </p:nvSpPr>
          <p:spPr bwMode="auto">
            <a:xfrm>
              <a:off x="1232" y="2915"/>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20%</a:t>
              </a:r>
              <a:endParaRPr lang="en-US" sz="1050" dirty="0"/>
            </a:p>
          </p:txBody>
        </p:sp>
        <p:sp>
          <p:nvSpPr>
            <p:cNvPr id="31781" name="Rectangle 36"/>
            <p:cNvSpPr>
              <a:spLocks noChangeArrowheads="1"/>
            </p:cNvSpPr>
            <p:nvPr/>
          </p:nvSpPr>
          <p:spPr bwMode="auto">
            <a:xfrm>
              <a:off x="1232" y="3139"/>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15%</a:t>
              </a:r>
              <a:endParaRPr lang="en-US" sz="1050" dirty="0"/>
            </a:p>
          </p:txBody>
        </p:sp>
        <p:sp>
          <p:nvSpPr>
            <p:cNvPr id="31782" name="Rectangle 37"/>
            <p:cNvSpPr>
              <a:spLocks noChangeArrowheads="1"/>
            </p:cNvSpPr>
            <p:nvPr/>
          </p:nvSpPr>
          <p:spPr bwMode="auto">
            <a:xfrm>
              <a:off x="1232" y="3364"/>
              <a:ext cx="188"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10%</a:t>
              </a:r>
              <a:endParaRPr lang="en-US" sz="1050" dirty="0"/>
            </a:p>
          </p:txBody>
        </p:sp>
        <p:sp>
          <p:nvSpPr>
            <p:cNvPr id="31783" name="Rectangle 38"/>
            <p:cNvSpPr>
              <a:spLocks noChangeArrowheads="1"/>
            </p:cNvSpPr>
            <p:nvPr/>
          </p:nvSpPr>
          <p:spPr bwMode="auto">
            <a:xfrm>
              <a:off x="1291" y="3588"/>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5%</a:t>
              </a:r>
              <a:endParaRPr lang="en-US" sz="1050" dirty="0"/>
            </a:p>
          </p:txBody>
        </p:sp>
        <p:sp>
          <p:nvSpPr>
            <p:cNvPr id="31784" name="Rectangle 39"/>
            <p:cNvSpPr>
              <a:spLocks noChangeArrowheads="1"/>
            </p:cNvSpPr>
            <p:nvPr/>
          </p:nvSpPr>
          <p:spPr bwMode="auto">
            <a:xfrm>
              <a:off x="1291" y="3815"/>
              <a:ext cx="136"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0%</a:t>
              </a:r>
              <a:endParaRPr lang="en-US" sz="1050" dirty="0"/>
            </a:p>
          </p:txBody>
        </p:sp>
        <p:sp>
          <p:nvSpPr>
            <p:cNvPr id="31785" name="Rectangle 40"/>
            <p:cNvSpPr>
              <a:spLocks noChangeArrowheads="1"/>
            </p:cNvSpPr>
            <p:nvPr/>
          </p:nvSpPr>
          <p:spPr bwMode="auto">
            <a:xfrm rot="16200000">
              <a:off x="913" y="2929"/>
              <a:ext cx="418" cy="101"/>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Miss rate</a:t>
              </a:r>
              <a:endParaRPr lang="en-US" sz="1050" dirty="0"/>
            </a:p>
          </p:txBody>
        </p:sp>
        <p:sp>
          <p:nvSpPr>
            <p:cNvPr id="31786" name="Rectangle 41"/>
            <p:cNvSpPr>
              <a:spLocks noChangeArrowheads="1"/>
            </p:cNvSpPr>
            <p:nvPr/>
          </p:nvSpPr>
          <p:spPr bwMode="auto">
            <a:xfrm>
              <a:off x="3592" y="3902"/>
              <a:ext cx="104"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64</a:t>
              </a:r>
              <a:endParaRPr lang="en-US" sz="1050" dirty="0"/>
            </a:p>
          </p:txBody>
        </p:sp>
        <p:sp>
          <p:nvSpPr>
            <p:cNvPr id="31787" name="Rectangle 42"/>
            <p:cNvSpPr>
              <a:spLocks noChangeArrowheads="1"/>
            </p:cNvSpPr>
            <p:nvPr/>
          </p:nvSpPr>
          <p:spPr bwMode="auto">
            <a:xfrm>
              <a:off x="2593" y="3902"/>
              <a:ext cx="104"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16</a:t>
              </a:r>
              <a:endParaRPr lang="en-US" sz="1050" dirty="0"/>
            </a:p>
          </p:txBody>
        </p:sp>
        <p:sp>
          <p:nvSpPr>
            <p:cNvPr id="31788" name="Rectangle 43"/>
            <p:cNvSpPr>
              <a:spLocks noChangeArrowheads="1"/>
            </p:cNvSpPr>
            <p:nvPr/>
          </p:nvSpPr>
          <p:spPr bwMode="auto">
            <a:xfrm>
              <a:off x="1627" y="3902"/>
              <a:ext cx="52"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4</a:t>
              </a:r>
              <a:endParaRPr lang="en-US" sz="1050" dirty="0"/>
            </a:p>
          </p:txBody>
        </p:sp>
        <p:sp>
          <p:nvSpPr>
            <p:cNvPr id="31789" name="Rectangle 44"/>
            <p:cNvSpPr>
              <a:spLocks noChangeArrowheads="1"/>
            </p:cNvSpPr>
            <p:nvPr/>
          </p:nvSpPr>
          <p:spPr bwMode="auto">
            <a:xfrm>
              <a:off x="2763" y="4078"/>
              <a:ext cx="789" cy="104"/>
            </a:xfrm>
            <a:prstGeom prst="rect">
              <a:avLst/>
            </a:prstGeom>
            <a:noFill/>
            <a:ln w="9525">
              <a:noFill/>
              <a:miter lim="800000"/>
              <a:headEnd/>
              <a:tailEnd/>
            </a:ln>
          </p:spPr>
          <p:txBody>
            <a:bodyPr wrap="none" lIns="0" tIns="0" rIns="0" bIns="0">
              <a:spAutoFit/>
            </a:bodyPr>
            <a:lstStyle/>
            <a:p>
              <a:pPr defTabSz="914608"/>
              <a:r>
                <a:rPr lang="en-US" sz="1050" dirty="0">
                  <a:solidFill>
                    <a:srgbClr val="000000"/>
                  </a:solidFill>
                </a:rPr>
                <a:t>Block size (bytes)</a:t>
              </a:r>
              <a:endParaRPr lang="en-US" sz="1050" dirty="0"/>
            </a:p>
          </p:txBody>
        </p:sp>
        <p:sp>
          <p:nvSpPr>
            <p:cNvPr id="31790" name="Freeform 45"/>
            <p:cNvSpPr>
              <a:spLocks/>
            </p:cNvSpPr>
            <p:nvPr/>
          </p:nvSpPr>
          <p:spPr bwMode="auto">
            <a:xfrm>
              <a:off x="1638" y="3116"/>
              <a:ext cx="46" cy="51"/>
            </a:xfrm>
            <a:custGeom>
              <a:avLst/>
              <a:gdLst>
                <a:gd name="T0" fmla="*/ 33 w 42"/>
                <a:gd name="T1" fmla="*/ 85 h 45"/>
                <a:gd name="T2" fmla="*/ 37 w 42"/>
                <a:gd name="T3" fmla="*/ 85 h 45"/>
                <a:gd name="T4" fmla="*/ 46 w 42"/>
                <a:gd name="T5" fmla="*/ 85 h 45"/>
                <a:gd name="T6" fmla="*/ 50 w 42"/>
                <a:gd name="T7" fmla="*/ 80 h 45"/>
                <a:gd name="T8" fmla="*/ 54 w 42"/>
                <a:gd name="T9" fmla="*/ 75 h 45"/>
                <a:gd name="T10" fmla="*/ 59 w 42"/>
                <a:gd name="T11" fmla="*/ 75 h 45"/>
                <a:gd name="T12" fmla="*/ 61 w 42"/>
                <a:gd name="T13" fmla="*/ 69 h 45"/>
                <a:gd name="T14" fmla="*/ 61 w 42"/>
                <a:gd name="T15" fmla="*/ 66 h 45"/>
                <a:gd name="T16" fmla="*/ 66 w 42"/>
                <a:gd name="T17" fmla="*/ 54 h 45"/>
                <a:gd name="T18" fmla="*/ 66 w 42"/>
                <a:gd name="T19" fmla="*/ 51 h 45"/>
                <a:gd name="T20" fmla="*/ 66 w 42"/>
                <a:gd name="T21" fmla="*/ 45 h 45"/>
                <a:gd name="T22" fmla="*/ 66 w 42"/>
                <a:gd name="T23" fmla="*/ 36 h 45"/>
                <a:gd name="T24" fmla="*/ 66 w 42"/>
                <a:gd name="T25" fmla="*/ 29 h 45"/>
                <a:gd name="T26" fmla="*/ 61 w 42"/>
                <a:gd name="T27" fmla="*/ 26 h 45"/>
                <a:gd name="T28" fmla="*/ 61 w 42"/>
                <a:gd name="T29" fmla="*/ 20 h 45"/>
                <a:gd name="T30" fmla="*/ 59 w 42"/>
                <a:gd name="T31" fmla="*/ 14 h 45"/>
                <a:gd name="T32" fmla="*/ 54 w 42"/>
                <a:gd name="T33" fmla="*/ 11 h 45"/>
                <a:gd name="T34" fmla="*/ 50 w 42"/>
                <a:gd name="T35" fmla="*/ 3 h 45"/>
                <a:gd name="T36" fmla="*/ 46 w 42"/>
                <a:gd name="T37" fmla="*/ 3 h 45"/>
                <a:gd name="T38" fmla="*/ 37 w 42"/>
                <a:gd name="T39" fmla="*/ 0 h 45"/>
                <a:gd name="T40" fmla="*/ 33 w 42"/>
                <a:gd name="T41" fmla="*/ 0 h 45"/>
                <a:gd name="T42" fmla="*/ 28 w 42"/>
                <a:gd name="T43" fmla="*/ 0 h 45"/>
                <a:gd name="T44" fmla="*/ 20 w 42"/>
                <a:gd name="T45" fmla="*/ 3 h 45"/>
                <a:gd name="T46" fmla="*/ 15 w 42"/>
                <a:gd name="T47" fmla="*/ 3 h 45"/>
                <a:gd name="T48" fmla="*/ 13 w 42"/>
                <a:gd name="T49" fmla="*/ 11 h 45"/>
                <a:gd name="T50" fmla="*/ 5 w 42"/>
                <a:gd name="T51" fmla="*/ 14 h 45"/>
                <a:gd name="T52" fmla="*/ 3 w 42"/>
                <a:gd name="T53" fmla="*/ 20 h 45"/>
                <a:gd name="T54" fmla="*/ 3 w 42"/>
                <a:gd name="T55" fmla="*/ 26 h 45"/>
                <a:gd name="T56" fmla="*/ 0 w 42"/>
                <a:gd name="T57" fmla="*/ 29 h 45"/>
                <a:gd name="T58" fmla="*/ 0 w 42"/>
                <a:gd name="T59" fmla="*/ 36 h 45"/>
                <a:gd name="T60" fmla="*/ 0 w 42"/>
                <a:gd name="T61" fmla="*/ 45 h 45"/>
                <a:gd name="T62" fmla="*/ 0 w 42"/>
                <a:gd name="T63" fmla="*/ 51 h 45"/>
                <a:gd name="T64" fmla="*/ 0 w 42"/>
                <a:gd name="T65" fmla="*/ 54 h 45"/>
                <a:gd name="T66" fmla="*/ 3 w 42"/>
                <a:gd name="T67" fmla="*/ 66 h 45"/>
                <a:gd name="T68" fmla="*/ 3 w 42"/>
                <a:gd name="T69" fmla="*/ 69 h 45"/>
                <a:gd name="T70" fmla="*/ 5 w 42"/>
                <a:gd name="T71" fmla="*/ 75 h 45"/>
                <a:gd name="T72" fmla="*/ 13 w 42"/>
                <a:gd name="T73" fmla="*/ 75 h 45"/>
                <a:gd name="T74" fmla="*/ 15 w 42"/>
                <a:gd name="T75" fmla="*/ 80 h 45"/>
                <a:gd name="T76" fmla="*/ 20 w 42"/>
                <a:gd name="T77" fmla="*/ 85 h 45"/>
                <a:gd name="T78" fmla="*/ 28 w 42"/>
                <a:gd name="T79" fmla="*/ 85 h 45"/>
                <a:gd name="T80" fmla="*/ 33 w 42"/>
                <a:gd name="T81" fmla="*/ 85 h 45"/>
                <a:gd name="T82" fmla="*/ 33 w 42"/>
                <a:gd name="T83" fmla="*/ 85 h 4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45"/>
                <a:gd name="T128" fmla="*/ 42 w 42"/>
                <a:gd name="T129" fmla="*/ 45 h 4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45">
                  <a:moveTo>
                    <a:pt x="21" y="45"/>
                  </a:moveTo>
                  <a:lnTo>
                    <a:pt x="24" y="45"/>
                  </a:lnTo>
                  <a:lnTo>
                    <a:pt x="29" y="45"/>
                  </a:lnTo>
                  <a:lnTo>
                    <a:pt x="32" y="43"/>
                  </a:lnTo>
                  <a:lnTo>
                    <a:pt x="34" y="40"/>
                  </a:lnTo>
                  <a:lnTo>
                    <a:pt x="37" y="40"/>
                  </a:lnTo>
                  <a:lnTo>
                    <a:pt x="39" y="37"/>
                  </a:lnTo>
                  <a:lnTo>
                    <a:pt x="39" y="35"/>
                  </a:lnTo>
                  <a:lnTo>
                    <a:pt x="42" y="29"/>
                  </a:lnTo>
                  <a:lnTo>
                    <a:pt x="42" y="27"/>
                  </a:lnTo>
                  <a:lnTo>
                    <a:pt x="42" y="24"/>
                  </a:lnTo>
                  <a:lnTo>
                    <a:pt x="42" y="19"/>
                  </a:lnTo>
                  <a:lnTo>
                    <a:pt x="42" y="16"/>
                  </a:lnTo>
                  <a:lnTo>
                    <a:pt x="39" y="14"/>
                  </a:lnTo>
                  <a:lnTo>
                    <a:pt x="39" y="11"/>
                  </a:lnTo>
                  <a:lnTo>
                    <a:pt x="37" y="8"/>
                  </a:lnTo>
                  <a:lnTo>
                    <a:pt x="34" y="6"/>
                  </a:lnTo>
                  <a:lnTo>
                    <a:pt x="32" y="3"/>
                  </a:lnTo>
                  <a:lnTo>
                    <a:pt x="29" y="3"/>
                  </a:lnTo>
                  <a:lnTo>
                    <a:pt x="24" y="0"/>
                  </a:lnTo>
                  <a:lnTo>
                    <a:pt x="21" y="0"/>
                  </a:lnTo>
                  <a:lnTo>
                    <a:pt x="18" y="0"/>
                  </a:lnTo>
                  <a:lnTo>
                    <a:pt x="13" y="3"/>
                  </a:lnTo>
                  <a:lnTo>
                    <a:pt x="10" y="3"/>
                  </a:lnTo>
                  <a:lnTo>
                    <a:pt x="8" y="6"/>
                  </a:lnTo>
                  <a:lnTo>
                    <a:pt x="5" y="8"/>
                  </a:lnTo>
                  <a:lnTo>
                    <a:pt x="3" y="11"/>
                  </a:lnTo>
                  <a:lnTo>
                    <a:pt x="3" y="14"/>
                  </a:lnTo>
                  <a:lnTo>
                    <a:pt x="0" y="16"/>
                  </a:lnTo>
                  <a:lnTo>
                    <a:pt x="0" y="19"/>
                  </a:lnTo>
                  <a:lnTo>
                    <a:pt x="0" y="24"/>
                  </a:lnTo>
                  <a:lnTo>
                    <a:pt x="0" y="27"/>
                  </a:lnTo>
                  <a:lnTo>
                    <a:pt x="0" y="29"/>
                  </a:lnTo>
                  <a:lnTo>
                    <a:pt x="3" y="35"/>
                  </a:lnTo>
                  <a:lnTo>
                    <a:pt x="3" y="37"/>
                  </a:lnTo>
                  <a:lnTo>
                    <a:pt x="5" y="40"/>
                  </a:lnTo>
                  <a:lnTo>
                    <a:pt x="8" y="40"/>
                  </a:lnTo>
                  <a:lnTo>
                    <a:pt x="10" y="43"/>
                  </a:lnTo>
                  <a:lnTo>
                    <a:pt x="13" y="45"/>
                  </a:lnTo>
                  <a:lnTo>
                    <a:pt x="18" y="45"/>
                  </a:lnTo>
                  <a:lnTo>
                    <a:pt x="21" y="45"/>
                  </a:lnTo>
                  <a:close/>
                </a:path>
              </a:pathLst>
            </a:custGeom>
            <a:solidFill>
              <a:srgbClr val="3333FF"/>
            </a:solidFill>
            <a:ln w="9525">
              <a:solidFill>
                <a:srgbClr val="3333FF"/>
              </a:solidFill>
              <a:round/>
              <a:headEnd/>
              <a:tailEnd/>
            </a:ln>
          </p:spPr>
          <p:txBody>
            <a:bodyPr/>
            <a:lstStyle/>
            <a:p>
              <a:endParaRPr lang="en-US" sz="1600"/>
            </a:p>
          </p:txBody>
        </p:sp>
        <p:sp>
          <p:nvSpPr>
            <p:cNvPr id="31791" name="Freeform 46"/>
            <p:cNvSpPr>
              <a:spLocks/>
            </p:cNvSpPr>
            <p:nvPr/>
          </p:nvSpPr>
          <p:spPr bwMode="auto">
            <a:xfrm>
              <a:off x="4929" y="2817"/>
              <a:ext cx="48" cy="47"/>
            </a:xfrm>
            <a:custGeom>
              <a:avLst/>
              <a:gdLst>
                <a:gd name="T0" fmla="*/ 32 w 43"/>
                <a:gd name="T1" fmla="*/ 74 h 42"/>
                <a:gd name="T2" fmla="*/ 41 w 43"/>
                <a:gd name="T3" fmla="*/ 74 h 42"/>
                <a:gd name="T4" fmla="*/ 46 w 43"/>
                <a:gd name="T5" fmla="*/ 74 h 42"/>
                <a:gd name="T6" fmla="*/ 56 w 43"/>
                <a:gd name="T7" fmla="*/ 70 h 42"/>
                <a:gd name="T8" fmla="*/ 61 w 43"/>
                <a:gd name="T9" fmla="*/ 70 h 42"/>
                <a:gd name="T10" fmla="*/ 64 w 43"/>
                <a:gd name="T11" fmla="*/ 64 h 42"/>
                <a:gd name="T12" fmla="*/ 70 w 43"/>
                <a:gd name="T13" fmla="*/ 62 h 42"/>
                <a:gd name="T14" fmla="*/ 70 w 43"/>
                <a:gd name="T15" fmla="*/ 56 h 42"/>
                <a:gd name="T16" fmla="*/ 75 w 43"/>
                <a:gd name="T17" fmla="*/ 50 h 42"/>
                <a:gd name="T18" fmla="*/ 75 w 43"/>
                <a:gd name="T19" fmla="*/ 43 h 42"/>
                <a:gd name="T20" fmla="*/ 75 w 43"/>
                <a:gd name="T21" fmla="*/ 38 h 42"/>
                <a:gd name="T22" fmla="*/ 75 w 43"/>
                <a:gd name="T23" fmla="*/ 34 h 42"/>
                <a:gd name="T24" fmla="*/ 75 w 43"/>
                <a:gd name="T25" fmla="*/ 24 h 42"/>
                <a:gd name="T26" fmla="*/ 70 w 43"/>
                <a:gd name="T27" fmla="*/ 19 h 42"/>
                <a:gd name="T28" fmla="*/ 70 w 43"/>
                <a:gd name="T29" fmla="*/ 13 h 42"/>
                <a:gd name="T30" fmla="*/ 64 w 43"/>
                <a:gd name="T31" fmla="*/ 11 h 42"/>
                <a:gd name="T32" fmla="*/ 61 w 43"/>
                <a:gd name="T33" fmla="*/ 3 h 42"/>
                <a:gd name="T34" fmla="*/ 56 w 43"/>
                <a:gd name="T35" fmla="*/ 3 h 42"/>
                <a:gd name="T36" fmla="*/ 46 w 43"/>
                <a:gd name="T37" fmla="*/ 0 h 42"/>
                <a:gd name="T38" fmla="*/ 41 w 43"/>
                <a:gd name="T39" fmla="*/ 0 h 42"/>
                <a:gd name="T40" fmla="*/ 36 w 43"/>
                <a:gd name="T41" fmla="*/ 0 h 42"/>
                <a:gd name="T42" fmla="*/ 28 w 43"/>
                <a:gd name="T43" fmla="*/ 0 h 42"/>
                <a:gd name="T44" fmla="*/ 25 w 43"/>
                <a:gd name="T45" fmla="*/ 0 h 42"/>
                <a:gd name="T46" fmla="*/ 19 w 43"/>
                <a:gd name="T47" fmla="*/ 3 h 42"/>
                <a:gd name="T48" fmla="*/ 13 w 43"/>
                <a:gd name="T49" fmla="*/ 3 h 42"/>
                <a:gd name="T50" fmla="*/ 11 w 43"/>
                <a:gd name="T51" fmla="*/ 11 h 42"/>
                <a:gd name="T52" fmla="*/ 3 w 43"/>
                <a:gd name="T53" fmla="*/ 13 h 42"/>
                <a:gd name="T54" fmla="*/ 0 w 43"/>
                <a:gd name="T55" fmla="*/ 19 h 42"/>
                <a:gd name="T56" fmla="*/ 0 w 43"/>
                <a:gd name="T57" fmla="*/ 24 h 42"/>
                <a:gd name="T58" fmla="*/ 0 w 43"/>
                <a:gd name="T59" fmla="*/ 34 h 42"/>
                <a:gd name="T60" fmla="*/ 0 w 43"/>
                <a:gd name="T61" fmla="*/ 38 h 42"/>
                <a:gd name="T62" fmla="*/ 0 w 43"/>
                <a:gd name="T63" fmla="*/ 43 h 42"/>
                <a:gd name="T64" fmla="*/ 0 w 43"/>
                <a:gd name="T65" fmla="*/ 50 h 42"/>
                <a:gd name="T66" fmla="*/ 0 w 43"/>
                <a:gd name="T67" fmla="*/ 56 h 42"/>
                <a:gd name="T68" fmla="*/ 3 w 43"/>
                <a:gd name="T69" fmla="*/ 62 h 42"/>
                <a:gd name="T70" fmla="*/ 11 w 43"/>
                <a:gd name="T71" fmla="*/ 64 h 42"/>
                <a:gd name="T72" fmla="*/ 13 w 43"/>
                <a:gd name="T73" fmla="*/ 70 h 42"/>
                <a:gd name="T74" fmla="*/ 19 w 43"/>
                <a:gd name="T75" fmla="*/ 70 h 42"/>
                <a:gd name="T76" fmla="*/ 25 w 43"/>
                <a:gd name="T77" fmla="*/ 74 h 42"/>
                <a:gd name="T78" fmla="*/ 28 w 43"/>
                <a:gd name="T79" fmla="*/ 74 h 42"/>
                <a:gd name="T80" fmla="*/ 36 w 43"/>
                <a:gd name="T81" fmla="*/ 74 h 42"/>
                <a:gd name="T82" fmla="*/ 36 w 43"/>
                <a:gd name="T83" fmla="*/ 74 h 42"/>
                <a:gd name="T84" fmla="*/ 32 w 43"/>
                <a:gd name="T85" fmla="*/ 74 h 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42"/>
                <a:gd name="T131" fmla="*/ 43 w 43"/>
                <a:gd name="T132" fmla="*/ 42 h 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42">
                  <a:moveTo>
                    <a:pt x="19" y="42"/>
                  </a:moveTo>
                  <a:lnTo>
                    <a:pt x="24" y="42"/>
                  </a:lnTo>
                  <a:lnTo>
                    <a:pt x="27" y="42"/>
                  </a:lnTo>
                  <a:lnTo>
                    <a:pt x="32" y="40"/>
                  </a:lnTo>
                  <a:lnTo>
                    <a:pt x="35" y="40"/>
                  </a:lnTo>
                  <a:lnTo>
                    <a:pt x="37" y="37"/>
                  </a:lnTo>
                  <a:lnTo>
                    <a:pt x="40" y="35"/>
                  </a:lnTo>
                  <a:lnTo>
                    <a:pt x="40" y="32"/>
                  </a:lnTo>
                  <a:lnTo>
                    <a:pt x="43" y="29"/>
                  </a:lnTo>
                  <a:lnTo>
                    <a:pt x="43" y="24"/>
                  </a:lnTo>
                  <a:lnTo>
                    <a:pt x="43" y="21"/>
                  </a:lnTo>
                  <a:lnTo>
                    <a:pt x="43" y="19"/>
                  </a:lnTo>
                  <a:lnTo>
                    <a:pt x="43" y="13"/>
                  </a:lnTo>
                  <a:lnTo>
                    <a:pt x="40" y="11"/>
                  </a:lnTo>
                  <a:lnTo>
                    <a:pt x="40" y="8"/>
                  </a:lnTo>
                  <a:lnTo>
                    <a:pt x="37" y="6"/>
                  </a:lnTo>
                  <a:lnTo>
                    <a:pt x="35" y="3"/>
                  </a:lnTo>
                  <a:lnTo>
                    <a:pt x="32" y="3"/>
                  </a:lnTo>
                  <a:lnTo>
                    <a:pt x="27" y="0"/>
                  </a:lnTo>
                  <a:lnTo>
                    <a:pt x="24" y="0"/>
                  </a:lnTo>
                  <a:lnTo>
                    <a:pt x="21" y="0"/>
                  </a:lnTo>
                  <a:lnTo>
                    <a:pt x="16" y="0"/>
                  </a:lnTo>
                  <a:lnTo>
                    <a:pt x="14" y="0"/>
                  </a:lnTo>
                  <a:lnTo>
                    <a:pt x="11" y="3"/>
                  </a:lnTo>
                  <a:lnTo>
                    <a:pt x="8" y="3"/>
                  </a:lnTo>
                  <a:lnTo>
                    <a:pt x="6" y="6"/>
                  </a:lnTo>
                  <a:lnTo>
                    <a:pt x="3" y="8"/>
                  </a:lnTo>
                  <a:lnTo>
                    <a:pt x="0" y="11"/>
                  </a:lnTo>
                  <a:lnTo>
                    <a:pt x="0" y="13"/>
                  </a:lnTo>
                  <a:lnTo>
                    <a:pt x="0" y="19"/>
                  </a:lnTo>
                  <a:lnTo>
                    <a:pt x="0" y="21"/>
                  </a:lnTo>
                  <a:lnTo>
                    <a:pt x="0" y="24"/>
                  </a:lnTo>
                  <a:lnTo>
                    <a:pt x="0" y="29"/>
                  </a:lnTo>
                  <a:lnTo>
                    <a:pt x="0" y="32"/>
                  </a:lnTo>
                  <a:lnTo>
                    <a:pt x="3" y="35"/>
                  </a:lnTo>
                  <a:lnTo>
                    <a:pt x="6" y="37"/>
                  </a:lnTo>
                  <a:lnTo>
                    <a:pt x="8" y="40"/>
                  </a:lnTo>
                  <a:lnTo>
                    <a:pt x="11" y="40"/>
                  </a:lnTo>
                  <a:lnTo>
                    <a:pt x="14" y="42"/>
                  </a:lnTo>
                  <a:lnTo>
                    <a:pt x="16" y="42"/>
                  </a:lnTo>
                  <a:lnTo>
                    <a:pt x="21" y="42"/>
                  </a:lnTo>
                  <a:lnTo>
                    <a:pt x="19" y="42"/>
                  </a:lnTo>
                  <a:close/>
                </a:path>
              </a:pathLst>
            </a:custGeom>
            <a:solidFill>
              <a:srgbClr val="3333FF"/>
            </a:solidFill>
            <a:ln w="9525">
              <a:solidFill>
                <a:srgbClr val="3333FF"/>
              </a:solidFill>
              <a:round/>
              <a:headEnd/>
              <a:tailEnd/>
            </a:ln>
          </p:spPr>
          <p:txBody>
            <a:bodyPr/>
            <a:lstStyle/>
            <a:p>
              <a:endParaRPr lang="en-US" sz="1600"/>
            </a:p>
          </p:txBody>
        </p:sp>
        <p:sp>
          <p:nvSpPr>
            <p:cNvPr id="31792" name="Freeform 47"/>
            <p:cNvSpPr>
              <a:spLocks/>
            </p:cNvSpPr>
            <p:nvPr/>
          </p:nvSpPr>
          <p:spPr bwMode="auto">
            <a:xfrm>
              <a:off x="1661" y="3634"/>
              <a:ext cx="2987" cy="151"/>
            </a:xfrm>
            <a:custGeom>
              <a:avLst/>
              <a:gdLst>
                <a:gd name="T0" fmla="*/ 4375 w 2715"/>
                <a:gd name="T1" fmla="*/ 243 h 134"/>
                <a:gd name="T2" fmla="*/ 2915 w 2715"/>
                <a:gd name="T3" fmla="*/ 243 h 134"/>
                <a:gd name="T4" fmla="*/ 1460 w 2715"/>
                <a:gd name="T5" fmla="*/ 186 h 134"/>
                <a:gd name="T6" fmla="*/ 0 w 2715"/>
                <a:gd name="T7" fmla="*/ 0 h 134"/>
                <a:gd name="T8" fmla="*/ 0 60000 65536"/>
                <a:gd name="T9" fmla="*/ 0 60000 65536"/>
                <a:gd name="T10" fmla="*/ 0 60000 65536"/>
                <a:gd name="T11" fmla="*/ 0 60000 65536"/>
                <a:gd name="T12" fmla="*/ 0 w 2715"/>
                <a:gd name="T13" fmla="*/ 0 h 134"/>
                <a:gd name="T14" fmla="*/ 2715 w 2715"/>
                <a:gd name="T15" fmla="*/ 134 h 134"/>
              </a:gdLst>
              <a:ahLst/>
              <a:cxnLst>
                <a:cxn ang="T8">
                  <a:pos x="T0" y="T1"/>
                </a:cxn>
                <a:cxn ang="T9">
                  <a:pos x="T2" y="T3"/>
                </a:cxn>
                <a:cxn ang="T10">
                  <a:pos x="T4" y="T5"/>
                </a:cxn>
                <a:cxn ang="T11">
                  <a:pos x="T6" y="T7"/>
                </a:cxn>
              </a:cxnLst>
              <a:rect l="T12" t="T13" r="T14" b="T15"/>
              <a:pathLst>
                <a:path w="2715" h="134">
                  <a:moveTo>
                    <a:pt x="2715" y="134"/>
                  </a:moveTo>
                  <a:lnTo>
                    <a:pt x="1810" y="134"/>
                  </a:lnTo>
                  <a:lnTo>
                    <a:pt x="905" y="102"/>
                  </a:lnTo>
                  <a:lnTo>
                    <a:pt x="0" y="0"/>
                  </a:lnTo>
                </a:path>
              </a:pathLst>
            </a:custGeom>
            <a:noFill/>
            <a:ln w="17463">
              <a:solidFill>
                <a:srgbClr val="FF00FF"/>
              </a:solidFill>
              <a:round/>
              <a:headEnd/>
              <a:tailEnd/>
            </a:ln>
          </p:spPr>
          <p:txBody>
            <a:bodyPr/>
            <a:lstStyle/>
            <a:p>
              <a:endParaRPr lang="en-US" sz="1600"/>
            </a:p>
          </p:txBody>
        </p:sp>
        <p:sp>
          <p:nvSpPr>
            <p:cNvPr id="31793" name="Freeform 48"/>
            <p:cNvSpPr>
              <a:spLocks/>
            </p:cNvSpPr>
            <p:nvPr/>
          </p:nvSpPr>
          <p:spPr bwMode="auto">
            <a:xfrm>
              <a:off x="2634" y="3394"/>
              <a:ext cx="46" cy="51"/>
            </a:xfrm>
            <a:custGeom>
              <a:avLst/>
              <a:gdLst>
                <a:gd name="T0" fmla="*/ 33 w 42"/>
                <a:gd name="T1" fmla="*/ 78 h 45"/>
                <a:gd name="T2" fmla="*/ 36 w 42"/>
                <a:gd name="T3" fmla="*/ 85 h 45"/>
                <a:gd name="T4" fmla="*/ 46 w 42"/>
                <a:gd name="T5" fmla="*/ 78 h 45"/>
                <a:gd name="T6" fmla="*/ 49 w 42"/>
                <a:gd name="T7" fmla="*/ 78 h 45"/>
                <a:gd name="T8" fmla="*/ 54 w 42"/>
                <a:gd name="T9" fmla="*/ 74 h 45"/>
                <a:gd name="T10" fmla="*/ 59 w 42"/>
                <a:gd name="T11" fmla="*/ 69 h 45"/>
                <a:gd name="T12" fmla="*/ 61 w 42"/>
                <a:gd name="T13" fmla="*/ 65 h 45"/>
                <a:gd name="T14" fmla="*/ 61 w 42"/>
                <a:gd name="T15" fmla="*/ 58 h 45"/>
                <a:gd name="T16" fmla="*/ 66 w 42"/>
                <a:gd name="T17" fmla="*/ 54 h 45"/>
                <a:gd name="T18" fmla="*/ 66 w 42"/>
                <a:gd name="T19" fmla="*/ 48 h 45"/>
                <a:gd name="T20" fmla="*/ 66 w 42"/>
                <a:gd name="T21" fmla="*/ 40 h 45"/>
                <a:gd name="T22" fmla="*/ 66 w 42"/>
                <a:gd name="T23" fmla="*/ 33 h 45"/>
                <a:gd name="T24" fmla="*/ 66 w 42"/>
                <a:gd name="T25" fmla="*/ 29 h 45"/>
                <a:gd name="T26" fmla="*/ 61 w 42"/>
                <a:gd name="T27" fmla="*/ 25 h 45"/>
                <a:gd name="T28" fmla="*/ 61 w 42"/>
                <a:gd name="T29" fmla="*/ 14 h 45"/>
                <a:gd name="T30" fmla="*/ 59 w 42"/>
                <a:gd name="T31" fmla="*/ 14 h 45"/>
                <a:gd name="T32" fmla="*/ 54 w 42"/>
                <a:gd name="T33" fmla="*/ 10 h 45"/>
                <a:gd name="T34" fmla="*/ 49 w 42"/>
                <a:gd name="T35" fmla="*/ 2 h 45"/>
                <a:gd name="T36" fmla="*/ 46 w 42"/>
                <a:gd name="T37" fmla="*/ 0 h 45"/>
                <a:gd name="T38" fmla="*/ 36 w 42"/>
                <a:gd name="T39" fmla="*/ 0 h 45"/>
                <a:gd name="T40" fmla="*/ 33 w 42"/>
                <a:gd name="T41" fmla="*/ 0 h 45"/>
                <a:gd name="T42" fmla="*/ 28 w 42"/>
                <a:gd name="T43" fmla="*/ 0 h 45"/>
                <a:gd name="T44" fmla="*/ 20 w 42"/>
                <a:gd name="T45" fmla="*/ 0 h 45"/>
                <a:gd name="T46" fmla="*/ 15 w 42"/>
                <a:gd name="T47" fmla="*/ 2 h 45"/>
                <a:gd name="T48" fmla="*/ 13 w 42"/>
                <a:gd name="T49" fmla="*/ 10 h 45"/>
                <a:gd name="T50" fmla="*/ 5 w 42"/>
                <a:gd name="T51" fmla="*/ 14 h 45"/>
                <a:gd name="T52" fmla="*/ 2 w 42"/>
                <a:gd name="T53" fmla="*/ 14 h 45"/>
                <a:gd name="T54" fmla="*/ 2 w 42"/>
                <a:gd name="T55" fmla="*/ 25 h 45"/>
                <a:gd name="T56" fmla="*/ 0 w 42"/>
                <a:gd name="T57" fmla="*/ 29 h 45"/>
                <a:gd name="T58" fmla="*/ 0 w 42"/>
                <a:gd name="T59" fmla="*/ 33 h 45"/>
                <a:gd name="T60" fmla="*/ 0 w 42"/>
                <a:gd name="T61" fmla="*/ 40 h 45"/>
                <a:gd name="T62" fmla="*/ 0 w 42"/>
                <a:gd name="T63" fmla="*/ 48 h 45"/>
                <a:gd name="T64" fmla="*/ 0 w 42"/>
                <a:gd name="T65" fmla="*/ 54 h 45"/>
                <a:gd name="T66" fmla="*/ 2 w 42"/>
                <a:gd name="T67" fmla="*/ 58 h 45"/>
                <a:gd name="T68" fmla="*/ 2 w 42"/>
                <a:gd name="T69" fmla="*/ 65 h 45"/>
                <a:gd name="T70" fmla="*/ 5 w 42"/>
                <a:gd name="T71" fmla="*/ 69 h 45"/>
                <a:gd name="T72" fmla="*/ 13 w 42"/>
                <a:gd name="T73" fmla="*/ 74 h 45"/>
                <a:gd name="T74" fmla="*/ 15 w 42"/>
                <a:gd name="T75" fmla="*/ 78 h 45"/>
                <a:gd name="T76" fmla="*/ 20 w 42"/>
                <a:gd name="T77" fmla="*/ 78 h 45"/>
                <a:gd name="T78" fmla="*/ 28 w 42"/>
                <a:gd name="T79" fmla="*/ 85 h 45"/>
                <a:gd name="T80" fmla="*/ 33 w 42"/>
                <a:gd name="T81" fmla="*/ 85 h 45"/>
                <a:gd name="T82" fmla="*/ 33 w 42"/>
                <a:gd name="T83" fmla="*/ 85 h 45"/>
                <a:gd name="T84" fmla="*/ 33 w 42"/>
                <a:gd name="T85" fmla="*/ 78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2"/>
                <a:gd name="T130" fmla="*/ 0 h 45"/>
                <a:gd name="T131" fmla="*/ 42 w 42"/>
                <a:gd name="T132" fmla="*/ 45 h 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2" h="45">
                  <a:moveTo>
                    <a:pt x="21" y="42"/>
                  </a:moveTo>
                  <a:lnTo>
                    <a:pt x="23" y="45"/>
                  </a:lnTo>
                  <a:lnTo>
                    <a:pt x="29" y="42"/>
                  </a:lnTo>
                  <a:lnTo>
                    <a:pt x="31" y="42"/>
                  </a:lnTo>
                  <a:lnTo>
                    <a:pt x="34" y="39"/>
                  </a:lnTo>
                  <a:lnTo>
                    <a:pt x="37" y="37"/>
                  </a:lnTo>
                  <a:lnTo>
                    <a:pt x="39" y="34"/>
                  </a:lnTo>
                  <a:lnTo>
                    <a:pt x="39" y="31"/>
                  </a:lnTo>
                  <a:lnTo>
                    <a:pt x="42" y="29"/>
                  </a:lnTo>
                  <a:lnTo>
                    <a:pt x="42" y="26"/>
                  </a:lnTo>
                  <a:lnTo>
                    <a:pt x="42" y="21"/>
                  </a:lnTo>
                  <a:lnTo>
                    <a:pt x="42" y="18"/>
                  </a:lnTo>
                  <a:lnTo>
                    <a:pt x="42" y="16"/>
                  </a:lnTo>
                  <a:lnTo>
                    <a:pt x="39" y="13"/>
                  </a:lnTo>
                  <a:lnTo>
                    <a:pt x="39" y="8"/>
                  </a:lnTo>
                  <a:lnTo>
                    <a:pt x="37" y="8"/>
                  </a:lnTo>
                  <a:lnTo>
                    <a:pt x="34" y="5"/>
                  </a:lnTo>
                  <a:lnTo>
                    <a:pt x="31" y="2"/>
                  </a:lnTo>
                  <a:lnTo>
                    <a:pt x="29" y="0"/>
                  </a:lnTo>
                  <a:lnTo>
                    <a:pt x="23" y="0"/>
                  </a:lnTo>
                  <a:lnTo>
                    <a:pt x="21" y="0"/>
                  </a:lnTo>
                  <a:lnTo>
                    <a:pt x="18" y="0"/>
                  </a:lnTo>
                  <a:lnTo>
                    <a:pt x="13" y="0"/>
                  </a:lnTo>
                  <a:lnTo>
                    <a:pt x="10" y="2"/>
                  </a:lnTo>
                  <a:lnTo>
                    <a:pt x="8" y="5"/>
                  </a:lnTo>
                  <a:lnTo>
                    <a:pt x="5" y="8"/>
                  </a:lnTo>
                  <a:lnTo>
                    <a:pt x="2" y="8"/>
                  </a:lnTo>
                  <a:lnTo>
                    <a:pt x="2" y="13"/>
                  </a:lnTo>
                  <a:lnTo>
                    <a:pt x="0" y="16"/>
                  </a:lnTo>
                  <a:lnTo>
                    <a:pt x="0" y="18"/>
                  </a:lnTo>
                  <a:lnTo>
                    <a:pt x="0" y="21"/>
                  </a:lnTo>
                  <a:lnTo>
                    <a:pt x="0" y="26"/>
                  </a:lnTo>
                  <a:lnTo>
                    <a:pt x="0" y="29"/>
                  </a:lnTo>
                  <a:lnTo>
                    <a:pt x="2" y="31"/>
                  </a:lnTo>
                  <a:lnTo>
                    <a:pt x="2" y="34"/>
                  </a:lnTo>
                  <a:lnTo>
                    <a:pt x="5" y="37"/>
                  </a:lnTo>
                  <a:lnTo>
                    <a:pt x="8" y="39"/>
                  </a:lnTo>
                  <a:lnTo>
                    <a:pt x="10" y="42"/>
                  </a:lnTo>
                  <a:lnTo>
                    <a:pt x="13" y="42"/>
                  </a:lnTo>
                  <a:lnTo>
                    <a:pt x="18" y="45"/>
                  </a:lnTo>
                  <a:lnTo>
                    <a:pt x="21" y="45"/>
                  </a:lnTo>
                  <a:lnTo>
                    <a:pt x="21" y="42"/>
                  </a:lnTo>
                  <a:close/>
                </a:path>
              </a:pathLst>
            </a:custGeom>
            <a:solidFill>
              <a:srgbClr val="3333FF"/>
            </a:solidFill>
            <a:ln w="9525">
              <a:solidFill>
                <a:srgbClr val="3333FF"/>
              </a:solidFill>
              <a:round/>
              <a:headEnd/>
              <a:tailEnd/>
            </a:ln>
          </p:spPr>
          <p:txBody>
            <a:bodyPr/>
            <a:lstStyle/>
            <a:p>
              <a:endParaRPr lang="en-US" sz="1600"/>
            </a:p>
          </p:txBody>
        </p:sp>
        <p:sp>
          <p:nvSpPr>
            <p:cNvPr id="31794" name="Freeform 49"/>
            <p:cNvSpPr>
              <a:spLocks/>
            </p:cNvSpPr>
            <p:nvPr/>
          </p:nvSpPr>
          <p:spPr bwMode="auto">
            <a:xfrm>
              <a:off x="3629" y="3513"/>
              <a:ext cx="49" cy="48"/>
            </a:xfrm>
            <a:custGeom>
              <a:avLst/>
              <a:gdLst>
                <a:gd name="T0" fmla="*/ 36 w 44"/>
                <a:gd name="T1" fmla="*/ 82 h 42"/>
                <a:gd name="T2" fmla="*/ 45 w 44"/>
                <a:gd name="T3" fmla="*/ 82 h 42"/>
                <a:gd name="T4" fmla="*/ 50 w 44"/>
                <a:gd name="T5" fmla="*/ 82 h 42"/>
                <a:gd name="T6" fmla="*/ 53 w 44"/>
                <a:gd name="T7" fmla="*/ 80 h 42"/>
                <a:gd name="T8" fmla="*/ 58 w 44"/>
                <a:gd name="T9" fmla="*/ 80 h 42"/>
                <a:gd name="T10" fmla="*/ 63 w 44"/>
                <a:gd name="T11" fmla="*/ 72 h 42"/>
                <a:gd name="T12" fmla="*/ 66 w 44"/>
                <a:gd name="T13" fmla="*/ 66 h 42"/>
                <a:gd name="T14" fmla="*/ 72 w 44"/>
                <a:gd name="T15" fmla="*/ 63 h 42"/>
                <a:gd name="T16" fmla="*/ 72 w 44"/>
                <a:gd name="T17" fmla="*/ 56 h 42"/>
                <a:gd name="T18" fmla="*/ 72 w 44"/>
                <a:gd name="T19" fmla="*/ 46 h 42"/>
                <a:gd name="T20" fmla="*/ 76 w 44"/>
                <a:gd name="T21" fmla="*/ 40 h 42"/>
                <a:gd name="T22" fmla="*/ 72 w 44"/>
                <a:gd name="T23" fmla="*/ 38 h 42"/>
                <a:gd name="T24" fmla="*/ 72 w 44"/>
                <a:gd name="T25" fmla="*/ 25 h 42"/>
                <a:gd name="T26" fmla="*/ 72 w 44"/>
                <a:gd name="T27" fmla="*/ 22 h 42"/>
                <a:gd name="T28" fmla="*/ 66 w 44"/>
                <a:gd name="T29" fmla="*/ 15 h 42"/>
                <a:gd name="T30" fmla="*/ 63 w 44"/>
                <a:gd name="T31" fmla="*/ 10 h 42"/>
                <a:gd name="T32" fmla="*/ 58 w 44"/>
                <a:gd name="T33" fmla="*/ 3 h 42"/>
                <a:gd name="T34" fmla="*/ 53 w 44"/>
                <a:gd name="T35" fmla="*/ 3 h 42"/>
                <a:gd name="T36" fmla="*/ 50 w 44"/>
                <a:gd name="T37" fmla="*/ 0 h 42"/>
                <a:gd name="T38" fmla="*/ 45 w 44"/>
                <a:gd name="T39" fmla="*/ 0 h 42"/>
                <a:gd name="T40" fmla="*/ 36 w 44"/>
                <a:gd name="T41" fmla="*/ 0 h 42"/>
                <a:gd name="T42" fmla="*/ 31 w 44"/>
                <a:gd name="T43" fmla="*/ 0 h 42"/>
                <a:gd name="T44" fmla="*/ 26 w 44"/>
                <a:gd name="T45" fmla="*/ 0 h 42"/>
                <a:gd name="T46" fmla="*/ 16 w 44"/>
                <a:gd name="T47" fmla="*/ 3 h 42"/>
                <a:gd name="T48" fmla="*/ 13 w 44"/>
                <a:gd name="T49" fmla="*/ 3 h 42"/>
                <a:gd name="T50" fmla="*/ 10 w 44"/>
                <a:gd name="T51" fmla="*/ 10 h 42"/>
                <a:gd name="T52" fmla="*/ 2 w 44"/>
                <a:gd name="T53" fmla="*/ 15 h 42"/>
                <a:gd name="T54" fmla="*/ 2 w 44"/>
                <a:gd name="T55" fmla="*/ 22 h 42"/>
                <a:gd name="T56" fmla="*/ 0 w 44"/>
                <a:gd name="T57" fmla="*/ 25 h 42"/>
                <a:gd name="T58" fmla="*/ 0 w 44"/>
                <a:gd name="T59" fmla="*/ 38 h 42"/>
                <a:gd name="T60" fmla="*/ 0 w 44"/>
                <a:gd name="T61" fmla="*/ 40 h 42"/>
                <a:gd name="T62" fmla="*/ 0 w 44"/>
                <a:gd name="T63" fmla="*/ 46 h 42"/>
                <a:gd name="T64" fmla="*/ 0 w 44"/>
                <a:gd name="T65" fmla="*/ 56 h 42"/>
                <a:gd name="T66" fmla="*/ 2 w 44"/>
                <a:gd name="T67" fmla="*/ 63 h 42"/>
                <a:gd name="T68" fmla="*/ 2 w 44"/>
                <a:gd name="T69" fmla="*/ 66 h 42"/>
                <a:gd name="T70" fmla="*/ 10 w 44"/>
                <a:gd name="T71" fmla="*/ 72 h 42"/>
                <a:gd name="T72" fmla="*/ 13 w 44"/>
                <a:gd name="T73" fmla="*/ 80 h 42"/>
                <a:gd name="T74" fmla="*/ 16 w 44"/>
                <a:gd name="T75" fmla="*/ 80 h 42"/>
                <a:gd name="T76" fmla="*/ 26 w 44"/>
                <a:gd name="T77" fmla="*/ 82 h 42"/>
                <a:gd name="T78" fmla="*/ 31 w 44"/>
                <a:gd name="T79" fmla="*/ 82 h 42"/>
                <a:gd name="T80" fmla="*/ 36 w 44"/>
                <a:gd name="T81" fmla="*/ 82 h 42"/>
                <a:gd name="T82" fmla="*/ 36 w 44"/>
                <a:gd name="T83" fmla="*/ 82 h 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
                <a:gd name="T127" fmla="*/ 0 h 42"/>
                <a:gd name="T128" fmla="*/ 44 w 44"/>
                <a:gd name="T129" fmla="*/ 42 h 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 h="42">
                  <a:moveTo>
                    <a:pt x="21" y="42"/>
                  </a:moveTo>
                  <a:lnTo>
                    <a:pt x="26" y="42"/>
                  </a:lnTo>
                  <a:lnTo>
                    <a:pt x="29" y="42"/>
                  </a:lnTo>
                  <a:lnTo>
                    <a:pt x="31" y="40"/>
                  </a:lnTo>
                  <a:lnTo>
                    <a:pt x="34" y="40"/>
                  </a:lnTo>
                  <a:lnTo>
                    <a:pt x="37" y="37"/>
                  </a:lnTo>
                  <a:lnTo>
                    <a:pt x="39" y="34"/>
                  </a:lnTo>
                  <a:lnTo>
                    <a:pt x="42" y="32"/>
                  </a:lnTo>
                  <a:lnTo>
                    <a:pt x="42" y="29"/>
                  </a:lnTo>
                  <a:lnTo>
                    <a:pt x="42" y="24"/>
                  </a:lnTo>
                  <a:lnTo>
                    <a:pt x="44" y="21"/>
                  </a:lnTo>
                  <a:lnTo>
                    <a:pt x="42" y="19"/>
                  </a:lnTo>
                  <a:lnTo>
                    <a:pt x="42" y="13"/>
                  </a:lnTo>
                  <a:lnTo>
                    <a:pt x="42" y="11"/>
                  </a:lnTo>
                  <a:lnTo>
                    <a:pt x="39" y="8"/>
                  </a:lnTo>
                  <a:lnTo>
                    <a:pt x="37" y="5"/>
                  </a:lnTo>
                  <a:lnTo>
                    <a:pt x="34" y="3"/>
                  </a:lnTo>
                  <a:lnTo>
                    <a:pt x="31" y="3"/>
                  </a:lnTo>
                  <a:lnTo>
                    <a:pt x="29" y="0"/>
                  </a:lnTo>
                  <a:lnTo>
                    <a:pt x="26" y="0"/>
                  </a:lnTo>
                  <a:lnTo>
                    <a:pt x="21" y="0"/>
                  </a:lnTo>
                  <a:lnTo>
                    <a:pt x="18" y="0"/>
                  </a:lnTo>
                  <a:lnTo>
                    <a:pt x="15" y="0"/>
                  </a:lnTo>
                  <a:lnTo>
                    <a:pt x="10" y="3"/>
                  </a:lnTo>
                  <a:lnTo>
                    <a:pt x="8" y="3"/>
                  </a:lnTo>
                  <a:lnTo>
                    <a:pt x="5" y="5"/>
                  </a:lnTo>
                  <a:lnTo>
                    <a:pt x="2" y="8"/>
                  </a:lnTo>
                  <a:lnTo>
                    <a:pt x="2" y="11"/>
                  </a:lnTo>
                  <a:lnTo>
                    <a:pt x="0" y="13"/>
                  </a:lnTo>
                  <a:lnTo>
                    <a:pt x="0" y="19"/>
                  </a:lnTo>
                  <a:lnTo>
                    <a:pt x="0" y="21"/>
                  </a:lnTo>
                  <a:lnTo>
                    <a:pt x="0" y="24"/>
                  </a:lnTo>
                  <a:lnTo>
                    <a:pt x="0" y="29"/>
                  </a:lnTo>
                  <a:lnTo>
                    <a:pt x="2" y="32"/>
                  </a:lnTo>
                  <a:lnTo>
                    <a:pt x="2" y="34"/>
                  </a:lnTo>
                  <a:lnTo>
                    <a:pt x="5" y="37"/>
                  </a:lnTo>
                  <a:lnTo>
                    <a:pt x="8" y="40"/>
                  </a:lnTo>
                  <a:lnTo>
                    <a:pt x="10" y="40"/>
                  </a:lnTo>
                  <a:lnTo>
                    <a:pt x="15" y="42"/>
                  </a:lnTo>
                  <a:lnTo>
                    <a:pt x="18" y="42"/>
                  </a:lnTo>
                  <a:lnTo>
                    <a:pt x="21" y="42"/>
                  </a:lnTo>
                  <a:close/>
                </a:path>
              </a:pathLst>
            </a:custGeom>
            <a:solidFill>
              <a:srgbClr val="3333FF"/>
            </a:solidFill>
            <a:ln w="9525">
              <a:solidFill>
                <a:srgbClr val="3333FF"/>
              </a:solidFill>
              <a:round/>
              <a:headEnd/>
              <a:tailEnd/>
            </a:ln>
          </p:spPr>
          <p:txBody>
            <a:bodyPr/>
            <a:lstStyle/>
            <a:p>
              <a:endParaRPr lang="en-US" sz="1600"/>
            </a:p>
          </p:txBody>
        </p:sp>
        <p:sp>
          <p:nvSpPr>
            <p:cNvPr id="31795" name="Freeform 50"/>
            <p:cNvSpPr>
              <a:spLocks/>
            </p:cNvSpPr>
            <p:nvPr/>
          </p:nvSpPr>
          <p:spPr bwMode="auto">
            <a:xfrm>
              <a:off x="4623" y="3493"/>
              <a:ext cx="48" cy="51"/>
            </a:xfrm>
            <a:custGeom>
              <a:avLst/>
              <a:gdLst>
                <a:gd name="T0" fmla="*/ 39 w 43"/>
                <a:gd name="T1" fmla="*/ 78 h 45"/>
                <a:gd name="T2" fmla="*/ 41 w 43"/>
                <a:gd name="T3" fmla="*/ 85 h 45"/>
                <a:gd name="T4" fmla="*/ 50 w 43"/>
                <a:gd name="T5" fmla="*/ 78 h 45"/>
                <a:gd name="T6" fmla="*/ 56 w 43"/>
                <a:gd name="T7" fmla="*/ 78 h 45"/>
                <a:gd name="T8" fmla="*/ 61 w 43"/>
                <a:gd name="T9" fmla="*/ 74 h 45"/>
                <a:gd name="T10" fmla="*/ 64 w 43"/>
                <a:gd name="T11" fmla="*/ 69 h 45"/>
                <a:gd name="T12" fmla="*/ 70 w 43"/>
                <a:gd name="T13" fmla="*/ 65 h 45"/>
                <a:gd name="T14" fmla="*/ 75 w 43"/>
                <a:gd name="T15" fmla="*/ 58 h 45"/>
                <a:gd name="T16" fmla="*/ 75 w 43"/>
                <a:gd name="T17" fmla="*/ 54 h 45"/>
                <a:gd name="T18" fmla="*/ 75 w 43"/>
                <a:gd name="T19" fmla="*/ 48 h 45"/>
                <a:gd name="T20" fmla="*/ 75 w 43"/>
                <a:gd name="T21" fmla="*/ 40 h 45"/>
                <a:gd name="T22" fmla="*/ 75 w 43"/>
                <a:gd name="T23" fmla="*/ 33 h 45"/>
                <a:gd name="T24" fmla="*/ 75 w 43"/>
                <a:gd name="T25" fmla="*/ 29 h 45"/>
                <a:gd name="T26" fmla="*/ 75 w 43"/>
                <a:gd name="T27" fmla="*/ 25 h 45"/>
                <a:gd name="T28" fmla="*/ 70 w 43"/>
                <a:gd name="T29" fmla="*/ 18 h 45"/>
                <a:gd name="T30" fmla="*/ 64 w 43"/>
                <a:gd name="T31" fmla="*/ 14 h 45"/>
                <a:gd name="T32" fmla="*/ 61 w 43"/>
                <a:gd name="T33" fmla="*/ 10 h 45"/>
                <a:gd name="T34" fmla="*/ 56 w 43"/>
                <a:gd name="T35" fmla="*/ 2 h 45"/>
                <a:gd name="T36" fmla="*/ 50 w 43"/>
                <a:gd name="T37" fmla="*/ 2 h 45"/>
                <a:gd name="T38" fmla="*/ 41 w 43"/>
                <a:gd name="T39" fmla="*/ 0 h 45"/>
                <a:gd name="T40" fmla="*/ 39 w 43"/>
                <a:gd name="T41" fmla="*/ 0 h 45"/>
                <a:gd name="T42" fmla="*/ 32 w 43"/>
                <a:gd name="T43" fmla="*/ 0 h 45"/>
                <a:gd name="T44" fmla="*/ 28 w 43"/>
                <a:gd name="T45" fmla="*/ 2 h 45"/>
                <a:gd name="T46" fmla="*/ 19 w 43"/>
                <a:gd name="T47" fmla="*/ 2 h 45"/>
                <a:gd name="T48" fmla="*/ 13 w 43"/>
                <a:gd name="T49" fmla="*/ 10 h 45"/>
                <a:gd name="T50" fmla="*/ 11 w 43"/>
                <a:gd name="T51" fmla="*/ 14 h 45"/>
                <a:gd name="T52" fmla="*/ 3 w 43"/>
                <a:gd name="T53" fmla="*/ 18 h 45"/>
                <a:gd name="T54" fmla="*/ 3 w 43"/>
                <a:gd name="T55" fmla="*/ 25 h 45"/>
                <a:gd name="T56" fmla="*/ 0 w 43"/>
                <a:gd name="T57" fmla="*/ 29 h 45"/>
                <a:gd name="T58" fmla="*/ 0 w 43"/>
                <a:gd name="T59" fmla="*/ 33 h 45"/>
                <a:gd name="T60" fmla="*/ 0 w 43"/>
                <a:gd name="T61" fmla="*/ 40 h 45"/>
                <a:gd name="T62" fmla="*/ 0 w 43"/>
                <a:gd name="T63" fmla="*/ 48 h 45"/>
                <a:gd name="T64" fmla="*/ 0 w 43"/>
                <a:gd name="T65" fmla="*/ 54 h 45"/>
                <a:gd name="T66" fmla="*/ 3 w 43"/>
                <a:gd name="T67" fmla="*/ 58 h 45"/>
                <a:gd name="T68" fmla="*/ 3 w 43"/>
                <a:gd name="T69" fmla="*/ 65 h 45"/>
                <a:gd name="T70" fmla="*/ 11 w 43"/>
                <a:gd name="T71" fmla="*/ 69 h 45"/>
                <a:gd name="T72" fmla="*/ 13 w 43"/>
                <a:gd name="T73" fmla="*/ 74 h 45"/>
                <a:gd name="T74" fmla="*/ 19 w 43"/>
                <a:gd name="T75" fmla="*/ 78 h 45"/>
                <a:gd name="T76" fmla="*/ 28 w 43"/>
                <a:gd name="T77" fmla="*/ 78 h 45"/>
                <a:gd name="T78" fmla="*/ 32 w 43"/>
                <a:gd name="T79" fmla="*/ 85 h 45"/>
                <a:gd name="T80" fmla="*/ 39 w 43"/>
                <a:gd name="T81" fmla="*/ 85 h 45"/>
                <a:gd name="T82" fmla="*/ 39 w 43"/>
                <a:gd name="T83" fmla="*/ 85 h 45"/>
                <a:gd name="T84" fmla="*/ 39 w 43"/>
                <a:gd name="T85" fmla="*/ 78 h 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
                <a:gd name="T130" fmla="*/ 0 h 45"/>
                <a:gd name="T131" fmla="*/ 43 w 43"/>
                <a:gd name="T132" fmla="*/ 45 h 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 h="45">
                  <a:moveTo>
                    <a:pt x="22" y="42"/>
                  </a:moveTo>
                  <a:lnTo>
                    <a:pt x="24" y="45"/>
                  </a:lnTo>
                  <a:lnTo>
                    <a:pt x="29" y="42"/>
                  </a:lnTo>
                  <a:lnTo>
                    <a:pt x="32" y="42"/>
                  </a:lnTo>
                  <a:lnTo>
                    <a:pt x="35" y="39"/>
                  </a:lnTo>
                  <a:lnTo>
                    <a:pt x="37" y="37"/>
                  </a:lnTo>
                  <a:lnTo>
                    <a:pt x="40" y="34"/>
                  </a:lnTo>
                  <a:lnTo>
                    <a:pt x="43" y="31"/>
                  </a:lnTo>
                  <a:lnTo>
                    <a:pt x="43" y="29"/>
                  </a:lnTo>
                  <a:lnTo>
                    <a:pt x="43" y="26"/>
                  </a:lnTo>
                  <a:lnTo>
                    <a:pt x="43" y="21"/>
                  </a:lnTo>
                  <a:lnTo>
                    <a:pt x="43" y="18"/>
                  </a:lnTo>
                  <a:lnTo>
                    <a:pt x="43" y="16"/>
                  </a:lnTo>
                  <a:lnTo>
                    <a:pt x="43" y="13"/>
                  </a:lnTo>
                  <a:lnTo>
                    <a:pt x="40" y="10"/>
                  </a:lnTo>
                  <a:lnTo>
                    <a:pt x="37" y="8"/>
                  </a:lnTo>
                  <a:lnTo>
                    <a:pt x="35" y="5"/>
                  </a:lnTo>
                  <a:lnTo>
                    <a:pt x="32" y="2"/>
                  </a:lnTo>
                  <a:lnTo>
                    <a:pt x="29" y="2"/>
                  </a:lnTo>
                  <a:lnTo>
                    <a:pt x="24" y="0"/>
                  </a:lnTo>
                  <a:lnTo>
                    <a:pt x="22" y="0"/>
                  </a:lnTo>
                  <a:lnTo>
                    <a:pt x="19" y="0"/>
                  </a:lnTo>
                  <a:lnTo>
                    <a:pt x="16" y="2"/>
                  </a:lnTo>
                  <a:lnTo>
                    <a:pt x="11" y="2"/>
                  </a:lnTo>
                  <a:lnTo>
                    <a:pt x="8" y="5"/>
                  </a:lnTo>
                  <a:lnTo>
                    <a:pt x="6" y="8"/>
                  </a:lnTo>
                  <a:lnTo>
                    <a:pt x="3" y="10"/>
                  </a:lnTo>
                  <a:lnTo>
                    <a:pt x="3" y="13"/>
                  </a:lnTo>
                  <a:lnTo>
                    <a:pt x="0" y="16"/>
                  </a:lnTo>
                  <a:lnTo>
                    <a:pt x="0" y="18"/>
                  </a:lnTo>
                  <a:lnTo>
                    <a:pt x="0" y="21"/>
                  </a:lnTo>
                  <a:lnTo>
                    <a:pt x="0" y="26"/>
                  </a:lnTo>
                  <a:lnTo>
                    <a:pt x="0" y="29"/>
                  </a:lnTo>
                  <a:lnTo>
                    <a:pt x="3" y="31"/>
                  </a:lnTo>
                  <a:lnTo>
                    <a:pt x="3" y="34"/>
                  </a:lnTo>
                  <a:lnTo>
                    <a:pt x="6" y="37"/>
                  </a:lnTo>
                  <a:lnTo>
                    <a:pt x="8" y="39"/>
                  </a:lnTo>
                  <a:lnTo>
                    <a:pt x="11" y="42"/>
                  </a:lnTo>
                  <a:lnTo>
                    <a:pt x="16" y="42"/>
                  </a:lnTo>
                  <a:lnTo>
                    <a:pt x="19" y="45"/>
                  </a:lnTo>
                  <a:lnTo>
                    <a:pt x="22" y="45"/>
                  </a:lnTo>
                  <a:lnTo>
                    <a:pt x="22" y="42"/>
                  </a:lnTo>
                  <a:close/>
                </a:path>
              </a:pathLst>
            </a:custGeom>
            <a:solidFill>
              <a:srgbClr val="3333FF"/>
            </a:solidFill>
            <a:ln w="9525">
              <a:solidFill>
                <a:srgbClr val="3333FF"/>
              </a:solidFill>
              <a:round/>
              <a:headEnd/>
              <a:tailEnd/>
            </a:ln>
          </p:spPr>
          <p:txBody>
            <a:bodyPr/>
            <a:lstStyle/>
            <a:p>
              <a:endParaRPr lang="en-US" sz="1600"/>
            </a:p>
          </p:txBody>
        </p:sp>
        <p:sp>
          <p:nvSpPr>
            <p:cNvPr id="31796" name="Freeform 51"/>
            <p:cNvSpPr>
              <a:spLocks/>
            </p:cNvSpPr>
            <p:nvPr/>
          </p:nvSpPr>
          <p:spPr bwMode="auto">
            <a:xfrm>
              <a:off x="1626" y="3597"/>
              <a:ext cx="71" cy="72"/>
            </a:xfrm>
            <a:custGeom>
              <a:avLst/>
              <a:gdLst>
                <a:gd name="T0" fmla="*/ 54 w 64"/>
                <a:gd name="T1" fmla="*/ 0 h 63"/>
                <a:gd name="T2" fmla="*/ 0 w 64"/>
                <a:gd name="T3" fmla="*/ 63 h 63"/>
                <a:gd name="T4" fmla="*/ 54 w 64"/>
                <a:gd name="T5" fmla="*/ 122 h 63"/>
                <a:gd name="T6" fmla="*/ 109 w 64"/>
                <a:gd name="T7" fmla="*/ 63 h 63"/>
                <a:gd name="T8" fmla="*/ 54 w 64"/>
                <a:gd name="T9" fmla="*/ 0 h 63"/>
                <a:gd name="T10" fmla="*/ 54 w 64"/>
                <a:gd name="T11" fmla="*/ 0 h 63"/>
                <a:gd name="T12" fmla="*/ 0 60000 65536"/>
                <a:gd name="T13" fmla="*/ 0 60000 65536"/>
                <a:gd name="T14" fmla="*/ 0 60000 65536"/>
                <a:gd name="T15" fmla="*/ 0 60000 65536"/>
                <a:gd name="T16" fmla="*/ 0 60000 65536"/>
                <a:gd name="T17" fmla="*/ 0 60000 65536"/>
                <a:gd name="T18" fmla="*/ 0 w 64"/>
                <a:gd name="T19" fmla="*/ 0 h 63"/>
                <a:gd name="T20" fmla="*/ 64 w 64"/>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64" h="63">
                  <a:moveTo>
                    <a:pt x="32" y="0"/>
                  </a:moveTo>
                  <a:lnTo>
                    <a:pt x="0" y="32"/>
                  </a:lnTo>
                  <a:lnTo>
                    <a:pt x="32" y="63"/>
                  </a:lnTo>
                  <a:lnTo>
                    <a:pt x="64" y="32"/>
                  </a:lnTo>
                  <a:lnTo>
                    <a:pt x="32" y="0"/>
                  </a:lnTo>
                  <a:close/>
                </a:path>
              </a:pathLst>
            </a:custGeom>
            <a:solidFill>
              <a:srgbClr val="FF00FF"/>
            </a:solidFill>
            <a:ln w="9525">
              <a:solidFill>
                <a:srgbClr val="FF00FF"/>
              </a:solidFill>
              <a:round/>
              <a:headEnd/>
              <a:tailEnd/>
            </a:ln>
          </p:spPr>
          <p:txBody>
            <a:bodyPr/>
            <a:lstStyle/>
            <a:p>
              <a:endParaRPr lang="en-US" sz="1600"/>
            </a:p>
          </p:txBody>
        </p:sp>
        <p:sp>
          <p:nvSpPr>
            <p:cNvPr id="31797" name="Freeform 52"/>
            <p:cNvSpPr>
              <a:spLocks/>
            </p:cNvSpPr>
            <p:nvPr/>
          </p:nvSpPr>
          <p:spPr bwMode="auto">
            <a:xfrm>
              <a:off x="4918" y="3094"/>
              <a:ext cx="70" cy="73"/>
            </a:xfrm>
            <a:custGeom>
              <a:avLst/>
              <a:gdLst>
                <a:gd name="T0" fmla="*/ 49 w 63"/>
                <a:gd name="T1" fmla="*/ 0 h 64"/>
                <a:gd name="T2" fmla="*/ 0 w 63"/>
                <a:gd name="T3" fmla="*/ 63 h 64"/>
                <a:gd name="T4" fmla="*/ 52 w 63"/>
                <a:gd name="T5" fmla="*/ 123 h 64"/>
                <a:gd name="T6" fmla="*/ 108 w 63"/>
                <a:gd name="T7" fmla="*/ 63 h 64"/>
                <a:gd name="T8" fmla="*/ 52 w 63"/>
                <a:gd name="T9" fmla="*/ 3 h 64"/>
                <a:gd name="T10" fmla="*/ 52 w 63"/>
                <a:gd name="T11" fmla="*/ 3 h 64"/>
                <a:gd name="T12" fmla="*/ 49 w 63"/>
                <a:gd name="T13" fmla="*/ 0 h 64"/>
                <a:gd name="T14" fmla="*/ 0 60000 65536"/>
                <a:gd name="T15" fmla="*/ 0 60000 65536"/>
                <a:gd name="T16" fmla="*/ 0 60000 65536"/>
                <a:gd name="T17" fmla="*/ 0 60000 65536"/>
                <a:gd name="T18" fmla="*/ 0 60000 65536"/>
                <a:gd name="T19" fmla="*/ 0 60000 65536"/>
                <a:gd name="T20" fmla="*/ 0 60000 65536"/>
                <a:gd name="T21" fmla="*/ 0 w 63"/>
                <a:gd name="T22" fmla="*/ 0 h 64"/>
                <a:gd name="T23" fmla="*/ 63 w 6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4">
                  <a:moveTo>
                    <a:pt x="29" y="0"/>
                  </a:moveTo>
                  <a:lnTo>
                    <a:pt x="0" y="32"/>
                  </a:lnTo>
                  <a:lnTo>
                    <a:pt x="31" y="64"/>
                  </a:lnTo>
                  <a:lnTo>
                    <a:pt x="63" y="32"/>
                  </a:lnTo>
                  <a:lnTo>
                    <a:pt x="31" y="3"/>
                  </a:lnTo>
                  <a:lnTo>
                    <a:pt x="29" y="0"/>
                  </a:lnTo>
                  <a:close/>
                </a:path>
              </a:pathLst>
            </a:custGeom>
            <a:solidFill>
              <a:srgbClr val="FF00FF"/>
            </a:solidFill>
            <a:ln w="9525">
              <a:solidFill>
                <a:srgbClr val="FF00FF"/>
              </a:solidFill>
              <a:round/>
              <a:headEnd/>
              <a:tailEnd/>
            </a:ln>
          </p:spPr>
          <p:txBody>
            <a:bodyPr/>
            <a:lstStyle/>
            <a:p>
              <a:endParaRPr lang="en-US" sz="1600"/>
            </a:p>
          </p:txBody>
        </p:sp>
        <p:sp>
          <p:nvSpPr>
            <p:cNvPr id="31798" name="Freeform 53"/>
            <p:cNvSpPr>
              <a:spLocks/>
            </p:cNvSpPr>
            <p:nvPr/>
          </p:nvSpPr>
          <p:spPr bwMode="auto">
            <a:xfrm>
              <a:off x="2622" y="3714"/>
              <a:ext cx="70" cy="71"/>
            </a:xfrm>
            <a:custGeom>
              <a:avLst/>
              <a:gdLst>
                <a:gd name="T0" fmla="*/ 50 w 64"/>
                <a:gd name="T1" fmla="*/ 0 h 63"/>
                <a:gd name="T2" fmla="*/ 0 w 64"/>
                <a:gd name="T3" fmla="*/ 56 h 63"/>
                <a:gd name="T4" fmla="*/ 50 w 64"/>
                <a:gd name="T5" fmla="*/ 114 h 63"/>
                <a:gd name="T6" fmla="*/ 101 w 64"/>
                <a:gd name="T7" fmla="*/ 56 h 63"/>
                <a:gd name="T8" fmla="*/ 50 w 64"/>
                <a:gd name="T9" fmla="*/ 2 h 63"/>
                <a:gd name="T10" fmla="*/ 50 w 64"/>
                <a:gd name="T11" fmla="*/ 2 h 63"/>
                <a:gd name="T12" fmla="*/ 50 w 64"/>
                <a:gd name="T13" fmla="*/ 0 h 63"/>
                <a:gd name="T14" fmla="*/ 0 60000 65536"/>
                <a:gd name="T15" fmla="*/ 0 60000 65536"/>
                <a:gd name="T16" fmla="*/ 0 60000 65536"/>
                <a:gd name="T17" fmla="*/ 0 60000 65536"/>
                <a:gd name="T18" fmla="*/ 0 60000 65536"/>
                <a:gd name="T19" fmla="*/ 0 60000 65536"/>
                <a:gd name="T20" fmla="*/ 0 60000 65536"/>
                <a:gd name="T21" fmla="*/ 0 w 64"/>
                <a:gd name="T22" fmla="*/ 0 h 63"/>
                <a:gd name="T23" fmla="*/ 64 w 64"/>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63">
                  <a:moveTo>
                    <a:pt x="32" y="0"/>
                  </a:moveTo>
                  <a:lnTo>
                    <a:pt x="0" y="31"/>
                  </a:lnTo>
                  <a:lnTo>
                    <a:pt x="32" y="63"/>
                  </a:lnTo>
                  <a:lnTo>
                    <a:pt x="64" y="31"/>
                  </a:lnTo>
                  <a:lnTo>
                    <a:pt x="32" y="2"/>
                  </a:lnTo>
                  <a:lnTo>
                    <a:pt x="32" y="0"/>
                  </a:lnTo>
                  <a:close/>
                </a:path>
              </a:pathLst>
            </a:custGeom>
            <a:solidFill>
              <a:srgbClr val="FF00FF"/>
            </a:solidFill>
            <a:ln w="9525">
              <a:solidFill>
                <a:srgbClr val="FF00FF"/>
              </a:solidFill>
              <a:round/>
              <a:headEnd/>
              <a:tailEnd/>
            </a:ln>
          </p:spPr>
          <p:txBody>
            <a:bodyPr/>
            <a:lstStyle/>
            <a:p>
              <a:endParaRPr lang="en-US" sz="1600"/>
            </a:p>
          </p:txBody>
        </p:sp>
        <p:sp>
          <p:nvSpPr>
            <p:cNvPr id="31799" name="Freeform 54"/>
            <p:cNvSpPr>
              <a:spLocks/>
            </p:cNvSpPr>
            <p:nvPr/>
          </p:nvSpPr>
          <p:spPr bwMode="auto">
            <a:xfrm>
              <a:off x="3617" y="3749"/>
              <a:ext cx="69" cy="73"/>
            </a:xfrm>
            <a:custGeom>
              <a:avLst/>
              <a:gdLst>
                <a:gd name="T0" fmla="*/ 50 w 63"/>
                <a:gd name="T1" fmla="*/ 0 h 64"/>
                <a:gd name="T2" fmla="*/ 0 w 63"/>
                <a:gd name="T3" fmla="*/ 67 h 64"/>
                <a:gd name="T4" fmla="*/ 50 w 63"/>
                <a:gd name="T5" fmla="*/ 123 h 64"/>
                <a:gd name="T6" fmla="*/ 100 w 63"/>
                <a:gd name="T7" fmla="*/ 67 h 64"/>
                <a:gd name="T8" fmla="*/ 50 w 63"/>
                <a:gd name="T9" fmla="*/ 3 h 64"/>
                <a:gd name="T10" fmla="*/ 50 w 63"/>
                <a:gd name="T11" fmla="*/ 3 h 64"/>
                <a:gd name="T12" fmla="*/ 50 w 63"/>
                <a:gd name="T13" fmla="*/ 0 h 64"/>
                <a:gd name="T14" fmla="*/ 0 60000 65536"/>
                <a:gd name="T15" fmla="*/ 0 60000 65536"/>
                <a:gd name="T16" fmla="*/ 0 60000 65536"/>
                <a:gd name="T17" fmla="*/ 0 60000 65536"/>
                <a:gd name="T18" fmla="*/ 0 60000 65536"/>
                <a:gd name="T19" fmla="*/ 0 60000 65536"/>
                <a:gd name="T20" fmla="*/ 0 60000 65536"/>
                <a:gd name="T21" fmla="*/ 0 w 63"/>
                <a:gd name="T22" fmla="*/ 0 h 64"/>
                <a:gd name="T23" fmla="*/ 63 w 6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4">
                  <a:moveTo>
                    <a:pt x="32" y="0"/>
                  </a:moveTo>
                  <a:lnTo>
                    <a:pt x="0" y="35"/>
                  </a:lnTo>
                  <a:lnTo>
                    <a:pt x="32" y="64"/>
                  </a:lnTo>
                  <a:lnTo>
                    <a:pt x="63" y="35"/>
                  </a:lnTo>
                  <a:lnTo>
                    <a:pt x="32" y="3"/>
                  </a:lnTo>
                  <a:lnTo>
                    <a:pt x="32" y="0"/>
                  </a:lnTo>
                  <a:close/>
                </a:path>
              </a:pathLst>
            </a:custGeom>
            <a:solidFill>
              <a:srgbClr val="FF00FF"/>
            </a:solidFill>
            <a:ln w="9525">
              <a:solidFill>
                <a:srgbClr val="FF00FF"/>
              </a:solidFill>
              <a:round/>
              <a:headEnd/>
              <a:tailEnd/>
            </a:ln>
          </p:spPr>
          <p:txBody>
            <a:bodyPr/>
            <a:lstStyle/>
            <a:p>
              <a:endParaRPr lang="en-US" sz="1600"/>
            </a:p>
          </p:txBody>
        </p:sp>
        <p:sp>
          <p:nvSpPr>
            <p:cNvPr id="31800" name="Freeform 55"/>
            <p:cNvSpPr>
              <a:spLocks/>
            </p:cNvSpPr>
            <p:nvPr/>
          </p:nvSpPr>
          <p:spPr bwMode="auto">
            <a:xfrm>
              <a:off x="4612" y="3749"/>
              <a:ext cx="70" cy="73"/>
            </a:xfrm>
            <a:custGeom>
              <a:avLst/>
              <a:gdLst>
                <a:gd name="T0" fmla="*/ 54 w 63"/>
                <a:gd name="T1" fmla="*/ 0 h 64"/>
                <a:gd name="T2" fmla="*/ 0 w 63"/>
                <a:gd name="T3" fmla="*/ 63 h 64"/>
                <a:gd name="T4" fmla="*/ 54 w 63"/>
                <a:gd name="T5" fmla="*/ 123 h 64"/>
                <a:gd name="T6" fmla="*/ 108 w 63"/>
                <a:gd name="T7" fmla="*/ 63 h 64"/>
                <a:gd name="T8" fmla="*/ 54 w 63"/>
                <a:gd name="T9" fmla="*/ 3 h 64"/>
                <a:gd name="T10" fmla="*/ 54 w 63"/>
                <a:gd name="T11" fmla="*/ 3 h 64"/>
                <a:gd name="T12" fmla="*/ 54 w 63"/>
                <a:gd name="T13" fmla="*/ 0 h 64"/>
                <a:gd name="T14" fmla="*/ 0 60000 65536"/>
                <a:gd name="T15" fmla="*/ 0 60000 65536"/>
                <a:gd name="T16" fmla="*/ 0 60000 65536"/>
                <a:gd name="T17" fmla="*/ 0 60000 65536"/>
                <a:gd name="T18" fmla="*/ 0 60000 65536"/>
                <a:gd name="T19" fmla="*/ 0 60000 65536"/>
                <a:gd name="T20" fmla="*/ 0 60000 65536"/>
                <a:gd name="T21" fmla="*/ 0 w 63"/>
                <a:gd name="T22" fmla="*/ 0 h 64"/>
                <a:gd name="T23" fmla="*/ 63 w 6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4">
                  <a:moveTo>
                    <a:pt x="32" y="0"/>
                  </a:moveTo>
                  <a:lnTo>
                    <a:pt x="0" y="32"/>
                  </a:lnTo>
                  <a:lnTo>
                    <a:pt x="32" y="64"/>
                  </a:lnTo>
                  <a:lnTo>
                    <a:pt x="63" y="32"/>
                  </a:lnTo>
                  <a:lnTo>
                    <a:pt x="32" y="3"/>
                  </a:lnTo>
                  <a:lnTo>
                    <a:pt x="32" y="0"/>
                  </a:lnTo>
                  <a:close/>
                </a:path>
              </a:pathLst>
            </a:custGeom>
            <a:solidFill>
              <a:srgbClr val="FF00FF"/>
            </a:solidFill>
            <a:ln w="9525">
              <a:solidFill>
                <a:srgbClr val="FF00FF"/>
              </a:solidFill>
              <a:round/>
              <a:headEnd/>
              <a:tailEnd/>
            </a:ln>
          </p:spPr>
          <p:txBody>
            <a:bodyPr/>
            <a:lstStyle/>
            <a:p>
              <a:endParaRPr lang="en-US" sz="1600"/>
            </a:p>
          </p:txBody>
        </p:sp>
        <p:sp>
          <p:nvSpPr>
            <p:cNvPr id="31801" name="Line 56"/>
            <p:cNvSpPr>
              <a:spLocks noChangeShapeType="1"/>
            </p:cNvSpPr>
            <p:nvPr/>
          </p:nvSpPr>
          <p:spPr bwMode="auto">
            <a:xfrm flipH="1">
              <a:off x="1481" y="2294"/>
              <a:ext cx="47" cy="3"/>
            </a:xfrm>
            <a:prstGeom prst="line">
              <a:avLst/>
            </a:prstGeom>
            <a:noFill/>
            <a:ln w="7938">
              <a:solidFill>
                <a:srgbClr val="000000"/>
              </a:solidFill>
              <a:round/>
              <a:headEnd/>
              <a:tailEnd/>
            </a:ln>
          </p:spPr>
          <p:txBody>
            <a:bodyPr/>
            <a:lstStyle/>
            <a:p>
              <a:endParaRPr lang="en-US" sz="1600"/>
            </a:p>
          </p:txBody>
        </p:sp>
        <p:sp>
          <p:nvSpPr>
            <p:cNvPr id="31802" name="Line 57"/>
            <p:cNvSpPr>
              <a:spLocks noChangeShapeType="1"/>
            </p:cNvSpPr>
            <p:nvPr/>
          </p:nvSpPr>
          <p:spPr bwMode="auto">
            <a:xfrm flipH="1">
              <a:off x="1481" y="2745"/>
              <a:ext cx="47" cy="1"/>
            </a:xfrm>
            <a:prstGeom prst="line">
              <a:avLst/>
            </a:prstGeom>
            <a:noFill/>
            <a:ln w="7938">
              <a:solidFill>
                <a:srgbClr val="000000"/>
              </a:solidFill>
              <a:round/>
              <a:headEnd/>
              <a:tailEnd/>
            </a:ln>
          </p:spPr>
          <p:txBody>
            <a:bodyPr/>
            <a:lstStyle/>
            <a:p>
              <a:endParaRPr lang="en-US" sz="1600"/>
            </a:p>
          </p:txBody>
        </p:sp>
        <p:sp>
          <p:nvSpPr>
            <p:cNvPr id="31803" name="Line 58"/>
            <p:cNvSpPr>
              <a:spLocks noChangeShapeType="1"/>
            </p:cNvSpPr>
            <p:nvPr/>
          </p:nvSpPr>
          <p:spPr bwMode="auto">
            <a:xfrm flipH="1">
              <a:off x="1481" y="3194"/>
              <a:ext cx="47" cy="3"/>
            </a:xfrm>
            <a:prstGeom prst="line">
              <a:avLst/>
            </a:prstGeom>
            <a:noFill/>
            <a:ln w="7938">
              <a:solidFill>
                <a:srgbClr val="000000"/>
              </a:solidFill>
              <a:round/>
              <a:headEnd/>
              <a:tailEnd/>
            </a:ln>
          </p:spPr>
          <p:txBody>
            <a:bodyPr/>
            <a:lstStyle/>
            <a:p>
              <a:endParaRPr lang="en-US" sz="1600"/>
            </a:p>
          </p:txBody>
        </p:sp>
        <p:sp>
          <p:nvSpPr>
            <p:cNvPr id="31804" name="Line 59"/>
            <p:cNvSpPr>
              <a:spLocks noChangeShapeType="1"/>
            </p:cNvSpPr>
            <p:nvPr/>
          </p:nvSpPr>
          <p:spPr bwMode="auto">
            <a:xfrm flipH="1">
              <a:off x="1481" y="3645"/>
              <a:ext cx="47" cy="1"/>
            </a:xfrm>
            <a:prstGeom prst="line">
              <a:avLst/>
            </a:prstGeom>
            <a:noFill/>
            <a:ln w="7938">
              <a:solidFill>
                <a:srgbClr val="000000"/>
              </a:solidFill>
              <a:round/>
              <a:headEnd/>
              <a:tailEnd/>
            </a:ln>
          </p:spPr>
          <p:txBody>
            <a:bodyPr/>
            <a:lstStyle/>
            <a:p>
              <a:endParaRPr lang="en-US" sz="1600"/>
            </a:p>
          </p:txBody>
        </p:sp>
        <p:sp>
          <p:nvSpPr>
            <p:cNvPr id="31805" name="Line 60"/>
            <p:cNvSpPr>
              <a:spLocks noChangeShapeType="1"/>
            </p:cNvSpPr>
            <p:nvPr/>
          </p:nvSpPr>
          <p:spPr bwMode="auto">
            <a:xfrm>
              <a:off x="3652" y="3818"/>
              <a:ext cx="1" cy="51"/>
            </a:xfrm>
            <a:prstGeom prst="line">
              <a:avLst/>
            </a:prstGeom>
            <a:noFill/>
            <a:ln w="7938">
              <a:solidFill>
                <a:srgbClr val="000000"/>
              </a:solidFill>
              <a:round/>
              <a:headEnd/>
              <a:tailEnd/>
            </a:ln>
          </p:spPr>
          <p:txBody>
            <a:bodyPr/>
            <a:lstStyle/>
            <a:p>
              <a:endParaRPr lang="en-US" sz="1600"/>
            </a:p>
          </p:txBody>
        </p:sp>
        <p:sp>
          <p:nvSpPr>
            <p:cNvPr id="31806" name="Line 61"/>
            <p:cNvSpPr>
              <a:spLocks noChangeShapeType="1"/>
            </p:cNvSpPr>
            <p:nvPr/>
          </p:nvSpPr>
          <p:spPr bwMode="auto">
            <a:xfrm>
              <a:off x="2657" y="3818"/>
              <a:ext cx="1" cy="51"/>
            </a:xfrm>
            <a:prstGeom prst="line">
              <a:avLst/>
            </a:prstGeom>
            <a:noFill/>
            <a:ln w="7938">
              <a:solidFill>
                <a:srgbClr val="000000"/>
              </a:solidFill>
              <a:round/>
              <a:headEnd/>
              <a:tailEnd/>
            </a:ln>
          </p:spPr>
          <p:txBody>
            <a:bodyPr/>
            <a:lstStyle/>
            <a:p>
              <a:endParaRPr lang="en-US" sz="1600"/>
            </a:p>
          </p:txBody>
        </p:sp>
        <p:sp>
          <p:nvSpPr>
            <p:cNvPr id="31807" name="Freeform 62"/>
            <p:cNvSpPr>
              <a:spLocks/>
            </p:cNvSpPr>
            <p:nvPr/>
          </p:nvSpPr>
          <p:spPr bwMode="auto">
            <a:xfrm>
              <a:off x="1481" y="2070"/>
              <a:ext cx="3167" cy="1799"/>
            </a:xfrm>
            <a:custGeom>
              <a:avLst/>
              <a:gdLst>
                <a:gd name="T0" fmla="*/ 4638 w 2879"/>
                <a:gd name="T1" fmla="*/ 2879 h 1588"/>
                <a:gd name="T2" fmla="*/ 4638 w 2879"/>
                <a:gd name="T3" fmla="*/ 2964 h 1588"/>
                <a:gd name="T4" fmla="*/ 0 w 2879"/>
                <a:gd name="T5" fmla="*/ 2964 h 1588"/>
                <a:gd name="T6" fmla="*/ 0 w 2879"/>
                <a:gd name="T7" fmla="*/ 0 h 1588"/>
                <a:gd name="T8" fmla="*/ 0 60000 65536"/>
                <a:gd name="T9" fmla="*/ 0 60000 65536"/>
                <a:gd name="T10" fmla="*/ 0 60000 65536"/>
                <a:gd name="T11" fmla="*/ 0 60000 65536"/>
                <a:gd name="T12" fmla="*/ 0 w 2879"/>
                <a:gd name="T13" fmla="*/ 0 h 1588"/>
                <a:gd name="T14" fmla="*/ 2879 w 2879"/>
                <a:gd name="T15" fmla="*/ 1588 h 1588"/>
              </a:gdLst>
              <a:ahLst/>
              <a:cxnLst>
                <a:cxn ang="T8">
                  <a:pos x="T0" y="T1"/>
                </a:cxn>
                <a:cxn ang="T9">
                  <a:pos x="T2" y="T3"/>
                </a:cxn>
                <a:cxn ang="T10">
                  <a:pos x="T4" y="T5"/>
                </a:cxn>
                <a:cxn ang="T11">
                  <a:pos x="T6" y="T7"/>
                </a:cxn>
              </a:cxnLst>
              <a:rect l="T12" t="T13" r="T14" b="T15"/>
              <a:pathLst>
                <a:path w="2879" h="1588">
                  <a:moveTo>
                    <a:pt x="2879" y="1543"/>
                  </a:moveTo>
                  <a:lnTo>
                    <a:pt x="2879" y="1588"/>
                  </a:lnTo>
                  <a:lnTo>
                    <a:pt x="0" y="1588"/>
                  </a:lnTo>
                  <a:lnTo>
                    <a:pt x="0" y="0"/>
                  </a:lnTo>
                </a:path>
              </a:pathLst>
            </a:custGeom>
            <a:noFill/>
            <a:ln w="7938">
              <a:solidFill>
                <a:srgbClr val="000000"/>
              </a:solidFill>
              <a:round/>
              <a:headEnd/>
              <a:tailEnd/>
            </a:ln>
          </p:spPr>
          <p:txBody>
            <a:bodyPr/>
            <a:lstStyle/>
            <a:p>
              <a:endParaRPr lang="en-US" sz="1600"/>
            </a:p>
          </p:txBody>
        </p:sp>
        <p:sp>
          <p:nvSpPr>
            <p:cNvPr id="31808" name="Line 63"/>
            <p:cNvSpPr>
              <a:spLocks noChangeShapeType="1"/>
            </p:cNvSpPr>
            <p:nvPr/>
          </p:nvSpPr>
          <p:spPr bwMode="auto">
            <a:xfrm>
              <a:off x="1661" y="3818"/>
              <a:ext cx="1" cy="51"/>
            </a:xfrm>
            <a:prstGeom prst="line">
              <a:avLst/>
            </a:prstGeom>
            <a:noFill/>
            <a:ln w="7938">
              <a:solidFill>
                <a:srgbClr val="000000"/>
              </a:solidFill>
              <a:round/>
              <a:headEnd/>
              <a:tailEnd/>
            </a:ln>
          </p:spPr>
          <p:txBody>
            <a:bodyPr/>
            <a:lstStyle/>
            <a:p>
              <a:endParaRPr lang="en-US" sz="1600"/>
            </a:p>
          </p:txBody>
        </p:sp>
        <p:sp>
          <p:nvSpPr>
            <p:cNvPr id="31809" name="Line 64"/>
            <p:cNvSpPr>
              <a:spLocks noChangeShapeType="1"/>
            </p:cNvSpPr>
            <p:nvPr/>
          </p:nvSpPr>
          <p:spPr bwMode="auto">
            <a:xfrm>
              <a:off x="1479" y="2067"/>
              <a:ext cx="3169" cy="3"/>
            </a:xfrm>
            <a:prstGeom prst="line">
              <a:avLst/>
            </a:prstGeom>
            <a:noFill/>
            <a:ln w="7938">
              <a:solidFill>
                <a:srgbClr val="000000"/>
              </a:solidFill>
              <a:round/>
              <a:headEnd/>
              <a:tailEnd/>
            </a:ln>
          </p:spPr>
          <p:txBody>
            <a:bodyPr/>
            <a:lstStyle/>
            <a:p>
              <a:endParaRPr lang="en-US" sz="1600"/>
            </a:p>
          </p:txBody>
        </p:sp>
        <p:sp>
          <p:nvSpPr>
            <p:cNvPr id="31810" name="Line 65"/>
            <p:cNvSpPr>
              <a:spLocks noChangeShapeType="1"/>
            </p:cNvSpPr>
            <p:nvPr/>
          </p:nvSpPr>
          <p:spPr bwMode="auto">
            <a:xfrm>
              <a:off x="1479" y="2522"/>
              <a:ext cx="3169" cy="1"/>
            </a:xfrm>
            <a:prstGeom prst="line">
              <a:avLst/>
            </a:prstGeom>
            <a:noFill/>
            <a:ln w="7938">
              <a:solidFill>
                <a:srgbClr val="000000"/>
              </a:solidFill>
              <a:round/>
              <a:headEnd/>
              <a:tailEnd/>
            </a:ln>
          </p:spPr>
          <p:txBody>
            <a:bodyPr/>
            <a:lstStyle/>
            <a:p>
              <a:endParaRPr lang="en-US" sz="1600"/>
            </a:p>
          </p:txBody>
        </p:sp>
        <p:sp>
          <p:nvSpPr>
            <p:cNvPr id="31811" name="Line 66"/>
            <p:cNvSpPr>
              <a:spLocks noChangeShapeType="1"/>
            </p:cNvSpPr>
            <p:nvPr/>
          </p:nvSpPr>
          <p:spPr bwMode="auto">
            <a:xfrm>
              <a:off x="1479" y="2970"/>
              <a:ext cx="3169" cy="1"/>
            </a:xfrm>
            <a:prstGeom prst="line">
              <a:avLst/>
            </a:prstGeom>
            <a:noFill/>
            <a:ln w="7938">
              <a:solidFill>
                <a:srgbClr val="000000"/>
              </a:solidFill>
              <a:round/>
              <a:headEnd/>
              <a:tailEnd/>
            </a:ln>
          </p:spPr>
          <p:txBody>
            <a:bodyPr/>
            <a:lstStyle/>
            <a:p>
              <a:endParaRPr lang="en-US" sz="1600"/>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defTabSz="820583"/>
            <a:r>
              <a:rPr lang="en-US" dirty="0" smtClean="0"/>
              <a:t>Memory and overall performance</a:t>
            </a:r>
          </a:p>
        </p:txBody>
      </p:sp>
      <p:sp>
        <p:nvSpPr>
          <p:cNvPr id="32772" name="Rectangle 3"/>
          <p:cNvSpPr>
            <a:spLocks noGrp="1" noChangeArrowheads="1"/>
          </p:cNvSpPr>
          <p:nvPr>
            <p:ph type="body" idx="1"/>
          </p:nvPr>
        </p:nvSpPr>
        <p:spPr/>
        <p:txBody>
          <a:bodyPr/>
          <a:lstStyle/>
          <a:p>
            <a:pPr marL="307718" indent="-307718" defTabSz="820583"/>
            <a:r>
              <a:rPr lang="en-US" sz="2000" dirty="0" smtClean="0"/>
              <a:t>How do cache hits and misses affect overall system performance?</a:t>
            </a:r>
          </a:p>
          <a:p>
            <a:pPr marL="666723" lvl="1" indent="-256432" defTabSz="820583"/>
            <a:r>
              <a:rPr lang="en-US" sz="1800" dirty="0" smtClean="0"/>
              <a:t>Assuming a hit time of one CPU clock cycle, program execution will continue normally on a cache hit. (Our earlier computations always assumed one clock cycle for an instruction fetch or data access.)</a:t>
            </a:r>
          </a:p>
          <a:p>
            <a:pPr marL="666723" lvl="1" indent="-256432" defTabSz="820583"/>
            <a:r>
              <a:rPr lang="en-US" sz="1800" dirty="0" smtClean="0"/>
              <a:t>For </a:t>
            </a:r>
            <a:r>
              <a:rPr lang="en-US" sz="1800" dirty="0" smtClean="0">
                <a:solidFill>
                  <a:srgbClr val="FF0000"/>
                </a:solidFill>
              </a:rPr>
              <a:t>cache misses</a:t>
            </a:r>
            <a:r>
              <a:rPr lang="en-US" sz="1800" dirty="0" smtClean="0"/>
              <a:t>, we’ll assume the CPU must </a:t>
            </a:r>
            <a:r>
              <a:rPr lang="en-US" sz="1800" dirty="0" smtClean="0">
                <a:solidFill>
                  <a:srgbClr val="FF0000"/>
                </a:solidFill>
              </a:rPr>
              <a:t>stall</a:t>
            </a:r>
            <a:r>
              <a:rPr lang="en-US" sz="1800" dirty="0" smtClean="0"/>
              <a:t> to wait for a load from main memory.</a:t>
            </a:r>
          </a:p>
          <a:p>
            <a:pPr marL="307718" indent="-307718" defTabSz="820583"/>
            <a:r>
              <a:rPr lang="en-US" sz="2000" dirty="0" smtClean="0"/>
              <a:t>The total number of stall cycles depends on the number of cache misses </a:t>
            </a:r>
            <a:r>
              <a:rPr lang="en-US" sz="2000" i="1" dirty="0" smtClean="0"/>
              <a:t>and</a:t>
            </a:r>
            <a:r>
              <a:rPr lang="en-US" sz="2000" dirty="0" smtClean="0"/>
              <a:t> the miss penalty.</a:t>
            </a:r>
          </a:p>
          <a:p>
            <a:pPr marL="307718" indent="-307718" algn="ctr" defTabSz="820583">
              <a:spcBef>
                <a:spcPct val="80000"/>
              </a:spcBef>
              <a:spcAft>
                <a:spcPct val="60000"/>
              </a:spcAft>
              <a:buNone/>
            </a:pPr>
            <a:r>
              <a:rPr lang="en-US" sz="2000" dirty="0" smtClean="0">
                <a:solidFill>
                  <a:srgbClr val="3333FF"/>
                </a:solidFill>
              </a:rPr>
              <a:t>Memory stall cycles = # Memory accesses x miss rate x miss penalty</a:t>
            </a:r>
          </a:p>
          <a:p>
            <a:pPr marL="307718" indent="-307718" defTabSz="820583"/>
            <a:r>
              <a:rPr lang="en-US" sz="2000" dirty="0" smtClean="0"/>
              <a:t>To include stalls due to cache misses in CPU performance equations, we have to add them to the “base” number of execution cycles.</a:t>
            </a:r>
          </a:p>
          <a:p>
            <a:pPr marL="307718" indent="-307718" algn="ctr" defTabSz="820583">
              <a:spcBef>
                <a:spcPct val="80000"/>
              </a:spcBef>
              <a:spcAft>
                <a:spcPct val="60000"/>
              </a:spcAft>
              <a:buNone/>
            </a:pPr>
            <a:r>
              <a:rPr lang="en-US" sz="2000" dirty="0" smtClean="0">
                <a:solidFill>
                  <a:srgbClr val="3333FF"/>
                </a:solidFill>
              </a:rPr>
              <a:t>CPU time = (CPU execution cycles + Memory stall cycles) x Cycle time</a:t>
            </a:r>
            <a:endParaRPr lang="en-US" sz="2000" dirty="0" smtClean="0"/>
          </a:p>
          <a:p>
            <a:pPr marL="307718" indent="-307718" defTabSz="820583">
              <a:buNone/>
            </a:pP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defTabSz="820583"/>
            <a:r>
              <a:rPr lang="en-US" dirty="0" smtClean="0"/>
              <a:t>Performance example</a:t>
            </a:r>
          </a:p>
        </p:txBody>
      </p:sp>
      <p:sp>
        <p:nvSpPr>
          <p:cNvPr id="33796" name="Rectangle 3"/>
          <p:cNvSpPr>
            <a:spLocks noGrp="1" noChangeArrowheads="1"/>
          </p:cNvSpPr>
          <p:nvPr>
            <p:ph type="body" idx="1"/>
          </p:nvPr>
        </p:nvSpPr>
        <p:spPr/>
        <p:txBody>
          <a:bodyPr/>
          <a:lstStyle/>
          <a:p>
            <a:pPr marL="307718" indent="-307718" defTabSz="820583">
              <a:tabLst>
                <a:tab pos="612588" algn="l"/>
                <a:tab pos="1688178" algn="l"/>
                <a:tab pos="2357751" algn="l"/>
                <a:tab pos="2716756" algn="l"/>
              </a:tabLst>
            </a:pPr>
            <a:r>
              <a:rPr lang="en-US" sz="2000" dirty="0" smtClean="0"/>
              <a:t>Assume that </a:t>
            </a:r>
            <a:r>
              <a:rPr lang="en-US" sz="2000" dirty="0" smtClean="0">
                <a:solidFill>
                  <a:srgbClr val="FF0000"/>
                </a:solidFill>
              </a:rPr>
              <a:t>33%</a:t>
            </a:r>
            <a:r>
              <a:rPr lang="en-US" sz="2000" dirty="0" smtClean="0"/>
              <a:t> of the </a:t>
            </a:r>
            <a:r>
              <a:rPr lang="en-US" sz="2000" b="1" dirty="0" smtClean="0">
                <a:latin typeface="Courier New" pitchFamily="49" charset="0"/>
              </a:rPr>
              <a:t>I</a:t>
            </a:r>
            <a:r>
              <a:rPr lang="en-US" sz="2000" dirty="0" smtClean="0"/>
              <a:t> number of instructions in a program are data accesses. The cache hit ratio is 97% and the hit time is one cycle, but the miss penalty is 20 cycles.</a:t>
            </a:r>
          </a:p>
          <a:p>
            <a:pPr marL="307718" indent="-307718" defTabSz="820583">
              <a:tabLst>
                <a:tab pos="612588" algn="l"/>
                <a:tab pos="1688178" algn="l"/>
                <a:tab pos="2357751" algn="l"/>
                <a:tab pos="2716756" algn="l"/>
              </a:tabLst>
            </a:pPr>
            <a:endParaRPr lang="en-US" sz="2000" dirty="0" smtClean="0"/>
          </a:p>
          <a:p>
            <a:pPr marL="307718" indent="-307718" defTabSz="820583">
              <a:spcBef>
                <a:spcPct val="80000"/>
              </a:spcBef>
              <a:buNone/>
              <a:tabLst>
                <a:tab pos="612588" algn="l"/>
                <a:tab pos="1688178" algn="l"/>
                <a:tab pos="2357751" algn="l"/>
                <a:tab pos="2716756" algn="l"/>
              </a:tabLst>
            </a:pPr>
            <a:r>
              <a:rPr lang="en-US" sz="2000" dirty="0" smtClean="0"/>
              <a:t>		</a:t>
            </a:r>
            <a:r>
              <a:rPr lang="en-US" sz="2000" dirty="0" smtClean="0">
                <a:solidFill>
                  <a:srgbClr val="3333FF"/>
                </a:solidFill>
              </a:rPr>
              <a:t>Memory stall cycles	= # Memory accesses x miss rate x miss penalty</a:t>
            </a:r>
          </a:p>
          <a:p>
            <a:pPr marL="307718" indent="-307718" defTabSz="820583">
              <a:spcBef>
                <a:spcPct val="80000"/>
              </a:spcBef>
              <a:buNone/>
              <a:tabLst>
                <a:tab pos="612588" algn="l"/>
                <a:tab pos="1688178" algn="l"/>
                <a:tab pos="2357751" algn="l"/>
                <a:tab pos="2716756" algn="l"/>
              </a:tabLst>
            </a:pPr>
            <a:r>
              <a:rPr lang="en-US" sz="2000" dirty="0" smtClean="0">
                <a:solidFill>
                  <a:srgbClr val="3333FF"/>
                </a:solidFill>
              </a:rPr>
              <a:t>					= ?</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defTabSz="820583"/>
            <a:r>
              <a:rPr lang="en-US" dirty="0" smtClean="0"/>
              <a:t>Performance example</a:t>
            </a:r>
          </a:p>
        </p:txBody>
      </p:sp>
      <p:sp>
        <p:nvSpPr>
          <p:cNvPr id="34820" name="Rectangle 3"/>
          <p:cNvSpPr>
            <a:spLocks noGrp="1" noChangeArrowheads="1"/>
          </p:cNvSpPr>
          <p:nvPr>
            <p:ph type="body" idx="1"/>
          </p:nvPr>
        </p:nvSpPr>
        <p:spPr/>
        <p:txBody>
          <a:bodyPr/>
          <a:lstStyle/>
          <a:p>
            <a:pPr marL="307718" indent="-307718" defTabSz="820583">
              <a:tabLst>
                <a:tab pos="612588" algn="l"/>
                <a:tab pos="1688178" algn="l"/>
                <a:tab pos="2357751" algn="l"/>
                <a:tab pos="2716756" algn="l"/>
              </a:tabLst>
            </a:pPr>
            <a:r>
              <a:rPr lang="en-US" sz="2000" dirty="0" smtClean="0"/>
              <a:t>Assume that </a:t>
            </a:r>
            <a:r>
              <a:rPr lang="en-US" sz="2000" dirty="0" smtClean="0">
                <a:solidFill>
                  <a:srgbClr val="FF0000"/>
                </a:solidFill>
              </a:rPr>
              <a:t>33%</a:t>
            </a:r>
            <a:r>
              <a:rPr lang="en-US" sz="2000" dirty="0" smtClean="0"/>
              <a:t> of the </a:t>
            </a:r>
            <a:r>
              <a:rPr lang="en-US" sz="2000" b="1" dirty="0" smtClean="0">
                <a:latin typeface="Courier New" pitchFamily="49" charset="0"/>
              </a:rPr>
              <a:t>I</a:t>
            </a:r>
            <a:r>
              <a:rPr lang="en-US" sz="2000" dirty="0" smtClean="0"/>
              <a:t> number of instructions in a program are data accesses. The cache hit ratio is 97% and the hit time is one cycle, but the miss penalty is 20 cycles.</a:t>
            </a:r>
          </a:p>
          <a:p>
            <a:pPr marL="307718" indent="-307718" defTabSz="820583">
              <a:tabLst>
                <a:tab pos="612588" algn="l"/>
                <a:tab pos="1688178" algn="l"/>
                <a:tab pos="2357751" algn="l"/>
                <a:tab pos="2716756" algn="l"/>
              </a:tabLst>
            </a:pPr>
            <a:endParaRPr lang="en-US" sz="2000" dirty="0" smtClean="0"/>
          </a:p>
          <a:p>
            <a:pPr marL="307718" indent="-307718" defTabSz="820583">
              <a:spcBef>
                <a:spcPct val="80000"/>
              </a:spcBef>
              <a:buNone/>
              <a:tabLst>
                <a:tab pos="612588" algn="l"/>
                <a:tab pos="1688178" algn="l"/>
                <a:tab pos="2357751" algn="l"/>
                <a:tab pos="2716756" algn="l"/>
              </a:tabLst>
            </a:pPr>
            <a:r>
              <a:rPr lang="en-US" sz="2000" dirty="0" smtClean="0"/>
              <a:t>		</a:t>
            </a:r>
            <a:r>
              <a:rPr lang="en-US" sz="2000" dirty="0" smtClean="0">
                <a:solidFill>
                  <a:srgbClr val="3333FF"/>
                </a:solidFill>
              </a:rPr>
              <a:t>Memory stall cycles	= # Memory accesses x miss rate x miss penalty</a:t>
            </a:r>
          </a:p>
          <a:p>
            <a:pPr marL="307718" indent="-307718" defTabSz="820583">
              <a:spcBef>
                <a:spcPct val="0"/>
              </a:spcBef>
              <a:buNone/>
              <a:tabLst>
                <a:tab pos="612588" algn="l"/>
                <a:tab pos="1688178" algn="l"/>
                <a:tab pos="2357751" algn="l"/>
                <a:tab pos="2716756" algn="l"/>
              </a:tabLst>
            </a:pPr>
            <a:r>
              <a:rPr lang="en-US" sz="2000" dirty="0" smtClean="0">
                <a:solidFill>
                  <a:srgbClr val="3333FF"/>
                </a:solidFill>
              </a:rPr>
              <a:t>					= 0.33 </a:t>
            </a:r>
            <a:r>
              <a:rPr lang="en-US" sz="2000" b="1" dirty="0" smtClean="0">
                <a:solidFill>
                  <a:srgbClr val="3333FF"/>
                </a:solidFill>
                <a:latin typeface="Courier New" pitchFamily="49" charset="0"/>
              </a:rPr>
              <a:t>I</a:t>
            </a:r>
            <a:r>
              <a:rPr lang="en-US" sz="2000" dirty="0" smtClean="0">
                <a:solidFill>
                  <a:srgbClr val="3333FF"/>
                </a:solidFill>
              </a:rPr>
              <a:t> x 0.03 x 20 cycles</a:t>
            </a:r>
          </a:p>
          <a:p>
            <a:pPr marL="307718" indent="-307718" defTabSz="820583">
              <a:spcBef>
                <a:spcPct val="0"/>
              </a:spcBef>
              <a:spcAft>
                <a:spcPct val="60000"/>
              </a:spcAft>
              <a:buNone/>
              <a:tabLst>
                <a:tab pos="612588" algn="l"/>
                <a:tab pos="1688178" algn="l"/>
                <a:tab pos="2357751" algn="l"/>
                <a:tab pos="2716756" algn="l"/>
              </a:tabLst>
            </a:pPr>
            <a:r>
              <a:rPr lang="en-US" sz="2000" dirty="0" smtClean="0">
                <a:solidFill>
                  <a:srgbClr val="3333FF"/>
                </a:solidFill>
              </a:rPr>
              <a:t>					= 0.2 </a:t>
            </a:r>
            <a:r>
              <a:rPr lang="en-US" sz="2000" b="1" dirty="0" smtClean="0">
                <a:solidFill>
                  <a:srgbClr val="3333FF"/>
                </a:solidFill>
                <a:latin typeface="Courier New" pitchFamily="49" charset="0"/>
              </a:rPr>
              <a:t>I </a:t>
            </a:r>
            <a:r>
              <a:rPr lang="en-US" sz="2000" dirty="0" smtClean="0">
                <a:solidFill>
                  <a:srgbClr val="3333FF"/>
                </a:solidFill>
              </a:rPr>
              <a:t>cycles</a:t>
            </a:r>
            <a:endParaRPr lang="en-US" sz="2000" dirty="0" smtClean="0"/>
          </a:p>
          <a:p>
            <a:pPr marL="307718" indent="-307718" defTabSz="820583">
              <a:tabLst>
                <a:tab pos="612588" algn="l"/>
                <a:tab pos="1688178" algn="l"/>
                <a:tab pos="2357751" algn="l"/>
                <a:tab pos="2716756" algn="l"/>
              </a:tabLst>
            </a:pPr>
            <a:endParaRPr lang="en-US" sz="2000" dirty="0" smtClean="0"/>
          </a:p>
          <a:p>
            <a:pPr marL="307718" indent="-307718" defTabSz="820583">
              <a:tabLst>
                <a:tab pos="612588" algn="l"/>
                <a:tab pos="1688178" algn="l"/>
                <a:tab pos="2357751" algn="l"/>
                <a:tab pos="2716756" algn="l"/>
              </a:tabLst>
            </a:pPr>
            <a:r>
              <a:rPr lang="en-US" sz="2000" dirty="0" smtClean="0"/>
              <a:t>If </a:t>
            </a:r>
            <a:r>
              <a:rPr lang="en-US" sz="2000" b="1" dirty="0" smtClean="0">
                <a:latin typeface="Courier New" pitchFamily="49" charset="0"/>
              </a:rPr>
              <a:t>I</a:t>
            </a:r>
            <a:r>
              <a:rPr lang="en-US" sz="2000" dirty="0" smtClean="0"/>
              <a:t> instructions are executed, then the number of wasted cycles will be 0.2 x </a:t>
            </a:r>
            <a:r>
              <a:rPr lang="en-US" sz="2000" b="1" dirty="0" smtClean="0">
                <a:latin typeface="Courier New" pitchFamily="49" charset="0"/>
              </a:rPr>
              <a:t>I</a:t>
            </a:r>
            <a:r>
              <a:rPr lang="en-US" sz="2000" dirty="0" smtClean="0"/>
              <a:t>.</a:t>
            </a:r>
          </a:p>
          <a:p>
            <a:pPr marL="307718" indent="-307718" defTabSz="820583">
              <a:tabLst>
                <a:tab pos="612588" algn="l"/>
                <a:tab pos="1688178" algn="l"/>
                <a:tab pos="2357751" algn="l"/>
                <a:tab pos="2716756" algn="l"/>
              </a:tabLst>
            </a:pPr>
            <a:endParaRPr lang="en-US" sz="2000" dirty="0" smtClean="0"/>
          </a:p>
          <a:p>
            <a:pPr marL="307718" indent="-307718" algn="ctr" defTabSz="820583">
              <a:buNone/>
              <a:tabLst>
                <a:tab pos="612588" algn="l"/>
                <a:tab pos="1688178" algn="l"/>
                <a:tab pos="2357751" algn="l"/>
                <a:tab pos="2716756" algn="l"/>
              </a:tabLst>
            </a:pPr>
            <a:r>
              <a:rPr lang="en-US" sz="2000" dirty="0" smtClean="0"/>
              <a:t>This code is 1.2 times slower than a program with a “perfect” CPI of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defTabSz="820583"/>
            <a:r>
              <a:rPr lang="en-US" dirty="0" smtClean="0"/>
              <a:t>Memory systems are a bottleneck</a:t>
            </a:r>
          </a:p>
        </p:txBody>
      </p:sp>
      <p:sp>
        <p:nvSpPr>
          <p:cNvPr id="34820" name="Rectangle 3"/>
          <p:cNvSpPr>
            <a:spLocks noGrp="1" noChangeArrowheads="1"/>
          </p:cNvSpPr>
          <p:nvPr>
            <p:ph type="body" idx="1"/>
          </p:nvPr>
        </p:nvSpPr>
        <p:spPr/>
        <p:txBody>
          <a:bodyPr/>
          <a:lstStyle/>
          <a:p>
            <a:pPr marL="307718" indent="-307718" algn="ctr" defTabSz="820583">
              <a:buNone/>
              <a:defRPr/>
            </a:pPr>
            <a:endParaRPr lang="en-US" sz="800" dirty="0" smtClean="0">
              <a:solidFill>
                <a:srgbClr val="3333FF"/>
              </a:solidFill>
            </a:endParaRPr>
          </a:p>
          <a:p>
            <a:pPr marL="307718" indent="-307718" algn="ctr" defTabSz="820583">
              <a:spcBef>
                <a:spcPct val="0"/>
              </a:spcBef>
              <a:spcAft>
                <a:spcPct val="60000"/>
              </a:spcAft>
              <a:buNone/>
              <a:defRPr/>
            </a:pPr>
            <a:r>
              <a:rPr lang="en-US" sz="2000" dirty="0" smtClean="0">
                <a:solidFill>
                  <a:srgbClr val="3333FF"/>
                </a:solidFill>
              </a:rPr>
              <a:t>CPU time = (CPU execution cycles + Memory stall cycles) x Cycle time</a:t>
            </a:r>
            <a:endParaRPr lang="en-US" sz="2000" dirty="0" smtClean="0"/>
          </a:p>
          <a:p>
            <a:pPr marL="307718" indent="-307718" defTabSz="820583">
              <a:defRPr/>
            </a:pPr>
            <a:r>
              <a:rPr lang="en-US" sz="2000" dirty="0" smtClean="0"/>
              <a:t>Processor performance traditionally outpaces memory performance, so the memory system is often the system bottleneck.</a:t>
            </a:r>
          </a:p>
          <a:p>
            <a:pPr marL="307718" indent="-307718" defTabSz="820583">
              <a:defRPr/>
            </a:pPr>
            <a:r>
              <a:rPr lang="en-US" sz="2000" dirty="0" smtClean="0"/>
              <a:t>For example, with a base CPI of 1, the CPU time from the last page is:</a:t>
            </a:r>
          </a:p>
          <a:p>
            <a:pPr marL="307718" indent="-307718" algn="ctr" defTabSz="820583">
              <a:spcBef>
                <a:spcPct val="70000"/>
              </a:spcBef>
              <a:spcAft>
                <a:spcPct val="50000"/>
              </a:spcAft>
              <a:buNone/>
              <a:defRPr/>
            </a:pPr>
            <a:r>
              <a:rPr lang="en-US" sz="2000" dirty="0" smtClean="0">
                <a:solidFill>
                  <a:srgbClr val="3333FF"/>
                </a:solidFill>
              </a:rPr>
              <a:t>CPU time = (</a:t>
            </a:r>
            <a:r>
              <a:rPr lang="en-US" sz="2000" b="1" dirty="0" smtClean="0">
                <a:solidFill>
                  <a:srgbClr val="3333FF"/>
                </a:solidFill>
                <a:latin typeface="Courier New" pitchFamily="49" charset="0"/>
              </a:rPr>
              <a:t>I</a:t>
            </a:r>
            <a:r>
              <a:rPr lang="en-US" sz="2000" dirty="0" smtClean="0">
                <a:solidFill>
                  <a:srgbClr val="3333FF"/>
                </a:solidFill>
              </a:rPr>
              <a:t> + 0.2 </a:t>
            </a:r>
            <a:r>
              <a:rPr lang="en-US" sz="2000" b="1" dirty="0" smtClean="0">
                <a:solidFill>
                  <a:srgbClr val="3333FF"/>
                </a:solidFill>
                <a:latin typeface="Courier New" pitchFamily="49" charset="0"/>
              </a:rPr>
              <a:t>I</a:t>
            </a:r>
            <a:r>
              <a:rPr lang="en-US" sz="2000" dirty="0" smtClean="0">
                <a:solidFill>
                  <a:srgbClr val="3333FF"/>
                </a:solidFill>
              </a:rPr>
              <a:t>) x Cycle time</a:t>
            </a:r>
            <a:endParaRPr lang="en-US" sz="2000" dirty="0" smtClean="0"/>
          </a:p>
          <a:p>
            <a:pPr marL="307718" indent="-307718" defTabSz="820583">
              <a:defRPr/>
            </a:pPr>
            <a:r>
              <a:rPr lang="en-US" sz="2000" dirty="0" smtClean="0"/>
              <a:t>What if we could </a:t>
            </a:r>
            <a:r>
              <a:rPr lang="en-US" sz="2000" i="1" dirty="0" smtClean="0"/>
              <a:t>double</a:t>
            </a:r>
            <a:r>
              <a:rPr lang="en-US" sz="2000" dirty="0" smtClean="0"/>
              <a:t> the CPU performance so the CPI becomes 0.5, but memory performance remained the same?</a:t>
            </a:r>
          </a:p>
          <a:p>
            <a:pPr marL="307718" indent="-307718" algn="ctr" defTabSz="820583">
              <a:spcBef>
                <a:spcPct val="70000"/>
              </a:spcBef>
              <a:spcAft>
                <a:spcPct val="50000"/>
              </a:spcAft>
              <a:buNone/>
              <a:defRPr/>
            </a:pPr>
            <a:r>
              <a:rPr lang="en-US" sz="2000" dirty="0" smtClean="0">
                <a:solidFill>
                  <a:srgbClr val="3333FF"/>
                </a:solidFill>
              </a:rPr>
              <a:t>CPU time = (0.5 </a:t>
            </a:r>
            <a:r>
              <a:rPr lang="en-US" sz="2000" b="1" dirty="0" smtClean="0">
                <a:solidFill>
                  <a:srgbClr val="3333FF"/>
                </a:solidFill>
                <a:latin typeface="Courier New" pitchFamily="49" charset="0"/>
              </a:rPr>
              <a:t>I</a:t>
            </a:r>
            <a:r>
              <a:rPr lang="en-US" sz="2000" dirty="0" smtClean="0">
                <a:solidFill>
                  <a:srgbClr val="3333FF"/>
                </a:solidFill>
              </a:rPr>
              <a:t> + 0.2 </a:t>
            </a:r>
            <a:r>
              <a:rPr lang="en-US" sz="2000" b="1" dirty="0" smtClean="0">
                <a:solidFill>
                  <a:srgbClr val="3333FF"/>
                </a:solidFill>
                <a:latin typeface="Courier New" pitchFamily="49" charset="0"/>
              </a:rPr>
              <a:t>I</a:t>
            </a:r>
            <a:r>
              <a:rPr lang="en-US" sz="2000" dirty="0" smtClean="0">
                <a:solidFill>
                  <a:srgbClr val="3333FF"/>
                </a:solidFill>
              </a:rPr>
              <a:t>) x Cycle time</a:t>
            </a:r>
            <a:endParaRPr lang="en-US" sz="2000" dirty="0" smtClean="0"/>
          </a:p>
          <a:p>
            <a:pPr marL="307718" indent="-307718" defTabSz="820583">
              <a:defRPr/>
            </a:pPr>
            <a:r>
              <a:rPr lang="en-US" sz="2000" dirty="0" smtClean="0"/>
              <a:t>The overall CPU time improves by just 1.2/0.7 = 1.7 times!</a:t>
            </a:r>
          </a:p>
          <a:p>
            <a:pPr marL="267829" indent="-256432" defTabSz="820583">
              <a:defRPr/>
            </a:pPr>
            <a:r>
              <a:rPr lang="en-US" sz="2000" dirty="0" smtClean="0"/>
              <a:t>Speeding up only part of a system has diminishing returns.</a:t>
            </a:r>
          </a:p>
          <a:p>
            <a:pPr marL="307718" indent="-307718" defTabSz="820583">
              <a:defRPr/>
            </a:pPr>
            <a:endParaRPr lang="en-US" sz="2000" dirty="0" smtClean="0"/>
          </a:p>
        </p:txBody>
      </p:sp>
    </p:spTree>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best.potx</Template>
  <TotalTime>19297</TotalTime>
  <Pages>15</Pages>
  <Words>3601</Words>
  <Application>Microsoft Office PowerPoint</Application>
  <PresentationFormat>Overhead</PresentationFormat>
  <Paragraphs>718</Paragraphs>
  <Slides>45</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template2007</vt:lpstr>
      <vt:lpstr>Worksheet</vt:lpstr>
      <vt:lpstr>Example</vt:lpstr>
      <vt:lpstr>Comparing cache organizations</vt:lpstr>
      <vt:lpstr>Associativity tradeoffs and miss rates</vt:lpstr>
      <vt:lpstr>Cache size and miss rates</vt:lpstr>
      <vt:lpstr>Block size and miss rates</vt:lpstr>
      <vt:lpstr>Memory and overall performance</vt:lpstr>
      <vt:lpstr>Performance example</vt:lpstr>
      <vt:lpstr>Performance example</vt:lpstr>
      <vt:lpstr>Memory systems are a bottleneck</vt:lpstr>
      <vt:lpstr>Basic main memory design</vt:lpstr>
      <vt:lpstr>Miss penalties for larger cache blocks</vt:lpstr>
      <vt:lpstr>A wider memory</vt:lpstr>
      <vt:lpstr>An interleaved memory</vt:lpstr>
      <vt:lpstr>Interleaved memory accesses</vt:lpstr>
      <vt:lpstr>Which is better?</vt:lpstr>
      <vt:lpstr>Which is better?</vt:lpstr>
      <vt:lpstr>The Memory Mountain</vt:lpstr>
      <vt:lpstr>Memory Mountain Test Function</vt:lpstr>
      <vt:lpstr>Memory Mountain Main Routine</vt:lpstr>
      <vt:lpstr>The Memory Mountain</vt:lpstr>
      <vt:lpstr>The Memory Mountain</vt:lpstr>
      <vt:lpstr>Ridges of Temporal Locality</vt:lpstr>
      <vt:lpstr>A Slope of Spatial Locality</vt:lpstr>
      <vt:lpstr>Discussion</vt:lpstr>
      <vt:lpstr>BONUS SLIDES</vt:lpstr>
      <vt:lpstr>Matrix Multiplication Example</vt:lpstr>
      <vt:lpstr>Miss Rate Analysis for Matrix Multiply</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Blocking: Matrix Multiplication</vt:lpstr>
      <vt:lpstr>Cache Miss Analysis</vt:lpstr>
      <vt:lpstr>Cache Miss Analysis</vt:lpstr>
      <vt:lpstr>Blocked Matrix Multiplication</vt:lpstr>
      <vt:lpstr>Cache Miss Analysis</vt:lpstr>
      <vt:lpstr>Cache Miss Analysis</vt:lpstr>
      <vt:lpstr>Summary</vt:lpstr>
      <vt:lpstr>Optimizations for the Memory Hierarchy</vt:lpstr>
      <vt:lpstr>Parting Thoughts on Optimization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324 part V</dc:title>
  <dc:subject>Chapter 4b</dc:subject>
  <dc:creator>James Archibald</dc:creator>
  <cp:lastModifiedBy>ccteng</cp:lastModifiedBy>
  <cp:revision>666</cp:revision>
  <cp:lastPrinted>1999-01-11T23:34:46Z</cp:lastPrinted>
  <dcterms:created xsi:type="dcterms:W3CDTF">2010-06-02T13:56:32Z</dcterms:created>
  <dcterms:modified xsi:type="dcterms:W3CDTF">2010-11-08T16:03:09Z</dcterms:modified>
</cp:coreProperties>
</file>