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Default Extension="jpeg" ContentType="image/jpeg"/>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98"/>
  </p:notesMasterIdLst>
  <p:handoutMasterIdLst>
    <p:handoutMasterId r:id="rId99"/>
  </p:handoutMasterIdLst>
  <p:sldIdLst>
    <p:sldId id="1257" r:id="rId2"/>
    <p:sldId id="1282" r:id="rId3"/>
    <p:sldId id="1283" r:id="rId4"/>
    <p:sldId id="1284" r:id="rId5"/>
    <p:sldId id="1260" r:id="rId6"/>
    <p:sldId id="1285" r:id="rId7"/>
    <p:sldId id="1262" r:id="rId8"/>
    <p:sldId id="1286" r:id="rId9"/>
    <p:sldId id="1264" r:id="rId10"/>
    <p:sldId id="1458" r:id="rId11"/>
    <p:sldId id="1265" r:id="rId12"/>
    <p:sldId id="1287" r:id="rId13"/>
    <p:sldId id="1266" r:id="rId14"/>
    <p:sldId id="1268" r:id="rId15"/>
    <p:sldId id="1288" r:id="rId16"/>
    <p:sldId id="1289" r:id="rId17"/>
    <p:sldId id="1290" r:id="rId18"/>
    <p:sldId id="1291" r:id="rId19"/>
    <p:sldId id="1292" r:id="rId20"/>
    <p:sldId id="1293" r:id="rId21"/>
    <p:sldId id="1294" r:id="rId22"/>
    <p:sldId id="1273" r:id="rId23"/>
    <p:sldId id="1274" r:id="rId24"/>
    <p:sldId id="1295" r:id="rId25"/>
    <p:sldId id="1277" r:id="rId26"/>
    <p:sldId id="1278" r:id="rId27"/>
    <p:sldId id="1304" r:id="rId28"/>
    <p:sldId id="1305" r:id="rId29"/>
    <p:sldId id="1331" r:id="rId30"/>
    <p:sldId id="1332" r:id="rId31"/>
    <p:sldId id="1333" r:id="rId32"/>
    <p:sldId id="1459" r:id="rId33"/>
    <p:sldId id="1460" r:id="rId34"/>
    <p:sldId id="1464" r:id="rId35"/>
    <p:sldId id="1465" r:id="rId36"/>
    <p:sldId id="1334" r:id="rId37"/>
    <p:sldId id="1335" r:id="rId38"/>
    <p:sldId id="1336" r:id="rId39"/>
    <p:sldId id="1337" r:id="rId40"/>
    <p:sldId id="1461" r:id="rId41"/>
    <p:sldId id="1462" r:id="rId42"/>
    <p:sldId id="1338" r:id="rId43"/>
    <p:sldId id="1340" r:id="rId44"/>
    <p:sldId id="1339" r:id="rId45"/>
    <p:sldId id="1341" r:id="rId46"/>
    <p:sldId id="1343" r:id="rId47"/>
    <p:sldId id="1344" r:id="rId48"/>
    <p:sldId id="1345" r:id="rId49"/>
    <p:sldId id="1463" r:id="rId50"/>
    <p:sldId id="1346" r:id="rId51"/>
    <p:sldId id="1347" r:id="rId52"/>
    <p:sldId id="1419" r:id="rId53"/>
    <p:sldId id="1425" r:id="rId54"/>
    <p:sldId id="1430" r:id="rId55"/>
    <p:sldId id="1400" r:id="rId56"/>
    <p:sldId id="1401" r:id="rId57"/>
    <p:sldId id="1408" r:id="rId58"/>
    <p:sldId id="1420" r:id="rId59"/>
    <p:sldId id="1466" r:id="rId60"/>
    <p:sldId id="1427" r:id="rId61"/>
    <p:sldId id="1417" r:id="rId62"/>
    <p:sldId id="1418" r:id="rId63"/>
    <p:sldId id="1350" r:id="rId64"/>
    <p:sldId id="1351" r:id="rId65"/>
    <p:sldId id="1352" r:id="rId66"/>
    <p:sldId id="1353" r:id="rId67"/>
    <p:sldId id="1354" r:id="rId68"/>
    <p:sldId id="1355" r:id="rId69"/>
    <p:sldId id="1356" r:id="rId70"/>
    <p:sldId id="1357" r:id="rId71"/>
    <p:sldId id="1431" r:id="rId72"/>
    <p:sldId id="1433" r:id="rId73"/>
    <p:sldId id="1365" r:id="rId74"/>
    <p:sldId id="1435" r:id="rId75"/>
    <p:sldId id="1436" r:id="rId76"/>
    <p:sldId id="1437" r:id="rId77"/>
    <p:sldId id="1438" r:id="rId78"/>
    <p:sldId id="1439" r:id="rId79"/>
    <p:sldId id="1440" r:id="rId80"/>
    <p:sldId id="1441" r:id="rId81"/>
    <p:sldId id="1442" r:id="rId82"/>
    <p:sldId id="1443" r:id="rId83"/>
    <p:sldId id="1444" r:id="rId84"/>
    <p:sldId id="1445" r:id="rId85"/>
    <p:sldId id="1446" r:id="rId86"/>
    <p:sldId id="1447" r:id="rId87"/>
    <p:sldId id="1448" r:id="rId88"/>
    <p:sldId id="1449" r:id="rId89"/>
    <p:sldId id="1450" r:id="rId90"/>
    <p:sldId id="1451" r:id="rId91"/>
    <p:sldId id="1452" r:id="rId92"/>
    <p:sldId id="1453" r:id="rId93"/>
    <p:sldId id="1454" r:id="rId94"/>
    <p:sldId id="1455" r:id="rId95"/>
    <p:sldId id="1456" r:id="rId96"/>
    <p:sldId id="1457" r:id="rId97"/>
  </p:sldIdLst>
  <p:sldSz cx="9144000" cy="6858000" type="screen4x3"/>
  <p:notesSz cx="7010400" cy="9296400"/>
  <p:custDataLst>
    <p:tags r:id="rId100"/>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clrMru>
    <a:srgbClr val="990000"/>
    <a:srgbClr val="F6F5BD"/>
    <a:srgbClr val="D5F1CF"/>
    <a:srgbClr val="F1C7C7"/>
    <a:srgbClr val="8DBA84"/>
    <a:srgbClr val="8AD87A"/>
    <a:srgbClr val="ACE3A1"/>
    <a:srgbClr val="BFBFBF"/>
    <a:srgbClr val="E9E1C9"/>
    <a:srgbClr val="DED8C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6" autoAdjust="0"/>
    <p:restoredTop sz="81864" autoAdjust="0"/>
  </p:normalViewPr>
  <p:slideViewPr>
    <p:cSldViewPr snapToGrid="0" snapToObjects="1">
      <p:cViewPr varScale="1">
        <p:scale>
          <a:sx n="66" d="100"/>
          <a:sy n="66" d="100"/>
        </p:scale>
        <p:origin x="-342" y="-9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2400"/>
    </p:cViewPr>
  </p:sorterViewPr>
  <p:notesViewPr>
    <p:cSldViewPr snapToObject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072384" cy="443346"/>
          </a:xfrm>
          <a:prstGeom prst="rect">
            <a:avLst/>
          </a:prstGeom>
          <a:noFill/>
          <a:ln w="9525">
            <a:noFill/>
            <a:miter lim="800000"/>
            <a:headEnd/>
            <a:tailEnd/>
          </a:ln>
          <a:effectLst/>
        </p:spPr>
        <p:txBody>
          <a:bodyPr vert="horz" wrap="square" lIns="88283" tIns="44142" rIns="88283" bIns="44142" numCol="1" anchor="t" anchorCtr="0" compatLnSpc="1">
            <a:prstTxWarp prst="textNoShape">
              <a:avLst/>
            </a:prstTxWarp>
          </a:bodyPr>
          <a:lstStyle>
            <a:lvl1pPr>
              <a:defRPr sz="11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3950209" y="0"/>
            <a:ext cx="3072384" cy="443346"/>
          </a:xfrm>
          <a:prstGeom prst="rect">
            <a:avLst/>
          </a:prstGeom>
          <a:noFill/>
          <a:ln w="9525">
            <a:noFill/>
            <a:miter lim="800000"/>
            <a:headEnd/>
            <a:tailEnd/>
          </a:ln>
          <a:effectLst/>
        </p:spPr>
        <p:txBody>
          <a:bodyPr vert="horz" wrap="square" lIns="88283" tIns="44142" rIns="88283" bIns="44142" numCol="1" anchor="t" anchorCtr="0" compatLnSpc="1">
            <a:prstTxWarp prst="textNoShape">
              <a:avLst/>
            </a:prstTxWarp>
          </a:bodyPr>
          <a:lstStyle>
            <a:lvl1pPr algn="r">
              <a:defRPr sz="11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6175" y="665163"/>
            <a:ext cx="4729163" cy="3546475"/>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50976" y="4433454"/>
            <a:ext cx="5120640" cy="4137891"/>
          </a:xfrm>
          <a:prstGeom prst="rect">
            <a:avLst/>
          </a:prstGeom>
          <a:noFill/>
          <a:ln w="9525">
            <a:noFill/>
            <a:miter lim="800000"/>
            <a:headEnd/>
            <a:tailEnd/>
          </a:ln>
          <a:effectLst/>
        </p:spPr>
        <p:txBody>
          <a:bodyPr vert="horz" wrap="square" lIns="88283" tIns="44142" rIns="88283" bIns="4414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8866908"/>
            <a:ext cx="3072384" cy="443346"/>
          </a:xfrm>
          <a:prstGeom prst="rect">
            <a:avLst/>
          </a:prstGeom>
          <a:noFill/>
          <a:ln w="9525">
            <a:noFill/>
            <a:miter lim="800000"/>
            <a:headEnd/>
            <a:tailEnd/>
          </a:ln>
          <a:effectLst/>
        </p:spPr>
        <p:txBody>
          <a:bodyPr vert="horz" wrap="square" lIns="88283" tIns="44142" rIns="88283" bIns="44142" numCol="1" anchor="b" anchorCtr="0" compatLnSpc="1">
            <a:prstTxWarp prst="textNoShape">
              <a:avLst/>
            </a:prstTxWarp>
          </a:bodyPr>
          <a:lstStyle>
            <a:lvl1pPr>
              <a:defRPr sz="11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3950209" y="8866908"/>
            <a:ext cx="3072384" cy="443346"/>
          </a:xfrm>
          <a:prstGeom prst="rect">
            <a:avLst/>
          </a:prstGeom>
          <a:noFill/>
          <a:ln w="9525">
            <a:noFill/>
            <a:miter lim="800000"/>
            <a:headEnd/>
            <a:tailEnd/>
          </a:ln>
          <a:effectLst/>
        </p:spPr>
        <p:txBody>
          <a:bodyPr vert="horz" wrap="square" lIns="88283" tIns="44142" rIns="88283" bIns="44142" numCol="1" anchor="b" anchorCtr="0" compatLnSpc="1">
            <a:prstTxWarp prst="textNoShape">
              <a:avLst/>
            </a:prstTxWarp>
          </a:bodyPr>
          <a:lstStyle>
            <a:lvl1pPr algn="r">
              <a:defRPr sz="1100" b="0" smtClean="0">
                <a:latin typeface="Times New Roman" pitchFamily="18" charset="0"/>
              </a:defRPr>
            </a:lvl1pPr>
          </a:lstStyle>
          <a:p>
            <a:pPr>
              <a:defRPr/>
            </a:pPr>
            <a:fld id="{40F64717-A5A5-4C4E-9291-2F18B7410B0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a:xfrm>
            <a:off x="934112" y="4416100"/>
            <a:ext cx="5142176" cy="4183995"/>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2226"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3250"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4274"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529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529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529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529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529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529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529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61442"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62466"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62466"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64514"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6553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017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017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71682"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017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017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41986"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74754"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7577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76802"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77826"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78850"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78850"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78850"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78850"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78850"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84994"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529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529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81922"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81922"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82946"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83970"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62466"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48130"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41986"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43010"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51202"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63490"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60418"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61442"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64514"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65538"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66562"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67586"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67586"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68610"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69634"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1293356" y="703347"/>
            <a:ext cx="4425314" cy="3474259"/>
          </a:xfrm>
          <a:prstGeom prst="rect">
            <a:avLst/>
          </a:prstGeom>
          <a:solidFill>
            <a:srgbClr val="FFFFFF"/>
          </a:solidFill>
          <a:ln w="9525">
            <a:solidFill>
              <a:srgbClr val="000000"/>
            </a:solidFill>
            <a:miter lim="800000"/>
            <a:headEnd/>
            <a:tailEnd/>
          </a:ln>
          <a:effectLst/>
        </p:spPr>
        <p:txBody>
          <a:bodyPr wrap="none" lIns="95911" tIns="47956" rIns="95911" bIns="47956" anchor="ctr"/>
          <a:lstStyle/>
          <a:p>
            <a:endParaRPr lang="en-US"/>
          </a:p>
        </p:txBody>
      </p:sp>
      <p:sp>
        <p:nvSpPr>
          <p:cNvPr id="70658" name="Rectangle 2"/>
          <p:cNvSpPr txBox="1">
            <a:spLocks noGrp="1" noChangeArrowheads="1"/>
          </p:cNvSpPr>
          <p:nvPr>
            <p:ph type="body"/>
          </p:nvPr>
        </p:nvSpPr>
        <p:spPr bwMode="auto">
          <a:xfrm>
            <a:off x="934721" y="4415451"/>
            <a:ext cx="5140960" cy="4186098"/>
          </a:xfrm>
          <a:prstGeom prst="rect">
            <a:avLst/>
          </a:prstGeom>
          <a:noFill/>
          <a:ln>
            <a:round/>
            <a:headEnd/>
            <a:tailEnd/>
          </a:ln>
        </p:spPr>
        <p:txBody>
          <a:bodyPr wrap="none" anchor="ct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Rot="1" noChangeAspect="1" noChangeArrowheads="1" noTextEdit="1"/>
          </p:cNvSpPr>
          <p:nvPr>
            <p:ph type="sldImg"/>
          </p:nvPr>
        </p:nvSpPr>
        <p:spPr>
          <a:ln/>
        </p:spPr>
      </p:sp>
      <p:sp>
        <p:nvSpPr>
          <p:cNvPr id="144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Rot="1" noChangeAspect="1" noChangeArrowheads="1" noTextEdit="1"/>
          </p:cNvSpPr>
          <p:nvPr>
            <p:ph type="sldImg"/>
          </p:nvPr>
        </p:nvSpPr>
        <p:spPr>
          <a:ln/>
        </p:spPr>
      </p:sp>
      <p:sp>
        <p:nvSpPr>
          <p:cNvPr id="141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1210057" y="700424"/>
            <a:ext cx="4587240" cy="3477491"/>
          </a:xfrm>
          <a:prstGeom prst="rect">
            <a:avLst/>
          </a:prstGeom>
          <a:solidFill>
            <a:srgbClr val="FFFFFF"/>
          </a:solidFill>
          <a:ln w="9525">
            <a:solidFill>
              <a:srgbClr val="000000"/>
            </a:solidFill>
            <a:miter lim="800000"/>
            <a:headEnd/>
            <a:tailEnd/>
          </a:ln>
        </p:spPr>
        <p:txBody>
          <a:bodyPr wrap="none" lIns="88142" tIns="44071" rIns="88142" bIns="44071" anchor="ctr">
            <a:prstTxWarp prst="textNoShape">
              <a:avLst/>
            </a:prstTxWarp>
          </a:bodyPr>
          <a:lstStyle/>
          <a:p>
            <a:pPr eaLnBrk="0" hangingPunct="0"/>
            <a:endParaRPr lang="en-US"/>
          </a:p>
        </p:txBody>
      </p:sp>
      <p:sp>
        <p:nvSpPr>
          <p:cNvPr id="55299" name="Rectangle 2"/>
          <p:cNvSpPr txBox="1">
            <a:spLocks noGrp="1" noChangeArrowheads="1"/>
          </p:cNvSpPr>
          <p:nvPr>
            <p:ph type="body"/>
          </p:nvPr>
        </p:nvSpPr>
        <p:spPr>
          <a:xfrm>
            <a:off x="934213" y="4418060"/>
            <a:ext cx="5141976" cy="4182534"/>
          </a:xfrm>
          <a:noFill/>
          <a:ln/>
        </p:spPr>
        <p:txBody>
          <a:bodyPr wrap="none" anchor="ctr"/>
          <a:lstStyle/>
          <a:p>
            <a:endParaRPr lang="en-US">
              <a:latin typeface="Times New Roman"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4" name="Rectangle 2"/>
          <p:cNvSpPr>
            <a:spLocks noGrp="1" noRot="1" noChangeAspect="1" noChangeArrowheads="1" noTextEdit="1"/>
          </p:cNvSpPr>
          <p:nvPr>
            <p:ph type="sldImg"/>
          </p:nvPr>
        </p:nvSpPr>
        <p:spPr>
          <a:ln/>
        </p:spPr>
      </p:sp>
      <p:sp>
        <p:nvSpPr>
          <p:cNvPr id="144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18" name="Rectangle 2"/>
          <p:cNvSpPr>
            <a:spLocks noGrp="1" noRot="1" noChangeAspect="1" noChangeArrowheads="1" noTextEdit="1"/>
          </p:cNvSpPr>
          <p:nvPr>
            <p:ph type="sldImg"/>
          </p:nvPr>
        </p:nvSpPr>
        <p:spPr>
          <a:ln/>
        </p:spPr>
      </p:sp>
      <p:sp>
        <p:nvSpPr>
          <p:cNvPr id="144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Rot="1" noChangeAspect="1" noChangeArrowheads="1" noTextEdit="1"/>
          </p:cNvSpPr>
          <p:nvPr>
            <p:ph type="sldImg"/>
          </p:nvPr>
        </p:nvSpPr>
        <p:spPr>
          <a:ln/>
        </p:spPr>
      </p:sp>
      <p:sp>
        <p:nvSpPr>
          <p:cNvPr id="141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017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p:cNvSpPr>
            <a:spLocks noGrp="1" noRot="1" noChangeAspect="1" noChangeArrowheads="1" noTextEdit="1"/>
          </p:cNvSpPr>
          <p:nvPr>
            <p:ph type="sldImg"/>
          </p:nvPr>
        </p:nvSpPr>
        <p:spPr>
          <a:ln/>
        </p:spPr>
      </p:sp>
      <p:sp>
        <p:nvSpPr>
          <p:cNvPr id="141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p:cNvSpPr>
            <a:spLocks noGrp="1" noRot="1" noChangeAspect="1" noChangeArrowheads="1" noTextEdit="1"/>
          </p:cNvSpPr>
          <p:nvPr>
            <p:ph type="sldImg"/>
          </p:nvPr>
        </p:nvSpPr>
        <p:spPr>
          <a:ln/>
        </p:spPr>
      </p:sp>
      <p:sp>
        <p:nvSpPr>
          <p:cNvPr id="141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Rot="1" noChangeAspect="1" noChangeArrowheads="1" noTextEdit="1"/>
          </p:cNvSpPr>
          <p:nvPr>
            <p:ph type="sldImg"/>
          </p:nvPr>
        </p:nvSpPr>
        <p:spPr>
          <a:ln/>
        </p:spPr>
      </p:sp>
      <p:sp>
        <p:nvSpPr>
          <p:cNvPr id="141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Grp="1" noRot="1" noChangeAspect="1" noChangeArrowheads="1" noTextEdit="1"/>
          </p:cNvSpPr>
          <p:nvPr>
            <p:ph type="sldImg"/>
          </p:nvPr>
        </p:nvSpPr>
        <p:spPr>
          <a:ln/>
        </p:spPr>
      </p:sp>
      <p:sp>
        <p:nvSpPr>
          <p:cNvPr id="141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Rot="1" noChangeAspect="1" noChangeArrowheads="1" noTextEdit="1"/>
          </p:cNvSpPr>
          <p:nvPr>
            <p:ph type="sldImg"/>
          </p:nvPr>
        </p:nvSpPr>
        <p:spPr>
          <a:ln/>
        </p:spPr>
      </p:sp>
      <p:sp>
        <p:nvSpPr>
          <p:cNvPr id="141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Rectangle 2"/>
          <p:cNvSpPr>
            <a:spLocks noGrp="1" noRot="1" noChangeAspect="1" noChangeArrowheads="1" noTextEdit="1"/>
          </p:cNvSpPr>
          <p:nvPr>
            <p:ph type="sldImg"/>
          </p:nvPr>
        </p:nvSpPr>
        <p:spPr>
          <a:ln/>
        </p:spPr>
      </p:sp>
      <p:sp>
        <p:nvSpPr>
          <p:cNvPr id="141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Rot="1" noChangeAspect="1" noChangeArrowheads="1" noTextEdit="1"/>
          </p:cNvSpPr>
          <p:nvPr>
            <p:ph type="sldImg"/>
          </p:nvPr>
        </p:nvSpPr>
        <p:spPr>
          <a:ln/>
        </p:spPr>
      </p:sp>
      <p:sp>
        <p:nvSpPr>
          <p:cNvPr id="141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290" name="Rectangle 2"/>
          <p:cNvSpPr>
            <a:spLocks noGrp="1" noRot="1" noChangeAspect="1" noChangeArrowheads="1" noTextEdit="1"/>
          </p:cNvSpPr>
          <p:nvPr>
            <p:ph type="sldImg"/>
          </p:nvPr>
        </p:nvSpPr>
        <p:spPr>
          <a:ln/>
        </p:spPr>
      </p:sp>
      <p:sp>
        <p:nvSpPr>
          <p:cNvPr id="142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Rot="1" noChangeAspect="1" noChangeArrowheads="1" noTextEdit="1"/>
          </p:cNvSpPr>
          <p:nvPr>
            <p:ph type="sldImg"/>
          </p:nvPr>
        </p:nvSpPr>
        <p:spPr>
          <a:ln/>
        </p:spPr>
      </p:sp>
      <p:sp>
        <p:nvSpPr>
          <p:cNvPr id="142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p:cNvSpPr>
            <a:spLocks noGrp="1" noRot="1" noChangeAspect="1" noChangeArrowheads="1" noTextEdit="1"/>
          </p:cNvSpPr>
          <p:nvPr>
            <p:ph type="sldImg"/>
          </p:nvPr>
        </p:nvSpPr>
        <p:spPr>
          <a:ln/>
        </p:spPr>
      </p:sp>
      <p:sp>
        <p:nvSpPr>
          <p:cNvPr id="142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0178"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Rot="1" noChangeAspect="1" noChangeArrowheads="1" noTextEdit="1"/>
          </p:cNvSpPr>
          <p:nvPr>
            <p:ph type="sldImg"/>
          </p:nvPr>
        </p:nvSpPr>
        <p:spPr>
          <a:ln/>
        </p:spPr>
      </p:sp>
      <p:sp>
        <p:nvSpPr>
          <p:cNvPr id="142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Rectangle 2"/>
          <p:cNvSpPr>
            <a:spLocks noGrp="1" noRot="1" noChangeAspect="1" noChangeArrowheads="1" noTextEdit="1"/>
          </p:cNvSpPr>
          <p:nvPr>
            <p:ph type="sldImg"/>
          </p:nvPr>
        </p:nvSpPr>
        <p:spPr>
          <a:ln/>
        </p:spPr>
      </p:sp>
      <p:sp>
        <p:nvSpPr>
          <p:cNvPr id="142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Rot="1" noChangeAspect="1" noChangeArrowheads="1" noTextEdit="1"/>
          </p:cNvSpPr>
          <p:nvPr>
            <p:ph type="sldImg"/>
          </p:nvPr>
        </p:nvSpPr>
        <p:spPr>
          <a:ln/>
        </p:spPr>
      </p:sp>
      <p:sp>
        <p:nvSpPr>
          <p:cNvPr id="142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p:cNvSpPr>
            <a:spLocks noGrp="1" noRot="1" noChangeAspect="1" noChangeArrowheads="1" noTextEdit="1"/>
          </p:cNvSpPr>
          <p:nvPr>
            <p:ph type="sldImg"/>
          </p:nvPr>
        </p:nvSpPr>
        <p:spPr>
          <a:ln/>
        </p:spPr>
      </p:sp>
      <p:sp>
        <p:nvSpPr>
          <p:cNvPr id="144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p:cNvSpPr>
            <a:spLocks noGrp="1" noRot="1" noChangeAspect="1" noChangeArrowheads="1" noTextEdit="1"/>
          </p:cNvSpPr>
          <p:nvPr>
            <p:ph type="sldImg"/>
          </p:nvPr>
        </p:nvSpPr>
        <p:spPr>
          <a:ln/>
        </p:spPr>
      </p:sp>
      <p:sp>
        <p:nvSpPr>
          <p:cNvPr id="144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Rot="1" noChangeAspect="1" noChangeArrowheads="1" noTextEdit="1"/>
          </p:cNvSpPr>
          <p:nvPr>
            <p:ph type="sldImg"/>
          </p:nvPr>
        </p:nvSpPr>
        <p:spPr>
          <a:ln/>
        </p:spPr>
      </p:sp>
      <p:sp>
        <p:nvSpPr>
          <p:cNvPr id="144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Rot="1" noChangeAspect="1" noChangeArrowheads="1" noTextEdit="1"/>
          </p:cNvSpPr>
          <p:nvPr>
            <p:ph type="sldImg"/>
          </p:nvPr>
        </p:nvSpPr>
        <p:spPr>
          <a:ln/>
        </p:spPr>
      </p:sp>
      <p:sp>
        <p:nvSpPr>
          <p:cNvPr id="142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Rot="1" noChangeAspect="1" noChangeArrowheads="1" noTextEdit="1"/>
          </p:cNvSpPr>
          <p:nvPr>
            <p:ph type="sldImg"/>
          </p:nvPr>
        </p:nvSpPr>
        <p:spPr>
          <a:ln/>
        </p:spPr>
      </p:sp>
      <p:sp>
        <p:nvSpPr>
          <p:cNvPr id="144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Rot="1" noChangeAspect="1" noChangeArrowheads="1" noTextEdit="1"/>
          </p:cNvSpPr>
          <p:nvPr>
            <p:ph type="sldImg"/>
          </p:nvPr>
        </p:nvSpPr>
        <p:spPr>
          <a:ln/>
        </p:spPr>
      </p:sp>
      <p:sp>
        <p:nvSpPr>
          <p:cNvPr id="143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214041" y="703994"/>
            <a:ext cx="4583841" cy="3473853"/>
          </a:xfrm>
          <a:prstGeom prst="rect">
            <a:avLst/>
          </a:prstGeom>
          <a:solidFill>
            <a:srgbClr val="FFFFFF"/>
          </a:solidFill>
          <a:ln w="9525">
            <a:solidFill>
              <a:srgbClr val="000000"/>
            </a:solidFill>
            <a:miter lim="800000"/>
            <a:headEnd/>
            <a:tailEnd/>
          </a:ln>
          <a:effectLst/>
        </p:spPr>
        <p:txBody>
          <a:bodyPr wrap="none" lIns="88142" tIns="44071" rIns="88142" bIns="44071" anchor="ctr"/>
          <a:lstStyle/>
          <a:p>
            <a:endParaRPr lang="en-US"/>
          </a:p>
        </p:txBody>
      </p:sp>
      <p:sp>
        <p:nvSpPr>
          <p:cNvPr id="52226" name="Rectangle 2"/>
          <p:cNvSpPr txBox="1">
            <a:spLocks noGrp="1" noChangeArrowheads="1"/>
          </p:cNvSpPr>
          <p:nvPr>
            <p:ph type="body"/>
          </p:nvPr>
        </p:nvSpPr>
        <p:spPr bwMode="auto">
          <a:xfrm>
            <a:off x="934112" y="4416097"/>
            <a:ext cx="5142176" cy="4185532"/>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2488" y="1362075"/>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2488" y="3924300"/>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Rectangle 8"/>
          <p:cNvSpPr>
            <a:spLocks noChangeArrowheads="1"/>
          </p:cNvSpPr>
          <p:nvPr/>
        </p:nvSpPr>
        <p:spPr bwMode="auto">
          <a:xfrm>
            <a:off x="0" y="0"/>
            <a:ext cx="9144000" cy="228600"/>
          </a:xfrm>
          <a:prstGeom prst="rect">
            <a:avLst/>
          </a:prstGeom>
          <a:solidFill>
            <a:srgbClr val="000090"/>
          </a:solidFill>
          <a:ln w="9525">
            <a:noFill/>
            <a:miter lim="800000"/>
            <a:headEnd/>
            <a:tailEnd/>
          </a:ln>
          <a:effectLst/>
        </p:spPr>
        <p:txBody>
          <a:bodyPr wrap="none" anchor="ctr"/>
          <a:lstStyle/>
          <a:p>
            <a:pPr algn="ctr">
              <a:defRPr/>
            </a:pPr>
            <a:endParaRPr lang="en-US" b="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title"/>
          </p:nvPr>
        </p:nvSpPr>
        <p:spPr>
          <a:xfrm>
            <a:off x="365576" y="435678"/>
            <a:ext cx="7592093" cy="762000"/>
          </a:xfrm>
        </p:spPr>
        <p:txBody>
          <a:bodyPr/>
          <a:lstStyle/>
          <a:p>
            <a:r>
              <a:rPr lang="en-US" dirty="0" smtClean="0"/>
              <a:t>Virtual Memory (Review)</a:t>
            </a:r>
            <a:endParaRPr lang="en-US" dirty="0"/>
          </a:p>
        </p:txBody>
      </p:sp>
      <p:sp>
        <p:nvSpPr>
          <p:cNvPr id="88066" name="Rectangle 2"/>
          <p:cNvSpPr>
            <a:spLocks noGrp="1" noChangeArrowheads="1"/>
          </p:cNvSpPr>
          <p:nvPr>
            <p:ph idx="1"/>
          </p:nvPr>
        </p:nvSpPr>
        <p:spPr>
          <a:xfrm>
            <a:off x="365576" y="1482725"/>
            <a:ext cx="6492424" cy="4841875"/>
          </a:xfrm>
        </p:spPr>
        <p:txBody>
          <a:bodyPr/>
          <a:lstStyle/>
          <a:p>
            <a:r>
              <a:rPr lang="en-US" dirty="0"/>
              <a:t>Programs </a:t>
            </a:r>
            <a:r>
              <a:rPr lang="en-US" dirty="0" smtClean="0"/>
              <a:t>refer </a:t>
            </a:r>
            <a:r>
              <a:rPr lang="en-US" dirty="0"/>
              <a:t>to </a:t>
            </a:r>
            <a:r>
              <a:rPr lang="en-US" dirty="0" smtClean="0"/>
              <a:t>virtual memory addresses</a:t>
            </a:r>
            <a:endParaRPr lang="en-US" dirty="0"/>
          </a:p>
          <a:p>
            <a:pPr lvl="1"/>
            <a:r>
              <a:rPr lang="en-US" b="1" dirty="0" err="1" smtClean="0">
                <a:latin typeface="Courier New" pitchFamily="49" charset="0"/>
              </a:rPr>
              <a:t>movl</a:t>
            </a:r>
            <a:r>
              <a:rPr lang="en-US" b="1" dirty="0" smtClean="0">
                <a:latin typeface="Courier New" pitchFamily="49" charset="0"/>
              </a:rPr>
              <a:t> (%</a:t>
            </a:r>
            <a:r>
              <a:rPr lang="en-US" b="1" dirty="0" err="1" smtClean="0">
                <a:latin typeface="Courier New" pitchFamily="49" charset="0"/>
              </a:rPr>
              <a:t>ecx</a:t>
            </a:r>
            <a:r>
              <a:rPr lang="en-US" b="1" dirty="0" smtClean="0">
                <a:latin typeface="Courier New" pitchFamily="49" charset="0"/>
              </a:rPr>
              <a:t>),%</a:t>
            </a:r>
            <a:r>
              <a:rPr lang="en-US" b="1" dirty="0" err="1" smtClean="0">
                <a:latin typeface="Courier New" pitchFamily="49" charset="0"/>
              </a:rPr>
              <a:t>eax</a:t>
            </a:r>
            <a:endParaRPr lang="en-US" b="1" dirty="0" smtClean="0"/>
          </a:p>
          <a:p>
            <a:pPr lvl="1"/>
            <a:r>
              <a:rPr lang="en-US" dirty="0" smtClean="0"/>
              <a:t>Conceptually </a:t>
            </a:r>
            <a:r>
              <a:rPr lang="en-US" dirty="0"/>
              <a:t>very large array of </a:t>
            </a:r>
            <a:r>
              <a:rPr lang="en-US" dirty="0" smtClean="0"/>
              <a:t>bytes</a:t>
            </a:r>
          </a:p>
          <a:p>
            <a:pPr lvl="1"/>
            <a:r>
              <a:rPr lang="en-US" dirty="0" smtClean="0"/>
              <a:t>Each byte has its own address</a:t>
            </a:r>
            <a:endParaRPr lang="en-US" dirty="0"/>
          </a:p>
          <a:p>
            <a:pPr lvl="1"/>
            <a:r>
              <a:rPr lang="en-US" dirty="0"/>
              <a:t>Actually implemented with hierarchy of different memory types</a:t>
            </a:r>
          </a:p>
          <a:p>
            <a:pPr lvl="1"/>
            <a:r>
              <a:rPr lang="en-US" dirty="0"/>
              <a:t>System provides address space private to particular “process</a:t>
            </a:r>
            <a:r>
              <a:rPr lang="en-US" dirty="0" smtClean="0"/>
              <a:t>”</a:t>
            </a:r>
          </a:p>
          <a:p>
            <a:r>
              <a:rPr lang="en-US" dirty="0" smtClean="0"/>
              <a:t>Allocation: Compiler and run-time system</a:t>
            </a:r>
          </a:p>
          <a:p>
            <a:pPr lvl="1"/>
            <a:r>
              <a:rPr lang="en-US" dirty="0" smtClean="0"/>
              <a:t>Where in single virtual address space each program object is to be stored</a:t>
            </a:r>
            <a:endParaRPr lang="en-US" i="1" dirty="0" smtClean="0">
              <a:solidFill>
                <a:srgbClr val="C00000"/>
              </a:solidFill>
            </a:endParaRPr>
          </a:p>
          <a:p>
            <a:r>
              <a:rPr lang="en-US" i="1" dirty="0" smtClean="0">
                <a:solidFill>
                  <a:srgbClr val="990000"/>
                </a:solidFill>
              </a:rPr>
              <a:t>But why virtual and not physical memory?</a:t>
            </a:r>
            <a:endParaRPr lang="en-US" i="1" dirty="0">
              <a:solidFill>
                <a:srgbClr val="990000"/>
              </a:solidFill>
            </a:endParaRPr>
          </a:p>
        </p:txBody>
      </p:sp>
      <p:sp>
        <p:nvSpPr>
          <p:cNvPr id="21" name="Rectangle 20"/>
          <p:cNvSpPr/>
          <p:nvPr/>
        </p:nvSpPr>
        <p:spPr bwMode="auto">
          <a:xfrm>
            <a:off x="7848600" y="1600200"/>
            <a:ext cx="990600" cy="188913"/>
          </a:xfrm>
          <a:prstGeom prst="rect">
            <a:avLst/>
          </a:prstGeom>
          <a:solidFill>
            <a:schemeClr val="accent2">
              <a:lumMod val="20000"/>
              <a:lumOff val="80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2" name="Rectangle 21"/>
          <p:cNvSpPr/>
          <p:nvPr/>
        </p:nvSpPr>
        <p:spPr bwMode="auto">
          <a:xfrm>
            <a:off x="7848600" y="1786388"/>
            <a:ext cx="990600" cy="188913"/>
          </a:xfrm>
          <a:prstGeom prst="rect">
            <a:avLst/>
          </a:prstGeom>
          <a:solidFill>
            <a:schemeClr val="accent2">
              <a:lumMod val="20000"/>
              <a:lumOff val="80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3" name="Rectangle 22"/>
          <p:cNvSpPr/>
          <p:nvPr/>
        </p:nvSpPr>
        <p:spPr bwMode="auto">
          <a:xfrm>
            <a:off x="7848600" y="1975301"/>
            <a:ext cx="990600" cy="188913"/>
          </a:xfrm>
          <a:prstGeom prst="rect">
            <a:avLst/>
          </a:prstGeom>
          <a:solidFill>
            <a:schemeClr val="accent2">
              <a:lumMod val="20000"/>
              <a:lumOff val="80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Rectangle 24"/>
          <p:cNvSpPr/>
          <p:nvPr/>
        </p:nvSpPr>
        <p:spPr bwMode="auto">
          <a:xfrm>
            <a:off x="7848599" y="5898620"/>
            <a:ext cx="990600" cy="188913"/>
          </a:xfrm>
          <a:prstGeom prst="rect">
            <a:avLst/>
          </a:prstGeom>
          <a:solidFill>
            <a:schemeClr val="accent2">
              <a:lumMod val="20000"/>
              <a:lumOff val="80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6" name="Rectangle 25"/>
          <p:cNvSpPr/>
          <p:nvPr/>
        </p:nvSpPr>
        <p:spPr bwMode="auto">
          <a:xfrm>
            <a:off x="7848599" y="2164214"/>
            <a:ext cx="990600" cy="3739699"/>
          </a:xfrm>
          <a:prstGeom prst="rect">
            <a:avLst/>
          </a:prstGeom>
          <a:solidFill>
            <a:schemeClr val="accent2">
              <a:lumMod val="20000"/>
              <a:lumOff val="80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6972680" y="1512072"/>
            <a:ext cx="910827" cy="369332"/>
          </a:xfrm>
          <a:prstGeom prst="rect">
            <a:avLst/>
          </a:prstGeom>
          <a:noFill/>
        </p:spPr>
        <p:txBody>
          <a:bodyPr wrap="none" rtlCol="0">
            <a:spAutoFit/>
          </a:bodyPr>
          <a:lstStyle/>
          <a:p>
            <a:pPr algn="r"/>
            <a:r>
              <a:rPr lang="en-US" sz="1800" dirty="0" smtClean="0">
                <a:latin typeface="Calibri" pitchFamily="34" charset="0"/>
              </a:rPr>
              <a:t>00</a:t>
            </a:r>
            <a:r>
              <a:rPr lang="en-US" sz="1800" dirty="0" smtClean="0">
                <a:latin typeface="Calibri"/>
              </a:rPr>
              <a:t>∙∙∙∙∙∙</a:t>
            </a:r>
            <a:r>
              <a:rPr lang="en-US" sz="1800" dirty="0" smtClean="0">
                <a:latin typeface="Calibri" pitchFamily="34" charset="0"/>
              </a:rPr>
              <a:t>0</a:t>
            </a:r>
          </a:p>
        </p:txBody>
      </p:sp>
      <p:sp>
        <p:nvSpPr>
          <p:cNvPr id="28" name="TextBox 27"/>
          <p:cNvSpPr txBox="1"/>
          <p:nvPr/>
        </p:nvSpPr>
        <p:spPr>
          <a:xfrm>
            <a:off x="7012249" y="5814666"/>
            <a:ext cx="877163" cy="369332"/>
          </a:xfrm>
          <a:prstGeom prst="rect">
            <a:avLst/>
          </a:prstGeom>
          <a:noFill/>
        </p:spPr>
        <p:txBody>
          <a:bodyPr wrap="none" rtlCol="0">
            <a:spAutoFit/>
          </a:bodyPr>
          <a:lstStyle/>
          <a:p>
            <a:pPr algn="r"/>
            <a:r>
              <a:rPr lang="en-US" sz="1800" dirty="0" smtClean="0">
                <a:latin typeface="Calibri" pitchFamily="34" charset="0"/>
              </a:rPr>
              <a:t>FF</a:t>
            </a:r>
            <a:r>
              <a:rPr lang="en-US" sz="1800" dirty="0" smtClean="0">
                <a:latin typeface="Calibri"/>
              </a:rPr>
              <a:t>∙∙∙∙∙∙</a:t>
            </a:r>
            <a:r>
              <a:rPr lang="en-US" sz="1800" dirty="0" smtClean="0">
                <a:latin typeface="Calibri" pitchFamily="34" charset="0"/>
              </a:rPr>
              <a:t>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304800" y="457200"/>
            <a:ext cx="8001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Why Virtual </a:t>
            </a:r>
            <a:r>
              <a:rPr lang="en-GB" dirty="0" smtClean="0"/>
              <a:t>Memory?</a:t>
            </a:r>
            <a:endParaRPr lang="en-GB" dirty="0"/>
          </a:p>
        </p:txBody>
      </p:sp>
      <p:sp>
        <p:nvSpPr>
          <p:cNvPr id="11266" name="Rectangle 2"/>
          <p:cNvSpPr>
            <a:spLocks noGrp="1" noChangeArrowheads="1"/>
          </p:cNvSpPr>
          <p:nvPr>
            <p:ph idx="1"/>
          </p:nvPr>
        </p:nvSpPr>
        <p:spPr>
          <a:xfrm>
            <a:off x="304800" y="1301750"/>
            <a:ext cx="8686800" cy="5480050"/>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effectLst/>
              </a:rPr>
              <a:t>Efficient </a:t>
            </a:r>
            <a:r>
              <a:rPr lang="en-GB" dirty="0">
                <a:effectLst/>
              </a:rPr>
              <a:t>use of limited main memory (RAM)</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 RAM as a cache for the parts of a virtual address space</a:t>
            </a:r>
            <a:endParaRPr lang="en-GB" dirty="0" smtClean="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a:t>
            </a:r>
            <a:r>
              <a:rPr lang="en-GB" dirty="0" smtClean="0"/>
              <a:t>ome </a:t>
            </a:r>
            <a:r>
              <a:rPr lang="en-GB" dirty="0"/>
              <a:t>non-cached parts stored on disk</a:t>
            </a:r>
            <a:endParaRPr lang="en-GB" dirty="0" smtClean="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a:t>
            </a:r>
            <a:r>
              <a:rPr lang="en-GB" dirty="0" smtClean="0"/>
              <a:t>ome </a:t>
            </a:r>
            <a:r>
              <a:rPr lang="en-GB" dirty="0"/>
              <a:t>(unallocated) non-cached parts stored nowhere</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Keep only active areas of virtual address space in memory</a:t>
            </a:r>
            <a:endParaRPr lang="en-GB" dirty="0" smtClean="0"/>
          </a:p>
          <a:p>
            <a:pPr lvl="2">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a:t>
            </a:r>
            <a:r>
              <a:rPr lang="en-GB" dirty="0" smtClean="0"/>
              <a:t>ransfer </a:t>
            </a:r>
            <a:r>
              <a:rPr lang="en-GB" dirty="0"/>
              <a:t>data back and forth as </a:t>
            </a:r>
            <a:r>
              <a:rPr lang="en-GB" dirty="0" smtClean="0"/>
              <a:t>needed</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76199" y="2971800"/>
            <a:ext cx="4917831" cy="3810000"/>
          </a:xfrm>
          <a:prstGeom prst="rect">
            <a:avLst/>
          </a:prstGeom>
          <a:solidFill>
            <a:schemeClr val="accent2">
              <a:lumMod val="20000"/>
              <a:lumOff val="80000"/>
            </a:schemeClr>
          </a:solidFill>
          <a:ln w="25400" cap="flat" cmpd="sng" algn="ctr">
            <a:solidFill>
              <a:schemeClr val="tx1"/>
            </a:solidFill>
            <a:prstDash val="solid"/>
            <a:round/>
            <a:headEnd type="none" w="med" len="med"/>
            <a:tailEnd type="arrow" w="med" len="med"/>
          </a:ln>
          <a:effectLst/>
        </p:spPr>
        <p:txBody>
          <a:bodyPr rtlCol="0" anchor="ctr"/>
          <a:lstStyle/>
          <a:p>
            <a:r>
              <a:rPr lang="en-US" sz="4000" dirty="0" smtClean="0">
                <a:latin typeface="+mn-lt"/>
              </a:rPr>
              <a:t>Disk</a:t>
            </a:r>
            <a:endParaRPr lang="en-US" sz="4000" dirty="0">
              <a:latin typeface="+mn-lt"/>
            </a:endParaRPr>
          </a:p>
        </p:txBody>
      </p:sp>
      <p:sp>
        <p:nvSpPr>
          <p:cNvPr id="12289" name="Rectangle 1"/>
          <p:cNvSpPr>
            <a:spLocks noGrp="1" noChangeArrowheads="1"/>
          </p:cNvSpPr>
          <p:nvPr>
            <p:ph type="title"/>
          </p:nvPr>
        </p:nvSpPr>
        <p:spPr>
          <a:xfrm>
            <a:off x="369419" y="360362"/>
            <a:ext cx="8283575"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VM </a:t>
            </a:r>
            <a:r>
              <a:rPr lang="en-GB" dirty="0"/>
              <a:t>as a Tool for Caching</a:t>
            </a:r>
          </a:p>
        </p:txBody>
      </p:sp>
      <p:sp>
        <p:nvSpPr>
          <p:cNvPr id="12290" name="Rectangle 2"/>
          <p:cNvSpPr>
            <a:spLocks noGrp="1" noChangeArrowheads="1"/>
          </p:cNvSpPr>
          <p:nvPr>
            <p:ph idx="1"/>
          </p:nvPr>
        </p:nvSpPr>
        <p:spPr>
          <a:xfrm>
            <a:off x="381000" y="1220788"/>
            <a:ext cx="8307387" cy="182721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i="1" dirty="0"/>
              <a:t>Virtual </a:t>
            </a:r>
            <a:r>
              <a:rPr lang="en-GB" sz="2000" i="1" dirty="0" smtClean="0"/>
              <a:t>memory: </a:t>
            </a:r>
            <a:r>
              <a:rPr lang="en-GB" sz="2000" dirty="0" smtClean="0"/>
              <a:t>array </a:t>
            </a:r>
            <a:r>
              <a:rPr lang="en-GB" sz="2000" dirty="0"/>
              <a:t>of </a:t>
            </a:r>
            <a:r>
              <a:rPr lang="en-GB" sz="2000" dirty="0" smtClean="0"/>
              <a:t>N = 2</a:t>
            </a:r>
            <a:r>
              <a:rPr lang="en-GB" sz="2000" baseline="30000" dirty="0" smtClean="0"/>
              <a:t>n</a:t>
            </a:r>
            <a:r>
              <a:rPr lang="en-GB" sz="2000" dirty="0" smtClean="0"/>
              <a:t> </a:t>
            </a:r>
            <a:r>
              <a:rPr lang="en-GB" sz="2000" dirty="0"/>
              <a:t>contiguous bytes</a:t>
            </a:r>
            <a:endParaRPr lang="en-GB" sz="2000" dirty="0" smtClean="0"/>
          </a:p>
          <a:p>
            <a:pPr lvl="1">
              <a:buSzTx/>
              <a:buFont typeface="Wingdings" pitchFamily="2"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a:t>
            </a:r>
            <a:r>
              <a:rPr lang="en-GB" dirty="0" smtClean="0"/>
              <a:t>hink </a:t>
            </a:r>
            <a:r>
              <a:rPr lang="en-GB" dirty="0"/>
              <a:t>of the array </a:t>
            </a:r>
            <a:r>
              <a:rPr lang="en-GB" dirty="0" smtClean="0"/>
              <a:t>(allocated part) as </a:t>
            </a:r>
            <a:r>
              <a:rPr lang="en-GB" dirty="0"/>
              <a:t>being stored on disk</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smtClean="0"/>
              <a:t>Physical main memory </a:t>
            </a:r>
            <a:r>
              <a:rPr lang="en-GB" sz="2000" dirty="0"/>
              <a:t>(</a:t>
            </a:r>
            <a:r>
              <a:rPr lang="en-GB" sz="2000" dirty="0" smtClean="0"/>
              <a:t>DRAM) = cache for allocated virtual memory</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smtClean="0"/>
              <a:t>Blocks are called pages; size = 2</a:t>
            </a:r>
            <a:r>
              <a:rPr lang="en-GB" sz="2000" baseline="30000" dirty="0" smtClean="0"/>
              <a:t>p</a:t>
            </a:r>
            <a:endParaRPr lang="en-GB" sz="2000" baseline="30000" dirty="0"/>
          </a:p>
        </p:txBody>
      </p:sp>
      <p:sp>
        <p:nvSpPr>
          <p:cNvPr id="12291" name="Rectangle 3"/>
          <p:cNvSpPr>
            <a:spLocks noChangeArrowheads="1"/>
          </p:cNvSpPr>
          <p:nvPr/>
        </p:nvSpPr>
        <p:spPr bwMode="auto">
          <a:xfrm>
            <a:off x="6273800" y="5073650"/>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anchor="ctr"/>
          <a:lstStyle/>
          <a:p>
            <a:endParaRPr lang="en-US"/>
          </a:p>
        </p:txBody>
      </p:sp>
      <p:sp>
        <p:nvSpPr>
          <p:cNvPr id="12292" name="Text Box 4"/>
          <p:cNvSpPr txBox="1">
            <a:spLocks noChangeArrowheads="1"/>
          </p:cNvSpPr>
          <p:nvPr/>
        </p:nvSpPr>
        <p:spPr bwMode="auto">
          <a:xfrm>
            <a:off x="7150062" y="5053013"/>
            <a:ext cx="850938" cy="279029"/>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PP 2</a:t>
            </a:r>
            <a:r>
              <a:rPr lang="en-GB" sz="1400" baseline="30000" dirty="0">
                <a:latin typeface="Calibri" pitchFamily="34" charset="0"/>
              </a:rPr>
              <a:t>m-p</a:t>
            </a:r>
            <a:r>
              <a:rPr lang="en-GB" sz="1400" dirty="0">
                <a:latin typeface="Calibri" pitchFamily="34" charset="0"/>
              </a:rPr>
              <a:t>-1</a:t>
            </a:r>
          </a:p>
        </p:txBody>
      </p:sp>
      <p:sp>
        <p:nvSpPr>
          <p:cNvPr id="12293" name="Text Box 5"/>
          <p:cNvSpPr txBox="1">
            <a:spLocks noChangeArrowheads="1"/>
          </p:cNvSpPr>
          <p:nvPr/>
        </p:nvSpPr>
        <p:spPr bwMode="auto">
          <a:xfrm>
            <a:off x="5891213" y="3148013"/>
            <a:ext cx="1627881"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Physical memory</a:t>
            </a:r>
          </a:p>
        </p:txBody>
      </p:sp>
      <p:sp>
        <p:nvSpPr>
          <p:cNvPr id="12294" name="Rectangle 6"/>
          <p:cNvSpPr>
            <a:spLocks noChangeArrowheads="1"/>
          </p:cNvSpPr>
          <p:nvPr/>
        </p:nvSpPr>
        <p:spPr bwMode="auto">
          <a:xfrm>
            <a:off x="6273800" y="394335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Empty</a:t>
            </a:r>
          </a:p>
        </p:txBody>
      </p:sp>
      <p:sp>
        <p:nvSpPr>
          <p:cNvPr id="12295" name="Rectangle 7"/>
          <p:cNvSpPr>
            <a:spLocks noChangeArrowheads="1"/>
          </p:cNvSpPr>
          <p:nvPr/>
        </p:nvSpPr>
        <p:spPr bwMode="auto">
          <a:xfrm>
            <a:off x="6273800" y="4171950"/>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anchor="ctr"/>
          <a:lstStyle/>
          <a:p>
            <a:endParaRPr lang="en-US"/>
          </a:p>
        </p:txBody>
      </p:sp>
      <p:sp>
        <p:nvSpPr>
          <p:cNvPr id="12296" name="Rectangle 8"/>
          <p:cNvSpPr>
            <a:spLocks noChangeArrowheads="1"/>
          </p:cNvSpPr>
          <p:nvPr/>
        </p:nvSpPr>
        <p:spPr bwMode="auto">
          <a:xfrm>
            <a:off x="6273800" y="440055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Empty</a:t>
            </a:r>
          </a:p>
        </p:txBody>
      </p:sp>
      <p:sp>
        <p:nvSpPr>
          <p:cNvPr id="12297" name="Rectangle 9"/>
          <p:cNvSpPr>
            <a:spLocks noChangeArrowheads="1"/>
          </p:cNvSpPr>
          <p:nvPr/>
        </p:nvSpPr>
        <p:spPr bwMode="auto">
          <a:xfrm>
            <a:off x="3457575" y="5280025"/>
            <a:ext cx="914400" cy="228600"/>
          </a:xfrm>
          <a:prstGeom prst="rect">
            <a:avLst/>
          </a:prstGeom>
          <a:solidFill>
            <a:schemeClr val="bg2">
              <a:lumMod val="20000"/>
              <a:lumOff val="8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err="1">
                <a:latin typeface="Calibri" pitchFamily="34" charset="0"/>
              </a:rPr>
              <a:t>Uncached</a:t>
            </a:r>
            <a:endParaRPr lang="en-GB" sz="1200" dirty="0">
              <a:latin typeface="Calibri" pitchFamily="34" charset="0"/>
            </a:endParaRPr>
          </a:p>
        </p:txBody>
      </p:sp>
      <p:sp>
        <p:nvSpPr>
          <p:cNvPr id="12298" name="Text Box 10"/>
          <p:cNvSpPr txBox="1">
            <a:spLocks noChangeArrowheads="1"/>
          </p:cNvSpPr>
          <p:nvPr/>
        </p:nvSpPr>
        <p:spPr bwMode="auto">
          <a:xfrm>
            <a:off x="2963535" y="3687763"/>
            <a:ext cx="515909" cy="279029"/>
          </a:xfrm>
          <a:prstGeom prst="rect">
            <a:avLst/>
          </a:prstGeom>
          <a:noFill/>
          <a:ln w="9525">
            <a:noFill/>
            <a:round/>
            <a:headEnd/>
            <a:tailEnd/>
          </a:ln>
          <a:effectLst/>
        </p:spPr>
        <p:txBody>
          <a:bodyPr wrap="non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0</a:t>
            </a:r>
          </a:p>
        </p:txBody>
      </p:sp>
      <p:sp>
        <p:nvSpPr>
          <p:cNvPr id="12299" name="Text Box 11"/>
          <p:cNvSpPr txBox="1">
            <a:spLocks noChangeArrowheads="1"/>
          </p:cNvSpPr>
          <p:nvPr/>
        </p:nvSpPr>
        <p:spPr bwMode="auto">
          <a:xfrm>
            <a:off x="2963535" y="3916363"/>
            <a:ext cx="515909" cy="279029"/>
          </a:xfrm>
          <a:prstGeom prst="rect">
            <a:avLst/>
          </a:prstGeom>
          <a:noFill/>
          <a:ln w="9525">
            <a:noFill/>
            <a:round/>
            <a:headEnd/>
            <a:tailEnd/>
          </a:ln>
          <a:effectLst/>
        </p:spPr>
        <p:txBody>
          <a:bodyPr wrap="non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2300" name="Text Box 12"/>
          <p:cNvSpPr txBox="1">
            <a:spLocks noChangeArrowheads="1"/>
          </p:cNvSpPr>
          <p:nvPr/>
        </p:nvSpPr>
        <p:spPr bwMode="auto">
          <a:xfrm>
            <a:off x="2652552" y="5276850"/>
            <a:ext cx="826892" cy="279029"/>
          </a:xfrm>
          <a:prstGeom prst="rect">
            <a:avLst/>
          </a:prstGeom>
          <a:noFill/>
          <a:ln w="9525">
            <a:noFill/>
            <a:round/>
            <a:headEnd/>
            <a:tailEnd/>
          </a:ln>
          <a:effectLst/>
        </p:spPr>
        <p:txBody>
          <a:bodyPr wrap="non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r>
              <a:rPr lang="en-GB" sz="1400" baseline="30000" dirty="0">
                <a:latin typeface="Calibri" pitchFamily="34" charset="0"/>
              </a:rPr>
              <a:t>n-p</a:t>
            </a:r>
            <a:r>
              <a:rPr lang="en-GB" sz="1400" dirty="0">
                <a:latin typeface="Calibri" pitchFamily="34" charset="0"/>
              </a:rPr>
              <a:t>-1</a:t>
            </a:r>
          </a:p>
        </p:txBody>
      </p:sp>
      <p:sp>
        <p:nvSpPr>
          <p:cNvPr id="12301" name="Text Box 13"/>
          <p:cNvSpPr txBox="1">
            <a:spLocks noChangeArrowheads="1"/>
          </p:cNvSpPr>
          <p:nvPr/>
        </p:nvSpPr>
        <p:spPr bwMode="auto">
          <a:xfrm>
            <a:off x="3148013" y="3148013"/>
            <a:ext cx="1525095"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Virtual memory</a:t>
            </a:r>
          </a:p>
        </p:txBody>
      </p:sp>
      <p:sp>
        <p:nvSpPr>
          <p:cNvPr id="12302" name="Rectangle 14"/>
          <p:cNvSpPr>
            <a:spLocks noChangeArrowheads="1"/>
          </p:cNvSpPr>
          <p:nvPr/>
        </p:nvSpPr>
        <p:spPr bwMode="auto">
          <a:xfrm>
            <a:off x="3457575" y="3698424"/>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Unallocated</a:t>
            </a:r>
          </a:p>
        </p:txBody>
      </p:sp>
      <p:sp>
        <p:nvSpPr>
          <p:cNvPr id="12303" name="Rectangle 15"/>
          <p:cNvSpPr>
            <a:spLocks noChangeArrowheads="1"/>
          </p:cNvSpPr>
          <p:nvPr/>
        </p:nvSpPr>
        <p:spPr bwMode="auto">
          <a:xfrm>
            <a:off x="3457575" y="3927024"/>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smtClean="0">
                <a:latin typeface="Calibri" pitchFamily="34" charset="0"/>
              </a:rPr>
              <a:t>Cached</a:t>
            </a:r>
            <a:endParaRPr lang="en-GB" sz="1200" dirty="0">
              <a:latin typeface="Calibri" pitchFamily="34" charset="0"/>
            </a:endParaRPr>
          </a:p>
        </p:txBody>
      </p:sp>
      <p:sp>
        <p:nvSpPr>
          <p:cNvPr id="12304" name="Rectangle 16"/>
          <p:cNvSpPr>
            <a:spLocks noChangeArrowheads="1"/>
          </p:cNvSpPr>
          <p:nvPr/>
        </p:nvSpPr>
        <p:spPr bwMode="auto">
          <a:xfrm>
            <a:off x="3457575" y="4155624"/>
            <a:ext cx="914400" cy="228600"/>
          </a:xfrm>
          <a:prstGeom prst="rect">
            <a:avLst/>
          </a:prstGeom>
          <a:solidFill>
            <a:schemeClr val="bg2">
              <a:lumMod val="20000"/>
              <a:lumOff val="8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err="1">
                <a:latin typeface="Calibri" pitchFamily="34" charset="0"/>
              </a:rPr>
              <a:t>Uncached</a:t>
            </a:r>
            <a:endParaRPr lang="en-GB" sz="1200" dirty="0">
              <a:latin typeface="Calibri" pitchFamily="34" charset="0"/>
            </a:endParaRPr>
          </a:p>
        </p:txBody>
      </p:sp>
      <p:sp>
        <p:nvSpPr>
          <p:cNvPr id="12305" name="Rectangle 17"/>
          <p:cNvSpPr>
            <a:spLocks noChangeArrowheads="1"/>
          </p:cNvSpPr>
          <p:nvPr/>
        </p:nvSpPr>
        <p:spPr bwMode="auto">
          <a:xfrm>
            <a:off x="3457575" y="438150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Unallocated</a:t>
            </a:r>
          </a:p>
        </p:txBody>
      </p:sp>
      <p:sp>
        <p:nvSpPr>
          <p:cNvPr id="12306" name="Rectangle 18"/>
          <p:cNvSpPr>
            <a:spLocks noChangeArrowheads="1"/>
          </p:cNvSpPr>
          <p:nvPr/>
        </p:nvSpPr>
        <p:spPr bwMode="auto">
          <a:xfrm>
            <a:off x="3457575" y="4606925"/>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smtClean="0">
                <a:latin typeface="Calibri" pitchFamily="34" charset="0"/>
              </a:rPr>
              <a:t>Cached</a:t>
            </a:r>
            <a:endParaRPr lang="en-GB" sz="1200" dirty="0">
              <a:latin typeface="Calibri" pitchFamily="34" charset="0"/>
            </a:endParaRPr>
          </a:p>
        </p:txBody>
      </p:sp>
      <p:sp>
        <p:nvSpPr>
          <p:cNvPr id="12307" name="Rectangle 19"/>
          <p:cNvSpPr>
            <a:spLocks noChangeArrowheads="1"/>
          </p:cNvSpPr>
          <p:nvPr/>
        </p:nvSpPr>
        <p:spPr bwMode="auto">
          <a:xfrm>
            <a:off x="3457575" y="4835525"/>
            <a:ext cx="914400" cy="228600"/>
          </a:xfrm>
          <a:prstGeom prst="rect">
            <a:avLst/>
          </a:prstGeom>
          <a:solidFill>
            <a:schemeClr val="bg2">
              <a:lumMod val="20000"/>
              <a:lumOff val="8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err="1">
                <a:latin typeface="Calibri" pitchFamily="34" charset="0"/>
              </a:rPr>
              <a:t>Uncached</a:t>
            </a:r>
            <a:endParaRPr lang="en-GB" sz="1200" dirty="0">
              <a:latin typeface="Calibri" pitchFamily="34" charset="0"/>
            </a:endParaRPr>
          </a:p>
        </p:txBody>
      </p:sp>
      <p:sp>
        <p:nvSpPr>
          <p:cNvPr id="12308" name="Text Box 20"/>
          <p:cNvSpPr txBox="1">
            <a:spLocks noChangeArrowheads="1"/>
          </p:cNvSpPr>
          <p:nvPr/>
        </p:nvSpPr>
        <p:spPr bwMode="auto">
          <a:xfrm>
            <a:off x="7150062" y="3913188"/>
            <a:ext cx="505564"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PP 0</a:t>
            </a:r>
          </a:p>
        </p:txBody>
      </p:sp>
      <p:sp>
        <p:nvSpPr>
          <p:cNvPr id="12309" name="Text Box 21"/>
          <p:cNvSpPr txBox="1">
            <a:spLocks noChangeArrowheads="1"/>
          </p:cNvSpPr>
          <p:nvPr/>
        </p:nvSpPr>
        <p:spPr bwMode="auto">
          <a:xfrm>
            <a:off x="7150062" y="4141788"/>
            <a:ext cx="505564"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PP 1</a:t>
            </a:r>
          </a:p>
        </p:txBody>
      </p:sp>
      <p:sp>
        <p:nvSpPr>
          <p:cNvPr id="12310" name="Line 22"/>
          <p:cNvSpPr>
            <a:spLocks noChangeShapeType="1"/>
          </p:cNvSpPr>
          <p:nvPr/>
        </p:nvSpPr>
        <p:spPr bwMode="auto">
          <a:xfrm>
            <a:off x="4371975" y="4035425"/>
            <a:ext cx="1905000" cy="260350"/>
          </a:xfrm>
          <a:prstGeom prst="line">
            <a:avLst/>
          </a:prstGeom>
          <a:noFill/>
          <a:ln w="12600">
            <a:solidFill>
              <a:schemeClr val="tx1"/>
            </a:solidFill>
            <a:miter lim="800000"/>
            <a:headEnd/>
            <a:tailEnd type="triangle" w="med" len="med"/>
          </a:ln>
          <a:effectLst/>
        </p:spPr>
        <p:txBody>
          <a:bodyPr/>
          <a:lstStyle/>
          <a:p>
            <a:endParaRPr lang="en-US"/>
          </a:p>
        </p:txBody>
      </p:sp>
      <p:sp>
        <p:nvSpPr>
          <p:cNvPr id="12311" name="Rectangle 23"/>
          <p:cNvSpPr>
            <a:spLocks noChangeArrowheads="1"/>
          </p:cNvSpPr>
          <p:nvPr/>
        </p:nvSpPr>
        <p:spPr bwMode="auto">
          <a:xfrm>
            <a:off x="6273800" y="484505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Empty</a:t>
            </a:r>
          </a:p>
        </p:txBody>
      </p:sp>
      <p:sp>
        <p:nvSpPr>
          <p:cNvPr id="12312" name="Line 24"/>
          <p:cNvSpPr>
            <a:spLocks noChangeShapeType="1"/>
          </p:cNvSpPr>
          <p:nvPr/>
        </p:nvSpPr>
        <p:spPr bwMode="auto">
          <a:xfrm>
            <a:off x="4371975" y="4752975"/>
            <a:ext cx="1905000" cy="457200"/>
          </a:xfrm>
          <a:prstGeom prst="line">
            <a:avLst/>
          </a:prstGeom>
          <a:noFill/>
          <a:ln w="12600">
            <a:solidFill>
              <a:schemeClr val="tx1"/>
            </a:solidFill>
            <a:miter lim="800000"/>
            <a:headEnd/>
            <a:tailEnd type="triangle" w="med" len="med"/>
          </a:ln>
          <a:effectLst/>
        </p:spPr>
        <p:txBody>
          <a:bodyPr/>
          <a:lstStyle/>
          <a:p>
            <a:endParaRPr lang="en-US"/>
          </a:p>
        </p:txBody>
      </p:sp>
      <p:sp>
        <p:nvSpPr>
          <p:cNvPr id="12313" name="Rectangle 25"/>
          <p:cNvSpPr>
            <a:spLocks noChangeArrowheads="1"/>
          </p:cNvSpPr>
          <p:nvPr/>
        </p:nvSpPr>
        <p:spPr bwMode="auto">
          <a:xfrm>
            <a:off x="3457575" y="5057775"/>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Cached</a:t>
            </a:r>
          </a:p>
        </p:txBody>
      </p:sp>
      <p:sp>
        <p:nvSpPr>
          <p:cNvPr id="12314" name="Rectangle 26"/>
          <p:cNvSpPr>
            <a:spLocks noChangeArrowheads="1"/>
          </p:cNvSpPr>
          <p:nvPr/>
        </p:nvSpPr>
        <p:spPr bwMode="auto">
          <a:xfrm>
            <a:off x="6273800" y="4629150"/>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anchor="ctr"/>
          <a:lstStyle/>
          <a:p>
            <a:endParaRPr lang="en-US"/>
          </a:p>
        </p:txBody>
      </p:sp>
      <p:sp>
        <p:nvSpPr>
          <p:cNvPr id="12315" name="Line 27"/>
          <p:cNvSpPr>
            <a:spLocks noChangeShapeType="1"/>
          </p:cNvSpPr>
          <p:nvPr/>
        </p:nvSpPr>
        <p:spPr bwMode="auto">
          <a:xfrm flipV="1">
            <a:off x="4371975" y="4751388"/>
            <a:ext cx="1905000" cy="384175"/>
          </a:xfrm>
          <a:prstGeom prst="line">
            <a:avLst/>
          </a:prstGeom>
          <a:noFill/>
          <a:ln w="12600">
            <a:solidFill>
              <a:schemeClr val="tx1"/>
            </a:solidFill>
            <a:miter lim="800000"/>
            <a:headEnd/>
            <a:tailEnd type="triangle" w="med" len="med"/>
          </a:ln>
          <a:effectLst/>
        </p:spPr>
        <p:txBody>
          <a:bodyPr/>
          <a:lstStyle/>
          <a:p>
            <a:endParaRPr lang="en-US"/>
          </a:p>
        </p:txBody>
      </p:sp>
      <p:sp>
        <p:nvSpPr>
          <p:cNvPr id="12316" name="Text Box 28"/>
          <p:cNvSpPr txBox="1">
            <a:spLocks noChangeArrowheads="1"/>
          </p:cNvSpPr>
          <p:nvPr/>
        </p:nvSpPr>
        <p:spPr bwMode="auto">
          <a:xfrm>
            <a:off x="4318000" y="3581400"/>
            <a:ext cx="254000"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latin typeface="Calibri" pitchFamily="34" charset="0"/>
              </a:rPr>
              <a:t>0</a:t>
            </a:r>
          </a:p>
        </p:txBody>
      </p:sp>
      <p:sp>
        <p:nvSpPr>
          <p:cNvPr id="12317" name="Text Box 29"/>
          <p:cNvSpPr txBox="1">
            <a:spLocks noChangeArrowheads="1"/>
          </p:cNvSpPr>
          <p:nvPr/>
        </p:nvSpPr>
        <p:spPr bwMode="auto">
          <a:xfrm>
            <a:off x="4318000" y="5378450"/>
            <a:ext cx="398164" cy="24532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smtClean="0">
                <a:latin typeface="Calibri" pitchFamily="34" charset="0"/>
              </a:rPr>
              <a:t>2</a:t>
            </a:r>
            <a:r>
              <a:rPr lang="en-GB" sz="1000" baseline="30000" dirty="0" smtClean="0">
                <a:latin typeface="Calibri" pitchFamily="34" charset="0"/>
              </a:rPr>
              <a:t>n</a:t>
            </a:r>
            <a:r>
              <a:rPr lang="en-GB" sz="1000" dirty="0" smtClean="0">
                <a:latin typeface="Calibri" pitchFamily="34" charset="0"/>
              </a:rPr>
              <a:t>-1</a:t>
            </a:r>
            <a:endParaRPr lang="en-GB" sz="1000" dirty="0">
              <a:latin typeface="Calibri" pitchFamily="34" charset="0"/>
            </a:endParaRPr>
          </a:p>
        </p:txBody>
      </p:sp>
      <p:sp>
        <p:nvSpPr>
          <p:cNvPr id="12318" name="Text Box 30"/>
          <p:cNvSpPr txBox="1">
            <a:spLocks noChangeArrowheads="1"/>
          </p:cNvSpPr>
          <p:nvPr/>
        </p:nvSpPr>
        <p:spPr bwMode="auto">
          <a:xfrm>
            <a:off x="5916516" y="5186007"/>
            <a:ext cx="420606" cy="24532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smtClean="0">
                <a:latin typeface="Calibri" pitchFamily="34" charset="0"/>
              </a:rPr>
              <a:t>2</a:t>
            </a:r>
            <a:r>
              <a:rPr lang="en-GB" sz="1000" baseline="30000" dirty="0" smtClean="0">
                <a:latin typeface="Calibri" pitchFamily="34" charset="0"/>
              </a:rPr>
              <a:t>m</a:t>
            </a:r>
            <a:r>
              <a:rPr lang="en-GB" sz="1000" dirty="0" smtClean="0">
                <a:latin typeface="Calibri" pitchFamily="34" charset="0"/>
              </a:rPr>
              <a:t>-1</a:t>
            </a:r>
            <a:endParaRPr lang="en-GB" sz="1000" dirty="0">
              <a:latin typeface="Calibri" pitchFamily="34" charset="0"/>
            </a:endParaRPr>
          </a:p>
        </p:txBody>
      </p:sp>
      <p:sp>
        <p:nvSpPr>
          <p:cNvPr id="12319" name="Text Box 31"/>
          <p:cNvSpPr txBox="1">
            <a:spLocks noChangeArrowheads="1"/>
          </p:cNvSpPr>
          <p:nvPr/>
        </p:nvSpPr>
        <p:spPr bwMode="auto">
          <a:xfrm>
            <a:off x="6076683" y="3827285"/>
            <a:ext cx="254000"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latin typeface="Calibri" pitchFamily="34" charset="0"/>
              </a:rPr>
              <a:t>0</a:t>
            </a:r>
          </a:p>
        </p:txBody>
      </p:sp>
      <p:sp>
        <p:nvSpPr>
          <p:cNvPr id="12320" name="Text Box 32"/>
          <p:cNvSpPr txBox="1">
            <a:spLocks noChangeArrowheads="1"/>
          </p:cNvSpPr>
          <p:nvPr/>
        </p:nvSpPr>
        <p:spPr bwMode="auto">
          <a:xfrm>
            <a:off x="2878138" y="5823718"/>
            <a:ext cx="1878761" cy="57708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Virtual pages (VP's)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stored on disk</a:t>
            </a:r>
          </a:p>
        </p:txBody>
      </p:sp>
      <p:sp>
        <p:nvSpPr>
          <p:cNvPr id="12321" name="Text Box 33"/>
          <p:cNvSpPr txBox="1">
            <a:spLocks noChangeArrowheads="1"/>
          </p:cNvSpPr>
          <p:nvPr/>
        </p:nvSpPr>
        <p:spPr bwMode="auto">
          <a:xfrm>
            <a:off x="5667375" y="5823718"/>
            <a:ext cx="1968721" cy="57708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Physical pages (PP's)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cached in DRAM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eft-Right Arrow 11"/>
          <p:cNvSpPr/>
          <p:nvPr/>
        </p:nvSpPr>
        <p:spPr bwMode="auto">
          <a:xfrm>
            <a:off x="1219200" y="3657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3" name="Left-Right Arrow 12"/>
          <p:cNvSpPr/>
          <p:nvPr/>
        </p:nvSpPr>
        <p:spPr bwMode="auto">
          <a:xfrm>
            <a:off x="2895600" y="3657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Left-Right Arrow 13"/>
          <p:cNvSpPr/>
          <p:nvPr/>
        </p:nvSpPr>
        <p:spPr bwMode="auto">
          <a:xfrm>
            <a:off x="2895600" y="25146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5" name="Left-Right Arrow 14"/>
          <p:cNvSpPr/>
          <p:nvPr/>
        </p:nvSpPr>
        <p:spPr bwMode="auto">
          <a:xfrm>
            <a:off x="4572000" y="30480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6" name="Left-Right Arrow 15"/>
          <p:cNvSpPr/>
          <p:nvPr/>
        </p:nvSpPr>
        <p:spPr bwMode="auto">
          <a:xfrm>
            <a:off x="6705600" y="3048000"/>
            <a:ext cx="762000" cy="381000"/>
          </a:xfrm>
          <a:prstGeom prst="leftRight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Memory Hierarchy: Core 2 Duo</a:t>
            </a:r>
            <a:endParaRPr lang="en-US" dirty="0"/>
          </a:p>
        </p:txBody>
      </p:sp>
      <p:sp>
        <p:nvSpPr>
          <p:cNvPr id="4" name="Rectangle 3"/>
          <p:cNvSpPr/>
          <p:nvPr/>
        </p:nvSpPr>
        <p:spPr bwMode="auto">
          <a:xfrm>
            <a:off x="7467600" y="2362200"/>
            <a:ext cx="1676400" cy="449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smtClean="0">
                <a:latin typeface="Calibri" pitchFamily="34" charset="0"/>
              </a:rPr>
              <a:t>Disk</a:t>
            </a:r>
          </a:p>
        </p:txBody>
      </p:sp>
      <p:sp>
        <p:nvSpPr>
          <p:cNvPr id="5" name="Rectangle 4"/>
          <p:cNvSpPr/>
          <p:nvPr/>
        </p:nvSpPr>
        <p:spPr bwMode="auto">
          <a:xfrm>
            <a:off x="5334000" y="2362200"/>
            <a:ext cx="1371600" cy="1828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r>
              <a:rPr lang="en-US" sz="2000" dirty="0" smtClean="0">
                <a:latin typeface="Calibri" pitchFamily="34" charset="0"/>
              </a:rPr>
              <a:t>Main Memory</a:t>
            </a:r>
          </a:p>
        </p:txBody>
      </p:sp>
      <p:sp>
        <p:nvSpPr>
          <p:cNvPr id="6" name="Rectangle 5"/>
          <p:cNvSpPr/>
          <p:nvPr/>
        </p:nvSpPr>
        <p:spPr bwMode="auto">
          <a:xfrm>
            <a:off x="3657600" y="2362200"/>
            <a:ext cx="914400" cy="1828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L2 unified cache</a:t>
            </a:r>
          </a:p>
        </p:txBody>
      </p:sp>
      <p:grpSp>
        <p:nvGrpSpPr>
          <p:cNvPr id="3" name="Group 10"/>
          <p:cNvGrpSpPr/>
          <p:nvPr/>
        </p:nvGrpSpPr>
        <p:grpSpPr>
          <a:xfrm>
            <a:off x="1981200" y="2362200"/>
            <a:ext cx="914400" cy="1828800"/>
            <a:chOff x="1981200" y="2362200"/>
            <a:chExt cx="914400" cy="1828800"/>
          </a:xfrm>
        </p:grpSpPr>
        <p:sp>
          <p:nvSpPr>
            <p:cNvPr id="7" name="Rectangle 6"/>
            <p:cNvSpPr/>
            <p:nvPr/>
          </p:nvSpPr>
          <p:spPr bwMode="auto">
            <a:xfrm>
              <a:off x="1981200" y="2362200"/>
              <a:ext cx="9144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L1 </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I-cache</a:t>
              </a:r>
            </a:p>
          </p:txBody>
        </p:sp>
        <p:sp>
          <p:nvSpPr>
            <p:cNvPr id="8" name="Rectangle 7"/>
            <p:cNvSpPr/>
            <p:nvPr/>
          </p:nvSpPr>
          <p:spPr bwMode="auto">
            <a:xfrm>
              <a:off x="1981200" y="3505200"/>
              <a:ext cx="9144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L1 </a:t>
              </a:r>
            </a:p>
            <a:p>
              <a:pPr lvl="0" algn="ctr"/>
              <a:r>
                <a:rPr lang="en-US" sz="1600" dirty="0" smtClean="0">
                  <a:solidFill>
                    <a:srgbClr val="000000"/>
                  </a:solidFill>
                  <a:latin typeface="Calibri" pitchFamily="34" charset="0"/>
                </a:rPr>
                <a:t>D-cache</a:t>
              </a:r>
            </a:p>
          </p:txBody>
        </p:sp>
      </p:grpSp>
      <p:sp>
        <p:nvSpPr>
          <p:cNvPr id="9" name="Rectangle 8"/>
          <p:cNvSpPr/>
          <p:nvPr/>
        </p:nvSpPr>
        <p:spPr bwMode="auto">
          <a:xfrm>
            <a:off x="304800" y="3505200"/>
            <a:ext cx="457200" cy="685800"/>
          </a:xfrm>
          <a:prstGeom prst="rect">
            <a:avLst/>
          </a:prstGeom>
          <a:solidFill>
            <a:srgbClr val="F1C7C7"/>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Calibri" pitchFamily="34" charset="0"/>
              </a:rPr>
              <a:t>CPU</a:t>
            </a:r>
          </a:p>
        </p:txBody>
      </p:sp>
      <p:sp>
        <p:nvSpPr>
          <p:cNvPr id="10" name="Rectangle 9"/>
          <p:cNvSpPr/>
          <p:nvPr/>
        </p:nvSpPr>
        <p:spPr bwMode="auto">
          <a:xfrm>
            <a:off x="762000" y="3505200"/>
            <a:ext cx="457200" cy="6858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r>
              <a:rPr lang="en-US" sz="1200" dirty="0" err="1" smtClean="0">
                <a:latin typeface="Calibri" pitchFamily="34" charset="0"/>
              </a:rPr>
              <a:t>Reg</a:t>
            </a:r>
            <a:endParaRPr lang="en-US" sz="1200" dirty="0" smtClean="0">
              <a:latin typeface="Calibri" pitchFamily="34" charset="0"/>
            </a:endParaRPr>
          </a:p>
        </p:txBody>
      </p:sp>
      <p:sp>
        <p:nvSpPr>
          <p:cNvPr id="17" name="TextBox 16"/>
          <p:cNvSpPr txBox="1"/>
          <p:nvPr/>
        </p:nvSpPr>
        <p:spPr>
          <a:xfrm>
            <a:off x="4527995" y="4267200"/>
            <a:ext cx="954492" cy="338554"/>
          </a:xfrm>
          <a:prstGeom prst="rect">
            <a:avLst/>
          </a:prstGeom>
          <a:noFill/>
        </p:spPr>
        <p:txBody>
          <a:bodyPr wrap="none" rtlCol="0">
            <a:spAutoFit/>
          </a:bodyPr>
          <a:lstStyle/>
          <a:p>
            <a:r>
              <a:rPr lang="en-US" sz="1600" dirty="0" smtClean="0">
                <a:solidFill>
                  <a:srgbClr val="C00000"/>
                </a:solidFill>
                <a:latin typeface="Calibri" pitchFamily="34" charset="0"/>
              </a:rPr>
              <a:t>2 B/cycle</a:t>
            </a:r>
          </a:p>
        </p:txBody>
      </p:sp>
      <p:sp>
        <p:nvSpPr>
          <p:cNvPr id="18" name="TextBox 17"/>
          <p:cNvSpPr txBox="1"/>
          <p:nvPr/>
        </p:nvSpPr>
        <p:spPr>
          <a:xfrm>
            <a:off x="2850373" y="4267200"/>
            <a:ext cx="954492" cy="338554"/>
          </a:xfrm>
          <a:prstGeom prst="rect">
            <a:avLst/>
          </a:prstGeom>
          <a:noFill/>
        </p:spPr>
        <p:txBody>
          <a:bodyPr wrap="none" rtlCol="0">
            <a:spAutoFit/>
          </a:bodyPr>
          <a:lstStyle/>
          <a:p>
            <a:r>
              <a:rPr lang="en-US" sz="1600" dirty="0" smtClean="0">
                <a:solidFill>
                  <a:srgbClr val="C00000"/>
                </a:solidFill>
                <a:latin typeface="Calibri" pitchFamily="34" charset="0"/>
              </a:rPr>
              <a:t>8 B/cycle</a:t>
            </a:r>
          </a:p>
        </p:txBody>
      </p:sp>
      <p:sp>
        <p:nvSpPr>
          <p:cNvPr id="19" name="TextBox 18"/>
          <p:cNvSpPr txBox="1"/>
          <p:nvPr/>
        </p:nvSpPr>
        <p:spPr>
          <a:xfrm>
            <a:off x="1143000" y="4267200"/>
            <a:ext cx="1058688" cy="338554"/>
          </a:xfrm>
          <a:prstGeom prst="rect">
            <a:avLst/>
          </a:prstGeom>
          <a:noFill/>
        </p:spPr>
        <p:txBody>
          <a:bodyPr wrap="none" rtlCol="0">
            <a:spAutoFit/>
          </a:bodyPr>
          <a:lstStyle/>
          <a:p>
            <a:r>
              <a:rPr lang="en-US" sz="1600" dirty="0" smtClean="0">
                <a:solidFill>
                  <a:srgbClr val="C00000"/>
                </a:solidFill>
                <a:latin typeface="Calibri" pitchFamily="34" charset="0"/>
              </a:rPr>
              <a:t>16 B/cycle</a:t>
            </a:r>
          </a:p>
        </p:txBody>
      </p:sp>
      <p:sp>
        <p:nvSpPr>
          <p:cNvPr id="20" name="TextBox 19"/>
          <p:cNvSpPr txBox="1"/>
          <p:nvPr/>
        </p:nvSpPr>
        <p:spPr>
          <a:xfrm>
            <a:off x="6247676" y="4267200"/>
            <a:ext cx="1296124" cy="338554"/>
          </a:xfrm>
          <a:prstGeom prst="rect">
            <a:avLst/>
          </a:prstGeom>
          <a:noFill/>
        </p:spPr>
        <p:txBody>
          <a:bodyPr wrap="none" rtlCol="0">
            <a:spAutoFit/>
          </a:bodyPr>
          <a:lstStyle/>
          <a:p>
            <a:r>
              <a:rPr lang="en-US" sz="1600" dirty="0" smtClean="0">
                <a:solidFill>
                  <a:srgbClr val="C00000"/>
                </a:solidFill>
                <a:latin typeface="Calibri" pitchFamily="34" charset="0"/>
              </a:rPr>
              <a:t>1 B/30 cycles</a:t>
            </a:r>
          </a:p>
        </p:txBody>
      </p:sp>
      <p:sp>
        <p:nvSpPr>
          <p:cNvPr id="21" name="TextBox 20"/>
          <p:cNvSpPr txBox="1"/>
          <p:nvPr/>
        </p:nvSpPr>
        <p:spPr>
          <a:xfrm>
            <a:off x="67780" y="4267200"/>
            <a:ext cx="1057882" cy="338554"/>
          </a:xfrm>
          <a:prstGeom prst="rect">
            <a:avLst/>
          </a:prstGeom>
          <a:noFill/>
        </p:spPr>
        <p:txBody>
          <a:bodyPr wrap="none" lIns="0" rIns="0" rtlCol="0">
            <a:spAutoFit/>
          </a:bodyPr>
          <a:lstStyle/>
          <a:p>
            <a:pPr algn="ctr"/>
            <a:r>
              <a:rPr lang="en-US" sz="1600" dirty="0" smtClean="0">
                <a:latin typeface="Calibri" pitchFamily="34" charset="0"/>
              </a:rPr>
              <a:t>Throughput:</a:t>
            </a:r>
          </a:p>
        </p:txBody>
      </p:sp>
      <p:sp>
        <p:nvSpPr>
          <p:cNvPr id="22" name="TextBox 21"/>
          <p:cNvSpPr txBox="1"/>
          <p:nvPr/>
        </p:nvSpPr>
        <p:spPr>
          <a:xfrm>
            <a:off x="66318" y="4538246"/>
            <a:ext cx="707826" cy="338554"/>
          </a:xfrm>
          <a:prstGeom prst="rect">
            <a:avLst/>
          </a:prstGeom>
          <a:noFill/>
        </p:spPr>
        <p:txBody>
          <a:bodyPr wrap="none" lIns="0" rIns="0" rtlCol="0">
            <a:spAutoFit/>
          </a:bodyPr>
          <a:lstStyle/>
          <a:p>
            <a:pPr algn="ctr"/>
            <a:r>
              <a:rPr lang="en-US" sz="1600" dirty="0" smtClean="0">
                <a:latin typeface="Calibri" pitchFamily="34" charset="0"/>
              </a:rPr>
              <a:t>Latency:</a:t>
            </a:r>
          </a:p>
        </p:txBody>
      </p:sp>
      <p:sp>
        <p:nvSpPr>
          <p:cNvPr id="23" name="TextBox 22"/>
          <p:cNvSpPr txBox="1"/>
          <p:nvPr/>
        </p:nvSpPr>
        <p:spPr>
          <a:xfrm>
            <a:off x="4527995" y="4538246"/>
            <a:ext cx="1046056" cy="338554"/>
          </a:xfrm>
          <a:prstGeom prst="rect">
            <a:avLst/>
          </a:prstGeom>
          <a:noFill/>
        </p:spPr>
        <p:txBody>
          <a:bodyPr wrap="none" rtlCol="0">
            <a:spAutoFit/>
          </a:bodyPr>
          <a:lstStyle/>
          <a:p>
            <a:r>
              <a:rPr lang="en-US" sz="1600" dirty="0" smtClean="0">
                <a:latin typeface="Calibri" pitchFamily="34" charset="0"/>
              </a:rPr>
              <a:t>100 cycles</a:t>
            </a:r>
          </a:p>
        </p:txBody>
      </p:sp>
      <p:sp>
        <p:nvSpPr>
          <p:cNvPr id="24" name="TextBox 23"/>
          <p:cNvSpPr txBox="1"/>
          <p:nvPr/>
        </p:nvSpPr>
        <p:spPr>
          <a:xfrm>
            <a:off x="2850373" y="4538246"/>
            <a:ext cx="941861" cy="338554"/>
          </a:xfrm>
          <a:prstGeom prst="rect">
            <a:avLst/>
          </a:prstGeom>
          <a:noFill/>
        </p:spPr>
        <p:txBody>
          <a:bodyPr wrap="none" rtlCol="0">
            <a:spAutoFit/>
          </a:bodyPr>
          <a:lstStyle/>
          <a:p>
            <a:r>
              <a:rPr lang="en-US" sz="1600" dirty="0" smtClean="0">
                <a:latin typeface="Calibri" pitchFamily="34" charset="0"/>
              </a:rPr>
              <a:t>14 cycles</a:t>
            </a:r>
          </a:p>
        </p:txBody>
      </p:sp>
      <p:sp>
        <p:nvSpPr>
          <p:cNvPr id="25" name="TextBox 24"/>
          <p:cNvSpPr txBox="1"/>
          <p:nvPr/>
        </p:nvSpPr>
        <p:spPr>
          <a:xfrm>
            <a:off x="1143000" y="4538246"/>
            <a:ext cx="837665" cy="338554"/>
          </a:xfrm>
          <a:prstGeom prst="rect">
            <a:avLst/>
          </a:prstGeom>
          <a:noFill/>
        </p:spPr>
        <p:txBody>
          <a:bodyPr wrap="none" rtlCol="0">
            <a:spAutoFit/>
          </a:bodyPr>
          <a:lstStyle/>
          <a:p>
            <a:r>
              <a:rPr lang="en-US" sz="1600" dirty="0" smtClean="0">
                <a:latin typeface="Calibri" pitchFamily="34" charset="0"/>
              </a:rPr>
              <a:t>3 cycles</a:t>
            </a:r>
          </a:p>
        </p:txBody>
      </p:sp>
      <p:sp>
        <p:nvSpPr>
          <p:cNvPr id="26" name="TextBox 25"/>
          <p:cNvSpPr txBox="1"/>
          <p:nvPr/>
        </p:nvSpPr>
        <p:spPr>
          <a:xfrm>
            <a:off x="6247676" y="4538246"/>
            <a:ext cx="853119" cy="338554"/>
          </a:xfrm>
          <a:prstGeom prst="rect">
            <a:avLst/>
          </a:prstGeom>
          <a:noFill/>
        </p:spPr>
        <p:txBody>
          <a:bodyPr wrap="none" rtlCol="0">
            <a:spAutoFit/>
          </a:bodyPr>
          <a:lstStyle/>
          <a:p>
            <a:r>
              <a:rPr lang="en-US" sz="1600" dirty="0" smtClean="0">
                <a:latin typeface="Calibri" pitchFamily="34" charset="0"/>
              </a:rPr>
              <a:t>millions</a:t>
            </a:r>
          </a:p>
        </p:txBody>
      </p:sp>
      <p:sp>
        <p:nvSpPr>
          <p:cNvPr id="28" name="TextBox 27"/>
          <p:cNvSpPr txBox="1"/>
          <p:nvPr/>
        </p:nvSpPr>
        <p:spPr>
          <a:xfrm>
            <a:off x="3759556" y="2055841"/>
            <a:ext cx="732893" cy="338554"/>
          </a:xfrm>
          <a:prstGeom prst="rect">
            <a:avLst/>
          </a:prstGeom>
          <a:noFill/>
        </p:spPr>
        <p:txBody>
          <a:bodyPr wrap="none" rtlCol="0">
            <a:spAutoFit/>
          </a:bodyPr>
          <a:lstStyle/>
          <a:p>
            <a:r>
              <a:rPr lang="en-US" sz="1600" dirty="0" smtClean="0">
                <a:latin typeface="Calibri" pitchFamily="34" charset="0"/>
              </a:rPr>
              <a:t>~4 MB</a:t>
            </a:r>
          </a:p>
        </p:txBody>
      </p:sp>
      <p:sp>
        <p:nvSpPr>
          <p:cNvPr id="29" name="TextBox 28"/>
          <p:cNvSpPr txBox="1"/>
          <p:nvPr/>
        </p:nvSpPr>
        <p:spPr>
          <a:xfrm>
            <a:off x="2107844" y="3200400"/>
            <a:ext cx="667169" cy="338554"/>
          </a:xfrm>
          <a:prstGeom prst="rect">
            <a:avLst/>
          </a:prstGeom>
          <a:noFill/>
        </p:spPr>
        <p:txBody>
          <a:bodyPr wrap="none" rtlCol="0">
            <a:spAutoFit/>
          </a:bodyPr>
          <a:lstStyle/>
          <a:p>
            <a:pPr algn="ctr"/>
            <a:r>
              <a:rPr lang="en-US" sz="1600" dirty="0" smtClean="0">
                <a:latin typeface="Calibri" pitchFamily="34" charset="0"/>
              </a:rPr>
              <a:t>32 KB</a:t>
            </a:r>
          </a:p>
        </p:txBody>
      </p:sp>
      <p:sp>
        <p:nvSpPr>
          <p:cNvPr id="31" name="TextBox 30"/>
          <p:cNvSpPr txBox="1"/>
          <p:nvPr/>
        </p:nvSpPr>
        <p:spPr>
          <a:xfrm>
            <a:off x="5670995" y="2057400"/>
            <a:ext cx="684803" cy="338554"/>
          </a:xfrm>
          <a:prstGeom prst="rect">
            <a:avLst/>
          </a:prstGeom>
          <a:noFill/>
        </p:spPr>
        <p:txBody>
          <a:bodyPr wrap="none" rtlCol="0">
            <a:spAutoFit/>
          </a:bodyPr>
          <a:lstStyle/>
          <a:p>
            <a:r>
              <a:rPr lang="en-US" sz="1600" dirty="0" smtClean="0">
                <a:latin typeface="Calibri" pitchFamily="34" charset="0"/>
              </a:rPr>
              <a:t>~4 GB</a:t>
            </a:r>
          </a:p>
        </p:txBody>
      </p:sp>
      <p:sp>
        <p:nvSpPr>
          <p:cNvPr id="32" name="TextBox 31"/>
          <p:cNvSpPr txBox="1"/>
          <p:nvPr/>
        </p:nvSpPr>
        <p:spPr>
          <a:xfrm>
            <a:off x="7869807" y="2057400"/>
            <a:ext cx="893193" cy="338554"/>
          </a:xfrm>
          <a:prstGeom prst="rect">
            <a:avLst/>
          </a:prstGeom>
          <a:noFill/>
        </p:spPr>
        <p:txBody>
          <a:bodyPr wrap="none" rtlCol="0">
            <a:spAutoFit/>
          </a:bodyPr>
          <a:lstStyle/>
          <a:p>
            <a:r>
              <a:rPr lang="en-US" sz="1600" dirty="0" smtClean="0">
                <a:latin typeface="Calibri" pitchFamily="34" charset="0"/>
              </a:rPr>
              <a:t>~500 GB</a:t>
            </a:r>
          </a:p>
        </p:txBody>
      </p:sp>
      <p:sp>
        <p:nvSpPr>
          <p:cNvPr id="33" name="TextBox 32"/>
          <p:cNvSpPr txBox="1"/>
          <p:nvPr/>
        </p:nvSpPr>
        <p:spPr>
          <a:xfrm>
            <a:off x="6934200" y="672780"/>
            <a:ext cx="2133600" cy="369332"/>
          </a:xfrm>
          <a:prstGeom prst="rect">
            <a:avLst/>
          </a:prstGeom>
          <a:noFill/>
        </p:spPr>
        <p:txBody>
          <a:bodyPr wrap="square" rtlCol="0">
            <a:spAutoFit/>
          </a:bodyPr>
          <a:lstStyle/>
          <a:p>
            <a:pPr algn="r"/>
            <a:r>
              <a:rPr lang="en-US" sz="1800" i="1" dirty="0" smtClean="0">
                <a:solidFill>
                  <a:schemeClr val="tx1">
                    <a:lumMod val="50000"/>
                    <a:lumOff val="50000"/>
                  </a:schemeClr>
                </a:solidFill>
                <a:latin typeface="Calibri" pitchFamily="34" charset="0"/>
              </a:rPr>
              <a:t>Not drawn to scale </a:t>
            </a:r>
          </a:p>
        </p:txBody>
      </p:sp>
      <p:sp>
        <p:nvSpPr>
          <p:cNvPr id="34" name="TextBox 33"/>
          <p:cNvSpPr txBox="1"/>
          <p:nvPr/>
        </p:nvSpPr>
        <p:spPr>
          <a:xfrm>
            <a:off x="381000" y="1219200"/>
            <a:ext cx="2496133" cy="369332"/>
          </a:xfrm>
          <a:prstGeom prst="rect">
            <a:avLst/>
          </a:prstGeom>
          <a:noFill/>
        </p:spPr>
        <p:txBody>
          <a:bodyPr wrap="none" rtlCol="0">
            <a:spAutoFit/>
          </a:bodyPr>
          <a:lstStyle/>
          <a:p>
            <a:r>
              <a:rPr lang="en-US" sz="1800" dirty="0" smtClean="0">
                <a:latin typeface="Calibri" pitchFamily="34" charset="0"/>
              </a:rPr>
              <a:t>L1/L2 cache: 64 B blocks</a:t>
            </a:r>
          </a:p>
        </p:txBody>
      </p:sp>
      <p:cxnSp>
        <p:nvCxnSpPr>
          <p:cNvPr id="36" name="Elbow Connector 35"/>
          <p:cNvCxnSpPr>
            <a:stCxn id="25" idx="2"/>
            <a:endCxn id="23" idx="2"/>
          </p:cNvCxnSpPr>
          <p:nvPr/>
        </p:nvCxnSpPr>
        <p:spPr bwMode="auto">
          <a:xfrm rot="16200000" flipH="1">
            <a:off x="3306428" y="3132205"/>
            <a:ext cx="1588" cy="3489190"/>
          </a:xfrm>
          <a:prstGeom prst="bentConnector3">
            <a:avLst>
              <a:gd name="adj1" fmla="val 38320352"/>
            </a:avLst>
          </a:prstGeom>
          <a:noFill/>
          <a:ln w="76200" cap="flat" cmpd="sng" algn="ctr">
            <a:solidFill>
              <a:schemeClr val="tx1"/>
            </a:solidFill>
            <a:prstDash val="solid"/>
            <a:round/>
            <a:headEnd type="arrow"/>
            <a:tailEnd type="arrow"/>
          </a:ln>
          <a:effectLst/>
        </p:spPr>
      </p:cxnSp>
      <p:sp>
        <p:nvSpPr>
          <p:cNvPr id="38" name="TextBox 37"/>
          <p:cNvSpPr txBox="1"/>
          <p:nvPr/>
        </p:nvSpPr>
        <p:spPr>
          <a:xfrm>
            <a:off x="1981200" y="5105400"/>
            <a:ext cx="2742930" cy="369332"/>
          </a:xfrm>
          <a:prstGeom prst="rect">
            <a:avLst/>
          </a:prstGeom>
          <a:noFill/>
        </p:spPr>
        <p:txBody>
          <a:bodyPr wrap="none" rtlCol="0">
            <a:spAutoFit/>
          </a:bodyPr>
          <a:lstStyle/>
          <a:p>
            <a:r>
              <a:rPr lang="en-US" sz="1800" i="1" dirty="0" smtClean="0">
                <a:latin typeface="Calibri" pitchFamily="34" charset="0"/>
              </a:rPr>
              <a:t>Miss penalty (latency): 30x</a:t>
            </a:r>
          </a:p>
        </p:txBody>
      </p:sp>
      <p:cxnSp>
        <p:nvCxnSpPr>
          <p:cNvPr id="40" name="Elbow Connector 39"/>
          <p:cNvCxnSpPr>
            <a:stCxn id="23" idx="2"/>
            <a:endCxn id="26" idx="2"/>
          </p:cNvCxnSpPr>
          <p:nvPr/>
        </p:nvCxnSpPr>
        <p:spPr bwMode="auto">
          <a:xfrm rot="16200000" flipH="1">
            <a:off x="5862629" y="4065193"/>
            <a:ext cx="1588" cy="1623213"/>
          </a:xfrm>
          <a:prstGeom prst="bentConnector3">
            <a:avLst>
              <a:gd name="adj1" fmla="val 67111293"/>
            </a:avLst>
          </a:prstGeom>
          <a:noFill/>
          <a:ln w="76200" cap="flat" cmpd="sng" algn="ctr">
            <a:solidFill>
              <a:schemeClr val="tx1"/>
            </a:solidFill>
            <a:prstDash val="solid"/>
            <a:round/>
            <a:headEnd type="arrow"/>
            <a:tailEnd type="arrow"/>
          </a:ln>
          <a:effectLst/>
        </p:spPr>
      </p:cxnSp>
      <p:sp>
        <p:nvSpPr>
          <p:cNvPr id="42" name="TextBox 41"/>
          <p:cNvSpPr txBox="1"/>
          <p:nvPr/>
        </p:nvSpPr>
        <p:spPr>
          <a:xfrm>
            <a:off x="4267200" y="5950039"/>
            <a:ext cx="3162597" cy="369332"/>
          </a:xfrm>
          <a:prstGeom prst="rect">
            <a:avLst/>
          </a:prstGeom>
          <a:noFill/>
        </p:spPr>
        <p:txBody>
          <a:bodyPr wrap="none" rtlCol="0">
            <a:spAutoFit/>
          </a:bodyPr>
          <a:lstStyle/>
          <a:p>
            <a:r>
              <a:rPr lang="en-US" sz="1800" i="1" dirty="0" smtClean="0">
                <a:latin typeface="Calibri" pitchFamily="34" charset="0"/>
              </a:rPr>
              <a:t>Miss penalty (latency): 10,000x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78169" y="468757"/>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DRAM Cache Organization</a:t>
            </a:r>
          </a:p>
        </p:txBody>
      </p:sp>
      <p:sp>
        <p:nvSpPr>
          <p:cNvPr id="13314" name="Rectangle 2"/>
          <p:cNvSpPr>
            <a:spLocks noGrp="1" noChangeArrowheads="1"/>
          </p:cNvSpPr>
          <p:nvPr>
            <p:ph idx="1"/>
          </p:nvPr>
        </p:nvSpPr>
        <p:spPr>
          <a:xfrm>
            <a:off x="290513" y="1347788"/>
            <a:ext cx="8548687" cy="535781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DRAM cache organization driven by the enormous miss penalty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DRAM is about </a:t>
            </a:r>
            <a:r>
              <a:rPr lang="en-GB" b="1" i="1" dirty="0">
                <a:solidFill>
                  <a:srgbClr val="C00000"/>
                </a:solidFill>
              </a:rPr>
              <a:t>10x</a:t>
            </a:r>
            <a:r>
              <a:rPr lang="en-GB" dirty="0"/>
              <a:t> slower than SRAM</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Disk is about </a:t>
            </a:r>
            <a:r>
              <a:rPr lang="en-GB" b="1" i="1" dirty="0" smtClean="0">
                <a:solidFill>
                  <a:srgbClr val="C00000"/>
                </a:solidFill>
              </a:rPr>
              <a:t>10,000x</a:t>
            </a:r>
            <a:r>
              <a:rPr lang="en-GB" dirty="0" smtClean="0"/>
              <a:t> </a:t>
            </a:r>
            <a:r>
              <a:rPr lang="en-GB" dirty="0"/>
              <a:t>slower than </a:t>
            </a:r>
            <a:r>
              <a:rPr lang="en-GB" dirty="0" smtClean="0"/>
              <a:t>DRAM</a:t>
            </a:r>
            <a:endParaRPr lang="en-GB"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For first </a:t>
            </a:r>
            <a:r>
              <a:rPr lang="en-GB" dirty="0"/>
              <a:t>byte, </a:t>
            </a:r>
            <a:r>
              <a:rPr lang="en-GB" dirty="0" smtClean="0"/>
              <a:t>faster </a:t>
            </a:r>
            <a:r>
              <a:rPr lang="en-GB" dirty="0"/>
              <a:t>for next byte</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Consequences</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Large page (block) </a:t>
            </a:r>
            <a:r>
              <a:rPr lang="en-GB" dirty="0" smtClean="0"/>
              <a:t>size: typically </a:t>
            </a:r>
            <a:r>
              <a:rPr lang="en-GB" dirty="0"/>
              <a:t>4-8 </a:t>
            </a:r>
            <a:r>
              <a:rPr lang="en-GB" dirty="0" smtClean="0"/>
              <a:t>KB, sometimes 4 MB</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Fully associative </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Any </a:t>
            </a:r>
            <a:r>
              <a:rPr lang="en-GB" dirty="0" smtClean="0"/>
              <a:t>VP can </a:t>
            </a:r>
            <a:r>
              <a:rPr lang="en-GB" dirty="0"/>
              <a:t>be placed in </a:t>
            </a:r>
            <a:r>
              <a:rPr lang="en-GB" dirty="0" smtClean="0"/>
              <a:t>any PP</a:t>
            </a:r>
            <a:endParaRPr lang="en-GB"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Requires a “large” mapping function – different from CPU caches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Highly </a:t>
            </a:r>
            <a:r>
              <a:rPr lang="en-GB" dirty="0" smtClean="0"/>
              <a:t>sophisticated, expensive </a:t>
            </a:r>
            <a:r>
              <a:rPr lang="en-GB" dirty="0"/>
              <a:t>replacement algorithms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Too complicated and open-ended to be implemented in hardware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Write-back rather than write-through</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Address Translation: Page </a:t>
            </a:r>
            <a:r>
              <a:rPr lang="en-GB" dirty="0"/>
              <a:t>Tables</a:t>
            </a:r>
          </a:p>
        </p:txBody>
      </p:sp>
      <p:sp>
        <p:nvSpPr>
          <p:cNvPr id="14338" name="Rectangle 2"/>
          <p:cNvSpPr>
            <a:spLocks noGrp="1" noChangeArrowheads="1"/>
          </p:cNvSpPr>
          <p:nvPr>
            <p:ph idx="1"/>
          </p:nvPr>
        </p:nvSpPr>
        <p:spPr>
          <a:xfrm>
            <a:off x="290513" y="1147763"/>
            <a:ext cx="8307387" cy="12906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 </a:t>
            </a:r>
            <a:r>
              <a:rPr lang="en-GB" i="1" dirty="0">
                <a:solidFill>
                  <a:srgbClr val="C00000"/>
                </a:solidFill>
              </a:rPr>
              <a:t>page table </a:t>
            </a:r>
            <a:r>
              <a:rPr lang="en-GB" dirty="0"/>
              <a:t>is an array of page table entries (PTEs) that maps </a:t>
            </a:r>
            <a:r>
              <a:rPr lang="en-GB" dirty="0">
                <a:solidFill>
                  <a:srgbClr val="FF0000"/>
                </a:solidFill>
              </a:rPr>
              <a:t>virtual pages </a:t>
            </a:r>
            <a:r>
              <a:rPr lang="en-GB" dirty="0"/>
              <a:t>to physical </a:t>
            </a:r>
            <a:r>
              <a:rPr lang="en-GB" dirty="0" smtClean="0"/>
              <a:t>pages. Here: 8 VPs</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Per-process kernel data structure in DRAM</a:t>
            </a:r>
          </a:p>
        </p:txBody>
      </p:sp>
      <p:sp>
        <p:nvSpPr>
          <p:cNvPr id="14339" name="Rectangle 3"/>
          <p:cNvSpPr>
            <a:spLocks noChangeArrowheads="1"/>
          </p:cNvSpPr>
          <p:nvPr/>
        </p:nvSpPr>
        <p:spPr bwMode="auto">
          <a:xfrm>
            <a:off x="2120900"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2120900"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2120900" y="44481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2120900" y="33051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2120900"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2120900"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2120900"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2120900" y="4219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2073631" y="51751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5348288" y="23622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5465763" y="34006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5465763" y="36099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2946400" y="47974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2946400" y="34274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2971800" y="31988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2921000" y="29702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5400675" y="43592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1816100"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1816100" y="4905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1816100"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1816100"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1816100"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1816100"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1816100"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1816100"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1587500" y="30003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1824127" y="32750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1824920" y="35079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1824127" y="39737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1824920" y="41808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1824127" y="44202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1824920" y="48796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1824127" y="46467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1824920" y="37408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2187575" y="25114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1209497" y="32399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1206322" y="48528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6831013" y="29098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5465763"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5465763"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2895600" y="50038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2895600"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2895600" y="38671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2895600" y="3632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6843713" y="3570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5473700" y="49879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5473700" y="52984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5473700" y="59194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5473700" y="62299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5473700" y="65405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2895600" y="40763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2908300" y="41210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2895600" y="42862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2940050" y="36433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5473700" y="56089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9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p:bldP spid="14349" grpId="0" animBg="1"/>
      <p:bldP spid="14350" grpId="0" animBg="1"/>
      <p:bldP spid="14351" grpId="0" animBg="1"/>
      <p:bldP spid="14352" grpId="0" animBg="1"/>
      <p:bldP spid="14353" grpId="0" animBg="1"/>
      <p:bldP spid="14354" grpId="0" animBg="1"/>
      <p:bldP spid="14355" grpId="0"/>
      <p:bldP spid="14376" grpId="0"/>
      <p:bldP spid="14377" grpId="0" animBg="1"/>
      <p:bldP spid="14378" grpId="0" animBg="1"/>
      <p:bldP spid="14383" grpId="0"/>
      <p:bldP spid="14384" grpId="0" animBg="1"/>
      <p:bldP spid="14385" grpId="0" animBg="1"/>
      <p:bldP spid="14386" grpId="0" animBg="1"/>
      <p:bldP spid="14387" grpId="0" animBg="1"/>
      <p:bldP spid="14388" grpId="0" animBg="1"/>
      <p:bldP spid="14390" grpId="0" animBg="1"/>
      <p:bldP spid="14392" grpId="0" animBg="1"/>
      <p:bldP spid="143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With a Page Table</a:t>
            </a:r>
            <a:endParaRPr lang="en-US" dirty="0"/>
          </a:p>
        </p:txBody>
      </p:sp>
      <p:sp>
        <p:nvSpPr>
          <p:cNvPr id="3" name="Rectangle 2"/>
          <p:cNvSpPr/>
          <p:nvPr/>
        </p:nvSpPr>
        <p:spPr bwMode="auto">
          <a:xfrm>
            <a:off x="3753117" y="1840468"/>
            <a:ext cx="2514600" cy="3048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400" dirty="0" smtClean="0">
                <a:latin typeface="+mn-lt"/>
              </a:rPr>
              <a:t>Virtual page number (VPN)</a:t>
            </a:r>
            <a:endParaRPr lang="en-US" sz="1400" dirty="0">
              <a:latin typeface="+mn-lt"/>
            </a:endParaRPr>
          </a:p>
        </p:txBody>
      </p:sp>
      <p:sp>
        <p:nvSpPr>
          <p:cNvPr id="4" name="Rectangle 3"/>
          <p:cNvSpPr/>
          <p:nvPr/>
        </p:nvSpPr>
        <p:spPr bwMode="auto">
          <a:xfrm>
            <a:off x="6267717" y="1840468"/>
            <a:ext cx="2133600" cy="3048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400" dirty="0" smtClean="0">
                <a:latin typeface="+mn-lt"/>
              </a:rPr>
              <a:t>Virtual page offset (VPO)</a:t>
            </a:r>
            <a:endParaRPr lang="en-US" sz="1400" dirty="0">
              <a:latin typeface="+mn-lt"/>
            </a:endParaRPr>
          </a:p>
        </p:txBody>
      </p:sp>
      <p:sp>
        <p:nvSpPr>
          <p:cNvPr id="5" name="Rectangle 4"/>
          <p:cNvSpPr/>
          <p:nvPr/>
        </p:nvSpPr>
        <p:spPr bwMode="auto">
          <a:xfrm>
            <a:off x="3753117" y="3212068"/>
            <a:ext cx="25146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Rectangle 5"/>
          <p:cNvSpPr/>
          <p:nvPr/>
        </p:nvSpPr>
        <p:spPr bwMode="auto">
          <a:xfrm>
            <a:off x="3372117" y="3212068"/>
            <a:ext cx="3810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7" name="Rectangle 6"/>
          <p:cNvSpPr/>
          <p:nvPr/>
        </p:nvSpPr>
        <p:spPr bwMode="auto">
          <a:xfrm>
            <a:off x="3753117" y="3516868"/>
            <a:ext cx="2514600" cy="304800"/>
          </a:xfrm>
          <a:prstGeom prst="rect">
            <a:avLst/>
          </a:prstGeom>
          <a:solidFill>
            <a:srgbClr val="D5F1CF"/>
          </a:solid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Rectangle 7"/>
          <p:cNvSpPr/>
          <p:nvPr/>
        </p:nvSpPr>
        <p:spPr bwMode="auto">
          <a:xfrm>
            <a:off x="3372117" y="3516868"/>
            <a:ext cx="381000" cy="304800"/>
          </a:xfrm>
          <a:prstGeom prst="rect">
            <a:avLst/>
          </a:prstGeom>
          <a:solidFill>
            <a:srgbClr val="8DBA84"/>
          </a:solid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Rectangle 8"/>
          <p:cNvSpPr/>
          <p:nvPr/>
        </p:nvSpPr>
        <p:spPr bwMode="auto">
          <a:xfrm>
            <a:off x="3753117" y="3821668"/>
            <a:ext cx="25146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0" name="Rectangle 9"/>
          <p:cNvSpPr/>
          <p:nvPr/>
        </p:nvSpPr>
        <p:spPr bwMode="auto">
          <a:xfrm>
            <a:off x="3372117" y="3821668"/>
            <a:ext cx="3810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1" name="Rectangle 10"/>
          <p:cNvSpPr/>
          <p:nvPr/>
        </p:nvSpPr>
        <p:spPr bwMode="auto">
          <a:xfrm>
            <a:off x="3753117" y="4126468"/>
            <a:ext cx="25146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Rectangle 11"/>
          <p:cNvSpPr/>
          <p:nvPr/>
        </p:nvSpPr>
        <p:spPr bwMode="auto">
          <a:xfrm>
            <a:off x="3372117" y="4126468"/>
            <a:ext cx="3810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3" name="Rectangle 12"/>
          <p:cNvSpPr/>
          <p:nvPr/>
        </p:nvSpPr>
        <p:spPr bwMode="auto">
          <a:xfrm>
            <a:off x="3753117" y="5726668"/>
            <a:ext cx="2514600" cy="304800"/>
          </a:xfrm>
          <a:prstGeom prst="rect">
            <a:avLst/>
          </a:prstGeom>
          <a:solidFill>
            <a:srgbClr val="D5F1CF"/>
          </a:solidFill>
          <a:ln w="12700" cap="flat" cmpd="sng" algn="ctr">
            <a:solidFill>
              <a:schemeClr val="tx1"/>
            </a:solidFill>
            <a:prstDash val="solid"/>
            <a:round/>
            <a:headEnd type="none" w="med" len="med"/>
            <a:tailEnd type="arrow" w="med" len="med"/>
          </a:ln>
          <a:effectLst/>
        </p:spPr>
        <p:txBody>
          <a:bodyPr rtlCol="0" anchor="ctr"/>
          <a:lstStyle/>
          <a:p>
            <a:pPr lvl="0" algn="ctr"/>
            <a:r>
              <a:rPr lang="en-US" sz="1400" dirty="0" smtClean="0">
                <a:solidFill>
                  <a:srgbClr val="000000"/>
                </a:solidFill>
                <a:latin typeface="Calibri" pitchFamily="34" charset="0"/>
              </a:rPr>
              <a:t>Physical page number (PPN)</a:t>
            </a:r>
          </a:p>
        </p:txBody>
      </p:sp>
      <p:sp>
        <p:nvSpPr>
          <p:cNvPr id="14" name="Rectangle 13"/>
          <p:cNvSpPr/>
          <p:nvPr/>
        </p:nvSpPr>
        <p:spPr bwMode="auto">
          <a:xfrm>
            <a:off x="6267717" y="5726668"/>
            <a:ext cx="2133600" cy="3048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400" dirty="0" smtClean="0">
                <a:latin typeface="+mn-lt"/>
              </a:rPr>
              <a:t>Physical page offset (PPO)</a:t>
            </a:r>
          </a:p>
        </p:txBody>
      </p:sp>
      <p:sp>
        <p:nvSpPr>
          <p:cNvPr id="19" name="TextBox 18"/>
          <p:cNvSpPr txBox="1"/>
          <p:nvPr/>
        </p:nvSpPr>
        <p:spPr>
          <a:xfrm>
            <a:off x="3653916" y="1459468"/>
            <a:ext cx="1623201"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Virtual address</a:t>
            </a:r>
          </a:p>
        </p:txBody>
      </p:sp>
      <p:sp>
        <p:nvSpPr>
          <p:cNvPr id="20" name="TextBox 19"/>
          <p:cNvSpPr txBox="1"/>
          <p:nvPr/>
        </p:nvSpPr>
        <p:spPr>
          <a:xfrm>
            <a:off x="3676917" y="6031468"/>
            <a:ext cx="175022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Physical address</a:t>
            </a:r>
          </a:p>
        </p:txBody>
      </p:sp>
      <p:sp>
        <p:nvSpPr>
          <p:cNvPr id="21" name="TextBox 20"/>
          <p:cNvSpPr txBox="1"/>
          <p:nvPr/>
        </p:nvSpPr>
        <p:spPr>
          <a:xfrm>
            <a:off x="3285355" y="2939463"/>
            <a:ext cx="554704" cy="307777"/>
          </a:xfrm>
          <a:prstGeom prst="rect">
            <a:avLst/>
          </a:prstGeom>
          <a:noFill/>
        </p:spPr>
        <p:txBody>
          <a:bodyPr wrap="none" rtlCol="0">
            <a:spAutoFit/>
          </a:bodyPr>
          <a:lstStyle/>
          <a:p>
            <a:r>
              <a:rPr lang="en-US" sz="1400" dirty="0" smtClean="0">
                <a:latin typeface="Calibri" pitchFamily="34" charset="0"/>
              </a:rPr>
              <a:t>Valid</a:t>
            </a:r>
          </a:p>
        </p:txBody>
      </p:sp>
      <p:sp>
        <p:nvSpPr>
          <p:cNvPr id="22" name="TextBox 21"/>
          <p:cNvSpPr txBox="1"/>
          <p:nvPr/>
        </p:nvSpPr>
        <p:spPr>
          <a:xfrm>
            <a:off x="3920703" y="2940531"/>
            <a:ext cx="2270814" cy="307777"/>
          </a:xfrm>
          <a:prstGeom prst="rect">
            <a:avLst/>
          </a:prstGeom>
          <a:noFill/>
        </p:spPr>
        <p:txBody>
          <a:bodyPr wrap="none" rtlCol="0">
            <a:spAutoFit/>
          </a:bodyPr>
          <a:lstStyle/>
          <a:p>
            <a:r>
              <a:rPr lang="en-US" sz="1400" dirty="0" smtClean="0">
                <a:latin typeface="Calibri" pitchFamily="34" charset="0"/>
              </a:rPr>
              <a:t>Physical page number (PPN)</a:t>
            </a:r>
          </a:p>
        </p:txBody>
      </p:sp>
      <p:cxnSp>
        <p:nvCxnSpPr>
          <p:cNvPr id="24" name="Elbow Connector 23"/>
          <p:cNvCxnSpPr>
            <a:stCxn id="3" idx="1"/>
            <a:endCxn id="8" idx="1"/>
          </p:cNvCxnSpPr>
          <p:nvPr/>
        </p:nvCxnSpPr>
        <p:spPr bwMode="auto">
          <a:xfrm rot="10800000" flipV="1">
            <a:off x="3372117" y="1992868"/>
            <a:ext cx="381000" cy="1676400"/>
          </a:xfrm>
          <a:prstGeom prst="bentConnector3">
            <a:avLst>
              <a:gd name="adj1" fmla="val 258028"/>
            </a:avLst>
          </a:prstGeom>
          <a:noFill/>
          <a:ln w="25400" cap="flat" cmpd="sng" algn="ctr">
            <a:solidFill>
              <a:schemeClr val="tx1"/>
            </a:solidFill>
            <a:prstDash val="solid"/>
            <a:round/>
            <a:headEnd type="none" w="med" len="med"/>
            <a:tailEnd type="arrow"/>
          </a:ln>
          <a:effectLst/>
        </p:spPr>
      </p:cxnSp>
      <p:cxnSp>
        <p:nvCxnSpPr>
          <p:cNvPr id="27" name="Straight Arrow Connector 26"/>
          <p:cNvCxnSpPr>
            <a:stCxn id="4" idx="2"/>
            <a:endCxn id="14" idx="0"/>
          </p:cNvCxnSpPr>
          <p:nvPr/>
        </p:nvCxnSpPr>
        <p:spPr bwMode="auto">
          <a:xfrm rot="5400000">
            <a:off x="5543817" y="3935968"/>
            <a:ext cx="3581400" cy="1588"/>
          </a:xfrm>
          <a:prstGeom prst="straightConnector1">
            <a:avLst/>
          </a:prstGeom>
          <a:noFill/>
          <a:ln w="25400" cap="flat" cmpd="sng" algn="ctr">
            <a:solidFill>
              <a:schemeClr val="tx1"/>
            </a:solidFill>
            <a:prstDash val="solid"/>
            <a:round/>
            <a:headEnd type="none" w="med" len="med"/>
            <a:tailEnd type="arrow"/>
          </a:ln>
          <a:effectLst/>
        </p:spPr>
      </p:cxnSp>
      <p:cxnSp>
        <p:nvCxnSpPr>
          <p:cNvPr id="29" name="Straight Arrow Connector 28"/>
          <p:cNvCxnSpPr>
            <a:stCxn id="7" idx="2"/>
            <a:endCxn id="13" idx="0"/>
          </p:cNvCxnSpPr>
          <p:nvPr/>
        </p:nvCxnSpPr>
        <p:spPr bwMode="auto">
          <a:xfrm rot="5400000">
            <a:off x="4057917" y="4774168"/>
            <a:ext cx="1905000" cy="1588"/>
          </a:xfrm>
          <a:prstGeom prst="straightConnector1">
            <a:avLst/>
          </a:prstGeom>
          <a:noFill/>
          <a:ln w="25400" cap="flat" cmpd="sng" algn="ctr">
            <a:solidFill>
              <a:schemeClr val="tx1"/>
            </a:solidFill>
            <a:prstDash val="solid"/>
            <a:round/>
            <a:headEnd type="none" w="med" len="med"/>
            <a:tailEnd type="arrow"/>
          </a:ln>
          <a:effectLst/>
        </p:spPr>
      </p:cxnSp>
      <p:sp>
        <p:nvSpPr>
          <p:cNvPr id="36" name="Rectangle 35"/>
          <p:cNvSpPr/>
          <p:nvPr/>
        </p:nvSpPr>
        <p:spPr bwMode="auto">
          <a:xfrm>
            <a:off x="453279" y="1633336"/>
            <a:ext cx="1524000" cy="719063"/>
          </a:xfrm>
          <a:prstGeom prst="rect">
            <a:avLst/>
          </a:prstGeom>
          <a:solidFill>
            <a:srgbClr val="F1C7C7"/>
          </a:solidFill>
          <a:ln w="12700" cap="flat" cmpd="sng" algn="ctr">
            <a:solidFill>
              <a:schemeClr val="tx1"/>
            </a:solidFill>
            <a:prstDash val="solid"/>
            <a:round/>
            <a:headEnd type="none" w="med" len="med"/>
            <a:tailEnd type="arrow" w="med" len="med"/>
          </a:ln>
          <a:effectLst/>
        </p:spPr>
        <p:txBody>
          <a:bodyPr rtlCol="0" anchor="ctr"/>
          <a:lstStyle/>
          <a:p>
            <a:pPr lvl="0" algn="ctr"/>
            <a:r>
              <a:rPr lang="en-US" sz="1400" dirty="0" smtClean="0">
                <a:solidFill>
                  <a:srgbClr val="000000"/>
                </a:solidFill>
                <a:latin typeface="Calibri" pitchFamily="34" charset="0"/>
              </a:rPr>
              <a:t>Page table </a:t>
            </a:r>
            <a:br>
              <a:rPr lang="en-US" sz="1400" dirty="0" smtClean="0">
                <a:solidFill>
                  <a:srgbClr val="000000"/>
                </a:solidFill>
                <a:latin typeface="Calibri" pitchFamily="34" charset="0"/>
              </a:rPr>
            </a:br>
            <a:r>
              <a:rPr lang="en-US" sz="1400" dirty="0" smtClean="0">
                <a:solidFill>
                  <a:srgbClr val="000000"/>
                </a:solidFill>
                <a:latin typeface="Calibri" pitchFamily="34" charset="0"/>
              </a:rPr>
              <a:t>base register</a:t>
            </a:r>
          </a:p>
          <a:p>
            <a:pPr lvl="0" algn="ctr"/>
            <a:r>
              <a:rPr lang="en-US" sz="1400" dirty="0" smtClean="0">
                <a:solidFill>
                  <a:srgbClr val="000000"/>
                </a:solidFill>
                <a:latin typeface="Calibri" pitchFamily="34" charset="0"/>
              </a:rPr>
              <a:t>(PTBR)</a:t>
            </a:r>
          </a:p>
        </p:txBody>
      </p:sp>
      <p:cxnSp>
        <p:nvCxnSpPr>
          <p:cNvPr id="38" name="Shape 37"/>
          <p:cNvCxnSpPr/>
          <p:nvPr/>
        </p:nvCxnSpPr>
        <p:spPr bwMode="auto">
          <a:xfrm rot="5400000">
            <a:off x="2286267" y="3459719"/>
            <a:ext cx="1066800" cy="1485900"/>
          </a:xfrm>
          <a:prstGeom prst="bentConnector2">
            <a:avLst/>
          </a:prstGeom>
          <a:noFill/>
          <a:ln w="25400" cap="flat" cmpd="sng" algn="ctr">
            <a:solidFill>
              <a:schemeClr val="tx1"/>
            </a:solidFill>
            <a:prstDash val="solid"/>
            <a:round/>
            <a:headEnd type="none" w="med" len="med"/>
            <a:tailEnd type="arrow"/>
          </a:ln>
          <a:effectLst/>
        </p:spPr>
      </p:cxnSp>
      <p:cxnSp>
        <p:nvCxnSpPr>
          <p:cNvPr id="40" name="Shape 39"/>
          <p:cNvCxnSpPr>
            <a:stCxn id="36" idx="2"/>
          </p:cNvCxnSpPr>
          <p:nvPr/>
        </p:nvCxnSpPr>
        <p:spPr bwMode="auto">
          <a:xfrm rot="16200000" flipH="1">
            <a:off x="1863863" y="1703814"/>
            <a:ext cx="859669" cy="2156837"/>
          </a:xfrm>
          <a:prstGeom prst="bentConnector2">
            <a:avLst/>
          </a:prstGeom>
          <a:noFill/>
          <a:ln w="25400" cap="flat" cmpd="sng" algn="ctr">
            <a:solidFill>
              <a:srgbClr val="990000"/>
            </a:solidFill>
            <a:prstDash val="solid"/>
            <a:round/>
            <a:headEnd type="none" w="med" len="med"/>
            <a:tailEnd type="arrow"/>
          </a:ln>
          <a:effectLst/>
        </p:spPr>
      </p:cxnSp>
      <p:sp>
        <p:nvSpPr>
          <p:cNvPr id="41" name="Rectangle 40"/>
          <p:cNvSpPr/>
          <p:nvPr/>
        </p:nvSpPr>
        <p:spPr>
          <a:xfrm>
            <a:off x="3272477" y="2639892"/>
            <a:ext cx="1295400" cy="369332"/>
          </a:xfrm>
          <a:prstGeom prst="rect">
            <a:avLst/>
          </a:prstGeom>
        </p:spPr>
        <p:txBody>
          <a:bodyPr wrap="square">
            <a:spAutoFit/>
          </a:bodyPr>
          <a:lstStyle/>
          <a:p>
            <a:r>
              <a:rPr lang="en-US" sz="1800" i="1" dirty="0" smtClean="0">
                <a:solidFill>
                  <a:schemeClr val="tx1">
                    <a:lumMod val="50000"/>
                    <a:lumOff val="50000"/>
                  </a:schemeClr>
                </a:solidFill>
                <a:latin typeface="Calibri" pitchFamily="34" charset="0"/>
              </a:rPr>
              <a:t>Page table </a:t>
            </a:r>
          </a:p>
        </p:txBody>
      </p:sp>
      <p:sp>
        <p:nvSpPr>
          <p:cNvPr id="42" name="TextBox 41"/>
          <p:cNvSpPr txBox="1"/>
          <p:nvPr/>
        </p:nvSpPr>
        <p:spPr>
          <a:xfrm>
            <a:off x="1195962" y="2756841"/>
            <a:ext cx="1412694" cy="461665"/>
          </a:xfrm>
          <a:prstGeom prst="rect">
            <a:avLst/>
          </a:prstGeom>
          <a:noFill/>
        </p:spPr>
        <p:txBody>
          <a:bodyPr wrap="none" rtlCol="0">
            <a:spAutoFit/>
          </a:bodyPr>
          <a:lstStyle/>
          <a:p>
            <a:r>
              <a:rPr lang="en-US" sz="1200" dirty="0" smtClean="0">
                <a:solidFill>
                  <a:srgbClr val="990000"/>
                </a:solidFill>
                <a:latin typeface="Calibri" pitchFamily="34" charset="0"/>
              </a:rPr>
              <a:t>Page table address </a:t>
            </a:r>
          </a:p>
          <a:p>
            <a:r>
              <a:rPr lang="en-US" sz="1200" dirty="0" smtClean="0">
                <a:solidFill>
                  <a:srgbClr val="990000"/>
                </a:solidFill>
                <a:latin typeface="Calibri" pitchFamily="34" charset="0"/>
              </a:rPr>
              <a:t>for process</a:t>
            </a:r>
          </a:p>
        </p:txBody>
      </p:sp>
      <p:sp>
        <p:nvSpPr>
          <p:cNvPr id="43" name="TextBox 42"/>
          <p:cNvSpPr txBox="1"/>
          <p:nvPr/>
        </p:nvSpPr>
        <p:spPr>
          <a:xfrm>
            <a:off x="413195" y="4371965"/>
            <a:ext cx="1685526" cy="738664"/>
          </a:xfrm>
          <a:prstGeom prst="rect">
            <a:avLst/>
          </a:prstGeom>
          <a:noFill/>
        </p:spPr>
        <p:txBody>
          <a:bodyPr wrap="none" rtlCol="0">
            <a:spAutoFit/>
          </a:bodyPr>
          <a:lstStyle/>
          <a:p>
            <a:pPr algn="r"/>
            <a:r>
              <a:rPr lang="en-US" sz="1400" dirty="0" smtClean="0">
                <a:latin typeface="Calibri" pitchFamily="34" charset="0"/>
              </a:rPr>
              <a:t>Valid bit = 0:</a:t>
            </a:r>
          </a:p>
          <a:p>
            <a:pPr algn="r"/>
            <a:r>
              <a:rPr lang="en-US" sz="1400" dirty="0" smtClean="0">
                <a:latin typeface="Calibri" pitchFamily="34" charset="0"/>
              </a:rPr>
              <a:t>page not in memory</a:t>
            </a:r>
          </a:p>
          <a:p>
            <a:pPr algn="r"/>
            <a:r>
              <a:rPr lang="en-US" sz="1400" dirty="0" smtClean="0">
                <a:latin typeface="Calibri" pitchFamily="34" charset="0"/>
              </a:rPr>
              <a:t>(page fault)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9" grpId="0"/>
      <p:bldP spid="20" grpId="0"/>
      <p:bldP spid="21" grpId="0"/>
      <p:bldP spid="22" grpId="0"/>
      <p:bldP spid="36" grpId="0" animBg="1"/>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Page Hit</a:t>
            </a:r>
            <a:endParaRPr lang="en-GB" dirty="0"/>
          </a:p>
        </p:txBody>
      </p:sp>
      <p:sp>
        <p:nvSpPr>
          <p:cNvPr id="14338" name="Rectangle 2"/>
          <p:cNvSpPr>
            <a:spLocks noGrp="1" noChangeArrowheads="1"/>
          </p:cNvSpPr>
          <p:nvPr>
            <p:ph idx="1"/>
          </p:nvPr>
        </p:nvSpPr>
        <p:spPr>
          <a:xfrm>
            <a:off x="309830" y="1147763"/>
            <a:ext cx="8307387" cy="6048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smtClean="0">
                <a:solidFill>
                  <a:srgbClr val="C00000"/>
                </a:solidFill>
              </a:rPr>
              <a:t>Page hit: </a:t>
            </a:r>
            <a:r>
              <a:rPr lang="en-GB" dirty="0" smtClean="0"/>
              <a:t>reference to VM word that is in physical memory</a:t>
            </a:r>
            <a:endParaRPr lang="en-GB" dirty="0"/>
          </a:p>
        </p:txBody>
      </p:sp>
      <p:sp>
        <p:nvSpPr>
          <p:cNvPr id="14339" name="Rectangle 3"/>
          <p:cNvSpPr>
            <a:spLocks noChangeArrowheads="1"/>
          </p:cNvSpPr>
          <p:nvPr/>
        </p:nvSpPr>
        <p:spPr bwMode="auto">
          <a:xfrm>
            <a:off x="31849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1849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1849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1849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1849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1849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1849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1849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1376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123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5298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5298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104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104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0358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39850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4647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8801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8801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8801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8801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8801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8801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8801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8801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6515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8881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8889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8881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8889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8881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8889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8881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8889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2516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2735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2703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8950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5298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5298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39596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39596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39596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39596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077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5377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5377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5377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5377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5377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39596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39723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39596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040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5377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381000" y="24384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1" name="Shape 60"/>
          <p:cNvCxnSpPr>
            <a:stCxn id="59" idx="2"/>
            <a:endCxn id="14372" idx="1"/>
          </p:cNvCxnSpPr>
          <p:nvPr/>
        </p:nvCxnSpPr>
        <p:spPr bwMode="auto">
          <a:xfrm rot="16200000" flipH="1">
            <a:off x="1543358" y="2319029"/>
            <a:ext cx="983343" cy="1707859"/>
          </a:xfrm>
          <a:prstGeom prst="bentConnector2">
            <a:avLst/>
          </a:prstGeom>
          <a:noFill/>
          <a:ln w="25400"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Page Miss</a:t>
            </a:r>
            <a:endParaRPr lang="en-GB" dirty="0"/>
          </a:p>
        </p:txBody>
      </p:sp>
      <p:sp>
        <p:nvSpPr>
          <p:cNvPr id="14338" name="Rectangle 2"/>
          <p:cNvSpPr>
            <a:spLocks noGrp="1" noChangeArrowheads="1"/>
          </p:cNvSpPr>
          <p:nvPr>
            <p:ph idx="1"/>
          </p:nvPr>
        </p:nvSpPr>
        <p:spPr>
          <a:xfrm>
            <a:off x="3225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smtClean="0">
                <a:solidFill>
                  <a:srgbClr val="C00000"/>
                </a:solidFill>
              </a:rPr>
              <a:t>Page miss: </a:t>
            </a:r>
            <a:r>
              <a:rPr lang="en-GB" dirty="0" smtClean="0"/>
              <a:t>reference to VM word that is not in physical memory</a:t>
            </a:r>
            <a:endParaRPr lang="en-GB" dirty="0"/>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9651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485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02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3" name="Shape 62"/>
          <p:cNvCxnSpPr>
            <a:stCxn id="59" idx="2"/>
            <a:endCxn id="14362" idx="1"/>
          </p:cNvCxnSpPr>
          <p:nvPr/>
        </p:nvCxnSpPr>
        <p:spPr bwMode="auto">
          <a:xfrm rot="16200000" flipH="1">
            <a:off x="1547226" y="2467561"/>
            <a:ext cx="1119187" cy="1699039"/>
          </a:xfrm>
          <a:prstGeom prst="bentConnector2">
            <a:avLst/>
          </a:prstGeom>
          <a:noFill/>
          <a:ln w="25400"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Handling Page Fault</a:t>
            </a:r>
            <a:endParaRPr lang="en-GB" dirty="0"/>
          </a:p>
        </p:txBody>
      </p:sp>
      <p:sp>
        <p:nvSpPr>
          <p:cNvPr id="14338" name="Rectangle 2"/>
          <p:cNvSpPr>
            <a:spLocks noGrp="1" noChangeArrowheads="1"/>
          </p:cNvSpPr>
          <p:nvPr>
            <p:ph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miss causes page fault (an exception)</a:t>
            </a:r>
            <a:endParaRPr lang="en-GB" sz="2000" b="0" dirty="0"/>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9651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485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02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3" name="Shape 62"/>
          <p:cNvCxnSpPr>
            <a:stCxn id="59" idx="2"/>
            <a:endCxn id="14362" idx="1"/>
          </p:cNvCxnSpPr>
          <p:nvPr/>
        </p:nvCxnSpPr>
        <p:spPr bwMode="auto">
          <a:xfrm rot="16200000" flipH="1">
            <a:off x="1547226" y="2467561"/>
            <a:ext cx="1119187" cy="1699039"/>
          </a:xfrm>
          <a:prstGeom prst="bentConnector2">
            <a:avLst/>
          </a:prstGeom>
          <a:noFill/>
          <a:ln w="25400" cap="flat" cmpd="sng" algn="ctr">
            <a:solidFill>
              <a:schemeClr val="bg1">
                <a:lumMod val="75000"/>
              </a:schemeClr>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Handling Page Fault</a:t>
            </a:r>
            <a:endParaRPr lang="en-GB" dirty="0"/>
          </a:p>
        </p:txBody>
      </p:sp>
      <p:sp>
        <p:nvSpPr>
          <p:cNvPr id="14338" name="Rectangle 2"/>
          <p:cNvSpPr>
            <a:spLocks noGrp="1" noChangeArrowheads="1"/>
          </p:cNvSpPr>
          <p:nvPr>
            <p:ph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miss causes page fault (an exception)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fault handler selects a victim to be evicted (here VP 4)</a:t>
            </a:r>
            <a:endParaRPr lang="en-GB" sz="2000" b="0" dirty="0"/>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rgbClr val="F1C7C7"/>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9651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485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02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0" name="Shape 59"/>
          <p:cNvCxnSpPr>
            <a:stCxn id="59" idx="2"/>
          </p:cNvCxnSpPr>
          <p:nvPr/>
        </p:nvCxnSpPr>
        <p:spPr bwMode="auto">
          <a:xfrm rot="16200000" flipH="1">
            <a:off x="1547226" y="2467561"/>
            <a:ext cx="1119187" cy="1699039"/>
          </a:xfrm>
          <a:prstGeom prst="bentConnector2">
            <a:avLst/>
          </a:prstGeom>
          <a:noFill/>
          <a:ln w="25400" cap="flat" cmpd="sng" algn="ctr">
            <a:solidFill>
              <a:schemeClr val="bg1">
                <a:lumMod val="75000"/>
              </a:schemeClr>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How Does Everything Fit?</a:t>
            </a:r>
            <a:endParaRPr lang="en-US" dirty="0"/>
          </a:p>
        </p:txBody>
      </p:sp>
      <p:sp>
        <p:nvSpPr>
          <p:cNvPr id="4" name="TextBox 3"/>
          <p:cNvSpPr txBox="1"/>
          <p:nvPr/>
        </p:nvSpPr>
        <p:spPr>
          <a:xfrm>
            <a:off x="1371600" y="1600200"/>
            <a:ext cx="1810752" cy="646331"/>
          </a:xfrm>
          <a:prstGeom prst="rect">
            <a:avLst/>
          </a:prstGeom>
          <a:noFill/>
        </p:spPr>
        <p:txBody>
          <a:bodyPr wrap="none" rtlCol="0">
            <a:spAutoFit/>
          </a:bodyPr>
          <a:lstStyle/>
          <a:p>
            <a:r>
              <a:rPr lang="en-US" sz="1800" dirty="0" smtClean="0">
                <a:latin typeface="Calibri" pitchFamily="34" charset="0"/>
              </a:rPr>
              <a:t>64-bit addresses:</a:t>
            </a:r>
          </a:p>
          <a:p>
            <a:r>
              <a:rPr lang="en-US" sz="1800" dirty="0" smtClean="0">
                <a:latin typeface="Calibri" pitchFamily="34" charset="0"/>
              </a:rPr>
              <a:t>16 Exabyte</a:t>
            </a:r>
          </a:p>
        </p:txBody>
      </p:sp>
      <p:sp>
        <p:nvSpPr>
          <p:cNvPr id="5" name="TextBox 4"/>
          <p:cNvSpPr txBox="1"/>
          <p:nvPr/>
        </p:nvSpPr>
        <p:spPr>
          <a:xfrm>
            <a:off x="5181600" y="1600200"/>
            <a:ext cx="2403671" cy="646331"/>
          </a:xfrm>
          <a:prstGeom prst="rect">
            <a:avLst/>
          </a:prstGeom>
          <a:noFill/>
        </p:spPr>
        <p:txBody>
          <a:bodyPr wrap="none" rtlCol="0">
            <a:spAutoFit/>
          </a:bodyPr>
          <a:lstStyle/>
          <a:p>
            <a:r>
              <a:rPr lang="en-US" sz="1800" dirty="0" smtClean="0">
                <a:latin typeface="Calibri" pitchFamily="34" charset="0"/>
              </a:rPr>
              <a:t>Physical main memory:</a:t>
            </a:r>
          </a:p>
          <a:p>
            <a:r>
              <a:rPr lang="en-US" sz="1800" dirty="0" smtClean="0">
                <a:latin typeface="Calibri" pitchFamily="34" charset="0"/>
              </a:rPr>
              <a:t>Few Gigabytes</a:t>
            </a:r>
          </a:p>
        </p:txBody>
      </p:sp>
      <p:sp>
        <p:nvSpPr>
          <p:cNvPr id="6" name="Rectangle 5"/>
          <p:cNvSpPr/>
          <p:nvPr/>
        </p:nvSpPr>
        <p:spPr bwMode="auto">
          <a:xfrm>
            <a:off x="1676400" y="2362200"/>
            <a:ext cx="1066800" cy="3886200"/>
          </a:xfrm>
          <a:prstGeom prst="rect">
            <a:avLst/>
          </a:prstGeom>
          <a:solidFill>
            <a:schemeClr val="accent2">
              <a:lumMod val="20000"/>
              <a:lumOff val="80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7" name="Rectangle 6"/>
          <p:cNvSpPr/>
          <p:nvPr/>
        </p:nvSpPr>
        <p:spPr bwMode="auto">
          <a:xfrm>
            <a:off x="5562600" y="3733800"/>
            <a:ext cx="228600" cy="76200"/>
          </a:xfrm>
          <a:prstGeom prst="rect">
            <a:avLst/>
          </a:prstGeom>
          <a:solidFill>
            <a:schemeClr val="bg1">
              <a:lumMod val="95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Right Arrow 7"/>
          <p:cNvSpPr/>
          <p:nvPr/>
        </p:nvSpPr>
        <p:spPr bwMode="auto">
          <a:xfrm>
            <a:off x="3352800" y="3124200"/>
            <a:ext cx="1676400" cy="1295400"/>
          </a:xfrm>
          <a:prstGeom prst="rightArrow">
            <a:avLst/>
          </a:prstGeom>
          <a:solidFill>
            <a:schemeClr val="bg2">
              <a:lumMod val="40000"/>
              <a:lumOff val="60000"/>
            </a:schemeClr>
          </a:solidFill>
          <a:ln w="25400" cap="flat" cmpd="sng" algn="ctr">
            <a:noFill/>
            <a:prstDash val="solid"/>
            <a:round/>
            <a:headEnd type="none" w="med" len="med"/>
            <a:tailEnd type="arrow" w="med" len="med"/>
          </a:ln>
          <a:effectLst/>
        </p:spPr>
        <p:txBody>
          <a:bodyPr rtlCol="0" anchor="ctr"/>
          <a:lstStyle/>
          <a:p>
            <a:pPr algn="ctr"/>
            <a:r>
              <a:rPr lang="en-US" sz="4400" dirty="0" smtClean="0">
                <a:solidFill>
                  <a:schemeClr val="tx1">
                    <a:lumMod val="50000"/>
                    <a:lumOff val="50000"/>
                  </a:schemeClr>
                </a:solidFill>
              </a:rPr>
              <a:t>?</a:t>
            </a:r>
            <a:endParaRPr lang="en-US" sz="4400" dirty="0">
              <a:solidFill>
                <a:schemeClr val="tx1">
                  <a:lumMod val="50000"/>
                  <a:lumOff val="50000"/>
                </a:schemeClr>
              </a:solidFill>
            </a:endParaRPr>
          </a:p>
        </p:txBody>
      </p:sp>
      <p:sp>
        <p:nvSpPr>
          <p:cNvPr id="9" name="TextBox 8"/>
          <p:cNvSpPr txBox="1"/>
          <p:nvPr/>
        </p:nvSpPr>
        <p:spPr>
          <a:xfrm>
            <a:off x="1371600" y="6287869"/>
            <a:ext cx="3338478" cy="369332"/>
          </a:xfrm>
          <a:prstGeom prst="rect">
            <a:avLst/>
          </a:prstGeom>
          <a:noFill/>
        </p:spPr>
        <p:txBody>
          <a:bodyPr wrap="none" rtlCol="0">
            <a:spAutoFit/>
          </a:bodyPr>
          <a:lstStyle/>
          <a:p>
            <a:r>
              <a:rPr lang="en-US" sz="1800" dirty="0" smtClean="0">
                <a:latin typeface="Calibri" pitchFamily="34" charset="0"/>
              </a:rPr>
              <a:t>And there are many processes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Handling Page Fault</a:t>
            </a:r>
            <a:endParaRPr lang="en-GB" dirty="0"/>
          </a:p>
        </p:txBody>
      </p:sp>
      <p:sp>
        <p:nvSpPr>
          <p:cNvPr id="14338" name="Rectangle 2"/>
          <p:cNvSpPr>
            <a:spLocks noGrp="1" noChangeArrowheads="1"/>
          </p:cNvSpPr>
          <p:nvPr>
            <p:ph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miss causes page fault (an exception)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fault handler selects a victim to be evicted (here VP 4)</a:t>
            </a:r>
            <a:endParaRPr lang="en-GB" sz="2000" b="0" dirty="0"/>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a:t>
            </a:r>
            <a:r>
              <a:rPr lang="en-GB" sz="1400" dirty="0" smtClean="0">
                <a:latin typeface="Calibri" pitchFamily="34" charset="0"/>
              </a:rPr>
              <a:t>3</a:t>
            </a:r>
            <a:endParaRPr lang="en-GB" sz="1400" dirty="0">
              <a:latin typeface="Calibri" pitchFamily="34" charset="0"/>
            </a:endParaRP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1</a:t>
            </a:r>
            <a:endParaRPr lang="en-GB" sz="1400" dirty="0">
              <a:solidFill>
                <a:srgbClr val="000066"/>
              </a:solidFill>
              <a:latin typeface="Calibri" pitchFamily="34" charset="0"/>
            </a:endParaRPr>
          </a:p>
        </p:txBody>
      </p:sp>
      <p:sp>
        <p:nvSpPr>
          <p:cNvPr id="14368" name="Text Box 32"/>
          <p:cNvSpPr txBox="1">
            <a:spLocks noChangeArrowheads="1"/>
          </p:cNvSpPr>
          <p:nvPr/>
        </p:nvSpPr>
        <p:spPr bwMode="auto">
          <a:xfrm>
            <a:off x="2965159" y="3952293"/>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0</a:t>
            </a:r>
            <a:endParaRPr lang="en-GB" sz="1400" dirty="0">
              <a:solidFill>
                <a:srgbClr val="000066"/>
              </a:solidFill>
              <a:latin typeface="Calibri" pitchFamily="34" charset="0"/>
            </a:endParaRP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80289" y="4087812"/>
            <a:ext cx="2533650" cy="1603057"/>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6639" y="3443287"/>
            <a:ext cx="2527300" cy="433386"/>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0" name="Shape 59"/>
          <p:cNvCxnSpPr>
            <a:stCxn id="59" idx="2"/>
          </p:cNvCxnSpPr>
          <p:nvPr/>
        </p:nvCxnSpPr>
        <p:spPr bwMode="auto">
          <a:xfrm rot="16200000" flipH="1">
            <a:off x="1547226" y="2467561"/>
            <a:ext cx="1119187" cy="1699039"/>
          </a:xfrm>
          <a:prstGeom prst="bentConnector2">
            <a:avLst/>
          </a:prstGeom>
          <a:noFill/>
          <a:ln w="25400" cap="flat" cmpd="sng" algn="ctr">
            <a:solidFill>
              <a:schemeClr val="bg1">
                <a:lumMod val="75000"/>
              </a:schemeClr>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Handling Page Fault</a:t>
            </a:r>
            <a:endParaRPr lang="en-GB" dirty="0"/>
          </a:p>
        </p:txBody>
      </p:sp>
      <p:sp>
        <p:nvSpPr>
          <p:cNvPr id="14338" name="Rectangle 2"/>
          <p:cNvSpPr>
            <a:spLocks noGrp="1" noChangeArrowheads="1"/>
          </p:cNvSpPr>
          <p:nvPr>
            <p:ph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miss causes page fault (an exception)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fault handler selects a victim to be evicted (here VP 4)</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Offending instruction is restarted: page hit!</a:t>
            </a:r>
            <a:endParaRPr lang="en-GB" sz="2000" b="0" dirty="0"/>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a:t>
            </a:r>
            <a:r>
              <a:rPr lang="en-GB" sz="1400" dirty="0" smtClean="0">
                <a:latin typeface="Calibri" pitchFamily="34" charset="0"/>
              </a:rPr>
              <a:t>3</a:t>
            </a:r>
            <a:endParaRPr lang="en-GB" sz="1400" dirty="0">
              <a:latin typeface="Calibri" pitchFamily="34" charset="0"/>
            </a:endParaRP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1</a:t>
            </a:r>
            <a:endParaRPr lang="en-GB" sz="1400" dirty="0">
              <a:solidFill>
                <a:srgbClr val="000066"/>
              </a:solidFill>
              <a:latin typeface="Calibri" pitchFamily="34" charset="0"/>
            </a:endParaRPr>
          </a:p>
        </p:txBody>
      </p:sp>
      <p:sp>
        <p:nvSpPr>
          <p:cNvPr id="14368" name="Text Box 32"/>
          <p:cNvSpPr txBox="1">
            <a:spLocks noChangeArrowheads="1"/>
          </p:cNvSpPr>
          <p:nvPr/>
        </p:nvSpPr>
        <p:spPr bwMode="auto">
          <a:xfrm>
            <a:off x="2965159" y="3952293"/>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0</a:t>
            </a:r>
            <a:endParaRPr lang="en-GB" sz="1400" dirty="0">
              <a:solidFill>
                <a:srgbClr val="000066"/>
              </a:solidFill>
              <a:latin typeface="Calibri" pitchFamily="34" charset="0"/>
            </a:endParaRP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80289" y="4087812"/>
            <a:ext cx="2533650" cy="1603057"/>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6639" y="3443287"/>
            <a:ext cx="2527300" cy="433386"/>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3" name="Shape 62"/>
          <p:cNvCxnSpPr>
            <a:stCxn id="59" idx="2"/>
            <a:endCxn id="14362" idx="1"/>
          </p:cNvCxnSpPr>
          <p:nvPr/>
        </p:nvCxnSpPr>
        <p:spPr bwMode="auto">
          <a:xfrm rot="16200000" flipH="1">
            <a:off x="1547226" y="2467561"/>
            <a:ext cx="1119187" cy="1699039"/>
          </a:xfrm>
          <a:prstGeom prst="bentConnector2">
            <a:avLst/>
          </a:prstGeom>
          <a:noFill/>
          <a:ln w="25400"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04813" y="360362"/>
            <a:ext cx="8283575"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Why does it work?  Locality</a:t>
            </a:r>
          </a:p>
        </p:txBody>
      </p:sp>
      <p:sp>
        <p:nvSpPr>
          <p:cNvPr id="20482" name="Rectangle 2"/>
          <p:cNvSpPr>
            <a:spLocks noGrp="1" noChangeArrowheads="1"/>
          </p:cNvSpPr>
          <p:nvPr>
            <p:ph idx="1"/>
          </p:nvPr>
        </p:nvSpPr>
        <p:spPr>
          <a:xfrm>
            <a:off x="381000" y="1328738"/>
            <a:ext cx="8307387" cy="5224462"/>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Virtual memory works because of locality</a:t>
            </a:r>
          </a:p>
          <a:p>
            <a:pPr>
              <a:lnSpc>
                <a:spcPct val="83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At any point in time, programs tend to access a set of active virtual pages called the </a:t>
            </a:r>
            <a:r>
              <a:rPr lang="en-GB" i="1" dirty="0">
                <a:solidFill>
                  <a:srgbClr val="C00000"/>
                </a:solidFill>
              </a:rPr>
              <a:t>working set</a:t>
            </a:r>
            <a:endParaRPr lang="en-GB" dirty="0">
              <a:solidFill>
                <a:srgbClr val="C00000"/>
              </a:solidFill>
            </a:endParaRP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Programs with better temporal locality will have smaller working sets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(working set size &lt; main memory size)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Good performance for one process after compulsory misses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 SUM(working set sizes) &gt; main memory size )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a:solidFill>
                  <a:srgbClr val="C00000"/>
                </a:solidFill>
                <a:ea typeface="+mn-ea"/>
                <a:cs typeface="+mn-cs"/>
              </a:rPr>
              <a:t>Thrashing:</a:t>
            </a:r>
            <a:r>
              <a:rPr lang="en-GB" i="1" dirty="0"/>
              <a:t> </a:t>
            </a:r>
            <a:r>
              <a:rPr lang="en-GB" dirty="0"/>
              <a:t>Performance meltdown</a:t>
            </a:r>
            <a:r>
              <a:rPr lang="en-GB" i="1" dirty="0"/>
              <a:t> </a:t>
            </a:r>
            <a:r>
              <a:rPr lang="en-GB" dirty="0"/>
              <a:t>where pages are swapped (copied) in and out continuously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62468" y="569913"/>
            <a:ext cx="86106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VM </a:t>
            </a:r>
            <a:r>
              <a:rPr lang="en-GB" dirty="0"/>
              <a:t>as a Tool for Memory </a:t>
            </a:r>
            <a:r>
              <a:rPr lang="en-GB" dirty="0" smtClean="0"/>
              <a:t>Management</a:t>
            </a:r>
            <a:endParaRPr lang="en-GB" dirty="0"/>
          </a:p>
        </p:txBody>
      </p:sp>
      <p:sp>
        <p:nvSpPr>
          <p:cNvPr id="21506" name="Rectangle 2"/>
          <p:cNvSpPr>
            <a:spLocks noGrp="1" noChangeArrowheads="1"/>
          </p:cNvSpPr>
          <p:nvPr>
            <p:ph idx="1"/>
          </p:nvPr>
        </p:nvSpPr>
        <p:spPr>
          <a:xfrm>
            <a:off x="228600" y="1295400"/>
            <a:ext cx="8763000" cy="1905000"/>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Key idea: each process has its own virtual address space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It can view memory as a simple linear array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Mapping function scatters addresses through physical memory</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Well chosen mappings simplify memory allocation and management</a:t>
            </a:r>
          </a:p>
        </p:txBody>
      </p:sp>
      <p:sp>
        <p:nvSpPr>
          <p:cNvPr id="21507" name="Rectangle 3"/>
          <p:cNvSpPr>
            <a:spLocks noChangeArrowheads="1"/>
          </p:cNvSpPr>
          <p:nvPr/>
        </p:nvSpPr>
        <p:spPr bwMode="auto">
          <a:xfrm>
            <a:off x="993775" y="3352800"/>
            <a:ext cx="1368425" cy="1169987"/>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Virtual Address Space for Process 1:</a:t>
            </a:r>
          </a:p>
        </p:txBody>
      </p:sp>
      <p:sp>
        <p:nvSpPr>
          <p:cNvPr id="21508" name="Rectangle 4"/>
          <p:cNvSpPr>
            <a:spLocks noChangeArrowheads="1"/>
          </p:cNvSpPr>
          <p:nvPr/>
        </p:nvSpPr>
        <p:spPr bwMode="auto">
          <a:xfrm>
            <a:off x="6731356" y="3326876"/>
            <a:ext cx="1066800" cy="1175363"/>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Physical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Address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Space (DRAM)</a:t>
            </a:r>
          </a:p>
        </p:txBody>
      </p:sp>
      <p:sp>
        <p:nvSpPr>
          <p:cNvPr id="21528" name="Rectangle 24"/>
          <p:cNvSpPr>
            <a:spLocks noChangeArrowheads="1"/>
          </p:cNvSpPr>
          <p:nvPr/>
        </p:nvSpPr>
        <p:spPr bwMode="auto">
          <a:xfrm>
            <a:off x="2359919" y="32766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21530" name="Rectangle 26"/>
          <p:cNvSpPr>
            <a:spLocks noChangeArrowheads="1"/>
          </p:cNvSpPr>
          <p:nvPr/>
        </p:nvSpPr>
        <p:spPr bwMode="auto">
          <a:xfrm>
            <a:off x="2192338" y="4576227"/>
            <a:ext cx="446981"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N-1</a:t>
            </a:r>
          </a:p>
        </p:txBody>
      </p:sp>
      <p:sp>
        <p:nvSpPr>
          <p:cNvPr id="21541" name="Rectangle 37"/>
          <p:cNvSpPr>
            <a:spLocks noChangeArrowheads="1"/>
          </p:cNvSpPr>
          <p:nvPr/>
        </p:nvSpPr>
        <p:spPr bwMode="auto">
          <a:xfrm>
            <a:off x="6629400" y="4840555"/>
            <a:ext cx="1449388" cy="512762"/>
          </a:xfrm>
          <a:prstGeom prst="rect">
            <a:avLst/>
          </a:prstGeom>
          <a:noFill/>
          <a:ln w="9525">
            <a:noFill/>
            <a:round/>
            <a:headEnd/>
            <a:tailEnd/>
          </a:ln>
          <a:effectLst/>
        </p:spPr>
        <p:txBody>
          <a:bodyPr wrap="squar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(e.g., read-only </a:t>
            </a:r>
            <a:endParaRPr lang="en-GB" sz="1400" b="1" dirty="0" smtClean="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rPr>
              <a:t>library </a:t>
            </a:r>
            <a:r>
              <a:rPr lang="en-GB" sz="1400" b="1" dirty="0">
                <a:latin typeface="Calibri" pitchFamily="34" charset="0"/>
              </a:rPr>
              <a:t>code)</a:t>
            </a:r>
          </a:p>
        </p:txBody>
      </p:sp>
      <p:sp>
        <p:nvSpPr>
          <p:cNvPr id="21544" name="Rectangle 40"/>
          <p:cNvSpPr>
            <a:spLocks noChangeArrowheads="1"/>
          </p:cNvSpPr>
          <p:nvPr/>
        </p:nvSpPr>
        <p:spPr bwMode="auto">
          <a:xfrm>
            <a:off x="993775" y="5334000"/>
            <a:ext cx="1368425" cy="1169987"/>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Virtual Address Space for Process 2:</a:t>
            </a:r>
          </a:p>
        </p:txBody>
      </p:sp>
      <p:sp>
        <p:nvSpPr>
          <p:cNvPr id="45" name="Rectangle 44"/>
          <p:cNvSpPr/>
          <p:nvPr/>
        </p:nvSpPr>
        <p:spPr bwMode="auto">
          <a:xfrm>
            <a:off x="2616556" y="3431909"/>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46" name="Rectangle 45"/>
          <p:cNvSpPr/>
          <p:nvPr/>
        </p:nvSpPr>
        <p:spPr bwMode="auto">
          <a:xfrm>
            <a:off x="2616556" y="3687496"/>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VP 1</a:t>
            </a:r>
          </a:p>
        </p:txBody>
      </p:sp>
      <p:sp>
        <p:nvSpPr>
          <p:cNvPr id="47" name="Rectangle 46"/>
          <p:cNvSpPr/>
          <p:nvPr/>
        </p:nvSpPr>
        <p:spPr bwMode="auto">
          <a:xfrm>
            <a:off x="2616556" y="3939553"/>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VP 2</a:t>
            </a:r>
          </a:p>
        </p:txBody>
      </p:sp>
      <p:sp>
        <p:nvSpPr>
          <p:cNvPr id="48" name="Rectangle 47"/>
          <p:cNvSpPr/>
          <p:nvPr/>
        </p:nvSpPr>
        <p:spPr bwMode="auto">
          <a:xfrm>
            <a:off x="2616556" y="4449496"/>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49" name="Text Box 38"/>
          <p:cNvSpPr txBox="1">
            <a:spLocks noChangeArrowheads="1"/>
          </p:cNvSpPr>
          <p:nvPr/>
        </p:nvSpPr>
        <p:spPr bwMode="auto">
          <a:xfrm>
            <a:off x="2838717" y="4068472"/>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50" name="Rectangle 24"/>
          <p:cNvSpPr>
            <a:spLocks noChangeArrowheads="1"/>
          </p:cNvSpPr>
          <p:nvPr/>
        </p:nvSpPr>
        <p:spPr bwMode="auto">
          <a:xfrm>
            <a:off x="2359919" y="52578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51" name="Rectangle 26"/>
          <p:cNvSpPr>
            <a:spLocks noChangeArrowheads="1"/>
          </p:cNvSpPr>
          <p:nvPr/>
        </p:nvSpPr>
        <p:spPr bwMode="auto">
          <a:xfrm>
            <a:off x="2192338" y="6557427"/>
            <a:ext cx="446981"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N-1</a:t>
            </a:r>
          </a:p>
        </p:txBody>
      </p:sp>
      <p:sp>
        <p:nvSpPr>
          <p:cNvPr id="52" name="Rectangle 51"/>
          <p:cNvSpPr/>
          <p:nvPr/>
        </p:nvSpPr>
        <p:spPr bwMode="auto">
          <a:xfrm>
            <a:off x="2616556" y="540931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53" name="Rectangle 52"/>
          <p:cNvSpPr/>
          <p:nvPr/>
        </p:nvSpPr>
        <p:spPr bwMode="auto">
          <a:xfrm>
            <a:off x="2616556" y="5664897"/>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VP 1</a:t>
            </a:r>
          </a:p>
        </p:txBody>
      </p:sp>
      <p:sp>
        <p:nvSpPr>
          <p:cNvPr id="54" name="Rectangle 53"/>
          <p:cNvSpPr/>
          <p:nvPr/>
        </p:nvSpPr>
        <p:spPr bwMode="auto">
          <a:xfrm>
            <a:off x="2616556" y="5916954"/>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VP 2</a:t>
            </a:r>
          </a:p>
        </p:txBody>
      </p:sp>
      <p:sp>
        <p:nvSpPr>
          <p:cNvPr id="55" name="Rectangle 54"/>
          <p:cNvSpPr/>
          <p:nvPr/>
        </p:nvSpPr>
        <p:spPr bwMode="auto">
          <a:xfrm>
            <a:off x="2616556" y="6426897"/>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56" name="Text Box 38"/>
          <p:cNvSpPr txBox="1">
            <a:spLocks noChangeArrowheads="1"/>
          </p:cNvSpPr>
          <p:nvPr/>
        </p:nvSpPr>
        <p:spPr bwMode="auto">
          <a:xfrm>
            <a:off x="2838717" y="6045873"/>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57" name="Rectangle 56"/>
          <p:cNvSpPr/>
          <p:nvPr/>
        </p:nvSpPr>
        <p:spPr bwMode="auto">
          <a:xfrm>
            <a:off x="5715000" y="342900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58" name="Rectangle 57"/>
          <p:cNvSpPr/>
          <p:nvPr/>
        </p:nvSpPr>
        <p:spPr bwMode="auto">
          <a:xfrm>
            <a:off x="5715000" y="3684587"/>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59" name="Rectangle 58"/>
          <p:cNvSpPr/>
          <p:nvPr/>
        </p:nvSpPr>
        <p:spPr bwMode="auto">
          <a:xfrm>
            <a:off x="5715000" y="3943083"/>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2</a:t>
            </a:r>
          </a:p>
        </p:txBody>
      </p:sp>
      <p:sp>
        <p:nvSpPr>
          <p:cNvPr id="60" name="Rectangle 59"/>
          <p:cNvSpPr/>
          <p:nvPr/>
        </p:nvSpPr>
        <p:spPr bwMode="auto">
          <a:xfrm>
            <a:off x="5715000" y="4196208"/>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1" name="Rectangle 60"/>
          <p:cNvSpPr/>
          <p:nvPr/>
        </p:nvSpPr>
        <p:spPr bwMode="auto">
          <a:xfrm>
            <a:off x="5715000" y="4451795"/>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2" name="Rectangle 61"/>
          <p:cNvSpPr/>
          <p:nvPr/>
        </p:nvSpPr>
        <p:spPr bwMode="auto">
          <a:xfrm>
            <a:off x="5715000" y="4710291"/>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3" name="Rectangle 62"/>
          <p:cNvSpPr/>
          <p:nvPr/>
        </p:nvSpPr>
        <p:spPr bwMode="auto">
          <a:xfrm>
            <a:off x="5715000" y="4965878"/>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6</a:t>
            </a:r>
          </a:p>
        </p:txBody>
      </p:sp>
      <p:sp>
        <p:nvSpPr>
          <p:cNvPr id="64" name="Rectangle 63"/>
          <p:cNvSpPr/>
          <p:nvPr/>
        </p:nvSpPr>
        <p:spPr bwMode="auto">
          <a:xfrm>
            <a:off x="5715000" y="5225442"/>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5" name="Rectangle 64"/>
          <p:cNvSpPr/>
          <p:nvPr/>
        </p:nvSpPr>
        <p:spPr bwMode="auto">
          <a:xfrm>
            <a:off x="5715000" y="5481029"/>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8</a:t>
            </a:r>
          </a:p>
        </p:txBody>
      </p:sp>
      <p:sp>
        <p:nvSpPr>
          <p:cNvPr id="66" name="Rectangle 65"/>
          <p:cNvSpPr/>
          <p:nvPr/>
        </p:nvSpPr>
        <p:spPr bwMode="auto">
          <a:xfrm>
            <a:off x="5715000" y="5739525"/>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7" name="Rectangle 66"/>
          <p:cNvSpPr/>
          <p:nvPr/>
        </p:nvSpPr>
        <p:spPr bwMode="auto">
          <a:xfrm>
            <a:off x="5715000" y="640080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8" name="Text Box 38"/>
          <p:cNvSpPr txBox="1">
            <a:spLocks noChangeArrowheads="1"/>
          </p:cNvSpPr>
          <p:nvPr/>
        </p:nvSpPr>
        <p:spPr bwMode="auto">
          <a:xfrm>
            <a:off x="5960177" y="5948784"/>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71" name="Rectangle 24"/>
          <p:cNvSpPr>
            <a:spLocks noChangeArrowheads="1"/>
          </p:cNvSpPr>
          <p:nvPr/>
        </p:nvSpPr>
        <p:spPr bwMode="auto">
          <a:xfrm>
            <a:off x="5474234" y="32766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72" name="Rectangle 26"/>
          <p:cNvSpPr>
            <a:spLocks noChangeArrowheads="1"/>
          </p:cNvSpPr>
          <p:nvPr/>
        </p:nvSpPr>
        <p:spPr bwMode="auto">
          <a:xfrm>
            <a:off x="5261580" y="6550988"/>
            <a:ext cx="485453"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M</a:t>
            </a:r>
            <a:r>
              <a:rPr lang="en-GB" sz="1400" b="1" dirty="0" smtClean="0">
                <a:latin typeface="Calibri" pitchFamily="34" charset="0"/>
              </a:rPr>
              <a:t>-1</a:t>
            </a:r>
            <a:endParaRPr lang="en-GB" sz="1400" b="1" dirty="0">
              <a:latin typeface="Calibri" pitchFamily="34" charset="0"/>
            </a:endParaRPr>
          </a:p>
        </p:txBody>
      </p:sp>
      <p:cxnSp>
        <p:nvCxnSpPr>
          <p:cNvPr id="74" name="Straight Arrow Connector 73"/>
          <p:cNvCxnSpPr>
            <a:stCxn id="46" idx="3"/>
            <a:endCxn id="59" idx="1"/>
          </p:cNvCxnSpPr>
          <p:nvPr/>
        </p:nvCxnSpPr>
        <p:spPr bwMode="auto">
          <a:xfrm>
            <a:off x="3530956" y="3815290"/>
            <a:ext cx="2184044" cy="255587"/>
          </a:xfrm>
          <a:prstGeom prst="straightConnector1">
            <a:avLst/>
          </a:prstGeom>
          <a:noFill/>
          <a:ln w="25400" cap="flat" cmpd="sng" algn="ctr">
            <a:solidFill>
              <a:schemeClr val="tx1"/>
            </a:solidFill>
            <a:prstDash val="solid"/>
            <a:round/>
            <a:headEnd type="none" w="med" len="med"/>
            <a:tailEnd type="arrow"/>
          </a:ln>
          <a:effectLst/>
        </p:spPr>
      </p:cxnSp>
      <p:cxnSp>
        <p:nvCxnSpPr>
          <p:cNvPr id="76" name="Straight Arrow Connector 75"/>
          <p:cNvCxnSpPr>
            <a:stCxn id="47" idx="3"/>
            <a:endCxn id="63" idx="1"/>
          </p:cNvCxnSpPr>
          <p:nvPr/>
        </p:nvCxnSpPr>
        <p:spPr bwMode="auto">
          <a:xfrm>
            <a:off x="3530956" y="4067347"/>
            <a:ext cx="2184044" cy="1026325"/>
          </a:xfrm>
          <a:prstGeom prst="straightConnector1">
            <a:avLst/>
          </a:prstGeom>
          <a:noFill/>
          <a:ln w="25400" cap="flat" cmpd="sng" algn="ctr">
            <a:solidFill>
              <a:schemeClr val="tx1"/>
            </a:solidFill>
            <a:prstDash val="solid"/>
            <a:round/>
            <a:headEnd type="none" w="med" len="med"/>
            <a:tailEnd type="arrow"/>
          </a:ln>
          <a:effectLst/>
        </p:spPr>
      </p:cxnSp>
      <p:cxnSp>
        <p:nvCxnSpPr>
          <p:cNvPr id="78" name="Straight Arrow Connector 77"/>
          <p:cNvCxnSpPr>
            <a:stCxn id="54" idx="3"/>
            <a:endCxn id="63" idx="1"/>
          </p:cNvCxnSpPr>
          <p:nvPr/>
        </p:nvCxnSpPr>
        <p:spPr bwMode="auto">
          <a:xfrm flipV="1">
            <a:off x="3530956" y="5093672"/>
            <a:ext cx="2184044" cy="951076"/>
          </a:xfrm>
          <a:prstGeom prst="straightConnector1">
            <a:avLst/>
          </a:prstGeom>
          <a:noFill/>
          <a:ln w="25400" cap="flat" cmpd="sng" algn="ctr">
            <a:solidFill>
              <a:schemeClr val="tx1"/>
            </a:solidFill>
            <a:prstDash val="solid"/>
            <a:round/>
            <a:headEnd type="none" w="med" len="med"/>
            <a:tailEnd type="arrow"/>
          </a:ln>
          <a:effectLst/>
        </p:spPr>
      </p:cxnSp>
      <p:cxnSp>
        <p:nvCxnSpPr>
          <p:cNvPr id="80" name="Straight Arrow Connector 79"/>
          <p:cNvCxnSpPr>
            <a:stCxn id="53" idx="3"/>
            <a:endCxn id="65" idx="1"/>
          </p:cNvCxnSpPr>
          <p:nvPr/>
        </p:nvCxnSpPr>
        <p:spPr bwMode="auto">
          <a:xfrm flipV="1">
            <a:off x="3530956" y="5608823"/>
            <a:ext cx="2184044" cy="183868"/>
          </a:xfrm>
          <a:prstGeom prst="straightConnector1">
            <a:avLst/>
          </a:prstGeom>
          <a:noFill/>
          <a:ln w="25400" cap="flat" cmpd="sng" algn="ctr">
            <a:solidFill>
              <a:schemeClr val="tx1"/>
            </a:solidFill>
            <a:prstDash val="solid"/>
            <a:round/>
            <a:headEnd type="none" w="med" len="med"/>
            <a:tailEnd type="arrow"/>
          </a:ln>
          <a:effectLst/>
        </p:spPr>
      </p:cxnSp>
      <p:sp>
        <p:nvSpPr>
          <p:cNvPr id="81" name="Rectangle 80"/>
          <p:cNvSpPr/>
          <p:nvPr/>
        </p:nvSpPr>
        <p:spPr>
          <a:xfrm>
            <a:off x="3911530" y="3178314"/>
            <a:ext cx="1350050" cy="707886"/>
          </a:xfrm>
          <a:prstGeom prst="rect">
            <a:avLst/>
          </a:prstGeom>
        </p:spPr>
        <p:txBody>
          <a:bodyPr wrap="none">
            <a:spAutoFit/>
          </a:bodyPr>
          <a:lstStyle/>
          <a:p>
            <a:pPr algn="ctr"/>
            <a:r>
              <a:rPr lang="en-GB" sz="2000" i="1" dirty="0" smtClean="0">
                <a:solidFill>
                  <a:schemeClr val="tx1">
                    <a:lumMod val="50000"/>
                    <a:lumOff val="50000"/>
                  </a:schemeClr>
                </a:solidFill>
                <a:latin typeface="Calibri" pitchFamily="34" charset="0"/>
              </a:rPr>
              <a:t>Address </a:t>
            </a:r>
          </a:p>
          <a:p>
            <a:pPr algn="ctr"/>
            <a:r>
              <a:rPr lang="en-GB" sz="2000" i="1" dirty="0" smtClean="0">
                <a:solidFill>
                  <a:schemeClr val="tx1">
                    <a:lumMod val="50000"/>
                    <a:lumOff val="50000"/>
                  </a:schemeClr>
                </a:solidFill>
                <a:latin typeface="Calibri" pitchFamily="34" charset="0"/>
              </a:rPr>
              <a:t>translation</a:t>
            </a:r>
            <a:endParaRPr lang="en-US" sz="2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54001" y="533400"/>
            <a:ext cx="86106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VM </a:t>
            </a:r>
            <a:r>
              <a:rPr lang="en-GB" dirty="0"/>
              <a:t>as a Tool for Memory </a:t>
            </a:r>
            <a:r>
              <a:rPr lang="en-GB" dirty="0" smtClean="0"/>
              <a:t>Management</a:t>
            </a:r>
            <a:endParaRPr lang="en-GB" dirty="0"/>
          </a:p>
        </p:txBody>
      </p:sp>
      <p:sp>
        <p:nvSpPr>
          <p:cNvPr id="21506" name="Rectangle 2"/>
          <p:cNvSpPr>
            <a:spLocks noGrp="1" noChangeArrowheads="1"/>
          </p:cNvSpPr>
          <p:nvPr>
            <p:ph idx="1"/>
          </p:nvPr>
        </p:nvSpPr>
        <p:spPr>
          <a:xfrm>
            <a:off x="228600" y="1219200"/>
            <a:ext cx="8763000" cy="1905000"/>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Memory allocation</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Each virtual page can be mapped to any physical page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A virtual page can be stored in different physical pages at different times</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Sharing code and data among processes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Map virtual pages to the same physical page (here: PP 6)</a:t>
            </a:r>
            <a:endParaRPr lang="en-GB" dirty="0"/>
          </a:p>
        </p:txBody>
      </p:sp>
      <p:sp>
        <p:nvSpPr>
          <p:cNvPr id="21507" name="Rectangle 3"/>
          <p:cNvSpPr>
            <a:spLocks noChangeArrowheads="1"/>
          </p:cNvSpPr>
          <p:nvPr/>
        </p:nvSpPr>
        <p:spPr bwMode="auto">
          <a:xfrm>
            <a:off x="993775" y="3352800"/>
            <a:ext cx="1368425" cy="1169987"/>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Virtual Address Space for Process 1:</a:t>
            </a:r>
          </a:p>
        </p:txBody>
      </p:sp>
      <p:sp>
        <p:nvSpPr>
          <p:cNvPr id="21508" name="Rectangle 4"/>
          <p:cNvSpPr>
            <a:spLocks noChangeArrowheads="1"/>
          </p:cNvSpPr>
          <p:nvPr/>
        </p:nvSpPr>
        <p:spPr bwMode="auto">
          <a:xfrm>
            <a:off x="6731356" y="3326876"/>
            <a:ext cx="1066800" cy="1175363"/>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Physical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Address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Space (DRAM)</a:t>
            </a:r>
          </a:p>
        </p:txBody>
      </p:sp>
      <p:sp>
        <p:nvSpPr>
          <p:cNvPr id="21528" name="Rectangle 24"/>
          <p:cNvSpPr>
            <a:spLocks noChangeArrowheads="1"/>
          </p:cNvSpPr>
          <p:nvPr/>
        </p:nvSpPr>
        <p:spPr bwMode="auto">
          <a:xfrm>
            <a:off x="2359919" y="32766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21530" name="Rectangle 26"/>
          <p:cNvSpPr>
            <a:spLocks noChangeArrowheads="1"/>
          </p:cNvSpPr>
          <p:nvPr/>
        </p:nvSpPr>
        <p:spPr bwMode="auto">
          <a:xfrm>
            <a:off x="2192338" y="4576227"/>
            <a:ext cx="446981"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N-1</a:t>
            </a:r>
          </a:p>
        </p:txBody>
      </p:sp>
      <p:sp>
        <p:nvSpPr>
          <p:cNvPr id="21541" name="Rectangle 37"/>
          <p:cNvSpPr>
            <a:spLocks noChangeArrowheads="1"/>
          </p:cNvSpPr>
          <p:nvPr/>
        </p:nvSpPr>
        <p:spPr bwMode="auto">
          <a:xfrm>
            <a:off x="6629400" y="4840555"/>
            <a:ext cx="1449388" cy="512762"/>
          </a:xfrm>
          <a:prstGeom prst="rect">
            <a:avLst/>
          </a:prstGeom>
          <a:noFill/>
          <a:ln w="9525">
            <a:noFill/>
            <a:round/>
            <a:headEnd/>
            <a:tailEnd/>
          </a:ln>
          <a:effectLst/>
        </p:spPr>
        <p:txBody>
          <a:bodyPr wrap="squar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(e.g., read-only </a:t>
            </a:r>
            <a:endParaRPr lang="en-GB" sz="1400" b="1" dirty="0" smtClean="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rPr>
              <a:t>library </a:t>
            </a:r>
            <a:r>
              <a:rPr lang="en-GB" sz="1400" b="1" dirty="0">
                <a:latin typeface="Calibri" pitchFamily="34" charset="0"/>
              </a:rPr>
              <a:t>code)</a:t>
            </a:r>
          </a:p>
        </p:txBody>
      </p:sp>
      <p:sp>
        <p:nvSpPr>
          <p:cNvPr id="21544" name="Rectangle 40"/>
          <p:cNvSpPr>
            <a:spLocks noChangeArrowheads="1"/>
          </p:cNvSpPr>
          <p:nvPr/>
        </p:nvSpPr>
        <p:spPr bwMode="auto">
          <a:xfrm>
            <a:off x="993775" y="5334000"/>
            <a:ext cx="1368425" cy="1169987"/>
          </a:xfrm>
          <a:prstGeom prst="rect">
            <a:avLst/>
          </a:prstGeom>
          <a:noFill/>
          <a:ln w="9525">
            <a:noFill/>
            <a:round/>
            <a:headEnd/>
            <a:tailEnd/>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Virtual Address Space for Process 2:</a:t>
            </a:r>
          </a:p>
        </p:txBody>
      </p:sp>
      <p:sp>
        <p:nvSpPr>
          <p:cNvPr id="45" name="Rectangle 44"/>
          <p:cNvSpPr/>
          <p:nvPr/>
        </p:nvSpPr>
        <p:spPr bwMode="auto">
          <a:xfrm>
            <a:off x="2616556" y="3431909"/>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46" name="Rectangle 45"/>
          <p:cNvSpPr/>
          <p:nvPr/>
        </p:nvSpPr>
        <p:spPr bwMode="auto">
          <a:xfrm>
            <a:off x="2616556" y="3687496"/>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VP 1</a:t>
            </a:r>
          </a:p>
        </p:txBody>
      </p:sp>
      <p:sp>
        <p:nvSpPr>
          <p:cNvPr id="47" name="Rectangle 46"/>
          <p:cNvSpPr/>
          <p:nvPr/>
        </p:nvSpPr>
        <p:spPr bwMode="auto">
          <a:xfrm>
            <a:off x="2616556" y="3939553"/>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VP 2</a:t>
            </a:r>
          </a:p>
        </p:txBody>
      </p:sp>
      <p:sp>
        <p:nvSpPr>
          <p:cNvPr id="48" name="Rectangle 47"/>
          <p:cNvSpPr/>
          <p:nvPr/>
        </p:nvSpPr>
        <p:spPr bwMode="auto">
          <a:xfrm>
            <a:off x="2616556" y="4449496"/>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49" name="Text Box 38"/>
          <p:cNvSpPr txBox="1">
            <a:spLocks noChangeArrowheads="1"/>
          </p:cNvSpPr>
          <p:nvPr/>
        </p:nvSpPr>
        <p:spPr bwMode="auto">
          <a:xfrm>
            <a:off x="2838717" y="4068472"/>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50" name="Rectangle 24"/>
          <p:cNvSpPr>
            <a:spLocks noChangeArrowheads="1"/>
          </p:cNvSpPr>
          <p:nvPr/>
        </p:nvSpPr>
        <p:spPr bwMode="auto">
          <a:xfrm>
            <a:off x="2359919" y="52578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51" name="Rectangle 26"/>
          <p:cNvSpPr>
            <a:spLocks noChangeArrowheads="1"/>
          </p:cNvSpPr>
          <p:nvPr/>
        </p:nvSpPr>
        <p:spPr bwMode="auto">
          <a:xfrm>
            <a:off x="2192338" y="6557427"/>
            <a:ext cx="446981"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N-1</a:t>
            </a:r>
          </a:p>
        </p:txBody>
      </p:sp>
      <p:sp>
        <p:nvSpPr>
          <p:cNvPr id="52" name="Rectangle 51"/>
          <p:cNvSpPr/>
          <p:nvPr/>
        </p:nvSpPr>
        <p:spPr bwMode="auto">
          <a:xfrm>
            <a:off x="2616556" y="540931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53" name="Rectangle 52"/>
          <p:cNvSpPr/>
          <p:nvPr/>
        </p:nvSpPr>
        <p:spPr bwMode="auto">
          <a:xfrm>
            <a:off x="2616556" y="5664897"/>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VP 1</a:t>
            </a:r>
          </a:p>
        </p:txBody>
      </p:sp>
      <p:sp>
        <p:nvSpPr>
          <p:cNvPr id="54" name="Rectangle 53"/>
          <p:cNvSpPr/>
          <p:nvPr/>
        </p:nvSpPr>
        <p:spPr bwMode="auto">
          <a:xfrm>
            <a:off x="2616556" y="5916954"/>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VP 2</a:t>
            </a:r>
          </a:p>
        </p:txBody>
      </p:sp>
      <p:sp>
        <p:nvSpPr>
          <p:cNvPr id="55" name="Rectangle 54"/>
          <p:cNvSpPr/>
          <p:nvPr/>
        </p:nvSpPr>
        <p:spPr bwMode="auto">
          <a:xfrm>
            <a:off x="2616556" y="6426897"/>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56" name="Text Box 38"/>
          <p:cNvSpPr txBox="1">
            <a:spLocks noChangeArrowheads="1"/>
          </p:cNvSpPr>
          <p:nvPr/>
        </p:nvSpPr>
        <p:spPr bwMode="auto">
          <a:xfrm>
            <a:off x="2838717" y="6045873"/>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57" name="Rectangle 56"/>
          <p:cNvSpPr/>
          <p:nvPr/>
        </p:nvSpPr>
        <p:spPr bwMode="auto">
          <a:xfrm>
            <a:off x="5715000" y="342900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58" name="Rectangle 57"/>
          <p:cNvSpPr/>
          <p:nvPr/>
        </p:nvSpPr>
        <p:spPr bwMode="auto">
          <a:xfrm>
            <a:off x="5715000" y="3683001"/>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59" name="Rectangle 58"/>
          <p:cNvSpPr/>
          <p:nvPr/>
        </p:nvSpPr>
        <p:spPr bwMode="auto">
          <a:xfrm>
            <a:off x="5715000" y="3943083"/>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2</a:t>
            </a:r>
          </a:p>
        </p:txBody>
      </p:sp>
      <p:sp>
        <p:nvSpPr>
          <p:cNvPr id="60" name="Rectangle 59"/>
          <p:cNvSpPr/>
          <p:nvPr/>
        </p:nvSpPr>
        <p:spPr bwMode="auto">
          <a:xfrm>
            <a:off x="5715000" y="4196208"/>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1" name="Rectangle 60"/>
          <p:cNvSpPr/>
          <p:nvPr/>
        </p:nvSpPr>
        <p:spPr bwMode="auto">
          <a:xfrm>
            <a:off x="5715000" y="4451795"/>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2" name="Rectangle 61"/>
          <p:cNvSpPr/>
          <p:nvPr/>
        </p:nvSpPr>
        <p:spPr bwMode="auto">
          <a:xfrm>
            <a:off x="5715000" y="4710291"/>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3" name="Rectangle 62"/>
          <p:cNvSpPr/>
          <p:nvPr/>
        </p:nvSpPr>
        <p:spPr bwMode="auto">
          <a:xfrm>
            <a:off x="5715000" y="4965878"/>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6</a:t>
            </a:r>
          </a:p>
        </p:txBody>
      </p:sp>
      <p:sp>
        <p:nvSpPr>
          <p:cNvPr id="64" name="Rectangle 63"/>
          <p:cNvSpPr/>
          <p:nvPr/>
        </p:nvSpPr>
        <p:spPr bwMode="auto">
          <a:xfrm>
            <a:off x="5715000" y="5225442"/>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5" name="Rectangle 64"/>
          <p:cNvSpPr/>
          <p:nvPr/>
        </p:nvSpPr>
        <p:spPr bwMode="auto">
          <a:xfrm>
            <a:off x="5715000" y="5481029"/>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8</a:t>
            </a:r>
          </a:p>
        </p:txBody>
      </p:sp>
      <p:sp>
        <p:nvSpPr>
          <p:cNvPr id="66" name="Rectangle 65"/>
          <p:cNvSpPr/>
          <p:nvPr/>
        </p:nvSpPr>
        <p:spPr bwMode="auto">
          <a:xfrm>
            <a:off x="5715000" y="5739525"/>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7" name="Rectangle 66"/>
          <p:cNvSpPr/>
          <p:nvPr/>
        </p:nvSpPr>
        <p:spPr bwMode="auto">
          <a:xfrm>
            <a:off x="5715000" y="6400800"/>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8" name="Text Box 38"/>
          <p:cNvSpPr txBox="1">
            <a:spLocks noChangeArrowheads="1"/>
          </p:cNvSpPr>
          <p:nvPr/>
        </p:nvSpPr>
        <p:spPr bwMode="auto">
          <a:xfrm>
            <a:off x="5960177" y="5948784"/>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rPr>
              <a:t>...</a:t>
            </a:r>
          </a:p>
        </p:txBody>
      </p:sp>
      <p:sp>
        <p:nvSpPr>
          <p:cNvPr id="71" name="Rectangle 24"/>
          <p:cNvSpPr>
            <a:spLocks noChangeArrowheads="1"/>
          </p:cNvSpPr>
          <p:nvPr/>
        </p:nvSpPr>
        <p:spPr bwMode="auto">
          <a:xfrm>
            <a:off x="5474234" y="3276600"/>
            <a:ext cx="279400" cy="301625"/>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72" name="Rectangle 26"/>
          <p:cNvSpPr>
            <a:spLocks noChangeArrowheads="1"/>
          </p:cNvSpPr>
          <p:nvPr/>
        </p:nvSpPr>
        <p:spPr bwMode="auto">
          <a:xfrm>
            <a:off x="5261580" y="6550988"/>
            <a:ext cx="485453" cy="300573"/>
          </a:xfrm>
          <a:prstGeom prst="rect">
            <a:avLst/>
          </a:prstGeom>
          <a:noFill/>
          <a:ln w="9525">
            <a:noFill/>
            <a:round/>
            <a:headEnd/>
            <a:tailEnd/>
          </a:ln>
          <a:effectLst/>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M</a:t>
            </a:r>
            <a:r>
              <a:rPr lang="en-GB" sz="1400" b="1" dirty="0" smtClean="0">
                <a:latin typeface="Calibri" pitchFamily="34" charset="0"/>
              </a:rPr>
              <a:t>-1</a:t>
            </a:r>
            <a:endParaRPr lang="en-GB" sz="1400" b="1" dirty="0">
              <a:latin typeface="Calibri" pitchFamily="34" charset="0"/>
            </a:endParaRPr>
          </a:p>
        </p:txBody>
      </p:sp>
      <p:cxnSp>
        <p:nvCxnSpPr>
          <p:cNvPr id="74" name="Straight Arrow Connector 73"/>
          <p:cNvCxnSpPr>
            <a:stCxn id="46" idx="3"/>
            <a:endCxn id="59" idx="1"/>
          </p:cNvCxnSpPr>
          <p:nvPr/>
        </p:nvCxnSpPr>
        <p:spPr bwMode="auto">
          <a:xfrm>
            <a:off x="3530956" y="3815290"/>
            <a:ext cx="2184044" cy="255587"/>
          </a:xfrm>
          <a:prstGeom prst="straightConnector1">
            <a:avLst/>
          </a:prstGeom>
          <a:noFill/>
          <a:ln w="25400" cap="flat" cmpd="sng" algn="ctr">
            <a:solidFill>
              <a:schemeClr val="tx1"/>
            </a:solidFill>
            <a:prstDash val="solid"/>
            <a:round/>
            <a:headEnd type="none" w="med" len="med"/>
            <a:tailEnd type="arrow"/>
          </a:ln>
          <a:effectLst/>
        </p:spPr>
      </p:cxnSp>
      <p:cxnSp>
        <p:nvCxnSpPr>
          <p:cNvPr id="76" name="Straight Arrow Connector 75"/>
          <p:cNvCxnSpPr>
            <a:stCxn id="47" idx="3"/>
            <a:endCxn id="63" idx="1"/>
          </p:cNvCxnSpPr>
          <p:nvPr/>
        </p:nvCxnSpPr>
        <p:spPr bwMode="auto">
          <a:xfrm>
            <a:off x="3530956" y="4067347"/>
            <a:ext cx="2184044" cy="1026325"/>
          </a:xfrm>
          <a:prstGeom prst="straightConnector1">
            <a:avLst/>
          </a:prstGeom>
          <a:noFill/>
          <a:ln w="25400" cap="flat" cmpd="sng" algn="ctr">
            <a:solidFill>
              <a:schemeClr val="tx1"/>
            </a:solidFill>
            <a:prstDash val="solid"/>
            <a:round/>
            <a:headEnd type="none" w="med" len="med"/>
            <a:tailEnd type="arrow"/>
          </a:ln>
          <a:effectLst/>
        </p:spPr>
      </p:cxnSp>
      <p:cxnSp>
        <p:nvCxnSpPr>
          <p:cNvPr id="78" name="Straight Arrow Connector 77"/>
          <p:cNvCxnSpPr>
            <a:stCxn id="54" idx="3"/>
            <a:endCxn id="63" idx="1"/>
          </p:cNvCxnSpPr>
          <p:nvPr/>
        </p:nvCxnSpPr>
        <p:spPr bwMode="auto">
          <a:xfrm flipV="1">
            <a:off x="3530956" y="5093672"/>
            <a:ext cx="2184044" cy="951076"/>
          </a:xfrm>
          <a:prstGeom prst="straightConnector1">
            <a:avLst/>
          </a:prstGeom>
          <a:noFill/>
          <a:ln w="25400" cap="flat" cmpd="sng" algn="ctr">
            <a:solidFill>
              <a:schemeClr val="tx1"/>
            </a:solidFill>
            <a:prstDash val="solid"/>
            <a:round/>
            <a:headEnd type="none" w="med" len="med"/>
            <a:tailEnd type="arrow"/>
          </a:ln>
          <a:effectLst/>
        </p:spPr>
      </p:cxnSp>
      <p:cxnSp>
        <p:nvCxnSpPr>
          <p:cNvPr id="80" name="Straight Arrow Connector 79"/>
          <p:cNvCxnSpPr>
            <a:stCxn id="53" idx="3"/>
            <a:endCxn id="65" idx="1"/>
          </p:cNvCxnSpPr>
          <p:nvPr/>
        </p:nvCxnSpPr>
        <p:spPr bwMode="auto">
          <a:xfrm flipV="1">
            <a:off x="3530956" y="5608823"/>
            <a:ext cx="2184044" cy="183868"/>
          </a:xfrm>
          <a:prstGeom prst="straightConnector1">
            <a:avLst/>
          </a:prstGeom>
          <a:noFill/>
          <a:ln w="25400" cap="flat" cmpd="sng" algn="ctr">
            <a:solidFill>
              <a:schemeClr val="tx1"/>
            </a:solidFill>
            <a:prstDash val="solid"/>
            <a:round/>
            <a:headEnd type="none" w="med" len="med"/>
            <a:tailEnd type="arrow"/>
          </a:ln>
          <a:effectLst/>
        </p:spPr>
      </p:cxnSp>
      <p:sp>
        <p:nvSpPr>
          <p:cNvPr id="81" name="Rectangle 80"/>
          <p:cNvSpPr/>
          <p:nvPr/>
        </p:nvSpPr>
        <p:spPr>
          <a:xfrm>
            <a:off x="3911530" y="3178314"/>
            <a:ext cx="1350050" cy="707886"/>
          </a:xfrm>
          <a:prstGeom prst="rect">
            <a:avLst/>
          </a:prstGeom>
        </p:spPr>
        <p:txBody>
          <a:bodyPr wrap="none">
            <a:spAutoFit/>
          </a:bodyPr>
          <a:lstStyle/>
          <a:p>
            <a:pPr algn="ctr"/>
            <a:r>
              <a:rPr lang="en-GB" sz="2000" i="1" dirty="0" smtClean="0">
                <a:solidFill>
                  <a:schemeClr val="tx1">
                    <a:lumMod val="50000"/>
                    <a:lumOff val="50000"/>
                  </a:schemeClr>
                </a:solidFill>
                <a:latin typeface="Calibri" pitchFamily="34" charset="0"/>
              </a:rPr>
              <a:t>Address </a:t>
            </a:r>
          </a:p>
          <a:p>
            <a:pPr algn="ctr"/>
            <a:r>
              <a:rPr lang="en-GB" sz="2000" i="1" dirty="0" smtClean="0">
                <a:solidFill>
                  <a:schemeClr val="tx1">
                    <a:lumMod val="50000"/>
                    <a:lumOff val="50000"/>
                  </a:schemeClr>
                </a:solidFill>
                <a:latin typeface="Calibri" pitchFamily="34" charset="0"/>
              </a:rPr>
              <a:t>translation</a:t>
            </a:r>
            <a:endParaRPr lang="en-US" sz="2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04813" y="360362"/>
            <a:ext cx="8283575"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Simplifying Linking and Loading</a:t>
            </a:r>
          </a:p>
        </p:txBody>
      </p:sp>
      <p:sp>
        <p:nvSpPr>
          <p:cNvPr id="23578" name="Rectangle 26"/>
          <p:cNvSpPr>
            <a:spLocks noGrp="1" noChangeArrowheads="1"/>
          </p:cNvSpPr>
          <p:nvPr>
            <p:ph idx="1"/>
          </p:nvPr>
        </p:nvSpPr>
        <p:spPr>
          <a:xfrm>
            <a:off x="381000" y="1600200"/>
            <a:ext cx="3962400" cy="4778910"/>
          </a:xfrm>
          <a:ln/>
        </p:spPr>
        <p:txBody>
          <a:bodyPr/>
          <a:lstStyle/>
          <a:p>
            <a:pPr marL="228600" indent="-228600">
              <a:spcBef>
                <a:spcPts val="1250"/>
              </a:spcBef>
              <a:tabLst>
                <a:tab pos="28733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Linking</a:t>
            </a:r>
            <a:r>
              <a:rPr lang="en-GB" b="0" dirty="0">
                <a:effectLst/>
              </a:rPr>
              <a:t> </a:t>
            </a:r>
          </a:p>
          <a:p>
            <a:pPr marL="457200" lvl="1" indent="-228600">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Each program has similar virtual address space</a:t>
            </a:r>
          </a:p>
          <a:p>
            <a:pPr marL="457200" lvl="1" indent="-228600">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smtClean="0"/>
              <a:t>Code</a:t>
            </a:r>
            <a:r>
              <a:rPr lang="en-GB" sz="1800" dirty="0"/>
              <a:t>, stack, and shared libraries always start at the same address</a:t>
            </a:r>
          </a:p>
          <a:p>
            <a:pPr lvl="1">
              <a:spcBef>
                <a:spcPts val="563"/>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800" dirty="0"/>
          </a:p>
          <a:p>
            <a:pPr marL="228600" indent="-228600">
              <a:spcBef>
                <a:spcPts val="1250"/>
              </a:spcBef>
              <a:tabLst>
                <a:tab pos="28733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Loading </a:t>
            </a:r>
          </a:p>
          <a:p>
            <a:pPr marL="457200" lvl="1" indent="-228600">
              <a:lnSpc>
                <a:spcPct val="94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b="1" dirty="0" err="1">
                <a:latin typeface="Courier New" pitchFamily="49" charset="0"/>
                <a:cs typeface="Courier New" pitchFamily="49" charset="0"/>
              </a:rPr>
              <a:t>execve</a:t>
            </a:r>
            <a:r>
              <a:rPr lang="en-GB" sz="1800" b="1" dirty="0">
                <a:latin typeface="Courier New" pitchFamily="49" charset="0"/>
                <a:cs typeface="Courier New" pitchFamily="49" charset="0"/>
              </a:rPr>
              <a:t>(</a:t>
            </a:r>
            <a:r>
              <a:rPr lang="en-GB" sz="1800" b="1" dirty="0" smtClean="0">
                <a:latin typeface="Courier New" pitchFamily="49" charset="0"/>
                <a:cs typeface="Courier New" pitchFamily="49" charset="0"/>
              </a:rPr>
              <a:t>)</a:t>
            </a:r>
            <a:r>
              <a:rPr lang="en-GB" sz="1800" dirty="0" smtClean="0"/>
              <a:t> allocates virtual pages for .text and .data sections </a:t>
            </a:r>
            <a:br>
              <a:rPr lang="en-GB" sz="1800" dirty="0" smtClean="0"/>
            </a:br>
            <a:r>
              <a:rPr lang="en-GB" sz="1800" dirty="0" smtClean="0"/>
              <a:t>= creates PTEs marked as invalid</a:t>
            </a:r>
            <a:endParaRPr lang="en-GB" sz="1800" dirty="0"/>
          </a:p>
          <a:p>
            <a:pPr marL="457200" lvl="1" indent="-228600">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The </a:t>
            </a:r>
            <a:r>
              <a:rPr lang="en-GB" sz="1800" b="1" dirty="0">
                <a:latin typeface="Courier New" pitchFamily="49" charset="0"/>
                <a:cs typeface="Courier New" pitchFamily="49" charset="0"/>
              </a:rPr>
              <a:t>.text </a:t>
            </a:r>
            <a:r>
              <a:rPr lang="en-GB" sz="1800" dirty="0"/>
              <a:t>and </a:t>
            </a:r>
            <a:r>
              <a:rPr lang="en-GB" sz="1800" b="1" dirty="0">
                <a:latin typeface="Courier New" pitchFamily="49" charset="0"/>
                <a:cs typeface="Courier New" pitchFamily="49" charset="0"/>
              </a:rPr>
              <a:t>.data </a:t>
            </a:r>
            <a:r>
              <a:rPr lang="en-GB" sz="1800" dirty="0"/>
              <a:t>sections are copied, page by page, on demand by the virtual memory </a:t>
            </a:r>
            <a:r>
              <a:rPr lang="en-GB" sz="1800" dirty="0" smtClean="0"/>
              <a:t>system</a:t>
            </a:r>
            <a:endParaRPr lang="en-GB" sz="1800" dirty="0"/>
          </a:p>
          <a:p>
            <a:pPr>
              <a:spcBef>
                <a:spcPts val="1125"/>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800" dirty="0">
              <a:solidFill>
                <a:srgbClr val="000066"/>
              </a:solidFill>
              <a:effectLst/>
            </a:endParaRPr>
          </a:p>
        </p:txBody>
      </p:sp>
      <p:sp>
        <p:nvSpPr>
          <p:cNvPr id="29" name="Rectangle 14"/>
          <p:cNvSpPr>
            <a:spLocks noChangeArrowheads="1"/>
          </p:cNvSpPr>
          <p:nvPr/>
        </p:nvSpPr>
        <p:spPr bwMode="auto">
          <a:xfrm>
            <a:off x="4998661" y="1262063"/>
            <a:ext cx="2789237" cy="487362"/>
          </a:xfrm>
          <a:prstGeom prst="rect">
            <a:avLst/>
          </a:prstGeom>
          <a:solidFill>
            <a:srgbClr val="F1C7C7"/>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Kernel virtual memory</a:t>
            </a:r>
          </a:p>
        </p:txBody>
      </p:sp>
      <p:sp>
        <p:nvSpPr>
          <p:cNvPr id="30" name="Rectangle 15"/>
          <p:cNvSpPr>
            <a:spLocks noChangeArrowheads="1"/>
          </p:cNvSpPr>
          <p:nvPr/>
        </p:nvSpPr>
        <p:spPr bwMode="auto">
          <a:xfrm>
            <a:off x="4998661" y="2963863"/>
            <a:ext cx="2789237" cy="66992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Memory-mapped region for</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shared libraries</a:t>
            </a:r>
          </a:p>
        </p:txBody>
      </p:sp>
      <p:sp>
        <p:nvSpPr>
          <p:cNvPr id="31" name="Rectangle 16"/>
          <p:cNvSpPr>
            <a:spLocks noChangeArrowheads="1"/>
          </p:cNvSpPr>
          <p:nvPr/>
        </p:nvSpPr>
        <p:spPr bwMode="auto">
          <a:xfrm>
            <a:off x="4998661" y="3629025"/>
            <a:ext cx="2789237" cy="7239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32" name="Rectangle 17"/>
          <p:cNvSpPr>
            <a:spLocks noChangeArrowheads="1"/>
          </p:cNvSpPr>
          <p:nvPr/>
        </p:nvSpPr>
        <p:spPr bwMode="auto">
          <a:xfrm>
            <a:off x="4998662" y="4350808"/>
            <a:ext cx="2789237" cy="66992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(created by </a:t>
            </a:r>
            <a:r>
              <a:rPr lang="en-GB" sz="1600" b="1" dirty="0" err="1">
                <a:latin typeface="Courier New" pitchFamily="49" charset="0"/>
                <a:ea typeface="msgothic" charset="0"/>
                <a:cs typeface="msgothic" charset="0"/>
              </a:rPr>
              <a:t>malloc</a:t>
            </a:r>
            <a:r>
              <a:rPr lang="en-GB" sz="1600" b="1" dirty="0">
                <a:latin typeface="Calibri" pitchFamily="34" charset="0"/>
                <a:ea typeface="msgothic" charset="0"/>
                <a:cs typeface="msgothic" charset="0"/>
              </a:rPr>
              <a:t>)</a:t>
            </a:r>
          </a:p>
        </p:txBody>
      </p:sp>
      <p:sp>
        <p:nvSpPr>
          <p:cNvPr id="33" name="Rectangle 18"/>
          <p:cNvSpPr>
            <a:spLocks noChangeArrowheads="1"/>
          </p:cNvSpPr>
          <p:nvPr/>
        </p:nvSpPr>
        <p:spPr bwMode="auto">
          <a:xfrm>
            <a:off x="4998661" y="2054225"/>
            <a:ext cx="2789237" cy="906463"/>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34" name="Line 19"/>
          <p:cNvSpPr>
            <a:spLocks noChangeShapeType="1"/>
          </p:cNvSpPr>
          <p:nvPr/>
        </p:nvSpPr>
        <p:spPr bwMode="auto">
          <a:xfrm flipV="1">
            <a:off x="6388782" y="3957638"/>
            <a:ext cx="1588" cy="384175"/>
          </a:xfrm>
          <a:prstGeom prst="line">
            <a:avLst/>
          </a:prstGeom>
          <a:noFill/>
          <a:ln w="3240">
            <a:solidFill>
              <a:schemeClr val="tx1"/>
            </a:solidFill>
            <a:miter lim="800000"/>
            <a:headEnd/>
            <a:tailEnd type="triangle" w="med" len="med"/>
          </a:ln>
          <a:effectLst/>
        </p:spPr>
        <p:txBody>
          <a:bodyPr/>
          <a:lstStyle/>
          <a:p>
            <a:endParaRPr lang="en-US"/>
          </a:p>
        </p:txBody>
      </p:sp>
      <p:sp>
        <p:nvSpPr>
          <p:cNvPr id="35" name="Rectangle 20"/>
          <p:cNvSpPr>
            <a:spLocks noChangeArrowheads="1"/>
          </p:cNvSpPr>
          <p:nvPr/>
        </p:nvSpPr>
        <p:spPr bwMode="auto">
          <a:xfrm>
            <a:off x="4998661" y="1719263"/>
            <a:ext cx="2789237" cy="563562"/>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User 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(created at runtime)</a:t>
            </a:r>
          </a:p>
        </p:txBody>
      </p:sp>
      <p:sp>
        <p:nvSpPr>
          <p:cNvPr id="36" name="Line 21"/>
          <p:cNvSpPr>
            <a:spLocks noChangeShapeType="1"/>
          </p:cNvSpPr>
          <p:nvPr/>
        </p:nvSpPr>
        <p:spPr bwMode="auto">
          <a:xfrm flipV="1">
            <a:off x="6388782" y="2738438"/>
            <a:ext cx="1588" cy="231775"/>
          </a:xfrm>
          <a:prstGeom prst="line">
            <a:avLst/>
          </a:prstGeom>
          <a:noFill/>
          <a:ln w="3240">
            <a:solidFill>
              <a:schemeClr val="tx1"/>
            </a:solidFill>
            <a:miter lim="800000"/>
            <a:headEnd/>
            <a:tailEnd type="triangle" w="med" len="med"/>
          </a:ln>
          <a:effectLst/>
        </p:spPr>
        <p:txBody>
          <a:bodyPr/>
          <a:lstStyle/>
          <a:p>
            <a:endParaRPr lang="en-US"/>
          </a:p>
        </p:txBody>
      </p:sp>
      <p:sp>
        <p:nvSpPr>
          <p:cNvPr id="37" name="Line 22"/>
          <p:cNvSpPr>
            <a:spLocks noChangeShapeType="1"/>
          </p:cNvSpPr>
          <p:nvPr/>
        </p:nvSpPr>
        <p:spPr bwMode="auto">
          <a:xfrm>
            <a:off x="6388782" y="2282825"/>
            <a:ext cx="1588" cy="228600"/>
          </a:xfrm>
          <a:prstGeom prst="line">
            <a:avLst/>
          </a:prstGeom>
          <a:noFill/>
          <a:ln w="3240">
            <a:solidFill>
              <a:schemeClr val="tx1"/>
            </a:solidFill>
            <a:miter lim="800000"/>
            <a:headEnd/>
            <a:tailEnd type="triangle" w="med" len="med"/>
          </a:ln>
          <a:effectLst/>
        </p:spPr>
        <p:txBody>
          <a:bodyPr/>
          <a:lstStyle/>
          <a:p>
            <a:endParaRPr lang="en-US"/>
          </a:p>
        </p:txBody>
      </p:sp>
      <p:sp>
        <p:nvSpPr>
          <p:cNvPr id="38" name="Rectangle 23"/>
          <p:cNvSpPr>
            <a:spLocks noChangeArrowheads="1"/>
          </p:cNvSpPr>
          <p:nvPr/>
        </p:nvSpPr>
        <p:spPr bwMode="auto">
          <a:xfrm>
            <a:off x="4998661" y="6312958"/>
            <a:ext cx="2789238" cy="3968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Unused</a:t>
            </a:r>
          </a:p>
        </p:txBody>
      </p:sp>
      <p:sp>
        <p:nvSpPr>
          <p:cNvPr id="39" name="Text Box 24"/>
          <p:cNvSpPr txBox="1">
            <a:spLocks noChangeArrowheads="1"/>
          </p:cNvSpPr>
          <p:nvPr/>
        </p:nvSpPr>
        <p:spPr bwMode="auto">
          <a:xfrm>
            <a:off x="4733026" y="6531510"/>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0</a:t>
            </a:r>
          </a:p>
        </p:txBody>
      </p:sp>
      <p:sp>
        <p:nvSpPr>
          <p:cNvPr id="40" name="Text Box 25"/>
          <p:cNvSpPr txBox="1">
            <a:spLocks noChangeArrowheads="1"/>
          </p:cNvSpPr>
          <p:nvPr/>
        </p:nvSpPr>
        <p:spPr bwMode="auto">
          <a:xfrm>
            <a:off x="8146053" y="2108200"/>
            <a:ext cx="869831" cy="80855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esp</a:t>
            </a:r>
            <a:r>
              <a:rPr lang="en-GB" sz="1600" b="1" dirty="0">
                <a:latin typeface="Calibri"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(stack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pointer)</a:t>
            </a:r>
          </a:p>
        </p:txBody>
      </p:sp>
      <p:sp>
        <p:nvSpPr>
          <p:cNvPr id="41" name="Line 26"/>
          <p:cNvSpPr>
            <a:spLocks noChangeShapeType="1"/>
          </p:cNvSpPr>
          <p:nvPr/>
        </p:nvSpPr>
        <p:spPr bwMode="auto">
          <a:xfrm flipH="1">
            <a:off x="7839666" y="2279650"/>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42" name="Text Box 27"/>
          <p:cNvSpPr txBox="1">
            <a:spLocks noChangeArrowheads="1"/>
          </p:cNvSpPr>
          <p:nvPr/>
        </p:nvSpPr>
        <p:spPr bwMode="auto">
          <a:xfrm>
            <a:off x="8008032" y="990600"/>
            <a:ext cx="1149972" cy="818367"/>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invisible to</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user code</a:t>
            </a:r>
          </a:p>
        </p:txBody>
      </p:sp>
      <p:sp>
        <p:nvSpPr>
          <p:cNvPr id="43" name="Line 28"/>
          <p:cNvSpPr>
            <a:spLocks noChangeShapeType="1"/>
          </p:cNvSpPr>
          <p:nvPr/>
        </p:nvSpPr>
        <p:spPr bwMode="auto">
          <a:xfrm flipV="1">
            <a:off x="7855632" y="1257568"/>
            <a:ext cx="1588" cy="460375"/>
          </a:xfrm>
          <a:prstGeom prst="line">
            <a:avLst/>
          </a:prstGeom>
          <a:noFill/>
          <a:ln w="3240">
            <a:solidFill>
              <a:schemeClr val="tx1"/>
            </a:solidFill>
            <a:miter lim="800000"/>
            <a:headEnd/>
            <a:tailEnd type="triangle" w="med" len="med"/>
          </a:ln>
          <a:effectLst/>
        </p:spPr>
        <p:txBody>
          <a:bodyPr/>
          <a:lstStyle/>
          <a:p>
            <a:endParaRPr lang="en-US"/>
          </a:p>
        </p:txBody>
      </p:sp>
      <p:sp>
        <p:nvSpPr>
          <p:cNvPr id="44" name="Text Box 29"/>
          <p:cNvSpPr txBox="1">
            <a:spLocks noChangeArrowheads="1"/>
          </p:cNvSpPr>
          <p:nvPr/>
        </p:nvSpPr>
        <p:spPr bwMode="auto">
          <a:xfrm>
            <a:off x="8200120" y="4173538"/>
            <a:ext cx="552052"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brk</a:t>
            </a:r>
          </a:p>
        </p:txBody>
      </p:sp>
      <p:sp>
        <p:nvSpPr>
          <p:cNvPr id="45" name="Line 30"/>
          <p:cNvSpPr>
            <a:spLocks noChangeShapeType="1"/>
          </p:cNvSpPr>
          <p:nvPr/>
        </p:nvSpPr>
        <p:spPr bwMode="auto">
          <a:xfrm flipH="1">
            <a:off x="7815945" y="4340225"/>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46" name="Text Box 31"/>
          <p:cNvSpPr txBox="1">
            <a:spLocks noChangeArrowheads="1"/>
          </p:cNvSpPr>
          <p:nvPr/>
        </p:nvSpPr>
        <p:spPr bwMode="auto">
          <a:xfrm>
            <a:off x="3886882" y="1595216"/>
            <a:ext cx="1111500" cy="2680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itchFamily="49" charset="0"/>
                <a:ea typeface="msgothic" charset="0"/>
                <a:cs typeface="msgothic" charset="0"/>
              </a:rPr>
              <a:t>0xc0000000</a:t>
            </a:r>
          </a:p>
        </p:txBody>
      </p:sp>
      <p:sp>
        <p:nvSpPr>
          <p:cNvPr id="47" name="Text Box 32"/>
          <p:cNvSpPr txBox="1">
            <a:spLocks noChangeArrowheads="1"/>
          </p:cNvSpPr>
          <p:nvPr/>
        </p:nvSpPr>
        <p:spPr bwMode="auto">
          <a:xfrm>
            <a:off x="3878945" y="6189452"/>
            <a:ext cx="1111500" cy="2680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latin typeface="Courier New" pitchFamily="49" charset="0"/>
                <a:ea typeface="msgothic" charset="0"/>
                <a:cs typeface="msgothic" charset="0"/>
              </a:rPr>
              <a:t>0x08048000</a:t>
            </a:r>
          </a:p>
        </p:txBody>
      </p:sp>
      <p:sp>
        <p:nvSpPr>
          <p:cNvPr id="48" name="Text Box 33"/>
          <p:cNvSpPr txBox="1">
            <a:spLocks noChangeArrowheads="1"/>
          </p:cNvSpPr>
          <p:nvPr/>
        </p:nvSpPr>
        <p:spPr bwMode="auto">
          <a:xfrm>
            <a:off x="3905932" y="3498907"/>
            <a:ext cx="1111500" cy="2680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latin typeface="Courier New" pitchFamily="49" charset="0"/>
                <a:ea typeface="msgothic" charset="0"/>
                <a:cs typeface="msgothic" charset="0"/>
              </a:rPr>
              <a:t>0x40000000</a:t>
            </a:r>
          </a:p>
        </p:txBody>
      </p:sp>
      <p:sp>
        <p:nvSpPr>
          <p:cNvPr id="49" name="Rectangle 34"/>
          <p:cNvSpPr>
            <a:spLocks noChangeArrowheads="1"/>
          </p:cNvSpPr>
          <p:nvPr/>
        </p:nvSpPr>
        <p:spPr bwMode="auto">
          <a:xfrm>
            <a:off x="4998661" y="5017558"/>
            <a:ext cx="2789238" cy="669925"/>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Read/write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a:latin typeface="Courier New" pitchFamily="49" charset="0"/>
                <a:ea typeface="msgothic" charset="0"/>
                <a:cs typeface="msgothic" charset="0"/>
              </a:rPr>
              <a:t>data</a:t>
            </a:r>
            <a:r>
              <a:rPr lang="en-GB" sz="1600" b="1" dirty="0">
                <a:latin typeface="Calibri" pitchFamily="34" charset="0"/>
                <a:ea typeface="msgothic" charset="0"/>
                <a:cs typeface="msgothic" charset="0"/>
              </a:rPr>
              <a:t>, .</a:t>
            </a:r>
            <a:r>
              <a:rPr lang="en-GB" sz="1600" b="1" dirty="0" err="1">
                <a:latin typeface="Courier New" pitchFamily="49" charset="0"/>
                <a:ea typeface="msgothic" charset="0"/>
                <a:cs typeface="msgothic" charset="0"/>
              </a:rPr>
              <a:t>bss</a:t>
            </a:r>
            <a:r>
              <a:rPr lang="en-GB" sz="1600" b="1" dirty="0">
                <a:latin typeface="Calibri" pitchFamily="34" charset="0"/>
                <a:ea typeface="msgothic" charset="0"/>
                <a:cs typeface="msgothic" charset="0"/>
              </a:rPr>
              <a:t>)</a:t>
            </a:r>
          </a:p>
        </p:txBody>
      </p:sp>
      <p:sp>
        <p:nvSpPr>
          <p:cNvPr id="50" name="Rectangle 35"/>
          <p:cNvSpPr>
            <a:spLocks noChangeArrowheads="1"/>
          </p:cNvSpPr>
          <p:nvPr/>
        </p:nvSpPr>
        <p:spPr bwMode="auto">
          <a:xfrm>
            <a:off x="4998661" y="5643033"/>
            <a:ext cx="2789238" cy="669925"/>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Read-only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a:latin typeface="Courier New" pitchFamily="49" charset="0"/>
                <a:ea typeface="msgothic" charset="0"/>
                <a:cs typeface="msgothic" charset="0"/>
              </a:rPr>
              <a:t>.init</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text</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rodata</a:t>
            </a:r>
            <a:r>
              <a:rPr lang="en-GB" sz="1600" b="1" dirty="0">
                <a:latin typeface="Calibri" pitchFamily="34" charset="0"/>
                <a:ea typeface="msgothic" charset="0"/>
                <a:cs typeface="msgothic" charset="0"/>
              </a:rPr>
              <a:t>)</a:t>
            </a:r>
          </a:p>
        </p:txBody>
      </p:sp>
      <p:sp>
        <p:nvSpPr>
          <p:cNvPr id="51" name="AutoShape 36"/>
          <p:cNvSpPr>
            <a:spLocks/>
          </p:cNvSpPr>
          <p:nvPr/>
        </p:nvSpPr>
        <p:spPr bwMode="auto">
          <a:xfrm>
            <a:off x="7836582" y="5026025"/>
            <a:ext cx="76200" cy="1295400"/>
          </a:xfrm>
          <a:prstGeom prst="rightBrace">
            <a:avLst>
              <a:gd name="adj1" fmla="val 141667"/>
              <a:gd name="adj2" fmla="val 50000"/>
            </a:avLst>
          </a:prstGeom>
          <a:noFill/>
          <a:ln w="12600">
            <a:solidFill>
              <a:srgbClr val="000066"/>
            </a:solidFill>
            <a:miter lim="800000"/>
            <a:headEnd/>
            <a:tailEnd/>
          </a:ln>
          <a:effectLst/>
        </p:spPr>
        <p:txBody>
          <a:bodyPr wrap="none" anchor="ctr"/>
          <a:lstStyle/>
          <a:p>
            <a:endParaRPr lang="en-US"/>
          </a:p>
        </p:txBody>
      </p:sp>
      <p:sp>
        <p:nvSpPr>
          <p:cNvPr id="52" name="Text Box 37"/>
          <p:cNvSpPr txBox="1">
            <a:spLocks noChangeArrowheads="1"/>
          </p:cNvSpPr>
          <p:nvPr/>
        </p:nvSpPr>
        <p:spPr bwMode="auto">
          <a:xfrm>
            <a:off x="7988982" y="5010150"/>
            <a:ext cx="1149459" cy="13009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Loaded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from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the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executable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file</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327025" y="381000"/>
            <a:ext cx="8588375"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VM </a:t>
            </a:r>
            <a:r>
              <a:rPr lang="en-GB" dirty="0"/>
              <a:t>as a Tool for Memory Protection</a:t>
            </a:r>
          </a:p>
        </p:txBody>
      </p:sp>
      <p:sp>
        <p:nvSpPr>
          <p:cNvPr id="24578" name="Rectangle 2"/>
          <p:cNvSpPr>
            <a:spLocks noGrp="1" noChangeArrowheads="1"/>
          </p:cNvSpPr>
          <p:nvPr>
            <p:ph idx="1"/>
          </p:nvPr>
        </p:nvSpPr>
        <p:spPr>
          <a:xfrm>
            <a:off x="338668" y="1295400"/>
            <a:ext cx="8307387" cy="1293812"/>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Extend PTEs with permission bits</a:t>
            </a:r>
          </a:p>
          <a:p>
            <a:pPr>
              <a:lnSpc>
                <a:spcPct val="83000"/>
              </a:lnSpc>
              <a:spcBef>
                <a:spcPts val="12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Page fault handler checks these before remapping</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violated, send process SIGSEGV (segmentation fault)</a:t>
            </a:r>
          </a:p>
        </p:txBody>
      </p:sp>
      <p:sp>
        <p:nvSpPr>
          <p:cNvPr id="24580" name="Text Box 4"/>
          <p:cNvSpPr txBox="1">
            <a:spLocks noChangeArrowheads="1"/>
          </p:cNvSpPr>
          <p:nvPr/>
        </p:nvSpPr>
        <p:spPr bwMode="auto">
          <a:xfrm>
            <a:off x="152400" y="2901694"/>
            <a:ext cx="1072087" cy="333210"/>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Process </a:t>
            </a:r>
            <a:r>
              <a:rPr lang="en-GB" sz="1800" i="1" dirty="0" err="1">
                <a:solidFill>
                  <a:schemeClr val="tx1">
                    <a:lumMod val="50000"/>
                    <a:lumOff val="50000"/>
                  </a:schemeClr>
                </a:solidFill>
                <a:latin typeface="Calibri" pitchFamily="34" charset="0"/>
              </a:rPr>
              <a:t>i</a:t>
            </a:r>
            <a:r>
              <a:rPr lang="en-GB" sz="1800" i="1" dirty="0">
                <a:solidFill>
                  <a:schemeClr val="tx1">
                    <a:lumMod val="50000"/>
                    <a:lumOff val="50000"/>
                  </a:schemeClr>
                </a:solidFill>
                <a:latin typeface="Calibri" pitchFamily="34" charset="0"/>
              </a:rPr>
              <a:t>:</a:t>
            </a:r>
          </a:p>
        </p:txBody>
      </p:sp>
      <p:sp>
        <p:nvSpPr>
          <p:cNvPr id="24581" name="Text Box 5"/>
          <p:cNvSpPr txBox="1">
            <a:spLocks noChangeArrowheads="1"/>
          </p:cNvSpPr>
          <p:nvPr/>
        </p:nvSpPr>
        <p:spPr bwMode="auto">
          <a:xfrm>
            <a:off x="4297363" y="2871788"/>
            <a:ext cx="866262"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Address</a:t>
            </a:r>
          </a:p>
        </p:txBody>
      </p:sp>
      <p:sp>
        <p:nvSpPr>
          <p:cNvPr id="24582" name="Text Box 6"/>
          <p:cNvSpPr txBox="1">
            <a:spLocks noChangeArrowheads="1"/>
          </p:cNvSpPr>
          <p:nvPr/>
        </p:nvSpPr>
        <p:spPr bwMode="auto">
          <a:xfrm>
            <a:off x="2657479" y="2871788"/>
            <a:ext cx="649664"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READ</a:t>
            </a:r>
          </a:p>
        </p:txBody>
      </p:sp>
      <p:sp>
        <p:nvSpPr>
          <p:cNvPr id="24583" name="Text Box 7"/>
          <p:cNvSpPr txBox="1">
            <a:spLocks noChangeArrowheads="1"/>
          </p:cNvSpPr>
          <p:nvPr/>
        </p:nvSpPr>
        <p:spPr bwMode="auto">
          <a:xfrm>
            <a:off x="3297237" y="2871788"/>
            <a:ext cx="738727"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WRITE</a:t>
            </a:r>
          </a:p>
        </p:txBody>
      </p:sp>
      <p:sp>
        <p:nvSpPr>
          <p:cNvPr id="24584" name="Rectangle 8"/>
          <p:cNvSpPr>
            <a:spLocks noChangeArrowheads="1"/>
          </p:cNvSpPr>
          <p:nvPr/>
        </p:nvSpPr>
        <p:spPr bwMode="auto">
          <a:xfrm>
            <a:off x="4003675" y="3176588"/>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6</a:t>
            </a:r>
          </a:p>
        </p:txBody>
      </p:sp>
      <p:sp>
        <p:nvSpPr>
          <p:cNvPr id="24585" name="Rectangle 9"/>
          <p:cNvSpPr>
            <a:spLocks noChangeArrowheads="1"/>
          </p:cNvSpPr>
          <p:nvPr/>
        </p:nvSpPr>
        <p:spPr bwMode="auto">
          <a:xfrm>
            <a:off x="2632075" y="31765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586" name="Rectangle 10"/>
          <p:cNvSpPr>
            <a:spLocks noChangeArrowheads="1"/>
          </p:cNvSpPr>
          <p:nvPr/>
        </p:nvSpPr>
        <p:spPr bwMode="auto">
          <a:xfrm>
            <a:off x="3317875" y="3176588"/>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587" name="Rectangle 11"/>
          <p:cNvSpPr>
            <a:spLocks noChangeArrowheads="1"/>
          </p:cNvSpPr>
          <p:nvPr/>
        </p:nvSpPr>
        <p:spPr bwMode="auto">
          <a:xfrm>
            <a:off x="4003675" y="3481388"/>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4</a:t>
            </a:r>
          </a:p>
        </p:txBody>
      </p:sp>
      <p:sp>
        <p:nvSpPr>
          <p:cNvPr id="24588" name="Rectangle 12"/>
          <p:cNvSpPr>
            <a:spLocks noChangeArrowheads="1"/>
          </p:cNvSpPr>
          <p:nvPr/>
        </p:nvSpPr>
        <p:spPr bwMode="auto">
          <a:xfrm>
            <a:off x="2632075" y="34813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589" name="Rectangle 13"/>
          <p:cNvSpPr>
            <a:spLocks noChangeArrowheads="1"/>
          </p:cNvSpPr>
          <p:nvPr/>
        </p:nvSpPr>
        <p:spPr bwMode="auto">
          <a:xfrm>
            <a:off x="3317875" y="34813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590" name="Rectangle 14"/>
          <p:cNvSpPr>
            <a:spLocks noChangeArrowheads="1"/>
          </p:cNvSpPr>
          <p:nvPr/>
        </p:nvSpPr>
        <p:spPr bwMode="auto">
          <a:xfrm>
            <a:off x="4003675" y="3786188"/>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2</a:t>
            </a:r>
          </a:p>
        </p:txBody>
      </p:sp>
      <p:sp>
        <p:nvSpPr>
          <p:cNvPr id="24591" name="Rectangle 15"/>
          <p:cNvSpPr>
            <a:spLocks noChangeArrowheads="1"/>
          </p:cNvSpPr>
          <p:nvPr/>
        </p:nvSpPr>
        <p:spPr bwMode="auto">
          <a:xfrm>
            <a:off x="2632075" y="37861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592" name="Text Box 16"/>
          <p:cNvSpPr txBox="1">
            <a:spLocks noChangeArrowheads="1"/>
          </p:cNvSpPr>
          <p:nvPr/>
        </p:nvSpPr>
        <p:spPr bwMode="auto">
          <a:xfrm>
            <a:off x="1335088" y="3171825"/>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0:</a:t>
            </a:r>
          </a:p>
        </p:txBody>
      </p:sp>
      <p:sp>
        <p:nvSpPr>
          <p:cNvPr id="24593" name="Text Box 17"/>
          <p:cNvSpPr txBox="1">
            <a:spLocks noChangeArrowheads="1"/>
          </p:cNvSpPr>
          <p:nvPr/>
        </p:nvSpPr>
        <p:spPr bwMode="auto">
          <a:xfrm>
            <a:off x="1335088" y="3476625"/>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1:</a:t>
            </a:r>
          </a:p>
        </p:txBody>
      </p:sp>
      <p:sp>
        <p:nvSpPr>
          <p:cNvPr id="24594" name="Text Box 18"/>
          <p:cNvSpPr txBox="1">
            <a:spLocks noChangeArrowheads="1"/>
          </p:cNvSpPr>
          <p:nvPr/>
        </p:nvSpPr>
        <p:spPr bwMode="auto">
          <a:xfrm>
            <a:off x="1336675" y="3781425"/>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2:</a:t>
            </a:r>
          </a:p>
        </p:txBody>
      </p:sp>
      <p:sp>
        <p:nvSpPr>
          <p:cNvPr id="24595" name="Rectangle 19"/>
          <p:cNvSpPr>
            <a:spLocks noChangeArrowheads="1"/>
          </p:cNvSpPr>
          <p:nvPr/>
        </p:nvSpPr>
        <p:spPr bwMode="auto">
          <a:xfrm>
            <a:off x="3605213" y="4167188"/>
            <a:ext cx="246062" cy="456536"/>
          </a:xfrm>
          <a:prstGeom prst="rect">
            <a:avLst/>
          </a:prstGeom>
          <a:noFill/>
          <a:ln w="9525">
            <a:noFill/>
            <a:round/>
            <a:headEnd/>
            <a:tailEnd/>
          </a:ln>
          <a:effectLst/>
        </p:spPr>
        <p:txBody>
          <a:bodyPr lIns="90000" tIns="46800" rIns="90000" bIns="46800">
            <a:spAutoFit/>
          </a:bodyPr>
          <a:lstStyle/>
          <a:p>
            <a:pPr algn="ctr">
              <a:lnSpc>
                <a:spcPct val="49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a:p>
            <a:pPr algn="ctr">
              <a:lnSpc>
                <a:spcPct val="49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a:p>
            <a:pPr algn="ctr">
              <a:lnSpc>
                <a:spcPct val="49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24596" name="Text Box 20"/>
          <p:cNvSpPr txBox="1">
            <a:spLocks noChangeArrowheads="1"/>
          </p:cNvSpPr>
          <p:nvPr/>
        </p:nvSpPr>
        <p:spPr bwMode="auto">
          <a:xfrm>
            <a:off x="152400" y="5111494"/>
            <a:ext cx="1075293" cy="333210"/>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Process j:</a:t>
            </a:r>
          </a:p>
        </p:txBody>
      </p:sp>
      <p:sp>
        <p:nvSpPr>
          <p:cNvPr id="24611" name="Rectangle 35"/>
          <p:cNvSpPr>
            <a:spLocks noChangeArrowheads="1"/>
          </p:cNvSpPr>
          <p:nvPr/>
        </p:nvSpPr>
        <p:spPr bwMode="auto">
          <a:xfrm>
            <a:off x="3317875" y="37861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18" name="Text Box 42"/>
          <p:cNvSpPr txBox="1">
            <a:spLocks noChangeArrowheads="1"/>
          </p:cNvSpPr>
          <p:nvPr/>
        </p:nvSpPr>
        <p:spPr bwMode="auto">
          <a:xfrm>
            <a:off x="2037294" y="2871788"/>
            <a:ext cx="523925"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SUP</a:t>
            </a:r>
          </a:p>
        </p:txBody>
      </p:sp>
      <p:sp>
        <p:nvSpPr>
          <p:cNvPr id="24619" name="Rectangle 43"/>
          <p:cNvSpPr>
            <a:spLocks noChangeArrowheads="1"/>
          </p:cNvSpPr>
          <p:nvPr/>
        </p:nvSpPr>
        <p:spPr bwMode="auto">
          <a:xfrm>
            <a:off x="1943100" y="3176588"/>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620" name="Rectangle 44"/>
          <p:cNvSpPr>
            <a:spLocks noChangeArrowheads="1"/>
          </p:cNvSpPr>
          <p:nvPr/>
        </p:nvSpPr>
        <p:spPr bwMode="auto">
          <a:xfrm>
            <a:off x="1943100" y="3481388"/>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621" name="Rectangle 45"/>
          <p:cNvSpPr>
            <a:spLocks noChangeArrowheads="1"/>
          </p:cNvSpPr>
          <p:nvPr/>
        </p:nvSpPr>
        <p:spPr bwMode="auto">
          <a:xfrm>
            <a:off x="1943100" y="37861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22" name="Text Box 46"/>
          <p:cNvSpPr txBox="1">
            <a:spLocks noChangeArrowheads="1"/>
          </p:cNvSpPr>
          <p:nvPr/>
        </p:nvSpPr>
        <p:spPr bwMode="auto">
          <a:xfrm>
            <a:off x="4300538" y="5080000"/>
            <a:ext cx="866262"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Address</a:t>
            </a:r>
          </a:p>
        </p:txBody>
      </p:sp>
      <p:sp>
        <p:nvSpPr>
          <p:cNvPr id="24623" name="Text Box 47"/>
          <p:cNvSpPr txBox="1">
            <a:spLocks noChangeArrowheads="1"/>
          </p:cNvSpPr>
          <p:nvPr/>
        </p:nvSpPr>
        <p:spPr bwMode="auto">
          <a:xfrm>
            <a:off x="2657479" y="5080000"/>
            <a:ext cx="649664"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READ</a:t>
            </a:r>
          </a:p>
        </p:txBody>
      </p:sp>
      <p:sp>
        <p:nvSpPr>
          <p:cNvPr id="24624" name="Text Box 48"/>
          <p:cNvSpPr txBox="1">
            <a:spLocks noChangeArrowheads="1"/>
          </p:cNvSpPr>
          <p:nvPr/>
        </p:nvSpPr>
        <p:spPr bwMode="auto">
          <a:xfrm>
            <a:off x="3297237" y="5080000"/>
            <a:ext cx="738727"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WRITE</a:t>
            </a:r>
          </a:p>
        </p:txBody>
      </p:sp>
      <p:sp>
        <p:nvSpPr>
          <p:cNvPr id="24625" name="Rectangle 49"/>
          <p:cNvSpPr>
            <a:spLocks noChangeArrowheads="1"/>
          </p:cNvSpPr>
          <p:nvPr/>
        </p:nvSpPr>
        <p:spPr bwMode="auto">
          <a:xfrm>
            <a:off x="4006850" y="5384800"/>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9</a:t>
            </a:r>
          </a:p>
        </p:txBody>
      </p:sp>
      <p:sp>
        <p:nvSpPr>
          <p:cNvPr id="24626" name="Rectangle 50"/>
          <p:cNvSpPr>
            <a:spLocks noChangeArrowheads="1"/>
          </p:cNvSpPr>
          <p:nvPr/>
        </p:nvSpPr>
        <p:spPr bwMode="auto">
          <a:xfrm>
            <a:off x="2635250" y="53848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27" name="Rectangle 51"/>
          <p:cNvSpPr>
            <a:spLocks noChangeArrowheads="1"/>
          </p:cNvSpPr>
          <p:nvPr/>
        </p:nvSpPr>
        <p:spPr bwMode="auto">
          <a:xfrm>
            <a:off x="3321050" y="5384800"/>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628" name="Rectangle 52"/>
          <p:cNvSpPr>
            <a:spLocks noChangeArrowheads="1"/>
          </p:cNvSpPr>
          <p:nvPr/>
        </p:nvSpPr>
        <p:spPr bwMode="auto">
          <a:xfrm>
            <a:off x="4006850" y="5689600"/>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6</a:t>
            </a:r>
          </a:p>
        </p:txBody>
      </p:sp>
      <p:sp>
        <p:nvSpPr>
          <p:cNvPr id="24629" name="Rectangle 53"/>
          <p:cNvSpPr>
            <a:spLocks noChangeArrowheads="1"/>
          </p:cNvSpPr>
          <p:nvPr/>
        </p:nvSpPr>
        <p:spPr bwMode="auto">
          <a:xfrm>
            <a:off x="2635250" y="56896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30" name="Rectangle 54"/>
          <p:cNvSpPr>
            <a:spLocks noChangeArrowheads="1"/>
          </p:cNvSpPr>
          <p:nvPr/>
        </p:nvSpPr>
        <p:spPr bwMode="auto">
          <a:xfrm>
            <a:off x="3321050" y="56896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31" name="Rectangle 55"/>
          <p:cNvSpPr>
            <a:spLocks noChangeArrowheads="1"/>
          </p:cNvSpPr>
          <p:nvPr/>
        </p:nvSpPr>
        <p:spPr bwMode="auto">
          <a:xfrm>
            <a:off x="4006850" y="5994400"/>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11</a:t>
            </a:r>
          </a:p>
        </p:txBody>
      </p:sp>
      <p:sp>
        <p:nvSpPr>
          <p:cNvPr id="24632" name="Rectangle 56"/>
          <p:cNvSpPr>
            <a:spLocks noChangeArrowheads="1"/>
          </p:cNvSpPr>
          <p:nvPr/>
        </p:nvSpPr>
        <p:spPr bwMode="auto">
          <a:xfrm>
            <a:off x="2635250" y="59944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33" name="Rectangle 57"/>
          <p:cNvSpPr>
            <a:spLocks noChangeArrowheads="1"/>
          </p:cNvSpPr>
          <p:nvPr/>
        </p:nvSpPr>
        <p:spPr bwMode="auto">
          <a:xfrm>
            <a:off x="3321050" y="59944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34" name="Text Box 58"/>
          <p:cNvSpPr txBox="1">
            <a:spLocks noChangeArrowheads="1"/>
          </p:cNvSpPr>
          <p:nvPr/>
        </p:nvSpPr>
        <p:spPr bwMode="auto">
          <a:xfrm>
            <a:off x="2037294" y="5080000"/>
            <a:ext cx="523925"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SUP</a:t>
            </a:r>
          </a:p>
        </p:txBody>
      </p:sp>
      <p:sp>
        <p:nvSpPr>
          <p:cNvPr id="24635" name="Rectangle 59"/>
          <p:cNvSpPr>
            <a:spLocks noChangeArrowheads="1"/>
          </p:cNvSpPr>
          <p:nvPr/>
        </p:nvSpPr>
        <p:spPr bwMode="auto">
          <a:xfrm>
            <a:off x="1946275" y="5384800"/>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636" name="Rectangle 60"/>
          <p:cNvSpPr>
            <a:spLocks noChangeArrowheads="1"/>
          </p:cNvSpPr>
          <p:nvPr/>
        </p:nvSpPr>
        <p:spPr bwMode="auto">
          <a:xfrm>
            <a:off x="1946275" y="56896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37" name="Rectangle 61"/>
          <p:cNvSpPr>
            <a:spLocks noChangeArrowheads="1"/>
          </p:cNvSpPr>
          <p:nvPr/>
        </p:nvSpPr>
        <p:spPr bwMode="auto">
          <a:xfrm>
            <a:off x="1946275" y="5994400"/>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638" name="Text Box 62"/>
          <p:cNvSpPr txBox="1">
            <a:spLocks noChangeArrowheads="1"/>
          </p:cNvSpPr>
          <p:nvPr/>
        </p:nvSpPr>
        <p:spPr bwMode="auto">
          <a:xfrm>
            <a:off x="1335088" y="5386388"/>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0:</a:t>
            </a:r>
          </a:p>
        </p:txBody>
      </p:sp>
      <p:sp>
        <p:nvSpPr>
          <p:cNvPr id="24639" name="Text Box 63"/>
          <p:cNvSpPr txBox="1">
            <a:spLocks noChangeArrowheads="1"/>
          </p:cNvSpPr>
          <p:nvPr/>
        </p:nvSpPr>
        <p:spPr bwMode="auto">
          <a:xfrm>
            <a:off x="1335088" y="5691188"/>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1:</a:t>
            </a:r>
          </a:p>
        </p:txBody>
      </p:sp>
      <p:sp>
        <p:nvSpPr>
          <p:cNvPr id="24640" name="Text Box 64"/>
          <p:cNvSpPr txBox="1">
            <a:spLocks noChangeArrowheads="1"/>
          </p:cNvSpPr>
          <p:nvPr/>
        </p:nvSpPr>
        <p:spPr bwMode="auto">
          <a:xfrm>
            <a:off x="1336675" y="5995988"/>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2:</a:t>
            </a:r>
          </a:p>
        </p:txBody>
      </p:sp>
      <p:sp>
        <p:nvSpPr>
          <p:cNvPr id="93" name="Rectangle 4"/>
          <p:cNvSpPr>
            <a:spLocks noChangeArrowheads="1"/>
          </p:cNvSpPr>
          <p:nvPr/>
        </p:nvSpPr>
        <p:spPr bwMode="auto">
          <a:xfrm>
            <a:off x="7086600" y="2548468"/>
            <a:ext cx="1676400" cy="632394"/>
          </a:xfrm>
          <a:prstGeom prst="rect">
            <a:avLst/>
          </a:prstGeom>
          <a:noFill/>
          <a:ln w="9525">
            <a:noFill/>
            <a:round/>
            <a:headEnd/>
            <a:tailEnd/>
          </a:ln>
          <a:effectLst/>
        </p:spPr>
        <p:txBody>
          <a:bodyPr wrap="squar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Physical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Address </a:t>
            </a:r>
            <a:r>
              <a:rPr lang="en-GB" sz="1800" i="1" dirty="0" smtClean="0">
                <a:solidFill>
                  <a:schemeClr val="tx1">
                    <a:lumMod val="50000"/>
                    <a:lumOff val="50000"/>
                  </a:schemeClr>
                </a:solidFill>
                <a:latin typeface="Calibri" pitchFamily="34" charset="0"/>
              </a:rPr>
              <a:t>Space</a:t>
            </a:r>
            <a:endParaRPr lang="en-GB" sz="1800" i="1" dirty="0">
              <a:solidFill>
                <a:schemeClr val="tx1">
                  <a:lumMod val="50000"/>
                  <a:lumOff val="50000"/>
                </a:schemeClr>
              </a:solidFill>
              <a:latin typeface="Calibri" pitchFamily="34" charset="0"/>
            </a:endParaRPr>
          </a:p>
        </p:txBody>
      </p:sp>
      <p:sp>
        <p:nvSpPr>
          <p:cNvPr id="95" name="Rectangle 94"/>
          <p:cNvSpPr/>
          <p:nvPr/>
        </p:nvSpPr>
        <p:spPr bwMode="auto">
          <a:xfrm>
            <a:off x="7161212" y="3180862"/>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96" name="Rectangle 95"/>
          <p:cNvSpPr/>
          <p:nvPr/>
        </p:nvSpPr>
        <p:spPr bwMode="auto">
          <a:xfrm>
            <a:off x="7161212" y="3436449"/>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97" name="Rectangle 96"/>
          <p:cNvSpPr/>
          <p:nvPr/>
        </p:nvSpPr>
        <p:spPr bwMode="auto">
          <a:xfrm>
            <a:off x="7161212" y="3694945"/>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2</a:t>
            </a:r>
          </a:p>
        </p:txBody>
      </p:sp>
      <p:sp>
        <p:nvSpPr>
          <p:cNvPr id="98" name="Rectangle 97"/>
          <p:cNvSpPr/>
          <p:nvPr/>
        </p:nvSpPr>
        <p:spPr bwMode="auto">
          <a:xfrm>
            <a:off x="7161212" y="3956537"/>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99" name="Rectangle 98"/>
          <p:cNvSpPr/>
          <p:nvPr/>
        </p:nvSpPr>
        <p:spPr bwMode="auto">
          <a:xfrm>
            <a:off x="7161212" y="4212124"/>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lvl="0" algn="ctr"/>
            <a:r>
              <a:rPr lang="en-US" sz="1600" dirty="0" smtClean="0">
                <a:solidFill>
                  <a:srgbClr val="000000"/>
                </a:solidFill>
                <a:latin typeface="Calibri"/>
              </a:rPr>
              <a:t>PP 4</a:t>
            </a:r>
          </a:p>
        </p:txBody>
      </p:sp>
      <p:sp>
        <p:nvSpPr>
          <p:cNvPr id="100" name="Rectangle 99"/>
          <p:cNvSpPr/>
          <p:nvPr/>
        </p:nvSpPr>
        <p:spPr bwMode="auto">
          <a:xfrm>
            <a:off x="7161212" y="4466368"/>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101" name="Rectangle 100"/>
          <p:cNvSpPr/>
          <p:nvPr/>
        </p:nvSpPr>
        <p:spPr bwMode="auto">
          <a:xfrm>
            <a:off x="7161212" y="4726207"/>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6</a:t>
            </a:r>
          </a:p>
        </p:txBody>
      </p:sp>
      <p:sp>
        <p:nvSpPr>
          <p:cNvPr id="102" name="Rectangle 101"/>
          <p:cNvSpPr/>
          <p:nvPr/>
        </p:nvSpPr>
        <p:spPr bwMode="auto">
          <a:xfrm>
            <a:off x="7161212" y="4976812"/>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103" name="Rectangle 102"/>
          <p:cNvSpPr/>
          <p:nvPr/>
        </p:nvSpPr>
        <p:spPr bwMode="auto">
          <a:xfrm>
            <a:off x="7161212" y="5232891"/>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8</a:t>
            </a:r>
          </a:p>
        </p:txBody>
      </p:sp>
      <p:sp>
        <p:nvSpPr>
          <p:cNvPr id="104" name="Rectangle 103"/>
          <p:cNvSpPr/>
          <p:nvPr/>
        </p:nvSpPr>
        <p:spPr bwMode="auto">
          <a:xfrm>
            <a:off x="7161212" y="5486400"/>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lvl="0" algn="ctr"/>
            <a:r>
              <a:rPr lang="en-US" sz="1600" dirty="0" smtClean="0">
                <a:solidFill>
                  <a:srgbClr val="000000"/>
                </a:solidFill>
                <a:latin typeface="Calibri"/>
              </a:rPr>
              <a:t>PP 9</a:t>
            </a:r>
          </a:p>
        </p:txBody>
      </p:sp>
      <p:sp>
        <p:nvSpPr>
          <p:cNvPr id="111" name="Rectangle 110"/>
          <p:cNvSpPr/>
          <p:nvPr/>
        </p:nvSpPr>
        <p:spPr bwMode="auto">
          <a:xfrm>
            <a:off x="7162800" y="5736734"/>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112" name="Rectangle 111"/>
          <p:cNvSpPr/>
          <p:nvPr/>
        </p:nvSpPr>
        <p:spPr bwMode="auto">
          <a:xfrm>
            <a:off x="7162800" y="5992813"/>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11</a:t>
            </a:r>
          </a:p>
        </p:txBody>
      </p:sp>
      <p:cxnSp>
        <p:nvCxnSpPr>
          <p:cNvPr id="114" name="Straight Arrow Connector 113"/>
          <p:cNvCxnSpPr>
            <a:stCxn id="24584" idx="3"/>
            <a:endCxn id="101" idx="1"/>
          </p:cNvCxnSpPr>
          <p:nvPr/>
        </p:nvCxnSpPr>
        <p:spPr bwMode="auto">
          <a:xfrm>
            <a:off x="5527675" y="3328988"/>
            <a:ext cx="1633537" cy="1525013"/>
          </a:xfrm>
          <a:prstGeom prst="straightConnector1">
            <a:avLst/>
          </a:prstGeom>
          <a:noFill/>
          <a:ln w="25400" cap="flat" cmpd="sng" algn="ctr">
            <a:solidFill>
              <a:schemeClr val="tx1"/>
            </a:solidFill>
            <a:prstDash val="solid"/>
            <a:round/>
            <a:headEnd type="none" w="med" len="med"/>
            <a:tailEnd type="arrow"/>
          </a:ln>
          <a:effectLst/>
        </p:spPr>
      </p:cxnSp>
      <p:cxnSp>
        <p:nvCxnSpPr>
          <p:cNvPr id="116" name="Straight Arrow Connector 115"/>
          <p:cNvCxnSpPr>
            <a:stCxn id="24587" idx="3"/>
            <a:endCxn id="99" idx="1"/>
          </p:cNvCxnSpPr>
          <p:nvPr/>
        </p:nvCxnSpPr>
        <p:spPr bwMode="auto">
          <a:xfrm>
            <a:off x="5527675" y="3633788"/>
            <a:ext cx="1633537" cy="706130"/>
          </a:xfrm>
          <a:prstGeom prst="straightConnector1">
            <a:avLst/>
          </a:prstGeom>
          <a:noFill/>
          <a:ln w="25400" cap="flat" cmpd="sng" algn="ctr">
            <a:solidFill>
              <a:schemeClr val="tx1"/>
            </a:solidFill>
            <a:prstDash val="solid"/>
            <a:round/>
            <a:headEnd type="none" w="med" len="med"/>
            <a:tailEnd type="arrow"/>
          </a:ln>
          <a:effectLst/>
        </p:spPr>
      </p:cxnSp>
      <p:cxnSp>
        <p:nvCxnSpPr>
          <p:cNvPr id="118" name="Straight Arrow Connector 117"/>
          <p:cNvCxnSpPr>
            <a:stCxn id="24590" idx="3"/>
            <a:endCxn id="97" idx="1"/>
          </p:cNvCxnSpPr>
          <p:nvPr/>
        </p:nvCxnSpPr>
        <p:spPr bwMode="auto">
          <a:xfrm flipV="1">
            <a:off x="5527675" y="3822739"/>
            <a:ext cx="1633537" cy="115849"/>
          </a:xfrm>
          <a:prstGeom prst="straightConnector1">
            <a:avLst/>
          </a:prstGeom>
          <a:noFill/>
          <a:ln w="25400" cap="flat" cmpd="sng" algn="ctr">
            <a:solidFill>
              <a:schemeClr val="tx1"/>
            </a:solidFill>
            <a:prstDash val="solid"/>
            <a:round/>
            <a:headEnd type="none" w="med" len="med"/>
            <a:tailEnd type="arrow"/>
          </a:ln>
          <a:effectLst/>
        </p:spPr>
      </p:cxnSp>
      <p:cxnSp>
        <p:nvCxnSpPr>
          <p:cNvPr id="120" name="Straight Arrow Connector 119"/>
          <p:cNvCxnSpPr>
            <a:stCxn id="24625" idx="3"/>
            <a:endCxn id="104" idx="1"/>
          </p:cNvCxnSpPr>
          <p:nvPr/>
        </p:nvCxnSpPr>
        <p:spPr bwMode="auto">
          <a:xfrm>
            <a:off x="5530850" y="5537200"/>
            <a:ext cx="1630362" cy="76994"/>
          </a:xfrm>
          <a:prstGeom prst="straightConnector1">
            <a:avLst/>
          </a:prstGeom>
          <a:noFill/>
          <a:ln w="25400" cap="flat" cmpd="sng" algn="ctr">
            <a:solidFill>
              <a:schemeClr val="tx1"/>
            </a:solidFill>
            <a:prstDash val="solid"/>
            <a:round/>
            <a:headEnd type="none" w="med" len="med"/>
            <a:tailEnd type="arrow"/>
          </a:ln>
          <a:effectLst/>
        </p:spPr>
      </p:cxnSp>
      <p:cxnSp>
        <p:nvCxnSpPr>
          <p:cNvPr id="122" name="Straight Arrow Connector 121"/>
          <p:cNvCxnSpPr>
            <a:stCxn id="24628" idx="3"/>
            <a:endCxn id="101" idx="1"/>
          </p:cNvCxnSpPr>
          <p:nvPr/>
        </p:nvCxnSpPr>
        <p:spPr bwMode="auto">
          <a:xfrm flipV="1">
            <a:off x="5530850" y="4854001"/>
            <a:ext cx="1630362" cy="987999"/>
          </a:xfrm>
          <a:prstGeom prst="straightConnector1">
            <a:avLst/>
          </a:prstGeom>
          <a:noFill/>
          <a:ln w="25400" cap="flat" cmpd="sng" algn="ctr">
            <a:solidFill>
              <a:schemeClr val="tx1"/>
            </a:solidFill>
            <a:prstDash val="solid"/>
            <a:round/>
            <a:headEnd type="none" w="med" len="med"/>
            <a:tailEnd type="arrow"/>
          </a:ln>
          <a:effectLst/>
        </p:spPr>
      </p:cxnSp>
      <p:cxnSp>
        <p:nvCxnSpPr>
          <p:cNvPr id="124" name="Straight Arrow Connector 123"/>
          <p:cNvCxnSpPr>
            <a:stCxn id="24631" idx="3"/>
            <a:endCxn id="112" idx="1"/>
          </p:cNvCxnSpPr>
          <p:nvPr/>
        </p:nvCxnSpPr>
        <p:spPr bwMode="auto">
          <a:xfrm flipV="1">
            <a:off x="5530850" y="6120607"/>
            <a:ext cx="1631950" cy="26193"/>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84985" y="1572895"/>
            <a:ext cx="3749615" cy="1677442"/>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7" name="Rectangle 1"/>
          <p:cNvSpPr>
            <a:spLocks noGrp="1" noChangeArrowheads="1"/>
          </p:cNvSpPr>
          <p:nvPr>
            <p:ph type="title"/>
          </p:nvPr>
        </p:nvSpPr>
        <p:spPr>
          <a:xfrm>
            <a:off x="457201" y="436562"/>
            <a:ext cx="8153400"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Address Translation: Page Hit</a:t>
            </a:r>
            <a:endParaRPr lang="en-GB" dirty="0"/>
          </a:p>
        </p:txBody>
      </p:sp>
      <p:sp>
        <p:nvSpPr>
          <p:cNvPr id="9218" name="Rectangle 2"/>
          <p:cNvSpPr>
            <a:spLocks noGrp="1" noChangeArrowheads="1"/>
          </p:cNvSpPr>
          <p:nvPr>
            <p:ph idx="1"/>
          </p:nvPr>
        </p:nvSpPr>
        <p:spPr>
          <a:xfrm>
            <a:off x="457200" y="4419600"/>
            <a:ext cx="6781800" cy="2057400"/>
          </a:xfrm>
          <a:ln/>
        </p:spPr>
        <p:txBody>
          <a:bodyPr/>
          <a:lstStyle/>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1) Processor sends virtual address to MMU </a:t>
            </a:r>
          </a:p>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2-3) MMU fetches PTE from page table in memory</a:t>
            </a:r>
          </a:p>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4) MMU sends physical address to cache/memory</a:t>
            </a:r>
          </a:p>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5) Cache/memory sends data word to processor</a:t>
            </a:r>
            <a:endParaRPr lang="en-GB" sz="2000" b="0" dirty="0"/>
          </a:p>
        </p:txBody>
      </p:sp>
      <p:sp>
        <p:nvSpPr>
          <p:cNvPr id="9226" name="Rectangle 10"/>
          <p:cNvSpPr>
            <a:spLocks noChangeArrowheads="1"/>
          </p:cNvSpPr>
          <p:nvPr/>
        </p:nvSpPr>
        <p:spPr bwMode="auto">
          <a:xfrm>
            <a:off x="3963987" y="1809754"/>
            <a:ext cx="1066800" cy="1237384"/>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MMU</a:t>
            </a:r>
            <a:endParaRPr lang="en-GB" sz="1600" dirty="0">
              <a:latin typeface="Calibri" pitchFamily="34" charset="0"/>
            </a:endParaRPr>
          </a:p>
        </p:txBody>
      </p:sp>
      <p:sp>
        <p:nvSpPr>
          <p:cNvPr id="9233" name="Rectangle 17"/>
          <p:cNvSpPr>
            <a:spLocks noChangeArrowheads="1"/>
          </p:cNvSpPr>
          <p:nvPr/>
        </p:nvSpPr>
        <p:spPr bwMode="auto">
          <a:xfrm>
            <a:off x="6553200" y="1524728"/>
            <a:ext cx="914400" cy="2284410"/>
          </a:xfrm>
          <a:prstGeom prst="rect">
            <a:avLst/>
          </a:prstGeom>
          <a:solidFill>
            <a:schemeClr val="bg1">
              <a:lumMod val="95000"/>
            </a:schemeClr>
          </a:solidFill>
          <a:ln w="19080">
            <a:solidFill>
              <a:schemeClr val="tx1"/>
            </a:solidFill>
            <a:miter lim="800000"/>
            <a:headEnd/>
            <a:tailEnd/>
          </a:ln>
          <a:effectLst/>
        </p:spPr>
        <p:txBody>
          <a:bodyPr wrap="none" anchor="ctr"/>
          <a:lstStyle/>
          <a:p>
            <a:r>
              <a:rPr lang="en-US" sz="1600" dirty="0" smtClean="0">
                <a:latin typeface="Calibri" pitchFamily="34" charset="0"/>
              </a:rPr>
              <a:t>Cache/</a:t>
            </a:r>
          </a:p>
          <a:p>
            <a:r>
              <a:rPr lang="en-US" sz="1600" dirty="0" smtClean="0">
                <a:latin typeface="Calibri" pitchFamily="34" charset="0"/>
              </a:rPr>
              <a:t>Memory</a:t>
            </a:r>
            <a:endParaRPr lang="en-US" sz="1600" dirty="0">
              <a:latin typeface="Calibri" pitchFamily="34" charset="0"/>
            </a:endParaRPr>
          </a:p>
        </p:txBody>
      </p:sp>
      <p:sp>
        <p:nvSpPr>
          <p:cNvPr id="9225" name="Text Box 9"/>
          <p:cNvSpPr txBox="1">
            <a:spLocks noChangeArrowheads="1"/>
          </p:cNvSpPr>
          <p:nvPr/>
        </p:nvSpPr>
        <p:spPr bwMode="auto">
          <a:xfrm>
            <a:off x="5606298" y="2631411"/>
            <a:ext cx="37475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PA</a:t>
            </a:r>
            <a:endParaRPr lang="en-GB" sz="1400" dirty="0">
              <a:latin typeface="Calibri" pitchFamily="34" charset="0"/>
            </a:endParaRPr>
          </a:p>
        </p:txBody>
      </p:sp>
      <p:sp>
        <p:nvSpPr>
          <p:cNvPr id="9248" name="Text Box 32"/>
          <p:cNvSpPr txBox="1">
            <a:spLocks noChangeArrowheads="1"/>
          </p:cNvSpPr>
          <p:nvPr/>
        </p:nvSpPr>
        <p:spPr bwMode="auto">
          <a:xfrm>
            <a:off x="3887787" y="3580538"/>
            <a:ext cx="53102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Data</a:t>
            </a:r>
            <a:endParaRPr lang="en-GB" sz="1400" dirty="0">
              <a:latin typeface="Calibri" pitchFamily="34" charset="0"/>
            </a:endParaRPr>
          </a:p>
        </p:txBody>
      </p:sp>
      <p:cxnSp>
        <p:nvCxnSpPr>
          <p:cNvPr id="40" name="Straight Arrow Connector 39"/>
          <p:cNvCxnSpPr/>
          <p:nvPr/>
        </p:nvCxnSpPr>
        <p:spPr bwMode="auto">
          <a:xfrm flipV="1">
            <a:off x="5030787" y="2884270"/>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1525587" y="2162233"/>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592387" y="2424364"/>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3049587" y="2157277"/>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VA</a:t>
            </a:r>
            <a:endParaRPr lang="en-GB" sz="1400" dirty="0">
              <a:latin typeface="Calibri" pitchFamily="34" charset="0"/>
            </a:endParaRPr>
          </a:p>
        </p:txBody>
      </p:sp>
      <p:sp>
        <p:nvSpPr>
          <p:cNvPr id="45" name="TextBox 44"/>
          <p:cNvSpPr txBox="1"/>
          <p:nvPr/>
        </p:nvSpPr>
        <p:spPr>
          <a:xfrm>
            <a:off x="1390151" y="1577141"/>
            <a:ext cx="105830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CPU Chip</a:t>
            </a:r>
          </a:p>
        </p:txBody>
      </p:sp>
      <p:sp>
        <p:nvSpPr>
          <p:cNvPr id="43" name="Text Box 9"/>
          <p:cNvSpPr txBox="1">
            <a:spLocks noChangeArrowheads="1"/>
          </p:cNvSpPr>
          <p:nvPr/>
        </p:nvSpPr>
        <p:spPr bwMode="auto">
          <a:xfrm>
            <a:off x="5513388" y="1717011"/>
            <a:ext cx="56057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a:t>
            </a:r>
            <a:endParaRPr lang="en-GB" sz="1400" dirty="0">
              <a:latin typeface="Calibri" pitchFamily="34" charset="0"/>
            </a:endParaRPr>
          </a:p>
        </p:txBody>
      </p:sp>
      <p:cxnSp>
        <p:nvCxnSpPr>
          <p:cNvPr id="46" name="Straight Arrow Connector 45"/>
          <p:cNvCxnSpPr/>
          <p:nvPr/>
        </p:nvCxnSpPr>
        <p:spPr bwMode="auto">
          <a:xfrm flipV="1">
            <a:off x="5030787" y="1969870"/>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47" name="Text Box 9"/>
          <p:cNvSpPr txBox="1">
            <a:spLocks noChangeArrowheads="1"/>
          </p:cNvSpPr>
          <p:nvPr/>
        </p:nvSpPr>
        <p:spPr bwMode="auto">
          <a:xfrm>
            <a:off x="5566800" y="2021811"/>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t>
            </a:r>
            <a:endParaRPr lang="en-GB" sz="1400" dirty="0">
              <a:latin typeface="Calibri" pitchFamily="34" charset="0"/>
            </a:endParaRPr>
          </a:p>
        </p:txBody>
      </p:sp>
      <p:cxnSp>
        <p:nvCxnSpPr>
          <p:cNvPr id="48" name="Straight Arrow Connector 47"/>
          <p:cNvCxnSpPr/>
          <p:nvPr/>
        </p:nvCxnSpPr>
        <p:spPr bwMode="auto">
          <a:xfrm flipH="1" flipV="1">
            <a:off x="5030787" y="2274670"/>
            <a:ext cx="15224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0" name="Shape 49"/>
          <p:cNvCxnSpPr>
            <a:endCxn id="37" idx="2"/>
          </p:cNvCxnSpPr>
          <p:nvPr/>
        </p:nvCxnSpPr>
        <p:spPr bwMode="auto">
          <a:xfrm rot="10800000">
            <a:off x="2058988" y="2695634"/>
            <a:ext cx="4494213" cy="884905"/>
          </a:xfrm>
          <a:prstGeom prst="bentConnector2">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3107266" y="1921934"/>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5656358" y="1469495"/>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3" name="Oval 19"/>
          <p:cNvSpPr>
            <a:spLocks noChangeArrowheads="1"/>
          </p:cNvSpPr>
          <p:nvPr/>
        </p:nvSpPr>
        <p:spPr bwMode="auto">
          <a:xfrm>
            <a:off x="5656358" y="2324630"/>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3</a:t>
            </a:r>
          </a:p>
        </p:txBody>
      </p:sp>
      <p:sp>
        <p:nvSpPr>
          <p:cNvPr id="54" name="Oval 20"/>
          <p:cNvSpPr>
            <a:spLocks noChangeArrowheads="1"/>
          </p:cNvSpPr>
          <p:nvPr/>
        </p:nvSpPr>
        <p:spPr bwMode="auto">
          <a:xfrm>
            <a:off x="5656358" y="2951163"/>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56" name="Oval 21"/>
          <p:cNvSpPr>
            <a:spLocks noChangeArrowheads="1"/>
          </p:cNvSpPr>
          <p:nvPr/>
        </p:nvSpPr>
        <p:spPr bwMode="auto">
          <a:xfrm>
            <a:off x="4021666" y="3865564"/>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48" grpId="0"/>
      <p:bldP spid="43" grpId="0"/>
      <p:bldP spid="47" grpId="0"/>
      <p:bldP spid="52" grpId="0" animBg="1"/>
      <p:bldP spid="53" grpId="0" animBg="1"/>
      <p:bldP spid="54" grpId="0" animBg="1"/>
      <p:bldP spid="5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609600" y="2237000"/>
            <a:ext cx="3749615" cy="1677442"/>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7" name="Rectangle 1"/>
          <p:cNvSpPr>
            <a:spLocks noGrp="1" noChangeArrowheads="1"/>
          </p:cNvSpPr>
          <p:nvPr>
            <p:ph type="title"/>
          </p:nvPr>
        </p:nvSpPr>
        <p:spPr>
          <a:xfrm>
            <a:off x="457201" y="436562"/>
            <a:ext cx="8382000"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Address Translation: Page Fault</a:t>
            </a:r>
            <a:endParaRPr lang="en-GB" dirty="0"/>
          </a:p>
        </p:txBody>
      </p:sp>
      <p:sp>
        <p:nvSpPr>
          <p:cNvPr id="9218" name="Rectangle 2"/>
          <p:cNvSpPr>
            <a:spLocks noGrp="1" noChangeArrowheads="1"/>
          </p:cNvSpPr>
          <p:nvPr>
            <p:ph idx="1"/>
          </p:nvPr>
        </p:nvSpPr>
        <p:spPr>
          <a:xfrm>
            <a:off x="457200" y="4495800"/>
            <a:ext cx="8001000" cy="2057400"/>
          </a:xfrm>
          <a:ln/>
        </p:spPr>
        <p:txBody>
          <a:bodyPr/>
          <a:lstStyle/>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1) Processor sends virtual address to MMU </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2-3) MMU fetches PTE from page table in memory</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4) Valid bit is zero, so MMU triggers page fault exception</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5) Handler identifies victim (and, if dirty, pages it out to disk)</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6) Handler pages in new page and updates PTE in memory</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7) Handler returns to original process, restarting faulting instruction</a:t>
            </a:r>
            <a:endParaRPr lang="en-GB" sz="2000" b="0" dirty="0"/>
          </a:p>
        </p:txBody>
      </p:sp>
      <p:sp>
        <p:nvSpPr>
          <p:cNvPr id="9226" name="Rectangle 10"/>
          <p:cNvSpPr>
            <a:spLocks noChangeArrowheads="1"/>
          </p:cNvSpPr>
          <p:nvPr/>
        </p:nvSpPr>
        <p:spPr bwMode="auto">
          <a:xfrm>
            <a:off x="3188602" y="2473859"/>
            <a:ext cx="1066800" cy="1237384"/>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MMU</a:t>
            </a:r>
            <a:endParaRPr lang="en-GB" sz="1600" dirty="0">
              <a:latin typeface="Calibri" pitchFamily="34" charset="0"/>
            </a:endParaRPr>
          </a:p>
        </p:txBody>
      </p:sp>
      <p:sp>
        <p:nvSpPr>
          <p:cNvPr id="9233" name="Rectangle 17"/>
          <p:cNvSpPr>
            <a:spLocks noChangeArrowheads="1"/>
          </p:cNvSpPr>
          <p:nvPr/>
        </p:nvSpPr>
        <p:spPr bwMode="auto">
          <a:xfrm>
            <a:off x="5777815" y="2188833"/>
            <a:ext cx="914400" cy="1925967"/>
          </a:xfrm>
          <a:prstGeom prst="rect">
            <a:avLst/>
          </a:prstGeom>
          <a:solidFill>
            <a:schemeClr val="bg1">
              <a:lumMod val="95000"/>
            </a:schemeClr>
          </a:solidFill>
          <a:ln w="19080">
            <a:solidFill>
              <a:schemeClr val="tx1"/>
            </a:solidFill>
            <a:miter lim="800000"/>
            <a:headEnd/>
            <a:tailEnd/>
          </a:ln>
          <a:effectLst/>
        </p:spPr>
        <p:txBody>
          <a:bodyPr wrap="none" anchor="ctr"/>
          <a:lstStyle/>
          <a:p>
            <a:r>
              <a:rPr lang="en-US" sz="1600" dirty="0" smtClean="0">
                <a:latin typeface="Calibri" pitchFamily="34" charset="0"/>
              </a:rPr>
              <a:t>Cache/</a:t>
            </a:r>
          </a:p>
          <a:p>
            <a:r>
              <a:rPr lang="en-US" sz="1600" dirty="0" smtClean="0">
                <a:latin typeface="Calibri" pitchFamily="34" charset="0"/>
              </a:rPr>
              <a:t>Memory</a:t>
            </a:r>
            <a:endParaRPr lang="en-US" sz="1600" dirty="0">
              <a:latin typeface="Calibri" pitchFamily="34" charset="0"/>
            </a:endParaRPr>
          </a:p>
        </p:txBody>
      </p:sp>
      <p:sp>
        <p:nvSpPr>
          <p:cNvPr id="37" name="Rectangle 10"/>
          <p:cNvSpPr>
            <a:spLocks noChangeArrowheads="1"/>
          </p:cNvSpPr>
          <p:nvPr/>
        </p:nvSpPr>
        <p:spPr bwMode="auto">
          <a:xfrm>
            <a:off x="750202" y="282633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1817002" y="3088469"/>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2274202" y="2829849"/>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VA</a:t>
            </a:r>
            <a:endParaRPr lang="en-GB" sz="1400" dirty="0">
              <a:latin typeface="Calibri" pitchFamily="34" charset="0"/>
            </a:endParaRPr>
          </a:p>
        </p:txBody>
      </p:sp>
      <p:sp>
        <p:nvSpPr>
          <p:cNvPr id="45" name="TextBox 44"/>
          <p:cNvSpPr txBox="1"/>
          <p:nvPr/>
        </p:nvSpPr>
        <p:spPr>
          <a:xfrm>
            <a:off x="614766" y="2241246"/>
            <a:ext cx="105830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CPU Chip</a:t>
            </a:r>
          </a:p>
        </p:txBody>
      </p:sp>
      <p:sp>
        <p:nvSpPr>
          <p:cNvPr id="43" name="Text Box 9"/>
          <p:cNvSpPr txBox="1">
            <a:spLocks noChangeArrowheads="1"/>
          </p:cNvSpPr>
          <p:nvPr/>
        </p:nvSpPr>
        <p:spPr bwMode="auto">
          <a:xfrm>
            <a:off x="4738003" y="2394344"/>
            <a:ext cx="56057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a:t>
            </a:r>
            <a:endParaRPr lang="en-GB" sz="1400" dirty="0">
              <a:latin typeface="Calibri" pitchFamily="34" charset="0"/>
            </a:endParaRPr>
          </a:p>
        </p:txBody>
      </p:sp>
      <p:cxnSp>
        <p:nvCxnSpPr>
          <p:cNvPr id="46" name="Straight Arrow Connector 45"/>
          <p:cNvCxnSpPr/>
          <p:nvPr/>
        </p:nvCxnSpPr>
        <p:spPr bwMode="auto">
          <a:xfrm flipV="1">
            <a:off x="4255402" y="2647203"/>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47" name="Text Box 9"/>
          <p:cNvSpPr txBox="1">
            <a:spLocks noChangeArrowheads="1"/>
          </p:cNvSpPr>
          <p:nvPr/>
        </p:nvSpPr>
        <p:spPr bwMode="auto">
          <a:xfrm>
            <a:off x="4791415" y="2835472"/>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t>
            </a:r>
            <a:endParaRPr lang="en-GB" sz="1400" dirty="0">
              <a:latin typeface="Calibri" pitchFamily="34" charset="0"/>
            </a:endParaRPr>
          </a:p>
        </p:txBody>
      </p:sp>
      <p:cxnSp>
        <p:nvCxnSpPr>
          <p:cNvPr id="48" name="Straight Arrow Connector 47"/>
          <p:cNvCxnSpPr/>
          <p:nvPr/>
        </p:nvCxnSpPr>
        <p:spPr bwMode="auto">
          <a:xfrm flipH="1" flipV="1">
            <a:off x="4255402" y="3104403"/>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2330387" y="2594506"/>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4880973" y="2146828"/>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3" name="Oval 19"/>
          <p:cNvSpPr>
            <a:spLocks noChangeArrowheads="1"/>
          </p:cNvSpPr>
          <p:nvPr/>
        </p:nvSpPr>
        <p:spPr bwMode="auto">
          <a:xfrm>
            <a:off x="4880973" y="3154363"/>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3</a:t>
            </a:r>
          </a:p>
        </p:txBody>
      </p:sp>
      <p:sp>
        <p:nvSpPr>
          <p:cNvPr id="54" name="Oval 20"/>
          <p:cNvSpPr>
            <a:spLocks noChangeArrowheads="1"/>
          </p:cNvSpPr>
          <p:nvPr/>
        </p:nvSpPr>
        <p:spPr bwMode="auto">
          <a:xfrm>
            <a:off x="4563533" y="1554162"/>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56" name="Oval 21"/>
          <p:cNvSpPr>
            <a:spLocks noChangeArrowheads="1"/>
          </p:cNvSpPr>
          <p:nvPr/>
        </p:nvSpPr>
        <p:spPr bwMode="auto">
          <a:xfrm>
            <a:off x="7192962" y="2700868"/>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
        <p:nvSpPr>
          <p:cNvPr id="24" name="Rectangle 17"/>
          <p:cNvSpPr>
            <a:spLocks noChangeArrowheads="1"/>
          </p:cNvSpPr>
          <p:nvPr/>
        </p:nvSpPr>
        <p:spPr bwMode="auto">
          <a:xfrm>
            <a:off x="7924800" y="2192866"/>
            <a:ext cx="914400" cy="1925967"/>
          </a:xfrm>
          <a:prstGeom prst="rect">
            <a:avLst/>
          </a:prstGeom>
          <a:solidFill>
            <a:schemeClr val="bg1">
              <a:lumMod val="95000"/>
            </a:schemeClr>
          </a:solidFill>
          <a:ln w="19080">
            <a:solidFill>
              <a:schemeClr val="tx1"/>
            </a:solidFill>
            <a:miter lim="800000"/>
            <a:headEnd/>
            <a:tailEnd/>
          </a:ln>
          <a:effectLst/>
        </p:spPr>
        <p:txBody>
          <a:bodyPr wrap="none" anchor="ctr"/>
          <a:lstStyle/>
          <a:p>
            <a:pPr algn="ctr"/>
            <a:r>
              <a:rPr lang="en-US" sz="1600" dirty="0" smtClean="0">
                <a:latin typeface="Calibri" pitchFamily="34" charset="0"/>
              </a:rPr>
              <a:t>Disk</a:t>
            </a:r>
            <a:endParaRPr lang="en-US" sz="1600" dirty="0">
              <a:latin typeface="Calibri" pitchFamily="34" charset="0"/>
            </a:endParaRPr>
          </a:p>
        </p:txBody>
      </p:sp>
      <p:sp>
        <p:nvSpPr>
          <p:cNvPr id="25" name="Rectangle 10"/>
          <p:cNvSpPr>
            <a:spLocks noChangeArrowheads="1"/>
          </p:cNvSpPr>
          <p:nvPr/>
        </p:nvSpPr>
        <p:spPr bwMode="auto">
          <a:xfrm>
            <a:off x="5760880" y="1219200"/>
            <a:ext cx="2527985" cy="533400"/>
          </a:xfrm>
          <a:prstGeom prst="rect">
            <a:avLst/>
          </a:prstGeom>
          <a:solidFill>
            <a:srgbClr val="F6F5BD"/>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Page fault handler</a:t>
            </a:r>
            <a:endParaRPr lang="en-GB" sz="1600" dirty="0">
              <a:latin typeface="Calibri" pitchFamily="34" charset="0"/>
            </a:endParaRPr>
          </a:p>
        </p:txBody>
      </p:sp>
      <p:cxnSp>
        <p:nvCxnSpPr>
          <p:cNvPr id="27" name="Shape 26"/>
          <p:cNvCxnSpPr>
            <a:stCxn id="9226" idx="0"/>
            <a:endCxn id="25" idx="1"/>
          </p:cNvCxnSpPr>
          <p:nvPr/>
        </p:nvCxnSpPr>
        <p:spPr bwMode="auto">
          <a:xfrm rot="5400000" flipH="1" flipV="1">
            <a:off x="4247462" y="960441"/>
            <a:ext cx="987959" cy="2038878"/>
          </a:xfrm>
          <a:prstGeom prst="bentConnector2">
            <a:avLst/>
          </a:prstGeom>
          <a:noFill/>
          <a:ln w="25400" cap="flat" cmpd="sng" algn="ctr">
            <a:solidFill>
              <a:schemeClr val="tx1"/>
            </a:solidFill>
            <a:prstDash val="dash"/>
            <a:round/>
            <a:headEnd type="none" w="med" len="med"/>
            <a:tailEnd type="arrow"/>
          </a:ln>
          <a:effectLst/>
        </p:spPr>
      </p:cxnSp>
      <p:cxnSp>
        <p:nvCxnSpPr>
          <p:cNvPr id="28" name="Straight Arrow Connector 27"/>
          <p:cNvCxnSpPr/>
          <p:nvPr/>
        </p:nvCxnSpPr>
        <p:spPr bwMode="auto">
          <a:xfrm>
            <a:off x="6707187" y="2633132"/>
            <a:ext cx="1217613" cy="2219"/>
          </a:xfrm>
          <a:prstGeom prst="straightConnector1">
            <a:avLst/>
          </a:prstGeom>
          <a:no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10800000">
            <a:off x="6707188" y="3580024"/>
            <a:ext cx="1217613" cy="1376"/>
          </a:xfrm>
          <a:prstGeom prst="straightConnector1">
            <a:avLst/>
          </a:prstGeom>
          <a:noFill/>
          <a:ln w="25400" cap="flat" cmpd="sng" algn="ctr">
            <a:solidFill>
              <a:schemeClr val="tx1"/>
            </a:solidFill>
            <a:prstDash val="solid"/>
            <a:round/>
            <a:headEnd type="none" w="med" len="med"/>
            <a:tailEnd type="arrow"/>
          </a:ln>
          <a:effectLst/>
        </p:spPr>
      </p:cxnSp>
      <p:sp>
        <p:nvSpPr>
          <p:cNvPr id="34" name="Down Arrow 33"/>
          <p:cNvSpPr/>
          <p:nvPr/>
        </p:nvSpPr>
        <p:spPr bwMode="auto">
          <a:xfrm>
            <a:off x="7086600" y="1752600"/>
            <a:ext cx="457200" cy="628516"/>
          </a:xfrm>
          <a:prstGeom prst="downArrow">
            <a:avLst/>
          </a:prstGeom>
          <a:noFill/>
          <a:ln w="635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35" name="Text Box 9"/>
          <p:cNvSpPr txBox="1">
            <a:spLocks noChangeArrowheads="1"/>
          </p:cNvSpPr>
          <p:nvPr/>
        </p:nvSpPr>
        <p:spPr bwMode="auto">
          <a:xfrm>
            <a:off x="6773333" y="2353733"/>
            <a:ext cx="105828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Victim page</a:t>
            </a:r>
            <a:endParaRPr lang="en-GB" sz="1400" dirty="0">
              <a:latin typeface="Calibri" pitchFamily="34" charset="0"/>
            </a:endParaRPr>
          </a:p>
        </p:txBody>
      </p:sp>
      <p:sp>
        <p:nvSpPr>
          <p:cNvPr id="36" name="Text Box 9"/>
          <p:cNvSpPr txBox="1">
            <a:spLocks noChangeArrowheads="1"/>
          </p:cNvSpPr>
          <p:nvPr/>
        </p:nvSpPr>
        <p:spPr bwMode="auto">
          <a:xfrm>
            <a:off x="6858000" y="3302001"/>
            <a:ext cx="91952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New page</a:t>
            </a:r>
            <a:endParaRPr lang="en-GB" sz="1400" dirty="0">
              <a:latin typeface="Calibri" pitchFamily="34" charset="0"/>
            </a:endParaRPr>
          </a:p>
        </p:txBody>
      </p:sp>
      <p:sp>
        <p:nvSpPr>
          <p:cNvPr id="39" name="Text Box 9"/>
          <p:cNvSpPr txBox="1">
            <a:spLocks noChangeArrowheads="1"/>
          </p:cNvSpPr>
          <p:nvPr/>
        </p:nvSpPr>
        <p:spPr bwMode="auto">
          <a:xfrm>
            <a:off x="4267200" y="1180238"/>
            <a:ext cx="90791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Exception</a:t>
            </a:r>
            <a:endParaRPr lang="en-GB" sz="1400" dirty="0">
              <a:latin typeface="Calibri" pitchFamily="34" charset="0"/>
            </a:endParaRPr>
          </a:p>
        </p:txBody>
      </p:sp>
      <p:sp>
        <p:nvSpPr>
          <p:cNvPr id="42" name="Oval 21"/>
          <p:cNvSpPr>
            <a:spLocks noChangeArrowheads="1"/>
          </p:cNvSpPr>
          <p:nvPr/>
        </p:nvSpPr>
        <p:spPr bwMode="auto">
          <a:xfrm>
            <a:off x="7205132" y="3662362"/>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chemeClr val="bg1"/>
                </a:solidFill>
                <a:latin typeface="Calibri" pitchFamily="34" charset="0"/>
              </a:rPr>
              <a:t>6</a:t>
            </a:r>
            <a:endParaRPr lang="en-GB" sz="1400" dirty="0">
              <a:solidFill>
                <a:schemeClr val="bg1"/>
              </a:solidFill>
              <a:latin typeface="Calibri" pitchFamily="34" charset="0"/>
            </a:endParaRPr>
          </a:p>
        </p:txBody>
      </p:sp>
      <p:sp>
        <p:nvSpPr>
          <p:cNvPr id="49" name="Oval 21"/>
          <p:cNvSpPr>
            <a:spLocks noChangeArrowheads="1"/>
          </p:cNvSpPr>
          <p:nvPr/>
        </p:nvSpPr>
        <p:spPr bwMode="auto">
          <a:xfrm>
            <a:off x="2330386" y="3230563"/>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chemeClr val="bg1"/>
                </a:solidFill>
                <a:latin typeface="Calibri" pitchFamily="34" charset="0"/>
              </a:rPr>
              <a:t>7</a:t>
            </a:r>
            <a:endParaRPr lang="en-GB" sz="1400" dirty="0">
              <a:solidFill>
                <a:schemeClr val="bg1"/>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8">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218">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25" grpId="0" animBg="1"/>
      <p:bldP spid="34" grpId="0" animBg="1"/>
      <p:bldP spid="35" grpId="0"/>
      <p:bldP spid="36" grpId="0"/>
      <p:bldP spid="39" grpId="0"/>
      <p:bldP spid="42" grpId="0" animBg="1"/>
      <p:bldP spid="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389467" y="493712"/>
            <a:ext cx="8382000"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Speeding up Translation with a TLB</a:t>
            </a:r>
          </a:p>
        </p:txBody>
      </p:sp>
      <p:sp>
        <p:nvSpPr>
          <p:cNvPr id="30722" name="Rectangle 2"/>
          <p:cNvSpPr>
            <a:spLocks noGrp="1" noChangeArrowheads="1"/>
          </p:cNvSpPr>
          <p:nvPr>
            <p:ph type="body" idx="1"/>
          </p:nvPr>
        </p:nvSpPr>
        <p:spPr>
          <a:xfrm>
            <a:off x="381000" y="1481138"/>
            <a:ext cx="8548687" cy="5224462"/>
          </a:xfrm>
          <a:ln/>
        </p:spPr>
        <p:txBody>
          <a:bodyPr/>
          <a:lstStyle/>
          <a:p>
            <a:pPr>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Page table entries (PTEs) are cached in L1 like any other memory word</a:t>
            </a:r>
          </a:p>
          <a:p>
            <a:pPr lvl="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PTEs may be evicted by other data references</a:t>
            </a:r>
          </a:p>
          <a:p>
            <a:pPr lvl="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PTE hit still requires a 1-cycle delay</a:t>
            </a:r>
          </a:p>
          <a:p>
            <a:pPr>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Solution: </a:t>
            </a:r>
            <a:r>
              <a:rPr lang="en-GB" i="1" dirty="0">
                <a:solidFill>
                  <a:srgbClr val="C00000"/>
                </a:solidFill>
                <a:effectLst/>
              </a:rPr>
              <a:t>Translation </a:t>
            </a:r>
            <a:r>
              <a:rPr lang="en-GB" i="1" dirty="0" err="1">
                <a:solidFill>
                  <a:srgbClr val="C00000"/>
                </a:solidFill>
                <a:effectLst/>
              </a:rPr>
              <a:t>Lookaside</a:t>
            </a:r>
            <a:r>
              <a:rPr lang="en-GB" i="1" dirty="0">
                <a:solidFill>
                  <a:srgbClr val="C00000"/>
                </a:solidFill>
                <a:effectLst/>
              </a:rPr>
              <a:t> Buffer</a:t>
            </a:r>
            <a:r>
              <a:rPr lang="en-GB" dirty="0">
                <a:effectLst/>
              </a:rPr>
              <a:t> (TLB)</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Small hardware cache in MMU</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Maps virtual page numbers to  physical page numbers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Contains complete page table entries for small number of pages</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Memory Management</a:t>
            </a:r>
            <a:endParaRPr lang="en-US" dirty="0"/>
          </a:p>
        </p:txBody>
      </p:sp>
      <p:sp>
        <p:nvSpPr>
          <p:cNvPr id="5" name="TextBox 4"/>
          <p:cNvSpPr txBox="1"/>
          <p:nvPr/>
        </p:nvSpPr>
        <p:spPr>
          <a:xfrm>
            <a:off x="5902129" y="1600200"/>
            <a:ext cx="2403671" cy="369332"/>
          </a:xfrm>
          <a:prstGeom prst="rect">
            <a:avLst/>
          </a:prstGeom>
          <a:noFill/>
        </p:spPr>
        <p:txBody>
          <a:bodyPr wrap="none" rtlCol="0">
            <a:spAutoFit/>
          </a:bodyPr>
          <a:lstStyle/>
          <a:p>
            <a:r>
              <a:rPr lang="en-US" sz="1800" dirty="0" smtClean="0">
                <a:latin typeface="Calibri" pitchFamily="34" charset="0"/>
              </a:rPr>
              <a:t>Physical main memory</a:t>
            </a:r>
          </a:p>
        </p:txBody>
      </p:sp>
      <p:sp>
        <p:nvSpPr>
          <p:cNvPr id="8" name="Right Arrow 7"/>
          <p:cNvSpPr/>
          <p:nvPr/>
        </p:nvSpPr>
        <p:spPr bwMode="auto">
          <a:xfrm>
            <a:off x="4378129" y="3124200"/>
            <a:ext cx="1676400" cy="1295400"/>
          </a:xfrm>
          <a:prstGeom prst="rightArrow">
            <a:avLst/>
          </a:prstGeom>
          <a:solidFill>
            <a:schemeClr val="bg2">
              <a:lumMod val="40000"/>
              <a:lumOff val="60000"/>
            </a:schemeClr>
          </a:solidFill>
          <a:ln w="25400" cap="flat" cmpd="sng" algn="ctr">
            <a:noFill/>
            <a:prstDash val="solid"/>
            <a:round/>
            <a:headEnd type="none" w="med" len="med"/>
            <a:tailEnd type="arrow" w="med" len="med"/>
          </a:ln>
          <a:effectLst/>
        </p:spPr>
        <p:txBody>
          <a:bodyPr rtlCol="0" anchor="ctr"/>
          <a:lstStyle/>
          <a:p>
            <a:pPr algn="ctr"/>
            <a:r>
              <a:rPr lang="en-US" sz="2000" i="1" dirty="0" smtClean="0">
                <a:solidFill>
                  <a:srgbClr val="990000"/>
                </a:solidFill>
                <a:latin typeface="+mn-lt"/>
              </a:rPr>
              <a:t>What goes where?</a:t>
            </a:r>
            <a:endParaRPr lang="en-US" sz="2000" i="1" dirty="0">
              <a:solidFill>
                <a:srgbClr val="990000"/>
              </a:solidFill>
              <a:latin typeface="+mn-lt"/>
            </a:endParaRPr>
          </a:p>
        </p:txBody>
      </p:sp>
      <p:sp>
        <p:nvSpPr>
          <p:cNvPr id="9" name="Rectangle 8"/>
          <p:cNvSpPr/>
          <p:nvPr/>
        </p:nvSpPr>
        <p:spPr bwMode="auto">
          <a:xfrm>
            <a:off x="6511729" y="2057400"/>
            <a:ext cx="1066800" cy="3886200"/>
          </a:xfrm>
          <a:prstGeom prst="rect">
            <a:avLst/>
          </a:prstGeom>
          <a:solidFill>
            <a:schemeClr val="bg1">
              <a:lumMod val="95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0" name="TextBox 9"/>
          <p:cNvSpPr txBox="1"/>
          <p:nvPr/>
        </p:nvSpPr>
        <p:spPr>
          <a:xfrm>
            <a:off x="2990342" y="3002340"/>
            <a:ext cx="972061" cy="1815882"/>
          </a:xfrm>
          <a:prstGeom prst="rect">
            <a:avLst/>
          </a:prstGeom>
          <a:noFill/>
        </p:spPr>
        <p:txBody>
          <a:bodyPr wrap="none" rtlCol="0">
            <a:spAutoFit/>
          </a:bodyPr>
          <a:lstStyle/>
          <a:p>
            <a:pPr algn="r"/>
            <a:r>
              <a:rPr lang="en-US" dirty="0" smtClean="0">
                <a:latin typeface="Calibri" pitchFamily="34" charset="0"/>
              </a:rPr>
              <a:t>stack</a:t>
            </a:r>
          </a:p>
          <a:p>
            <a:pPr algn="r"/>
            <a:r>
              <a:rPr lang="en-US" dirty="0" smtClean="0">
                <a:latin typeface="Calibri" pitchFamily="34" charset="0"/>
              </a:rPr>
              <a:t>heap</a:t>
            </a:r>
          </a:p>
          <a:p>
            <a:pPr algn="r"/>
            <a:r>
              <a:rPr lang="en-US" sz="2000" dirty="0" smtClean="0">
                <a:latin typeface="Courier New" pitchFamily="49" charset="0"/>
                <a:cs typeface="Courier New" pitchFamily="49" charset="0"/>
              </a:rPr>
              <a:t>.text</a:t>
            </a:r>
          </a:p>
          <a:p>
            <a:pPr algn="r"/>
            <a:r>
              <a:rPr lang="en-US" sz="2000" dirty="0" smtClean="0">
                <a:latin typeface="Courier New" pitchFamily="49" charset="0"/>
                <a:cs typeface="Courier New" pitchFamily="49" charset="0"/>
              </a:rPr>
              <a:t>.data</a:t>
            </a:r>
          </a:p>
          <a:p>
            <a:pPr algn="r"/>
            <a:r>
              <a:rPr lang="en-US" dirty="0" smtClean="0">
                <a:latin typeface="Calibri" pitchFamily="34" charset="0"/>
              </a:rPr>
              <a:t>…</a:t>
            </a:r>
          </a:p>
        </p:txBody>
      </p:sp>
      <p:sp>
        <p:nvSpPr>
          <p:cNvPr id="11" name="TextBox 10"/>
          <p:cNvSpPr txBox="1"/>
          <p:nvPr/>
        </p:nvSpPr>
        <p:spPr>
          <a:xfrm>
            <a:off x="685800" y="2819400"/>
            <a:ext cx="1383136" cy="1938992"/>
          </a:xfrm>
          <a:prstGeom prst="rect">
            <a:avLst/>
          </a:prstGeom>
          <a:noFill/>
        </p:spPr>
        <p:txBody>
          <a:bodyPr wrap="none" rtlCol="0">
            <a:spAutoFit/>
          </a:bodyPr>
          <a:lstStyle/>
          <a:p>
            <a:r>
              <a:rPr lang="en-US" dirty="0" smtClean="0">
                <a:latin typeface="Calibri" pitchFamily="34" charset="0"/>
              </a:rPr>
              <a:t>Process 1</a:t>
            </a:r>
          </a:p>
          <a:p>
            <a:r>
              <a:rPr lang="en-US" dirty="0" smtClean="0">
                <a:latin typeface="Calibri" pitchFamily="34" charset="0"/>
              </a:rPr>
              <a:t>Process 2</a:t>
            </a:r>
          </a:p>
          <a:p>
            <a:r>
              <a:rPr lang="en-US" dirty="0" smtClean="0">
                <a:latin typeface="Calibri" pitchFamily="34" charset="0"/>
              </a:rPr>
              <a:t>Process 3</a:t>
            </a:r>
          </a:p>
          <a:p>
            <a:r>
              <a:rPr lang="en-US" dirty="0" smtClean="0">
                <a:latin typeface="Calibri" pitchFamily="34" charset="0"/>
              </a:rPr>
              <a:t>…</a:t>
            </a:r>
          </a:p>
          <a:p>
            <a:r>
              <a:rPr lang="en-US" dirty="0" smtClean="0">
                <a:latin typeface="Calibri" pitchFamily="34" charset="0"/>
              </a:rPr>
              <a:t>Process n</a:t>
            </a:r>
          </a:p>
        </p:txBody>
      </p:sp>
      <p:sp>
        <p:nvSpPr>
          <p:cNvPr id="12" name="TextBox 11"/>
          <p:cNvSpPr txBox="1"/>
          <p:nvPr/>
        </p:nvSpPr>
        <p:spPr>
          <a:xfrm>
            <a:off x="2356670" y="3193034"/>
            <a:ext cx="518091" cy="1015663"/>
          </a:xfrm>
          <a:prstGeom prst="rect">
            <a:avLst/>
          </a:prstGeom>
          <a:noFill/>
        </p:spPr>
        <p:txBody>
          <a:bodyPr wrap="none" rtlCol="0">
            <a:spAutoFit/>
          </a:bodyPr>
          <a:lstStyle/>
          <a:p>
            <a:r>
              <a:rPr lang="en-US" sz="6000" b="0" dirty="0" smtClean="0">
                <a:latin typeface="Calibri" pitchFamily="34" charset="0"/>
              </a:rPr>
              <a:t>x</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84985" y="1752600"/>
            <a:ext cx="3749615" cy="2695242"/>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7" name="Rectangle 1"/>
          <p:cNvSpPr>
            <a:spLocks noGrp="1" noChangeArrowheads="1"/>
          </p:cNvSpPr>
          <p:nvPr>
            <p:ph type="title"/>
          </p:nvPr>
        </p:nvSpPr>
        <p:spPr>
          <a:xfrm>
            <a:off x="457201" y="436562"/>
            <a:ext cx="8458200"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TLB Hit</a:t>
            </a:r>
            <a:endParaRPr lang="en-GB" dirty="0"/>
          </a:p>
        </p:txBody>
      </p:sp>
      <p:sp>
        <p:nvSpPr>
          <p:cNvPr id="9226" name="Rectangle 10"/>
          <p:cNvSpPr>
            <a:spLocks noChangeArrowheads="1"/>
          </p:cNvSpPr>
          <p:nvPr/>
        </p:nvSpPr>
        <p:spPr bwMode="auto">
          <a:xfrm>
            <a:off x="3963987" y="3007259"/>
            <a:ext cx="1066800" cy="1237384"/>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MMU</a:t>
            </a:r>
            <a:endParaRPr lang="en-GB" sz="1600" dirty="0">
              <a:latin typeface="Calibri" pitchFamily="34" charset="0"/>
            </a:endParaRPr>
          </a:p>
        </p:txBody>
      </p:sp>
      <p:sp>
        <p:nvSpPr>
          <p:cNvPr id="9233" name="Rectangle 17"/>
          <p:cNvSpPr>
            <a:spLocks noChangeArrowheads="1"/>
          </p:cNvSpPr>
          <p:nvPr/>
        </p:nvSpPr>
        <p:spPr bwMode="auto">
          <a:xfrm>
            <a:off x="6553200" y="2722233"/>
            <a:ext cx="914400" cy="2284410"/>
          </a:xfrm>
          <a:prstGeom prst="rect">
            <a:avLst/>
          </a:prstGeom>
          <a:solidFill>
            <a:schemeClr val="bg1">
              <a:lumMod val="95000"/>
            </a:schemeClr>
          </a:solidFill>
          <a:ln w="19080">
            <a:solidFill>
              <a:schemeClr val="tx1"/>
            </a:solidFill>
            <a:miter lim="800000"/>
            <a:headEnd/>
            <a:tailEnd/>
          </a:ln>
          <a:effectLst/>
        </p:spPr>
        <p:txBody>
          <a:bodyPr wrap="none" anchor="ctr"/>
          <a:lstStyle/>
          <a:p>
            <a:r>
              <a:rPr lang="en-US" sz="1600" dirty="0" smtClean="0">
                <a:latin typeface="Calibri" pitchFamily="34" charset="0"/>
              </a:rPr>
              <a:t>Cache/</a:t>
            </a:r>
          </a:p>
          <a:p>
            <a:r>
              <a:rPr lang="en-US" sz="1600" dirty="0" smtClean="0">
                <a:latin typeface="Calibri" pitchFamily="34" charset="0"/>
              </a:rPr>
              <a:t>Memory</a:t>
            </a:r>
            <a:endParaRPr lang="en-US" sz="1600" dirty="0">
              <a:latin typeface="Calibri" pitchFamily="34" charset="0"/>
            </a:endParaRPr>
          </a:p>
        </p:txBody>
      </p:sp>
      <p:sp>
        <p:nvSpPr>
          <p:cNvPr id="9225" name="Text Box 9"/>
          <p:cNvSpPr txBox="1">
            <a:spLocks noChangeArrowheads="1"/>
          </p:cNvSpPr>
          <p:nvPr/>
        </p:nvSpPr>
        <p:spPr bwMode="auto">
          <a:xfrm>
            <a:off x="5606298" y="3352800"/>
            <a:ext cx="37475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PA</a:t>
            </a:r>
            <a:endParaRPr lang="en-GB" sz="1400" dirty="0">
              <a:latin typeface="Calibri" pitchFamily="34" charset="0"/>
            </a:endParaRPr>
          </a:p>
        </p:txBody>
      </p:sp>
      <p:sp>
        <p:nvSpPr>
          <p:cNvPr id="9248" name="Text Box 32"/>
          <p:cNvSpPr txBox="1">
            <a:spLocks noChangeArrowheads="1"/>
          </p:cNvSpPr>
          <p:nvPr/>
        </p:nvSpPr>
        <p:spPr bwMode="auto">
          <a:xfrm>
            <a:off x="3887787" y="4778043"/>
            <a:ext cx="53102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Data</a:t>
            </a:r>
            <a:endParaRPr lang="en-GB" sz="1400" dirty="0">
              <a:latin typeface="Calibri" pitchFamily="34" charset="0"/>
            </a:endParaRPr>
          </a:p>
        </p:txBody>
      </p:sp>
      <p:cxnSp>
        <p:nvCxnSpPr>
          <p:cNvPr id="40" name="Straight Arrow Connector 39"/>
          <p:cNvCxnSpPr/>
          <p:nvPr/>
        </p:nvCxnSpPr>
        <p:spPr bwMode="auto">
          <a:xfrm flipV="1">
            <a:off x="5030787" y="3605659"/>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1525587" y="335973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592387" y="3621869"/>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3049587" y="3354782"/>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VA</a:t>
            </a:r>
            <a:endParaRPr lang="en-GB" sz="1400" dirty="0">
              <a:latin typeface="Calibri" pitchFamily="34" charset="0"/>
            </a:endParaRPr>
          </a:p>
        </p:txBody>
      </p:sp>
      <p:sp>
        <p:nvSpPr>
          <p:cNvPr id="45" name="TextBox 44"/>
          <p:cNvSpPr txBox="1"/>
          <p:nvPr/>
        </p:nvSpPr>
        <p:spPr>
          <a:xfrm>
            <a:off x="1390151" y="1752600"/>
            <a:ext cx="105830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CPU Chip</a:t>
            </a:r>
          </a:p>
        </p:txBody>
      </p:sp>
      <p:sp>
        <p:nvSpPr>
          <p:cNvPr id="47" name="Text Box 9"/>
          <p:cNvSpPr txBox="1">
            <a:spLocks noChangeArrowheads="1"/>
          </p:cNvSpPr>
          <p:nvPr/>
        </p:nvSpPr>
        <p:spPr bwMode="auto">
          <a:xfrm>
            <a:off x="4648200" y="2311401"/>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t>
            </a:r>
            <a:endParaRPr lang="en-GB" sz="1400" dirty="0">
              <a:latin typeface="Calibri" pitchFamily="34" charset="0"/>
            </a:endParaRPr>
          </a:p>
        </p:txBody>
      </p:sp>
      <p:cxnSp>
        <p:nvCxnSpPr>
          <p:cNvPr id="50" name="Shape 49"/>
          <p:cNvCxnSpPr>
            <a:endCxn id="37" idx="2"/>
          </p:cNvCxnSpPr>
          <p:nvPr/>
        </p:nvCxnSpPr>
        <p:spPr bwMode="auto">
          <a:xfrm rot="10800000">
            <a:off x="2058988" y="3893139"/>
            <a:ext cx="4494213" cy="884905"/>
          </a:xfrm>
          <a:prstGeom prst="bentConnector2">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3107266" y="3119439"/>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4038600" y="2362200"/>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4" name="Oval 20"/>
          <p:cNvSpPr>
            <a:spLocks noChangeArrowheads="1"/>
          </p:cNvSpPr>
          <p:nvPr/>
        </p:nvSpPr>
        <p:spPr bwMode="auto">
          <a:xfrm>
            <a:off x="5656358" y="3672552"/>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56" name="Oval 21"/>
          <p:cNvSpPr>
            <a:spLocks noChangeArrowheads="1"/>
          </p:cNvSpPr>
          <p:nvPr/>
        </p:nvSpPr>
        <p:spPr bwMode="auto">
          <a:xfrm>
            <a:off x="4021666" y="5063069"/>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
        <p:nvSpPr>
          <p:cNvPr id="25" name="Rectangle 2"/>
          <p:cNvSpPr txBox="1">
            <a:spLocks noChangeArrowheads="1"/>
          </p:cNvSpPr>
          <p:nvPr/>
        </p:nvSpPr>
        <p:spPr bwMode="auto">
          <a:xfrm>
            <a:off x="506411" y="5822950"/>
            <a:ext cx="7189789" cy="577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kumimoji="0" lang="en-GB" sz="2400" b="1" i="0" u="none" strike="noStrike" kern="0" cap="none" spc="0" normalizeH="0" baseline="0" noProof="0" dirty="0" smtClean="0">
                <a:ln>
                  <a:noFill/>
                </a:ln>
                <a:solidFill>
                  <a:schemeClr val="tx1"/>
                </a:solidFill>
                <a:effectLst/>
                <a:uLnTx/>
                <a:uFillTx/>
                <a:latin typeface="Calibri" pitchFamily="34" charset="0"/>
                <a:ea typeface="+mn-ea"/>
                <a:cs typeface="+mn-cs"/>
              </a:rPr>
              <a:t>A TLB hit eliminates a memory access</a:t>
            </a:r>
            <a:endParaRPr kumimoji="0" lang="en-GB"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26" name="Rectangle 10"/>
          <p:cNvSpPr>
            <a:spLocks noChangeArrowheads="1"/>
          </p:cNvSpPr>
          <p:nvPr/>
        </p:nvSpPr>
        <p:spPr bwMode="auto">
          <a:xfrm>
            <a:off x="3962400" y="1905000"/>
            <a:ext cx="1066800" cy="381000"/>
          </a:xfrm>
          <a:prstGeom prst="rect">
            <a:avLst/>
          </a:prstGeom>
          <a:solidFill>
            <a:schemeClr val="accent2">
              <a:lumMod val="20000"/>
              <a:lumOff val="80000"/>
            </a:schemeClr>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TLB</a:t>
            </a:r>
            <a:endParaRPr lang="en-GB" sz="1600" dirty="0">
              <a:latin typeface="Calibri" pitchFamily="34" charset="0"/>
            </a:endParaRPr>
          </a:p>
        </p:txBody>
      </p:sp>
      <p:cxnSp>
        <p:nvCxnSpPr>
          <p:cNvPr id="28" name="Straight Arrow Connector 27"/>
          <p:cNvCxnSpPr/>
          <p:nvPr/>
        </p:nvCxnSpPr>
        <p:spPr bwMode="auto">
          <a:xfrm rot="16200000" flipV="1">
            <a:off x="4058177" y="2645836"/>
            <a:ext cx="721259" cy="1587"/>
          </a:xfrm>
          <a:prstGeom prst="straightConnector1">
            <a:avLst/>
          </a:prstGeom>
          <a:no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5400000">
            <a:off x="4286777" y="2645836"/>
            <a:ext cx="721259" cy="1587"/>
          </a:xfrm>
          <a:prstGeom prst="straightConnector1">
            <a:avLst/>
          </a:prstGeom>
          <a:noFill/>
          <a:ln w="25400" cap="flat" cmpd="sng" algn="ctr">
            <a:solidFill>
              <a:schemeClr val="tx1"/>
            </a:solidFill>
            <a:prstDash val="solid"/>
            <a:round/>
            <a:headEnd type="none" w="med" len="med"/>
            <a:tailEnd type="arrow"/>
          </a:ln>
          <a:effectLst/>
        </p:spPr>
      </p:cxnSp>
      <p:sp>
        <p:nvSpPr>
          <p:cNvPr id="30" name="Text Box 9"/>
          <p:cNvSpPr txBox="1">
            <a:spLocks noChangeArrowheads="1"/>
          </p:cNvSpPr>
          <p:nvPr/>
        </p:nvSpPr>
        <p:spPr bwMode="auto">
          <a:xfrm>
            <a:off x="3928532" y="2667000"/>
            <a:ext cx="502358"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VPN</a:t>
            </a:r>
            <a:endParaRPr lang="en-GB" sz="1400" dirty="0">
              <a:latin typeface="Calibri" pitchFamily="34" charset="0"/>
            </a:endParaRPr>
          </a:p>
        </p:txBody>
      </p:sp>
      <p:sp>
        <p:nvSpPr>
          <p:cNvPr id="53" name="Oval 19"/>
          <p:cNvSpPr>
            <a:spLocks noChangeArrowheads="1"/>
          </p:cNvSpPr>
          <p:nvPr/>
        </p:nvSpPr>
        <p:spPr bwMode="auto">
          <a:xfrm>
            <a:off x="4737628" y="2633132"/>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48" grpId="0"/>
      <p:bldP spid="47" grpId="0"/>
      <p:bldP spid="54" grpId="0" animBg="1"/>
      <p:bldP spid="56" grpId="0" animBg="1"/>
      <p:bldP spid="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84985" y="1752600"/>
            <a:ext cx="3749615" cy="2695242"/>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7" name="Rectangle 1"/>
          <p:cNvSpPr>
            <a:spLocks noGrp="1" noChangeArrowheads="1"/>
          </p:cNvSpPr>
          <p:nvPr>
            <p:ph type="title"/>
          </p:nvPr>
        </p:nvSpPr>
        <p:spPr>
          <a:xfrm>
            <a:off x="457201" y="436562"/>
            <a:ext cx="8458200"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TLB Miss</a:t>
            </a:r>
            <a:endParaRPr lang="en-GB" dirty="0"/>
          </a:p>
        </p:txBody>
      </p:sp>
      <p:sp>
        <p:nvSpPr>
          <p:cNvPr id="9226" name="Rectangle 10"/>
          <p:cNvSpPr>
            <a:spLocks noChangeArrowheads="1"/>
          </p:cNvSpPr>
          <p:nvPr/>
        </p:nvSpPr>
        <p:spPr bwMode="auto">
          <a:xfrm>
            <a:off x="3963987" y="3007259"/>
            <a:ext cx="1066800" cy="1237384"/>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MMU</a:t>
            </a:r>
            <a:endParaRPr lang="en-GB" sz="1600" dirty="0">
              <a:latin typeface="Calibri" pitchFamily="34" charset="0"/>
            </a:endParaRPr>
          </a:p>
        </p:txBody>
      </p:sp>
      <p:sp>
        <p:nvSpPr>
          <p:cNvPr id="9233" name="Rectangle 17"/>
          <p:cNvSpPr>
            <a:spLocks noChangeArrowheads="1"/>
          </p:cNvSpPr>
          <p:nvPr/>
        </p:nvSpPr>
        <p:spPr bwMode="auto">
          <a:xfrm>
            <a:off x="6553200" y="2722233"/>
            <a:ext cx="914400" cy="2284410"/>
          </a:xfrm>
          <a:prstGeom prst="rect">
            <a:avLst/>
          </a:prstGeom>
          <a:solidFill>
            <a:schemeClr val="bg1">
              <a:lumMod val="95000"/>
            </a:schemeClr>
          </a:solidFill>
          <a:ln w="19080">
            <a:solidFill>
              <a:schemeClr val="tx1"/>
            </a:solidFill>
            <a:miter lim="800000"/>
            <a:headEnd/>
            <a:tailEnd/>
          </a:ln>
          <a:effectLst/>
        </p:spPr>
        <p:txBody>
          <a:bodyPr wrap="none" anchor="ctr"/>
          <a:lstStyle/>
          <a:p>
            <a:r>
              <a:rPr lang="en-US" sz="1600" dirty="0" smtClean="0">
                <a:latin typeface="Calibri" pitchFamily="34" charset="0"/>
              </a:rPr>
              <a:t>Cache/</a:t>
            </a:r>
          </a:p>
          <a:p>
            <a:r>
              <a:rPr lang="en-US" sz="1600" dirty="0" smtClean="0">
                <a:latin typeface="Calibri" pitchFamily="34" charset="0"/>
              </a:rPr>
              <a:t>Memory</a:t>
            </a:r>
            <a:endParaRPr lang="en-US" sz="1600" dirty="0">
              <a:latin typeface="Calibri" pitchFamily="34" charset="0"/>
            </a:endParaRPr>
          </a:p>
        </p:txBody>
      </p:sp>
      <p:sp>
        <p:nvSpPr>
          <p:cNvPr id="9225" name="Text Box 9"/>
          <p:cNvSpPr txBox="1">
            <a:spLocks noChangeArrowheads="1"/>
          </p:cNvSpPr>
          <p:nvPr/>
        </p:nvSpPr>
        <p:spPr bwMode="auto">
          <a:xfrm>
            <a:off x="5576700" y="3810000"/>
            <a:ext cx="37475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PA</a:t>
            </a:r>
            <a:endParaRPr lang="en-GB" sz="1400" dirty="0">
              <a:latin typeface="Calibri" pitchFamily="34" charset="0"/>
            </a:endParaRPr>
          </a:p>
        </p:txBody>
      </p:sp>
      <p:sp>
        <p:nvSpPr>
          <p:cNvPr id="9248" name="Text Box 32"/>
          <p:cNvSpPr txBox="1">
            <a:spLocks noChangeArrowheads="1"/>
          </p:cNvSpPr>
          <p:nvPr/>
        </p:nvSpPr>
        <p:spPr bwMode="auto">
          <a:xfrm>
            <a:off x="3887787" y="4778043"/>
            <a:ext cx="53102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Data</a:t>
            </a:r>
            <a:endParaRPr lang="en-GB" sz="1400" dirty="0">
              <a:latin typeface="Calibri" pitchFamily="34" charset="0"/>
            </a:endParaRPr>
          </a:p>
        </p:txBody>
      </p:sp>
      <p:cxnSp>
        <p:nvCxnSpPr>
          <p:cNvPr id="40" name="Straight Arrow Connector 39"/>
          <p:cNvCxnSpPr/>
          <p:nvPr/>
        </p:nvCxnSpPr>
        <p:spPr bwMode="auto">
          <a:xfrm flipV="1">
            <a:off x="5030787" y="4062859"/>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1525587" y="335973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592387" y="3621869"/>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3049587" y="3354782"/>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VA</a:t>
            </a:r>
            <a:endParaRPr lang="en-GB" sz="1400" dirty="0">
              <a:latin typeface="Calibri" pitchFamily="34" charset="0"/>
            </a:endParaRPr>
          </a:p>
        </p:txBody>
      </p:sp>
      <p:sp>
        <p:nvSpPr>
          <p:cNvPr id="45" name="TextBox 44"/>
          <p:cNvSpPr txBox="1"/>
          <p:nvPr/>
        </p:nvSpPr>
        <p:spPr>
          <a:xfrm>
            <a:off x="1390151" y="1752600"/>
            <a:ext cx="105830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CPU Chip</a:t>
            </a:r>
          </a:p>
        </p:txBody>
      </p:sp>
      <p:sp>
        <p:nvSpPr>
          <p:cNvPr id="47" name="Text Box 9"/>
          <p:cNvSpPr txBox="1">
            <a:spLocks noChangeArrowheads="1"/>
          </p:cNvSpPr>
          <p:nvPr/>
        </p:nvSpPr>
        <p:spPr bwMode="auto">
          <a:xfrm>
            <a:off x="5537202" y="2361338"/>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t>
            </a:r>
            <a:endParaRPr lang="en-GB" sz="1400" dirty="0">
              <a:latin typeface="Calibri" pitchFamily="34" charset="0"/>
            </a:endParaRPr>
          </a:p>
        </p:txBody>
      </p:sp>
      <p:cxnSp>
        <p:nvCxnSpPr>
          <p:cNvPr id="50" name="Shape 49"/>
          <p:cNvCxnSpPr>
            <a:endCxn id="37" idx="2"/>
          </p:cNvCxnSpPr>
          <p:nvPr/>
        </p:nvCxnSpPr>
        <p:spPr bwMode="auto">
          <a:xfrm rot="10800000">
            <a:off x="2058988" y="3893139"/>
            <a:ext cx="4494213" cy="884905"/>
          </a:xfrm>
          <a:prstGeom prst="bentConnector2">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3107266" y="3119439"/>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4038600" y="2362200"/>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4" name="Oval 20"/>
          <p:cNvSpPr>
            <a:spLocks noChangeArrowheads="1"/>
          </p:cNvSpPr>
          <p:nvPr/>
        </p:nvSpPr>
        <p:spPr bwMode="auto">
          <a:xfrm>
            <a:off x="5626760" y="4129752"/>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
        <p:nvSpPr>
          <p:cNvPr id="56" name="Oval 21"/>
          <p:cNvSpPr>
            <a:spLocks noChangeArrowheads="1"/>
          </p:cNvSpPr>
          <p:nvPr/>
        </p:nvSpPr>
        <p:spPr bwMode="auto">
          <a:xfrm>
            <a:off x="4021666" y="5063069"/>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6</a:t>
            </a:r>
          </a:p>
        </p:txBody>
      </p:sp>
      <p:sp>
        <p:nvSpPr>
          <p:cNvPr id="26" name="Rectangle 10"/>
          <p:cNvSpPr>
            <a:spLocks noChangeArrowheads="1"/>
          </p:cNvSpPr>
          <p:nvPr/>
        </p:nvSpPr>
        <p:spPr bwMode="auto">
          <a:xfrm>
            <a:off x="3962400" y="1905000"/>
            <a:ext cx="1066800" cy="381000"/>
          </a:xfrm>
          <a:prstGeom prst="rect">
            <a:avLst/>
          </a:prstGeom>
          <a:solidFill>
            <a:schemeClr val="accent2">
              <a:lumMod val="20000"/>
              <a:lumOff val="80000"/>
            </a:schemeClr>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TLB</a:t>
            </a:r>
            <a:endParaRPr lang="en-GB" sz="1600" dirty="0">
              <a:latin typeface="Calibri" pitchFamily="34" charset="0"/>
            </a:endParaRPr>
          </a:p>
        </p:txBody>
      </p:sp>
      <p:cxnSp>
        <p:nvCxnSpPr>
          <p:cNvPr id="28" name="Straight Arrow Connector 27"/>
          <p:cNvCxnSpPr/>
          <p:nvPr/>
        </p:nvCxnSpPr>
        <p:spPr bwMode="auto">
          <a:xfrm rot="16200000" flipV="1">
            <a:off x="4058177" y="2645836"/>
            <a:ext cx="721259" cy="1587"/>
          </a:xfrm>
          <a:prstGeom prst="straightConnector1">
            <a:avLst/>
          </a:prstGeom>
          <a:no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5400000">
            <a:off x="4286777" y="2645836"/>
            <a:ext cx="721259" cy="1587"/>
          </a:xfrm>
          <a:prstGeom prst="straightConnector1">
            <a:avLst/>
          </a:prstGeom>
          <a:noFill/>
          <a:ln w="25400" cap="flat" cmpd="sng" algn="ctr">
            <a:solidFill>
              <a:schemeClr val="tx1"/>
            </a:solidFill>
            <a:prstDash val="solid"/>
            <a:round/>
            <a:headEnd type="arrow" w="med" len="med"/>
            <a:tailEnd type="arrow" w="med" len="med"/>
          </a:ln>
          <a:effectLst/>
        </p:spPr>
      </p:cxnSp>
      <p:sp>
        <p:nvSpPr>
          <p:cNvPr id="30" name="Text Box 9"/>
          <p:cNvSpPr txBox="1">
            <a:spLocks noChangeArrowheads="1"/>
          </p:cNvSpPr>
          <p:nvPr/>
        </p:nvSpPr>
        <p:spPr bwMode="auto">
          <a:xfrm>
            <a:off x="3928532" y="2667000"/>
            <a:ext cx="502358"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VPN</a:t>
            </a:r>
            <a:endParaRPr lang="en-GB" sz="1400" dirty="0">
              <a:latin typeface="Calibri" pitchFamily="34" charset="0"/>
            </a:endParaRPr>
          </a:p>
        </p:txBody>
      </p:sp>
      <p:sp>
        <p:nvSpPr>
          <p:cNvPr id="53" name="Oval 19"/>
          <p:cNvSpPr>
            <a:spLocks noChangeArrowheads="1"/>
          </p:cNvSpPr>
          <p:nvPr/>
        </p:nvSpPr>
        <p:spPr bwMode="auto">
          <a:xfrm>
            <a:off x="5626760" y="2121431"/>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endParaRPr lang="en-GB" sz="1400" b="1" dirty="0">
              <a:solidFill>
                <a:schemeClr val="bg1"/>
              </a:solidFill>
              <a:latin typeface="Calibri" pitchFamily="34" charset="0"/>
            </a:endParaRPr>
          </a:p>
        </p:txBody>
      </p:sp>
      <p:sp>
        <p:nvSpPr>
          <p:cNvPr id="27" name="Text Box 9"/>
          <p:cNvSpPr txBox="1">
            <a:spLocks noChangeArrowheads="1"/>
          </p:cNvSpPr>
          <p:nvPr/>
        </p:nvSpPr>
        <p:spPr bwMode="auto">
          <a:xfrm>
            <a:off x="5513388" y="3371716"/>
            <a:ext cx="56057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a:t>
            </a:r>
            <a:endParaRPr lang="en-GB" sz="1400" dirty="0">
              <a:latin typeface="Calibri" pitchFamily="34" charset="0"/>
            </a:endParaRPr>
          </a:p>
        </p:txBody>
      </p:sp>
      <p:cxnSp>
        <p:nvCxnSpPr>
          <p:cNvPr id="31" name="Straight Arrow Connector 30"/>
          <p:cNvCxnSpPr/>
          <p:nvPr/>
        </p:nvCxnSpPr>
        <p:spPr bwMode="auto">
          <a:xfrm flipV="1">
            <a:off x="5030787" y="3624575"/>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2" name="Oval 18"/>
          <p:cNvSpPr>
            <a:spLocks noChangeArrowheads="1"/>
          </p:cNvSpPr>
          <p:nvPr/>
        </p:nvSpPr>
        <p:spPr bwMode="auto">
          <a:xfrm>
            <a:off x="5626760" y="3124200"/>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3</a:t>
            </a:r>
            <a:endParaRPr lang="en-GB" sz="1400" b="1" dirty="0">
              <a:solidFill>
                <a:schemeClr val="bg1"/>
              </a:solidFill>
              <a:latin typeface="Calibri" pitchFamily="34" charset="0"/>
            </a:endParaRPr>
          </a:p>
        </p:txBody>
      </p:sp>
      <p:cxnSp>
        <p:nvCxnSpPr>
          <p:cNvPr id="34" name="Elbow Connector 33"/>
          <p:cNvCxnSpPr/>
          <p:nvPr/>
        </p:nvCxnSpPr>
        <p:spPr bwMode="auto">
          <a:xfrm rot="10800000">
            <a:off x="4648200" y="2636839"/>
            <a:ext cx="1905000" cy="482601"/>
          </a:xfrm>
          <a:prstGeom prst="bentConnector3">
            <a:avLst>
              <a:gd name="adj1" fmla="val 21556"/>
            </a:avLst>
          </a:prstGeom>
          <a:noFill/>
          <a:ln w="25400" cap="flat" cmpd="sng" algn="ctr">
            <a:solidFill>
              <a:schemeClr val="tx1"/>
            </a:solidFill>
            <a:prstDash val="solid"/>
            <a:round/>
            <a:headEnd type="none" w="med" len="med"/>
            <a:tailEnd type="arrow"/>
          </a:ln>
          <a:effectLst/>
        </p:spPr>
      </p:cxnSp>
      <p:sp>
        <p:nvSpPr>
          <p:cNvPr id="39" name="Rectangle 2"/>
          <p:cNvSpPr txBox="1">
            <a:spLocks noChangeArrowheads="1"/>
          </p:cNvSpPr>
          <p:nvPr/>
        </p:nvSpPr>
        <p:spPr bwMode="auto">
          <a:xfrm>
            <a:off x="519113" y="5715000"/>
            <a:ext cx="771048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rgbClr val="990000"/>
              </a:buClr>
              <a:buSzPct val="60000"/>
              <a:buFont typeface="Wingdings" pitchFamily="2" charset="2"/>
              <a:buNone/>
              <a:tabLst>
                <a:tab pos="846138" algn="l"/>
                <a:tab pos="1760538" algn="l"/>
                <a:tab pos="2674938" algn="l"/>
                <a:tab pos="3589338" algn="l"/>
                <a:tab pos="4503738" algn="l"/>
                <a:tab pos="5418138" algn="l"/>
                <a:tab pos="6332538" algn="l"/>
                <a:tab pos="7246938" algn="l"/>
                <a:tab pos="8161338" algn="l"/>
                <a:tab pos="9075738" algn="l"/>
                <a:tab pos="9990138" algn="l"/>
              </a:tabLst>
              <a:defRPr/>
            </a:pPr>
            <a:r>
              <a:rPr kumimoji="0" lang="en-GB" sz="2400" b="1" i="0" u="none" strike="noStrike" kern="0" cap="none" spc="0" normalizeH="0" baseline="0" noProof="0" dirty="0" smtClean="0">
                <a:ln>
                  <a:noFill/>
                </a:ln>
                <a:solidFill>
                  <a:schemeClr val="tx1"/>
                </a:solidFill>
                <a:effectLst/>
                <a:uLnTx/>
                <a:uFillTx/>
                <a:latin typeface="Calibri" pitchFamily="34" charset="0"/>
                <a:ea typeface="+mn-ea"/>
                <a:cs typeface="+mn-cs"/>
              </a:rPr>
              <a:t>A TLB miss incurs an </a:t>
            </a:r>
            <a:r>
              <a:rPr kumimoji="0" lang="en-GB" sz="2400" b="1" i="0" u="none" strike="noStrike" kern="0" cap="none" spc="0" normalizeH="0" baseline="0" noProof="0" dirty="0" err="1" smtClean="0">
                <a:ln>
                  <a:noFill/>
                </a:ln>
                <a:solidFill>
                  <a:schemeClr val="tx1"/>
                </a:solidFill>
                <a:effectLst/>
                <a:uLnTx/>
                <a:uFillTx/>
                <a:latin typeface="Calibri" pitchFamily="34" charset="0"/>
                <a:ea typeface="+mn-ea"/>
                <a:cs typeface="+mn-cs"/>
              </a:rPr>
              <a:t>add’l</a:t>
            </a:r>
            <a:r>
              <a:rPr kumimoji="0" lang="en-GB" sz="2400" b="1" i="0" u="none" strike="noStrike" kern="0" cap="none" spc="0" normalizeH="0" baseline="0" noProof="0" dirty="0" smtClean="0">
                <a:ln>
                  <a:noFill/>
                </a:ln>
                <a:solidFill>
                  <a:schemeClr val="tx1"/>
                </a:solidFill>
                <a:effectLst/>
                <a:uLnTx/>
                <a:uFillTx/>
                <a:latin typeface="Calibri" pitchFamily="34" charset="0"/>
                <a:ea typeface="+mn-ea"/>
                <a:cs typeface="+mn-cs"/>
              </a:rPr>
              <a:t> memory access (the PTE)</a:t>
            </a:r>
            <a: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
            </a:r>
            <a:b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br>
            <a:r>
              <a:rPr kumimoji="0" lang="en-GB" sz="2000" b="0" i="0" u="none" strike="noStrike" kern="0" cap="none" spc="0" normalizeH="0" baseline="0" noProof="0" dirty="0" smtClean="0">
                <a:ln>
                  <a:noFill/>
                </a:ln>
                <a:solidFill>
                  <a:schemeClr val="tx1"/>
                </a:solidFill>
                <a:effectLst/>
                <a:uLnTx/>
                <a:uFillTx/>
                <a:latin typeface="Calibri" pitchFamily="34" charset="0"/>
                <a:ea typeface="+mn-ea"/>
                <a:cs typeface="+mn-cs"/>
              </a:rPr>
              <a:t>Fortunately, TLB misses are rare (</a:t>
            </a:r>
            <a:r>
              <a:rPr kumimoji="0" lang="en-GB" sz="2000" b="0" i="0" u="none" strike="noStrike" kern="0" cap="none" spc="0" normalizeH="0" baseline="0" noProof="0" dirty="0" smtClean="0">
                <a:ln>
                  <a:noFill/>
                </a:ln>
                <a:solidFill>
                  <a:srgbClr val="FF0000"/>
                </a:solidFill>
                <a:effectLst/>
                <a:uLnTx/>
                <a:uFillTx/>
                <a:latin typeface="Calibri" pitchFamily="34" charset="0"/>
                <a:ea typeface="+mn-ea"/>
                <a:cs typeface="+mn-cs"/>
              </a:rPr>
              <a:t>WHY?</a:t>
            </a:r>
            <a:r>
              <a:rPr kumimoji="0" lang="en-GB" sz="2000" b="0" i="0" u="none" strike="noStrike" kern="0" cap="none" spc="0" normalizeH="0" baseline="0" noProof="0" dirty="0" smtClean="0">
                <a:ln>
                  <a:noFill/>
                </a:ln>
                <a:solidFill>
                  <a:schemeClr val="tx1"/>
                </a:solidFill>
                <a:effectLst/>
                <a:uLnTx/>
                <a:uFillTx/>
                <a:latin typeface="Calibri" pitchFamily="34" charset="0"/>
                <a:ea typeface="+mn-ea"/>
                <a:cs typeface="+mn-cs"/>
              </a:rPr>
              <a:t>)</a:t>
            </a:r>
            <a:endParaRPr kumimoji="0" lang="en-GB" sz="2000" b="0" i="0" u="none" strike="noStrike" kern="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48" grpId="0"/>
      <p:bldP spid="47" grpId="0"/>
      <p:bldP spid="54" grpId="0" animBg="1"/>
      <p:bldP spid="56" grpId="0" animBg="1"/>
      <p:bldP spid="53" grpId="0" animBg="1"/>
      <p:bldP spid="27" grpId="0"/>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fontScale="90000"/>
          </a:bodyPr>
          <a:lstStyle/>
          <a:p>
            <a:pPr defTabSz="914608" eaLnBrk="1" hangingPunct="1">
              <a:defRPr/>
            </a:pPr>
            <a:r>
              <a:rPr lang="en-US" sz="3600" dirty="0">
                <a:solidFill>
                  <a:schemeClr val="tx1"/>
                </a:solidFill>
              </a:rPr>
              <a:t>From virtual address to memory </a:t>
            </a:r>
            <a:r>
              <a:rPr lang="en-US" sz="3600" dirty="0" smtClean="0">
                <a:solidFill>
                  <a:schemeClr val="tx1"/>
                </a:solidFill>
              </a:rPr>
              <a:t>location</a:t>
            </a:r>
            <a:endParaRPr lang="en-US" sz="3600" dirty="0">
              <a:solidFill>
                <a:schemeClr val="tx1"/>
              </a:solidFill>
            </a:endParaRPr>
          </a:p>
        </p:txBody>
      </p:sp>
      <p:grpSp>
        <p:nvGrpSpPr>
          <p:cNvPr id="2" name="Group 40"/>
          <p:cNvGrpSpPr>
            <a:grpSpLocks/>
          </p:cNvGrpSpPr>
          <p:nvPr/>
        </p:nvGrpSpPr>
        <p:grpSpPr bwMode="auto">
          <a:xfrm>
            <a:off x="2209800" y="2743200"/>
            <a:ext cx="5105400" cy="3124200"/>
            <a:chOff x="2286000" y="1219200"/>
            <a:chExt cx="5105400" cy="3124200"/>
          </a:xfrm>
        </p:grpSpPr>
        <p:sp>
          <p:nvSpPr>
            <p:cNvPr id="54278" name="Rectangle 3"/>
            <p:cNvSpPr>
              <a:spLocks noChangeArrowheads="1"/>
            </p:cNvSpPr>
            <p:nvPr/>
          </p:nvSpPr>
          <p:spPr bwMode="auto">
            <a:xfrm>
              <a:off x="2438400" y="1295400"/>
              <a:ext cx="2057400" cy="228600"/>
            </a:xfrm>
            <a:prstGeom prst="rect">
              <a:avLst/>
            </a:prstGeom>
            <a:noFill/>
            <a:ln w="9525">
              <a:solidFill>
                <a:schemeClr val="tx1"/>
              </a:solidFill>
              <a:miter lim="800000"/>
              <a:headEnd/>
              <a:tailEnd/>
            </a:ln>
          </p:spPr>
          <p:txBody>
            <a:bodyPr wrap="none" anchor="ctr"/>
            <a:lstStyle/>
            <a:p>
              <a:pPr eaLnBrk="0" hangingPunct="0"/>
              <a:endParaRPr lang="en-US" sz="1600">
                <a:solidFill>
                  <a:schemeClr val="tx1"/>
                </a:solidFill>
              </a:endParaRPr>
            </a:p>
          </p:txBody>
        </p:sp>
        <p:sp>
          <p:nvSpPr>
            <p:cNvPr id="54279" name="Rectangle 4"/>
            <p:cNvSpPr>
              <a:spLocks noChangeArrowheads="1"/>
            </p:cNvSpPr>
            <p:nvPr/>
          </p:nvSpPr>
          <p:spPr bwMode="auto">
            <a:xfrm>
              <a:off x="2438400" y="1828800"/>
              <a:ext cx="2057400" cy="228600"/>
            </a:xfrm>
            <a:prstGeom prst="rect">
              <a:avLst/>
            </a:prstGeom>
            <a:noFill/>
            <a:ln w="9525">
              <a:solidFill>
                <a:schemeClr val="tx1"/>
              </a:solidFill>
              <a:miter lim="800000"/>
              <a:headEnd/>
              <a:tailEnd/>
            </a:ln>
          </p:spPr>
          <p:txBody>
            <a:bodyPr wrap="none" anchor="ctr"/>
            <a:lstStyle/>
            <a:p>
              <a:pPr eaLnBrk="0" hangingPunct="0"/>
              <a:endParaRPr lang="en-US" sz="1600">
                <a:solidFill>
                  <a:schemeClr val="tx1"/>
                </a:solidFill>
              </a:endParaRPr>
            </a:p>
          </p:txBody>
        </p:sp>
        <p:sp>
          <p:nvSpPr>
            <p:cNvPr id="54280" name="Rectangle 5"/>
            <p:cNvSpPr>
              <a:spLocks noChangeArrowheads="1"/>
            </p:cNvSpPr>
            <p:nvPr/>
          </p:nvSpPr>
          <p:spPr bwMode="auto">
            <a:xfrm>
              <a:off x="2971800" y="2590800"/>
              <a:ext cx="1066800" cy="838200"/>
            </a:xfrm>
            <a:prstGeom prst="rect">
              <a:avLst/>
            </a:prstGeom>
            <a:noFill/>
            <a:ln w="9525">
              <a:solidFill>
                <a:schemeClr val="tx1"/>
              </a:solidFill>
              <a:miter lim="800000"/>
              <a:headEnd/>
              <a:tailEnd/>
            </a:ln>
          </p:spPr>
          <p:txBody>
            <a:bodyPr wrap="none" anchor="ctr"/>
            <a:lstStyle/>
            <a:p>
              <a:pPr eaLnBrk="0" hangingPunct="0"/>
              <a:endParaRPr lang="en-US" sz="1600">
                <a:solidFill>
                  <a:schemeClr val="tx1"/>
                </a:solidFill>
              </a:endParaRPr>
            </a:p>
          </p:txBody>
        </p:sp>
        <p:sp>
          <p:nvSpPr>
            <p:cNvPr id="54281" name="Rectangle 6"/>
            <p:cNvSpPr>
              <a:spLocks noChangeArrowheads="1"/>
            </p:cNvSpPr>
            <p:nvPr/>
          </p:nvSpPr>
          <p:spPr bwMode="auto">
            <a:xfrm>
              <a:off x="2514600" y="3886200"/>
              <a:ext cx="2057400" cy="228600"/>
            </a:xfrm>
            <a:prstGeom prst="rect">
              <a:avLst/>
            </a:prstGeom>
            <a:noFill/>
            <a:ln w="9525">
              <a:solidFill>
                <a:schemeClr val="tx1"/>
              </a:solidFill>
              <a:miter lim="800000"/>
              <a:headEnd/>
              <a:tailEnd/>
            </a:ln>
          </p:spPr>
          <p:txBody>
            <a:bodyPr wrap="none" anchor="ctr"/>
            <a:lstStyle/>
            <a:p>
              <a:pPr eaLnBrk="0" hangingPunct="0"/>
              <a:endParaRPr lang="en-US" sz="1600">
                <a:solidFill>
                  <a:schemeClr val="tx1"/>
                </a:solidFill>
              </a:endParaRPr>
            </a:p>
          </p:txBody>
        </p:sp>
        <p:sp>
          <p:nvSpPr>
            <p:cNvPr id="54282" name="Text Box 8"/>
            <p:cNvSpPr txBox="1">
              <a:spLocks noChangeArrowheads="1"/>
            </p:cNvSpPr>
            <p:nvPr/>
          </p:nvSpPr>
          <p:spPr bwMode="auto">
            <a:xfrm>
              <a:off x="2895600" y="1219200"/>
              <a:ext cx="1676400" cy="338554"/>
            </a:xfrm>
            <a:prstGeom prst="rect">
              <a:avLst/>
            </a:prstGeom>
            <a:noFill/>
            <a:ln w="9525">
              <a:noFill/>
              <a:miter lim="800000"/>
              <a:headEnd/>
              <a:tailEnd/>
            </a:ln>
          </p:spPr>
          <p:txBody>
            <a:bodyPr>
              <a:spAutoFit/>
            </a:bodyPr>
            <a:lstStyle/>
            <a:p>
              <a:pPr eaLnBrk="0" hangingPunct="0">
                <a:spcBef>
                  <a:spcPct val="50000"/>
                </a:spcBef>
              </a:pPr>
              <a:r>
                <a:rPr lang="en-US" sz="1600">
                  <a:solidFill>
                    <a:schemeClr val="tx1"/>
                  </a:solidFill>
                  <a:latin typeface="Arial" pitchFamily="34" charset="0"/>
                </a:rPr>
                <a:t>CPU</a:t>
              </a:r>
            </a:p>
          </p:txBody>
        </p:sp>
        <p:sp>
          <p:nvSpPr>
            <p:cNvPr id="54283" name="Text Box 9"/>
            <p:cNvSpPr txBox="1">
              <a:spLocks noChangeArrowheads="1"/>
            </p:cNvSpPr>
            <p:nvPr/>
          </p:nvSpPr>
          <p:spPr bwMode="auto">
            <a:xfrm>
              <a:off x="2514600" y="1752600"/>
              <a:ext cx="2209800" cy="338554"/>
            </a:xfrm>
            <a:prstGeom prst="rect">
              <a:avLst/>
            </a:prstGeom>
            <a:noFill/>
            <a:ln w="9525">
              <a:noFill/>
              <a:miter lim="800000"/>
              <a:headEnd/>
              <a:tailEnd/>
            </a:ln>
          </p:spPr>
          <p:txBody>
            <a:bodyPr>
              <a:spAutoFit/>
            </a:bodyPr>
            <a:lstStyle/>
            <a:p>
              <a:pPr eaLnBrk="0" hangingPunct="0">
                <a:spcBef>
                  <a:spcPct val="50000"/>
                </a:spcBef>
              </a:pPr>
              <a:r>
                <a:rPr lang="en-US" sz="1600">
                  <a:solidFill>
                    <a:schemeClr val="tx1"/>
                  </a:solidFill>
                  <a:latin typeface="Arial" pitchFamily="34" charset="0"/>
                </a:rPr>
                <a:t>Virtual address</a:t>
              </a:r>
            </a:p>
          </p:txBody>
        </p:sp>
        <p:sp>
          <p:nvSpPr>
            <p:cNvPr id="54284" name="Text Box 10"/>
            <p:cNvSpPr txBox="1">
              <a:spLocks noChangeArrowheads="1"/>
            </p:cNvSpPr>
            <p:nvPr/>
          </p:nvSpPr>
          <p:spPr bwMode="auto">
            <a:xfrm>
              <a:off x="3124200" y="2667000"/>
              <a:ext cx="990600" cy="338554"/>
            </a:xfrm>
            <a:prstGeom prst="rect">
              <a:avLst/>
            </a:prstGeom>
            <a:noFill/>
            <a:ln w="9525">
              <a:noFill/>
              <a:miter lim="800000"/>
              <a:headEnd/>
              <a:tailEnd/>
            </a:ln>
          </p:spPr>
          <p:txBody>
            <a:bodyPr>
              <a:spAutoFit/>
            </a:bodyPr>
            <a:lstStyle/>
            <a:p>
              <a:pPr eaLnBrk="0" hangingPunct="0">
                <a:spcBef>
                  <a:spcPct val="50000"/>
                </a:spcBef>
              </a:pPr>
              <a:r>
                <a:rPr lang="en-US" sz="1600">
                  <a:solidFill>
                    <a:schemeClr val="tx1"/>
                  </a:solidFill>
                  <a:latin typeface="Arial" pitchFamily="34" charset="0"/>
                </a:rPr>
                <a:t>TLB</a:t>
              </a:r>
            </a:p>
          </p:txBody>
        </p:sp>
        <p:sp>
          <p:nvSpPr>
            <p:cNvPr id="54285" name="Text Box 11"/>
            <p:cNvSpPr txBox="1">
              <a:spLocks noChangeArrowheads="1"/>
            </p:cNvSpPr>
            <p:nvPr/>
          </p:nvSpPr>
          <p:spPr bwMode="auto">
            <a:xfrm>
              <a:off x="2590800" y="3810000"/>
              <a:ext cx="2133600" cy="338554"/>
            </a:xfrm>
            <a:prstGeom prst="rect">
              <a:avLst/>
            </a:prstGeom>
            <a:noFill/>
            <a:ln w="9525">
              <a:noFill/>
              <a:miter lim="800000"/>
              <a:headEnd/>
              <a:tailEnd/>
            </a:ln>
          </p:spPr>
          <p:txBody>
            <a:bodyPr>
              <a:spAutoFit/>
            </a:bodyPr>
            <a:lstStyle/>
            <a:p>
              <a:pPr eaLnBrk="0" hangingPunct="0">
                <a:spcBef>
                  <a:spcPct val="50000"/>
                </a:spcBef>
              </a:pPr>
              <a:r>
                <a:rPr lang="en-US" sz="1600">
                  <a:solidFill>
                    <a:schemeClr val="tx1"/>
                  </a:solidFill>
                  <a:latin typeface="Arial" pitchFamily="34" charset="0"/>
                </a:rPr>
                <a:t>Physical address</a:t>
              </a:r>
            </a:p>
          </p:txBody>
        </p:sp>
        <p:sp>
          <p:nvSpPr>
            <p:cNvPr id="54286" name="Line 13"/>
            <p:cNvSpPr>
              <a:spLocks noChangeShapeType="1"/>
            </p:cNvSpPr>
            <p:nvPr/>
          </p:nvSpPr>
          <p:spPr bwMode="auto">
            <a:xfrm>
              <a:off x="3429000" y="1524000"/>
              <a:ext cx="0" cy="304800"/>
            </a:xfrm>
            <a:prstGeom prst="line">
              <a:avLst/>
            </a:prstGeom>
            <a:noFill/>
            <a:ln w="9525">
              <a:solidFill>
                <a:schemeClr val="tx1"/>
              </a:solidFill>
              <a:round/>
              <a:headEnd/>
              <a:tailEnd type="triangle" w="med" len="med"/>
            </a:ln>
          </p:spPr>
          <p:txBody>
            <a:bodyPr wrap="none" anchor="ctr"/>
            <a:lstStyle/>
            <a:p>
              <a:endParaRPr lang="en-US"/>
            </a:p>
          </p:txBody>
        </p:sp>
        <p:sp>
          <p:nvSpPr>
            <p:cNvPr id="54287" name="Line 14"/>
            <p:cNvSpPr>
              <a:spLocks noChangeShapeType="1"/>
            </p:cNvSpPr>
            <p:nvPr/>
          </p:nvSpPr>
          <p:spPr bwMode="auto">
            <a:xfrm>
              <a:off x="3429000" y="2057400"/>
              <a:ext cx="0" cy="304800"/>
            </a:xfrm>
            <a:prstGeom prst="line">
              <a:avLst/>
            </a:prstGeom>
            <a:noFill/>
            <a:ln w="9525">
              <a:solidFill>
                <a:schemeClr val="tx1"/>
              </a:solidFill>
              <a:round/>
              <a:headEnd/>
              <a:tailEnd/>
            </a:ln>
          </p:spPr>
          <p:txBody>
            <a:bodyPr wrap="none" anchor="ctr"/>
            <a:lstStyle/>
            <a:p>
              <a:endParaRPr lang="en-US"/>
            </a:p>
          </p:txBody>
        </p:sp>
        <p:sp>
          <p:nvSpPr>
            <p:cNvPr id="54288" name="Line 15"/>
            <p:cNvSpPr>
              <a:spLocks noChangeShapeType="1"/>
            </p:cNvSpPr>
            <p:nvPr/>
          </p:nvSpPr>
          <p:spPr bwMode="auto">
            <a:xfrm flipH="1">
              <a:off x="2286000" y="2362200"/>
              <a:ext cx="1143000" cy="0"/>
            </a:xfrm>
            <a:prstGeom prst="line">
              <a:avLst/>
            </a:prstGeom>
            <a:noFill/>
            <a:ln w="9525">
              <a:solidFill>
                <a:schemeClr val="tx1"/>
              </a:solidFill>
              <a:round/>
              <a:headEnd/>
              <a:tailEnd/>
            </a:ln>
          </p:spPr>
          <p:txBody>
            <a:bodyPr wrap="none" anchor="ctr"/>
            <a:lstStyle/>
            <a:p>
              <a:endParaRPr lang="en-US"/>
            </a:p>
          </p:txBody>
        </p:sp>
        <p:sp>
          <p:nvSpPr>
            <p:cNvPr id="54289" name="Line 16"/>
            <p:cNvSpPr>
              <a:spLocks noChangeShapeType="1"/>
            </p:cNvSpPr>
            <p:nvPr/>
          </p:nvSpPr>
          <p:spPr bwMode="auto">
            <a:xfrm>
              <a:off x="2286000" y="2362200"/>
              <a:ext cx="0" cy="533400"/>
            </a:xfrm>
            <a:prstGeom prst="line">
              <a:avLst/>
            </a:prstGeom>
            <a:noFill/>
            <a:ln w="9525">
              <a:solidFill>
                <a:schemeClr val="tx1"/>
              </a:solidFill>
              <a:round/>
              <a:headEnd/>
              <a:tailEnd/>
            </a:ln>
          </p:spPr>
          <p:txBody>
            <a:bodyPr wrap="none" anchor="ctr"/>
            <a:lstStyle/>
            <a:p>
              <a:endParaRPr lang="en-US"/>
            </a:p>
          </p:txBody>
        </p:sp>
        <p:sp>
          <p:nvSpPr>
            <p:cNvPr id="54290" name="Line 17"/>
            <p:cNvSpPr>
              <a:spLocks noChangeShapeType="1"/>
            </p:cNvSpPr>
            <p:nvPr/>
          </p:nvSpPr>
          <p:spPr bwMode="auto">
            <a:xfrm>
              <a:off x="2286000" y="289560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54291" name="Line 18"/>
            <p:cNvSpPr>
              <a:spLocks noChangeShapeType="1"/>
            </p:cNvSpPr>
            <p:nvPr/>
          </p:nvSpPr>
          <p:spPr bwMode="auto">
            <a:xfrm>
              <a:off x="3429000" y="3429000"/>
              <a:ext cx="0" cy="457200"/>
            </a:xfrm>
            <a:prstGeom prst="line">
              <a:avLst/>
            </a:prstGeom>
            <a:noFill/>
            <a:ln w="28575">
              <a:solidFill>
                <a:srgbClr val="CC0000"/>
              </a:solidFill>
              <a:round/>
              <a:headEnd/>
              <a:tailEnd type="triangle" w="med" len="med"/>
            </a:ln>
          </p:spPr>
          <p:txBody>
            <a:bodyPr wrap="none" anchor="ctr"/>
            <a:lstStyle/>
            <a:p>
              <a:endParaRPr lang="en-US"/>
            </a:p>
          </p:txBody>
        </p:sp>
        <p:sp>
          <p:nvSpPr>
            <p:cNvPr id="54292" name="Line 19"/>
            <p:cNvSpPr>
              <a:spLocks noChangeShapeType="1"/>
            </p:cNvSpPr>
            <p:nvPr/>
          </p:nvSpPr>
          <p:spPr bwMode="auto">
            <a:xfrm>
              <a:off x="3429000" y="4114800"/>
              <a:ext cx="0" cy="228600"/>
            </a:xfrm>
            <a:prstGeom prst="line">
              <a:avLst/>
            </a:prstGeom>
            <a:noFill/>
            <a:ln w="9525">
              <a:solidFill>
                <a:srgbClr val="CC0000"/>
              </a:solidFill>
              <a:round/>
              <a:headEnd/>
              <a:tailEnd/>
            </a:ln>
          </p:spPr>
          <p:txBody>
            <a:bodyPr wrap="none" anchor="ctr"/>
            <a:lstStyle/>
            <a:p>
              <a:endParaRPr lang="en-US"/>
            </a:p>
          </p:txBody>
        </p:sp>
        <p:sp>
          <p:nvSpPr>
            <p:cNvPr id="54293" name="Line 20"/>
            <p:cNvSpPr>
              <a:spLocks noChangeShapeType="1"/>
            </p:cNvSpPr>
            <p:nvPr/>
          </p:nvSpPr>
          <p:spPr bwMode="auto">
            <a:xfrm>
              <a:off x="3429000" y="4343400"/>
              <a:ext cx="1752600" cy="0"/>
            </a:xfrm>
            <a:prstGeom prst="line">
              <a:avLst/>
            </a:prstGeom>
            <a:noFill/>
            <a:ln w="9525">
              <a:solidFill>
                <a:srgbClr val="CC0000"/>
              </a:solidFill>
              <a:round/>
              <a:headEnd/>
              <a:tailEnd/>
            </a:ln>
          </p:spPr>
          <p:txBody>
            <a:bodyPr wrap="none" anchor="ctr"/>
            <a:lstStyle/>
            <a:p>
              <a:endParaRPr lang="en-US"/>
            </a:p>
          </p:txBody>
        </p:sp>
        <p:sp>
          <p:nvSpPr>
            <p:cNvPr id="54294" name="Text Box 23"/>
            <p:cNvSpPr txBox="1">
              <a:spLocks noChangeArrowheads="1"/>
            </p:cNvSpPr>
            <p:nvPr/>
          </p:nvSpPr>
          <p:spPr bwMode="auto">
            <a:xfrm>
              <a:off x="3429000" y="3429000"/>
              <a:ext cx="990600" cy="338554"/>
            </a:xfrm>
            <a:prstGeom prst="rect">
              <a:avLst/>
            </a:prstGeom>
            <a:noFill/>
            <a:ln w="9525">
              <a:noFill/>
              <a:miter lim="800000"/>
              <a:headEnd/>
              <a:tailEnd/>
            </a:ln>
          </p:spPr>
          <p:txBody>
            <a:bodyPr>
              <a:spAutoFit/>
            </a:bodyPr>
            <a:lstStyle/>
            <a:p>
              <a:pPr eaLnBrk="0" hangingPunct="0">
                <a:spcBef>
                  <a:spcPct val="50000"/>
                </a:spcBef>
              </a:pPr>
              <a:r>
                <a:rPr lang="en-US" sz="1600">
                  <a:solidFill>
                    <a:srgbClr val="FF0000"/>
                  </a:solidFill>
                  <a:latin typeface="Arial" pitchFamily="34" charset="0"/>
                </a:rPr>
                <a:t>hit</a:t>
              </a:r>
            </a:p>
          </p:txBody>
        </p:sp>
        <p:sp>
          <p:nvSpPr>
            <p:cNvPr id="54295" name="Rectangle 24"/>
            <p:cNvSpPr>
              <a:spLocks noChangeArrowheads="1"/>
            </p:cNvSpPr>
            <p:nvPr/>
          </p:nvSpPr>
          <p:spPr bwMode="auto">
            <a:xfrm>
              <a:off x="5715000" y="1828800"/>
              <a:ext cx="1371600" cy="533400"/>
            </a:xfrm>
            <a:prstGeom prst="rect">
              <a:avLst/>
            </a:prstGeom>
            <a:noFill/>
            <a:ln w="9525">
              <a:solidFill>
                <a:schemeClr val="tx1"/>
              </a:solidFill>
              <a:miter lim="800000"/>
              <a:headEnd/>
              <a:tailEnd/>
            </a:ln>
          </p:spPr>
          <p:txBody>
            <a:bodyPr wrap="none" anchor="ctr"/>
            <a:lstStyle/>
            <a:p>
              <a:pPr eaLnBrk="0" hangingPunct="0"/>
              <a:endParaRPr lang="en-US" sz="1600">
                <a:solidFill>
                  <a:schemeClr val="tx1"/>
                </a:solidFill>
              </a:endParaRPr>
            </a:p>
          </p:txBody>
        </p:sp>
        <p:sp>
          <p:nvSpPr>
            <p:cNvPr id="54296" name="Text Box 25"/>
            <p:cNvSpPr txBox="1">
              <a:spLocks noChangeArrowheads="1"/>
            </p:cNvSpPr>
            <p:nvPr/>
          </p:nvSpPr>
          <p:spPr bwMode="auto">
            <a:xfrm>
              <a:off x="5943600" y="1905000"/>
              <a:ext cx="990600" cy="338554"/>
            </a:xfrm>
            <a:prstGeom prst="rect">
              <a:avLst/>
            </a:prstGeom>
            <a:noFill/>
            <a:ln w="9525">
              <a:noFill/>
              <a:miter lim="800000"/>
              <a:headEnd/>
              <a:tailEnd/>
            </a:ln>
          </p:spPr>
          <p:txBody>
            <a:bodyPr>
              <a:spAutoFit/>
            </a:bodyPr>
            <a:lstStyle/>
            <a:p>
              <a:pPr eaLnBrk="0" hangingPunct="0">
                <a:spcBef>
                  <a:spcPct val="50000"/>
                </a:spcBef>
              </a:pPr>
              <a:r>
                <a:rPr lang="en-US" sz="1600">
                  <a:solidFill>
                    <a:schemeClr val="tx1"/>
                  </a:solidFill>
                  <a:latin typeface="Arial" pitchFamily="34" charset="0"/>
                </a:rPr>
                <a:t>cache</a:t>
              </a:r>
            </a:p>
          </p:txBody>
        </p:sp>
        <p:sp>
          <p:nvSpPr>
            <p:cNvPr id="54297" name="Rectangle 26"/>
            <p:cNvSpPr>
              <a:spLocks noChangeArrowheads="1"/>
            </p:cNvSpPr>
            <p:nvPr/>
          </p:nvSpPr>
          <p:spPr bwMode="auto">
            <a:xfrm>
              <a:off x="5791200" y="2667000"/>
              <a:ext cx="1371600" cy="1676400"/>
            </a:xfrm>
            <a:prstGeom prst="rect">
              <a:avLst/>
            </a:prstGeom>
            <a:noFill/>
            <a:ln w="9525">
              <a:solidFill>
                <a:schemeClr val="tx1"/>
              </a:solidFill>
              <a:miter lim="800000"/>
              <a:headEnd/>
              <a:tailEnd/>
            </a:ln>
          </p:spPr>
          <p:txBody>
            <a:bodyPr wrap="none" anchor="ctr"/>
            <a:lstStyle/>
            <a:p>
              <a:pPr eaLnBrk="0" hangingPunct="0"/>
              <a:endParaRPr lang="en-US" sz="1600">
                <a:solidFill>
                  <a:schemeClr val="tx1"/>
                </a:solidFill>
              </a:endParaRPr>
            </a:p>
          </p:txBody>
        </p:sp>
        <p:sp>
          <p:nvSpPr>
            <p:cNvPr id="54298" name="Text Box 27"/>
            <p:cNvSpPr txBox="1">
              <a:spLocks noChangeArrowheads="1"/>
            </p:cNvSpPr>
            <p:nvPr/>
          </p:nvSpPr>
          <p:spPr bwMode="auto">
            <a:xfrm>
              <a:off x="5943600" y="3048000"/>
              <a:ext cx="1295400" cy="954107"/>
            </a:xfrm>
            <a:prstGeom prst="rect">
              <a:avLst/>
            </a:prstGeom>
            <a:noFill/>
            <a:ln w="9525">
              <a:noFill/>
              <a:miter lim="800000"/>
              <a:headEnd/>
              <a:tailEnd/>
            </a:ln>
          </p:spPr>
          <p:txBody>
            <a:bodyPr>
              <a:spAutoFit/>
            </a:bodyPr>
            <a:lstStyle/>
            <a:p>
              <a:pPr eaLnBrk="0" hangingPunct="0">
                <a:spcBef>
                  <a:spcPct val="50000"/>
                </a:spcBef>
              </a:pPr>
              <a:r>
                <a:rPr lang="en-US" sz="1600">
                  <a:solidFill>
                    <a:schemeClr val="tx1"/>
                  </a:solidFill>
                  <a:latin typeface="Arial" pitchFamily="34" charset="0"/>
                </a:rPr>
                <a:t>Main memory</a:t>
              </a:r>
            </a:p>
            <a:p>
              <a:pPr eaLnBrk="0" hangingPunct="0">
                <a:spcBef>
                  <a:spcPct val="50000"/>
                </a:spcBef>
              </a:pPr>
              <a:r>
                <a:rPr lang="en-US" sz="1600">
                  <a:solidFill>
                    <a:schemeClr val="tx1"/>
                  </a:solidFill>
                  <a:latin typeface="Arial" pitchFamily="34" charset="0"/>
                </a:rPr>
                <a:t>(page table)</a:t>
              </a:r>
            </a:p>
          </p:txBody>
        </p:sp>
        <p:sp>
          <p:nvSpPr>
            <p:cNvPr id="54299" name="Line 28"/>
            <p:cNvSpPr>
              <a:spLocks noChangeShapeType="1"/>
            </p:cNvSpPr>
            <p:nvPr/>
          </p:nvSpPr>
          <p:spPr bwMode="auto">
            <a:xfrm flipV="1">
              <a:off x="5181600" y="2209800"/>
              <a:ext cx="0" cy="2133600"/>
            </a:xfrm>
            <a:prstGeom prst="line">
              <a:avLst/>
            </a:prstGeom>
            <a:noFill/>
            <a:ln w="9525">
              <a:solidFill>
                <a:srgbClr val="CC0000"/>
              </a:solidFill>
              <a:round/>
              <a:headEnd/>
              <a:tailEnd/>
            </a:ln>
          </p:spPr>
          <p:txBody>
            <a:bodyPr wrap="none" anchor="ctr"/>
            <a:lstStyle/>
            <a:p>
              <a:endParaRPr lang="en-US"/>
            </a:p>
          </p:txBody>
        </p:sp>
        <p:sp>
          <p:nvSpPr>
            <p:cNvPr id="54300" name="Line 29"/>
            <p:cNvSpPr>
              <a:spLocks noChangeShapeType="1"/>
            </p:cNvSpPr>
            <p:nvPr/>
          </p:nvSpPr>
          <p:spPr bwMode="auto">
            <a:xfrm>
              <a:off x="5181600" y="2209800"/>
              <a:ext cx="533400" cy="0"/>
            </a:xfrm>
            <a:prstGeom prst="line">
              <a:avLst/>
            </a:prstGeom>
            <a:noFill/>
            <a:ln w="9525">
              <a:solidFill>
                <a:srgbClr val="CC0000"/>
              </a:solidFill>
              <a:round/>
              <a:headEnd/>
              <a:tailEnd type="triangle" w="med" len="med"/>
            </a:ln>
          </p:spPr>
          <p:txBody>
            <a:bodyPr wrap="none" anchor="ctr"/>
            <a:lstStyle/>
            <a:p>
              <a:endParaRPr lang="en-US"/>
            </a:p>
          </p:txBody>
        </p:sp>
        <p:sp>
          <p:nvSpPr>
            <p:cNvPr id="54301" name="Line 30"/>
            <p:cNvSpPr>
              <a:spLocks noChangeShapeType="1"/>
            </p:cNvSpPr>
            <p:nvPr/>
          </p:nvSpPr>
          <p:spPr bwMode="auto">
            <a:xfrm>
              <a:off x="6400800" y="2362200"/>
              <a:ext cx="0" cy="304800"/>
            </a:xfrm>
            <a:prstGeom prst="line">
              <a:avLst/>
            </a:prstGeom>
            <a:noFill/>
            <a:ln w="9525">
              <a:solidFill>
                <a:srgbClr val="FF33CC"/>
              </a:solidFill>
              <a:round/>
              <a:headEnd/>
              <a:tailEnd type="triangle" w="med" len="med"/>
            </a:ln>
          </p:spPr>
          <p:txBody>
            <a:bodyPr wrap="none" anchor="ctr"/>
            <a:lstStyle/>
            <a:p>
              <a:endParaRPr lang="en-US"/>
            </a:p>
          </p:txBody>
        </p:sp>
        <p:sp>
          <p:nvSpPr>
            <p:cNvPr id="54302" name="Line 31"/>
            <p:cNvSpPr>
              <a:spLocks noChangeShapeType="1"/>
            </p:cNvSpPr>
            <p:nvPr/>
          </p:nvSpPr>
          <p:spPr bwMode="auto">
            <a:xfrm flipV="1">
              <a:off x="5181600" y="3657600"/>
              <a:ext cx="0" cy="685800"/>
            </a:xfrm>
            <a:prstGeom prst="line">
              <a:avLst/>
            </a:prstGeom>
            <a:noFill/>
            <a:ln w="9525">
              <a:solidFill>
                <a:srgbClr val="CC0000"/>
              </a:solidFill>
              <a:round/>
              <a:headEnd/>
              <a:tailEnd/>
            </a:ln>
          </p:spPr>
          <p:txBody>
            <a:bodyPr wrap="none" anchor="ctr"/>
            <a:lstStyle/>
            <a:p>
              <a:endParaRPr lang="en-US"/>
            </a:p>
          </p:txBody>
        </p:sp>
        <p:sp>
          <p:nvSpPr>
            <p:cNvPr id="54303" name="Text Box 32"/>
            <p:cNvSpPr txBox="1">
              <a:spLocks noChangeArrowheads="1"/>
            </p:cNvSpPr>
            <p:nvPr/>
          </p:nvSpPr>
          <p:spPr bwMode="auto">
            <a:xfrm>
              <a:off x="6400800" y="2286000"/>
              <a:ext cx="990600" cy="338554"/>
            </a:xfrm>
            <a:prstGeom prst="rect">
              <a:avLst/>
            </a:prstGeom>
            <a:noFill/>
            <a:ln w="9525">
              <a:noFill/>
              <a:miter lim="800000"/>
              <a:headEnd/>
              <a:tailEnd/>
            </a:ln>
          </p:spPr>
          <p:txBody>
            <a:bodyPr>
              <a:spAutoFit/>
            </a:bodyPr>
            <a:lstStyle/>
            <a:p>
              <a:pPr eaLnBrk="0" hangingPunct="0">
                <a:spcBef>
                  <a:spcPct val="50000"/>
                </a:spcBef>
              </a:pPr>
              <a:r>
                <a:rPr lang="en-US" sz="1600">
                  <a:solidFill>
                    <a:srgbClr val="FF0000"/>
                  </a:solidFill>
                  <a:latin typeface="Arial" pitchFamily="34" charset="0"/>
                </a:rPr>
                <a:t>miss</a:t>
              </a:r>
            </a:p>
          </p:txBody>
        </p:sp>
        <p:sp>
          <p:nvSpPr>
            <p:cNvPr id="54304" name="Line 35"/>
            <p:cNvSpPr>
              <a:spLocks noChangeShapeType="1"/>
            </p:cNvSpPr>
            <p:nvPr/>
          </p:nvSpPr>
          <p:spPr bwMode="auto">
            <a:xfrm flipV="1">
              <a:off x="6400800" y="1371600"/>
              <a:ext cx="0" cy="457200"/>
            </a:xfrm>
            <a:prstGeom prst="line">
              <a:avLst/>
            </a:prstGeom>
            <a:noFill/>
            <a:ln w="9525">
              <a:solidFill>
                <a:schemeClr val="accent2"/>
              </a:solidFill>
              <a:round/>
              <a:headEnd/>
              <a:tailEnd/>
            </a:ln>
          </p:spPr>
          <p:txBody>
            <a:bodyPr wrap="none" anchor="ctr"/>
            <a:lstStyle/>
            <a:p>
              <a:endParaRPr lang="en-US"/>
            </a:p>
          </p:txBody>
        </p:sp>
        <p:sp>
          <p:nvSpPr>
            <p:cNvPr id="54305" name="Line 36"/>
            <p:cNvSpPr>
              <a:spLocks noChangeShapeType="1"/>
            </p:cNvSpPr>
            <p:nvPr/>
          </p:nvSpPr>
          <p:spPr bwMode="auto">
            <a:xfrm flipH="1">
              <a:off x="4495800" y="1371600"/>
              <a:ext cx="1905000" cy="0"/>
            </a:xfrm>
            <a:prstGeom prst="line">
              <a:avLst/>
            </a:prstGeom>
            <a:noFill/>
            <a:ln w="9525">
              <a:solidFill>
                <a:schemeClr val="accent2"/>
              </a:solidFill>
              <a:round/>
              <a:headEnd/>
              <a:tailEnd type="triangle" w="med" len="med"/>
            </a:ln>
          </p:spPr>
          <p:txBody>
            <a:bodyPr wrap="none" anchor="ctr"/>
            <a:lstStyle/>
            <a:p>
              <a:endParaRPr lang="en-US"/>
            </a:p>
          </p:txBody>
        </p:sp>
        <p:sp>
          <p:nvSpPr>
            <p:cNvPr id="54306" name="Text Box 37"/>
            <p:cNvSpPr txBox="1">
              <a:spLocks noChangeArrowheads="1"/>
            </p:cNvSpPr>
            <p:nvPr/>
          </p:nvSpPr>
          <p:spPr bwMode="auto">
            <a:xfrm>
              <a:off x="6400800" y="1447800"/>
              <a:ext cx="990600" cy="338554"/>
            </a:xfrm>
            <a:prstGeom prst="rect">
              <a:avLst/>
            </a:prstGeom>
            <a:noFill/>
            <a:ln w="9525">
              <a:noFill/>
              <a:miter lim="800000"/>
              <a:headEnd/>
              <a:tailEnd/>
            </a:ln>
          </p:spPr>
          <p:txBody>
            <a:bodyPr>
              <a:spAutoFit/>
            </a:bodyPr>
            <a:lstStyle/>
            <a:p>
              <a:pPr eaLnBrk="0" hangingPunct="0">
                <a:spcBef>
                  <a:spcPct val="50000"/>
                </a:spcBef>
              </a:pPr>
              <a:r>
                <a:rPr lang="en-US" sz="1600">
                  <a:solidFill>
                    <a:srgbClr val="FF0000"/>
                  </a:solidFill>
                  <a:latin typeface="Arial" pitchFamily="34" charset="0"/>
                </a:rPr>
                <a:t>hit</a:t>
              </a:r>
            </a:p>
          </p:txBody>
        </p:sp>
        <p:sp>
          <p:nvSpPr>
            <p:cNvPr id="54307" name="Line 38"/>
            <p:cNvSpPr>
              <a:spLocks noChangeShapeType="1"/>
            </p:cNvSpPr>
            <p:nvPr/>
          </p:nvSpPr>
          <p:spPr bwMode="auto">
            <a:xfrm flipV="1">
              <a:off x="6324600" y="2362200"/>
              <a:ext cx="0" cy="304800"/>
            </a:xfrm>
            <a:prstGeom prst="line">
              <a:avLst/>
            </a:prstGeom>
            <a:noFill/>
            <a:ln w="9525">
              <a:solidFill>
                <a:srgbClr val="FF33CC"/>
              </a:solidFill>
              <a:prstDash val="dash"/>
              <a:round/>
              <a:headEnd/>
              <a:tailEnd type="triangle" w="med" len="med"/>
            </a:ln>
          </p:spPr>
          <p:txBody>
            <a:bodyPr wrap="none" anchor="ctr"/>
            <a:lstStyle/>
            <a:p>
              <a:endParaRPr lang="en-US"/>
            </a:p>
          </p:txBody>
        </p:sp>
        <p:sp>
          <p:nvSpPr>
            <p:cNvPr id="54308" name="Line 39"/>
            <p:cNvSpPr>
              <a:spLocks noChangeShapeType="1"/>
            </p:cNvSpPr>
            <p:nvPr/>
          </p:nvSpPr>
          <p:spPr bwMode="auto">
            <a:xfrm>
              <a:off x="4038600" y="2971800"/>
              <a:ext cx="1752600" cy="0"/>
            </a:xfrm>
            <a:prstGeom prst="line">
              <a:avLst/>
            </a:prstGeom>
            <a:noFill/>
            <a:ln w="28575">
              <a:solidFill>
                <a:schemeClr val="accent1"/>
              </a:solidFill>
              <a:round/>
              <a:headEnd/>
              <a:tailEnd type="triangle" w="med" len="med"/>
            </a:ln>
          </p:spPr>
          <p:txBody>
            <a:bodyPr wrap="none" anchor="ctr"/>
            <a:lstStyle/>
            <a:p>
              <a:endParaRPr lang="en-US"/>
            </a:p>
          </p:txBody>
        </p:sp>
        <p:sp>
          <p:nvSpPr>
            <p:cNvPr id="54309" name="Text Box 40"/>
            <p:cNvSpPr txBox="1">
              <a:spLocks noChangeArrowheads="1"/>
            </p:cNvSpPr>
            <p:nvPr/>
          </p:nvSpPr>
          <p:spPr bwMode="auto">
            <a:xfrm>
              <a:off x="4114800" y="2590800"/>
              <a:ext cx="990600" cy="338554"/>
            </a:xfrm>
            <a:prstGeom prst="rect">
              <a:avLst/>
            </a:prstGeom>
            <a:noFill/>
            <a:ln w="9525">
              <a:noFill/>
              <a:miter lim="800000"/>
              <a:headEnd/>
              <a:tailEnd/>
            </a:ln>
          </p:spPr>
          <p:txBody>
            <a:bodyPr>
              <a:spAutoFit/>
            </a:bodyPr>
            <a:lstStyle/>
            <a:p>
              <a:pPr eaLnBrk="0" hangingPunct="0">
                <a:spcBef>
                  <a:spcPct val="50000"/>
                </a:spcBef>
              </a:pPr>
              <a:r>
                <a:rPr lang="en-US" sz="1600">
                  <a:solidFill>
                    <a:srgbClr val="FF0000"/>
                  </a:solidFill>
                  <a:latin typeface="Arial" pitchFamily="34" charset="0"/>
                </a:rPr>
                <a:t>miss</a:t>
              </a:r>
            </a:p>
          </p:txBody>
        </p:sp>
        <p:sp>
          <p:nvSpPr>
            <p:cNvPr id="54310" name="Line 41"/>
            <p:cNvSpPr>
              <a:spLocks noChangeShapeType="1"/>
            </p:cNvSpPr>
            <p:nvPr/>
          </p:nvSpPr>
          <p:spPr bwMode="auto">
            <a:xfrm flipH="1">
              <a:off x="4038600" y="3124200"/>
              <a:ext cx="1752600" cy="0"/>
            </a:xfrm>
            <a:prstGeom prst="line">
              <a:avLst/>
            </a:prstGeom>
            <a:noFill/>
            <a:ln w="28575">
              <a:solidFill>
                <a:schemeClr val="accent1"/>
              </a:solidFill>
              <a:prstDash val="dash"/>
              <a:round/>
              <a:headEnd/>
              <a:tailEnd type="triangle" w="med" len="med"/>
            </a:ln>
          </p:spPr>
          <p:txBody>
            <a:bodyPr wrap="none" anchor="ctr"/>
            <a:lstStyle/>
            <a:p>
              <a:endParaRPr lang="en-US"/>
            </a:p>
          </p:txBody>
        </p:sp>
      </p:grpSp>
      <p:sp>
        <p:nvSpPr>
          <p:cNvPr id="42" name="Rectangle 3"/>
          <p:cNvSpPr txBox="1">
            <a:spLocks noChangeArrowheads="1"/>
          </p:cNvSpPr>
          <p:nvPr/>
        </p:nvSpPr>
        <p:spPr>
          <a:xfrm>
            <a:off x="457200" y="1066800"/>
            <a:ext cx="8229600" cy="5059363"/>
          </a:xfrm>
          <a:prstGeom prst="rect">
            <a:avLst/>
          </a:prstGeom>
        </p:spPr>
        <p:txBody>
          <a:bodyPr>
            <a:normAutofit/>
          </a:bodyPr>
          <a:lstStyle/>
          <a:p>
            <a:pPr marL="342900" indent="-342900" fontAlgn="auto">
              <a:spcBef>
                <a:spcPct val="20000"/>
              </a:spcBef>
              <a:spcAft>
                <a:spcPts val="0"/>
              </a:spcAft>
              <a:buFont typeface="Arial" pitchFamily="34" charset="0"/>
              <a:buChar char="•"/>
              <a:defRPr/>
            </a:pPr>
            <a:r>
              <a:rPr lang="en-US" sz="2800" dirty="0">
                <a:solidFill>
                  <a:srgbClr val="3333FF"/>
                </a:solidFill>
                <a:latin typeface="Calibri" pitchFamily="34" charset="0"/>
                <a:cs typeface="Calibri" pitchFamily="34" charset="0"/>
              </a:rPr>
              <a:t>Translation </a:t>
            </a:r>
            <a:r>
              <a:rPr lang="en-US" sz="2800" dirty="0" err="1">
                <a:solidFill>
                  <a:srgbClr val="3333FF"/>
                </a:solidFill>
                <a:latin typeface="Calibri" pitchFamily="34" charset="0"/>
                <a:cs typeface="Calibri" pitchFamily="34" charset="0"/>
              </a:rPr>
              <a:t>Lookaside</a:t>
            </a:r>
            <a:r>
              <a:rPr lang="en-US" sz="2800" dirty="0">
                <a:solidFill>
                  <a:srgbClr val="3333FF"/>
                </a:solidFill>
                <a:latin typeface="Calibri" pitchFamily="34" charset="0"/>
                <a:cs typeface="Calibri" pitchFamily="34" charset="0"/>
              </a:rPr>
              <a:t> Buffer </a:t>
            </a:r>
            <a:r>
              <a:rPr lang="en-US" sz="2800" dirty="0">
                <a:solidFill>
                  <a:schemeClr val="tx1"/>
                </a:solidFill>
                <a:latin typeface="Calibri" pitchFamily="34" charset="0"/>
                <a:cs typeface="Calibri" pitchFamily="34" charset="0"/>
              </a:rPr>
              <a:t>(TLB) is a special cache just for the page table.</a:t>
            </a:r>
          </a:p>
          <a:p>
            <a:pPr marL="800100" lvl="1" indent="-342900" fontAlgn="auto">
              <a:spcBef>
                <a:spcPct val="20000"/>
              </a:spcBef>
              <a:spcAft>
                <a:spcPts val="0"/>
              </a:spcAft>
              <a:buFont typeface="Arial" pitchFamily="34" charset="0"/>
              <a:buChar char="•"/>
              <a:defRPr/>
            </a:pPr>
            <a:r>
              <a:rPr lang="en-US" sz="2000" dirty="0">
                <a:solidFill>
                  <a:schemeClr val="tx1"/>
                </a:solidFill>
                <a:latin typeface="Calibri" pitchFamily="34" charset="0"/>
                <a:cs typeface="Calibri" pitchFamily="34" charset="0"/>
              </a:rPr>
              <a:t>Usually fully associative.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solidFill>
                  <a:schemeClr val="tx1"/>
                </a:solidFill>
              </a:rPr>
              <a:t>Translation Lookaside Buffer</a:t>
            </a:r>
          </a:p>
        </p:txBody>
      </p:sp>
      <p:sp>
        <p:nvSpPr>
          <p:cNvPr id="55299" name="Rectangle 3"/>
          <p:cNvSpPr>
            <a:spLocks noGrp="1" noChangeArrowheads="1"/>
          </p:cNvSpPr>
          <p:nvPr>
            <p:ph idx="1"/>
          </p:nvPr>
        </p:nvSpPr>
        <p:spPr>
          <a:xfrm>
            <a:off x="457200" y="1066800"/>
            <a:ext cx="8229600" cy="4906963"/>
          </a:xfrm>
        </p:spPr>
        <p:txBody>
          <a:bodyPr/>
          <a:lstStyle/>
          <a:p>
            <a:pPr eaLnBrk="1" hangingPunct="1"/>
            <a:r>
              <a:rPr lang="en-US" sz="2000" dirty="0" smtClean="0"/>
              <a:t>Virtual to Physical translations are cached in a TLB.</a:t>
            </a:r>
          </a:p>
          <a:p>
            <a:pPr lvl="1" eaLnBrk="1" hangingPunct="1"/>
            <a:endParaRPr lang="en-US" sz="2000" dirty="0" smtClean="0"/>
          </a:p>
        </p:txBody>
      </p:sp>
      <p:pic>
        <p:nvPicPr>
          <p:cNvPr id="55301" name="Picture 5"/>
          <p:cNvPicPr>
            <a:picLocks noChangeAspect="1" noChangeArrowheads="1"/>
          </p:cNvPicPr>
          <p:nvPr/>
        </p:nvPicPr>
        <p:blipFill>
          <a:blip r:embed="rId2" cstate="print"/>
          <a:srcRect/>
          <a:stretch>
            <a:fillRect/>
          </a:stretch>
        </p:blipFill>
        <p:spPr bwMode="auto">
          <a:xfrm>
            <a:off x="1385888" y="1546225"/>
            <a:ext cx="6207125" cy="5289550"/>
          </a:xfrm>
          <a:prstGeom prst="rect">
            <a:avLst/>
          </a:prstGeom>
          <a:noFill/>
          <a:ln w="9525">
            <a:noFill/>
            <a:miter lim="800000"/>
            <a:headEnd/>
            <a:tailEnd/>
          </a:ln>
        </p:spPr>
      </p:pic>
      <p:cxnSp>
        <p:nvCxnSpPr>
          <p:cNvPr id="7" name="Straight Connector 6"/>
          <p:cNvCxnSpPr/>
          <p:nvPr/>
        </p:nvCxnSpPr>
        <p:spPr>
          <a:xfrm>
            <a:off x="228600" y="4191000"/>
            <a:ext cx="8763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on a Context Switch?</a:t>
            </a:r>
            <a:endParaRPr lang="en-US" dirty="0"/>
          </a:p>
        </p:txBody>
      </p:sp>
      <p:sp>
        <p:nvSpPr>
          <p:cNvPr id="3" name="Content Placeholder 2"/>
          <p:cNvSpPr>
            <a:spLocks noGrp="1"/>
          </p:cNvSpPr>
          <p:nvPr>
            <p:ph idx="1"/>
          </p:nvPr>
        </p:nvSpPr>
        <p:spPr/>
        <p:txBody>
          <a:bodyPr/>
          <a:lstStyle/>
          <a:p>
            <a:r>
              <a:rPr lang="en-US" dirty="0" smtClean="0"/>
              <a:t>Page table is per process</a:t>
            </a:r>
          </a:p>
          <a:p>
            <a:r>
              <a:rPr lang="en-US" dirty="0" smtClean="0"/>
              <a:t>So is TLB</a:t>
            </a:r>
          </a:p>
          <a:p>
            <a:r>
              <a:rPr lang="en-US" dirty="0" smtClean="0"/>
              <a:t>TLB flush</a:t>
            </a:r>
          </a:p>
          <a:p>
            <a:r>
              <a:rPr lang="en-US" dirty="0" smtClean="0"/>
              <a:t>TLB tagging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304800" y="533400"/>
            <a:ext cx="68151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Review of Abbreviations</a:t>
            </a:r>
          </a:p>
        </p:txBody>
      </p:sp>
      <p:sp>
        <p:nvSpPr>
          <p:cNvPr id="7170" name="Rectangle 2"/>
          <p:cNvSpPr>
            <a:spLocks noGrp="1" noChangeArrowheads="1"/>
          </p:cNvSpPr>
          <p:nvPr>
            <p:ph type="body" idx="1"/>
          </p:nvPr>
        </p:nvSpPr>
        <p:spPr>
          <a:xfrm>
            <a:off x="303213" y="1358900"/>
            <a:ext cx="8307387" cy="4645025"/>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Components </a:t>
            </a:r>
            <a:r>
              <a:rPr lang="en-GB" dirty="0"/>
              <a:t>of the virtual address (VA)</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TLBI: TLB index</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TLBT: TLB tag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VPO: virtual page offset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VPN: virtual page number </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Components </a:t>
            </a:r>
            <a:r>
              <a:rPr lang="en-GB" dirty="0"/>
              <a:t>of the physical address (PA)</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PPO: physical page offset (same as VPO)</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PPN: physical page number</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 byte offset within cache line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CI: cache index</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CT: cache </a:t>
            </a:r>
            <a:r>
              <a:rPr lang="en-GB" dirty="0" smtClean="0"/>
              <a:t>tag</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81000" y="510647"/>
            <a:ext cx="730885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Simple Memory System Example</a:t>
            </a:r>
          </a:p>
        </p:txBody>
      </p:sp>
      <p:sp>
        <p:nvSpPr>
          <p:cNvPr id="33794" name="Rectangle 2"/>
          <p:cNvSpPr>
            <a:spLocks noGrp="1" noChangeArrowheads="1"/>
          </p:cNvSpPr>
          <p:nvPr>
            <p:ph type="body" idx="1"/>
          </p:nvPr>
        </p:nvSpPr>
        <p:spPr>
          <a:xfrm>
            <a:off x="379413" y="1220788"/>
            <a:ext cx="8307387" cy="15827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Addressing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14-bit virtual addresses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12-bit physical address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Page size = 64 bytes</a:t>
            </a:r>
          </a:p>
        </p:txBody>
      </p:sp>
      <p:sp>
        <p:nvSpPr>
          <p:cNvPr id="33797" name="Rectangle 5"/>
          <p:cNvSpPr>
            <a:spLocks noChangeArrowheads="1"/>
          </p:cNvSpPr>
          <p:nvPr/>
        </p:nvSpPr>
        <p:spPr bwMode="auto">
          <a:xfrm>
            <a:off x="96043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798" name="Rectangle 6"/>
          <p:cNvSpPr>
            <a:spLocks noChangeArrowheads="1"/>
          </p:cNvSpPr>
          <p:nvPr/>
        </p:nvSpPr>
        <p:spPr bwMode="auto">
          <a:xfrm>
            <a:off x="9604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13</a:t>
            </a:r>
          </a:p>
        </p:txBody>
      </p:sp>
      <p:sp>
        <p:nvSpPr>
          <p:cNvPr id="33800" name="Rectangle 8"/>
          <p:cNvSpPr>
            <a:spLocks noChangeArrowheads="1"/>
          </p:cNvSpPr>
          <p:nvPr/>
        </p:nvSpPr>
        <p:spPr bwMode="auto">
          <a:xfrm>
            <a:off x="144780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1" name="Rectangle 9"/>
          <p:cNvSpPr>
            <a:spLocks noChangeArrowheads="1"/>
          </p:cNvSpPr>
          <p:nvPr/>
        </p:nvSpPr>
        <p:spPr bwMode="auto">
          <a:xfrm>
            <a:off x="14478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12</a:t>
            </a:r>
          </a:p>
        </p:txBody>
      </p:sp>
      <p:sp>
        <p:nvSpPr>
          <p:cNvPr id="33803" name="Rectangle 11"/>
          <p:cNvSpPr>
            <a:spLocks noChangeArrowheads="1"/>
          </p:cNvSpPr>
          <p:nvPr/>
        </p:nvSpPr>
        <p:spPr bwMode="auto">
          <a:xfrm>
            <a:off x="193516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4" name="Rectangle 12"/>
          <p:cNvSpPr>
            <a:spLocks noChangeArrowheads="1"/>
          </p:cNvSpPr>
          <p:nvPr/>
        </p:nvSpPr>
        <p:spPr bwMode="auto">
          <a:xfrm>
            <a:off x="19351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06" name="Rectangle 14"/>
          <p:cNvSpPr>
            <a:spLocks noChangeArrowheads="1"/>
          </p:cNvSpPr>
          <p:nvPr/>
        </p:nvSpPr>
        <p:spPr bwMode="auto">
          <a:xfrm>
            <a:off x="242252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7" name="Rectangle 15"/>
          <p:cNvSpPr>
            <a:spLocks noChangeArrowheads="1"/>
          </p:cNvSpPr>
          <p:nvPr/>
        </p:nvSpPr>
        <p:spPr bwMode="auto">
          <a:xfrm>
            <a:off x="24225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09" name="Rectangle 17"/>
          <p:cNvSpPr>
            <a:spLocks noChangeArrowheads="1"/>
          </p:cNvSpPr>
          <p:nvPr/>
        </p:nvSpPr>
        <p:spPr bwMode="auto">
          <a:xfrm>
            <a:off x="290988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0" name="Rectangle 18"/>
          <p:cNvSpPr>
            <a:spLocks noChangeArrowheads="1"/>
          </p:cNvSpPr>
          <p:nvPr/>
        </p:nvSpPr>
        <p:spPr bwMode="auto">
          <a:xfrm>
            <a:off x="29098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12" name="Rectangle 20"/>
          <p:cNvSpPr>
            <a:spLocks noChangeArrowheads="1"/>
          </p:cNvSpPr>
          <p:nvPr/>
        </p:nvSpPr>
        <p:spPr bwMode="auto">
          <a:xfrm>
            <a:off x="339725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3" name="Rectangle 21"/>
          <p:cNvSpPr>
            <a:spLocks noChangeArrowheads="1"/>
          </p:cNvSpPr>
          <p:nvPr/>
        </p:nvSpPr>
        <p:spPr bwMode="auto">
          <a:xfrm>
            <a:off x="33972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15" name="Rectangle 23"/>
          <p:cNvSpPr>
            <a:spLocks noChangeArrowheads="1"/>
          </p:cNvSpPr>
          <p:nvPr/>
        </p:nvSpPr>
        <p:spPr bwMode="auto">
          <a:xfrm>
            <a:off x="388461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6" name="Rectangle 24"/>
          <p:cNvSpPr>
            <a:spLocks noChangeArrowheads="1"/>
          </p:cNvSpPr>
          <p:nvPr/>
        </p:nvSpPr>
        <p:spPr bwMode="auto">
          <a:xfrm>
            <a:off x="388461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18" name="Rectangle 26"/>
          <p:cNvSpPr>
            <a:spLocks noChangeArrowheads="1"/>
          </p:cNvSpPr>
          <p:nvPr/>
        </p:nvSpPr>
        <p:spPr bwMode="auto">
          <a:xfrm>
            <a:off x="437197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9" name="Rectangle 27"/>
          <p:cNvSpPr>
            <a:spLocks noChangeArrowheads="1"/>
          </p:cNvSpPr>
          <p:nvPr/>
        </p:nvSpPr>
        <p:spPr bwMode="auto">
          <a:xfrm>
            <a:off x="437197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21" name="Rectangle 29"/>
          <p:cNvSpPr>
            <a:spLocks noChangeArrowheads="1"/>
          </p:cNvSpPr>
          <p:nvPr/>
        </p:nvSpPr>
        <p:spPr bwMode="auto">
          <a:xfrm>
            <a:off x="485933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2" name="Rectangle 30"/>
          <p:cNvSpPr>
            <a:spLocks noChangeArrowheads="1"/>
          </p:cNvSpPr>
          <p:nvPr/>
        </p:nvSpPr>
        <p:spPr bwMode="auto">
          <a:xfrm>
            <a:off x="48593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24" name="Rectangle 32"/>
          <p:cNvSpPr>
            <a:spLocks noChangeArrowheads="1"/>
          </p:cNvSpPr>
          <p:nvPr/>
        </p:nvSpPr>
        <p:spPr bwMode="auto">
          <a:xfrm>
            <a:off x="534670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5" name="Rectangle 33"/>
          <p:cNvSpPr>
            <a:spLocks noChangeArrowheads="1"/>
          </p:cNvSpPr>
          <p:nvPr/>
        </p:nvSpPr>
        <p:spPr bwMode="auto">
          <a:xfrm>
            <a:off x="53467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27" name="Rectangle 35"/>
          <p:cNvSpPr>
            <a:spLocks noChangeArrowheads="1"/>
          </p:cNvSpPr>
          <p:nvPr/>
        </p:nvSpPr>
        <p:spPr bwMode="auto">
          <a:xfrm>
            <a:off x="5834063"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8" name="Rectangle 36"/>
          <p:cNvSpPr>
            <a:spLocks noChangeArrowheads="1"/>
          </p:cNvSpPr>
          <p:nvPr/>
        </p:nvSpPr>
        <p:spPr bwMode="auto">
          <a:xfrm>
            <a:off x="58340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30" name="Rectangle 38"/>
          <p:cNvSpPr>
            <a:spLocks noChangeArrowheads="1"/>
          </p:cNvSpPr>
          <p:nvPr/>
        </p:nvSpPr>
        <p:spPr bwMode="auto">
          <a:xfrm>
            <a:off x="6321425"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1" name="Rectangle 39"/>
          <p:cNvSpPr>
            <a:spLocks noChangeArrowheads="1"/>
          </p:cNvSpPr>
          <p:nvPr/>
        </p:nvSpPr>
        <p:spPr bwMode="auto">
          <a:xfrm>
            <a:off x="63214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33" name="Rectangle 41"/>
          <p:cNvSpPr>
            <a:spLocks noChangeArrowheads="1"/>
          </p:cNvSpPr>
          <p:nvPr/>
        </p:nvSpPr>
        <p:spPr bwMode="auto">
          <a:xfrm>
            <a:off x="680878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4" name="Rectangle 42"/>
          <p:cNvSpPr>
            <a:spLocks noChangeArrowheads="1"/>
          </p:cNvSpPr>
          <p:nvPr/>
        </p:nvSpPr>
        <p:spPr bwMode="auto">
          <a:xfrm>
            <a:off x="68087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36" name="Rectangle 44"/>
          <p:cNvSpPr>
            <a:spLocks noChangeArrowheads="1"/>
          </p:cNvSpPr>
          <p:nvPr/>
        </p:nvSpPr>
        <p:spPr bwMode="auto">
          <a:xfrm>
            <a:off x="729615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7" name="Rectangle 45"/>
          <p:cNvSpPr>
            <a:spLocks noChangeArrowheads="1"/>
          </p:cNvSpPr>
          <p:nvPr/>
        </p:nvSpPr>
        <p:spPr bwMode="auto">
          <a:xfrm>
            <a:off x="72961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33840" name="Rectangle 48"/>
          <p:cNvSpPr>
            <a:spLocks noChangeArrowheads="1"/>
          </p:cNvSpPr>
          <p:nvPr/>
        </p:nvSpPr>
        <p:spPr bwMode="auto">
          <a:xfrm>
            <a:off x="193516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1" name="Rectangle 49"/>
          <p:cNvSpPr>
            <a:spLocks noChangeArrowheads="1"/>
          </p:cNvSpPr>
          <p:nvPr/>
        </p:nvSpPr>
        <p:spPr bwMode="auto">
          <a:xfrm>
            <a:off x="19351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43" name="Rectangle 51"/>
          <p:cNvSpPr>
            <a:spLocks noChangeArrowheads="1"/>
          </p:cNvSpPr>
          <p:nvPr/>
        </p:nvSpPr>
        <p:spPr bwMode="auto">
          <a:xfrm>
            <a:off x="242252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4" name="Rectangle 52"/>
          <p:cNvSpPr>
            <a:spLocks noChangeArrowheads="1"/>
          </p:cNvSpPr>
          <p:nvPr/>
        </p:nvSpPr>
        <p:spPr bwMode="auto">
          <a:xfrm>
            <a:off x="24225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46" name="Rectangle 54"/>
          <p:cNvSpPr>
            <a:spLocks noChangeArrowheads="1"/>
          </p:cNvSpPr>
          <p:nvPr/>
        </p:nvSpPr>
        <p:spPr bwMode="auto">
          <a:xfrm>
            <a:off x="2909888"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7" name="Rectangle 55"/>
          <p:cNvSpPr>
            <a:spLocks noChangeArrowheads="1"/>
          </p:cNvSpPr>
          <p:nvPr/>
        </p:nvSpPr>
        <p:spPr bwMode="auto">
          <a:xfrm>
            <a:off x="29098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49" name="Rectangle 57"/>
          <p:cNvSpPr>
            <a:spLocks noChangeArrowheads="1"/>
          </p:cNvSpPr>
          <p:nvPr/>
        </p:nvSpPr>
        <p:spPr bwMode="auto">
          <a:xfrm>
            <a:off x="3397250"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0" name="Rectangle 58"/>
          <p:cNvSpPr>
            <a:spLocks noChangeArrowheads="1"/>
          </p:cNvSpPr>
          <p:nvPr/>
        </p:nvSpPr>
        <p:spPr bwMode="auto">
          <a:xfrm>
            <a:off x="33972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52" name="Rectangle 60"/>
          <p:cNvSpPr>
            <a:spLocks noChangeArrowheads="1"/>
          </p:cNvSpPr>
          <p:nvPr/>
        </p:nvSpPr>
        <p:spPr bwMode="auto">
          <a:xfrm>
            <a:off x="388461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3" name="Rectangle 61"/>
          <p:cNvSpPr>
            <a:spLocks noChangeArrowheads="1"/>
          </p:cNvSpPr>
          <p:nvPr/>
        </p:nvSpPr>
        <p:spPr bwMode="auto">
          <a:xfrm>
            <a:off x="388461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55" name="Rectangle 63"/>
          <p:cNvSpPr>
            <a:spLocks noChangeArrowheads="1"/>
          </p:cNvSpPr>
          <p:nvPr/>
        </p:nvSpPr>
        <p:spPr bwMode="auto">
          <a:xfrm>
            <a:off x="437197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6" name="Rectangle 64"/>
          <p:cNvSpPr>
            <a:spLocks noChangeArrowheads="1"/>
          </p:cNvSpPr>
          <p:nvPr/>
        </p:nvSpPr>
        <p:spPr bwMode="auto">
          <a:xfrm>
            <a:off x="437197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58" name="Rectangle 66"/>
          <p:cNvSpPr>
            <a:spLocks noChangeArrowheads="1"/>
          </p:cNvSpPr>
          <p:nvPr/>
        </p:nvSpPr>
        <p:spPr bwMode="auto">
          <a:xfrm>
            <a:off x="485933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59" name="Rectangle 67"/>
          <p:cNvSpPr>
            <a:spLocks noChangeArrowheads="1"/>
          </p:cNvSpPr>
          <p:nvPr/>
        </p:nvSpPr>
        <p:spPr bwMode="auto">
          <a:xfrm>
            <a:off x="485933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61" name="Rectangle 69"/>
          <p:cNvSpPr>
            <a:spLocks noChangeArrowheads="1"/>
          </p:cNvSpPr>
          <p:nvPr/>
        </p:nvSpPr>
        <p:spPr bwMode="auto">
          <a:xfrm>
            <a:off x="534670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2" name="Rectangle 70"/>
          <p:cNvSpPr>
            <a:spLocks noChangeArrowheads="1"/>
          </p:cNvSpPr>
          <p:nvPr/>
        </p:nvSpPr>
        <p:spPr bwMode="auto">
          <a:xfrm>
            <a:off x="534670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64" name="Rectangle 72"/>
          <p:cNvSpPr>
            <a:spLocks noChangeArrowheads="1"/>
          </p:cNvSpPr>
          <p:nvPr/>
        </p:nvSpPr>
        <p:spPr bwMode="auto">
          <a:xfrm>
            <a:off x="5834063"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5" name="Rectangle 73"/>
          <p:cNvSpPr>
            <a:spLocks noChangeArrowheads="1"/>
          </p:cNvSpPr>
          <p:nvPr/>
        </p:nvSpPr>
        <p:spPr bwMode="auto">
          <a:xfrm>
            <a:off x="58340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67" name="Rectangle 75"/>
          <p:cNvSpPr>
            <a:spLocks noChangeArrowheads="1"/>
          </p:cNvSpPr>
          <p:nvPr/>
        </p:nvSpPr>
        <p:spPr bwMode="auto">
          <a:xfrm>
            <a:off x="6321425"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8" name="Rectangle 76"/>
          <p:cNvSpPr>
            <a:spLocks noChangeArrowheads="1"/>
          </p:cNvSpPr>
          <p:nvPr/>
        </p:nvSpPr>
        <p:spPr bwMode="auto">
          <a:xfrm>
            <a:off x="63214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70" name="Rectangle 78"/>
          <p:cNvSpPr>
            <a:spLocks noChangeArrowheads="1"/>
          </p:cNvSpPr>
          <p:nvPr/>
        </p:nvSpPr>
        <p:spPr bwMode="auto">
          <a:xfrm>
            <a:off x="680878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1" name="Rectangle 79"/>
          <p:cNvSpPr>
            <a:spLocks noChangeArrowheads="1"/>
          </p:cNvSpPr>
          <p:nvPr/>
        </p:nvSpPr>
        <p:spPr bwMode="auto">
          <a:xfrm>
            <a:off x="68087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73" name="Rectangle 81"/>
          <p:cNvSpPr>
            <a:spLocks noChangeArrowheads="1"/>
          </p:cNvSpPr>
          <p:nvPr/>
        </p:nvSpPr>
        <p:spPr bwMode="auto">
          <a:xfrm>
            <a:off x="729615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4" name="Rectangle 82"/>
          <p:cNvSpPr>
            <a:spLocks noChangeArrowheads="1"/>
          </p:cNvSpPr>
          <p:nvPr/>
        </p:nvSpPr>
        <p:spPr bwMode="auto">
          <a:xfrm>
            <a:off x="72961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83"/>
          <p:cNvGrpSpPr>
            <a:grpSpLocks/>
          </p:cNvGrpSpPr>
          <p:nvPr/>
        </p:nvGrpSpPr>
        <p:grpSpPr bwMode="auto">
          <a:xfrm>
            <a:off x="4859337" y="3860800"/>
            <a:ext cx="2924174" cy="333375"/>
            <a:chOff x="3061" y="2261"/>
            <a:chExt cx="1842" cy="210"/>
          </a:xfrm>
        </p:grpSpPr>
        <p:sp>
          <p:nvSpPr>
            <p:cNvPr id="33876"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77" name="Text Box 85"/>
            <p:cNvSpPr txBox="1">
              <a:spLocks noChangeArrowheads="1"/>
            </p:cNvSpPr>
            <p:nvPr/>
          </p:nvSpPr>
          <p:spPr bwMode="auto">
            <a:xfrm>
              <a:off x="3768" y="22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VPO</a:t>
              </a:r>
            </a:p>
          </p:txBody>
        </p:sp>
      </p:grpSp>
      <p:grpSp>
        <p:nvGrpSpPr>
          <p:cNvPr id="3" name="Group 86"/>
          <p:cNvGrpSpPr>
            <a:grpSpLocks/>
          </p:cNvGrpSpPr>
          <p:nvPr/>
        </p:nvGrpSpPr>
        <p:grpSpPr bwMode="auto">
          <a:xfrm>
            <a:off x="4876801" y="5813425"/>
            <a:ext cx="2924176" cy="333375"/>
            <a:chOff x="3072" y="3312"/>
            <a:chExt cx="1842" cy="210"/>
          </a:xfrm>
        </p:grpSpPr>
        <p:sp>
          <p:nvSpPr>
            <p:cNvPr id="33879"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0" name="Text Box 88"/>
            <p:cNvSpPr txBox="1">
              <a:spLocks noChangeArrowheads="1"/>
            </p:cNvSpPr>
            <p:nvPr/>
          </p:nvSpPr>
          <p:spPr bwMode="auto">
            <a:xfrm>
              <a:off x="3779" y="331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4" name="Group 89"/>
          <p:cNvGrpSpPr>
            <a:grpSpLocks/>
          </p:cNvGrpSpPr>
          <p:nvPr/>
        </p:nvGrpSpPr>
        <p:grpSpPr bwMode="auto">
          <a:xfrm>
            <a:off x="1981200" y="5813425"/>
            <a:ext cx="2924176" cy="333375"/>
            <a:chOff x="1248" y="3312"/>
            <a:chExt cx="1842" cy="210"/>
          </a:xfrm>
        </p:grpSpPr>
        <p:sp>
          <p:nvSpPr>
            <p:cNvPr id="33882"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3" name="Text Box 91"/>
            <p:cNvSpPr txBox="1">
              <a:spLocks noChangeArrowheads="1"/>
            </p:cNvSpPr>
            <p:nvPr/>
          </p:nvSpPr>
          <p:spPr bwMode="auto">
            <a:xfrm>
              <a:off x="1955" y="331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5" name="Group 92"/>
          <p:cNvGrpSpPr>
            <a:grpSpLocks/>
          </p:cNvGrpSpPr>
          <p:nvPr/>
        </p:nvGrpSpPr>
        <p:grpSpPr bwMode="auto">
          <a:xfrm>
            <a:off x="960438" y="3852862"/>
            <a:ext cx="3916363" cy="333375"/>
            <a:chOff x="605" y="2256"/>
            <a:chExt cx="2467" cy="210"/>
          </a:xfrm>
        </p:grpSpPr>
        <p:sp>
          <p:nvSpPr>
            <p:cNvPr id="33885"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6" name="Text Box 94"/>
            <p:cNvSpPr txBox="1">
              <a:spLocks noChangeArrowheads="1"/>
            </p:cNvSpPr>
            <p:nvPr/>
          </p:nvSpPr>
          <p:spPr bwMode="auto">
            <a:xfrm>
              <a:off x="1553" y="22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VPN</a:t>
              </a:r>
            </a:p>
          </p:txBody>
        </p:sp>
      </p:grpSp>
      <p:sp>
        <p:nvSpPr>
          <p:cNvPr id="33887" name="Text Box 95"/>
          <p:cNvSpPr txBox="1">
            <a:spLocks noChangeArrowheads="1"/>
          </p:cNvSpPr>
          <p:nvPr/>
        </p:nvSpPr>
        <p:spPr bwMode="auto">
          <a:xfrm>
            <a:off x="1657352" y="4289425"/>
            <a:ext cx="2174440"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lumMod val="50000"/>
                    <a:lumOff val="50000"/>
                  </a:schemeClr>
                </a:solidFill>
                <a:latin typeface="Calibri" pitchFamily="34" charset="0"/>
              </a:rPr>
              <a:t>Virtual </a:t>
            </a:r>
            <a:r>
              <a:rPr lang="en-GB" sz="1800" dirty="0">
                <a:solidFill>
                  <a:schemeClr val="tx1">
                    <a:lumMod val="50000"/>
                    <a:lumOff val="50000"/>
                  </a:schemeClr>
                </a:solidFill>
                <a:latin typeface="Calibri" pitchFamily="34" charset="0"/>
              </a:rPr>
              <a:t>Page </a:t>
            </a:r>
            <a:r>
              <a:rPr lang="en-GB" sz="1800" dirty="0" smtClean="0">
                <a:solidFill>
                  <a:schemeClr val="tx1">
                    <a:lumMod val="50000"/>
                    <a:lumOff val="50000"/>
                  </a:schemeClr>
                </a:solidFill>
                <a:latin typeface="Calibri" pitchFamily="34" charset="0"/>
              </a:rPr>
              <a:t>Number</a:t>
            </a:r>
            <a:endParaRPr lang="en-GB" sz="1800" dirty="0">
              <a:solidFill>
                <a:schemeClr val="tx1">
                  <a:lumMod val="50000"/>
                  <a:lumOff val="50000"/>
                </a:schemeClr>
              </a:solidFill>
              <a:latin typeface="Calibri" pitchFamily="34" charset="0"/>
            </a:endParaRPr>
          </a:p>
        </p:txBody>
      </p:sp>
      <p:sp>
        <p:nvSpPr>
          <p:cNvPr id="33888" name="Text Box 96"/>
          <p:cNvSpPr txBox="1">
            <a:spLocks noChangeArrowheads="1"/>
          </p:cNvSpPr>
          <p:nvPr/>
        </p:nvSpPr>
        <p:spPr bwMode="auto">
          <a:xfrm>
            <a:off x="5291668" y="4278312"/>
            <a:ext cx="1976630"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lumMod val="50000"/>
                    <a:lumOff val="50000"/>
                  </a:schemeClr>
                </a:solidFill>
                <a:latin typeface="Calibri" pitchFamily="34" charset="0"/>
              </a:rPr>
              <a:t>Virtual </a:t>
            </a:r>
            <a:r>
              <a:rPr lang="en-GB" sz="1800" dirty="0">
                <a:solidFill>
                  <a:schemeClr val="tx1">
                    <a:lumMod val="50000"/>
                    <a:lumOff val="50000"/>
                  </a:schemeClr>
                </a:solidFill>
                <a:latin typeface="Calibri" pitchFamily="34" charset="0"/>
              </a:rPr>
              <a:t>Page </a:t>
            </a:r>
            <a:r>
              <a:rPr lang="en-GB" sz="1800" dirty="0" smtClean="0">
                <a:solidFill>
                  <a:schemeClr val="tx1">
                    <a:lumMod val="50000"/>
                    <a:lumOff val="50000"/>
                  </a:schemeClr>
                </a:solidFill>
                <a:latin typeface="Calibri" pitchFamily="34" charset="0"/>
              </a:rPr>
              <a:t>Offset</a:t>
            </a:r>
            <a:endParaRPr lang="en-GB" sz="1800" dirty="0">
              <a:solidFill>
                <a:schemeClr val="tx1">
                  <a:lumMod val="50000"/>
                  <a:lumOff val="50000"/>
                </a:schemeClr>
              </a:solidFill>
              <a:latin typeface="Calibri" pitchFamily="34" charset="0"/>
            </a:endParaRPr>
          </a:p>
        </p:txBody>
      </p:sp>
      <p:sp>
        <p:nvSpPr>
          <p:cNvPr id="33889" name="Text Box 97"/>
          <p:cNvSpPr txBox="1">
            <a:spLocks noChangeArrowheads="1"/>
          </p:cNvSpPr>
          <p:nvPr/>
        </p:nvSpPr>
        <p:spPr bwMode="auto">
          <a:xfrm>
            <a:off x="2203983" y="6162675"/>
            <a:ext cx="2289280"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lumMod val="50000"/>
                    <a:lumOff val="50000"/>
                  </a:schemeClr>
                </a:solidFill>
                <a:latin typeface="Calibri" pitchFamily="34" charset="0"/>
              </a:rPr>
              <a:t>Physical </a:t>
            </a:r>
            <a:r>
              <a:rPr lang="en-GB" sz="1800" dirty="0">
                <a:solidFill>
                  <a:schemeClr val="tx1">
                    <a:lumMod val="50000"/>
                    <a:lumOff val="50000"/>
                  </a:schemeClr>
                </a:solidFill>
                <a:latin typeface="Calibri" pitchFamily="34" charset="0"/>
              </a:rPr>
              <a:t>Page </a:t>
            </a:r>
            <a:r>
              <a:rPr lang="en-GB" sz="1800" dirty="0" smtClean="0">
                <a:solidFill>
                  <a:schemeClr val="tx1">
                    <a:lumMod val="50000"/>
                    <a:lumOff val="50000"/>
                  </a:schemeClr>
                </a:solidFill>
                <a:latin typeface="Calibri" pitchFamily="34" charset="0"/>
              </a:rPr>
              <a:t>Number</a:t>
            </a:r>
            <a:endParaRPr lang="en-GB" sz="1800" dirty="0">
              <a:solidFill>
                <a:schemeClr val="tx1">
                  <a:lumMod val="50000"/>
                  <a:lumOff val="50000"/>
                </a:schemeClr>
              </a:solidFill>
              <a:latin typeface="Calibri" pitchFamily="34" charset="0"/>
            </a:endParaRPr>
          </a:p>
        </p:txBody>
      </p:sp>
      <p:sp>
        <p:nvSpPr>
          <p:cNvPr id="33890" name="Text Box 98"/>
          <p:cNvSpPr txBox="1">
            <a:spLocks noChangeArrowheads="1"/>
          </p:cNvSpPr>
          <p:nvPr/>
        </p:nvSpPr>
        <p:spPr bwMode="auto">
          <a:xfrm>
            <a:off x="5232399" y="6194425"/>
            <a:ext cx="2091469" cy="333210"/>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chemeClr val="tx1">
                    <a:lumMod val="50000"/>
                    <a:lumOff val="50000"/>
                  </a:schemeClr>
                </a:solidFill>
                <a:latin typeface="Calibri" pitchFamily="34" charset="0"/>
              </a:rPr>
              <a:t>Physical </a:t>
            </a:r>
            <a:r>
              <a:rPr lang="en-GB" sz="1800" dirty="0">
                <a:solidFill>
                  <a:schemeClr val="tx1">
                    <a:lumMod val="50000"/>
                    <a:lumOff val="50000"/>
                  </a:schemeClr>
                </a:solidFill>
                <a:latin typeface="Calibri" pitchFamily="34" charset="0"/>
              </a:rPr>
              <a:t>Page </a:t>
            </a:r>
            <a:r>
              <a:rPr lang="en-GB" sz="1800" dirty="0" smtClean="0">
                <a:solidFill>
                  <a:schemeClr val="tx1">
                    <a:lumMod val="50000"/>
                    <a:lumOff val="50000"/>
                  </a:schemeClr>
                </a:solidFill>
                <a:latin typeface="Calibri" pitchFamily="34" charset="0"/>
              </a:rPr>
              <a:t>Offset</a:t>
            </a:r>
            <a:endParaRPr lang="en-GB" sz="1800" dirty="0">
              <a:solidFill>
                <a:schemeClr val="tx1">
                  <a:lumMod val="50000"/>
                  <a:lumOff val="50000"/>
                </a:schemeClr>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31799" y="241300"/>
            <a:ext cx="8110538" cy="1054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Simple Memory System Page Table</a:t>
            </a:r>
          </a:p>
        </p:txBody>
      </p:sp>
      <p:sp>
        <p:nvSpPr>
          <p:cNvPr id="34818" name="Rectangle 2"/>
          <p:cNvSpPr>
            <a:spLocks noGrp="1" noChangeArrowheads="1"/>
          </p:cNvSpPr>
          <p:nvPr>
            <p:ph type="body" idx="1"/>
          </p:nvPr>
        </p:nvSpPr>
        <p:spPr>
          <a:xfrm>
            <a:off x="421745" y="1298575"/>
            <a:ext cx="8307387" cy="454025"/>
          </a:xfrm>
          <a:ln/>
        </p:spPr>
        <p:txBody>
          <a:bodyPr/>
          <a:lstStyle/>
          <a:p>
            <a:pPr>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000" b="0" dirty="0"/>
              <a:t>Only show first 16 entries (out of 256)</a:t>
            </a:r>
          </a:p>
        </p:txBody>
      </p:sp>
      <p:sp>
        <p:nvSpPr>
          <p:cNvPr id="34820" name="Rectangle 4"/>
          <p:cNvSpPr>
            <a:spLocks noChangeArrowheads="1"/>
          </p:cNvSpPr>
          <p:nvPr/>
        </p:nvSpPr>
        <p:spPr bwMode="auto">
          <a:xfrm>
            <a:off x="61102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1" name="Rectangle 5"/>
          <p:cNvSpPr>
            <a:spLocks noChangeArrowheads="1"/>
          </p:cNvSpPr>
          <p:nvPr/>
        </p:nvSpPr>
        <p:spPr bwMode="auto">
          <a:xfrm>
            <a:off x="54181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0D</a:t>
            </a:r>
          </a:p>
        </p:txBody>
      </p:sp>
      <p:sp>
        <p:nvSpPr>
          <p:cNvPr id="34822" name="Rectangle 6"/>
          <p:cNvSpPr>
            <a:spLocks noChangeArrowheads="1"/>
          </p:cNvSpPr>
          <p:nvPr/>
        </p:nvSpPr>
        <p:spPr bwMode="auto">
          <a:xfrm>
            <a:off x="47244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0F</a:t>
            </a:r>
          </a:p>
        </p:txBody>
      </p:sp>
      <p:sp>
        <p:nvSpPr>
          <p:cNvPr id="34826" name="Rectangle 10"/>
          <p:cNvSpPr>
            <a:spLocks noChangeArrowheads="1"/>
          </p:cNvSpPr>
          <p:nvPr/>
        </p:nvSpPr>
        <p:spPr bwMode="auto">
          <a:xfrm>
            <a:off x="61102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7" name="Rectangle 11"/>
          <p:cNvSpPr>
            <a:spLocks noChangeArrowheads="1"/>
          </p:cNvSpPr>
          <p:nvPr/>
        </p:nvSpPr>
        <p:spPr bwMode="auto">
          <a:xfrm>
            <a:off x="54181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11</a:t>
            </a:r>
          </a:p>
        </p:txBody>
      </p:sp>
      <p:sp>
        <p:nvSpPr>
          <p:cNvPr id="34828" name="Rectangle 12"/>
          <p:cNvSpPr>
            <a:spLocks noChangeArrowheads="1"/>
          </p:cNvSpPr>
          <p:nvPr/>
        </p:nvSpPr>
        <p:spPr bwMode="auto">
          <a:xfrm>
            <a:off x="47244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0E</a:t>
            </a:r>
          </a:p>
        </p:txBody>
      </p:sp>
      <p:sp>
        <p:nvSpPr>
          <p:cNvPr id="34832" name="Rectangle 16"/>
          <p:cNvSpPr>
            <a:spLocks noChangeArrowheads="1"/>
          </p:cNvSpPr>
          <p:nvPr/>
        </p:nvSpPr>
        <p:spPr bwMode="auto">
          <a:xfrm>
            <a:off x="61102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33" name="Rectangle 17"/>
          <p:cNvSpPr>
            <a:spLocks noChangeArrowheads="1"/>
          </p:cNvSpPr>
          <p:nvPr/>
        </p:nvSpPr>
        <p:spPr bwMode="auto">
          <a:xfrm>
            <a:off x="54181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2D</a:t>
            </a:r>
          </a:p>
        </p:txBody>
      </p:sp>
      <p:sp>
        <p:nvSpPr>
          <p:cNvPr id="34834" name="Rectangle 18"/>
          <p:cNvSpPr>
            <a:spLocks noChangeArrowheads="1"/>
          </p:cNvSpPr>
          <p:nvPr/>
        </p:nvSpPr>
        <p:spPr bwMode="auto">
          <a:xfrm>
            <a:off x="47244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0D</a:t>
            </a:r>
          </a:p>
        </p:txBody>
      </p:sp>
      <p:sp>
        <p:nvSpPr>
          <p:cNvPr id="34838" name="Rectangle 22"/>
          <p:cNvSpPr>
            <a:spLocks noChangeArrowheads="1"/>
          </p:cNvSpPr>
          <p:nvPr/>
        </p:nvSpPr>
        <p:spPr bwMode="auto">
          <a:xfrm>
            <a:off x="61102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39" name="Rectangle 23"/>
          <p:cNvSpPr>
            <a:spLocks noChangeArrowheads="1"/>
          </p:cNvSpPr>
          <p:nvPr/>
        </p:nvSpPr>
        <p:spPr bwMode="auto">
          <a:xfrm>
            <a:off x="54181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0" name="Rectangle 24"/>
          <p:cNvSpPr>
            <a:spLocks noChangeArrowheads="1"/>
          </p:cNvSpPr>
          <p:nvPr/>
        </p:nvSpPr>
        <p:spPr bwMode="auto">
          <a:xfrm>
            <a:off x="47244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0C</a:t>
            </a:r>
          </a:p>
        </p:txBody>
      </p:sp>
      <p:sp>
        <p:nvSpPr>
          <p:cNvPr id="34844" name="Rectangle 28"/>
          <p:cNvSpPr>
            <a:spLocks noChangeArrowheads="1"/>
          </p:cNvSpPr>
          <p:nvPr/>
        </p:nvSpPr>
        <p:spPr bwMode="auto">
          <a:xfrm>
            <a:off x="61102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45" name="Rectangle 29"/>
          <p:cNvSpPr>
            <a:spLocks noChangeArrowheads="1"/>
          </p:cNvSpPr>
          <p:nvPr/>
        </p:nvSpPr>
        <p:spPr bwMode="auto">
          <a:xfrm>
            <a:off x="54181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6" name="Rectangle 30"/>
          <p:cNvSpPr>
            <a:spLocks noChangeArrowheads="1"/>
          </p:cNvSpPr>
          <p:nvPr/>
        </p:nvSpPr>
        <p:spPr bwMode="auto">
          <a:xfrm>
            <a:off x="47244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0B</a:t>
            </a:r>
          </a:p>
        </p:txBody>
      </p:sp>
      <p:sp>
        <p:nvSpPr>
          <p:cNvPr id="34850" name="Rectangle 34"/>
          <p:cNvSpPr>
            <a:spLocks noChangeArrowheads="1"/>
          </p:cNvSpPr>
          <p:nvPr/>
        </p:nvSpPr>
        <p:spPr bwMode="auto">
          <a:xfrm>
            <a:off x="61102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1" name="Rectangle 35"/>
          <p:cNvSpPr>
            <a:spLocks noChangeArrowheads="1"/>
          </p:cNvSpPr>
          <p:nvPr/>
        </p:nvSpPr>
        <p:spPr bwMode="auto">
          <a:xfrm>
            <a:off x="54181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09</a:t>
            </a:r>
          </a:p>
        </p:txBody>
      </p:sp>
      <p:sp>
        <p:nvSpPr>
          <p:cNvPr id="34852" name="Rectangle 36"/>
          <p:cNvSpPr>
            <a:spLocks noChangeArrowheads="1"/>
          </p:cNvSpPr>
          <p:nvPr/>
        </p:nvSpPr>
        <p:spPr bwMode="auto">
          <a:xfrm>
            <a:off x="47244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0A</a:t>
            </a:r>
          </a:p>
        </p:txBody>
      </p:sp>
      <p:sp>
        <p:nvSpPr>
          <p:cNvPr id="34856" name="Rectangle 40"/>
          <p:cNvSpPr>
            <a:spLocks noChangeArrowheads="1"/>
          </p:cNvSpPr>
          <p:nvPr/>
        </p:nvSpPr>
        <p:spPr bwMode="auto">
          <a:xfrm>
            <a:off x="61102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7" name="Rectangle 41"/>
          <p:cNvSpPr>
            <a:spLocks noChangeArrowheads="1"/>
          </p:cNvSpPr>
          <p:nvPr/>
        </p:nvSpPr>
        <p:spPr bwMode="auto">
          <a:xfrm>
            <a:off x="54181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17</a:t>
            </a:r>
          </a:p>
        </p:txBody>
      </p:sp>
      <p:sp>
        <p:nvSpPr>
          <p:cNvPr id="34858" name="Rectangle 42"/>
          <p:cNvSpPr>
            <a:spLocks noChangeArrowheads="1"/>
          </p:cNvSpPr>
          <p:nvPr/>
        </p:nvSpPr>
        <p:spPr bwMode="auto">
          <a:xfrm>
            <a:off x="47244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09</a:t>
            </a:r>
          </a:p>
        </p:txBody>
      </p:sp>
      <p:sp>
        <p:nvSpPr>
          <p:cNvPr id="34862" name="Rectangle 46"/>
          <p:cNvSpPr>
            <a:spLocks noChangeArrowheads="1"/>
          </p:cNvSpPr>
          <p:nvPr/>
        </p:nvSpPr>
        <p:spPr bwMode="auto">
          <a:xfrm>
            <a:off x="61102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63" name="Rectangle 47"/>
          <p:cNvSpPr>
            <a:spLocks noChangeArrowheads="1"/>
          </p:cNvSpPr>
          <p:nvPr/>
        </p:nvSpPr>
        <p:spPr bwMode="auto">
          <a:xfrm>
            <a:off x="54181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13</a:t>
            </a:r>
          </a:p>
        </p:txBody>
      </p:sp>
      <p:sp>
        <p:nvSpPr>
          <p:cNvPr id="34864" name="Rectangle 48"/>
          <p:cNvSpPr>
            <a:spLocks noChangeArrowheads="1"/>
          </p:cNvSpPr>
          <p:nvPr/>
        </p:nvSpPr>
        <p:spPr bwMode="auto">
          <a:xfrm>
            <a:off x="47244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08</a:t>
            </a:r>
          </a:p>
        </p:txBody>
      </p:sp>
      <p:sp>
        <p:nvSpPr>
          <p:cNvPr id="34868" name="Rectangle 52"/>
          <p:cNvSpPr>
            <a:spLocks noChangeArrowheads="1"/>
          </p:cNvSpPr>
          <p:nvPr/>
        </p:nvSpPr>
        <p:spPr bwMode="auto">
          <a:xfrm>
            <a:off x="61102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Valid</a:t>
            </a:r>
          </a:p>
        </p:txBody>
      </p:sp>
      <p:sp>
        <p:nvSpPr>
          <p:cNvPr id="34869" name="Rectangle 53"/>
          <p:cNvSpPr>
            <a:spLocks noChangeArrowheads="1"/>
          </p:cNvSpPr>
          <p:nvPr/>
        </p:nvSpPr>
        <p:spPr bwMode="auto">
          <a:xfrm>
            <a:off x="54181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34870" name="Rectangle 54"/>
          <p:cNvSpPr>
            <a:spLocks noChangeArrowheads="1"/>
          </p:cNvSpPr>
          <p:nvPr/>
        </p:nvSpPr>
        <p:spPr bwMode="auto">
          <a:xfrm>
            <a:off x="47244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34874" name="Line 58"/>
          <p:cNvSpPr>
            <a:spLocks noChangeShapeType="1"/>
          </p:cNvSpPr>
          <p:nvPr/>
        </p:nvSpPr>
        <p:spPr bwMode="auto">
          <a:xfrm>
            <a:off x="4724400" y="2632076"/>
            <a:ext cx="2103120" cy="1588"/>
          </a:xfrm>
          <a:prstGeom prst="line">
            <a:avLst/>
          </a:prstGeom>
          <a:noFill/>
          <a:ln w="12600">
            <a:solidFill>
              <a:srgbClr val="000066"/>
            </a:solidFill>
            <a:miter lim="800000"/>
            <a:headEnd/>
            <a:tailEnd/>
          </a:ln>
          <a:effectLst/>
        </p:spPr>
        <p:txBody>
          <a:bodyPr/>
          <a:lstStyle/>
          <a:p>
            <a:endParaRPr lang="en-US"/>
          </a:p>
        </p:txBody>
      </p:sp>
      <p:sp>
        <p:nvSpPr>
          <p:cNvPr id="34875" name="Line 59"/>
          <p:cNvSpPr>
            <a:spLocks noChangeShapeType="1"/>
          </p:cNvSpPr>
          <p:nvPr/>
        </p:nvSpPr>
        <p:spPr bwMode="auto">
          <a:xfrm>
            <a:off x="4724400" y="2940051"/>
            <a:ext cx="2103120" cy="1588"/>
          </a:xfrm>
          <a:prstGeom prst="line">
            <a:avLst/>
          </a:prstGeom>
          <a:noFill/>
          <a:ln w="12600">
            <a:solidFill>
              <a:srgbClr val="000066"/>
            </a:solidFill>
            <a:miter lim="800000"/>
            <a:headEnd/>
            <a:tailEnd/>
          </a:ln>
          <a:effectLst/>
        </p:spPr>
        <p:txBody>
          <a:bodyPr/>
          <a:lstStyle/>
          <a:p>
            <a:endParaRPr lang="en-US"/>
          </a:p>
        </p:txBody>
      </p:sp>
      <p:sp>
        <p:nvSpPr>
          <p:cNvPr id="34876" name="Line 60"/>
          <p:cNvSpPr>
            <a:spLocks noChangeShapeType="1"/>
          </p:cNvSpPr>
          <p:nvPr/>
        </p:nvSpPr>
        <p:spPr bwMode="auto">
          <a:xfrm>
            <a:off x="4724400" y="3249611"/>
            <a:ext cx="2103120" cy="1588"/>
          </a:xfrm>
          <a:prstGeom prst="line">
            <a:avLst/>
          </a:prstGeom>
          <a:noFill/>
          <a:ln w="12600">
            <a:solidFill>
              <a:srgbClr val="000066"/>
            </a:solidFill>
            <a:miter lim="800000"/>
            <a:headEnd/>
            <a:tailEnd/>
          </a:ln>
          <a:effectLst/>
        </p:spPr>
        <p:txBody>
          <a:bodyPr/>
          <a:lstStyle/>
          <a:p>
            <a:endParaRPr lang="en-US"/>
          </a:p>
        </p:txBody>
      </p:sp>
      <p:sp>
        <p:nvSpPr>
          <p:cNvPr id="34877" name="Line 61"/>
          <p:cNvSpPr>
            <a:spLocks noChangeShapeType="1"/>
          </p:cNvSpPr>
          <p:nvPr/>
        </p:nvSpPr>
        <p:spPr bwMode="auto">
          <a:xfrm>
            <a:off x="4724400" y="3552826"/>
            <a:ext cx="2103120" cy="1588"/>
          </a:xfrm>
          <a:prstGeom prst="line">
            <a:avLst/>
          </a:prstGeom>
          <a:noFill/>
          <a:ln w="12600">
            <a:solidFill>
              <a:srgbClr val="000066"/>
            </a:solidFill>
            <a:miter lim="800000"/>
            <a:headEnd/>
            <a:tailEnd/>
          </a:ln>
          <a:effectLst/>
        </p:spPr>
        <p:txBody>
          <a:bodyPr/>
          <a:lstStyle/>
          <a:p>
            <a:endParaRPr lang="en-US"/>
          </a:p>
        </p:txBody>
      </p:sp>
      <p:sp>
        <p:nvSpPr>
          <p:cNvPr id="34878" name="Line 62"/>
          <p:cNvSpPr>
            <a:spLocks noChangeShapeType="1"/>
          </p:cNvSpPr>
          <p:nvPr/>
        </p:nvSpPr>
        <p:spPr bwMode="auto">
          <a:xfrm>
            <a:off x="4724400" y="3860801"/>
            <a:ext cx="2103120" cy="1588"/>
          </a:xfrm>
          <a:prstGeom prst="line">
            <a:avLst/>
          </a:prstGeom>
          <a:noFill/>
          <a:ln w="12600">
            <a:solidFill>
              <a:srgbClr val="000066"/>
            </a:solidFill>
            <a:miter lim="800000"/>
            <a:headEnd/>
            <a:tailEnd/>
          </a:ln>
          <a:effectLst/>
        </p:spPr>
        <p:txBody>
          <a:bodyPr/>
          <a:lstStyle/>
          <a:p>
            <a:endParaRPr lang="en-US"/>
          </a:p>
        </p:txBody>
      </p:sp>
      <p:sp>
        <p:nvSpPr>
          <p:cNvPr id="34879" name="Line 63"/>
          <p:cNvSpPr>
            <a:spLocks noChangeShapeType="1"/>
          </p:cNvSpPr>
          <p:nvPr/>
        </p:nvSpPr>
        <p:spPr bwMode="auto">
          <a:xfrm>
            <a:off x="4724400" y="4157135"/>
            <a:ext cx="2103120" cy="1588"/>
          </a:xfrm>
          <a:prstGeom prst="line">
            <a:avLst/>
          </a:prstGeom>
          <a:noFill/>
          <a:ln w="12600">
            <a:solidFill>
              <a:srgbClr val="000066"/>
            </a:solidFill>
            <a:miter lim="800000"/>
            <a:headEnd/>
            <a:tailEnd/>
          </a:ln>
          <a:effectLst/>
        </p:spPr>
        <p:txBody>
          <a:bodyPr/>
          <a:lstStyle/>
          <a:p>
            <a:endParaRPr lang="en-US"/>
          </a:p>
        </p:txBody>
      </p:sp>
      <p:sp>
        <p:nvSpPr>
          <p:cNvPr id="34880" name="Line 64"/>
          <p:cNvSpPr>
            <a:spLocks noChangeShapeType="1"/>
          </p:cNvSpPr>
          <p:nvPr/>
        </p:nvSpPr>
        <p:spPr bwMode="auto">
          <a:xfrm>
            <a:off x="4724400" y="4475163"/>
            <a:ext cx="2103120" cy="1588"/>
          </a:xfrm>
          <a:prstGeom prst="line">
            <a:avLst/>
          </a:prstGeom>
          <a:noFill/>
          <a:ln w="12600">
            <a:solidFill>
              <a:srgbClr val="000066"/>
            </a:solidFill>
            <a:miter lim="800000"/>
            <a:headEnd/>
            <a:tailEnd/>
          </a:ln>
          <a:effectLst/>
        </p:spPr>
        <p:txBody>
          <a:bodyPr/>
          <a:lstStyle/>
          <a:p>
            <a:endParaRPr lang="en-US"/>
          </a:p>
        </p:txBody>
      </p:sp>
      <p:sp>
        <p:nvSpPr>
          <p:cNvPr id="34881" name="Line 65"/>
          <p:cNvSpPr>
            <a:spLocks noChangeShapeType="1"/>
          </p:cNvSpPr>
          <p:nvPr/>
        </p:nvSpPr>
        <p:spPr bwMode="auto">
          <a:xfrm>
            <a:off x="4724400" y="4781551"/>
            <a:ext cx="2103120" cy="1588"/>
          </a:xfrm>
          <a:prstGeom prst="line">
            <a:avLst/>
          </a:prstGeom>
          <a:noFill/>
          <a:ln w="12600">
            <a:solidFill>
              <a:srgbClr val="000066"/>
            </a:solidFill>
            <a:miter lim="800000"/>
            <a:headEnd/>
            <a:tailEnd/>
          </a:ln>
          <a:effectLst/>
        </p:spPr>
        <p:txBody>
          <a:bodyPr/>
          <a:lstStyle/>
          <a:p>
            <a:endParaRPr lang="en-US"/>
          </a:p>
        </p:txBody>
      </p:sp>
      <p:sp>
        <p:nvSpPr>
          <p:cNvPr id="34884" name="Line 68"/>
          <p:cNvSpPr>
            <a:spLocks noChangeShapeType="1"/>
          </p:cNvSpPr>
          <p:nvPr/>
        </p:nvSpPr>
        <p:spPr bwMode="auto">
          <a:xfrm>
            <a:off x="541813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5" name="Line 69"/>
          <p:cNvSpPr>
            <a:spLocks noChangeShapeType="1"/>
          </p:cNvSpPr>
          <p:nvPr/>
        </p:nvSpPr>
        <p:spPr bwMode="auto">
          <a:xfrm>
            <a:off x="611028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8" name="Line 72"/>
          <p:cNvSpPr>
            <a:spLocks noChangeShapeType="1"/>
          </p:cNvSpPr>
          <p:nvPr/>
        </p:nvSpPr>
        <p:spPr bwMode="auto">
          <a:xfrm>
            <a:off x="4724400" y="2325688"/>
            <a:ext cx="2103120" cy="1588"/>
          </a:xfrm>
          <a:prstGeom prst="line">
            <a:avLst/>
          </a:prstGeom>
          <a:noFill/>
          <a:ln w="12700">
            <a:solidFill>
              <a:srgbClr val="000066"/>
            </a:solidFill>
            <a:miter lim="800000"/>
            <a:headEnd/>
            <a:tailEnd/>
          </a:ln>
          <a:effectLst/>
        </p:spPr>
        <p:txBody>
          <a:bodyPr/>
          <a:lstStyle/>
          <a:p>
            <a:endParaRPr lang="en-US"/>
          </a:p>
        </p:txBody>
      </p:sp>
      <p:sp>
        <p:nvSpPr>
          <p:cNvPr id="34889" name="Line 73"/>
          <p:cNvSpPr>
            <a:spLocks noChangeShapeType="1"/>
          </p:cNvSpPr>
          <p:nvPr/>
        </p:nvSpPr>
        <p:spPr bwMode="auto">
          <a:xfrm>
            <a:off x="6810905" y="2325688"/>
            <a:ext cx="1588" cy="2763838"/>
          </a:xfrm>
          <a:prstGeom prst="line">
            <a:avLst/>
          </a:prstGeom>
          <a:noFill/>
          <a:ln w="12700">
            <a:solidFill>
              <a:srgbClr val="000066"/>
            </a:solidFill>
            <a:miter lim="800000"/>
            <a:headEnd/>
            <a:tailEnd/>
          </a:ln>
          <a:effectLst/>
        </p:spPr>
        <p:txBody>
          <a:bodyPr/>
          <a:lstStyle/>
          <a:p>
            <a:endParaRPr lang="en-US"/>
          </a:p>
        </p:txBody>
      </p:sp>
      <p:sp>
        <p:nvSpPr>
          <p:cNvPr id="34890" name="Line 74"/>
          <p:cNvSpPr>
            <a:spLocks noChangeShapeType="1"/>
          </p:cNvSpPr>
          <p:nvPr/>
        </p:nvSpPr>
        <p:spPr bwMode="auto">
          <a:xfrm>
            <a:off x="4724400" y="5089526"/>
            <a:ext cx="2103120" cy="1588"/>
          </a:xfrm>
          <a:prstGeom prst="line">
            <a:avLst/>
          </a:prstGeom>
          <a:noFill/>
          <a:ln w="12700">
            <a:solidFill>
              <a:srgbClr val="000066"/>
            </a:solidFill>
            <a:miter lim="800000"/>
            <a:headEnd/>
            <a:tailEnd/>
          </a:ln>
          <a:effectLst/>
        </p:spPr>
        <p:txBody>
          <a:bodyPr/>
          <a:lstStyle/>
          <a:p>
            <a:endParaRPr lang="en-US"/>
          </a:p>
        </p:txBody>
      </p:sp>
      <p:sp>
        <p:nvSpPr>
          <p:cNvPr id="147" name="Line 73"/>
          <p:cNvSpPr>
            <a:spLocks noChangeShapeType="1"/>
          </p:cNvSpPr>
          <p:nvPr/>
        </p:nvSpPr>
        <p:spPr bwMode="auto">
          <a:xfrm>
            <a:off x="4724400" y="2333095"/>
            <a:ext cx="1588" cy="2763838"/>
          </a:xfrm>
          <a:prstGeom prst="line">
            <a:avLst/>
          </a:prstGeom>
          <a:noFill/>
          <a:ln w="12700">
            <a:solidFill>
              <a:srgbClr val="000066"/>
            </a:solidFill>
            <a:miter lim="800000"/>
            <a:headEnd/>
            <a:tailEnd/>
          </a:ln>
          <a:effectLst/>
        </p:spPr>
        <p:txBody>
          <a:bodyPr/>
          <a:lstStyle/>
          <a:p>
            <a:endParaRPr lang="en-US"/>
          </a:p>
        </p:txBody>
      </p:sp>
      <p:sp>
        <p:nvSpPr>
          <p:cNvPr id="148" name="Rectangle 7"/>
          <p:cNvSpPr>
            <a:spLocks noChangeArrowheads="1"/>
          </p:cNvSpPr>
          <p:nvPr/>
        </p:nvSpPr>
        <p:spPr bwMode="auto">
          <a:xfrm>
            <a:off x="32908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49" name="Rectangle 8"/>
          <p:cNvSpPr>
            <a:spLocks noChangeArrowheads="1"/>
          </p:cNvSpPr>
          <p:nvPr/>
        </p:nvSpPr>
        <p:spPr bwMode="auto">
          <a:xfrm>
            <a:off x="25987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0" name="Rectangle 9"/>
          <p:cNvSpPr>
            <a:spLocks noChangeArrowheads="1"/>
          </p:cNvSpPr>
          <p:nvPr/>
        </p:nvSpPr>
        <p:spPr bwMode="auto">
          <a:xfrm>
            <a:off x="19050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07</a:t>
            </a:r>
          </a:p>
        </p:txBody>
      </p:sp>
      <p:sp>
        <p:nvSpPr>
          <p:cNvPr id="151" name="Rectangle 13"/>
          <p:cNvSpPr>
            <a:spLocks noChangeArrowheads="1"/>
          </p:cNvSpPr>
          <p:nvPr/>
        </p:nvSpPr>
        <p:spPr bwMode="auto">
          <a:xfrm>
            <a:off x="32908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2" name="Rectangle 14"/>
          <p:cNvSpPr>
            <a:spLocks noChangeArrowheads="1"/>
          </p:cNvSpPr>
          <p:nvPr/>
        </p:nvSpPr>
        <p:spPr bwMode="auto">
          <a:xfrm>
            <a:off x="25987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3" name="Rectangle 15"/>
          <p:cNvSpPr>
            <a:spLocks noChangeArrowheads="1"/>
          </p:cNvSpPr>
          <p:nvPr/>
        </p:nvSpPr>
        <p:spPr bwMode="auto">
          <a:xfrm>
            <a:off x="19050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06</a:t>
            </a:r>
          </a:p>
        </p:txBody>
      </p:sp>
      <p:sp>
        <p:nvSpPr>
          <p:cNvPr id="154" name="Rectangle 19"/>
          <p:cNvSpPr>
            <a:spLocks noChangeArrowheads="1"/>
          </p:cNvSpPr>
          <p:nvPr/>
        </p:nvSpPr>
        <p:spPr bwMode="auto">
          <a:xfrm>
            <a:off x="32908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55" name="Rectangle 20"/>
          <p:cNvSpPr>
            <a:spLocks noChangeArrowheads="1"/>
          </p:cNvSpPr>
          <p:nvPr/>
        </p:nvSpPr>
        <p:spPr bwMode="auto">
          <a:xfrm>
            <a:off x="25987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16</a:t>
            </a:r>
          </a:p>
        </p:txBody>
      </p:sp>
      <p:sp>
        <p:nvSpPr>
          <p:cNvPr id="156" name="Rectangle 21"/>
          <p:cNvSpPr>
            <a:spLocks noChangeArrowheads="1"/>
          </p:cNvSpPr>
          <p:nvPr/>
        </p:nvSpPr>
        <p:spPr bwMode="auto">
          <a:xfrm>
            <a:off x="19050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05</a:t>
            </a:r>
          </a:p>
        </p:txBody>
      </p:sp>
      <p:sp>
        <p:nvSpPr>
          <p:cNvPr id="157" name="Rectangle 25"/>
          <p:cNvSpPr>
            <a:spLocks noChangeArrowheads="1"/>
          </p:cNvSpPr>
          <p:nvPr/>
        </p:nvSpPr>
        <p:spPr bwMode="auto">
          <a:xfrm>
            <a:off x="32908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8" name="Rectangle 26"/>
          <p:cNvSpPr>
            <a:spLocks noChangeArrowheads="1"/>
          </p:cNvSpPr>
          <p:nvPr/>
        </p:nvSpPr>
        <p:spPr bwMode="auto">
          <a:xfrm>
            <a:off x="25987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9" name="Rectangle 27"/>
          <p:cNvSpPr>
            <a:spLocks noChangeArrowheads="1"/>
          </p:cNvSpPr>
          <p:nvPr/>
        </p:nvSpPr>
        <p:spPr bwMode="auto">
          <a:xfrm>
            <a:off x="19050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04</a:t>
            </a:r>
          </a:p>
        </p:txBody>
      </p:sp>
      <p:sp>
        <p:nvSpPr>
          <p:cNvPr id="160" name="Rectangle 31"/>
          <p:cNvSpPr>
            <a:spLocks noChangeArrowheads="1"/>
          </p:cNvSpPr>
          <p:nvPr/>
        </p:nvSpPr>
        <p:spPr bwMode="auto">
          <a:xfrm>
            <a:off x="32908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1" name="Rectangle 32"/>
          <p:cNvSpPr>
            <a:spLocks noChangeArrowheads="1"/>
          </p:cNvSpPr>
          <p:nvPr/>
        </p:nvSpPr>
        <p:spPr bwMode="auto">
          <a:xfrm>
            <a:off x="25987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02</a:t>
            </a:r>
          </a:p>
        </p:txBody>
      </p:sp>
      <p:sp>
        <p:nvSpPr>
          <p:cNvPr id="162" name="Rectangle 33"/>
          <p:cNvSpPr>
            <a:spLocks noChangeArrowheads="1"/>
          </p:cNvSpPr>
          <p:nvPr/>
        </p:nvSpPr>
        <p:spPr bwMode="auto">
          <a:xfrm>
            <a:off x="19050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03</a:t>
            </a:r>
          </a:p>
        </p:txBody>
      </p:sp>
      <p:sp>
        <p:nvSpPr>
          <p:cNvPr id="163" name="Rectangle 37"/>
          <p:cNvSpPr>
            <a:spLocks noChangeArrowheads="1"/>
          </p:cNvSpPr>
          <p:nvPr/>
        </p:nvSpPr>
        <p:spPr bwMode="auto">
          <a:xfrm>
            <a:off x="32908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4" name="Rectangle 38"/>
          <p:cNvSpPr>
            <a:spLocks noChangeArrowheads="1"/>
          </p:cNvSpPr>
          <p:nvPr/>
        </p:nvSpPr>
        <p:spPr bwMode="auto">
          <a:xfrm>
            <a:off x="25987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33</a:t>
            </a:r>
          </a:p>
        </p:txBody>
      </p:sp>
      <p:sp>
        <p:nvSpPr>
          <p:cNvPr id="165" name="Rectangle 39"/>
          <p:cNvSpPr>
            <a:spLocks noChangeArrowheads="1"/>
          </p:cNvSpPr>
          <p:nvPr/>
        </p:nvSpPr>
        <p:spPr bwMode="auto">
          <a:xfrm>
            <a:off x="19050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02</a:t>
            </a:r>
          </a:p>
        </p:txBody>
      </p:sp>
      <p:sp>
        <p:nvSpPr>
          <p:cNvPr id="166" name="Rectangle 43"/>
          <p:cNvSpPr>
            <a:spLocks noChangeArrowheads="1"/>
          </p:cNvSpPr>
          <p:nvPr/>
        </p:nvSpPr>
        <p:spPr bwMode="auto">
          <a:xfrm>
            <a:off x="32908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67" name="Rectangle 44"/>
          <p:cNvSpPr>
            <a:spLocks noChangeArrowheads="1"/>
          </p:cNvSpPr>
          <p:nvPr/>
        </p:nvSpPr>
        <p:spPr bwMode="auto">
          <a:xfrm>
            <a:off x="25987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68" name="Rectangle 45"/>
          <p:cNvSpPr>
            <a:spLocks noChangeArrowheads="1"/>
          </p:cNvSpPr>
          <p:nvPr/>
        </p:nvSpPr>
        <p:spPr bwMode="auto">
          <a:xfrm>
            <a:off x="19050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01</a:t>
            </a:r>
          </a:p>
        </p:txBody>
      </p:sp>
      <p:sp>
        <p:nvSpPr>
          <p:cNvPr id="169" name="Rectangle 49"/>
          <p:cNvSpPr>
            <a:spLocks noChangeArrowheads="1"/>
          </p:cNvSpPr>
          <p:nvPr/>
        </p:nvSpPr>
        <p:spPr bwMode="auto">
          <a:xfrm>
            <a:off x="32908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70" name="Rectangle 50"/>
          <p:cNvSpPr>
            <a:spLocks noChangeArrowheads="1"/>
          </p:cNvSpPr>
          <p:nvPr/>
        </p:nvSpPr>
        <p:spPr bwMode="auto">
          <a:xfrm>
            <a:off x="25987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28</a:t>
            </a:r>
          </a:p>
        </p:txBody>
      </p:sp>
      <p:sp>
        <p:nvSpPr>
          <p:cNvPr id="171" name="Rectangle 51"/>
          <p:cNvSpPr>
            <a:spLocks noChangeArrowheads="1"/>
          </p:cNvSpPr>
          <p:nvPr/>
        </p:nvSpPr>
        <p:spPr bwMode="auto">
          <a:xfrm>
            <a:off x="19050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00</a:t>
            </a:r>
          </a:p>
        </p:txBody>
      </p:sp>
      <p:sp>
        <p:nvSpPr>
          <p:cNvPr id="172" name="Rectangle 55"/>
          <p:cNvSpPr>
            <a:spLocks noChangeArrowheads="1"/>
          </p:cNvSpPr>
          <p:nvPr/>
        </p:nvSpPr>
        <p:spPr bwMode="auto">
          <a:xfrm>
            <a:off x="32908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Valid</a:t>
            </a:r>
          </a:p>
        </p:txBody>
      </p:sp>
      <p:sp>
        <p:nvSpPr>
          <p:cNvPr id="173" name="Rectangle 56"/>
          <p:cNvSpPr>
            <a:spLocks noChangeArrowheads="1"/>
          </p:cNvSpPr>
          <p:nvPr/>
        </p:nvSpPr>
        <p:spPr bwMode="auto">
          <a:xfrm>
            <a:off x="25987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174" name="Rectangle 57"/>
          <p:cNvSpPr>
            <a:spLocks noChangeArrowheads="1"/>
          </p:cNvSpPr>
          <p:nvPr/>
        </p:nvSpPr>
        <p:spPr bwMode="auto">
          <a:xfrm>
            <a:off x="19050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175" name="Line 58"/>
          <p:cNvSpPr>
            <a:spLocks noChangeShapeType="1"/>
          </p:cNvSpPr>
          <p:nvPr/>
        </p:nvSpPr>
        <p:spPr bwMode="auto">
          <a:xfrm>
            <a:off x="1905000" y="2632076"/>
            <a:ext cx="2075688" cy="1588"/>
          </a:xfrm>
          <a:prstGeom prst="line">
            <a:avLst/>
          </a:prstGeom>
          <a:noFill/>
          <a:ln w="12600">
            <a:solidFill>
              <a:srgbClr val="000066"/>
            </a:solidFill>
            <a:miter lim="800000"/>
            <a:headEnd/>
            <a:tailEnd/>
          </a:ln>
          <a:effectLst/>
        </p:spPr>
        <p:txBody>
          <a:bodyPr/>
          <a:lstStyle/>
          <a:p>
            <a:endParaRPr lang="en-US"/>
          </a:p>
        </p:txBody>
      </p:sp>
      <p:sp>
        <p:nvSpPr>
          <p:cNvPr id="176" name="Line 59"/>
          <p:cNvSpPr>
            <a:spLocks noChangeShapeType="1"/>
          </p:cNvSpPr>
          <p:nvPr/>
        </p:nvSpPr>
        <p:spPr bwMode="auto">
          <a:xfrm>
            <a:off x="1905000" y="2940051"/>
            <a:ext cx="2075688" cy="1588"/>
          </a:xfrm>
          <a:prstGeom prst="line">
            <a:avLst/>
          </a:prstGeom>
          <a:noFill/>
          <a:ln w="12600">
            <a:solidFill>
              <a:srgbClr val="000066"/>
            </a:solidFill>
            <a:miter lim="800000"/>
            <a:headEnd/>
            <a:tailEnd/>
          </a:ln>
          <a:effectLst/>
        </p:spPr>
        <p:txBody>
          <a:bodyPr/>
          <a:lstStyle/>
          <a:p>
            <a:endParaRPr lang="en-US"/>
          </a:p>
        </p:txBody>
      </p:sp>
      <p:sp>
        <p:nvSpPr>
          <p:cNvPr id="177" name="Line 60"/>
          <p:cNvSpPr>
            <a:spLocks noChangeShapeType="1"/>
          </p:cNvSpPr>
          <p:nvPr/>
        </p:nvSpPr>
        <p:spPr bwMode="auto">
          <a:xfrm>
            <a:off x="1905000" y="3249611"/>
            <a:ext cx="2075688" cy="1588"/>
          </a:xfrm>
          <a:prstGeom prst="line">
            <a:avLst/>
          </a:prstGeom>
          <a:noFill/>
          <a:ln w="12600">
            <a:solidFill>
              <a:srgbClr val="000066"/>
            </a:solidFill>
            <a:miter lim="800000"/>
            <a:headEnd/>
            <a:tailEnd/>
          </a:ln>
          <a:effectLst/>
        </p:spPr>
        <p:txBody>
          <a:bodyPr/>
          <a:lstStyle/>
          <a:p>
            <a:endParaRPr lang="en-US"/>
          </a:p>
        </p:txBody>
      </p:sp>
      <p:sp>
        <p:nvSpPr>
          <p:cNvPr id="178" name="Line 61"/>
          <p:cNvSpPr>
            <a:spLocks noChangeShapeType="1"/>
          </p:cNvSpPr>
          <p:nvPr/>
        </p:nvSpPr>
        <p:spPr bwMode="auto">
          <a:xfrm>
            <a:off x="1905000" y="3552826"/>
            <a:ext cx="2075688" cy="1588"/>
          </a:xfrm>
          <a:prstGeom prst="line">
            <a:avLst/>
          </a:prstGeom>
          <a:noFill/>
          <a:ln w="12600">
            <a:solidFill>
              <a:srgbClr val="000066"/>
            </a:solidFill>
            <a:miter lim="800000"/>
            <a:headEnd/>
            <a:tailEnd/>
          </a:ln>
          <a:effectLst/>
        </p:spPr>
        <p:txBody>
          <a:bodyPr/>
          <a:lstStyle/>
          <a:p>
            <a:endParaRPr lang="en-US"/>
          </a:p>
        </p:txBody>
      </p:sp>
      <p:sp>
        <p:nvSpPr>
          <p:cNvPr id="179" name="Line 62"/>
          <p:cNvSpPr>
            <a:spLocks noChangeShapeType="1"/>
          </p:cNvSpPr>
          <p:nvPr/>
        </p:nvSpPr>
        <p:spPr bwMode="auto">
          <a:xfrm>
            <a:off x="1905000" y="3860801"/>
            <a:ext cx="2075688" cy="1588"/>
          </a:xfrm>
          <a:prstGeom prst="line">
            <a:avLst/>
          </a:prstGeom>
          <a:noFill/>
          <a:ln w="12600">
            <a:solidFill>
              <a:srgbClr val="000066"/>
            </a:solidFill>
            <a:miter lim="800000"/>
            <a:headEnd/>
            <a:tailEnd/>
          </a:ln>
          <a:effectLst/>
        </p:spPr>
        <p:txBody>
          <a:bodyPr/>
          <a:lstStyle/>
          <a:p>
            <a:endParaRPr lang="en-US"/>
          </a:p>
        </p:txBody>
      </p:sp>
      <p:sp>
        <p:nvSpPr>
          <p:cNvPr id="180" name="Line 63"/>
          <p:cNvSpPr>
            <a:spLocks noChangeShapeType="1"/>
          </p:cNvSpPr>
          <p:nvPr/>
        </p:nvSpPr>
        <p:spPr bwMode="auto">
          <a:xfrm>
            <a:off x="1905000" y="4172478"/>
            <a:ext cx="2075688" cy="1588"/>
          </a:xfrm>
          <a:prstGeom prst="line">
            <a:avLst/>
          </a:prstGeom>
          <a:noFill/>
          <a:ln w="12600">
            <a:solidFill>
              <a:srgbClr val="000066"/>
            </a:solidFill>
            <a:miter lim="800000"/>
            <a:headEnd/>
            <a:tailEnd/>
          </a:ln>
          <a:effectLst/>
        </p:spPr>
        <p:txBody>
          <a:bodyPr/>
          <a:lstStyle/>
          <a:p>
            <a:endParaRPr lang="en-US"/>
          </a:p>
        </p:txBody>
      </p:sp>
      <p:sp>
        <p:nvSpPr>
          <p:cNvPr id="181" name="Line 64"/>
          <p:cNvSpPr>
            <a:spLocks noChangeShapeType="1"/>
          </p:cNvSpPr>
          <p:nvPr/>
        </p:nvSpPr>
        <p:spPr bwMode="auto">
          <a:xfrm>
            <a:off x="1905000" y="4475163"/>
            <a:ext cx="2075688" cy="1588"/>
          </a:xfrm>
          <a:prstGeom prst="line">
            <a:avLst/>
          </a:prstGeom>
          <a:noFill/>
          <a:ln w="12600">
            <a:solidFill>
              <a:srgbClr val="000066"/>
            </a:solidFill>
            <a:miter lim="800000"/>
            <a:headEnd/>
            <a:tailEnd/>
          </a:ln>
          <a:effectLst/>
        </p:spPr>
        <p:txBody>
          <a:bodyPr/>
          <a:lstStyle/>
          <a:p>
            <a:endParaRPr lang="en-US"/>
          </a:p>
        </p:txBody>
      </p:sp>
      <p:sp>
        <p:nvSpPr>
          <p:cNvPr id="182" name="Line 65"/>
          <p:cNvSpPr>
            <a:spLocks noChangeShapeType="1"/>
          </p:cNvSpPr>
          <p:nvPr/>
        </p:nvSpPr>
        <p:spPr bwMode="auto">
          <a:xfrm>
            <a:off x="1905000" y="4781551"/>
            <a:ext cx="2075688" cy="1588"/>
          </a:xfrm>
          <a:prstGeom prst="line">
            <a:avLst/>
          </a:prstGeom>
          <a:noFill/>
          <a:ln w="12600">
            <a:solidFill>
              <a:srgbClr val="000066"/>
            </a:solidFill>
            <a:miter lim="800000"/>
            <a:headEnd/>
            <a:tailEnd/>
          </a:ln>
          <a:effectLst/>
        </p:spPr>
        <p:txBody>
          <a:bodyPr/>
          <a:lstStyle/>
          <a:p>
            <a:endParaRPr lang="en-US"/>
          </a:p>
        </p:txBody>
      </p:sp>
      <p:sp>
        <p:nvSpPr>
          <p:cNvPr id="183" name="Line 66"/>
          <p:cNvSpPr>
            <a:spLocks noChangeShapeType="1"/>
          </p:cNvSpPr>
          <p:nvPr/>
        </p:nvSpPr>
        <p:spPr bwMode="auto">
          <a:xfrm>
            <a:off x="2589212" y="2325688"/>
            <a:ext cx="1588" cy="2763838"/>
          </a:xfrm>
          <a:prstGeom prst="line">
            <a:avLst/>
          </a:prstGeom>
          <a:noFill/>
          <a:ln w="12600">
            <a:solidFill>
              <a:srgbClr val="000066"/>
            </a:solidFill>
            <a:miter lim="800000"/>
            <a:headEnd/>
            <a:tailEnd/>
          </a:ln>
          <a:effectLst/>
        </p:spPr>
        <p:txBody>
          <a:bodyPr/>
          <a:lstStyle/>
          <a:p>
            <a:endParaRPr lang="en-US"/>
          </a:p>
        </p:txBody>
      </p:sp>
      <p:sp>
        <p:nvSpPr>
          <p:cNvPr id="184" name="Line 67"/>
          <p:cNvSpPr>
            <a:spLocks noChangeShapeType="1"/>
          </p:cNvSpPr>
          <p:nvPr/>
        </p:nvSpPr>
        <p:spPr bwMode="auto">
          <a:xfrm>
            <a:off x="3290888" y="2325688"/>
            <a:ext cx="1588" cy="2763838"/>
          </a:xfrm>
          <a:prstGeom prst="line">
            <a:avLst/>
          </a:prstGeom>
          <a:noFill/>
          <a:ln w="12600">
            <a:solidFill>
              <a:srgbClr val="000066"/>
            </a:solidFill>
            <a:miter lim="800000"/>
            <a:headEnd/>
            <a:tailEnd/>
          </a:ln>
          <a:effectLst/>
        </p:spPr>
        <p:txBody>
          <a:bodyPr/>
          <a:lstStyle/>
          <a:p>
            <a:endParaRPr lang="en-US"/>
          </a:p>
        </p:txBody>
      </p:sp>
      <p:sp>
        <p:nvSpPr>
          <p:cNvPr id="185" name="Line 70"/>
          <p:cNvSpPr>
            <a:spLocks noChangeShapeType="1"/>
          </p:cNvSpPr>
          <p:nvPr/>
        </p:nvSpPr>
        <p:spPr bwMode="auto">
          <a:xfrm>
            <a:off x="1905000" y="2325688"/>
            <a:ext cx="1588" cy="2763838"/>
          </a:xfrm>
          <a:prstGeom prst="line">
            <a:avLst/>
          </a:prstGeom>
          <a:noFill/>
          <a:ln w="12700">
            <a:solidFill>
              <a:srgbClr val="000066"/>
            </a:solidFill>
            <a:miter lim="800000"/>
            <a:headEnd/>
            <a:tailEnd/>
          </a:ln>
          <a:effectLst/>
        </p:spPr>
        <p:txBody>
          <a:bodyPr/>
          <a:lstStyle/>
          <a:p>
            <a:endParaRPr lang="en-US"/>
          </a:p>
        </p:txBody>
      </p:sp>
      <p:sp>
        <p:nvSpPr>
          <p:cNvPr id="186" name="Line 72"/>
          <p:cNvSpPr>
            <a:spLocks noChangeShapeType="1"/>
          </p:cNvSpPr>
          <p:nvPr/>
        </p:nvSpPr>
        <p:spPr bwMode="auto">
          <a:xfrm>
            <a:off x="1905000" y="2325688"/>
            <a:ext cx="2075688" cy="1588"/>
          </a:xfrm>
          <a:prstGeom prst="line">
            <a:avLst/>
          </a:prstGeom>
          <a:noFill/>
          <a:ln w="12700">
            <a:solidFill>
              <a:srgbClr val="000066"/>
            </a:solidFill>
            <a:miter lim="800000"/>
            <a:headEnd/>
            <a:tailEnd/>
          </a:ln>
          <a:effectLst/>
        </p:spPr>
        <p:txBody>
          <a:bodyPr/>
          <a:lstStyle/>
          <a:p>
            <a:endParaRPr lang="en-US"/>
          </a:p>
        </p:txBody>
      </p:sp>
      <p:sp>
        <p:nvSpPr>
          <p:cNvPr id="187" name="Line 74"/>
          <p:cNvSpPr>
            <a:spLocks noChangeShapeType="1"/>
          </p:cNvSpPr>
          <p:nvPr/>
        </p:nvSpPr>
        <p:spPr bwMode="auto">
          <a:xfrm>
            <a:off x="1905000" y="5089526"/>
            <a:ext cx="2075688" cy="1588"/>
          </a:xfrm>
          <a:prstGeom prst="line">
            <a:avLst/>
          </a:prstGeom>
          <a:noFill/>
          <a:ln w="12700">
            <a:solidFill>
              <a:srgbClr val="000066"/>
            </a:solidFill>
            <a:miter lim="800000"/>
            <a:headEnd/>
            <a:tailEnd/>
          </a:ln>
          <a:effectLst/>
        </p:spPr>
        <p:txBody>
          <a:bodyPr/>
          <a:lstStyle/>
          <a:p>
            <a:endParaRPr lang="en-US"/>
          </a:p>
        </p:txBody>
      </p:sp>
      <p:sp>
        <p:nvSpPr>
          <p:cNvPr id="188" name="Line 70"/>
          <p:cNvSpPr>
            <a:spLocks noChangeShapeType="1"/>
          </p:cNvSpPr>
          <p:nvPr/>
        </p:nvSpPr>
        <p:spPr bwMode="auto">
          <a:xfrm>
            <a:off x="3989386" y="2316480"/>
            <a:ext cx="1588" cy="2788920"/>
          </a:xfrm>
          <a:prstGeom prst="line">
            <a:avLst/>
          </a:prstGeom>
          <a:noFill/>
          <a:ln w="12700">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457200"/>
            <a:ext cx="669448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Simple Memory System TLB</a:t>
            </a:r>
          </a:p>
        </p:txBody>
      </p:sp>
      <p:sp>
        <p:nvSpPr>
          <p:cNvPr id="35842" name="Rectangle 2"/>
          <p:cNvSpPr>
            <a:spLocks noGrp="1" noChangeArrowheads="1"/>
          </p:cNvSpPr>
          <p:nvPr>
            <p:ph type="body" idx="1"/>
          </p:nvPr>
        </p:nvSpPr>
        <p:spPr>
          <a:xfrm>
            <a:off x="455613" y="1179512"/>
            <a:ext cx="8307387" cy="5221288"/>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16 </a:t>
            </a:r>
            <a:r>
              <a:rPr lang="en-GB" dirty="0"/>
              <a:t>entries</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4-way associative</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2">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35846" name="Rectangle 6"/>
          <p:cNvSpPr>
            <a:spLocks noChangeArrowheads="1"/>
          </p:cNvSpPr>
          <p:nvPr/>
        </p:nvSpPr>
        <p:spPr bwMode="auto">
          <a:xfrm>
            <a:off x="112553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47" name="Rectangle 7"/>
          <p:cNvSpPr>
            <a:spLocks noChangeArrowheads="1"/>
          </p:cNvSpPr>
          <p:nvPr/>
        </p:nvSpPr>
        <p:spPr bwMode="auto">
          <a:xfrm>
            <a:off x="11255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13</a:t>
            </a:r>
          </a:p>
        </p:txBody>
      </p:sp>
      <p:sp>
        <p:nvSpPr>
          <p:cNvPr id="35849" name="Rectangle 9"/>
          <p:cNvSpPr>
            <a:spLocks noChangeArrowheads="1"/>
          </p:cNvSpPr>
          <p:nvPr/>
        </p:nvSpPr>
        <p:spPr bwMode="auto">
          <a:xfrm>
            <a:off x="161290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50" name="Rectangle 10"/>
          <p:cNvSpPr>
            <a:spLocks noChangeArrowheads="1"/>
          </p:cNvSpPr>
          <p:nvPr/>
        </p:nvSpPr>
        <p:spPr bwMode="auto">
          <a:xfrm>
            <a:off x="16129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12</a:t>
            </a:r>
          </a:p>
        </p:txBody>
      </p:sp>
      <p:sp>
        <p:nvSpPr>
          <p:cNvPr id="35852" name="Rectangle 12"/>
          <p:cNvSpPr>
            <a:spLocks noChangeArrowheads="1"/>
          </p:cNvSpPr>
          <p:nvPr/>
        </p:nvSpPr>
        <p:spPr bwMode="auto">
          <a:xfrm>
            <a:off x="2100263"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53" name="Rectangle 13"/>
          <p:cNvSpPr>
            <a:spLocks noChangeArrowheads="1"/>
          </p:cNvSpPr>
          <p:nvPr/>
        </p:nvSpPr>
        <p:spPr bwMode="auto">
          <a:xfrm>
            <a:off x="21002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5855" name="Rectangle 15"/>
          <p:cNvSpPr>
            <a:spLocks noChangeArrowheads="1"/>
          </p:cNvSpPr>
          <p:nvPr/>
        </p:nvSpPr>
        <p:spPr bwMode="auto">
          <a:xfrm>
            <a:off x="2587625"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56" name="Rectangle 16"/>
          <p:cNvSpPr>
            <a:spLocks noChangeArrowheads="1"/>
          </p:cNvSpPr>
          <p:nvPr/>
        </p:nvSpPr>
        <p:spPr bwMode="auto">
          <a:xfrm>
            <a:off x="25876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5858" name="Rectangle 18"/>
          <p:cNvSpPr>
            <a:spLocks noChangeArrowheads="1"/>
          </p:cNvSpPr>
          <p:nvPr/>
        </p:nvSpPr>
        <p:spPr bwMode="auto">
          <a:xfrm>
            <a:off x="307498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59" name="Rectangle 19"/>
          <p:cNvSpPr>
            <a:spLocks noChangeArrowheads="1"/>
          </p:cNvSpPr>
          <p:nvPr/>
        </p:nvSpPr>
        <p:spPr bwMode="auto">
          <a:xfrm>
            <a:off x="30749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5861" name="Rectangle 21"/>
          <p:cNvSpPr>
            <a:spLocks noChangeArrowheads="1"/>
          </p:cNvSpPr>
          <p:nvPr/>
        </p:nvSpPr>
        <p:spPr bwMode="auto">
          <a:xfrm>
            <a:off x="356235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62" name="Rectangle 22"/>
          <p:cNvSpPr>
            <a:spLocks noChangeArrowheads="1"/>
          </p:cNvSpPr>
          <p:nvPr/>
        </p:nvSpPr>
        <p:spPr bwMode="auto">
          <a:xfrm>
            <a:off x="35623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5864" name="Rectangle 24"/>
          <p:cNvSpPr>
            <a:spLocks noChangeArrowheads="1"/>
          </p:cNvSpPr>
          <p:nvPr/>
        </p:nvSpPr>
        <p:spPr bwMode="auto">
          <a:xfrm>
            <a:off x="4049713"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5865" name="Rectangle 25"/>
          <p:cNvSpPr>
            <a:spLocks noChangeArrowheads="1"/>
          </p:cNvSpPr>
          <p:nvPr/>
        </p:nvSpPr>
        <p:spPr bwMode="auto">
          <a:xfrm>
            <a:off x="404971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5867" name="Rectangle 27"/>
          <p:cNvSpPr>
            <a:spLocks noChangeArrowheads="1"/>
          </p:cNvSpPr>
          <p:nvPr/>
        </p:nvSpPr>
        <p:spPr bwMode="auto">
          <a:xfrm>
            <a:off x="4537075"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5868" name="Rectangle 28"/>
          <p:cNvSpPr>
            <a:spLocks noChangeArrowheads="1"/>
          </p:cNvSpPr>
          <p:nvPr/>
        </p:nvSpPr>
        <p:spPr bwMode="auto">
          <a:xfrm>
            <a:off x="453707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5870" name="Rectangle 30"/>
          <p:cNvSpPr>
            <a:spLocks noChangeArrowheads="1"/>
          </p:cNvSpPr>
          <p:nvPr/>
        </p:nvSpPr>
        <p:spPr bwMode="auto">
          <a:xfrm>
            <a:off x="502443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71" name="Rectangle 31"/>
          <p:cNvSpPr>
            <a:spLocks noChangeArrowheads="1"/>
          </p:cNvSpPr>
          <p:nvPr/>
        </p:nvSpPr>
        <p:spPr bwMode="auto">
          <a:xfrm>
            <a:off x="50244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5873" name="Rectangle 33"/>
          <p:cNvSpPr>
            <a:spLocks noChangeArrowheads="1"/>
          </p:cNvSpPr>
          <p:nvPr/>
        </p:nvSpPr>
        <p:spPr bwMode="auto">
          <a:xfrm>
            <a:off x="551180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74" name="Rectangle 34"/>
          <p:cNvSpPr>
            <a:spLocks noChangeArrowheads="1"/>
          </p:cNvSpPr>
          <p:nvPr/>
        </p:nvSpPr>
        <p:spPr bwMode="auto">
          <a:xfrm>
            <a:off x="55118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5876" name="Rectangle 36"/>
          <p:cNvSpPr>
            <a:spLocks noChangeArrowheads="1"/>
          </p:cNvSpPr>
          <p:nvPr/>
        </p:nvSpPr>
        <p:spPr bwMode="auto">
          <a:xfrm>
            <a:off x="5999163"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77" name="Rectangle 37"/>
          <p:cNvSpPr>
            <a:spLocks noChangeArrowheads="1"/>
          </p:cNvSpPr>
          <p:nvPr/>
        </p:nvSpPr>
        <p:spPr bwMode="auto">
          <a:xfrm>
            <a:off x="59991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5879" name="Rectangle 39"/>
          <p:cNvSpPr>
            <a:spLocks noChangeArrowheads="1"/>
          </p:cNvSpPr>
          <p:nvPr/>
        </p:nvSpPr>
        <p:spPr bwMode="auto">
          <a:xfrm>
            <a:off x="6486525"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80" name="Rectangle 40"/>
          <p:cNvSpPr>
            <a:spLocks noChangeArrowheads="1"/>
          </p:cNvSpPr>
          <p:nvPr/>
        </p:nvSpPr>
        <p:spPr bwMode="auto">
          <a:xfrm>
            <a:off x="64865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5882" name="Rectangle 42"/>
          <p:cNvSpPr>
            <a:spLocks noChangeArrowheads="1"/>
          </p:cNvSpPr>
          <p:nvPr/>
        </p:nvSpPr>
        <p:spPr bwMode="auto">
          <a:xfrm>
            <a:off x="697388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83" name="Rectangle 43"/>
          <p:cNvSpPr>
            <a:spLocks noChangeArrowheads="1"/>
          </p:cNvSpPr>
          <p:nvPr/>
        </p:nvSpPr>
        <p:spPr bwMode="auto">
          <a:xfrm>
            <a:off x="69738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5885" name="Rectangle 45"/>
          <p:cNvSpPr>
            <a:spLocks noChangeArrowheads="1"/>
          </p:cNvSpPr>
          <p:nvPr/>
        </p:nvSpPr>
        <p:spPr bwMode="auto">
          <a:xfrm>
            <a:off x="746125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86" name="Rectangle 46"/>
          <p:cNvSpPr>
            <a:spLocks noChangeArrowheads="1"/>
          </p:cNvSpPr>
          <p:nvPr/>
        </p:nvSpPr>
        <p:spPr bwMode="auto">
          <a:xfrm>
            <a:off x="74612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47"/>
          <p:cNvGrpSpPr>
            <a:grpSpLocks/>
          </p:cNvGrpSpPr>
          <p:nvPr/>
        </p:nvGrpSpPr>
        <p:grpSpPr bwMode="auto">
          <a:xfrm>
            <a:off x="5024437" y="3731683"/>
            <a:ext cx="2924175" cy="333375"/>
            <a:chOff x="3061" y="2140"/>
            <a:chExt cx="1842" cy="210"/>
          </a:xfrm>
        </p:grpSpPr>
        <p:sp>
          <p:nvSpPr>
            <p:cNvPr id="35888"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5889" name="Text Box 49"/>
            <p:cNvSpPr txBox="1">
              <a:spLocks noChangeArrowheads="1"/>
            </p:cNvSpPr>
            <p:nvPr/>
          </p:nvSpPr>
          <p:spPr bwMode="auto">
            <a:xfrm>
              <a:off x="3768" y="2140"/>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VPO</a:t>
              </a:r>
            </a:p>
          </p:txBody>
        </p:sp>
      </p:grpSp>
      <p:grpSp>
        <p:nvGrpSpPr>
          <p:cNvPr id="3" name="Group 50"/>
          <p:cNvGrpSpPr>
            <a:grpSpLocks/>
          </p:cNvGrpSpPr>
          <p:nvPr/>
        </p:nvGrpSpPr>
        <p:grpSpPr bwMode="auto">
          <a:xfrm>
            <a:off x="1117071" y="3732212"/>
            <a:ext cx="3916362" cy="333375"/>
            <a:chOff x="605" y="2135"/>
            <a:chExt cx="2467" cy="210"/>
          </a:xfrm>
        </p:grpSpPr>
        <p:sp>
          <p:nvSpPr>
            <p:cNvPr id="35891"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5892" name="Text Box 52"/>
            <p:cNvSpPr txBox="1">
              <a:spLocks noChangeArrowheads="1"/>
            </p:cNvSpPr>
            <p:nvPr/>
          </p:nvSpPr>
          <p:spPr bwMode="auto">
            <a:xfrm>
              <a:off x="1553" y="2135"/>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VPN</a:t>
              </a:r>
            </a:p>
          </p:txBody>
        </p:sp>
      </p:grpSp>
      <p:grpSp>
        <p:nvGrpSpPr>
          <p:cNvPr id="4" name="Group 53"/>
          <p:cNvGrpSpPr>
            <a:grpSpLocks/>
          </p:cNvGrpSpPr>
          <p:nvPr/>
        </p:nvGrpSpPr>
        <p:grpSpPr bwMode="auto">
          <a:xfrm>
            <a:off x="4046538" y="2708803"/>
            <a:ext cx="992187" cy="306388"/>
            <a:chOff x="2445" y="1501"/>
            <a:chExt cx="625" cy="193"/>
          </a:xfrm>
        </p:grpSpPr>
        <p:sp>
          <p:nvSpPr>
            <p:cNvPr id="35894" name="Line 54"/>
            <p:cNvSpPr>
              <a:spLocks noChangeShapeType="1"/>
            </p:cNvSpPr>
            <p:nvPr/>
          </p:nvSpPr>
          <p:spPr bwMode="auto">
            <a:xfrm>
              <a:off x="2445" y="1579"/>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5895" name="Text Box 55"/>
            <p:cNvSpPr txBox="1">
              <a:spLocks noChangeArrowheads="1"/>
            </p:cNvSpPr>
            <p:nvPr/>
          </p:nvSpPr>
          <p:spPr bwMode="auto">
            <a:xfrm>
              <a:off x="2586" y="1501"/>
              <a:ext cx="340"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TLBI</a:t>
              </a:r>
            </a:p>
          </p:txBody>
        </p:sp>
      </p:grpSp>
      <p:grpSp>
        <p:nvGrpSpPr>
          <p:cNvPr id="5" name="Group 56"/>
          <p:cNvGrpSpPr>
            <a:grpSpLocks/>
          </p:cNvGrpSpPr>
          <p:nvPr/>
        </p:nvGrpSpPr>
        <p:grpSpPr bwMode="auto">
          <a:xfrm>
            <a:off x="1125538" y="2705099"/>
            <a:ext cx="2925762" cy="306388"/>
            <a:chOff x="605" y="1488"/>
            <a:chExt cx="1843" cy="193"/>
          </a:xfrm>
        </p:grpSpPr>
        <p:sp>
          <p:nvSpPr>
            <p:cNvPr id="35897" name="Line 57"/>
            <p:cNvSpPr>
              <a:spLocks noChangeShapeType="1"/>
            </p:cNvSpPr>
            <p:nvPr/>
          </p:nvSpPr>
          <p:spPr bwMode="auto">
            <a:xfrm>
              <a:off x="605" y="1566"/>
              <a:ext cx="184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5898" name="Text Box 58"/>
            <p:cNvSpPr txBox="1">
              <a:spLocks noChangeArrowheads="1"/>
            </p:cNvSpPr>
            <p:nvPr/>
          </p:nvSpPr>
          <p:spPr bwMode="auto">
            <a:xfrm>
              <a:off x="1387" y="1488"/>
              <a:ext cx="367"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TLBT</a:t>
              </a:r>
            </a:p>
          </p:txBody>
        </p:sp>
      </p:grpSp>
      <p:sp>
        <p:nvSpPr>
          <p:cNvPr id="35900" name="Rectangle 60"/>
          <p:cNvSpPr>
            <a:spLocks noChangeArrowheads="1"/>
          </p:cNvSpPr>
          <p:nvPr/>
        </p:nvSpPr>
        <p:spPr bwMode="auto">
          <a:xfrm>
            <a:off x="8062912"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01" name="Rectangle 61"/>
          <p:cNvSpPr>
            <a:spLocks noChangeArrowheads="1"/>
          </p:cNvSpPr>
          <p:nvPr/>
        </p:nvSpPr>
        <p:spPr bwMode="auto">
          <a:xfrm>
            <a:off x="7432675"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02" name="Rectangle 62"/>
          <p:cNvSpPr>
            <a:spLocks noChangeArrowheads="1"/>
          </p:cNvSpPr>
          <p:nvPr/>
        </p:nvSpPr>
        <p:spPr bwMode="auto">
          <a:xfrm>
            <a:off x="68072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5903" name="Rectangle 63"/>
          <p:cNvSpPr>
            <a:spLocks noChangeArrowheads="1"/>
          </p:cNvSpPr>
          <p:nvPr/>
        </p:nvSpPr>
        <p:spPr bwMode="auto">
          <a:xfrm>
            <a:off x="6178550"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5904" name="Rectangle 64"/>
          <p:cNvSpPr>
            <a:spLocks noChangeArrowheads="1"/>
          </p:cNvSpPr>
          <p:nvPr/>
        </p:nvSpPr>
        <p:spPr bwMode="auto">
          <a:xfrm>
            <a:off x="555307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34</a:t>
            </a:r>
          </a:p>
        </p:txBody>
      </p:sp>
      <p:sp>
        <p:nvSpPr>
          <p:cNvPr id="35905" name="Rectangle 65"/>
          <p:cNvSpPr>
            <a:spLocks noChangeArrowheads="1"/>
          </p:cNvSpPr>
          <p:nvPr/>
        </p:nvSpPr>
        <p:spPr bwMode="auto">
          <a:xfrm>
            <a:off x="4926012"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a:t>
            </a:r>
          </a:p>
        </p:txBody>
      </p:sp>
      <p:sp>
        <p:nvSpPr>
          <p:cNvPr id="35906" name="Rectangle 66"/>
          <p:cNvSpPr>
            <a:spLocks noChangeArrowheads="1"/>
          </p:cNvSpPr>
          <p:nvPr/>
        </p:nvSpPr>
        <p:spPr bwMode="auto">
          <a:xfrm>
            <a:off x="4297362"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5907" name="Rectangle 67"/>
          <p:cNvSpPr>
            <a:spLocks noChangeArrowheads="1"/>
          </p:cNvSpPr>
          <p:nvPr/>
        </p:nvSpPr>
        <p:spPr bwMode="auto">
          <a:xfrm>
            <a:off x="3670300"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0D</a:t>
            </a:r>
          </a:p>
        </p:txBody>
      </p:sp>
      <p:sp>
        <p:nvSpPr>
          <p:cNvPr id="35908" name="Rectangle 68"/>
          <p:cNvSpPr>
            <a:spLocks noChangeArrowheads="1"/>
          </p:cNvSpPr>
          <p:nvPr/>
        </p:nvSpPr>
        <p:spPr bwMode="auto">
          <a:xfrm>
            <a:off x="304482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5909" name="Rectangle 69"/>
          <p:cNvSpPr>
            <a:spLocks noChangeArrowheads="1"/>
          </p:cNvSpPr>
          <p:nvPr/>
        </p:nvSpPr>
        <p:spPr bwMode="auto">
          <a:xfrm>
            <a:off x="2416175"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10" name="Rectangle 70"/>
          <p:cNvSpPr>
            <a:spLocks noChangeArrowheads="1"/>
          </p:cNvSpPr>
          <p:nvPr/>
        </p:nvSpPr>
        <p:spPr bwMode="auto">
          <a:xfrm>
            <a:off x="17907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11" name="Rectangle 71"/>
          <p:cNvSpPr>
            <a:spLocks noChangeArrowheads="1"/>
          </p:cNvSpPr>
          <p:nvPr/>
        </p:nvSpPr>
        <p:spPr bwMode="auto">
          <a:xfrm>
            <a:off x="1160462"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07</a:t>
            </a:r>
          </a:p>
        </p:txBody>
      </p:sp>
      <p:sp>
        <p:nvSpPr>
          <p:cNvPr id="35912" name="Rectangle 72"/>
          <p:cNvSpPr>
            <a:spLocks noChangeArrowheads="1"/>
          </p:cNvSpPr>
          <p:nvPr/>
        </p:nvSpPr>
        <p:spPr bwMode="auto">
          <a:xfrm>
            <a:off x="534987"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3</a:t>
            </a:r>
          </a:p>
        </p:txBody>
      </p:sp>
      <p:sp>
        <p:nvSpPr>
          <p:cNvPr id="35913" name="Rectangle 73"/>
          <p:cNvSpPr>
            <a:spLocks noChangeArrowheads="1"/>
          </p:cNvSpPr>
          <p:nvPr/>
        </p:nvSpPr>
        <p:spPr bwMode="auto">
          <a:xfrm>
            <a:off x="8062912"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14" name="Rectangle 74"/>
          <p:cNvSpPr>
            <a:spLocks noChangeArrowheads="1"/>
          </p:cNvSpPr>
          <p:nvPr/>
        </p:nvSpPr>
        <p:spPr bwMode="auto">
          <a:xfrm>
            <a:off x="7432675"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15" name="Rectangle 75"/>
          <p:cNvSpPr>
            <a:spLocks noChangeArrowheads="1"/>
          </p:cNvSpPr>
          <p:nvPr/>
        </p:nvSpPr>
        <p:spPr bwMode="auto">
          <a:xfrm>
            <a:off x="68072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5916" name="Rectangle 76"/>
          <p:cNvSpPr>
            <a:spLocks noChangeArrowheads="1"/>
          </p:cNvSpPr>
          <p:nvPr/>
        </p:nvSpPr>
        <p:spPr bwMode="auto">
          <a:xfrm>
            <a:off x="6178550"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17" name="Rectangle 77"/>
          <p:cNvSpPr>
            <a:spLocks noChangeArrowheads="1"/>
          </p:cNvSpPr>
          <p:nvPr/>
        </p:nvSpPr>
        <p:spPr bwMode="auto">
          <a:xfrm>
            <a:off x="555307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18" name="Rectangle 78"/>
          <p:cNvSpPr>
            <a:spLocks noChangeArrowheads="1"/>
          </p:cNvSpPr>
          <p:nvPr/>
        </p:nvSpPr>
        <p:spPr bwMode="auto">
          <a:xfrm>
            <a:off x="4926012"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06</a:t>
            </a:r>
          </a:p>
        </p:txBody>
      </p:sp>
      <p:sp>
        <p:nvSpPr>
          <p:cNvPr id="35919" name="Rectangle 79"/>
          <p:cNvSpPr>
            <a:spLocks noChangeArrowheads="1"/>
          </p:cNvSpPr>
          <p:nvPr/>
        </p:nvSpPr>
        <p:spPr bwMode="auto">
          <a:xfrm>
            <a:off x="4297362"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20" name="Rectangle 80"/>
          <p:cNvSpPr>
            <a:spLocks noChangeArrowheads="1"/>
          </p:cNvSpPr>
          <p:nvPr/>
        </p:nvSpPr>
        <p:spPr bwMode="auto">
          <a:xfrm>
            <a:off x="3670300"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21" name="Rectangle 81"/>
          <p:cNvSpPr>
            <a:spLocks noChangeArrowheads="1"/>
          </p:cNvSpPr>
          <p:nvPr/>
        </p:nvSpPr>
        <p:spPr bwMode="auto">
          <a:xfrm>
            <a:off x="304482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08</a:t>
            </a:r>
          </a:p>
        </p:txBody>
      </p:sp>
      <p:sp>
        <p:nvSpPr>
          <p:cNvPr id="35922" name="Rectangle 82"/>
          <p:cNvSpPr>
            <a:spLocks noChangeArrowheads="1"/>
          </p:cNvSpPr>
          <p:nvPr/>
        </p:nvSpPr>
        <p:spPr bwMode="auto">
          <a:xfrm>
            <a:off x="2416175"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23" name="Rectangle 83"/>
          <p:cNvSpPr>
            <a:spLocks noChangeArrowheads="1"/>
          </p:cNvSpPr>
          <p:nvPr/>
        </p:nvSpPr>
        <p:spPr bwMode="auto">
          <a:xfrm>
            <a:off x="17907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24" name="Rectangle 84"/>
          <p:cNvSpPr>
            <a:spLocks noChangeArrowheads="1"/>
          </p:cNvSpPr>
          <p:nvPr/>
        </p:nvSpPr>
        <p:spPr bwMode="auto">
          <a:xfrm>
            <a:off x="1160462"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5925" name="Rectangle 85"/>
          <p:cNvSpPr>
            <a:spLocks noChangeArrowheads="1"/>
          </p:cNvSpPr>
          <p:nvPr/>
        </p:nvSpPr>
        <p:spPr bwMode="auto">
          <a:xfrm>
            <a:off x="534987"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2</a:t>
            </a:r>
          </a:p>
        </p:txBody>
      </p:sp>
      <p:sp>
        <p:nvSpPr>
          <p:cNvPr id="35926" name="Rectangle 86"/>
          <p:cNvSpPr>
            <a:spLocks noChangeArrowheads="1"/>
          </p:cNvSpPr>
          <p:nvPr/>
        </p:nvSpPr>
        <p:spPr bwMode="auto">
          <a:xfrm>
            <a:off x="8062912"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27" name="Rectangle 87"/>
          <p:cNvSpPr>
            <a:spLocks noChangeArrowheads="1"/>
          </p:cNvSpPr>
          <p:nvPr/>
        </p:nvSpPr>
        <p:spPr bwMode="auto">
          <a:xfrm>
            <a:off x="7432675"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28" name="Rectangle 88"/>
          <p:cNvSpPr>
            <a:spLocks noChangeArrowheads="1"/>
          </p:cNvSpPr>
          <p:nvPr/>
        </p:nvSpPr>
        <p:spPr bwMode="auto">
          <a:xfrm>
            <a:off x="68072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a:t>
            </a:r>
          </a:p>
        </p:txBody>
      </p:sp>
      <p:sp>
        <p:nvSpPr>
          <p:cNvPr id="35929" name="Rectangle 89"/>
          <p:cNvSpPr>
            <a:spLocks noChangeArrowheads="1"/>
          </p:cNvSpPr>
          <p:nvPr/>
        </p:nvSpPr>
        <p:spPr bwMode="auto">
          <a:xfrm>
            <a:off x="6178550"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30" name="Rectangle 90"/>
          <p:cNvSpPr>
            <a:spLocks noChangeArrowheads="1"/>
          </p:cNvSpPr>
          <p:nvPr/>
        </p:nvSpPr>
        <p:spPr bwMode="auto">
          <a:xfrm>
            <a:off x="555307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31" name="Rectangle 91"/>
          <p:cNvSpPr>
            <a:spLocks noChangeArrowheads="1"/>
          </p:cNvSpPr>
          <p:nvPr/>
        </p:nvSpPr>
        <p:spPr bwMode="auto">
          <a:xfrm>
            <a:off x="4926012"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35932" name="Rectangle 92"/>
          <p:cNvSpPr>
            <a:spLocks noChangeArrowheads="1"/>
          </p:cNvSpPr>
          <p:nvPr/>
        </p:nvSpPr>
        <p:spPr bwMode="auto">
          <a:xfrm>
            <a:off x="4297362"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33" name="Rectangle 93"/>
          <p:cNvSpPr>
            <a:spLocks noChangeArrowheads="1"/>
          </p:cNvSpPr>
          <p:nvPr/>
        </p:nvSpPr>
        <p:spPr bwMode="auto">
          <a:xfrm>
            <a:off x="3670300"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34" name="Rectangle 94"/>
          <p:cNvSpPr>
            <a:spLocks noChangeArrowheads="1"/>
          </p:cNvSpPr>
          <p:nvPr/>
        </p:nvSpPr>
        <p:spPr bwMode="auto">
          <a:xfrm>
            <a:off x="304482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5935" name="Rectangle 95"/>
          <p:cNvSpPr>
            <a:spLocks noChangeArrowheads="1"/>
          </p:cNvSpPr>
          <p:nvPr/>
        </p:nvSpPr>
        <p:spPr bwMode="auto">
          <a:xfrm>
            <a:off x="2416175"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5936" name="Rectangle 96"/>
          <p:cNvSpPr>
            <a:spLocks noChangeArrowheads="1"/>
          </p:cNvSpPr>
          <p:nvPr/>
        </p:nvSpPr>
        <p:spPr bwMode="auto">
          <a:xfrm>
            <a:off x="17907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35937" name="Rectangle 97"/>
          <p:cNvSpPr>
            <a:spLocks noChangeArrowheads="1"/>
          </p:cNvSpPr>
          <p:nvPr/>
        </p:nvSpPr>
        <p:spPr bwMode="auto">
          <a:xfrm>
            <a:off x="1160462"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5938" name="Rectangle 98"/>
          <p:cNvSpPr>
            <a:spLocks noChangeArrowheads="1"/>
          </p:cNvSpPr>
          <p:nvPr/>
        </p:nvSpPr>
        <p:spPr bwMode="auto">
          <a:xfrm>
            <a:off x="534987"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1</a:t>
            </a:r>
          </a:p>
        </p:txBody>
      </p:sp>
      <p:sp>
        <p:nvSpPr>
          <p:cNvPr id="35939" name="Rectangle 99"/>
          <p:cNvSpPr>
            <a:spLocks noChangeArrowheads="1"/>
          </p:cNvSpPr>
          <p:nvPr/>
        </p:nvSpPr>
        <p:spPr bwMode="auto">
          <a:xfrm>
            <a:off x="8062912"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5940" name="Rectangle 100"/>
          <p:cNvSpPr>
            <a:spLocks noChangeArrowheads="1"/>
          </p:cNvSpPr>
          <p:nvPr/>
        </p:nvSpPr>
        <p:spPr bwMode="auto">
          <a:xfrm>
            <a:off x="7432675"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5941" name="Rectangle 101"/>
          <p:cNvSpPr>
            <a:spLocks noChangeArrowheads="1"/>
          </p:cNvSpPr>
          <p:nvPr/>
        </p:nvSpPr>
        <p:spPr bwMode="auto">
          <a:xfrm>
            <a:off x="68072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07</a:t>
            </a:r>
          </a:p>
        </p:txBody>
      </p:sp>
      <p:sp>
        <p:nvSpPr>
          <p:cNvPr id="35942" name="Rectangle 102"/>
          <p:cNvSpPr>
            <a:spLocks noChangeArrowheads="1"/>
          </p:cNvSpPr>
          <p:nvPr/>
        </p:nvSpPr>
        <p:spPr bwMode="auto">
          <a:xfrm>
            <a:off x="6178550"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43" name="Rectangle 103"/>
          <p:cNvSpPr>
            <a:spLocks noChangeArrowheads="1"/>
          </p:cNvSpPr>
          <p:nvPr/>
        </p:nvSpPr>
        <p:spPr bwMode="auto">
          <a:xfrm>
            <a:off x="555307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44" name="Rectangle 104"/>
          <p:cNvSpPr>
            <a:spLocks noChangeArrowheads="1"/>
          </p:cNvSpPr>
          <p:nvPr/>
        </p:nvSpPr>
        <p:spPr bwMode="auto">
          <a:xfrm>
            <a:off x="4926012"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35945" name="Rectangle 105"/>
          <p:cNvSpPr>
            <a:spLocks noChangeArrowheads="1"/>
          </p:cNvSpPr>
          <p:nvPr/>
        </p:nvSpPr>
        <p:spPr bwMode="auto">
          <a:xfrm>
            <a:off x="4297362"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5946" name="Rectangle 106"/>
          <p:cNvSpPr>
            <a:spLocks noChangeArrowheads="1"/>
          </p:cNvSpPr>
          <p:nvPr/>
        </p:nvSpPr>
        <p:spPr bwMode="auto">
          <a:xfrm>
            <a:off x="3670300"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0D</a:t>
            </a:r>
          </a:p>
        </p:txBody>
      </p:sp>
      <p:sp>
        <p:nvSpPr>
          <p:cNvPr id="35947" name="Rectangle 107"/>
          <p:cNvSpPr>
            <a:spLocks noChangeArrowheads="1"/>
          </p:cNvSpPr>
          <p:nvPr/>
        </p:nvSpPr>
        <p:spPr bwMode="auto">
          <a:xfrm>
            <a:off x="304482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09</a:t>
            </a:r>
          </a:p>
        </p:txBody>
      </p:sp>
      <p:sp>
        <p:nvSpPr>
          <p:cNvPr id="35948" name="Rectangle 108"/>
          <p:cNvSpPr>
            <a:spLocks noChangeArrowheads="1"/>
          </p:cNvSpPr>
          <p:nvPr/>
        </p:nvSpPr>
        <p:spPr bwMode="auto">
          <a:xfrm>
            <a:off x="2416175"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49" name="Rectangle 109"/>
          <p:cNvSpPr>
            <a:spLocks noChangeArrowheads="1"/>
          </p:cNvSpPr>
          <p:nvPr/>
        </p:nvSpPr>
        <p:spPr bwMode="auto">
          <a:xfrm>
            <a:off x="17907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50" name="Rectangle 110"/>
          <p:cNvSpPr>
            <a:spLocks noChangeArrowheads="1"/>
          </p:cNvSpPr>
          <p:nvPr/>
        </p:nvSpPr>
        <p:spPr bwMode="auto">
          <a:xfrm>
            <a:off x="1160462"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5951" name="Rectangle 111"/>
          <p:cNvSpPr>
            <a:spLocks noChangeArrowheads="1"/>
          </p:cNvSpPr>
          <p:nvPr/>
        </p:nvSpPr>
        <p:spPr bwMode="auto">
          <a:xfrm>
            <a:off x="534987"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0</a:t>
            </a:r>
          </a:p>
        </p:txBody>
      </p:sp>
      <p:sp>
        <p:nvSpPr>
          <p:cNvPr id="35952" name="Rectangle 112"/>
          <p:cNvSpPr>
            <a:spLocks noChangeArrowheads="1"/>
          </p:cNvSpPr>
          <p:nvPr/>
        </p:nvSpPr>
        <p:spPr bwMode="auto">
          <a:xfrm>
            <a:off x="8062912"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35953" name="Rectangle 113"/>
          <p:cNvSpPr>
            <a:spLocks noChangeArrowheads="1"/>
          </p:cNvSpPr>
          <p:nvPr/>
        </p:nvSpPr>
        <p:spPr bwMode="auto">
          <a:xfrm>
            <a:off x="7432675"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PPN</a:t>
            </a:r>
          </a:p>
        </p:txBody>
      </p:sp>
      <p:sp>
        <p:nvSpPr>
          <p:cNvPr id="35954" name="Rectangle 114"/>
          <p:cNvSpPr>
            <a:spLocks noChangeArrowheads="1"/>
          </p:cNvSpPr>
          <p:nvPr/>
        </p:nvSpPr>
        <p:spPr bwMode="auto">
          <a:xfrm>
            <a:off x="68072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35955" name="Rectangle 115"/>
          <p:cNvSpPr>
            <a:spLocks noChangeArrowheads="1"/>
          </p:cNvSpPr>
          <p:nvPr/>
        </p:nvSpPr>
        <p:spPr bwMode="auto">
          <a:xfrm>
            <a:off x="6178550"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35956" name="Rectangle 116"/>
          <p:cNvSpPr>
            <a:spLocks noChangeArrowheads="1"/>
          </p:cNvSpPr>
          <p:nvPr/>
        </p:nvSpPr>
        <p:spPr bwMode="auto">
          <a:xfrm>
            <a:off x="555307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PPN</a:t>
            </a:r>
          </a:p>
        </p:txBody>
      </p:sp>
      <p:sp>
        <p:nvSpPr>
          <p:cNvPr id="35957" name="Rectangle 117"/>
          <p:cNvSpPr>
            <a:spLocks noChangeArrowheads="1"/>
          </p:cNvSpPr>
          <p:nvPr/>
        </p:nvSpPr>
        <p:spPr bwMode="auto">
          <a:xfrm>
            <a:off x="4926012"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35958" name="Rectangle 118"/>
          <p:cNvSpPr>
            <a:spLocks noChangeArrowheads="1"/>
          </p:cNvSpPr>
          <p:nvPr/>
        </p:nvSpPr>
        <p:spPr bwMode="auto">
          <a:xfrm>
            <a:off x="4297362"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35959" name="Rectangle 119"/>
          <p:cNvSpPr>
            <a:spLocks noChangeArrowheads="1"/>
          </p:cNvSpPr>
          <p:nvPr/>
        </p:nvSpPr>
        <p:spPr bwMode="auto">
          <a:xfrm>
            <a:off x="3670300"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PPN</a:t>
            </a:r>
          </a:p>
        </p:txBody>
      </p:sp>
      <p:sp>
        <p:nvSpPr>
          <p:cNvPr id="35960" name="Rectangle 120"/>
          <p:cNvSpPr>
            <a:spLocks noChangeArrowheads="1"/>
          </p:cNvSpPr>
          <p:nvPr/>
        </p:nvSpPr>
        <p:spPr bwMode="auto">
          <a:xfrm>
            <a:off x="304482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35961" name="Rectangle 121"/>
          <p:cNvSpPr>
            <a:spLocks noChangeArrowheads="1"/>
          </p:cNvSpPr>
          <p:nvPr/>
        </p:nvSpPr>
        <p:spPr bwMode="auto">
          <a:xfrm>
            <a:off x="2416175"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35962" name="Rectangle 122"/>
          <p:cNvSpPr>
            <a:spLocks noChangeArrowheads="1"/>
          </p:cNvSpPr>
          <p:nvPr/>
        </p:nvSpPr>
        <p:spPr bwMode="auto">
          <a:xfrm>
            <a:off x="17907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PPN</a:t>
            </a:r>
          </a:p>
        </p:txBody>
      </p:sp>
      <p:sp>
        <p:nvSpPr>
          <p:cNvPr id="35963" name="Rectangle 123"/>
          <p:cNvSpPr>
            <a:spLocks noChangeArrowheads="1"/>
          </p:cNvSpPr>
          <p:nvPr/>
        </p:nvSpPr>
        <p:spPr bwMode="auto">
          <a:xfrm>
            <a:off x="1160462"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35964" name="Rectangle 124"/>
          <p:cNvSpPr>
            <a:spLocks noChangeArrowheads="1"/>
          </p:cNvSpPr>
          <p:nvPr/>
        </p:nvSpPr>
        <p:spPr bwMode="auto">
          <a:xfrm>
            <a:off x="534987"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Set</a:t>
            </a:r>
          </a:p>
        </p:txBody>
      </p:sp>
      <p:sp>
        <p:nvSpPr>
          <p:cNvPr id="35965" name="Line 125"/>
          <p:cNvSpPr>
            <a:spLocks noChangeShapeType="1"/>
          </p:cNvSpPr>
          <p:nvPr/>
        </p:nvSpPr>
        <p:spPr bwMode="auto">
          <a:xfrm>
            <a:off x="534987" y="5049838"/>
            <a:ext cx="8153401"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35966" name="Line 126"/>
          <p:cNvSpPr>
            <a:spLocks noChangeShapeType="1"/>
          </p:cNvSpPr>
          <p:nvPr/>
        </p:nvSpPr>
        <p:spPr bwMode="auto">
          <a:xfrm>
            <a:off x="534987" y="5375275"/>
            <a:ext cx="8153401" cy="1588"/>
          </a:xfrm>
          <a:prstGeom prst="line">
            <a:avLst/>
          </a:prstGeom>
          <a:noFill/>
          <a:ln w="12600">
            <a:solidFill>
              <a:srgbClr val="000066"/>
            </a:solidFill>
            <a:miter lim="800000"/>
            <a:headEnd/>
            <a:tailEnd/>
          </a:ln>
          <a:effectLst/>
        </p:spPr>
        <p:txBody>
          <a:bodyPr/>
          <a:lstStyle/>
          <a:p>
            <a:endParaRPr lang="en-US"/>
          </a:p>
        </p:txBody>
      </p:sp>
      <p:sp>
        <p:nvSpPr>
          <p:cNvPr id="35967" name="Line 127"/>
          <p:cNvSpPr>
            <a:spLocks noChangeShapeType="1"/>
          </p:cNvSpPr>
          <p:nvPr/>
        </p:nvSpPr>
        <p:spPr bwMode="auto">
          <a:xfrm>
            <a:off x="534987" y="5699125"/>
            <a:ext cx="8153401" cy="1588"/>
          </a:xfrm>
          <a:prstGeom prst="line">
            <a:avLst/>
          </a:prstGeom>
          <a:noFill/>
          <a:ln w="12600">
            <a:solidFill>
              <a:srgbClr val="000066"/>
            </a:solidFill>
            <a:miter lim="800000"/>
            <a:headEnd/>
            <a:tailEnd/>
          </a:ln>
          <a:effectLst/>
        </p:spPr>
        <p:txBody>
          <a:bodyPr/>
          <a:lstStyle/>
          <a:p>
            <a:endParaRPr lang="en-US"/>
          </a:p>
        </p:txBody>
      </p:sp>
      <p:sp>
        <p:nvSpPr>
          <p:cNvPr id="35968" name="Line 128"/>
          <p:cNvSpPr>
            <a:spLocks noChangeShapeType="1"/>
          </p:cNvSpPr>
          <p:nvPr/>
        </p:nvSpPr>
        <p:spPr bwMode="auto">
          <a:xfrm>
            <a:off x="534987" y="6024563"/>
            <a:ext cx="8153401" cy="1588"/>
          </a:xfrm>
          <a:prstGeom prst="line">
            <a:avLst/>
          </a:prstGeom>
          <a:noFill/>
          <a:ln w="12600">
            <a:solidFill>
              <a:srgbClr val="000066"/>
            </a:solidFill>
            <a:miter lim="800000"/>
            <a:headEnd/>
            <a:tailEnd/>
          </a:ln>
          <a:effectLst/>
        </p:spPr>
        <p:txBody>
          <a:bodyPr/>
          <a:lstStyle/>
          <a:p>
            <a:endParaRPr lang="en-US"/>
          </a:p>
        </p:txBody>
      </p:sp>
      <p:sp>
        <p:nvSpPr>
          <p:cNvPr id="35969" name="Line 129"/>
          <p:cNvSpPr>
            <a:spLocks noChangeShapeType="1"/>
          </p:cNvSpPr>
          <p:nvPr/>
        </p:nvSpPr>
        <p:spPr bwMode="auto">
          <a:xfrm>
            <a:off x="1790700"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0" name="Line 130"/>
          <p:cNvSpPr>
            <a:spLocks noChangeShapeType="1"/>
          </p:cNvSpPr>
          <p:nvPr/>
        </p:nvSpPr>
        <p:spPr bwMode="auto">
          <a:xfrm>
            <a:off x="2416175"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1" name="Line 131"/>
          <p:cNvSpPr>
            <a:spLocks noChangeShapeType="1"/>
          </p:cNvSpPr>
          <p:nvPr/>
        </p:nvSpPr>
        <p:spPr bwMode="auto">
          <a:xfrm>
            <a:off x="3670300"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2" name="Line 132"/>
          <p:cNvSpPr>
            <a:spLocks noChangeShapeType="1"/>
          </p:cNvSpPr>
          <p:nvPr/>
        </p:nvSpPr>
        <p:spPr bwMode="auto">
          <a:xfrm>
            <a:off x="4297362"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3" name="Line 133"/>
          <p:cNvSpPr>
            <a:spLocks noChangeShapeType="1"/>
          </p:cNvSpPr>
          <p:nvPr/>
        </p:nvSpPr>
        <p:spPr bwMode="auto">
          <a:xfrm>
            <a:off x="5553075"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4" name="Line 134"/>
          <p:cNvSpPr>
            <a:spLocks noChangeShapeType="1"/>
          </p:cNvSpPr>
          <p:nvPr/>
        </p:nvSpPr>
        <p:spPr bwMode="auto">
          <a:xfrm>
            <a:off x="6178550"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5" name="Line 135"/>
          <p:cNvSpPr>
            <a:spLocks noChangeShapeType="1"/>
          </p:cNvSpPr>
          <p:nvPr/>
        </p:nvSpPr>
        <p:spPr bwMode="auto">
          <a:xfrm>
            <a:off x="7432675"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6" name="Line 136"/>
          <p:cNvSpPr>
            <a:spLocks noChangeShapeType="1"/>
          </p:cNvSpPr>
          <p:nvPr/>
        </p:nvSpPr>
        <p:spPr bwMode="auto">
          <a:xfrm>
            <a:off x="8062912"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7" name="Line 137"/>
          <p:cNvSpPr>
            <a:spLocks noChangeShapeType="1"/>
          </p:cNvSpPr>
          <p:nvPr/>
        </p:nvSpPr>
        <p:spPr bwMode="auto">
          <a:xfrm>
            <a:off x="1160462" y="4724400"/>
            <a:ext cx="1588" cy="1625601"/>
          </a:xfrm>
          <a:prstGeom prst="line">
            <a:avLst/>
          </a:prstGeom>
          <a:noFill/>
          <a:ln w="28575">
            <a:solidFill>
              <a:srgbClr val="000066"/>
            </a:solidFill>
            <a:miter lim="800000"/>
            <a:headEnd/>
            <a:tailEnd/>
          </a:ln>
          <a:effectLst/>
        </p:spPr>
        <p:txBody>
          <a:bodyPr/>
          <a:lstStyle/>
          <a:p>
            <a:endParaRPr lang="en-US"/>
          </a:p>
        </p:txBody>
      </p:sp>
      <p:sp>
        <p:nvSpPr>
          <p:cNvPr id="35978" name="Line 138"/>
          <p:cNvSpPr>
            <a:spLocks noChangeShapeType="1"/>
          </p:cNvSpPr>
          <p:nvPr/>
        </p:nvSpPr>
        <p:spPr bwMode="auto">
          <a:xfrm>
            <a:off x="3044825" y="4724400"/>
            <a:ext cx="1588" cy="1625601"/>
          </a:xfrm>
          <a:prstGeom prst="line">
            <a:avLst/>
          </a:prstGeom>
          <a:noFill/>
          <a:ln w="28575">
            <a:solidFill>
              <a:srgbClr val="000066"/>
            </a:solidFill>
            <a:miter lim="800000"/>
            <a:headEnd/>
            <a:tailEnd/>
          </a:ln>
          <a:effectLst/>
        </p:spPr>
        <p:txBody>
          <a:bodyPr/>
          <a:lstStyle/>
          <a:p>
            <a:endParaRPr lang="en-US"/>
          </a:p>
        </p:txBody>
      </p:sp>
      <p:sp>
        <p:nvSpPr>
          <p:cNvPr id="35979" name="Line 139"/>
          <p:cNvSpPr>
            <a:spLocks noChangeShapeType="1"/>
          </p:cNvSpPr>
          <p:nvPr/>
        </p:nvSpPr>
        <p:spPr bwMode="auto">
          <a:xfrm>
            <a:off x="534987" y="4724400"/>
            <a:ext cx="1588" cy="1625601"/>
          </a:xfrm>
          <a:prstGeom prst="line">
            <a:avLst/>
          </a:prstGeom>
          <a:noFill/>
          <a:ln w="28575">
            <a:solidFill>
              <a:srgbClr val="000066"/>
            </a:solidFill>
            <a:miter lim="800000"/>
            <a:headEnd/>
            <a:tailEnd/>
          </a:ln>
          <a:effectLst/>
        </p:spPr>
        <p:txBody>
          <a:bodyPr/>
          <a:lstStyle/>
          <a:p>
            <a:endParaRPr lang="en-US"/>
          </a:p>
        </p:txBody>
      </p:sp>
      <p:sp>
        <p:nvSpPr>
          <p:cNvPr id="35980" name="Line 140"/>
          <p:cNvSpPr>
            <a:spLocks noChangeShapeType="1"/>
          </p:cNvSpPr>
          <p:nvPr/>
        </p:nvSpPr>
        <p:spPr bwMode="auto">
          <a:xfrm>
            <a:off x="4926012" y="4724400"/>
            <a:ext cx="1588" cy="1625601"/>
          </a:xfrm>
          <a:prstGeom prst="line">
            <a:avLst/>
          </a:prstGeom>
          <a:noFill/>
          <a:ln w="28575">
            <a:solidFill>
              <a:srgbClr val="000066"/>
            </a:solidFill>
            <a:miter lim="800000"/>
            <a:headEnd/>
            <a:tailEnd/>
          </a:ln>
          <a:effectLst/>
        </p:spPr>
        <p:txBody>
          <a:bodyPr/>
          <a:lstStyle/>
          <a:p>
            <a:endParaRPr lang="en-US"/>
          </a:p>
        </p:txBody>
      </p:sp>
      <p:sp>
        <p:nvSpPr>
          <p:cNvPr id="35981" name="Line 141"/>
          <p:cNvSpPr>
            <a:spLocks noChangeShapeType="1"/>
          </p:cNvSpPr>
          <p:nvPr/>
        </p:nvSpPr>
        <p:spPr bwMode="auto">
          <a:xfrm>
            <a:off x="6807200" y="4724400"/>
            <a:ext cx="1588" cy="1625601"/>
          </a:xfrm>
          <a:prstGeom prst="line">
            <a:avLst/>
          </a:prstGeom>
          <a:noFill/>
          <a:ln w="28575">
            <a:solidFill>
              <a:srgbClr val="000066"/>
            </a:solidFill>
            <a:miter lim="800000"/>
            <a:headEnd/>
            <a:tailEnd/>
          </a:ln>
          <a:effectLst/>
        </p:spPr>
        <p:txBody>
          <a:bodyPr/>
          <a:lstStyle/>
          <a:p>
            <a:endParaRPr lang="en-US"/>
          </a:p>
        </p:txBody>
      </p:sp>
      <p:sp>
        <p:nvSpPr>
          <p:cNvPr id="35982" name="Line 142"/>
          <p:cNvSpPr>
            <a:spLocks noChangeShapeType="1"/>
          </p:cNvSpPr>
          <p:nvPr/>
        </p:nvSpPr>
        <p:spPr bwMode="auto">
          <a:xfrm>
            <a:off x="534987" y="4724400"/>
            <a:ext cx="8153401"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35983" name="Line 143"/>
          <p:cNvSpPr>
            <a:spLocks noChangeShapeType="1"/>
          </p:cNvSpPr>
          <p:nvPr/>
        </p:nvSpPr>
        <p:spPr bwMode="auto">
          <a:xfrm>
            <a:off x="8688388" y="4724400"/>
            <a:ext cx="1588" cy="1625601"/>
          </a:xfrm>
          <a:prstGeom prst="line">
            <a:avLst/>
          </a:prstGeom>
          <a:noFill/>
          <a:ln w="28575">
            <a:solidFill>
              <a:srgbClr val="000066"/>
            </a:solidFill>
            <a:miter lim="800000"/>
            <a:headEnd/>
            <a:tailEnd/>
          </a:ln>
          <a:effectLst/>
        </p:spPr>
        <p:txBody>
          <a:bodyPr/>
          <a:lstStyle/>
          <a:p>
            <a:endParaRPr lang="en-US"/>
          </a:p>
        </p:txBody>
      </p:sp>
      <p:sp>
        <p:nvSpPr>
          <p:cNvPr id="35984" name="Line 144"/>
          <p:cNvSpPr>
            <a:spLocks noChangeShapeType="1"/>
          </p:cNvSpPr>
          <p:nvPr/>
        </p:nvSpPr>
        <p:spPr bwMode="auto">
          <a:xfrm>
            <a:off x="534987" y="6350001"/>
            <a:ext cx="8153401" cy="1588"/>
          </a:xfrm>
          <a:prstGeom prst="line">
            <a:avLst/>
          </a:prstGeom>
          <a:noFill/>
          <a:ln w="28575">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85284" y="417512"/>
            <a:ext cx="7285038"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Simple Memory System Cache</a:t>
            </a:r>
          </a:p>
        </p:txBody>
      </p:sp>
      <p:sp>
        <p:nvSpPr>
          <p:cNvPr id="36866" name="Rectangle 2"/>
          <p:cNvSpPr>
            <a:spLocks noGrp="1" noChangeArrowheads="1"/>
          </p:cNvSpPr>
          <p:nvPr>
            <p:ph type="body" idx="1"/>
          </p:nvPr>
        </p:nvSpPr>
        <p:spPr>
          <a:xfrm>
            <a:off x="379413" y="1068387"/>
            <a:ext cx="8307387" cy="144621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16 lines, 4-byte block size</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Physically addressed</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Direct mapped</a:t>
            </a:r>
          </a:p>
        </p:txBody>
      </p:sp>
      <p:sp>
        <p:nvSpPr>
          <p:cNvPr id="36870" name="Rectangle 6"/>
          <p:cNvSpPr>
            <a:spLocks noChangeArrowheads="1"/>
          </p:cNvSpPr>
          <p:nvPr/>
        </p:nvSpPr>
        <p:spPr bwMode="auto">
          <a:xfrm>
            <a:off x="1711325"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1711325"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6873" name="Rectangle 9"/>
          <p:cNvSpPr>
            <a:spLocks noChangeArrowheads="1"/>
          </p:cNvSpPr>
          <p:nvPr/>
        </p:nvSpPr>
        <p:spPr bwMode="auto">
          <a:xfrm>
            <a:off x="2198688"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4" name="Rectangle 10"/>
          <p:cNvSpPr>
            <a:spLocks noChangeArrowheads="1"/>
          </p:cNvSpPr>
          <p:nvPr/>
        </p:nvSpPr>
        <p:spPr bwMode="auto">
          <a:xfrm>
            <a:off x="2198688"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6876" name="Rectangle 12"/>
          <p:cNvSpPr>
            <a:spLocks noChangeArrowheads="1"/>
          </p:cNvSpPr>
          <p:nvPr/>
        </p:nvSpPr>
        <p:spPr bwMode="auto">
          <a:xfrm>
            <a:off x="2686051"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7" name="Rectangle 13"/>
          <p:cNvSpPr>
            <a:spLocks noChangeArrowheads="1"/>
          </p:cNvSpPr>
          <p:nvPr/>
        </p:nvSpPr>
        <p:spPr bwMode="auto">
          <a:xfrm>
            <a:off x="268605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6879" name="Rectangle 15"/>
          <p:cNvSpPr>
            <a:spLocks noChangeArrowheads="1"/>
          </p:cNvSpPr>
          <p:nvPr/>
        </p:nvSpPr>
        <p:spPr bwMode="auto">
          <a:xfrm>
            <a:off x="3173414"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3173414"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6882" name="Rectangle 18"/>
          <p:cNvSpPr>
            <a:spLocks noChangeArrowheads="1"/>
          </p:cNvSpPr>
          <p:nvPr/>
        </p:nvSpPr>
        <p:spPr bwMode="auto">
          <a:xfrm>
            <a:off x="3660777"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3" name="Rectangle 19"/>
          <p:cNvSpPr>
            <a:spLocks noChangeArrowheads="1"/>
          </p:cNvSpPr>
          <p:nvPr/>
        </p:nvSpPr>
        <p:spPr bwMode="auto">
          <a:xfrm>
            <a:off x="3660777"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6885" name="Rectangle 21"/>
          <p:cNvSpPr>
            <a:spLocks noChangeArrowheads="1"/>
          </p:cNvSpPr>
          <p:nvPr/>
        </p:nvSpPr>
        <p:spPr bwMode="auto">
          <a:xfrm>
            <a:off x="4148140"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6" name="Rectangle 22"/>
          <p:cNvSpPr>
            <a:spLocks noChangeArrowheads="1"/>
          </p:cNvSpPr>
          <p:nvPr/>
        </p:nvSpPr>
        <p:spPr bwMode="auto">
          <a:xfrm>
            <a:off x="4148140"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6888" name="Rectangle 24"/>
          <p:cNvSpPr>
            <a:spLocks noChangeArrowheads="1"/>
          </p:cNvSpPr>
          <p:nvPr/>
        </p:nvSpPr>
        <p:spPr bwMode="auto">
          <a:xfrm>
            <a:off x="4635503"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89" name="Rectangle 25"/>
          <p:cNvSpPr>
            <a:spLocks noChangeArrowheads="1"/>
          </p:cNvSpPr>
          <p:nvPr/>
        </p:nvSpPr>
        <p:spPr bwMode="auto">
          <a:xfrm>
            <a:off x="463550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6891" name="Rectangle 27"/>
          <p:cNvSpPr>
            <a:spLocks noChangeArrowheads="1"/>
          </p:cNvSpPr>
          <p:nvPr/>
        </p:nvSpPr>
        <p:spPr bwMode="auto">
          <a:xfrm>
            <a:off x="5122866"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2" name="Rectangle 28"/>
          <p:cNvSpPr>
            <a:spLocks noChangeArrowheads="1"/>
          </p:cNvSpPr>
          <p:nvPr/>
        </p:nvSpPr>
        <p:spPr bwMode="auto">
          <a:xfrm>
            <a:off x="5122866"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6894" name="Rectangle 30"/>
          <p:cNvSpPr>
            <a:spLocks noChangeArrowheads="1"/>
          </p:cNvSpPr>
          <p:nvPr/>
        </p:nvSpPr>
        <p:spPr bwMode="auto">
          <a:xfrm>
            <a:off x="5610229"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5" name="Rectangle 31"/>
          <p:cNvSpPr>
            <a:spLocks noChangeArrowheads="1"/>
          </p:cNvSpPr>
          <p:nvPr/>
        </p:nvSpPr>
        <p:spPr bwMode="auto">
          <a:xfrm>
            <a:off x="5610229"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6897" name="Rectangle 33"/>
          <p:cNvSpPr>
            <a:spLocks noChangeArrowheads="1"/>
          </p:cNvSpPr>
          <p:nvPr/>
        </p:nvSpPr>
        <p:spPr bwMode="auto">
          <a:xfrm>
            <a:off x="6097591"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8" name="Rectangle 34"/>
          <p:cNvSpPr>
            <a:spLocks noChangeArrowheads="1"/>
          </p:cNvSpPr>
          <p:nvPr/>
        </p:nvSpPr>
        <p:spPr bwMode="auto">
          <a:xfrm>
            <a:off x="609759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6900" name="Rectangle 36"/>
          <p:cNvSpPr>
            <a:spLocks noChangeArrowheads="1"/>
          </p:cNvSpPr>
          <p:nvPr/>
        </p:nvSpPr>
        <p:spPr bwMode="auto">
          <a:xfrm>
            <a:off x="6584953"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1" name="Rectangle 37"/>
          <p:cNvSpPr>
            <a:spLocks noChangeArrowheads="1"/>
          </p:cNvSpPr>
          <p:nvPr/>
        </p:nvSpPr>
        <p:spPr bwMode="auto">
          <a:xfrm>
            <a:off x="658495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6903" name="Rectangle 39"/>
          <p:cNvSpPr>
            <a:spLocks noChangeArrowheads="1"/>
          </p:cNvSpPr>
          <p:nvPr/>
        </p:nvSpPr>
        <p:spPr bwMode="auto">
          <a:xfrm>
            <a:off x="7072312"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4" name="Rectangle 40"/>
          <p:cNvSpPr>
            <a:spLocks noChangeArrowheads="1"/>
          </p:cNvSpPr>
          <p:nvPr/>
        </p:nvSpPr>
        <p:spPr bwMode="auto">
          <a:xfrm>
            <a:off x="7072312"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41"/>
          <p:cNvGrpSpPr>
            <a:grpSpLocks/>
          </p:cNvGrpSpPr>
          <p:nvPr/>
        </p:nvGrpSpPr>
        <p:grpSpPr bwMode="auto">
          <a:xfrm>
            <a:off x="4652964" y="3478212"/>
            <a:ext cx="2924175" cy="333375"/>
            <a:chOff x="2931" y="2156"/>
            <a:chExt cx="1842" cy="210"/>
          </a:xfrm>
        </p:grpSpPr>
        <p:sp>
          <p:nvSpPr>
            <p:cNvPr id="36906"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07" name="Text Box 43"/>
            <p:cNvSpPr txBox="1">
              <a:spLocks noChangeArrowheads="1"/>
            </p:cNvSpPr>
            <p:nvPr/>
          </p:nvSpPr>
          <p:spPr bwMode="auto">
            <a:xfrm>
              <a:off x="3638" y="2156"/>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3" name="Group 44"/>
          <p:cNvGrpSpPr>
            <a:grpSpLocks/>
          </p:cNvGrpSpPr>
          <p:nvPr/>
        </p:nvGrpSpPr>
        <p:grpSpPr bwMode="auto">
          <a:xfrm>
            <a:off x="1757364" y="3478212"/>
            <a:ext cx="2924175" cy="333375"/>
            <a:chOff x="1107" y="2156"/>
            <a:chExt cx="1842" cy="210"/>
          </a:xfrm>
        </p:grpSpPr>
        <p:sp>
          <p:nvSpPr>
            <p:cNvPr id="36909"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0" name="Text Box 46"/>
            <p:cNvSpPr txBox="1">
              <a:spLocks noChangeArrowheads="1"/>
            </p:cNvSpPr>
            <p:nvPr/>
          </p:nvSpPr>
          <p:spPr bwMode="auto">
            <a:xfrm>
              <a:off x="1814" y="2156"/>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4" name="Group 47"/>
          <p:cNvGrpSpPr>
            <a:grpSpLocks/>
          </p:cNvGrpSpPr>
          <p:nvPr/>
        </p:nvGrpSpPr>
        <p:grpSpPr bwMode="auto">
          <a:xfrm>
            <a:off x="6556382" y="2523067"/>
            <a:ext cx="992189" cy="306388"/>
            <a:chOff x="4130" y="1501"/>
            <a:chExt cx="625" cy="193"/>
          </a:xfrm>
        </p:grpSpPr>
        <p:sp>
          <p:nvSpPr>
            <p:cNvPr id="36912"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3" name="Text Box 49"/>
            <p:cNvSpPr txBox="1">
              <a:spLocks noChangeArrowheads="1"/>
            </p:cNvSpPr>
            <p:nvPr/>
          </p:nvSpPr>
          <p:spPr bwMode="auto">
            <a:xfrm>
              <a:off x="4316" y="1501"/>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5" name="Group 50"/>
          <p:cNvGrpSpPr>
            <a:grpSpLocks/>
          </p:cNvGrpSpPr>
          <p:nvPr/>
        </p:nvGrpSpPr>
        <p:grpSpPr bwMode="auto">
          <a:xfrm>
            <a:off x="4627033" y="2519363"/>
            <a:ext cx="1927225" cy="306388"/>
            <a:chOff x="2920" y="1488"/>
            <a:chExt cx="1214" cy="193"/>
          </a:xfrm>
        </p:grpSpPr>
        <p:sp>
          <p:nvSpPr>
            <p:cNvPr id="36915"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6" name="Text Box 52"/>
            <p:cNvSpPr txBox="1">
              <a:spLocks noChangeArrowheads="1"/>
            </p:cNvSpPr>
            <p:nvPr/>
          </p:nvSpPr>
          <p:spPr bwMode="auto">
            <a:xfrm>
              <a:off x="3460" y="1488"/>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6" name="Group 53"/>
          <p:cNvGrpSpPr>
            <a:grpSpLocks/>
          </p:cNvGrpSpPr>
          <p:nvPr/>
        </p:nvGrpSpPr>
        <p:grpSpPr bwMode="auto">
          <a:xfrm>
            <a:off x="1711325" y="2514600"/>
            <a:ext cx="2894013" cy="306388"/>
            <a:chOff x="1078" y="1501"/>
            <a:chExt cx="1823" cy="193"/>
          </a:xfrm>
        </p:grpSpPr>
        <p:sp>
          <p:nvSpPr>
            <p:cNvPr id="36918"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9" name="Text Box 55"/>
            <p:cNvSpPr txBox="1">
              <a:spLocks noChangeArrowheads="1"/>
            </p:cNvSpPr>
            <p:nvPr/>
          </p:nvSpPr>
          <p:spPr bwMode="auto">
            <a:xfrm>
              <a:off x="1928" y="1501"/>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6928" name="Rectangle 64"/>
          <p:cNvSpPr>
            <a:spLocks noChangeArrowheads="1"/>
          </p:cNvSpPr>
          <p:nvPr/>
        </p:nvSpPr>
        <p:spPr bwMode="auto">
          <a:xfrm>
            <a:off x="38750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6929" name="Rectangle 65"/>
          <p:cNvSpPr>
            <a:spLocks noChangeArrowheads="1"/>
          </p:cNvSpPr>
          <p:nvPr/>
        </p:nvSpPr>
        <p:spPr bwMode="auto">
          <a:xfrm>
            <a:off x="32559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DF</a:t>
            </a:r>
          </a:p>
        </p:txBody>
      </p:sp>
      <p:sp>
        <p:nvSpPr>
          <p:cNvPr id="36930" name="Rectangle 66"/>
          <p:cNvSpPr>
            <a:spLocks noChangeArrowheads="1"/>
          </p:cNvSpPr>
          <p:nvPr/>
        </p:nvSpPr>
        <p:spPr bwMode="auto">
          <a:xfrm>
            <a:off x="26352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C2</a:t>
            </a:r>
          </a:p>
        </p:txBody>
      </p:sp>
      <p:sp>
        <p:nvSpPr>
          <p:cNvPr id="36931" name="Rectangle 67"/>
          <p:cNvSpPr>
            <a:spLocks noChangeArrowheads="1"/>
          </p:cNvSpPr>
          <p:nvPr/>
        </p:nvSpPr>
        <p:spPr bwMode="auto">
          <a:xfrm>
            <a:off x="20129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6932" name="Rectangle 68"/>
          <p:cNvSpPr>
            <a:spLocks noChangeArrowheads="1"/>
          </p:cNvSpPr>
          <p:nvPr/>
        </p:nvSpPr>
        <p:spPr bwMode="auto">
          <a:xfrm>
            <a:off x="13922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33" name="Rectangle 69"/>
          <p:cNvSpPr>
            <a:spLocks noChangeArrowheads="1"/>
          </p:cNvSpPr>
          <p:nvPr/>
        </p:nvSpPr>
        <p:spPr bwMode="auto">
          <a:xfrm>
            <a:off x="7731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36934" name="Rectangle 70"/>
          <p:cNvSpPr>
            <a:spLocks noChangeArrowheads="1"/>
          </p:cNvSpPr>
          <p:nvPr/>
        </p:nvSpPr>
        <p:spPr bwMode="auto">
          <a:xfrm>
            <a:off x="1524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7</a:t>
            </a:r>
          </a:p>
        </p:txBody>
      </p:sp>
      <p:sp>
        <p:nvSpPr>
          <p:cNvPr id="36942" name="Rectangle 78"/>
          <p:cNvSpPr>
            <a:spLocks noChangeArrowheads="1"/>
          </p:cNvSpPr>
          <p:nvPr/>
        </p:nvSpPr>
        <p:spPr bwMode="auto">
          <a:xfrm>
            <a:off x="38750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3" name="Rectangle 79"/>
          <p:cNvSpPr>
            <a:spLocks noChangeArrowheads="1"/>
          </p:cNvSpPr>
          <p:nvPr/>
        </p:nvSpPr>
        <p:spPr bwMode="auto">
          <a:xfrm>
            <a:off x="32559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4" name="Rectangle 80"/>
          <p:cNvSpPr>
            <a:spLocks noChangeArrowheads="1"/>
          </p:cNvSpPr>
          <p:nvPr/>
        </p:nvSpPr>
        <p:spPr bwMode="auto">
          <a:xfrm>
            <a:off x="26352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5" name="Rectangle 81"/>
          <p:cNvSpPr>
            <a:spLocks noChangeArrowheads="1"/>
          </p:cNvSpPr>
          <p:nvPr/>
        </p:nvSpPr>
        <p:spPr bwMode="auto">
          <a:xfrm>
            <a:off x="20129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6" name="Rectangle 82"/>
          <p:cNvSpPr>
            <a:spLocks noChangeArrowheads="1"/>
          </p:cNvSpPr>
          <p:nvPr/>
        </p:nvSpPr>
        <p:spPr bwMode="auto">
          <a:xfrm>
            <a:off x="13922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47" name="Rectangle 83"/>
          <p:cNvSpPr>
            <a:spLocks noChangeArrowheads="1"/>
          </p:cNvSpPr>
          <p:nvPr/>
        </p:nvSpPr>
        <p:spPr bwMode="auto">
          <a:xfrm>
            <a:off x="7731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31</a:t>
            </a:r>
          </a:p>
        </p:txBody>
      </p:sp>
      <p:sp>
        <p:nvSpPr>
          <p:cNvPr id="36948" name="Rectangle 84"/>
          <p:cNvSpPr>
            <a:spLocks noChangeArrowheads="1"/>
          </p:cNvSpPr>
          <p:nvPr/>
        </p:nvSpPr>
        <p:spPr bwMode="auto">
          <a:xfrm>
            <a:off x="1524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6</a:t>
            </a:r>
          </a:p>
        </p:txBody>
      </p:sp>
      <p:sp>
        <p:nvSpPr>
          <p:cNvPr id="36956" name="Rectangle 92"/>
          <p:cNvSpPr>
            <a:spLocks noChangeArrowheads="1"/>
          </p:cNvSpPr>
          <p:nvPr/>
        </p:nvSpPr>
        <p:spPr bwMode="auto">
          <a:xfrm>
            <a:off x="38750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1D</a:t>
            </a:r>
          </a:p>
        </p:txBody>
      </p:sp>
      <p:sp>
        <p:nvSpPr>
          <p:cNvPr id="36957" name="Rectangle 93"/>
          <p:cNvSpPr>
            <a:spLocks noChangeArrowheads="1"/>
          </p:cNvSpPr>
          <p:nvPr/>
        </p:nvSpPr>
        <p:spPr bwMode="auto">
          <a:xfrm>
            <a:off x="32559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F0</a:t>
            </a:r>
          </a:p>
        </p:txBody>
      </p:sp>
      <p:sp>
        <p:nvSpPr>
          <p:cNvPr id="36958" name="Rectangle 94"/>
          <p:cNvSpPr>
            <a:spLocks noChangeArrowheads="1"/>
          </p:cNvSpPr>
          <p:nvPr/>
        </p:nvSpPr>
        <p:spPr bwMode="auto">
          <a:xfrm>
            <a:off x="26352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72</a:t>
            </a:r>
          </a:p>
        </p:txBody>
      </p:sp>
      <p:sp>
        <p:nvSpPr>
          <p:cNvPr id="36959" name="Rectangle 95"/>
          <p:cNvSpPr>
            <a:spLocks noChangeArrowheads="1"/>
          </p:cNvSpPr>
          <p:nvPr/>
        </p:nvSpPr>
        <p:spPr bwMode="auto">
          <a:xfrm>
            <a:off x="20129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60" name="Rectangle 96"/>
          <p:cNvSpPr>
            <a:spLocks noChangeArrowheads="1"/>
          </p:cNvSpPr>
          <p:nvPr/>
        </p:nvSpPr>
        <p:spPr bwMode="auto">
          <a:xfrm>
            <a:off x="13922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61" name="Rectangle 97"/>
          <p:cNvSpPr>
            <a:spLocks noChangeArrowheads="1"/>
          </p:cNvSpPr>
          <p:nvPr/>
        </p:nvSpPr>
        <p:spPr bwMode="auto">
          <a:xfrm>
            <a:off x="7731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0D</a:t>
            </a:r>
          </a:p>
        </p:txBody>
      </p:sp>
      <p:sp>
        <p:nvSpPr>
          <p:cNvPr id="36962" name="Rectangle 98"/>
          <p:cNvSpPr>
            <a:spLocks noChangeArrowheads="1"/>
          </p:cNvSpPr>
          <p:nvPr/>
        </p:nvSpPr>
        <p:spPr bwMode="auto">
          <a:xfrm>
            <a:off x="1524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5</a:t>
            </a:r>
          </a:p>
        </p:txBody>
      </p:sp>
      <p:sp>
        <p:nvSpPr>
          <p:cNvPr id="36970" name="Rectangle 106"/>
          <p:cNvSpPr>
            <a:spLocks noChangeArrowheads="1"/>
          </p:cNvSpPr>
          <p:nvPr/>
        </p:nvSpPr>
        <p:spPr bwMode="auto">
          <a:xfrm>
            <a:off x="38750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09</a:t>
            </a:r>
          </a:p>
        </p:txBody>
      </p:sp>
      <p:sp>
        <p:nvSpPr>
          <p:cNvPr id="36971" name="Rectangle 107"/>
          <p:cNvSpPr>
            <a:spLocks noChangeArrowheads="1"/>
          </p:cNvSpPr>
          <p:nvPr/>
        </p:nvSpPr>
        <p:spPr bwMode="auto">
          <a:xfrm>
            <a:off x="32559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8F</a:t>
            </a:r>
          </a:p>
        </p:txBody>
      </p:sp>
      <p:sp>
        <p:nvSpPr>
          <p:cNvPr id="36972" name="Rectangle 108"/>
          <p:cNvSpPr>
            <a:spLocks noChangeArrowheads="1"/>
          </p:cNvSpPr>
          <p:nvPr/>
        </p:nvSpPr>
        <p:spPr bwMode="auto">
          <a:xfrm>
            <a:off x="26352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6D</a:t>
            </a:r>
          </a:p>
        </p:txBody>
      </p:sp>
      <p:sp>
        <p:nvSpPr>
          <p:cNvPr id="36973" name="Rectangle 109"/>
          <p:cNvSpPr>
            <a:spLocks noChangeArrowheads="1"/>
          </p:cNvSpPr>
          <p:nvPr/>
        </p:nvSpPr>
        <p:spPr bwMode="auto">
          <a:xfrm>
            <a:off x="20129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43</a:t>
            </a:r>
          </a:p>
        </p:txBody>
      </p:sp>
      <p:sp>
        <p:nvSpPr>
          <p:cNvPr id="36974" name="Rectangle 110"/>
          <p:cNvSpPr>
            <a:spLocks noChangeArrowheads="1"/>
          </p:cNvSpPr>
          <p:nvPr/>
        </p:nvSpPr>
        <p:spPr bwMode="auto">
          <a:xfrm>
            <a:off x="13922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75" name="Rectangle 111"/>
          <p:cNvSpPr>
            <a:spLocks noChangeArrowheads="1"/>
          </p:cNvSpPr>
          <p:nvPr/>
        </p:nvSpPr>
        <p:spPr bwMode="auto">
          <a:xfrm>
            <a:off x="7731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32</a:t>
            </a:r>
          </a:p>
        </p:txBody>
      </p:sp>
      <p:sp>
        <p:nvSpPr>
          <p:cNvPr id="36976" name="Rectangle 112"/>
          <p:cNvSpPr>
            <a:spLocks noChangeArrowheads="1"/>
          </p:cNvSpPr>
          <p:nvPr/>
        </p:nvSpPr>
        <p:spPr bwMode="auto">
          <a:xfrm>
            <a:off x="1524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4</a:t>
            </a:r>
          </a:p>
        </p:txBody>
      </p:sp>
      <p:sp>
        <p:nvSpPr>
          <p:cNvPr id="36984" name="Rectangle 120"/>
          <p:cNvSpPr>
            <a:spLocks noChangeArrowheads="1"/>
          </p:cNvSpPr>
          <p:nvPr/>
        </p:nvSpPr>
        <p:spPr bwMode="auto">
          <a:xfrm>
            <a:off x="38750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5" name="Rectangle 121"/>
          <p:cNvSpPr>
            <a:spLocks noChangeArrowheads="1"/>
          </p:cNvSpPr>
          <p:nvPr/>
        </p:nvSpPr>
        <p:spPr bwMode="auto">
          <a:xfrm>
            <a:off x="32559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6" name="Rectangle 122"/>
          <p:cNvSpPr>
            <a:spLocks noChangeArrowheads="1"/>
          </p:cNvSpPr>
          <p:nvPr/>
        </p:nvSpPr>
        <p:spPr bwMode="auto">
          <a:xfrm>
            <a:off x="26352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7" name="Rectangle 123"/>
          <p:cNvSpPr>
            <a:spLocks noChangeArrowheads="1"/>
          </p:cNvSpPr>
          <p:nvPr/>
        </p:nvSpPr>
        <p:spPr bwMode="auto">
          <a:xfrm>
            <a:off x="20129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8" name="Rectangle 124"/>
          <p:cNvSpPr>
            <a:spLocks noChangeArrowheads="1"/>
          </p:cNvSpPr>
          <p:nvPr/>
        </p:nvSpPr>
        <p:spPr bwMode="auto">
          <a:xfrm>
            <a:off x="13922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89" name="Rectangle 125"/>
          <p:cNvSpPr>
            <a:spLocks noChangeArrowheads="1"/>
          </p:cNvSpPr>
          <p:nvPr/>
        </p:nvSpPr>
        <p:spPr bwMode="auto">
          <a:xfrm>
            <a:off x="7731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90" name="Rectangle 126"/>
          <p:cNvSpPr>
            <a:spLocks noChangeArrowheads="1"/>
          </p:cNvSpPr>
          <p:nvPr/>
        </p:nvSpPr>
        <p:spPr bwMode="auto">
          <a:xfrm>
            <a:off x="1524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3</a:t>
            </a:r>
          </a:p>
        </p:txBody>
      </p:sp>
      <p:sp>
        <p:nvSpPr>
          <p:cNvPr id="36998" name="Rectangle 134"/>
          <p:cNvSpPr>
            <a:spLocks noChangeArrowheads="1"/>
          </p:cNvSpPr>
          <p:nvPr/>
        </p:nvSpPr>
        <p:spPr bwMode="auto">
          <a:xfrm>
            <a:off x="38750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08</a:t>
            </a:r>
          </a:p>
        </p:txBody>
      </p:sp>
      <p:sp>
        <p:nvSpPr>
          <p:cNvPr id="36999" name="Rectangle 135"/>
          <p:cNvSpPr>
            <a:spLocks noChangeArrowheads="1"/>
          </p:cNvSpPr>
          <p:nvPr/>
        </p:nvSpPr>
        <p:spPr bwMode="auto">
          <a:xfrm>
            <a:off x="32559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37000" name="Rectangle 136"/>
          <p:cNvSpPr>
            <a:spLocks noChangeArrowheads="1"/>
          </p:cNvSpPr>
          <p:nvPr/>
        </p:nvSpPr>
        <p:spPr bwMode="auto">
          <a:xfrm>
            <a:off x="26352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7001" name="Rectangle 137"/>
          <p:cNvSpPr>
            <a:spLocks noChangeArrowheads="1"/>
          </p:cNvSpPr>
          <p:nvPr/>
        </p:nvSpPr>
        <p:spPr bwMode="auto">
          <a:xfrm>
            <a:off x="20129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37002" name="Rectangle 138"/>
          <p:cNvSpPr>
            <a:spLocks noChangeArrowheads="1"/>
          </p:cNvSpPr>
          <p:nvPr/>
        </p:nvSpPr>
        <p:spPr bwMode="auto">
          <a:xfrm>
            <a:off x="13922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03" name="Rectangle 139"/>
          <p:cNvSpPr>
            <a:spLocks noChangeArrowheads="1"/>
          </p:cNvSpPr>
          <p:nvPr/>
        </p:nvSpPr>
        <p:spPr bwMode="auto">
          <a:xfrm>
            <a:off x="7731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37004" name="Rectangle 140"/>
          <p:cNvSpPr>
            <a:spLocks noChangeArrowheads="1"/>
          </p:cNvSpPr>
          <p:nvPr/>
        </p:nvSpPr>
        <p:spPr bwMode="auto">
          <a:xfrm>
            <a:off x="1524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2</a:t>
            </a:r>
          </a:p>
        </p:txBody>
      </p:sp>
      <p:sp>
        <p:nvSpPr>
          <p:cNvPr id="37012" name="Rectangle 148"/>
          <p:cNvSpPr>
            <a:spLocks noChangeArrowheads="1"/>
          </p:cNvSpPr>
          <p:nvPr/>
        </p:nvSpPr>
        <p:spPr bwMode="auto">
          <a:xfrm>
            <a:off x="38750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3" name="Rectangle 149"/>
          <p:cNvSpPr>
            <a:spLocks noChangeArrowheads="1"/>
          </p:cNvSpPr>
          <p:nvPr/>
        </p:nvSpPr>
        <p:spPr bwMode="auto">
          <a:xfrm>
            <a:off x="32559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4" name="Rectangle 150"/>
          <p:cNvSpPr>
            <a:spLocks noChangeArrowheads="1"/>
          </p:cNvSpPr>
          <p:nvPr/>
        </p:nvSpPr>
        <p:spPr bwMode="auto">
          <a:xfrm>
            <a:off x="26352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5" name="Rectangle 151"/>
          <p:cNvSpPr>
            <a:spLocks noChangeArrowheads="1"/>
          </p:cNvSpPr>
          <p:nvPr/>
        </p:nvSpPr>
        <p:spPr bwMode="auto">
          <a:xfrm>
            <a:off x="20129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6" name="Rectangle 152"/>
          <p:cNvSpPr>
            <a:spLocks noChangeArrowheads="1"/>
          </p:cNvSpPr>
          <p:nvPr/>
        </p:nvSpPr>
        <p:spPr bwMode="auto">
          <a:xfrm>
            <a:off x="13922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7017" name="Rectangle 153"/>
          <p:cNvSpPr>
            <a:spLocks noChangeArrowheads="1"/>
          </p:cNvSpPr>
          <p:nvPr/>
        </p:nvSpPr>
        <p:spPr bwMode="auto">
          <a:xfrm>
            <a:off x="7731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37018" name="Rectangle 154"/>
          <p:cNvSpPr>
            <a:spLocks noChangeArrowheads="1"/>
          </p:cNvSpPr>
          <p:nvPr/>
        </p:nvSpPr>
        <p:spPr bwMode="auto">
          <a:xfrm>
            <a:off x="1524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1</a:t>
            </a:r>
          </a:p>
        </p:txBody>
      </p:sp>
      <p:sp>
        <p:nvSpPr>
          <p:cNvPr id="37026" name="Rectangle 162"/>
          <p:cNvSpPr>
            <a:spLocks noChangeArrowheads="1"/>
          </p:cNvSpPr>
          <p:nvPr/>
        </p:nvSpPr>
        <p:spPr bwMode="auto">
          <a:xfrm>
            <a:off x="38750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7" name="Rectangle 163"/>
          <p:cNvSpPr>
            <a:spLocks noChangeArrowheads="1"/>
          </p:cNvSpPr>
          <p:nvPr/>
        </p:nvSpPr>
        <p:spPr bwMode="auto">
          <a:xfrm>
            <a:off x="32559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23</a:t>
            </a:r>
          </a:p>
        </p:txBody>
      </p:sp>
      <p:sp>
        <p:nvSpPr>
          <p:cNvPr id="37028" name="Rectangle 164"/>
          <p:cNvSpPr>
            <a:spLocks noChangeArrowheads="1"/>
          </p:cNvSpPr>
          <p:nvPr/>
        </p:nvSpPr>
        <p:spPr bwMode="auto">
          <a:xfrm>
            <a:off x="26352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9" name="Rectangle 165"/>
          <p:cNvSpPr>
            <a:spLocks noChangeArrowheads="1"/>
          </p:cNvSpPr>
          <p:nvPr/>
        </p:nvSpPr>
        <p:spPr bwMode="auto">
          <a:xfrm>
            <a:off x="20129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99</a:t>
            </a:r>
          </a:p>
        </p:txBody>
      </p:sp>
      <p:sp>
        <p:nvSpPr>
          <p:cNvPr id="37030" name="Rectangle 166"/>
          <p:cNvSpPr>
            <a:spLocks noChangeArrowheads="1"/>
          </p:cNvSpPr>
          <p:nvPr/>
        </p:nvSpPr>
        <p:spPr bwMode="auto">
          <a:xfrm>
            <a:off x="13922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31" name="Rectangle 167"/>
          <p:cNvSpPr>
            <a:spLocks noChangeArrowheads="1"/>
          </p:cNvSpPr>
          <p:nvPr/>
        </p:nvSpPr>
        <p:spPr bwMode="auto">
          <a:xfrm>
            <a:off x="7731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19</a:t>
            </a:r>
          </a:p>
        </p:txBody>
      </p:sp>
      <p:sp>
        <p:nvSpPr>
          <p:cNvPr id="37032" name="Rectangle 168"/>
          <p:cNvSpPr>
            <a:spLocks noChangeArrowheads="1"/>
          </p:cNvSpPr>
          <p:nvPr/>
        </p:nvSpPr>
        <p:spPr bwMode="auto">
          <a:xfrm>
            <a:off x="1524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0</a:t>
            </a:r>
          </a:p>
        </p:txBody>
      </p:sp>
      <p:sp>
        <p:nvSpPr>
          <p:cNvPr id="37040" name="Rectangle 176"/>
          <p:cNvSpPr>
            <a:spLocks noChangeArrowheads="1"/>
          </p:cNvSpPr>
          <p:nvPr/>
        </p:nvSpPr>
        <p:spPr bwMode="auto">
          <a:xfrm>
            <a:off x="38750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B3</a:t>
            </a:r>
          </a:p>
        </p:txBody>
      </p:sp>
      <p:sp>
        <p:nvSpPr>
          <p:cNvPr id="37041" name="Rectangle 177"/>
          <p:cNvSpPr>
            <a:spLocks noChangeArrowheads="1"/>
          </p:cNvSpPr>
          <p:nvPr/>
        </p:nvSpPr>
        <p:spPr bwMode="auto">
          <a:xfrm>
            <a:off x="32559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B2</a:t>
            </a:r>
          </a:p>
        </p:txBody>
      </p:sp>
      <p:sp>
        <p:nvSpPr>
          <p:cNvPr id="37042" name="Rectangle 178"/>
          <p:cNvSpPr>
            <a:spLocks noChangeArrowheads="1"/>
          </p:cNvSpPr>
          <p:nvPr/>
        </p:nvSpPr>
        <p:spPr bwMode="auto">
          <a:xfrm>
            <a:off x="26352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B1</a:t>
            </a:r>
          </a:p>
        </p:txBody>
      </p:sp>
      <p:sp>
        <p:nvSpPr>
          <p:cNvPr id="37043" name="Rectangle 179"/>
          <p:cNvSpPr>
            <a:spLocks noChangeArrowheads="1"/>
          </p:cNvSpPr>
          <p:nvPr/>
        </p:nvSpPr>
        <p:spPr bwMode="auto">
          <a:xfrm>
            <a:off x="20129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B0</a:t>
            </a:r>
          </a:p>
        </p:txBody>
      </p:sp>
      <p:sp>
        <p:nvSpPr>
          <p:cNvPr id="37044" name="Rectangle 180"/>
          <p:cNvSpPr>
            <a:spLocks noChangeArrowheads="1"/>
          </p:cNvSpPr>
          <p:nvPr/>
        </p:nvSpPr>
        <p:spPr bwMode="auto">
          <a:xfrm>
            <a:off x="13922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37045" name="Rectangle 181"/>
          <p:cNvSpPr>
            <a:spLocks noChangeArrowheads="1"/>
          </p:cNvSpPr>
          <p:nvPr/>
        </p:nvSpPr>
        <p:spPr bwMode="auto">
          <a:xfrm>
            <a:off x="7731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37046" name="Rectangle 182"/>
          <p:cNvSpPr>
            <a:spLocks noChangeArrowheads="1"/>
          </p:cNvSpPr>
          <p:nvPr/>
        </p:nvSpPr>
        <p:spPr bwMode="auto">
          <a:xfrm>
            <a:off x="1524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err="1">
                <a:solidFill>
                  <a:srgbClr val="990000"/>
                </a:solidFill>
                <a:latin typeface="Calibri" pitchFamily="34" charset="0"/>
              </a:rPr>
              <a:t>Idx</a:t>
            </a:r>
            <a:endParaRPr lang="en-GB" sz="1400" i="1" dirty="0">
              <a:solidFill>
                <a:srgbClr val="990000"/>
              </a:solidFill>
              <a:latin typeface="Calibri" pitchFamily="34" charset="0"/>
            </a:endParaRPr>
          </a:p>
        </p:txBody>
      </p:sp>
      <p:sp>
        <p:nvSpPr>
          <p:cNvPr id="37047" name="Line 183"/>
          <p:cNvSpPr>
            <a:spLocks noChangeShapeType="1"/>
          </p:cNvSpPr>
          <p:nvPr/>
        </p:nvSpPr>
        <p:spPr bwMode="auto">
          <a:xfrm>
            <a:off x="152400"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37048" name="Line 184"/>
          <p:cNvSpPr>
            <a:spLocks noChangeShapeType="1"/>
          </p:cNvSpPr>
          <p:nvPr/>
        </p:nvSpPr>
        <p:spPr bwMode="auto">
          <a:xfrm>
            <a:off x="152400" y="4638675"/>
            <a:ext cx="4325112" cy="1588"/>
          </a:xfrm>
          <a:prstGeom prst="line">
            <a:avLst/>
          </a:prstGeom>
          <a:noFill/>
          <a:ln w="12600">
            <a:solidFill>
              <a:srgbClr val="000066"/>
            </a:solidFill>
            <a:miter lim="800000"/>
            <a:headEnd/>
            <a:tailEnd/>
          </a:ln>
          <a:effectLst/>
        </p:spPr>
        <p:txBody>
          <a:bodyPr/>
          <a:lstStyle/>
          <a:p>
            <a:endParaRPr lang="en-US"/>
          </a:p>
        </p:txBody>
      </p:sp>
      <p:sp>
        <p:nvSpPr>
          <p:cNvPr id="37049" name="Line 185"/>
          <p:cNvSpPr>
            <a:spLocks noChangeShapeType="1"/>
          </p:cNvSpPr>
          <p:nvPr/>
        </p:nvSpPr>
        <p:spPr bwMode="auto">
          <a:xfrm>
            <a:off x="152400" y="4919663"/>
            <a:ext cx="4325112" cy="1588"/>
          </a:xfrm>
          <a:prstGeom prst="line">
            <a:avLst/>
          </a:prstGeom>
          <a:noFill/>
          <a:ln w="12600">
            <a:solidFill>
              <a:srgbClr val="000066"/>
            </a:solidFill>
            <a:miter lim="800000"/>
            <a:headEnd/>
            <a:tailEnd/>
          </a:ln>
          <a:effectLst/>
        </p:spPr>
        <p:txBody>
          <a:bodyPr/>
          <a:lstStyle/>
          <a:p>
            <a:endParaRPr lang="en-US"/>
          </a:p>
        </p:txBody>
      </p:sp>
      <p:sp>
        <p:nvSpPr>
          <p:cNvPr id="37050" name="Line 186"/>
          <p:cNvSpPr>
            <a:spLocks noChangeShapeType="1"/>
          </p:cNvSpPr>
          <p:nvPr/>
        </p:nvSpPr>
        <p:spPr bwMode="auto">
          <a:xfrm>
            <a:off x="152400" y="5200650"/>
            <a:ext cx="4325112" cy="1588"/>
          </a:xfrm>
          <a:prstGeom prst="line">
            <a:avLst/>
          </a:prstGeom>
          <a:noFill/>
          <a:ln w="12600">
            <a:solidFill>
              <a:srgbClr val="000066"/>
            </a:solidFill>
            <a:miter lim="800000"/>
            <a:headEnd/>
            <a:tailEnd/>
          </a:ln>
          <a:effectLst/>
        </p:spPr>
        <p:txBody>
          <a:bodyPr/>
          <a:lstStyle/>
          <a:p>
            <a:endParaRPr lang="en-US"/>
          </a:p>
        </p:txBody>
      </p:sp>
      <p:sp>
        <p:nvSpPr>
          <p:cNvPr id="37051" name="Line 187"/>
          <p:cNvSpPr>
            <a:spLocks noChangeShapeType="1"/>
          </p:cNvSpPr>
          <p:nvPr/>
        </p:nvSpPr>
        <p:spPr bwMode="auto">
          <a:xfrm>
            <a:off x="152400" y="5484812"/>
            <a:ext cx="4325112" cy="1588"/>
          </a:xfrm>
          <a:prstGeom prst="line">
            <a:avLst/>
          </a:prstGeom>
          <a:noFill/>
          <a:ln w="12600">
            <a:solidFill>
              <a:srgbClr val="000066"/>
            </a:solidFill>
            <a:miter lim="800000"/>
            <a:headEnd/>
            <a:tailEnd/>
          </a:ln>
          <a:effectLst/>
        </p:spPr>
        <p:txBody>
          <a:bodyPr/>
          <a:lstStyle/>
          <a:p>
            <a:endParaRPr lang="en-US"/>
          </a:p>
        </p:txBody>
      </p:sp>
      <p:sp>
        <p:nvSpPr>
          <p:cNvPr id="37052" name="Line 188"/>
          <p:cNvSpPr>
            <a:spLocks noChangeShapeType="1"/>
          </p:cNvSpPr>
          <p:nvPr/>
        </p:nvSpPr>
        <p:spPr bwMode="auto">
          <a:xfrm>
            <a:off x="152400" y="5788025"/>
            <a:ext cx="4325112" cy="1588"/>
          </a:xfrm>
          <a:prstGeom prst="line">
            <a:avLst/>
          </a:prstGeom>
          <a:noFill/>
          <a:ln w="12600">
            <a:solidFill>
              <a:srgbClr val="000066"/>
            </a:solidFill>
            <a:miter lim="800000"/>
            <a:headEnd/>
            <a:tailEnd/>
          </a:ln>
          <a:effectLst/>
        </p:spPr>
        <p:txBody>
          <a:bodyPr/>
          <a:lstStyle/>
          <a:p>
            <a:endParaRPr lang="en-US"/>
          </a:p>
        </p:txBody>
      </p:sp>
      <p:sp>
        <p:nvSpPr>
          <p:cNvPr id="37053" name="Line 189"/>
          <p:cNvSpPr>
            <a:spLocks noChangeShapeType="1"/>
          </p:cNvSpPr>
          <p:nvPr/>
        </p:nvSpPr>
        <p:spPr bwMode="auto">
          <a:xfrm>
            <a:off x="152400" y="6069013"/>
            <a:ext cx="4325112" cy="1588"/>
          </a:xfrm>
          <a:prstGeom prst="line">
            <a:avLst/>
          </a:prstGeom>
          <a:noFill/>
          <a:ln w="12600">
            <a:solidFill>
              <a:srgbClr val="000066"/>
            </a:solidFill>
            <a:miter lim="800000"/>
            <a:headEnd/>
            <a:tailEnd/>
          </a:ln>
          <a:effectLst/>
        </p:spPr>
        <p:txBody>
          <a:bodyPr/>
          <a:lstStyle/>
          <a:p>
            <a:endParaRPr lang="en-US"/>
          </a:p>
        </p:txBody>
      </p:sp>
      <p:sp>
        <p:nvSpPr>
          <p:cNvPr id="37054" name="Line 190"/>
          <p:cNvSpPr>
            <a:spLocks noChangeShapeType="1"/>
          </p:cNvSpPr>
          <p:nvPr/>
        </p:nvSpPr>
        <p:spPr bwMode="auto">
          <a:xfrm>
            <a:off x="152400" y="6350000"/>
            <a:ext cx="4325112" cy="1588"/>
          </a:xfrm>
          <a:prstGeom prst="line">
            <a:avLst/>
          </a:prstGeom>
          <a:noFill/>
          <a:ln w="12600">
            <a:solidFill>
              <a:srgbClr val="000066"/>
            </a:solidFill>
            <a:miter lim="800000"/>
            <a:headEnd/>
            <a:tailEnd/>
          </a:ln>
          <a:effectLst/>
        </p:spPr>
        <p:txBody>
          <a:bodyPr/>
          <a:lstStyle/>
          <a:p>
            <a:endParaRPr lang="en-US"/>
          </a:p>
        </p:txBody>
      </p:sp>
      <p:sp>
        <p:nvSpPr>
          <p:cNvPr id="37055" name="Line 191"/>
          <p:cNvSpPr>
            <a:spLocks noChangeShapeType="1"/>
          </p:cNvSpPr>
          <p:nvPr/>
        </p:nvSpPr>
        <p:spPr bwMode="auto">
          <a:xfrm>
            <a:off x="77311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6" name="Line 192"/>
          <p:cNvSpPr>
            <a:spLocks noChangeShapeType="1"/>
          </p:cNvSpPr>
          <p:nvPr/>
        </p:nvSpPr>
        <p:spPr bwMode="auto">
          <a:xfrm>
            <a:off x="139223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7" name="Line 193"/>
          <p:cNvSpPr>
            <a:spLocks noChangeShapeType="1"/>
          </p:cNvSpPr>
          <p:nvPr/>
        </p:nvSpPr>
        <p:spPr bwMode="auto">
          <a:xfrm>
            <a:off x="20129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8" name="Line 194"/>
          <p:cNvSpPr>
            <a:spLocks noChangeShapeType="1"/>
          </p:cNvSpPr>
          <p:nvPr/>
        </p:nvSpPr>
        <p:spPr bwMode="auto">
          <a:xfrm>
            <a:off x="26352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9" name="Line 195"/>
          <p:cNvSpPr>
            <a:spLocks noChangeShapeType="1"/>
          </p:cNvSpPr>
          <p:nvPr/>
        </p:nvSpPr>
        <p:spPr bwMode="auto">
          <a:xfrm>
            <a:off x="325596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0" name="Line 196"/>
          <p:cNvSpPr>
            <a:spLocks noChangeShapeType="1"/>
          </p:cNvSpPr>
          <p:nvPr/>
        </p:nvSpPr>
        <p:spPr bwMode="auto">
          <a:xfrm>
            <a:off x="387508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7" name="Line 203"/>
          <p:cNvSpPr>
            <a:spLocks noChangeShapeType="1"/>
          </p:cNvSpPr>
          <p:nvPr/>
        </p:nvSpPr>
        <p:spPr bwMode="auto">
          <a:xfrm>
            <a:off x="152400" y="4076700"/>
            <a:ext cx="1588" cy="2554288"/>
          </a:xfrm>
          <a:prstGeom prst="line">
            <a:avLst/>
          </a:prstGeom>
          <a:noFill/>
          <a:ln w="28575">
            <a:solidFill>
              <a:srgbClr val="000066"/>
            </a:solidFill>
            <a:miter lim="800000"/>
            <a:headEnd/>
            <a:tailEnd/>
          </a:ln>
          <a:effectLst/>
        </p:spPr>
        <p:txBody>
          <a:bodyPr/>
          <a:lstStyle/>
          <a:p>
            <a:endParaRPr lang="en-US"/>
          </a:p>
        </p:txBody>
      </p:sp>
      <p:sp>
        <p:nvSpPr>
          <p:cNvPr id="37069" name="Line 205"/>
          <p:cNvSpPr>
            <a:spLocks noChangeShapeType="1"/>
          </p:cNvSpPr>
          <p:nvPr/>
        </p:nvSpPr>
        <p:spPr bwMode="auto">
          <a:xfrm>
            <a:off x="152400"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37071" name="Line 207"/>
          <p:cNvSpPr>
            <a:spLocks noChangeShapeType="1"/>
          </p:cNvSpPr>
          <p:nvPr/>
        </p:nvSpPr>
        <p:spPr bwMode="auto">
          <a:xfrm>
            <a:off x="152400" y="6630988"/>
            <a:ext cx="4325112" cy="1588"/>
          </a:xfrm>
          <a:prstGeom prst="line">
            <a:avLst/>
          </a:prstGeom>
          <a:noFill/>
          <a:ln w="28575">
            <a:solidFill>
              <a:srgbClr val="000066"/>
            </a:solidFill>
            <a:miter lim="800000"/>
            <a:headEnd/>
            <a:tailEnd/>
          </a:ln>
          <a:effectLst/>
        </p:spPr>
        <p:txBody>
          <a:bodyPr/>
          <a:lstStyle/>
          <a:p>
            <a:endParaRPr lang="en-US"/>
          </a:p>
        </p:txBody>
      </p:sp>
      <p:sp>
        <p:nvSpPr>
          <p:cNvPr id="209" name="Line 203"/>
          <p:cNvSpPr>
            <a:spLocks noChangeShapeType="1"/>
          </p:cNvSpPr>
          <p:nvPr/>
        </p:nvSpPr>
        <p:spPr bwMode="auto">
          <a:xfrm>
            <a:off x="4487333" y="4083579"/>
            <a:ext cx="1588" cy="2554288"/>
          </a:xfrm>
          <a:prstGeom prst="line">
            <a:avLst/>
          </a:prstGeom>
          <a:noFill/>
          <a:ln w="28575">
            <a:solidFill>
              <a:srgbClr val="000066"/>
            </a:solidFill>
            <a:miter lim="800000"/>
            <a:headEnd/>
            <a:tailEnd/>
          </a:ln>
          <a:effectLst/>
        </p:spPr>
        <p:txBody>
          <a:bodyPr/>
          <a:lstStyle/>
          <a:p>
            <a:endParaRPr lang="en-US"/>
          </a:p>
        </p:txBody>
      </p:sp>
      <p:sp>
        <p:nvSpPr>
          <p:cNvPr id="210" name="Rectangle 57"/>
          <p:cNvSpPr>
            <a:spLocks noChangeArrowheads="1"/>
          </p:cNvSpPr>
          <p:nvPr/>
        </p:nvSpPr>
        <p:spPr bwMode="auto">
          <a:xfrm>
            <a:off x="83708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1" name="Rectangle 58"/>
          <p:cNvSpPr>
            <a:spLocks noChangeArrowheads="1"/>
          </p:cNvSpPr>
          <p:nvPr/>
        </p:nvSpPr>
        <p:spPr bwMode="auto">
          <a:xfrm>
            <a:off x="77517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2" name="Rectangle 59"/>
          <p:cNvSpPr>
            <a:spLocks noChangeArrowheads="1"/>
          </p:cNvSpPr>
          <p:nvPr/>
        </p:nvSpPr>
        <p:spPr bwMode="auto">
          <a:xfrm>
            <a:off x="71310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3" name="Rectangle 60"/>
          <p:cNvSpPr>
            <a:spLocks noChangeArrowheads="1"/>
          </p:cNvSpPr>
          <p:nvPr/>
        </p:nvSpPr>
        <p:spPr bwMode="auto">
          <a:xfrm>
            <a:off x="65087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4" name="Rectangle 61"/>
          <p:cNvSpPr>
            <a:spLocks noChangeArrowheads="1"/>
          </p:cNvSpPr>
          <p:nvPr/>
        </p:nvSpPr>
        <p:spPr bwMode="auto">
          <a:xfrm>
            <a:off x="58880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15" name="Rectangle 62"/>
          <p:cNvSpPr>
            <a:spLocks noChangeArrowheads="1"/>
          </p:cNvSpPr>
          <p:nvPr/>
        </p:nvSpPr>
        <p:spPr bwMode="auto">
          <a:xfrm>
            <a:off x="52689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14</a:t>
            </a:r>
          </a:p>
        </p:txBody>
      </p:sp>
      <p:sp>
        <p:nvSpPr>
          <p:cNvPr id="216" name="Rectangle 63"/>
          <p:cNvSpPr>
            <a:spLocks noChangeArrowheads="1"/>
          </p:cNvSpPr>
          <p:nvPr/>
        </p:nvSpPr>
        <p:spPr bwMode="auto">
          <a:xfrm>
            <a:off x="46482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F</a:t>
            </a:r>
          </a:p>
        </p:txBody>
      </p:sp>
      <p:sp>
        <p:nvSpPr>
          <p:cNvPr id="217" name="Rectangle 71"/>
          <p:cNvSpPr>
            <a:spLocks noChangeArrowheads="1"/>
          </p:cNvSpPr>
          <p:nvPr/>
        </p:nvSpPr>
        <p:spPr bwMode="auto">
          <a:xfrm>
            <a:off x="83708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D3</a:t>
            </a:r>
          </a:p>
        </p:txBody>
      </p:sp>
      <p:sp>
        <p:nvSpPr>
          <p:cNvPr id="218" name="Rectangle 72"/>
          <p:cNvSpPr>
            <a:spLocks noChangeArrowheads="1"/>
          </p:cNvSpPr>
          <p:nvPr/>
        </p:nvSpPr>
        <p:spPr bwMode="auto">
          <a:xfrm>
            <a:off x="77517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219" name="Rectangle 73"/>
          <p:cNvSpPr>
            <a:spLocks noChangeArrowheads="1"/>
          </p:cNvSpPr>
          <p:nvPr/>
        </p:nvSpPr>
        <p:spPr bwMode="auto">
          <a:xfrm>
            <a:off x="71310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77</a:t>
            </a:r>
          </a:p>
        </p:txBody>
      </p:sp>
      <p:sp>
        <p:nvSpPr>
          <p:cNvPr id="220" name="Rectangle 74"/>
          <p:cNvSpPr>
            <a:spLocks noChangeArrowheads="1"/>
          </p:cNvSpPr>
          <p:nvPr/>
        </p:nvSpPr>
        <p:spPr bwMode="auto">
          <a:xfrm>
            <a:off x="65087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83</a:t>
            </a:r>
          </a:p>
        </p:txBody>
      </p:sp>
      <p:sp>
        <p:nvSpPr>
          <p:cNvPr id="221" name="Rectangle 75"/>
          <p:cNvSpPr>
            <a:spLocks noChangeArrowheads="1"/>
          </p:cNvSpPr>
          <p:nvPr/>
        </p:nvSpPr>
        <p:spPr bwMode="auto">
          <a:xfrm>
            <a:off x="58880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2" name="Rectangle 76"/>
          <p:cNvSpPr>
            <a:spLocks noChangeArrowheads="1"/>
          </p:cNvSpPr>
          <p:nvPr/>
        </p:nvSpPr>
        <p:spPr bwMode="auto">
          <a:xfrm>
            <a:off x="52689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13</a:t>
            </a:r>
          </a:p>
        </p:txBody>
      </p:sp>
      <p:sp>
        <p:nvSpPr>
          <p:cNvPr id="223" name="Rectangle 77"/>
          <p:cNvSpPr>
            <a:spLocks noChangeArrowheads="1"/>
          </p:cNvSpPr>
          <p:nvPr/>
        </p:nvSpPr>
        <p:spPr bwMode="auto">
          <a:xfrm>
            <a:off x="46482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E</a:t>
            </a:r>
          </a:p>
        </p:txBody>
      </p:sp>
      <p:sp>
        <p:nvSpPr>
          <p:cNvPr id="224" name="Rectangle 85"/>
          <p:cNvSpPr>
            <a:spLocks noChangeArrowheads="1"/>
          </p:cNvSpPr>
          <p:nvPr/>
        </p:nvSpPr>
        <p:spPr bwMode="auto">
          <a:xfrm>
            <a:off x="83708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25" name="Rectangle 86"/>
          <p:cNvSpPr>
            <a:spLocks noChangeArrowheads="1"/>
          </p:cNvSpPr>
          <p:nvPr/>
        </p:nvSpPr>
        <p:spPr bwMode="auto">
          <a:xfrm>
            <a:off x="77517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34</a:t>
            </a:r>
          </a:p>
        </p:txBody>
      </p:sp>
      <p:sp>
        <p:nvSpPr>
          <p:cNvPr id="226" name="Rectangle 87"/>
          <p:cNvSpPr>
            <a:spLocks noChangeArrowheads="1"/>
          </p:cNvSpPr>
          <p:nvPr/>
        </p:nvSpPr>
        <p:spPr bwMode="auto">
          <a:xfrm>
            <a:off x="71310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96</a:t>
            </a:r>
          </a:p>
        </p:txBody>
      </p:sp>
      <p:sp>
        <p:nvSpPr>
          <p:cNvPr id="227" name="Rectangle 88"/>
          <p:cNvSpPr>
            <a:spLocks noChangeArrowheads="1"/>
          </p:cNvSpPr>
          <p:nvPr/>
        </p:nvSpPr>
        <p:spPr bwMode="auto">
          <a:xfrm>
            <a:off x="65087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228" name="Rectangle 89"/>
          <p:cNvSpPr>
            <a:spLocks noChangeArrowheads="1"/>
          </p:cNvSpPr>
          <p:nvPr/>
        </p:nvSpPr>
        <p:spPr bwMode="auto">
          <a:xfrm>
            <a:off x="58880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9" name="Rectangle 90"/>
          <p:cNvSpPr>
            <a:spLocks noChangeArrowheads="1"/>
          </p:cNvSpPr>
          <p:nvPr/>
        </p:nvSpPr>
        <p:spPr bwMode="auto">
          <a:xfrm>
            <a:off x="52689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230" name="Rectangle 91"/>
          <p:cNvSpPr>
            <a:spLocks noChangeArrowheads="1"/>
          </p:cNvSpPr>
          <p:nvPr/>
        </p:nvSpPr>
        <p:spPr bwMode="auto">
          <a:xfrm>
            <a:off x="46482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D</a:t>
            </a:r>
          </a:p>
        </p:txBody>
      </p:sp>
      <p:sp>
        <p:nvSpPr>
          <p:cNvPr id="231" name="Rectangle 99"/>
          <p:cNvSpPr>
            <a:spLocks noChangeArrowheads="1"/>
          </p:cNvSpPr>
          <p:nvPr/>
        </p:nvSpPr>
        <p:spPr bwMode="auto">
          <a:xfrm>
            <a:off x="83708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2" name="Rectangle 100"/>
          <p:cNvSpPr>
            <a:spLocks noChangeArrowheads="1"/>
          </p:cNvSpPr>
          <p:nvPr/>
        </p:nvSpPr>
        <p:spPr bwMode="auto">
          <a:xfrm>
            <a:off x="77517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3" name="Rectangle 101"/>
          <p:cNvSpPr>
            <a:spLocks noChangeArrowheads="1"/>
          </p:cNvSpPr>
          <p:nvPr/>
        </p:nvSpPr>
        <p:spPr bwMode="auto">
          <a:xfrm>
            <a:off x="71310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4" name="Rectangle 102"/>
          <p:cNvSpPr>
            <a:spLocks noChangeArrowheads="1"/>
          </p:cNvSpPr>
          <p:nvPr/>
        </p:nvSpPr>
        <p:spPr bwMode="auto">
          <a:xfrm>
            <a:off x="65087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5" name="Rectangle 103"/>
          <p:cNvSpPr>
            <a:spLocks noChangeArrowheads="1"/>
          </p:cNvSpPr>
          <p:nvPr/>
        </p:nvSpPr>
        <p:spPr bwMode="auto">
          <a:xfrm>
            <a:off x="58880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36" name="Rectangle 104"/>
          <p:cNvSpPr>
            <a:spLocks noChangeArrowheads="1"/>
          </p:cNvSpPr>
          <p:nvPr/>
        </p:nvSpPr>
        <p:spPr bwMode="auto">
          <a:xfrm>
            <a:off x="52689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12</a:t>
            </a:r>
          </a:p>
        </p:txBody>
      </p:sp>
      <p:sp>
        <p:nvSpPr>
          <p:cNvPr id="237" name="Rectangle 105"/>
          <p:cNvSpPr>
            <a:spLocks noChangeArrowheads="1"/>
          </p:cNvSpPr>
          <p:nvPr/>
        </p:nvSpPr>
        <p:spPr bwMode="auto">
          <a:xfrm>
            <a:off x="46482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C</a:t>
            </a:r>
          </a:p>
        </p:txBody>
      </p:sp>
      <p:sp>
        <p:nvSpPr>
          <p:cNvPr id="238" name="Rectangle 113"/>
          <p:cNvSpPr>
            <a:spLocks noChangeArrowheads="1"/>
          </p:cNvSpPr>
          <p:nvPr/>
        </p:nvSpPr>
        <p:spPr bwMode="auto">
          <a:xfrm>
            <a:off x="83708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9" name="Rectangle 114"/>
          <p:cNvSpPr>
            <a:spLocks noChangeArrowheads="1"/>
          </p:cNvSpPr>
          <p:nvPr/>
        </p:nvSpPr>
        <p:spPr bwMode="auto">
          <a:xfrm>
            <a:off x="77517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0" name="Rectangle 115"/>
          <p:cNvSpPr>
            <a:spLocks noChangeArrowheads="1"/>
          </p:cNvSpPr>
          <p:nvPr/>
        </p:nvSpPr>
        <p:spPr bwMode="auto">
          <a:xfrm>
            <a:off x="71310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1" name="Rectangle 116"/>
          <p:cNvSpPr>
            <a:spLocks noChangeArrowheads="1"/>
          </p:cNvSpPr>
          <p:nvPr/>
        </p:nvSpPr>
        <p:spPr bwMode="auto">
          <a:xfrm>
            <a:off x="65087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2" name="Rectangle 117"/>
          <p:cNvSpPr>
            <a:spLocks noChangeArrowheads="1"/>
          </p:cNvSpPr>
          <p:nvPr/>
        </p:nvSpPr>
        <p:spPr bwMode="auto">
          <a:xfrm>
            <a:off x="58880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43" name="Rectangle 118"/>
          <p:cNvSpPr>
            <a:spLocks noChangeArrowheads="1"/>
          </p:cNvSpPr>
          <p:nvPr/>
        </p:nvSpPr>
        <p:spPr bwMode="auto">
          <a:xfrm>
            <a:off x="52689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0B</a:t>
            </a:r>
          </a:p>
        </p:txBody>
      </p:sp>
      <p:sp>
        <p:nvSpPr>
          <p:cNvPr id="244" name="Rectangle 119"/>
          <p:cNvSpPr>
            <a:spLocks noChangeArrowheads="1"/>
          </p:cNvSpPr>
          <p:nvPr/>
        </p:nvSpPr>
        <p:spPr bwMode="auto">
          <a:xfrm>
            <a:off x="46482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B</a:t>
            </a:r>
          </a:p>
        </p:txBody>
      </p:sp>
      <p:sp>
        <p:nvSpPr>
          <p:cNvPr id="245" name="Rectangle 127"/>
          <p:cNvSpPr>
            <a:spLocks noChangeArrowheads="1"/>
          </p:cNvSpPr>
          <p:nvPr/>
        </p:nvSpPr>
        <p:spPr bwMode="auto">
          <a:xfrm>
            <a:off x="83708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3B</a:t>
            </a:r>
          </a:p>
        </p:txBody>
      </p:sp>
      <p:sp>
        <p:nvSpPr>
          <p:cNvPr id="246" name="Rectangle 128"/>
          <p:cNvSpPr>
            <a:spLocks noChangeArrowheads="1"/>
          </p:cNvSpPr>
          <p:nvPr/>
        </p:nvSpPr>
        <p:spPr bwMode="auto">
          <a:xfrm>
            <a:off x="77517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a:t>
            </a:r>
          </a:p>
        </p:txBody>
      </p:sp>
      <p:sp>
        <p:nvSpPr>
          <p:cNvPr id="247" name="Rectangle 129"/>
          <p:cNvSpPr>
            <a:spLocks noChangeArrowheads="1"/>
          </p:cNvSpPr>
          <p:nvPr/>
        </p:nvSpPr>
        <p:spPr bwMode="auto">
          <a:xfrm>
            <a:off x="71310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48" name="Rectangle 130"/>
          <p:cNvSpPr>
            <a:spLocks noChangeArrowheads="1"/>
          </p:cNvSpPr>
          <p:nvPr/>
        </p:nvSpPr>
        <p:spPr bwMode="auto">
          <a:xfrm>
            <a:off x="65087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93</a:t>
            </a:r>
          </a:p>
        </p:txBody>
      </p:sp>
      <p:sp>
        <p:nvSpPr>
          <p:cNvPr id="249" name="Rectangle 131"/>
          <p:cNvSpPr>
            <a:spLocks noChangeArrowheads="1"/>
          </p:cNvSpPr>
          <p:nvPr/>
        </p:nvSpPr>
        <p:spPr bwMode="auto">
          <a:xfrm>
            <a:off x="58880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50" name="Rectangle 132"/>
          <p:cNvSpPr>
            <a:spLocks noChangeArrowheads="1"/>
          </p:cNvSpPr>
          <p:nvPr/>
        </p:nvSpPr>
        <p:spPr bwMode="auto">
          <a:xfrm>
            <a:off x="52689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1" name="Rectangle 133"/>
          <p:cNvSpPr>
            <a:spLocks noChangeArrowheads="1"/>
          </p:cNvSpPr>
          <p:nvPr/>
        </p:nvSpPr>
        <p:spPr bwMode="auto">
          <a:xfrm>
            <a:off x="46482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A</a:t>
            </a:r>
          </a:p>
        </p:txBody>
      </p:sp>
      <p:sp>
        <p:nvSpPr>
          <p:cNvPr id="252" name="Rectangle 141"/>
          <p:cNvSpPr>
            <a:spLocks noChangeArrowheads="1"/>
          </p:cNvSpPr>
          <p:nvPr/>
        </p:nvSpPr>
        <p:spPr bwMode="auto">
          <a:xfrm>
            <a:off x="83708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3" name="Rectangle 142"/>
          <p:cNvSpPr>
            <a:spLocks noChangeArrowheads="1"/>
          </p:cNvSpPr>
          <p:nvPr/>
        </p:nvSpPr>
        <p:spPr bwMode="auto">
          <a:xfrm>
            <a:off x="77517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4" name="Rectangle 143"/>
          <p:cNvSpPr>
            <a:spLocks noChangeArrowheads="1"/>
          </p:cNvSpPr>
          <p:nvPr/>
        </p:nvSpPr>
        <p:spPr bwMode="auto">
          <a:xfrm>
            <a:off x="71310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5" name="Rectangle 144"/>
          <p:cNvSpPr>
            <a:spLocks noChangeArrowheads="1"/>
          </p:cNvSpPr>
          <p:nvPr/>
        </p:nvSpPr>
        <p:spPr bwMode="auto">
          <a:xfrm>
            <a:off x="65087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6" name="Rectangle 145"/>
          <p:cNvSpPr>
            <a:spLocks noChangeArrowheads="1"/>
          </p:cNvSpPr>
          <p:nvPr/>
        </p:nvSpPr>
        <p:spPr bwMode="auto">
          <a:xfrm>
            <a:off x="58880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57" name="Rectangle 146"/>
          <p:cNvSpPr>
            <a:spLocks noChangeArrowheads="1"/>
          </p:cNvSpPr>
          <p:nvPr/>
        </p:nvSpPr>
        <p:spPr bwMode="auto">
          <a:xfrm>
            <a:off x="52689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8" name="Rectangle 147"/>
          <p:cNvSpPr>
            <a:spLocks noChangeArrowheads="1"/>
          </p:cNvSpPr>
          <p:nvPr/>
        </p:nvSpPr>
        <p:spPr bwMode="auto">
          <a:xfrm>
            <a:off x="46482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9</a:t>
            </a:r>
          </a:p>
        </p:txBody>
      </p:sp>
      <p:sp>
        <p:nvSpPr>
          <p:cNvPr id="259" name="Rectangle 155"/>
          <p:cNvSpPr>
            <a:spLocks noChangeArrowheads="1"/>
          </p:cNvSpPr>
          <p:nvPr/>
        </p:nvSpPr>
        <p:spPr bwMode="auto">
          <a:xfrm>
            <a:off x="83708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89</a:t>
            </a:r>
          </a:p>
        </p:txBody>
      </p:sp>
      <p:sp>
        <p:nvSpPr>
          <p:cNvPr id="260" name="Rectangle 156"/>
          <p:cNvSpPr>
            <a:spLocks noChangeArrowheads="1"/>
          </p:cNvSpPr>
          <p:nvPr/>
        </p:nvSpPr>
        <p:spPr bwMode="auto">
          <a:xfrm>
            <a:off x="77517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51</a:t>
            </a:r>
          </a:p>
        </p:txBody>
      </p:sp>
      <p:sp>
        <p:nvSpPr>
          <p:cNvPr id="261" name="Rectangle 157"/>
          <p:cNvSpPr>
            <a:spLocks noChangeArrowheads="1"/>
          </p:cNvSpPr>
          <p:nvPr/>
        </p:nvSpPr>
        <p:spPr bwMode="auto">
          <a:xfrm>
            <a:off x="71310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262" name="Rectangle 158"/>
          <p:cNvSpPr>
            <a:spLocks noChangeArrowheads="1"/>
          </p:cNvSpPr>
          <p:nvPr/>
        </p:nvSpPr>
        <p:spPr bwMode="auto">
          <a:xfrm>
            <a:off x="65087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3A</a:t>
            </a:r>
          </a:p>
        </p:txBody>
      </p:sp>
      <p:sp>
        <p:nvSpPr>
          <p:cNvPr id="263" name="Rectangle 159"/>
          <p:cNvSpPr>
            <a:spLocks noChangeArrowheads="1"/>
          </p:cNvSpPr>
          <p:nvPr/>
        </p:nvSpPr>
        <p:spPr bwMode="auto">
          <a:xfrm>
            <a:off x="58880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64" name="Rectangle 160"/>
          <p:cNvSpPr>
            <a:spLocks noChangeArrowheads="1"/>
          </p:cNvSpPr>
          <p:nvPr/>
        </p:nvSpPr>
        <p:spPr bwMode="auto">
          <a:xfrm>
            <a:off x="52689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24</a:t>
            </a:r>
          </a:p>
        </p:txBody>
      </p:sp>
      <p:sp>
        <p:nvSpPr>
          <p:cNvPr id="265" name="Rectangle 161"/>
          <p:cNvSpPr>
            <a:spLocks noChangeArrowheads="1"/>
          </p:cNvSpPr>
          <p:nvPr/>
        </p:nvSpPr>
        <p:spPr bwMode="auto">
          <a:xfrm>
            <a:off x="46482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8</a:t>
            </a:r>
          </a:p>
        </p:txBody>
      </p:sp>
      <p:sp>
        <p:nvSpPr>
          <p:cNvPr id="266" name="Rectangle 169"/>
          <p:cNvSpPr>
            <a:spLocks noChangeArrowheads="1"/>
          </p:cNvSpPr>
          <p:nvPr/>
        </p:nvSpPr>
        <p:spPr bwMode="auto">
          <a:xfrm>
            <a:off x="83708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B3</a:t>
            </a:r>
          </a:p>
        </p:txBody>
      </p:sp>
      <p:sp>
        <p:nvSpPr>
          <p:cNvPr id="267" name="Rectangle 170"/>
          <p:cNvSpPr>
            <a:spLocks noChangeArrowheads="1"/>
          </p:cNvSpPr>
          <p:nvPr/>
        </p:nvSpPr>
        <p:spPr bwMode="auto">
          <a:xfrm>
            <a:off x="77517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B2</a:t>
            </a:r>
          </a:p>
        </p:txBody>
      </p:sp>
      <p:sp>
        <p:nvSpPr>
          <p:cNvPr id="268" name="Rectangle 171"/>
          <p:cNvSpPr>
            <a:spLocks noChangeArrowheads="1"/>
          </p:cNvSpPr>
          <p:nvPr/>
        </p:nvSpPr>
        <p:spPr bwMode="auto">
          <a:xfrm>
            <a:off x="71310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B1</a:t>
            </a:r>
          </a:p>
        </p:txBody>
      </p:sp>
      <p:sp>
        <p:nvSpPr>
          <p:cNvPr id="269" name="Rectangle 172"/>
          <p:cNvSpPr>
            <a:spLocks noChangeArrowheads="1"/>
          </p:cNvSpPr>
          <p:nvPr/>
        </p:nvSpPr>
        <p:spPr bwMode="auto">
          <a:xfrm>
            <a:off x="65087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B0</a:t>
            </a:r>
          </a:p>
        </p:txBody>
      </p:sp>
      <p:sp>
        <p:nvSpPr>
          <p:cNvPr id="270" name="Rectangle 173"/>
          <p:cNvSpPr>
            <a:spLocks noChangeArrowheads="1"/>
          </p:cNvSpPr>
          <p:nvPr/>
        </p:nvSpPr>
        <p:spPr bwMode="auto">
          <a:xfrm>
            <a:off x="58880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271" name="Rectangle 174"/>
          <p:cNvSpPr>
            <a:spLocks noChangeArrowheads="1"/>
          </p:cNvSpPr>
          <p:nvPr/>
        </p:nvSpPr>
        <p:spPr bwMode="auto">
          <a:xfrm>
            <a:off x="52689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272" name="Rectangle 175"/>
          <p:cNvSpPr>
            <a:spLocks noChangeArrowheads="1"/>
          </p:cNvSpPr>
          <p:nvPr/>
        </p:nvSpPr>
        <p:spPr bwMode="auto">
          <a:xfrm>
            <a:off x="46482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err="1">
                <a:solidFill>
                  <a:srgbClr val="990000"/>
                </a:solidFill>
                <a:latin typeface="Calibri" pitchFamily="34" charset="0"/>
              </a:rPr>
              <a:t>Idx</a:t>
            </a:r>
            <a:endParaRPr lang="en-GB" sz="1400" i="1" dirty="0">
              <a:solidFill>
                <a:srgbClr val="990000"/>
              </a:solidFill>
              <a:latin typeface="Calibri" pitchFamily="34" charset="0"/>
            </a:endParaRPr>
          </a:p>
        </p:txBody>
      </p:sp>
      <p:sp>
        <p:nvSpPr>
          <p:cNvPr id="273" name="Line 183"/>
          <p:cNvSpPr>
            <a:spLocks noChangeShapeType="1"/>
          </p:cNvSpPr>
          <p:nvPr/>
        </p:nvSpPr>
        <p:spPr bwMode="auto">
          <a:xfrm>
            <a:off x="4666488"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274" name="Line 184"/>
          <p:cNvSpPr>
            <a:spLocks noChangeShapeType="1"/>
          </p:cNvSpPr>
          <p:nvPr/>
        </p:nvSpPr>
        <p:spPr bwMode="auto">
          <a:xfrm>
            <a:off x="4666488" y="4638675"/>
            <a:ext cx="4325112" cy="1588"/>
          </a:xfrm>
          <a:prstGeom prst="line">
            <a:avLst/>
          </a:prstGeom>
          <a:noFill/>
          <a:ln w="12600">
            <a:solidFill>
              <a:srgbClr val="000066"/>
            </a:solidFill>
            <a:miter lim="800000"/>
            <a:headEnd/>
            <a:tailEnd/>
          </a:ln>
          <a:effectLst/>
        </p:spPr>
        <p:txBody>
          <a:bodyPr/>
          <a:lstStyle/>
          <a:p>
            <a:endParaRPr lang="en-US"/>
          </a:p>
        </p:txBody>
      </p:sp>
      <p:sp>
        <p:nvSpPr>
          <p:cNvPr id="275" name="Line 185"/>
          <p:cNvSpPr>
            <a:spLocks noChangeShapeType="1"/>
          </p:cNvSpPr>
          <p:nvPr/>
        </p:nvSpPr>
        <p:spPr bwMode="auto">
          <a:xfrm>
            <a:off x="4666488" y="4919663"/>
            <a:ext cx="4325112" cy="1588"/>
          </a:xfrm>
          <a:prstGeom prst="line">
            <a:avLst/>
          </a:prstGeom>
          <a:noFill/>
          <a:ln w="12600">
            <a:solidFill>
              <a:srgbClr val="000066"/>
            </a:solidFill>
            <a:miter lim="800000"/>
            <a:headEnd/>
            <a:tailEnd/>
          </a:ln>
          <a:effectLst/>
        </p:spPr>
        <p:txBody>
          <a:bodyPr/>
          <a:lstStyle/>
          <a:p>
            <a:endParaRPr lang="en-US"/>
          </a:p>
        </p:txBody>
      </p:sp>
      <p:sp>
        <p:nvSpPr>
          <p:cNvPr id="276" name="Line 186"/>
          <p:cNvSpPr>
            <a:spLocks noChangeShapeType="1"/>
          </p:cNvSpPr>
          <p:nvPr/>
        </p:nvSpPr>
        <p:spPr bwMode="auto">
          <a:xfrm>
            <a:off x="4666488" y="5200650"/>
            <a:ext cx="4325112" cy="1588"/>
          </a:xfrm>
          <a:prstGeom prst="line">
            <a:avLst/>
          </a:prstGeom>
          <a:noFill/>
          <a:ln w="12600">
            <a:solidFill>
              <a:srgbClr val="000066"/>
            </a:solidFill>
            <a:miter lim="800000"/>
            <a:headEnd/>
            <a:tailEnd/>
          </a:ln>
          <a:effectLst/>
        </p:spPr>
        <p:txBody>
          <a:bodyPr/>
          <a:lstStyle/>
          <a:p>
            <a:endParaRPr lang="en-US"/>
          </a:p>
        </p:txBody>
      </p:sp>
      <p:sp>
        <p:nvSpPr>
          <p:cNvPr id="277" name="Line 187"/>
          <p:cNvSpPr>
            <a:spLocks noChangeShapeType="1"/>
          </p:cNvSpPr>
          <p:nvPr/>
        </p:nvSpPr>
        <p:spPr bwMode="auto">
          <a:xfrm>
            <a:off x="4666488" y="5484812"/>
            <a:ext cx="4325112" cy="1588"/>
          </a:xfrm>
          <a:prstGeom prst="line">
            <a:avLst/>
          </a:prstGeom>
          <a:noFill/>
          <a:ln w="12600">
            <a:solidFill>
              <a:srgbClr val="000066"/>
            </a:solidFill>
            <a:miter lim="800000"/>
            <a:headEnd/>
            <a:tailEnd/>
          </a:ln>
          <a:effectLst/>
        </p:spPr>
        <p:txBody>
          <a:bodyPr/>
          <a:lstStyle/>
          <a:p>
            <a:endParaRPr lang="en-US"/>
          </a:p>
        </p:txBody>
      </p:sp>
      <p:sp>
        <p:nvSpPr>
          <p:cNvPr id="278" name="Line 188"/>
          <p:cNvSpPr>
            <a:spLocks noChangeShapeType="1"/>
          </p:cNvSpPr>
          <p:nvPr/>
        </p:nvSpPr>
        <p:spPr bwMode="auto">
          <a:xfrm>
            <a:off x="4666488" y="5788025"/>
            <a:ext cx="4325112" cy="1588"/>
          </a:xfrm>
          <a:prstGeom prst="line">
            <a:avLst/>
          </a:prstGeom>
          <a:noFill/>
          <a:ln w="12600">
            <a:solidFill>
              <a:srgbClr val="000066"/>
            </a:solidFill>
            <a:miter lim="800000"/>
            <a:headEnd/>
            <a:tailEnd/>
          </a:ln>
          <a:effectLst/>
        </p:spPr>
        <p:txBody>
          <a:bodyPr/>
          <a:lstStyle/>
          <a:p>
            <a:endParaRPr lang="en-US"/>
          </a:p>
        </p:txBody>
      </p:sp>
      <p:sp>
        <p:nvSpPr>
          <p:cNvPr id="279" name="Line 189"/>
          <p:cNvSpPr>
            <a:spLocks noChangeShapeType="1"/>
          </p:cNvSpPr>
          <p:nvPr/>
        </p:nvSpPr>
        <p:spPr bwMode="auto">
          <a:xfrm>
            <a:off x="4666488" y="6069013"/>
            <a:ext cx="4325112" cy="1588"/>
          </a:xfrm>
          <a:prstGeom prst="line">
            <a:avLst/>
          </a:prstGeom>
          <a:noFill/>
          <a:ln w="12600">
            <a:solidFill>
              <a:srgbClr val="000066"/>
            </a:solidFill>
            <a:miter lim="800000"/>
            <a:headEnd/>
            <a:tailEnd/>
          </a:ln>
          <a:effectLst/>
        </p:spPr>
        <p:txBody>
          <a:bodyPr/>
          <a:lstStyle/>
          <a:p>
            <a:endParaRPr lang="en-US"/>
          </a:p>
        </p:txBody>
      </p:sp>
      <p:sp>
        <p:nvSpPr>
          <p:cNvPr id="280" name="Line 190"/>
          <p:cNvSpPr>
            <a:spLocks noChangeShapeType="1"/>
          </p:cNvSpPr>
          <p:nvPr/>
        </p:nvSpPr>
        <p:spPr bwMode="auto">
          <a:xfrm>
            <a:off x="4666488" y="6350000"/>
            <a:ext cx="4325112" cy="1588"/>
          </a:xfrm>
          <a:prstGeom prst="line">
            <a:avLst/>
          </a:prstGeom>
          <a:noFill/>
          <a:ln w="12600">
            <a:solidFill>
              <a:srgbClr val="000066"/>
            </a:solidFill>
            <a:miter lim="800000"/>
            <a:headEnd/>
            <a:tailEnd/>
          </a:ln>
          <a:effectLst/>
        </p:spPr>
        <p:txBody>
          <a:bodyPr/>
          <a:lstStyle/>
          <a:p>
            <a:endParaRPr lang="en-US"/>
          </a:p>
        </p:txBody>
      </p:sp>
      <p:sp>
        <p:nvSpPr>
          <p:cNvPr id="281" name="Line 197"/>
          <p:cNvSpPr>
            <a:spLocks noChangeShapeType="1"/>
          </p:cNvSpPr>
          <p:nvPr/>
        </p:nvSpPr>
        <p:spPr bwMode="auto">
          <a:xfrm>
            <a:off x="5268913" y="4076700"/>
            <a:ext cx="1588" cy="2554288"/>
          </a:xfrm>
          <a:prstGeom prst="line">
            <a:avLst/>
          </a:prstGeom>
          <a:noFill/>
          <a:ln w="12600">
            <a:solidFill>
              <a:srgbClr val="000066"/>
            </a:solidFill>
            <a:miter lim="800000"/>
            <a:headEnd/>
            <a:tailEnd/>
          </a:ln>
          <a:effectLst/>
        </p:spPr>
        <p:txBody>
          <a:bodyPr/>
          <a:lstStyle/>
          <a:p>
            <a:endParaRPr lang="en-US"/>
          </a:p>
        </p:txBody>
      </p:sp>
      <p:sp>
        <p:nvSpPr>
          <p:cNvPr id="282" name="Line 198"/>
          <p:cNvSpPr>
            <a:spLocks noChangeShapeType="1"/>
          </p:cNvSpPr>
          <p:nvPr/>
        </p:nvSpPr>
        <p:spPr bwMode="auto">
          <a:xfrm>
            <a:off x="5888038" y="4076700"/>
            <a:ext cx="1588" cy="2554288"/>
          </a:xfrm>
          <a:prstGeom prst="line">
            <a:avLst/>
          </a:prstGeom>
          <a:noFill/>
          <a:ln w="12600">
            <a:solidFill>
              <a:srgbClr val="000066"/>
            </a:solidFill>
            <a:miter lim="800000"/>
            <a:headEnd/>
            <a:tailEnd/>
          </a:ln>
          <a:effectLst/>
        </p:spPr>
        <p:txBody>
          <a:bodyPr/>
          <a:lstStyle/>
          <a:p>
            <a:endParaRPr lang="en-US"/>
          </a:p>
        </p:txBody>
      </p:sp>
      <p:sp>
        <p:nvSpPr>
          <p:cNvPr id="283" name="Line 199"/>
          <p:cNvSpPr>
            <a:spLocks noChangeShapeType="1"/>
          </p:cNvSpPr>
          <p:nvPr/>
        </p:nvSpPr>
        <p:spPr bwMode="auto">
          <a:xfrm>
            <a:off x="65087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4" name="Line 200"/>
          <p:cNvSpPr>
            <a:spLocks noChangeShapeType="1"/>
          </p:cNvSpPr>
          <p:nvPr/>
        </p:nvSpPr>
        <p:spPr bwMode="auto">
          <a:xfrm>
            <a:off x="71310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5" name="Line 201"/>
          <p:cNvSpPr>
            <a:spLocks noChangeShapeType="1"/>
          </p:cNvSpPr>
          <p:nvPr/>
        </p:nvSpPr>
        <p:spPr bwMode="auto">
          <a:xfrm>
            <a:off x="7751763" y="4076700"/>
            <a:ext cx="1588" cy="2554288"/>
          </a:xfrm>
          <a:prstGeom prst="line">
            <a:avLst/>
          </a:prstGeom>
          <a:noFill/>
          <a:ln w="12600">
            <a:solidFill>
              <a:srgbClr val="000066"/>
            </a:solidFill>
            <a:miter lim="800000"/>
            <a:headEnd/>
            <a:tailEnd/>
          </a:ln>
          <a:effectLst/>
        </p:spPr>
        <p:txBody>
          <a:bodyPr/>
          <a:lstStyle/>
          <a:p>
            <a:endParaRPr lang="en-US"/>
          </a:p>
        </p:txBody>
      </p:sp>
      <p:sp>
        <p:nvSpPr>
          <p:cNvPr id="286" name="Line 202"/>
          <p:cNvSpPr>
            <a:spLocks noChangeShapeType="1"/>
          </p:cNvSpPr>
          <p:nvPr/>
        </p:nvSpPr>
        <p:spPr bwMode="auto">
          <a:xfrm>
            <a:off x="8370888" y="4076700"/>
            <a:ext cx="1588" cy="2554288"/>
          </a:xfrm>
          <a:prstGeom prst="line">
            <a:avLst/>
          </a:prstGeom>
          <a:noFill/>
          <a:ln w="12600">
            <a:solidFill>
              <a:srgbClr val="000066"/>
            </a:solidFill>
            <a:miter lim="800000"/>
            <a:headEnd/>
            <a:tailEnd/>
          </a:ln>
          <a:effectLst/>
        </p:spPr>
        <p:txBody>
          <a:bodyPr/>
          <a:lstStyle/>
          <a:p>
            <a:endParaRPr lang="en-US"/>
          </a:p>
        </p:txBody>
      </p:sp>
      <p:sp>
        <p:nvSpPr>
          <p:cNvPr id="287" name="Line 205"/>
          <p:cNvSpPr>
            <a:spLocks noChangeShapeType="1"/>
          </p:cNvSpPr>
          <p:nvPr/>
        </p:nvSpPr>
        <p:spPr bwMode="auto">
          <a:xfrm>
            <a:off x="4666488"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288" name="Line 206"/>
          <p:cNvSpPr>
            <a:spLocks noChangeShapeType="1"/>
          </p:cNvSpPr>
          <p:nvPr/>
        </p:nvSpPr>
        <p:spPr bwMode="auto">
          <a:xfrm>
            <a:off x="8991601" y="4076700"/>
            <a:ext cx="1588" cy="2554288"/>
          </a:xfrm>
          <a:prstGeom prst="line">
            <a:avLst/>
          </a:prstGeom>
          <a:noFill/>
          <a:ln w="28575">
            <a:solidFill>
              <a:srgbClr val="000066"/>
            </a:solidFill>
            <a:miter lim="800000"/>
            <a:headEnd/>
            <a:tailEnd/>
          </a:ln>
          <a:effectLst/>
        </p:spPr>
        <p:txBody>
          <a:bodyPr/>
          <a:lstStyle/>
          <a:p>
            <a:endParaRPr lang="en-US"/>
          </a:p>
        </p:txBody>
      </p:sp>
      <p:sp>
        <p:nvSpPr>
          <p:cNvPr id="289" name="Line 207"/>
          <p:cNvSpPr>
            <a:spLocks noChangeShapeType="1"/>
          </p:cNvSpPr>
          <p:nvPr/>
        </p:nvSpPr>
        <p:spPr bwMode="auto">
          <a:xfrm>
            <a:off x="4666488" y="6630988"/>
            <a:ext cx="4325112" cy="1588"/>
          </a:xfrm>
          <a:prstGeom prst="line">
            <a:avLst/>
          </a:prstGeom>
          <a:noFill/>
          <a:ln w="28575">
            <a:solidFill>
              <a:srgbClr val="000066"/>
            </a:solidFill>
            <a:miter lim="800000"/>
            <a:headEnd/>
            <a:tailEnd/>
          </a:ln>
          <a:effectLst/>
        </p:spPr>
        <p:txBody>
          <a:bodyPr/>
          <a:lstStyle/>
          <a:p>
            <a:endParaRPr lang="en-US"/>
          </a:p>
        </p:txBody>
      </p:sp>
      <p:sp>
        <p:nvSpPr>
          <p:cNvPr id="290" name="Line 206"/>
          <p:cNvSpPr>
            <a:spLocks noChangeShapeType="1"/>
          </p:cNvSpPr>
          <p:nvPr/>
        </p:nvSpPr>
        <p:spPr bwMode="auto">
          <a:xfrm>
            <a:off x="4648200" y="4083579"/>
            <a:ext cx="1588" cy="2554288"/>
          </a:xfrm>
          <a:prstGeom prst="line">
            <a:avLst/>
          </a:prstGeom>
          <a:noFill/>
          <a:ln w="28575">
            <a:solidFill>
              <a:srgbClr val="000066"/>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 How To Protect</a:t>
            </a:r>
            <a:endParaRPr lang="en-US" dirty="0"/>
          </a:p>
        </p:txBody>
      </p:sp>
      <p:sp>
        <p:nvSpPr>
          <p:cNvPr id="5" name="TextBox 4"/>
          <p:cNvSpPr txBox="1"/>
          <p:nvPr/>
        </p:nvSpPr>
        <p:spPr>
          <a:xfrm>
            <a:off x="4759129" y="1295400"/>
            <a:ext cx="2403671" cy="369332"/>
          </a:xfrm>
          <a:prstGeom prst="rect">
            <a:avLst/>
          </a:prstGeom>
          <a:noFill/>
        </p:spPr>
        <p:txBody>
          <a:bodyPr wrap="none" rtlCol="0">
            <a:spAutoFit/>
          </a:bodyPr>
          <a:lstStyle/>
          <a:p>
            <a:r>
              <a:rPr lang="en-US" sz="1800" dirty="0" smtClean="0">
                <a:latin typeface="Calibri" pitchFamily="34" charset="0"/>
              </a:rPr>
              <a:t>Physical main memory</a:t>
            </a:r>
          </a:p>
        </p:txBody>
      </p:sp>
      <p:sp>
        <p:nvSpPr>
          <p:cNvPr id="9" name="Rectangle 8"/>
          <p:cNvSpPr/>
          <p:nvPr/>
        </p:nvSpPr>
        <p:spPr bwMode="auto">
          <a:xfrm>
            <a:off x="5334000" y="1752600"/>
            <a:ext cx="1066800" cy="1828800"/>
          </a:xfrm>
          <a:prstGeom prst="rect">
            <a:avLst/>
          </a:prstGeom>
          <a:solidFill>
            <a:schemeClr val="bg1">
              <a:lumMod val="95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0" name="TextBox 9"/>
          <p:cNvSpPr txBox="1"/>
          <p:nvPr/>
        </p:nvSpPr>
        <p:spPr>
          <a:xfrm>
            <a:off x="2209800" y="1723105"/>
            <a:ext cx="1293367" cy="461665"/>
          </a:xfrm>
          <a:prstGeom prst="rect">
            <a:avLst/>
          </a:prstGeom>
          <a:noFill/>
        </p:spPr>
        <p:txBody>
          <a:bodyPr wrap="none" rtlCol="0">
            <a:spAutoFit/>
          </a:bodyPr>
          <a:lstStyle/>
          <a:p>
            <a:r>
              <a:rPr lang="en-US" dirty="0" smtClean="0">
                <a:latin typeface="Calibri" pitchFamily="34" charset="0"/>
              </a:rPr>
              <a:t>Process </a:t>
            </a:r>
            <a:r>
              <a:rPr lang="en-US" dirty="0" err="1" smtClean="0">
                <a:latin typeface="Calibri" pitchFamily="34" charset="0"/>
              </a:rPr>
              <a:t>i</a:t>
            </a:r>
            <a:endParaRPr lang="en-US" dirty="0" smtClean="0">
              <a:latin typeface="Calibri" pitchFamily="34" charset="0"/>
            </a:endParaRPr>
          </a:p>
        </p:txBody>
      </p:sp>
      <p:sp>
        <p:nvSpPr>
          <p:cNvPr id="7" name="TextBox 6"/>
          <p:cNvSpPr txBox="1"/>
          <p:nvPr/>
        </p:nvSpPr>
        <p:spPr>
          <a:xfrm>
            <a:off x="2209800" y="2626194"/>
            <a:ext cx="1296573" cy="461665"/>
          </a:xfrm>
          <a:prstGeom prst="rect">
            <a:avLst/>
          </a:prstGeom>
          <a:noFill/>
        </p:spPr>
        <p:txBody>
          <a:bodyPr wrap="none" rtlCol="0">
            <a:spAutoFit/>
          </a:bodyPr>
          <a:lstStyle/>
          <a:p>
            <a:r>
              <a:rPr lang="en-US" dirty="0" smtClean="0">
                <a:latin typeface="Calibri" pitchFamily="34" charset="0"/>
              </a:rPr>
              <a:t>Process j</a:t>
            </a:r>
          </a:p>
        </p:txBody>
      </p:sp>
      <p:sp>
        <p:nvSpPr>
          <p:cNvPr id="11" name="Rectangle 10"/>
          <p:cNvSpPr/>
          <p:nvPr/>
        </p:nvSpPr>
        <p:spPr bwMode="auto">
          <a:xfrm>
            <a:off x="5334000" y="2209800"/>
            <a:ext cx="1066800" cy="228600"/>
          </a:xfrm>
          <a:prstGeom prst="rect">
            <a:avLst/>
          </a:prstGeom>
          <a:solidFill>
            <a:schemeClr val="bg1">
              <a:lumMod val="75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cxnSp>
        <p:nvCxnSpPr>
          <p:cNvPr id="13" name="Straight Arrow Connector 12"/>
          <p:cNvCxnSpPr>
            <a:stCxn id="10" idx="3"/>
          </p:cNvCxnSpPr>
          <p:nvPr/>
        </p:nvCxnSpPr>
        <p:spPr bwMode="auto">
          <a:xfrm>
            <a:off x="3503167" y="1953938"/>
            <a:ext cx="1830833" cy="340667"/>
          </a:xfrm>
          <a:prstGeom prst="straightConnector1">
            <a:avLst/>
          </a:prstGeom>
          <a:noFill/>
          <a:ln w="25400" cap="flat" cmpd="sng" algn="ctr">
            <a:solidFill>
              <a:schemeClr val="tx1"/>
            </a:solidFill>
            <a:prstDash val="solid"/>
            <a:round/>
            <a:headEnd type="none" w="med" len="med"/>
            <a:tailEnd type="arrow"/>
          </a:ln>
          <a:effectLst/>
        </p:spPr>
      </p:cxnSp>
      <p:cxnSp>
        <p:nvCxnSpPr>
          <p:cNvPr id="15" name="Straight Arrow Connector 14"/>
          <p:cNvCxnSpPr>
            <a:stCxn id="7" idx="3"/>
          </p:cNvCxnSpPr>
          <p:nvPr/>
        </p:nvCxnSpPr>
        <p:spPr bwMode="auto">
          <a:xfrm flipV="1">
            <a:off x="3506373" y="2359494"/>
            <a:ext cx="1827627" cy="497533"/>
          </a:xfrm>
          <a:prstGeom prst="straightConnector1">
            <a:avLst/>
          </a:prstGeom>
          <a:noFill/>
          <a:ln w="25400" cap="flat" cmpd="sng" algn="ctr">
            <a:solidFill>
              <a:schemeClr val="tx1"/>
            </a:solidFill>
            <a:prstDash val="solid"/>
            <a:round/>
            <a:headEnd type="none" w="med" len="med"/>
            <a:tailEnd type="arrow"/>
          </a:ln>
          <a:effectLst/>
        </p:spPr>
      </p:cxnSp>
      <p:sp>
        <p:nvSpPr>
          <p:cNvPr id="16" name="Title 1"/>
          <p:cNvSpPr txBox="1">
            <a:spLocks/>
          </p:cNvSpPr>
          <p:nvPr/>
        </p:nvSpPr>
        <p:spPr bwMode="auto">
          <a:xfrm>
            <a:off x="356484" y="3733800"/>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119063" marR="0" lvl="0" indent="-119063"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1"/>
                </a:solidFill>
                <a:effectLst/>
                <a:uLnTx/>
                <a:uFillTx/>
                <a:latin typeface="Calibri" pitchFamily="34" charset="0"/>
                <a:ea typeface="+mj-ea"/>
                <a:cs typeface="+mj-cs"/>
              </a:rPr>
              <a:t>Problem 4: How To</a:t>
            </a:r>
            <a:r>
              <a:rPr kumimoji="0" lang="en-US" sz="3600" b="1" i="0" u="none" strike="noStrike" kern="0" cap="none" spc="0" normalizeH="0" noProof="0" dirty="0" smtClean="0">
                <a:ln>
                  <a:noFill/>
                </a:ln>
                <a:solidFill>
                  <a:schemeClr val="tx1"/>
                </a:solidFill>
                <a:effectLst/>
                <a:uLnTx/>
                <a:uFillTx/>
                <a:latin typeface="Calibri" pitchFamily="34" charset="0"/>
                <a:ea typeface="+mj-ea"/>
                <a:cs typeface="+mj-cs"/>
              </a:rPr>
              <a:t> Share?</a:t>
            </a:r>
            <a:endParaRPr kumimoji="0" lang="en-US" sz="3600" b="1" i="0" u="none" strike="noStrike" kern="0" cap="none" spc="0" normalizeH="0" baseline="0" noProof="0" dirty="0">
              <a:ln>
                <a:noFill/>
              </a:ln>
              <a:solidFill>
                <a:schemeClr val="tx1"/>
              </a:solidFill>
              <a:effectLst/>
              <a:uLnTx/>
              <a:uFillTx/>
              <a:latin typeface="Calibri" pitchFamily="34" charset="0"/>
              <a:ea typeface="+mj-ea"/>
              <a:cs typeface="+mj-cs"/>
            </a:endParaRPr>
          </a:p>
        </p:txBody>
      </p:sp>
      <p:sp>
        <p:nvSpPr>
          <p:cNvPr id="18" name="TextBox 17"/>
          <p:cNvSpPr txBox="1"/>
          <p:nvPr/>
        </p:nvSpPr>
        <p:spPr>
          <a:xfrm>
            <a:off x="4759129" y="4419600"/>
            <a:ext cx="2403671" cy="369332"/>
          </a:xfrm>
          <a:prstGeom prst="rect">
            <a:avLst/>
          </a:prstGeom>
          <a:noFill/>
        </p:spPr>
        <p:txBody>
          <a:bodyPr wrap="none" rtlCol="0">
            <a:spAutoFit/>
          </a:bodyPr>
          <a:lstStyle/>
          <a:p>
            <a:r>
              <a:rPr lang="en-US" sz="1800" dirty="0" smtClean="0">
                <a:latin typeface="Calibri" pitchFamily="34" charset="0"/>
              </a:rPr>
              <a:t>Physical main memory</a:t>
            </a:r>
          </a:p>
        </p:txBody>
      </p:sp>
      <p:sp>
        <p:nvSpPr>
          <p:cNvPr id="19" name="Rectangle 18"/>
          <p:cNvSpPr/>
          <p:nvPr/>
        </p:nvSpPr>
        <p:spPr bwMode="auto">
          <a:xfrm>
            <a:off x="5334000" y="4876800"/>
            <a:ext cx="1066800" cy="1828800"/>
          </a:xfrm>
          <a:prstGeom prst="rect">
            <a:avLst/>
          </a:prstGeom>
          <a:solidFill>
            <a:schemeClr val="bg1">
              <a:lumMod val="95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2209800" y="4847305"/>
            <a:ext cx="1293367" cy="461665"/>
          </a:xfrm>
          <a:prstGeom prst="rect">
            <a:avLst/>
          </a:prstGeom>
          <a:noFill/>
        </p:spPr>
        <p:txBody>
          <a:bodyPr wrap="none" rtlCol="0">
            <a:spAutoFit/>
          </a:bodyPr>
          <a:lstStyle/>
          <a:p>
            <a:r>
              <a:rPr lang="en-US" dirty="0" smtClean="0">
                <a:latin typeface="Calibri" pitchFamily="34" charset="0"/>
              </a:rPr>
              <a:t>Process </a:t>
            </a:r>
            <a:r>
              <a:rPr lang="en-US" dirty="0" err="1" smtClean="0">
                <a:latin typeface="Calibri" pitchFamily="34" charset="0"/>
              </a:rPr>
              <a:t>i</a:t>
            </a:r>
            <a:endParaRPr lang="en-US" dirty="0" smtClean="0">
              <a:latin typeface="Calibri" pitchFamily="34" charset="0"/>
            </a:endParaRPr>
          </a:p>
        </p:txBody>
      </p:sp>
      <p:sp>
        <p:nvSpPr>
          <p:cNvPr id="21" name="TextBox 20"/>
          <p:cNvSpPr txBox="1"/>
          <p:nvPr/>
        </p:nvSpPr>
        <p:spPr>
          <a:xfrm>
            <a:off x="2209800" y="5750394"/>
            <a:ext cx="1296573" cy="461665"/>
          </a:xfrm>
          <a:prstGeom prst="rect">
            <a:avLst/>
          </a:prstGeom>
          <a:noFill/>
        </p:spPr>
        <p:txBody>
          <a:bodyPr wrap="none" rtlCol="0">
            <a:spAutoFit/>
          </a:bodyPr>
          <a:lstStyle/>
          <a:p>
            <a:r>
              <a:rPr lang="en-US" dirty="0" smtClean="0">
                <a:latin typeface="Calibri" pitchFamily="34" charset="0"/>
              </a:rPr>
              <a:t>Process j</a:t>
            </a:r>
          </a:p>
        </p:txBody>
      </p:sp>
      <p:sp>
        <p:nvSpPr>
          <p:cNvPr id="22" name="Rectangle 21"/>
          <p:cNvSpPr/>
          <p:nvPr/>
        </p:nvSpPr>
        <p:spPr bwMode="auto">
          <a:xfrm>
            <a:off x="5334000" y="5334000"/>
            <a:ext cx="1066800" cy="228600"/>
          </a:xfrm>
          <a:prstGeom prst="rect">
            <a:avLst/>
          </a:prstGeom>
          <a:solidFill>
            <a:schemeClr val="bg1">
              <a:lumMod val="75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cxnSp>
        <p:nvCxnSpPr>
          <p:cNvPr id="23" name="Straight Arrow Connector 22"/>
          <p:cNvCxnSpPr>
            <a:stCxn id="20" idx="3"/>
          </p:cNvCxnSpPr>
          <p:nvPr/>
        </p:nvCxnSpPr>
        <p:spPr bwMode="auto">
          <a:xfrm>
            <a:off x="3503167" y="5078138"/>
            <a:ext cx="1830833" cy="340667"/>
          </a:xfrm>
          <a:prstGeom prst="straightConnector1">
            <a:avLst/>
          </a:prstGeom>
          <a:noFill/>
          <a:ln w="25400" cap="flat" cmpd="sng" algn="ctr">
            <a:solidFill>
              <a:schemeClr val="tx1"/>
            </a:solidFill>
            <a:prstDash val="solid"/>
            <a:round/>
            <a:headEnd type="arrow" w="med" len="med"/>
            <a:tailEnd type="none" w="med" len="med"/>
          </a:ln>
          <a:effectLst/>
        </p:spPr>
      </p:cxnSp>
      <p:cxnSp>
        <p:nvCxnSpPr>
          <p:cNvPr id="24" name="Straight Arrow Connector 23"/>
          <p:cNvCxnSpPr>
            <a:stCxn id="21" idx="3"/>
          </p:cNvCxnSpPr>
          <p:nvPr/>
        </p:nvCxnSpPr>
        <p:spPr bwMode="auto">
          <a:xfrm flipV="1">
            <a:off x="3506373" y="5483694"/>
            <a:ext cx="1827627" cy="497533"/>
          </a:xfrm>
          <a:prstGeom prst="straightConnector1">
            <a:avLst/>
          </a:prstGeom>
          <a:noFill/>
          <a:ln w="25400" cap="flat" cmpd="sng" algn="ctr">
            <a:solidFill>
              <a:schemeClr val="tx1"/>
            </a:solidFill>
            <a:prstDash val="solid"/>
            <a:round/>
            <a:headEnd type="arrow"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animBg="1"/>
      <p:bldP spid="20" grpId="0"/>
      <p:bldP spid="21" grpId="0"/>
      <p:bldP spid="2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Address Translation Example #1</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a:effectLst/>
              </a:rPr>
              <a:t>Virtual </a:t>
            </a:r>
            <a:r>
              <a:rPr lang="en-GB" dirty="0" smtClean="0">
                <a:effectLst/>
              </a:rPr>
              <a:t>Address: </a:t>
            </a:r>
            <a:r>
              <a:rPr lang="en-GB" dirty="0">
                <a:effectLst/>
                <a:latin typeface="Courier New" pitchFamily="49" charset="0"/>
              </a:rPr>
              <a:t>0x03D4</a:t>
            </a: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VPN </a:t>
            </a:r>
            <a:r>
              <a:rPr lang="en-GB" sz="1600" dirty="0"/>
              <a:t>___	TLBI ___	TLBT ____	          TLB Hit? __	Page Fault? __        PPN: </a:t>
            </a:r>
            <a:r>
              <a:rPr lang="en-GB" sz="1600" dirty="0" smtClean="0"/>
              <a:t>____</a:t>
            </a:r>
            <a:endParaRPr lang="en-GB" dirty="0" smtClean="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smtClean="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smtClean="0">
                <a:effectLst/>
              </a:rPr>
              <a:t>Physical </a:t>
            </a:r>
            <a:r>
              <a:rPr lang="en-GB" dirty="0">
                <a:effectLst/>
              </a:rPr>
              <a:t>Address</a:t>
            </a: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	CO </a:t>
            </a:r>
            <a:r>
              <a:rPr lang="en-GB" sz="1600" dirty="0"/>
              <a:t>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6" name="Text Box 118"/>
          <p:cNvSpPr txBox="1">
            <a:spLocks noChangeArrowheads="1"/>
          </p:cNvSpPr>
          <p:nvPr/>
        </p:nvSpPr>
        <p:spPr bwMode="auto">
          <a:xfrm>
            <a:off x="51244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7" name="Text Box 119"/>
          <p:cNvSpPr txBox="1">
            <a:spLocks noChangeArrowheads="1"/>
          </p:cNvSpPr>
          <p:nvPr/>
        </p:nvSpPr>
        <p:spPr bwMode="auto">
          <a:xfrm>
            <a:off x="46386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8" name="Text Box 120"/>
          <p:cNvSpPr txBox="1">
            <a:spLocks noChangeArrowheads="1"/>
          </p:cNvSpPr>
          <p:nvPr/>
        </p:nvSpPr>
        <p:spPr bwMode="auto">
          <a:xfrm>
            <a:off x="415131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9" name="Text Box 121"/>
          <p:cNvSpPr txBox="1">
            <a:spLocks noChangeArrowheads="1"/>
          </p:cNvSpPr>
          <p:nvPr/>
        </p:nvSpPr>
        <p:spPr bwMode="auto">
          <a:xfrm>
            <a:off x="36655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0" name="Text Box 122"/>
          <p:cNvSpPr txBox="1">
            <a:spLocks noChangeArrowheads="1"/>
          </p:cNvSpPr>
          <p:nvPr/>
        </p:nvSpPr>
        <p:spPr bwMode="auto">
          <a:xfrm>
            <a:off x="31781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119"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20"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121"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22"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123"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24"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125"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26"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127"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28"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129"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30"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131"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32"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133"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34"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135"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36"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13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3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139"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40"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141"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42"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Address Translation Example </a:t>
            </a:r>
            <a:r>
              <a:rPr lang="en-GB" dirty="0" smtClean="0"/>
              <a:t>#2</a:t>
            </a:r>
            <a:endParaRPr lang="en-GB" dirty="0"/>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a:effectLst/>
              </a:rPr>
              <a:t>Virtual </a:t>
            </a:r>
            <a:r>
              <a:rPr lang="en-GB" dirty="0" smtClean="0">
                <a:effectLst/>
              </a:rPr>
              <a:t>Address: </a:t>
            </a:r>
            <a:r>
              <a:rPr lang="en-GB" dirty="0" smtClean="0">
                <a:effectLst/>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VPN </a:t>
            </a:r>
            <a:r>
              <a:rPr lang="en-GB" sz="1600" dirty="0"/>
              <a:t>___	TLBI ___	TLBT ____	          TLB Hit? __	Page Fault? __        PPN: </a:t>
            </a:r>
            <a:r>
              <a:rPr lang="en-GB" sz="1600" dirty="0" smtClean="0"/>
              <a:t>____</a:t>
            </a:r>
            <a:endParaRPr lang="en-GB" dirty="0" smtClean="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smtClean="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smtClean="0">
                <a:effectLst/>
              </a:rPr>
              <a:t>Physical </a:t>
            </a:r>
            <a:r>
              <a:rPr lang="en-GB" dirty="0">
                <a:effectLst/>
              </a:rPr>
              <a:t>Address</a:t>
            </a: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	CO </a:t>
            </a:r>
            <a:r>
              <a:rPr lang="en-GB" sz="1600" dirty="0"/>
              <a:t>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119"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20"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121"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22"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123"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24"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125"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26"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127"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28"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129"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130"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131"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32"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133"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34"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135"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36"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13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3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139"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40"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141"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142"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sp>
        <p:nvSpPr>
          <p:cNvPr id="70"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71"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72"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73"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74"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75"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76"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77"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78"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79"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80"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81"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8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8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84"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85"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86"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87"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88"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89"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90"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91"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92"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93"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94"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95"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96"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97"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sp>
        <p:nvSpPr>
          <p:cNvPr id="98"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99"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100"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101"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102"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103"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sp>
        <p:nvSpPr>
          <p:cNvPr id="104"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105"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106"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107"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108"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109"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110"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111"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Address Translation Example #1</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a:effectLst/>
              </a:rPr>
              <a:t>Virtual </a:t>
            </a:r>
            <a:r>
              <a:rPr lang="en-GB" dirty="0" smtClean="0">
                <a:effectLst/>
              </a:rPr>
              <a:t>Address: </a:t>
            </a:r>
            <a:r>
              <a:rPr lang="en-GB" dirty="0">
                <a:effectLst/>
                <a:latin typeface="Courier New" pitchFamily="49" charset="0"/>
              </a:rPr>
              <a:t>0x03D4</a:t>
            </a: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VPN </a:t>
            </a:r>
            <a:r>
              <a:rPr lang="en-GB" sz="1600" dirty="0"/>
              <a:t>___	TLBI ___	TLBT ____	          TLB Hit? __	Page Fault? __        PPN: </a:t>
            </a:r>
            <a:r>
              <a:rPr lang="en-GB" sz="1600" dirty="0" smtClean="0"/>
              <a:t>____</a:t>
            </a:r>
            <a:endParaRPr lang="en-GB" dirty="0" smtClean="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smtClean="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smtClean="0">
                <a:effectLst/>
              </a:rPr>
              <a:t>Physical </a:t>
            </a:r>
            <a:r>
              <a:rPr lang="en-GB" dirty="0">
                <a:effectLst/>
              </a:rPr>
              <a:t>Address</a:t>
            </a: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	CO </a:t>
            </a:r>
            <a:r>
              <a:rPr lang="en-GB" sz="1600" dirty="0"/>
              <a:t>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6" name="Text Box 118"/>
          <p:cNvSpPr txBox="1">
            <a:spLocks noChangeArrowheads="1"/>
          </p:cNvSpPr>
          <p:nvPr/>
        </p:nvSpPr>
        <p:spPr bwMode="auto">
          <a:xfrm>
            <a:off x="51244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7" name="Text Box 119"/>
          <p:cNvSpPr txBox="1">
            <a:spLocks noChangeArrowheads="1"/>
          </p:cNvSpPr>
          <p:nvPr/>
        </p:nvSpPr>
        <p:spPr bwMode="auto">
          <a:xfrm>
            <a:off x="46386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8" name="Text Box 120"/>
          <p:cNvSpPr txBox="1">
            <a:spLocks noChangeArrowheads="1"/>
          </p:cNvSpPr>
          <p:nvPr/>
        </p:nvSpPr>
        <p:spPr bwMode="auto">
          <a:xfrm>
            <a:off x="415131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9" name="Text Box 121"/>
          <p:cNvSpPr txBox="1">
            <a:spLocks noChangeArrowheads="1"/>
          </p:cNvSpPr>
          <p:nvPr/>
        </p:nvSpPr>
        <p:spPr bwMode="auto">
          <a:xfrm>
            <a:off x="36655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0" name="Text Box 122"/>
          <p:cNvSpPr txBox="1">
            <a:spLocks noChangeArrowheads="1"/>
          </p:cNvSpPr>
          <p:nvPr/>
        </p:nvSpPr>
        <p:spPr bwMode="auto">
          <a:xfrm>
            <a:off x="31781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053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0x0F</a:t>
            </a:r>
          </a:p>
        </p:txBody>
      </p:sp>
      <p:sp>
        <p:nvSpPr>
          <p:cNvPr id="38017" name="Text Box 129"/>
          <p:cNvSpPr txBox="1">
            <a:spLocks noChangeArrowheads="1"/>
          </p:cNvSpPr>
          <p:nvPr/>
        </p:nvSpPr>
        <p:spPr bwMode="auto">
          <a:xfrm>
            <a:off x="2588682" y="3437965"/>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3</a:t>
            </a:r>
          </a:p>
        </p:txBody>
      </p:sp>
      <p:sp>
        <p:nvSpPr>
          <p:cNvPr id="38018" name="Text Box 130"/>
          <p:cNvSpPr txBox="1">
            <a:spLocks noChangeArrowheads="1"/>
          </p:cNvSpPr>
          <p:nvPr/>
        </p:nvSpPr>
        <p:spPr bwMode="auto">
          <a:xfrm>
            <a:off x="3454401" y="3437965"/>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0x03</a:t>
            </a:r>
          </a:p>
        </p:txBody>
      </p:sp>
      <p:sp>
        <p:nvSpPr>
          <p:cNvPr id="38019" name="Text Box 131"/>
          <p:cNvSpPr txBox="1">
            <a:spLocks noChangeArrowheads="1"/>
          </p:cNvSpPr>
          <p:nvPr/>
        </p:nvSpPr>
        <p:spPr bwMode="auto">
          <a:xfrm>
            <a:off x="5142732" y="3437939"/>
            <a:ext cx="19973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52546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grpSp>
      <p:sp>
        <p:nvSpPr>
          <p:cNvPr id="38037" name="Text Box 149"/>
          <p:cNvSpPr txBox="1">
            <a:spLocks noChangeArrowheads="1"/>
          </p:cNvSpPr>
          <p:nvPr/>
        </p:nvSpPr>
        <p:spPr bwMode="auto">
          <a:xfrm>
            <a:off x="1374773"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288"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0x5</a:t>
            </a:r>
          </a:p>
        </p:txBody>
      </p:sp>
      <p:sp>
        <p:nvSpPr>
          <p:cNvPr id="38039" name="Text Box 151"/>
          <p:cNvSpPr txBox="1">
            <a:spLocks noChangeArrowheads="1"/>
          </p:cNvSpPr>
          <p:nvPr/>
        </p:nvSpPr>
        <p:spPr bwMode="auto">
          <a:xfrm>
            <a:off x="3259139" y="5992801"/>
            <a:ext cx="5254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0x0D</a:t>
            </a:r>
          </a:p>
        </p:txBody>
      </p:sp>
      <p:sp>
        <p:nvSpPr>
          <p:cNvPr id="38041" name="Text Box 153"/>
          <p:cNvSpPr txBox="1">
            <a:spLocks noChangeArrowheads="1"/>
          </p:cNvSpPr>
          <p:nvPr/>
        </p:nvSpPr>
        <p:spPr bwMode="auto">
          <a:xfrm>
            <a:off x="4580467" y="5992801"/>
            <a:ext cx="200025"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Y</a:t>
            </a:r>
          </a:p>
        </p:txBody>
      </p:sp>
      <p:sp>
        <p:nvSpPr>
          <p:cNvPr id="38042" name="Text Box 154"/>
          <p:cNvSpPr txBox="1">
            <a:spLocks noChangeArrowheads="1"/>
          </p:cNvSpPr>
          <p:nvPr/>
        </p:nvSpPr>
        <p:spPr bwMode="auto">
          <a:xfrm>
            <a:off x="5850466" y="5992801"/>
            <a:ext cx="500063"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0x36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9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9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9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0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0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0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0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0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0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9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9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9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9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9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9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98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0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0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0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0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2" grpId="0" animBg="1"/>
      <p:bldP spid="37943" grpId="0" animBg="1"/>
      <p:bldP spid="37945" grpId="0" animBg="1"/>
      <p:bldP spid="37946" grpId="0" animBg="1"/>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Address Translation Example </a:t>
            </a:r>
            <a:r>
              <a:rPr lang="en-GB" dirty="0" smtClean="0"/>
              <a:t>#2</a:t>
            </a:r>
            <a:endParaRPr lang="en-GB" dirty="0"/>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a:effectLst/>
              </a:rPr>
              <a:t>Virtual </a:t>
            </a:r>
            <a:r>
              <a:rPr lang="en-GB" dirty="0" smtClean="0">
                <a:effectLst/>
              </a:rPr>
              <a:t>Address: </a:t>
            </a:r>
            <a:r>
              <a:rPr lang="en-GB" dirty="0" smtClean="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VPN </a:t>
            </a:r>
            <a:r>
              <a:rPr lang="en-GB" sz="1600" dirty="0"/>
              <a:t>___	TLBI ___	TLBT ____	          TLB Hit? __	Page Fault? __        PPN: </a:t>
            </a:r>
            <a:r>
              <a:rPr lang="en-GB" sz="1600" dirty="0" smtClean="0"/>
              <a:t>____</a:t>
            </a:r>
            <a:endParaRPr lang="en-GB" dirty="0" smtClean="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smtClean="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smtClean="0">
                <a:effectLst/>
              </a:rPr>
              <a:t>Physical </a:t>
            </a:r>
            <a:r>
              <a:rPr lang="en-GB" dirty="0">
                <a:effectLst/>
              </a:rPr>
              <a:t>Address</a:t>
            </a: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	CO___</a:t>
            </a:r>
            <a:r>
              <a:rPr lang="en-GB" sz="1600" dirty="0"/>
              <a:t>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0x00</a:t>
            </a:r>
            <a:endParaRPr lang="en-GB" sz="1600" b="1" dirty="0">
              <a:solidFill>
                <a:srgbClr val="C00000"/>
              </a:solidFill>
              <a:latin typeface="Calibri" pitchFamily="34" charset="0"/>
            </a:endParaRP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0x00</a:t>
            </a:r>
            <a:endParaRPr lang="en-GB" sz="1600" b="1" dirty="0">
              <a:solidFill>
                <a:srgbClr val="C00000"/>
              </a:solidFill>
              <a:latin typeface="Calibri" pitchFamily="34" charset="0"/>
            </a:endParaRP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0x28</a:t>
            </a:r>
            <a:endParaRPr lang="en-GB" sz="1600" b="1" dirty="0">
              <a:solidFill>
                <a:srgbClr val="C00000"/>
              </a:solidFill>
              <a:latin typeface="Calibri" pitchFamily="34" charset="0"/>
            </a:endParaRP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0x8</a:t>
            </a:r>
            <a:endParaRPr lang="en-GB" sz="1600" b="1" dirty="0">
              <a:solidFill>
                <a:srgbClr val="C00000"/>
              </a:solidFill>
              <a:latin typeface="Calibri" pitchFamily="34" charset="0"/>
            </a:endParaRP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0x28</a:t>
            </a:r>
            <a:endParaRPr lang="en-GB" sz="1600" b="1" dirty="0">
              <a:solidFill>
                <a:srgbClr val="C00000"/>
              </a:solidFill>
              <a:latin typeface="Calibri" pitchFamily="34" charset="0"/>
            </a:endParaRP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smtClean="0">
                <a:solidFill>
                  <a:srgbClr val="C00000"/>
                </a:solidFill>
                <a:latin typeface="Calibri" pitchFamily="34" charset="0"/>
              </a:rPr>
              <a:t>Mem</a:t>
            </a:r>
            <a:endParaRPr lang="en-GB" sz="1600" b="1" dirty="0">
              <a:solidFill>
                <a:srgbClr val="C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Address Translation Example </a:t>
            </a:r>
            <a:r>
              <a:rPr lang="en-GB" dirty="0" smtClean="0"/>
              <a:t>#3</a:t>
            </a:r>
            <a:endParaRPr lang="en-GB" dirty="0"/>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a:effectLst/>
              </a:rPr>
              <a:t>Virtual </a:t>
            </a:r>
            <a:r>
              <a:rPr lang="en-GB" dirty="0" smtClean="0">
                <a:effectLst/>
              </a:rPr>
              <a:t>Address: </a:t>
            </a:r>
            <a:r>
              <a:rPr lang="en-GB" dirty="0" smtClean="0">
                <a:latin typeface="Courier New" pitchFamily="49" charset="0"/>
              </a:rPr>
              <a:t>0x0B8F</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smtClean="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VPN </a:t>
            </a:r>
            <a:r>
              <a:rPr lang="en-GB" sz="1600" dirty="0"/>
              <a:t>___	TLBI ___	TLBT ____	          TLB Hit? __	Page Fault? __        PPN: </a:t>
            </a:r>
            <a:r>
              <a:rPr lang="en-GB" sz="1600" dirty="0" smtClean="0"/>
              <a:t>____</a:t>
            </a:r>
            <a:endParaRPr lang="en-GB" dirty="0" smtClean="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smtClean="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smtClean="0">
                <a:effectLst/>
              </a:rPr>
              <a:t>Physical </a:t>
            </a:r>
            <a:r>
              <a:rPr lang="en-GB" dirty="0">
                <a:effectLst/>
              </a:rPr>
              <a:t>Address</a:t>
            </a: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smtClean="0"/>
              <a:t>	CO </a:t>
            </a:r>
            <a:r>
              <a:rPr lang="en-GB" sz="1600" dirty="0"/>
              <a:t>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2" name="Text Box 114"/>
          <p:cNvSpPr txBox="1">
            <a:spLocks noChangeArrowheads="1"/>
          </p:cNvSpPr>
          <p:nvPr/>
        </p:nvSpPr>
        <p:spPr bwMode="auto">
          <a:xfrm>
            <a:off x="7070725"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3" name="Text Box 115"/>
          <p:cNvSpPr txBox="1">
            <a:spLocks noChangeArrowheads="1"/>
          </p:cNvSpPr>
          <p:nvPr/>
        </p:nvSpPr>
        <p:spPr bwMode="auto">
          <a:xfrm>
            <a:off x="65849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4" name="Text Box 116"/>
          <p:cNvSpPr txBox="1">
            <a:spLocks noChangeArrowheads="1"/>
          </p:cNvSpPr>
          <p:nvPr/>
        </p:nvSpPr>
        <p:spPr bwMode="auto">
          <a:xfrm>
            <a:off x="6097587"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09" name="Text Box 121"/>
          <p:cNvSpPr txBox="1">
            <a:spLocks noChangeArrowheads="1"/>
          </p:cNvSpPr>
          <p:nvPr/>
        </p:nvSpPr>
        <p:spPr bwMode="auto">
          <a:xfrm>
            <a:off x="36655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0" name="Text Box 122"/>
          <p:cNvSpPr txBox="1">
            <a:spLocks noChangeArrowheads="1"/>
          </p:cNvSpPr>
          <p:nvPr/>
        </p:nvSpPr>
        <p:spPr bwMode="auto">
          <a:xfrm>
            <a:off x="3178175"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solidFill>
                  <a:srgbClr val="C00000"/>
                </a:solidFill>
                <a:latin typeface="Calibri" pitchFamily="34" charset="0"/>
              </a:rPr>
              <a:t>1</a:t>
            </a:r>
            <a:endParaRPr lang="en-GB" sz="1800" b="1" dirty="0">
              <a:solidFill>
                <a:srgbClr val="C00000"/>
              </a:solidFill>
              <a:latin typeface="Calibri" pitchFamily="34" charset="0"/>
            </a:endParaRP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468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0x2E</a:t>
            </a:r>
            <a:endParaRPr lang="en-GB" sz="1600" b="1" dirty="0">
              <a:solidFill>
                <a:srgbClr val="C00000"/>
              </a:solidFill>
              <a:latin typeface="Calibri" pitchFamily="34" charset="0"/>
            </a:endParaRP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2</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51071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0x0B</a:t>
            </a:r>
            <a:endParaRPr lang="en-GB" sz="1600" b="1" dirty="0">
              <a:solidFill>
                <a:srgbClr val="C00000"/>
              </a:solidFill>
              <a:latin typeface="Calibri" pitchFamily="34" charset="0"/>
            </a:endParaRP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19973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C00000"/>
                </a:solidFill>
                <a:latin typeface="Calibri" pitchFamily="34" charset="0"/>
              </a:rPr>
              <a:t>Y</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80338" y="3437965"/>
            <a:ext cx="438582"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C00000"/>
                </a:solidFill>
                <a:latin typeface="Calibri" pitchFamily="34" charset="0"/>
              </a:rPr>
              <a:t>TBD</a:t>
            </a:r>
            <a:endParaRPr lang="en-GB" sz="1600" b="1" dirty="0">
              <a:solidFill>
                <a:srgbClr val="C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16" grpId="0"/>
      <p:bldP spid="38017" grpId="0"/>
      <p:bldP spid="38018" grpId="0"/>
      <p:bldP spid="38019" grpId="0"/>
      <p:bldP spid="38021" grpId="0"/>
      <p:bldP spid="380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447676" y="493713"/>
            <a:ext cx="5292725"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Summary</a:t>
            </a:r>
          </a:p>
        </p:txBody>
      </p:sp>
      <p:sp>
        <p:nvSpPr>
          <p:cNvPr id="44034" name="Rectangle 2"/>
          <p:cNvSpPr>
            <a:spLocks noGrp="1" noChangeArrowheads="1"/>
          </p:cNvSpPr>
          <p:nvPr>
            <p:ph type="body" idx="1"/>
          </p:nvPr>
        </p:nvSpPr>
        <p:spPr>
          <a:xfrm>
            <a:off x="457200" y="1371600"/>
            <a:ext cx="8307387" cy="4800600"/>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Programmer’s </a:t>
            </a:r>
            <a:r>
              <a:rPr lang="en-GB" dirty="0" smtClean="0">
                <a:effectLst/>
              </a:rPr>
              <a:t>view </a:t>
            </a:r>
            <a:r>
              <a:rPr lang="en-GB" dirty="0">
                <a:effectLst/>
              </a:rPr>
              <a:t>of </a:t>
            </a:r>
            <a:r>
              <a:rPr lang="en-GB" dirty="0" smtClean="0">
                <a:effectLst/>
              </a:rPr>
              <a:t>virtual </a:t>
            </a:r>
            <a:r>
              <a:rPr lang="en-GB" dirty="0" smtClean="0"/>
              <a:t>address space</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Each process has its own private linear address space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Cannot be corrupted by other processes</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effectLst/>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effectLst/>
              </a:rPr>
              <a:t>System </a:t>
            </a:r>
            <a:r>
              <a:rPr lang="en-GB" dirty="0" smtClean="0"/>
              <a:t>v</a:t>
            </a:r>
            <a:r>
              <a:rPr lang="en-GB" dirty="0" smtClean="0">
                <a:effectLst/>
              </a:rPr>
              <a:t>iew of VAS &amp; virtual </a:t>
            </a:r>
            <a:r>
              <a:rPr lang="en-GB" dirty="0" smtClean="0"/>
              <a:t>m</a:t>
            </a:r>
            <a:r>
              <a:rPr lang="en-GB" dirty="0" smtClean="0">
                <a:effectLst/>
              </a:rPr>
              <a:t>emory</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Uses memory efficiently by caching virtual memory pages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Efficient only because of locality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Simplifies memory management and programming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Simplifies protection by providing a convenient </a:t>
            </a:r>
            <a:r>
              <a:rPr lang="en-GB" dirty="0" err="1"/>
              <a:t>interpositioning</a:t>
            </a:r>
            <a:r>
              <a:rPr lang="en-GB" dirty="0"/>
              <a:t> point to check permissions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Allocating Virtual Pages</a:t>
            </a:r>
            <a:endParaRPr lang="en-GB" dirty="0"/>
          </a:p>
        </p:txBody>
      </p:sp>
      <p:sp>
        <p:nvSpPr>
          <p:cNvPr id="14338" name="Rectangle 2"/>
          <p:cNvSpPr>
            <a:spLocks noGrp="1" noChangeArrowheads="1"/>
          </p:cNvSpPr>
          <p:nvPr>
            <p:ph type="body"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Example: Allocating VP5</a:t>
            </a:r>
          </a:p>
        </p:txBody>
      </p:sp>
      <p:sp>
        <p:nvSpPr>
          <p:cNvPr id="14339" name="Rectangle 3"/>
          <p:cNvSpPr>
            <a:spLocks noChangeArrowheads="1"/>
          </p:cNvSpPr>
          <p:nvPr/>
        </p:nvSpPr>
        <p:spPr bwMode="auto">
          <a:xfrm>
            <a:off x="2286178" y="4371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2286178" y="4600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2286178" y="41433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2286178" y="30003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2286178" y="3228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2286178" y="3457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2286178" y="3686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2286178" y="3914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2238909" y="48703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5513566" y="20574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5631041" y="30958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5631041" y="33051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a:t>
            </a:r>
            <a:r>
              <a:rPr lang="en-GB" sz="1400" dirty="0" smtClean="0">
                <a:latin typeface="Calibri" pitchFamily="34" charset="0"/>
              </a:rPr>
              <a:t>3</a:t>
            </a:r>
            <a:endParaRPr lang="en-GB" sz="1400" dirty="0">
              <a:latin typeface="Calibri" pitchFamily="34" charset="0"/>
            </a:endParaRPr>
          </a:p>
        </p:txBody>
      </p:sp>
      <p:sp>
        <p:nvSpPr>
          <p:cNvPr id="14351" name="Line 15"/>
          <p:cNvSpPr>
            <a:spLocks noChangeShapeType="1"/>
          </p:cNvSpPr>
          <p:nvPr/>
        </p:nvSpPr>
        <p:spPr bwMode="auto">
          <a:xfrm>
            <a:off x="3111678" y="44926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3111678" y="31226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3137078" y="28940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3086278" y="2665412"/>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5565953" y="40544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1981378" y="4371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1981378" y="4600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1981378" y="4143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1981378" y="3000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1981378" y="3228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1981378" y="3457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1981378" y="3686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1981378" y="3914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1752778" y="26955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1989405" y="29702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1990198" y="32031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1989405" y="3668940"/>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1</a:t>
            </a:r>
            <a:endParaRPr lang="en-GB" sz="1400" dirty="0">
              <a:solidFill>
                <a:srgbClr val="000066"/>
              </a:solidFill>
              <a:latin typeface="Calibri" pitchFamily="34" charset="0"/>
            </a:endParaRPr>
          </a:p>
        </p:txBody>
      </p:sp>
      <p:sp>
        <p:nvSpPr>
          <p:cNvPr id="14368" name="Text Box 32"/>
          <p:cNvSpPr txBox="1">
            <a:spLocks noChangeArrowheads="1"/>
          </p:cNvSpPr>
          <p:nvPr/>
        </p:nvSpPr>
        <p:spPr bwMode="auto">
          <a:xfrm>
            <a:off x="1990198" y="3876093"/>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0</a:t>
            </a:r>
            <a:endParaRPr lang="en-GB" sz="1400" dirty="0">
              <a:solidFill>
                <a:srgbClr val="000066"/>
              </a:solidFill>
              <a:latin typeface="Calibri" pitchFamily="34" charset="0"/>
            </a:endParaRPr>
          </a:p>
        </p:txBody>
      </p:sp>
      <p:sp>
        <p:nvSpPr>
          <p:cNvPr id="14369" name="Text Box 33"/>
          <p:cNvSpPr txBox="1">
            <a:spLocks noChangeArrowheads="1"/>
          </p:cNvSpPr>
          <p:nvPr/>
        </p:nvSpPr>
        <p:spPr bwMode="auto">
          <a:xfrm>
            <a:off x="1989405" y="41154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1990198" y="45748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1989405" y="43419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1990198" y="34360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2352853" y="22066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1374775" y="29351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1371600" y="45480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6996291" y="26050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5631041" y="28702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5631041" y="26416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3060878" y="46990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3060878" y="44704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3060878" y="35623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3060878" y="33274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008991" y="32654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5638978" y="46831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5638978" y="49936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5638978" y="56146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5638978" y="59251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5638978" y="62357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3060878" y="37715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3105328" y="4011612"/>
            <a:ext cx="2533650" cy="1603057"/>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3060878" y="39814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3111678" y="3367087"/>
            <a:ext cx="2527300" cy="433386"/>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5638978" y="53041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10"/>
          <p:cNvSpPr>
            <a:spLocks noChangeArrowheads="1"/>
          </p:cNvSpPr>
          <p:nvPr/>
        </p:nvSpPr>
        <p:spPr bwMode="auto">
          <a:xfrm>
            <a:off x="2284705" y="4140201"/>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Allocating Virtual Pages</a:t>
            </a:r>
            <a:endParaRPr lang="en-GB" dirty="0"/>
          </a:p>
        </p:txBody>
      </p:sp>
      <p:sp>
        <p:nvSpPr>
          <p:cNvPr id="14338" name="Rectangle 2"/>
          <p:cNvSpPr>
            <a:spLocks noGrp="1" noChangeArrowheads="1"/>
          </p:cNvSpPr>
          <p:nvPr>
            <p:ph type="body"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Example: Allocating VP 5</a:t>
            </a:r>
          </a:p>
          <a:p>
            <a:pPr marL="342900" lvl="1" indent="-342900">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Kernel allocates VP 5 on disk and points PTE 5 to it</a:t>
            </a:r>
          </a:p>
        </p:txBody>
      </p:sp>
      <p:sp>
        <p:nvSpPr>
          <p:cNvPr id="14339" name="Rectangle 3"/>
          <p:cNvSpPr>
            <a:spLocks noChangeArrowheads="1"/>
          </p:cNvSpPr>
          <p:nvPr/>
        </p:nvSpPr>
        <p:spPr bwMode="auto">
          <a:xfrm>
            <a:off x="2286178" y="4371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2286178" y="4600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2" name="Rectangle 6"/>
          <p:cNvSpPr>
            <a:spLocks noChangeArrowheads="1"/>
          </p:cNvSpPr>
          <p:nvPr/>
        </p:nvSpPr>
        <p:spPr bwMode="auto">
          <a:xfrm>
            <a:off x="2286178" y="30003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2286178" y="3228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2286178" y="3457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2286178" y="3686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2286178" y="3914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2238909" y="48703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5513566" y="20574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5631041" y="30958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5631041" y="33051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a:t>
            </a:r>
            <a:r>
              <a:rPr lang="en-GB" sz="1400" dirty="0" smtClean="0">
                <a:latin typeface="Calibri" pitchFamily="34" charset="0"/>
              </a:rPr>
              <a:t>3</a:t>
            </a:r>
            <a:endParaRPr lang="en-GB" sz="1400" dirty="0">
              <a:latin typeface="Calibri" pitchFamily="34" charset="0"/>
            </a:endParaRPr>
          </a:p>
        </p:txBody>
      </p:sp>
      <p:sp>
        <p:nvSpPr>
          <p:cNvPr id="14351" name="Line 15"/>
          <p:cNvSpPr>
            <a:spLocks noChangeShapeType="1"/>
          </p:cNvSpPr>
          <p:nvPr/>
        </p:nvSpPr>
        <p:spPr bwMode="auto">
          <a:xfrm>
            <a:off x="3111678" y="4492625"/>
            <a:ext cx="2519363" cy="159766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3111678" y="31226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3137078" y="28940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3086278" y="2665412"/>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5565953" y="3886200"/>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1981378" y="4371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1981378" y="4600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1981378" y="4143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1981378" y="3000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1981378" y="3228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1981378" y="3457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1981378" y="3686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1981378" y="3914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1752778" y="26955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1989405" y="29702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1990198" y="32031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1989405" y="3668940"/>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1</a:t>
            </a:r>
            <a:endParaRPr lang="en-GB" sz="1400" dirty="0">
              <a:solidFill>
                <a:srgbClr val="000066"/>
              </a:solidFill>
              <a:latin typeface="Calibri" pitchFamily="34" charset="0"/>
            </a:endParaRPr>
          </a:p>
        </p:txBody>
      </p:sp>
      <p:sp>
        <p:nvSpPr>
          <p:cNvPr id="14368" name="Text Box 32"/>
          <p:cNvSpPr txBox="1">
            <a:spLocks noChangeArrowheads="1"/>
          </p:cNvSpPr>
          <p:nvPr/>
        </p:nvSpPr>
        <p:spPr bwMode="auto">
          <a:xfrm>
            <a:off x="1990198" y="3876093"/>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0</a:t>
            </a:r>
            <a:endParaRPr lang="en-GB" sz="1400" dirty="0">
              <a:solidFill>
                <a:srgbClr val="000066"/>
              </a:solidFill>
              <a:latin typeface="Calibri" pitchFamily="34" charset="0"/>
            </a:endParaRPr>
          </a:p>
        </p:txBody>
      </p:sp>
      <p:sp>
        <p:nvSpPr>
          <p:cNvPr id="14369" name="Text Box 33"/>
          <p:cNvSpPr txBox="1">
            <a:spLocks noChangeArrowheads="1"/>
          </p:cNvSpPr>
          <p:nvPr/>
        </p:nvSpPr>
        <p:spPr bwMode="auto">
          <a:xfrm>
            <a:off x="1989405" y="41154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1990198" y="45748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1989405" y="43419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1990198" y="34360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2352853" y="22066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1374775" y="29351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1371600" y="45480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6996291" y="26050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5631041" y="28702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5631041" y="26416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3060878" y="46990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3060878" y="44704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3060878" y="35623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3060878" y="33274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008991" y="32654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5638241" y="451485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5638241" y="482536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5638241" y="544639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5638241" y="60902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5638241" y="64008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3060878" y="37715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3105328" y="4011612"/>
            <a:ext cx="2525713" cy="1434783"/>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3060878" y="39814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3111678" y="3367087"/>
            <a:ext cx="2527300" cy="433386"/>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5638241" y="513588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0"/>
          <p:cNvSpPr>
            <a:spLocks noChangeArrowheads="1"/>
          </p:cNvSpPr>
          <p:nvPr/>
        </p:nvSpPr>
        <p:spPr bwMode="auto">
          <a:xfrm>
            <a:off x="5638241" y="5765799"/>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a:t>
            </a:r>
            <a:r>
              <a:rPr lang="en-GB" sz="1400" dirty="0" smtClean="0">
                <a:solidFill>
                  <a:srgbClr val="000066"/>
                </a:solidFill>
                <a:latin typeface="Calibri" pitchFamily="34" charset="0"/>
              </a:rPr>
              <a:t>5</a:t>
            </a:r>
            <a:endParaRPr lang="en-GB" sz="1400" dirty="0">
              <a:solidFill>
                <a:srgbClr val="000066"/>
              </a:solidFill>
              <a:latin typeface="Calibri" pitchFamily="34" charset="0"/>
            </a:endParaRPr>
          </a:p>
        </p:txBody>
      </p:sp>
      <p:sp>
        <p:nvSpPr>
          <p:cNvPr id="61" name="Oval 55"/>
          <p:cNvSpPr>
            <a:spLocks noChangeArrowheads="1"/>
          </p:cNvSpPr>
          <p:nvPr/>
        </p:nvSpPr>
        <p:spPr bwMode="auto">
          <a:xfrm>
            <a:off x="3059405" y="4206876"/>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62" name="Line 54"/>
          <p:cNvSpPr>
            <a:spLocks noChangeShapeType="1"/>
          </p:cNvSpPr>
          <p:nvPr/>
        </p:nvSpPr>
        <p:spPr bwMode="auto">
          <a:xfrm>
            <a:off x="3114438" y="4263283"/>
            <a:ext cx="2525713" cy="1502516"/>
          </a:xfrm>
          <a:prstGeom prst="line">
            <a:avLst/>
          </a:prstGeom>
          <a:noFill/>
          <a:ln w="19080">
            <a:solidFill>
              <a:srgbClr val="000066"/>
            </a:solidFill>
            <a:prstDash val="dash"/>
            <a:miter lim="800000"/>
            <a:headEnd/>
            <a:tail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372533" y="493713"/>
            <a:ext cx="6865938"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Page Tables Size</a:t>
            </a:r>
            <a:endParaRPr lang="en-GB" dirty="0"/>
          </a:p>
        </p:txBody>
      </p:sp>
      <p:sp>
        <p:nvSpPr>
          <p:cNvPr id="40962" name="Rectangle 2"/>
          <p:cNvSpPr>
            <a:spLocks noGrp="1" noChangeArrowheads="1"/>
          </p:cNvSpPr>
          <p:nvPr>
            <p:ph type="body" idx="1"/>
          </p:nvPr>
        </p:nvSpPr>
        <p:spPr>
          <a:xfrm>
            <a:off x="381000" y="1296988"/>
            <a:ext cx="5653087" cy="5180012"/>
          </a:xfrm>
          <a:ln/>
        </p:spPr>
        <p:txBody>
          <a:bodyPr/>
          <a:lstStyle/>
          <a:p>
            <a:pPr>
              <a:lnSpc>
                <a:spcPct val="7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rPr>
              <a:t>Given:</a:t>
            </a:r>
          </a:p>
          <a:p>
            <a:pPr lvl="1">
              <a:lnSpc>
                <a:spcPct val="7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4KB (2</a:t>
            </a:r>
            <a:r>
              <a:rPr lang="en-GB" sz="1800" baseline="30000" dirty="0"/>
              <a:t>12</a:t>
            </a:r>
            <a:r>
              <a:rPr lang="en-GB" sz="1800" dirty="0"/>
              <a:t>) page size</a:t>
            </a:r>
          </a:p>
          <a:p>
            <a:pPr lvl="1">
              <a:lnSpc>
                <a:spcPct val="7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48-bit address space</a:t>
            </a:r>
          </a:p>
          <a:p>
            <a:pPr lvl="1">
              <a:lnSpc>
                <a:spcPct val="7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4-byte PTE </a:t>
            </a:r>
          </a:p>
          <a:p>
            <a:pPr>
              <a:lnSpc>
                <a:spcPct val="7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dirty="0" smtClean="0">
              <a:effectLst/>
            </a:endParaRPr>
          </a:p>
          <a:p>
            <a:pPr>
              <a:lnSpc>
                <a:spcPct val="7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smtClean="0">
                <a:effectLst/>
              </a:rPr>
              <a:t>How big is the page table?</a:t>
            </a:r>
            <a:endParaRPr lang="en-GB" sz="2000" dirty="0">
              <a:effectLst/>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372533" y="493713"/>
            <a:ext cx="6865938"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Multi-Level Page Tables</a:t>
            </a:r>
          </a:p>
        </p:txBody>
      </p:sp>
      <p:sp>
        <p:nvSpPr>
          <p:cNvPr id="40962" name="Rectangle 2"/>
          <p:cNvSpPr>
            <a:spLocks noGrp="1" noChangeArrowheads="1"/>
          </p:cNvSpPr>
          <p:nvPr>
            <p:ph type="body" idx="1"/>
          </p:nvPr>
        </p:nvSpPr>
        <p:spPr>
          <a:xfrm>
            <a:off x="381000" y="1296988"/>
            <a:ext cx="5653087" cy="5180012"/>
          </a:xfrm>
          <a:ln/>
        </p:spPr>
        <p:txBody>
          <a:bodyPr/>
          <a:lstStyle/>
          <a:p>
            <a:pPr>
              <a:lnSpc>
                <a:spcPct val="7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effectLst/>
              </a:rPr>
              <a:t>Given:</a:t>
            </a:r>
          </a:p>
          <a:p>
            <a:pPr lvl="1">
              <a:lnSpc>
                <a:spcPct val="7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4KB (2</a:t>
            </a:r>
            <a:r>
              <a:rPr lang="en-GB" sz="1800" baseline="30000" dirty="0"/>
              <a:t>12</a:t>
            </a:r>
            <a:r>
              <a:rPr lang="en-GB" sz="1800" dirty="0"/>
              <a:t>) page size</a:t>
            </a:r>
          </a:p>
          <a:p>
            <a:pPr lvl="1">
              <a:lnSpc>
                <a:spcPct val="7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48-bit address space</a:t>
            </a:r>
          </a:p>
          <a:p>
            <a:pPr lvl="1">
              <a:lnSpc>
                <a:spcPct val="7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4-byte PTE </a:t>
            </a:r>
          </a:p>
          <a:p>
            <a:pPr>
              <a:lnSpc>
                <a:spcPct val="7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dirty="0" smtClean="0">
              <a:effectLst/>
            </a:endParaRPr>
          </a:p>
          <a:p>
            <a:pPr>
              <a:lnSpc>
                <a:spcPct val="7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smtClean="0">
                <a:effectLst/>
              </a:rPr>
              <a:t>Problem</a:t>
            </a:r>
            <a:r>
              <a:rPr lang="en-GB" sz="2000" dirty="0">
                <a:effectLst/>
              </a:rPr>
              <a:t>:</a:t>
            </a:r>
          </a:p>
          <a:p>
            <a:pPr lvl="1">
              <a:lnSpc>
                <a:spcPct val="7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Would need a 256 GB page table!</a:t>
            </a:r>
          </a:p>
          <a:p>
            <a:pPr lvl="2">
              <a:lnSpc>
                <a:spcPct val="84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600" dirty="0"/>
              <a:t>2</a:t>
            </a:r>
            <a:r>
              <a:rPr lang="en-GB" sz="1600" baseline="30000" dirty="0"/>
              <a:t>48 </a:t>
            </a:r>
            <a:r>
              <a:rPr lang="en-GB" sz="1600" dirty="0"/>
              <a:t>* 2</a:t>
            </a:r>
            <a:r>
              <a:rPr lang="en-GB" sz="1600" baseline="30000" dirty="0"/>
              <a:t>-12 </a:t>
            </a:r>
            <a:r>
              <a:rPr lang="en-GB" sz="1600" dirty="0"/>
              <a:t> * 2</a:t>
            </a:r>
            <a:r>
              <a:rPr lang="en-GB" sz="1600" baseline="30000" dirty="0"/>
              <a:t>2</a:t>
            </a:r>
            <a:r>
              <a:rPr lang="en-GB" sz="1600" dirty="0"/>
              <a:t> = 2</a:t>
            </a:r>
            <a:r>
              <a:rPr lang="en-GB" sz="1600" baseline="30000" dirty="0"/>
              <a:t>38</a:t>
            </a:r>
            <a:r>
              <a:rPr lang="en-GB" sz="1600" dirty="0"/>
              <a:t> bytes</a:t>
            </a:r>
          </a:p>
          <a:p>
            <a:pPr>
              <a:lnSpc>
                <a:spcPct val="7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dirty="0" smtClean="0">
              <a:effectLst/>
            </a:endParaRPr>
          </a:p>
          <a:p>
            <a:pPr>
              <a:lnSpc>
                <a:spcPct val="7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smtClean="0">
                <a:effectLst/>
              </a:rPr>
              <a:t>Common </a:t>
            </a:r>
            <a:r>
              <a:rPr lang="en-GB" sz="2000" dirty="0">
                <a:effectLst/>
              </a:rPr>
              <a:t>solution</a:t>
            </a:r>
          </a:p>
          <a:p>
            <a:pPr lvl="1">
              <a:lnSpc>
                <a:spcPct val="78000"/>
              </a:lnSpc>
              <a:spcBef>
                <a:spcPts val="6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Multi-level page tables</a:t>
            </a:r>
          </a:p>
          <a:p>
            <a:pPr lvl="1">
              <a:lnSpc>
                <a:spcPct val="78000"/>
              </a:lnSpc>
              <a:spcBef>
                <a:spcPts val="6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Example: 2-level page table</a:t>
            </a:r>
          </a:p>
          <a:p>
            <a:pPr lvl="1">
              <a:lnSpc>
                <a:spcPct val="78000"/>
              </a:lnSpc>
              <a:spcBef>
                <a:spcPts val="6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Level 1 table: each PTE points to a page </a:t>
            </a:r>
            <a:r>
              <a:rPr lang="en-GB" sz="1800" dirty="0" smtClean="0"/>
              <a:t>table</a:t>
            </a:r>
            <a:endParaRPr lang="en-GB" sz="1800" dirty="0"/>
          </a:p>
          <a:p>
            <a:pPr lvl="1">
              <a:lnSpc>
                <a:spcPct val="78000"/>
              </a:lnSpc>
              <a:spcBef>
                <a:spcPts val="6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Level 2 table: </a:t>
            </a:r>
            <a:r>
              <a:rPr lang="en-GB" sz="1800" dirty="0" smtClean="0"/>
              <a:t>each </a:t>
            </a:r>
            <a:r>
              <a:rPr lang="en-GB" sz="1800" dirty="0"/>
              <a:t>PTE points to a page </a:t>
            </a:r>
            <a:r>
              <a:rPr lang="en-GB" sz="1800" dirty="0" smtClean="0"/>
              <a:t/>
            </a:r>
            <a:br>
              <a:rPr lang="en-GB" sz="1800" dirty="0" smtClean="0"/>
            </a:br>
            <a:r>
              <a:rPr lang="en-GB" sz="1800" dirty="0" smtClean="0"/>
              <a:t>(</a:t>
            </a:r>
            <a:r>
              <a:rPr lang="en-GB" sz="1800" dirty="0"/>
              <a:t>paged in and out like other data</a:t>
            </a:r>
            <a:r>
              <a:rPr lang="en-GB" sz="1800" dirty="0" smtClean="0"/>
              <a:t>)</a:t>
            </a:r>
            <a:endParaRPr lang="en-GB" sz="1600" dirty="0"/>
          </a:p>
          <a:p>
            <a:pPr lvl="2">
              <a:lnSpc>
                <a:spcPct val="84000"/>
              </a:lnSpc>
              <a:spcBef>
                <a:spcPts val="60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600" dirty="0"/>
          </a:p>
          <a:p>
            <a:pPr lvl="1">
              <a:lnSpc>
                <a:spcPct val="78000"/>
              </a:lnSpc>
              <a:spcBef>
                <a:spcPts val="6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Level 1 table stays in memory</a:t>
            </a:r>
          </a:p>
          <a:p>
            <a:pPr lvl="1">
              <a:lnSpc>
                <a:spcPct val="78000"/>
              </a:lnSpc>
              <a:spcBef>
                <a:spcPts val="6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Level 2 tables paged in and out</a:t>
            </a:r>
          </a:p>
        </p:txBody>
      </p:sp>
      <p:sp>
        <p:nvSpPr>
          <p:cNvPr id="40963" name="Text Box 3"/>
          <p:cNvSpPr txBox="1">
            <a:spLocks noChangeArrowheads="1"/>
          </p:cNvSpPr>
          <p:nvPr/>
        </p:nvSpPr>
        <p:spPr bwMode="auto">
          <a:xfrm>
            <a:off x="6019800" y="2633132"/>
            <a:ext cx="842857" cy="666762"/>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Level 1</a:t>
            </a:r>
          </a:p>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Table</a:t>
            </a:r>
          </a:p>
        </p:txBody>
      </p:sp>
      <p:sp>
        <p:nvSpPr>
          <p:cNvPr id="40964" name="Rectangle 4"/>
          <p:cNvSpPr>
            <a:spLocks noChangeArrowheads="1"/>
          </p:cNvSpPr>
          <p:nvPr/>
        </p:nvSpPr>
        <p:spPr bwMode="auto">
          <a:xfrm>
            <a:off x="6103304" y="3276600"/>
            <a:ext cx="758952" cy="1143000"/>
          </a:xfrm>
          <a:prstGeom prst="rect">
            <a:avLst/>
          </a:prstGeom>
          <a:solidFill>
            <a:schemeClr val="accent2">
              <a:lumMod val="40000"/>
              <a:lumOff val="60000"/>
            </a:schemeClr>
          </a:solidFill>
          <a:ln w="9360">
            <a:solidFill>
              <a:srgbClr val="000000"/>
            </a:solidFill>
            <a:miter lim="800000"/>
            <a:headEnd/>
            <a:tailEnd/>
          </a:ln>
          <a:effectLst/>
        </p:spPr>
        <p:txBody>
          <a:bodyPr wrap="none" anchor="ctr"/>
          <a:lstStyle/>
          <a:p>
            <a:endParaRPr lang="en-US"/>
          </a:p>
        </p:txBody>
      </p:sp>
      <p:sp>
        <p:nvSpPr>
          <p:cNvPr id="40965" name="Rectangle 5"/>
          <p:cNvSpPr>
            <a:spLocks noChangeArrowheads="1"/>
          </p:cNvSpPr>
          <p:nvPr/>
        </p:nvSpPr>
        <p:spPr bwMode="auto">
          <a:xfrm>
            <a:off x="7946391" y="1905000"/>
            <a:ext cx="700088" cy="1143000"/>
          </a:xfrm>
          <a:prstGeom prst="rect">
            <a:avLst/>
          </a:prstGeom>
          <a:solidFill>
            <a:schemeClr val="accent2">
              <a:lumMod val="20000"/>
              <a:lumOff val="80000"/>
            </a:schemeClr>
          </a:solidFill>
          <a:ln w="9360">
            <a:solidFill>
              <a:srgbClr val="000000"/>
            </a:solidFill>
            <a:miter lim="800000"/>
            <a:headEnd/>
            <a:tailEnd/>
          </a:ln>
          <a:effectLst/>
        </p:spPr>
        <p:txBody>
          <a:bodyPr wrap="none" anchor="ctr"/>
          <a:lstStyle/>
          <a:p>
            <a:endParaRPr lang="en-US"/>
          </a:p>
        </p:txBody>
      </p:sp>
      <p:sp>
        <p:nvSpPr>
          <p:cNvPr id="40966" name="Rectangle 6"/>
          <p:cNvSpPr>
            <a:spLocks noChangeArrowheads="1"/>
          </p:cNvSpPr>
          <p:nvPr/>
        </p:nvSpPr>
        <p:spPr bwMode="auto">
          <a:xfrm>
            <a:off x="7946391" y="3276600"/>
            <a:ext cx="700088" cy="1143000"/>
          </a:xfrm>
          <a:prstGeom prst="rect">
            <a:avLst/>
          </a:prstGeom>
          <a:solidFill>
            <a:schemeClr val="accent2">
              <a:lumMod val="20000"/>
              <a:lumOff val="80000"/>
            </a:schemeClr>
          </a:solidFill>
          <a:ln w="9360">
            <a:solidFill>
              <a:srgbClr val="000000"/>
            </a:solidFill>
            <a:miter lim="800000"/>
            <a:headEnd/>
            <a:tailEnd/>
          </a:ln>
          <a:effectLst/>
        </p:spPr>
        <p:txBody>
          <a:bodyPr wrap="none" anchor="ctr"/>
          <a:lstStyle/>
          <a:p>
            <a:endParaRPr lang="en-US"/>
          </a:p>
        </p:txBody>
      </p:sp>
      <p:sp>
        <p:nvSpPr>
          <p:cNvPr id="40967" name="Rectangle 7"/>
          <p:cNvSpPr>
            <a:spLocks noChangeArrowheads="1"/>
          </p:cNvSpPr>
          <p:nvPr/>
        </p:nvSpPr>
        <p:spPr bwMode="auto">
          <a:xfrm>
            <a:off x="7946391" y="4800600"/>
            <a:ext cx="700088" cy="1143000"/>
          </a:xfrm>
          <a:prstGeom prst="rect">
            <a:avLst/>
          </a:prstGeom>
          <a:solidFill>
            <a:schemeClr val="accent2">
              <a:lumMod val="20000"/>
              <a:lumOff val="80000"/>
            </a:schemeClr>
          </a:solidFill>
          <a:ln w="9360">
            <a:solidFill>
              <a:srgbClr val="000000"/>
            </a:solidFill>
            <a:miter lim="800000"/>
            <a:headEnd/>
            <a:tailEnd/>
          </a:ln>
          <a:effectLst/>
        </p:spPr>
        <p:txBody>
          <a:bodyPr wrap="none" anchor="ctr"/>
          <a:lstStyle/>
          <a:p>
            <a:endParaRPr lang="en-US"/>
          </a:p>
        </p:txBody>
      </p:sp>
      <p:sp>
        <p:nvSpPr>
          <p:cNvPr id="40968" name="Text Box 8"/>
          <p:cNvSpPr txBox="1">
            <a:spLocks noChangeArrowheads="1"/>
          </p:cNvSpPr>
          <p:nvPr/>
        </p:nvSpPr>
        <p:spPr bwMode="auto">
          <a:xfrm>
            <a:off x="8121016" y="4402138"/>
            <a:ext cx="365227"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a:t>
            </a:r>
          </a:p>
        </p:txBody>
      </p:sp>
      <p:sp>
        <p:nvSpPr>
          <p:cNvPr id="40969" name="Text Box 9"/>
          <p:cNvSpPr txBox="1">
            <a:spLocks noChangeArrowheads="1"/>
          </p:cNvSpPr>
          <p:nvPr/>
        </p:nvSpPr>
        <p:spPr bwMode="auto">
          <a:xfrm>
            <a:off x="7848600" y="1246705"/>
            <a:ext cx="842857" cy="666762"/>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Level 2</a:t>
            </a:r>
          </a:p>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Tables</a:t>
            </a:r>
          </a:p>
        </p:txBody>
      </p:sp>
      <p:sp>
        <p:nvSpPr>
          <p:cNvPr id="40970" name="Line 10"/>
          <p:cNvSpPr>
            <a:spLocks noChangeShapeType="1"/>
          </p:cNvSpPr>
          <p:nvPr/>
        </p:nvSpPr>
        <p:spPr bwMode="auto">
          <a:xfrm flipV="1">
            <a:off x="6650991" y="1903413"/>
            <a:ext cx="1295400" cy="1450975"/>
          </a:xfrm>
          <a:prstGeom prst="line">
            <a:avLst/>
          </a:prstGeom>
          <a:noFill/>
          <a:ln w="9360">
            <a:solidFill>
              <a:srgbClr val="000000"/>
            </a:solidFill>
            <a:miter lim="800000"/>
            <a:headEnd/>
            <a:tailEnd type="triangle" w="med" len="med"/>
          </a:ln>
          <a:effectLst/>
        </p:spPr>
        <p:txBody>
          <a:bodyPr/>
          <a:lstStyle/>
          <a:p>
            <a:endParaRPr lang="en-US"/>
          </a:p>
        </p:txBody>
      </p:sp>
      <p:sp>
        <p:nvSpPr>
          <p:cNvPr id="40971" name="Line 11"/>
          <p:cNvSpPr>
            <a:spLocks noChangeShapeType="1"/>
          </p:cNvSpPr>
          <p:nvPr/>
        </p:nvSpPr>
        <p:spPr bwMode="auto">
          <a:xfrm flipV="1">
            <a:off x="6650991" y="3275013"/>
            <a:ext cx="1295400" cy="231775"/>
          </a:xfrm>
          <a:prstGeom prst="line">
            <a:avLst/>
          </a:prstGeom>
          <a:noFill/>
          <a:ln w="9360">
            <a:solidFill>
              <a:srgbClr val="000000"/>
            </a:solidFill>
            <a:miter lim="800000"/>
            <a:headEnd/>
            <a:tailEnd type="triangle" w="med" len="med"/>
          </a:ln>
          <a:effectLst/>
        </p:spPr>
        <p:txBody>
          <a:bodyPr/>
          <a:lstStyle/>
          <a:p>
            <a:endParaRPr lang="en-US"/>
          </a:p>
        </p:txBody>
      </p:sp>
      <p:sp>
        <p:nvSpPr>
          <p:cNvPr id="40972" name="Line 12"/>
          <p:cNvSpPr>
            <a:spLocks noChangeShapeType="1"/>
          </p:cNvSpPr>
          <p:nvPr/>
        </p:nvSpPr>
        <p:spPr bwMode="auto">
          <a:xfrm>
            <a:off x="6803391" y="4337050"/>
            <a:ext cx="1143000" cy="463550"/>
          </a:xfrm>
          <a:prstGeom prst="line">
            <a:avLst/>
          </a:prstGeom>
          <a:noFill/>
          <a:ln w="9360">
            <a:solidFill>
              <a:srgbClr val="000000"/>
            </a:solidFill>
            <a:miter lim="800000"/>
            <a:headEnd/>
            <a:tailEnd type="triangle" w="med" len="med"/>
          </a:ln>
          <a:effectLst/>
        </p:spPr>
        <p:txBody>
          <a:bodyPr/>
          <a:lstStyle/>
          <a:p>
            <a:endParaRPr lang="en-US"/>
          </a:p>
        </p:txBody>
      </p:sp>
      <p:sp>
        <p:nvSpPr>
          <p:cNvPr id="40973" name="Line 13"/>
          <p:cNvSpPr>
            <a:spLocks noChangeShapeType="1"/>
          </p:cNvSpPr>
          <p:nvPr/>
        </p:nvSpPr>
        <p:spPr bwMode="auto">
          <a:xfrm>
            <a:off x="6109124" y="3429000"/>
            <a:ext cx="762000" cy="1588"/>
          </a:xfrm>
          <a:prstGeom prst="line">
            <a:avLst/>
          </a:prstGeom>
          <a:noFill/>
          <a:ln w="19080">
            <a:solidFill>
              <a:srgbClr val="003300"/>
            </a:solidFill>
            <a:miter lim="800000"/>
            <a:headEnd/>
            <a:tailEnd/>
          </a:ln>
          <a:effectLst/>
        </p:spPr>
        <p:txBody>
          <a:bodyPr/>
          <a:lstStyle/>
          <a:p>
            <a:endParaRPr lang="en-US"/>
          </a:p>
        </p:txBody>
      </p:sp>
      <p:sp>
        <p:nvSpPr>
          <p:cNvPr id="40974" name="Line 14"/>
          <p:cNvSpPr>
            <a:spLocks noChangeShapeType="1"/>
          </p:cNvSpPr>
          <p:nvPr/>
        </p:nvSpPr>
        <p:spPr bwMode="auto">
          <a:xfrm>
            <a:off x="6109124" y="3581400"/>
            <a:ext cx="762000" cy="1588"/>
          </a:xfrm>
          <a:prstGeom prst="line">
            <a:avLst/>
          </a:prstGeom>
          <a:noFill/>
          <a:ln w="19080">
            <a:solidFill>
              <a:srgbClr val="003300"/>
            </a:solidFill>
            <a:miter lim="800000"/>
            <a:headEnd/>
            <a:tailEnd/>
          </a:ln>
          <a:effectLst/>
        </p:spPr>
        <p:txBody>
          <a:bodyPr/>
          <a:lstStyle/>
          <a:p>
            <a:endParaRPr lang="en-US"/>
          </a:p>
        </p:txBody>
      </p:sp>
      <p:sp>
        <p:nvSpPr>
          <p:cNvPr id="40975" name="Line 15"/>
          <p:cNvSpPr>
            <a:spLocks noChangeShapeType="1"/>
          </p:cNvSpPr>
          <p:nvPr/>
        </p:nvSpPr>
        <p:spPr bwMode="auto">
          <a:xfrm>
            <a:off x="6109124" y="4267200"/>
            <a:ext cx="762000" cy="1588"/>
          </a:xfrm>
          <a:prstGeom prst="line">
            <a:avLst/>
          </a:prstGeom>
          <a:noFill/>
          <a:ln w="19080">
            <a:solidFill>
              <a:srgbClr val="003300"/>
            </a:solidFill>
            <a:miter lim="800000"/>
            <a:headEnd/>
            <a:tailEnd/>
          </a:ln>
          <a:effectLst/>
        </p:spPr>
        <p:txBody>
          <a:bodyPr/>
          <a:lstStyle/>
          <a:p>
            <a:endParaRPr lang="en-US"/>
          </a:p>
        </p:txBody>
      </p:sp>
      <p:sp>
        <p:nvSpPr>
          <p:cNvPr id="40976" name="Text Box 16"/>
          <p:cNvSpPr txBox="1">
            <a:spLocks noChangeArrowheads="1"/>
          </p:cNvSpPr>
          <p:nvPr/>
        </p:nvSpPr>
        <p:spPr bwMode="auto">
          <a:xfrm>
            <a:off x="6348547" y="3733800"/>
            <a:ext cx="426270" cy="272167"/>
          </a:xfrm>
          <a:prstGeom prst="rect">
            <a:avLst/>
          </a:prstGeom>
          <a:noFill/>
          <a:ln w="9525">
            <a:noFill/>
            <a:round/>
            <a:headEnd/>
            <a:tailEnd/>
          </a:ln>
          <a:effectLst/>
        </p:spPr>
        <p:txBody>
          <a:bodyPr vert="eaVert" wrap="none" lIns="90360" tIns="44280" rIns="90360" bIns="44280">
            <a:spAutoFit/>
          </a:bodyPr>
          <a:lstStyle/>
          <a:p>
            <a:pPr rtl="1">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388938" y="3603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Solution: Level Of Indirection</a:t>
            </a:r>
            <a:endParaRPr lang="en-GB" dirty="0"/>
          </a:p>
        </p:txBody>
      </p:sp>
      <p:sp>
        <p:nvSpPr>
          <p:cNvPr id="7170" name="Rectangle 2"/>
          <p:cNvSpPr>
            <a:spLocks noGrp="1" noChangeArrowheads="1"/>
          </p:cNvSpPr>
          <p:nvPr>
            <p:ph idx="1"/>
          </p:nvPr>
        </p:nvSpPr>
        <p:spPr>
          <a:xfrm>
            <a:off x="519113" y="5715000"/>
            <a:ext cx="8320087" cy="990600"/>
          </a:xfrm>
          <a:ln/>
        </p:spPr>
        <p:txBody>
          <a:bodyPr lIns="0" tIns="0" rIns="0" bIns="0"/>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Each </a:t>
            </a:r>
            <a:r>
              <a:rPr lang="en-GB" dirty="0"/>
              <a:t>process gets its own private </a:t>
            </a:r>
            <a:r>
              <a:rPr lang="en-GB" dirty="0" smtClean="0"/>
              <a:t>memory space</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Solves the previous problems</a:t>
            </a:r>
          </a:p>
        </p:txBody>
      </p:sp>
      <p:sp>
        <p:nvSpPr>
          <p:cNvPr id="7" name="TextBox 6"/>
          <p:cNvSpPr txBox="1"/>
          <p:nvPr/>
        </p:nvSpPr>
        <p:spPr>
          <a:xfrm>
            <a:off x="6564998" y="2435423"/>
            <a:ext cx="1449564" cy="307777"/>
          </a:xfrm>
          <a:prstGeom prst="rect">
            <a:avLst/>
          </a:prstGeom>
          <a:noFill/>
        </p:spPr>
        <p:txBody>
          <a:bodyPr wrap="none" rtlCol="0">
            <a:spAutoFit/>
          </a:bodyPr>
          <a:lstStyle/>
          <a:p>
            <a:r>
              <a:rPr lang="en-US" sz="1400" dirty="0" smtClean="0">
                <a:latin typeface="Calibri" pitchFamily="34" charset="0"/>
              </a:rPr>
              <a:t>Physical memory</a:t>
            </a:r>
          </a:p>
        </p:txBody>
      </p:sp>
      <p:sp>
        <p:nvSpPr>
          <p:cNvPr id="8" name="TextBox 7"/>
          <p:cNvSpPr txBox="1"/>
          <p:nvPr/>
        </p:nvSpPr>
        <p:spPr>
          <a:xfrm>
            <a:off x="1219200" y="1204555"/>
            <a:ext cx="1358834" cy="307777"/>
          </a:xfrm>
          <a:prstGeom prst="rect">
            <a:avLst/>
          </a:prstGeom>
          <a:noFill/>
        </p:spPr>
        <p:txBody>
          <a:bodyPr wrap="none" rtlCol="0">
            <a:spAutoFit/>
          </a:bodyPr>
          <a:lstStyle/>
          <a:p>
            <a:r>
              <a:rPr lang="en-US" sz="1400" dirty="0" smtClean="0">
                <a:latin typeface="Calibri" pitchFamily="34" charset="0"/>
              </a:rPr>
              <a:t>Virtual memory</a:t>
            </a:r>
          </a:p>
        </p:txBody>
      </p:sp>
      <p:sp>
        <p:nvSpPr>
          <p:cNvPr id="9" name="TextBox 8"/>
          <p:cNvSpPr txBox="1"/>
          <p:nvPr/>
        </p:nvSpPr>
        <p:spPr>
          <a:xfrm>
            <a:off x="1219200" y="3730823"/>
            <a:ext cx="1358834" cy="307777"/>
          </a:xfrm>
          <a:prstGeom prst="rect">
            <a:avLst/>
          </a:prstGeom>
          <a:noFill/>
        </p:spPr>
        <p:txBody>
          <a:bodyPr wrap="none" rtlCol="0">
            <a:spAutoFit/>
          </a:bodyPr>
          <a:lstStyle/>
          <a:p>
            <a:r>
              <a:rPr lang="en-US" sz="1400" dirty="0" smtClean="0">
                <a:latin typeface="Calibri" pitchFamily="34" charset="0"/>
              </a:rPr>
              <a:t>Virtual memory</a:t>
            </a:r>
          </a:p>
        </p:txBody>
      </p:sp>
      <p:sp>
        <p:nvSpPr>
          <p:cNvPr id="10" name="TextBox 9"/>
          <p:cNvSpPr txBox="1"/>
          <p:nvPr/>
        </p:nvSpPr>
        <p:spPr>
          <a:xfrm>
            <a:off x="302882" y="1900535"/>
            <a:ext cx="1373518" cy="461665"/>
          </a:xfrm>
          <a:prstGeom prst="rect">
            <a:avLst/>
          </a:prstGeom>
          <a:noFill/>
        </p:spPr>
        <p:txBody>
          <a:bodyPr wrap="none" rtlCol="0">
            <a:spAutoFit/>
          </a:bodyPr>
          <a:lstStyle/>
          <a:p>
            <a:r>
              <a:rPr lang="en-US" dirty="0" smtClean="0">
                <a:solidFill>
                  <a:schemeClr val="tx1">
                    <a:lumMod val="50000"/>
                    <a:lumOff val="50000"/>
                  </a:schemeClr>
                </a:solidFill>
                <a:latin typeface="Calibri" pitchFamily="34" charset="0"/>
              </a:rPr>
              <a:t>Process 1</a:t>
            </a:r>
          </a:p>
        </p:txBody>
      </p:sp>
      <p:sp>
        <p:nvSpPr>
          <p:cNvPr id="11" name="TextBox 10"/>
          <p:cNvSpPr txBox="1"/>
          <p:nvPr/>
        </p:nvSpPr>
        <p:spPr>
          <a:xfrm>
            <a:off x="304800" y="4491335"/>
            <a:ext cx="1383136" cy="461665"/>
          </a:xfrm>
          <a:prstGeom prst="rect">
            <a:avLst/>
          </a:prstGeom>
          <a:noFill/>
        </p:spPr>
        <p:txBody>
          <a:bodyPr wrap="none" rtlCol="0">
            <a:spAutoFit/>
          </a:bodyPr>
          <a:lstStyle/>
          <a:p>
            <a:r>
              <a:rPr lang="en-US" dirty="0" smtClean="0">
                <a:solidFill>
                  <a:schemeClr val="tx1">
                    <a:lumMod val="50000"/>
                    <a:lumOff val="50000"/>
                  </a:schemeClr>
                </a:solidFill>
                <a:latin typeface="Calibri" pitchFamily="34" charset="0"/>
              </a:rPr>
              <a:t>Process n</a:t>
            </a:r>
          </a:p>
        </p:txBody>
      </p:sp>
      <p:sp>
        <p:nvSpPr>
          <p:cNvPr id="12" name="Rectangle 11"/>
          <p:cNvSpPr/>
          <p:nvPr/>
        </p:nvSpPr>
        <p:spPr bwMode="auto">
          <a:xfrm>
            <a:off x="3352800" y="1752600"/>
            <a:ext cx="2514600" cy="3200400"/>
          </a:xfrm>
          <a:prstGeom prst="rect">
            <a:avLst/>
          </a:prstGeom>
          <a:solidFill>
            <a:srgbClr val="F1C7C7"/>
          </a:solidFill>
          <a:ln w="25400" cap="flat" cmpd="sng" algn="ctr">
            <a:noFill/>
            <a:prstDash val="solid"/>
            <a:round/>
            <a:headEnd type="none" w="med" len="med"/>
            <a:tailEnd type="arrow" w="med" len="med"/>
          </a:ln>
          <a:effectLst/>
        </p:spPr>
        <p:txBody>
          <a:bodyPr rtlCol="0" anchor="ctr"/>
          <a:lstStyle/>
          <a:p>
            <a:pPr algn="ctr"/>
            <a:r>
              <a:rPr lang="en-US" sz="3600" i="1" dirty="0" smtClean="0">
                <a:solidFill>
                  <a:srgbClr val="990000"/>
                </a:solidFill>
                <a:latin typeface="+mn-lt"/>
              </a:rPr>
              <a:t>mapping</a:t>
            </a:r>
            <a:endParaRPr lang="en-US" sz="3600" i="1" dirty="0">
              <a:solidFill>
                <a:srgbClr val="990000"/>
              </a:solidFill>
              <a:latin typeface="+mn-lt"/>
            </a:endParaRPr>
          </a:p>
        </p:txBody>
      </p:sp>
      <p:sp>
        <p:nvSpPr>
          <p:cNvPr id="13" name="Left-Right Arrow 12"/>
          <p:cNvSpPr/>
          <p:nvPr/>
        </p:nvSpPr>
        <p:spPr bwMode="auto">
          <a:xfrm>
            <a:off x="2133600" y="2057400"/>
            <a:ext cx="1219200" cy="369332"/>
          </a:xfrm>
          <a:prstGeom prst="leftRightArrow">
            <a:avLst/>
          </a:prstGeom>
          <a:solidFill>
            <a:schemeClr val="bg1">
              <a:lumMod val="75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14" name="Left-Right Arrow 13"/>
          <p:cNvSpPr/>
          <p:nvPr/>
        </p:nvSpPr>
        <p:spPr bwMode="auto">
          <a:xfrm>
            <a:off x="2133600" y="4431268"/>
            <a:ext cx="1219200" cy="369332"/>
          </a:xfrm>
          <a:prstGeom prst="leftRightArrow">
            <a:avLst/>
          </a:prstGeom>
          <a:solidFill>
            <a:schemeClr val="bg1">
              <a:lumMod val="75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15" name="Left-Right Arrow 14"/>
          <p:cNvSpPr/>
          <p:nvPr/>
        </p:nvSpPr>
        <p:spPr bwMode="auto">
          <a:xfrm>
            <a:off x="2133600" y="3200400"/>
            <a:ext cx="1219200" cy="369332"/>
          </a:xfrm>
          <a:prstGeom prst="leftRightArrow">
            <a:avLst/>
          </a:prstGeom>
          <a:solidFill>
            <a:schemeClr val="bg1">
              <a:lumMod val="75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16" name="Left-Right Arrow 15"/>
          <p:cNvSpPr/>
          <p:nvPr/>
        </p:nvSpPr>
        <p:spPr bwMode="auto">
          <a:xfrm>
            <a:off x="5867400" y="3200400"/>
            <a:ext cx="1219200" cy="369332"/>
          </a:xfrm>
          <a:prstGeom prst="leftRightArrow">
            <a:avLst/>
          </a:prstGeom>
          <a:solidFill>
            <a:schemeClr val="bg1">
              <a:lumMod val="75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4" name="Rectangle 3"/>
          <p:cNvSpPr/>
          <p:nvPr/>
        </p:nvSpPr>
        <p:spPr bwMode="auto">
          <a:xfrm>
            <a:off x="1676400" y="1524000"/>
            <a:ext cx="457200" cy="1295400"/>
          </a:xfrm>
          <a:prstGeom prst="rect">
            <a:avLst/>
          </a:prstGeom>
          <a:solidFill>
            <a:schemeClr val="accent2">
              <a:lumMod val="20000"/>
              <a:lumOff val="80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5" name="Rectangle 4"/>
          <p:cNvSpPr/>
          <p:nvPr/>
        </p:nvSpPr>
        <p:spPr bwMode="auto">
          <a:xfrm>
            <a:off x="1676400" y="4038600"/>
            <a:ext cx="457200" cy="1295400"/>
          </a:xfrm>
          <a:prstGeom prst="rect">
            <a:avLst/>
          </a:prstGeom>
          <a:solidFill>
            <a:schemeClr val="accent2">
              <a:lumMod val="20000"/>
              <a:lumOff val="80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Rectangle 5"/>
          <p:cNvSpPr/>
          <p:nvPr/>
        </p:nvSpPr>
        <p:spPr bwMode="auto">
          <a:xfrm>
            <a:off x="7075349" y="2737301"/>
            <a:ext cx="457200" cy="1295400"/>
          </a:xfrm>
          <a:prstGeom prst="rect">
            <a:avLst/>
          </a:prstGeom>
          <a:solidFill>
            <a:schemeClr val="bg1">
              <a:lumMod val="95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cxnSp>
        <p:nvCxnSpPr>
          <p:cNvPr id="18" name="Straight Connector 17"/>
          <p:cNvCxnSpPr/>
          <p:nvPr/>
        </p:nvCxnSpPr>
        <p:spPr bwMode="auto">
          <a:xfrm rot="5400000">
            <a:off x="1529834" y="3311135"/>
            <a:ext cx="750332" cy="1588"/>
          </a:xfrm>
          <a:prstGeom prst="line">
            <a:avLst/>
          </a:prstGeom>
          <a:noFill/>
          <a:ln w="69850" cap="rnd" cmpd="sng" algn="ctr">
            <a:solidFill>
              <a:schemeClr val="tx1"/>
            </a:solidFill>
            <a:prstDash val="sysDot"/>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404813" y="284162"/>
            <a:ext cx="8283575"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 Two-Level Page Table Hierarchy</a:t>
            </a:r>
          </a:p>
        </p:txBody>
      </p:sp>
      <p:sp>
        <p:nvSpPr>
          <p:cNvPr id="41986" name="Text Box 2"/>
          <p:cNvSpPr txBox="1">
            <a:spLocks noChangeArrowheads="1"/>
          </p:cNvSpPr>
          <p:nvPr/>
        </p:nvSpPr>
        <p:spPr bwMode="auto">
          <a:xfrm>
            <a:off x="800886" y="1106488"/>
            <a:ext cx="1205715" cy="653938"/>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Level 1</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page table</a:t>
            </a:r>
          </a:p>
        </p:txBody>
      </p:sp>
      <p:sp>
        <p:nvSpPr>
          <p:cNvPr id="41987" name="Text Box 3"/>
          <p:cNvSpPr txBox="1">
            <a:spLocks noChangeArrowheads="1"/>
          </p:cNvSpPr>
          <p:nvPr/>
        </p:nvSpPr>
        <p:spPr bwMode="auto">
          <a:xfrm>
            <a:off x="5858933" y="6426198"/>
            <a:ext cx="507510" cy="334685"/>
          </a:xfrm>
          <a:prstGeom prst="rect">
            <a:avLst/>
          </a:prstGeom>
          <a:noFill/>
          <a:ln w="9525">
            <a:noFill/>
            <a:round/>
            <a:headEnd/>
            <a:tailEnd/>
          </a:ln>
          <a:effectLst/>
        </p:spPr>
        <p:txBody>
          <a:bodyPr vert="eaVert" wrap="none" lIns="90360" tIns="44280" rIns="90360" bIns="44280">
            <a:spAutoFit/>
          </a:bodyPr>
          <a:lstStyle/>
          <a:p>
            <a:pPr rtl="1">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Calibri" pitchFamily="34" charset="0"/>
              </a:rPr>
              <a:t>...</a:t>
            </a:r>
          </a:p>
        </p:txBody>
      </p:sp>
      <p:sp>
        <p:nvSpPr>
          <p:cNvPr id="41988" name="Text Box 4"/>
          <p:cNvSpPr txBox="1">
            <a:spLocks noChangeArrowheads="1"/>
          </p:cNvSpPr>
          <p:nvPr/>
        </p:nvSpPr>
        <p:spPr bwMode="auto">
          <a:xfrm>
            <a:off x="3121025" y="1112838"/>
            <a:ext cx="1297085" cy="653938"/>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Level 2</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page tables</a:t>
            </a:r>
          </a:p>
        </p:txBody>
      </p:sp>
      <p:sp>
        <p:nvSpPr>
          <p:cNvPr id="41989" name="Rectangle 5"/>
          <p:cNvSpPr>
            <a:spLocks noChangeArrowheads="1"/>
          </p:cNvSpPr>
          <p:nvPr/>
        </p:nvSpPr>
        <p:spPr bwMode="auto">
          <a:xfrm>
            <a:off x="5538788" y="17795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0</a:t>
            </a:r>
          </a:p>
        </p:txBody>
      </p:sp>
      <p:sp>
        <p:nvSpPr>
          <p:cNvPr id="41990" name="Rectangle 6"/>
          <p:cNvSpPr>
            <a:spLocks noChangeArrowheads="1"/>
          </p:cNvSpPr>
          <p:nvPr/>
        </p:nvSpPr>
        <p:spPr bwMode="auto">
          <a:xfrm>
            <a:off x="5538788" y="2084388"/>
            <a:ext cx="990600" cy="304800"/>
          </a:xfrm>
          <a:prstGeom prst="rect">
            <a:avLst/>
          </a:prstGeom>
          <a:solidFill>
            <a:srgbClr val="C0C0C0"/>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41991" name="Rectangle 7"/>
          <p:cNvSpPr>
            <a:spLocks noChangeArrowheads="1"/>
          </p:cNvSpPr>
          <p:nvPr/>
        </p:nvSpPr>
        <p:spPr bwMode="auto">
          <a:xfrm>
            <a:off x="5538788" y="23891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1023</a:t>
            </a:r>
          </a:p>
        </p:txBody>
      </p:sp>
      <p:sp>
        <p:nvSpPr>
          <p:cNvPr id="41992" name="Rectangle 8"/>
          <p:cNvSpPr>
            <a:spLocks noChangeArrowheads="1"/>
          </p:cNvSpPr>
          <p:nvPr/>
        </p:nvSpPr>
        <p:spPr bwMode="auto">
          <a:xfrm>
            <a:off x="5538788" y="26939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1024</a:t>
            </a:r>
          </a:p>
        </p:txBody>
      </p:sp>
      <p:sp>
        <p:nvSpPr>
          <p:cNvPr id="41993" name="Rectangle 9"/>
          <p:cNvSpPr>
            <a:spLocks noChangeArrowheads="1"/>
          </p:cNvSpPr>
          <p:nvPr/>
        </p:nvSpPr>
        <p:spPr bwMode="auto">
          <a:xfrm>
            <a:off x="5538788" y="2998788"/>
            <a:ext cx="990600" cy="304800"/>
          </a:xfrm>
          <a:prstGeom prst="rect">
            <a:avLst/>
          </a:prstGeom>
          <a:solidFill>
            <a:srgbClr val="C0C0C0"/>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41994" name="Rectangle 10"/>
          <p:cNvSpPr>
            <a:spLocks noChangeArrowheads="1"/>
          </p:cNvSpPr>
          <p:nvPr/>
        </p:nvSpPr>
        <p:spPr bwMode="auto">
          <a:xfrm>
            <a:off x="5538788" y="33035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2047</a:t>
            </a:r>
          </a:p>
        </p:txBody>
      </p:sp>
      <p:sp>
        <p:nvSpPr>
          <p:cNvPr id="41995" name="Rectangle 11"/>
          <p:cNvSpPr>
            <a:spLocks noChangeArrowheads="1"/>
          </p:cNvSpPr>
          <p:nvPr/>
        </p:nvSpPr>
        <p:spPr bwMode="auto">
          <a:xfrm>
            <a:off x="5538788" y="17795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1996" name="Rectangle 12"/>
          <p:cNvSpPr>
            <a:spLocks noChangeArrowheads="1"/>
          </p:cNvSpPr>
          <p:nvPr/>
        </p:nvSpPr>
        <p:spPr bwMode="auto">
          <a:xfrm>
            <a:off x="5538788" y="26939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1997" name="Rectangle 13"/>
          <p:cNvSpPr>
            <a:spLocks noChangeArrowheads="1"/>
          </p:cNvSpPr>
          <p:nvPr/>
        </p:nvSpPr>
        <p:spPr bwMode="auto">
          <a:xfrm>
            <a:off x="5538788" y="3608388"/>
            <a:ext cx="990600" cy="1841500"/>
          </a:xfrm>
          <a:prstGeom prst="rect">
            <a:avLst/>
          </a:prstGeom>
          <a:noFill/>
          <a:ln w="28575">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Gap</a:t>
            </a:r>
          </a:p>
        </p:txBody>
      </p:sp>
      <p:sp>
        <p:nvSpPr>
          <p:cNvPr id="41998" name="Text Box 14"/>
          <p:cNvSpPr txBox="1">
            <a:spLocks noChangeArrowheads="1"/>
          </p:cNvSpPr>
          <p:nvPr/>
        </p:nvSpPr>
        <p:spPr bwMode="auto">
          <a:xfrm>
            <a:off x="6473825" y="1641475"/>
            <a:ext cx="266700" cy="27622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0</a:t>
            </a:r>
          </a:p>
        </p:txBody>
      </p:sp>
      <p:sp>
        <p:nvSpPr>
          <p:cNvPr id="41999" name="Rectangle 15"/>
          <p:cNvSpPr>
            <a:spLocks noChangeArrowheads="1"/>
          </p:cNvSpPr>
          <p:nvPr/>
        </p:nvSpPr>
        <p:spPr bwMode="auto">
          <a:xfrm>
            <a:off x="3252788" y="21732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0</a:t>
            </a:r>
          </a:p>
        </p:txBody>
      </p:sp>
      <p:sp>
        <p:nvSpPr>
          <p:cNvPr id="42000" name="Rectangle 16"/>
          <p:cNvSpPr>
            <a:spLocks noChangeArrowheads="1"/>
          </p:cNvSpPr>
          <p:nvPr/>
        </p:nvSpPr>
        <p:spPr bwMode="auto">
          <a:xfrm>
            <a:off x="3252788" y="2478088"/>
            <a:ext cx="990600" cy="304800"/>
          </a:xfrm>
          <a:prstGeom prst="rect">
            <a:avLst/>
          </a:prstGeom>
          <a:solidFill>
            <a:srgbClr val="C0C0C0"/>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42001" name="Rectangle 17"/>
          <p:cNvSpPr>
            <a:spLocks noChangeArrowheads="1"/>
          </p:cNvSpPr>
          <p:nvPr/>
        </p:nvSpPr>
        <p:spPr bwMode="auto">
          <a:xfrm>
            <a:off x="3252788" y="27828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1023</a:t>
            </a:r>
          </a:p>
        </p:txBody>
      </p:sp>
      <p:sp>
        <p:nvSpPr>
          <p:cNvPr id="42002" name="Rectangle 18"/>
          <p:cNvSpPr>
            <a:spLocks noChangeArrowheads="1"/>
          </p:cNvSpPr>
          <p:nvPr/>
        </p:nvSpPr>
        <p:spPr bwMode="auto">
          <a:xfrm>
            <a:off x="3252788" y="21732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2003" name="Rectangle 19"/>
          <p:cNvSpPr>
            <a:spLocks noChangeArrowheads="1"/>
          </p:cNvSpPr>
          <p:nvPr/>
        </p:nvSpPr>
        <p:spPr bwMode="auto">
          <a:xfrm>
            <a:off x="3252788" y="35448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0</a:t>
            </a:r>
          </a:p>
        </p:txBody>
      </p:sp>
      <p:sp>
        <p:nvSpPr>
          <p:cNvPr id="42004" name="Rectangle 20"/>
          <p:cNvSpPr>
            <a:spLocks noChangeArrowheads="1"/>
          </p:cNvSpPr>
          <p:nvPr/>
        </p:nvSpPr>
        <p:spPr bwMode="auto">
          <a:xfrm>
            <a:off x="3252788" y="3849688"/>
            <a:ext cx="990600" cy="304800"/>
          </a:xfrm>
          <a:prstGeom prst="rect">
            <a:avLst/>
          </a:prstGeom>
          <a:solidFill>
            <a:srgbClr val="C0C0C0"/>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42005" name="Rectangle 21"/>
          <p:cNvSpPr>
            <a:spLocks noChangeArrowheads="1"/>
          </p:cNvSpPr>
          <p:nvPr/>
        </p:nvSpPr>
        <p:spPr bwMode="auto">
          <a:xfrm>
            <a:off x="3252788" y="41544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1023</a:t>
            </a:r>
          </a:p>
        </p:txBody>
      </p:sp>
      <p:sp>
        <p:nvSpPr>
          <p:cNvPr id="42006" name="Rectangle 22"/>
          <p:cNvSpPr>
            <a:spLocks noChangeArrowheads="1"/>
          </p:cNvSpPr>
          <p:nvPr/>
        </p:nvSpPr>
        <p:spPr bwMode="auto">
          <a:xfrm>
            <a:off x="3252788" y="35448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2007" name="Rectangle 23"/>
          <p:cNvSpPr>
            <a:spLocks noChangeArrowheads="1"/>
          </p:cNvSpPr>
          <p:nvPr/>
        </p:nvSpPr>
        <p:spPr bwMode="auto">
          <a:xfrm>
            <a:off x="3252788" y="4840288"/>
            <a:ext cx="990600" cy="609600"/>
          </a:xfrm>
          <a:prstGeom prst="rect">
            <a:avLst/>
          </a:prstGeom>
          <a:solidFill>
            <a:srgbClr val="C0C0C0"/>
          </a:solidFill>
          <a:ln w="28575">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1023 null</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PTEs</a:t>
            </a:r>
          </a:p>
        </p:txBody>
      </p:sp>
      <p:sp>
        <p:nvSpPr>
          <p:cNvPr id="42008" name="Rectangle 24"/>
          <p:cNvSpPr>
            <a:spLocks noChangeArrowheads="1"/>
          </p:cNvSpPr>
          <p:nvPr/>
        </p:nvSpPr>
        <p:spPr bwMode="auto">
          <a:xfrm>
            <a:off x="3252788" y="54498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1023</a:t>
            </a:r>
          </a:p>
        </p:txBody>
      </p:sp>
      <p:sp>
        <p:nvSpPr>
          <p:cNvPr id="42009" name="Rectangle 25"/>
          <p:cNvSpPr>
            <a:spLocks noChangeArrowheads="1"/>
          </p:cNvSpPr>
          <p:nvPr/>
        </p:nvSpPr>
        <p:spPr bwMode="auto">
          <a:xfrm>
            <a:off x="3252788" y="48402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2010" name="Rectangle 26"/>
          <p:cNvSpPr>
            <a:spLocks noChangeArrowheads="1"/>
          </p:cNvSpPr>
          <p:nvPr/>
        </p:nvSpPr>
        <p:spPr bwMode="auto">
          <a:xfrm>
            <a:off x="5538788" y="5449888"/>
            <a:ext cx="990600" cy="609600"/>
          </a:xfrm>
          <a:prstGeom prst="rect">
            <a:avLst/>
          </a:prstGeom>
          <a:solidFill>
            <a:srgbClr val="C0C0C0"/>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1023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unallocated</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pages</a:t>
            </a:r>
          </a:p>
        </p:txBody>
      </p:sp>
      <p:sp>
        <p:nvSpPr>
          <p:cNvPr id="42011" name="Rectangle 27"/>
          <p:cNvSpPr>
            <a:spLocks noChangeArrowheads="1"/>
          </p:cNvSpPr>
          <p:nvPr/>
        </p:nvSpPr>
        <p:spPr bwMode="auto">
          <a:xfrm>
            <a:off x="5538788" y="60594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9215</a:t>
            </a:r>
          </a:p>
        </p:txBody>
      </p:sp>
      <p:sp>
        <p:nvSpPr>
          <p:cNvPr id="42012" name="Rectangle 28"/>
          <p:cNvSpPr>
            <a:spLocks noChangeArrowheads="1"/>
          </p:cNvSpPr>
          <p:nvPr/>
        </p:nvSpPr>
        <p:spPr bwMode="auto">
          <a:xfrm>
            <a:off x="5538788" y="54498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2013" name="Text Box 29"/>
          <p:cNvSpPr txBox="1">
            <a:spLocks noChangeArrowheads="1"/>
          </p:cNvSpPr>
          <p:nvPr/>
        </p:nvSpPr>
        <p:spPr bwMode="auto">
          <a:xfrm>
            <a:off x="5267865" y="1106488"/>
            <a:ext cx="1520929" cy="653938"/>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Virtual</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smtClean="0">
                <a:solidFill>
                  <a:schemeClr val="tx1">
                    <a:lumMod val="50000"/>
                    <a:lumOff val="50000"/>
                  </a:schemeClr>
                </a:solidFill>
                <a:latin typeface="Calibri" pitchFamily="34" charset="0"/>
              </a:rPr>
              <a:t>address space</a:t>
            </a:r>
            <a:endParaRPr lang="en-GB" sz="1800" i="1" dirty="0">
              <a:solidFill>
                <a:schemeClr val="tx1">
                  <a:lumMod val="50000"/>
                  <a:lumOff val="50000"/>
                </a:schemeClr>
              </a:solidFill>
              <a:latin typeface="Calibri" pitchFamily="34" charset="0"/>
            </a:endParaRPr>
          </a:p>
        </p:txBody>
      </p:sp>
      <p:sp>
        <p:nvSpPr>
          <p:cNvPr id="42014" name="Line 30"/>
          <p:cNvSpPr>
            <a:spLocks noChangeShapeType="1"/>
          </p:cNvSpPr>
          <p:nvPr/>
        </p:nvSpPr>
        <p:spPr bwMode="auto">
          <a:xfrm flipV="1">
            <a:off x="4243388" y="1790700"/>
            <a:ext cx="1295400" cy="536575"/>
          </a:xfrm>
          <a:prstGeom prst="line">
            <a:avLst/>
          </a:prstGeom>
          <a:noFill/>
          <a:ln w="12600">
            <a:solidFill>
              <a:srgbClr val="000066"/>
            </a:solidFill>
            <a:miter lim="800000"/>
            <a:headEnd/>
            <a:tailEnd type="triangle" w="med" len="med"/>
          </a:ln>
          <a:effectLst/>
        </p:spPr>
        <p:txBody>
          <a:bodyPr/>
          <a:lstStyle/>
          <a:p>
            <a:endParaRPr lang="en-US"/>
          </a:p>
        </p:txBody>
      </p:sp>
      <p:sp>
        <p:nvSpPr>
          <p:cNvPr id="42015" name="Line 31"/>
          <p:cNvSpPr>
            <a:spLocks noChangeShapeType="1"/>
          </p:cNvSpPr>
          <p:nvPr/>
        </p:nvSpPr>
        <p:spPr bwMode="auto">
          <a:xfrm flipV="1">
            <a:off x="4243388" y="2400300"/>
            <a:ext cx="1295400" cy="536575"/>
          </a:xfrm>
          <a:prstGeom prst="line">
            <a:avLst/>
          </a:prstGeom>
          <a:noFill/>
          <a:ln w="12600">
            <a:solidFill>
              <a:srgbClr val="000066"/>
            </a:solidFill>
            <a:miter lim="800000"/>
            <a:headEnd/>
            <a:tailEnd type="triangle" w="med" len="med"/>
          </a:ln>
          <a:effectLst/>
        </p:spPr>
        <p:txBody>
          <a:bodyPr/>
          <a:lstStyle/>
          <a:p>
            <a:endParaRPr lang="en-US"/>
          </a:p>
        </p:txBody>
      </p:sp>
      <p:sp>
        <p:nvSpPr>
          <p:cNvPr id="42016" name="Line 32"/>
          <p:cNvSpPr>
            <a:spLocks noChangeShapeType="1"/>
          </p:cNvSpPr>
          <p:nvPr/>
        </p:nvSpPr>
        <p:spPr bwMode="auto">
          <a:xfrm flipV="1">
            <a:off x="4243388" y="2705100"/>
            <a:ext cx="1295400" cy="993775"/>
          </a:xfrm>
          <a:prstGeom prst="line">
            <a:avLst/>
          </a:prstGeom>
          <a:noFill/>
          <a:ln w="12600">
            <a:solidFill>
              <a:srgbClr val="000066"/>
            </a:solidFill>
            <a:miter lim="800000"/>
            <a:headEnd/>
            <a:tailEnd type="triangle" w="med" len="med"/>
          </a:ln>
          <a:effectLst/>
        </p:spPr>
        <p:txBody>
          <a:bodyPr/>
          <a:lstStyle/>
          <a:p>
            <a:endParaRPr lang="en-US"/>
          </a:p>
        </p:txBody>
      </p:sp>
      <p:sp>
        <p:nvSpPr>
          <p:cNvPr id="42017" name="Line 33"/>
          <p:cNvSpPr>
            <a:spLocks noChangeShapeType="1"/>
          </p:cNvSpPr>
          <p:nvPr/>
        </p:nvSpPr>
        <p:spPr bwMode="auto">
          <a:xfrm flipV="1">
            <a:off x="4243388" y="3314700"/>
            <a:ext cx="1295400" cy="993775"/>
          </a:xfrm>
          <a:prstGeom prst="line">
            <a:avLst/>
          </a:prstGeom>
          <a:noFill/>
          <a:ln w="12600">
            <a:solidFill>
              <a:srgbClr val="000066"/>
            </a:solidFill>
            <a:miter lim="800000"/>
            <a:headEnd/>
            <a:tailEnd type="triangle" w="med" len="med"/>
          </a:ln>
          <a:effectLst/>
        </p:spPr>
        <p:txBody>
          <a:bodyPr/>
          <a:lstStyle/>
          <a:p>
            <a:endParaRPr lang="en-US"/>
          </a:p>
        </p:txBody>
      </p:sp>
      <p:sp>
        <p:nvSpPr>
          <p:cNvPr id="42018" name="Line 34"/>
          <p:cNvSpPr>
            <a:spLocks noChangeShapeType="1"/>
          </p:cNvSpPr>
          <p:nvPr/>
        </p:nvSpPr>
        <p:spPr bwMode="auto">
          <a:xfrm>
            <a:off x="4243388" y="5602288"/>
            <a:ext cx="1219200" cy="457200"/>
          </a:xfrm>
          <a:prstGeom prst="line">
            <a:avLst/>
          </a:prstGeom>
          <a:noFill/>
          <a:ln w="12600">
            <a:solidFill>
              <a:srgbClr val="000066"/>
            </a:solidFill>
            <a:miter lim="800000"/>
            <a:headEnd/>
            <a:tailEnd type="triangle" w="med" len="med"/>
          </a:ln>
          <a:effectLst/>
        </p:spPr>
        <p:txBody>
          <a:bodyPr/>
          <a:lstStyle/>
          <a:p>
            <a:endParaRPr lang="en-US"/>
          </a:p>
        </p:txBody>
      </p:sp>
      <p:sp>
        <p:nvSpPr>
          <p:cNvPr id="42019" name="Line 35"/>
          <p:cNvSpPr>
            <a:spLocks noChangeShapeType="1"/>
          </p:cNvSpPr>
          <p:nvPr/>
        </p:nvSpPr>
        <p:spPr bwMode="auto">
          <a:xfrm flipV="1">
            <a:off x="1957388" y="2171700"/>
            <a:ext cx="1243012" cy="231775"/>
          </a:xfrm>
          <a:prstGeom prst="line">
            <a:avLst/>
          </a:prstGeom>
          <a:noFill/>
          <a:ln w="12600">
            <a:solidFill>
              <a:srgbClr val="000066"/>
            </a:solidFill>
            <a:miter lim="800000"/>
            <a:headEnd/>
            <a:tailEnd type="triangle" w="med" len="med"/>
          </a:ln>
          <a:effectLst/>
        </p:spPr>
        <p:txBody>
          <a:bodyPr/>
          <a:lstStyle/>
          <a:p>
            <a:endParaRPr lang="en-US"/>
          </a:p>
        </p:txBody>
      </p:sp>
      <p:sp>
        <p:nvSpPr>
          <p:cNvPr id="42020" name="Line 36"/>
          <p:cNvSpPr>
            <a:spLocks noChangeShapeType="1"/>
          </p:cNvSpPr>
          <p:nvPr/>
        </p:nvSpPr>
        <p:spPr bwMode="auto">
          <a:xfrm>
            <a:off x="1957388" y="2706688"/>
            <a:ext cx="1295400" cy="838200"/>
          </a:xfrm>
          <a:prstGeom prst="line">
            <a:avLst/>
          </a:prstGeom>
          <a:noFill/>
          <a:ln w="12600">
            <a:solidFill>
              <a:srgbClr val="000066"/>
            </a:solidFill>
            <a:miter lim="800000"/>
            <a:headEnd/>
            <a:tailEnd type="triangle" w="med" len="med"/>
          </a:ln>
          <a:effectLst/>
        </p:spPr>
        <p:txBody>
          <a:bodyPr/>
          <a:lstStyle/>
          <a:p>
            <a:endParaRPr lang="en-US"/>
          </a:p>
        </p:txBody>
      </p:sp>
      <p:sp>
        <p:nvSpPr>
          <p:cNvPr id="42021" name="Line 37"/>
          <p:cNvSpPr>
            <a:spLocks noChangeShapeType="1"/>
          </p:cNvSpPr>
          <p:nvPr/>
        </p:nvSpPr>
        <p:spPr bwMode="auto">
          <a:xfrm>
            <a:off x="1957388" y="4840288"/>
            <a:ext cx="1295400" cy="1587"/>
          </a:xfrm>
          <a:prstGeom prst="line">
            <a:avLst/>
          </a:prstGeom>
          <a:noFill/>
          <a:ln w="12600">
            <a:solidFill>
              <a:srgbClr val="000066"/>
            </a:solidFill>
            <a:miter lim="800000"/>
            <a:headEnd/>
            <a:tailEnd type="triangle" w="med" len="med"/>
          </a:ln>
          <a:effectLst/>
        </p:spPr>
        <p:txBody>
          <a:bodyPr/>
          <a:lstStyle/>
          <a:p>
            <a:endParaRPr lang="en-US"/>
          </a:p>
        </p:txBody>
      </p:sp>
      <p:sp>
        <p:nvSpPr>
          <p:cNvPr id="42022" name="Rectangle 38"/>
          <p:cNvSpPr>
            <a:spLocks noChangeArrowheads="1"/>
          </p:cNvSpPr>
          <p:nvPr/>
        </p:nvSpPr>
        <p:spPr bwMode="auto">
          <a:xfrm>
            <a:off x="838200" y="4992688"/>
            <a:ext cx="1119188" cy="838200"/>
          </a:xfrm>
          <a:prstGeom prst="rect">
            <a:avLst/>
          </a:prstGeom>
          <a:solidFill>
            <a:srgbClr val="C0C0C0"/>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(1K - 9)</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null PTEs </a:t>
            </a:r>
          </a:p>
        </p:txBody>
      </p:sp>
      <p:sp>
        <p:nvSpPr>
          <p:cNvPr id="42023" name="Rectangle 39"/>
          <p:cNvSpPr>
            <a:spLocks noChangeArrowheads="1"/>
          </p:cNvSpPr>
          <p:nvPr/>
        </p:nvSpPr>
        <p:spPr bwMode="auto">
          <a:xfrm>
            <a:off x="838200" y="22494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0</a:t>
            </a:r>
          </a:p>
        </p:txBody>
      </p:sp>
      <p:sp>
        <p:nvSpPr>
          <p:cNvPr id="42024" name="Rectangle 40"/>
          <p:cNvSpPr>
            <a:spLocks noChangeArrowheads="1"/>
          </p:cNvSpPr>
          <p:nvPr/>
        </p:nvSpPr>
        <p:spPr bwMode="auto">
          <a:xfrm>
            <a:off x="838200" y="25542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1</a:t>
            </a:r>
          </a:p>
        </p:txBody>
      </p:sp>
      <p:sp>
        <p:nvSpPr>
          <p:cNvPr id="42025" name="Rectangle 41"/>
          <p:cNvSpPr>
            <a:spLocks noChangeArrowheads="1"/>
          </p:cNvSpPr>
          <p:nvPr/>
        </p:nvSpPr>
        <p:spPr bwMode="auto">
          <a:xfrm>
            <a:off x="838200" y="28590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2 (null)</a:t>
            </a:r>
          </a:p>
        </p:txBody>
      </p:sp>
      <p:sp>
        <p:nvSpPr>
          <p:cNvPr id="42026" name="Rectangle 42"/>
          <p:cNvSpPr>
            <a:spLocks noChangeArrowheads="1"/>
          </p:cNvSpPr>
          <p:nvPr/>
        </p:nvSpPr>
        <p:spPr bwMode="auto">
          <a:xfrm>
            <a:off x="838200" y="31638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3 (null)</a:t>
            </a:r>
          </a:p>
        </p:txBody>
      </p:sp>
      <p:sp>
        <p:nvSpPr>
          <p:cNvPr id="42027" name="Rectangle 43"/>
          <p:cNvSpPr>
            <a:spLocks noChangeArrowheads="1"/>
          </p:cNvSpPr>
          <p:nvPr/>
        </p:nvSpPr>
        <p:spPr bwMode="auto">
          <a:xfrm>
            <a:off x="838200" y="34686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4 (null)</a:t>
            </a:r>
          </a:p>
        </p:txBody>
      </p:sp>
      <p:sp>
        <p:nvSpPr>
          <p:cNvPr id="42028" name="Rectangle 44"/>
          <p:cNvSpPr>
            <a:spLocks noChangeArrowheads="1"/>
          </p:cNvSpPr>
          <p:nvPr/>
        </p:nvSpPr>
        <p:spPr bwMode="auto">
          <a:xfrm>
            <a:off x="838200" y="37734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5 (null)</a:t>
            </a:r>
          </a:p>
        </p:txBody>
      </p:sp>
      <p:sp>
        <p:nvSpPr>
          <p:cNvPr id="42029" name="Rectangle 45"/>
          <p:cNvSpPr>
            <a:spLocks noChangeArrowheads="1"/>
          </p:cNvSpPr>
          <p:nvPr/>
        </p:nvSpPr>
        <p:spPr bwMode="auto">
          <a:xfrm>
            <a:off x="838200" y="40782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6 (null)</a:t>
            </a:r>
          </a:p>
        </p:txBody>
      </p:sp>
      <p:sp>
        <p:nvSpPr>
          <p:cNvPr id="42030" name="Rectangle 46"/>
          <p:cNvSpPr>
            <a:spLocks noChangeArrowheads="1"/>
          </p:cNvSpPr>
          <p:nvPr/>
        </p:nvSpPr>
        <p:spPr bwMode="auto">
          <a:xfrm>
            <a:off x="838200" y="43830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7 (null)</a:t>
            </a:r>
          </a:p>
        </p:txBody>
      </p:sp>
      <p:sp>
        <p:nvSpPr>
          <p:cNvPr id="42031" name="Rectangle 47"/>
          <p:cNvSpPr>
            <a:spLocks noChangeArrowheads="1"/>
          </p:cNvSpPr>
          <p:nvPr/>
        </p:nvSpPr>
        <p:spPr bwMode="auto">
          <a:xfrm>
            <a:off x="838200" y="46878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8</a:t>
            </a:r>
          </a:p>
        </p:txBody>
      </p:sp>
      <p:sp>
        <p:nvSpPr>
          <p:cNvPr id="42032" name="Rectangle 48"/>
          <p:cNvSpPr>
            <a:spLocks noChangeArrowheads="1"/>
          </p:cNvSpPr>
          <p:nvPr/>
        </p:nvSpPr>
        <p:spPr bwMode="auto">
          <a:xfrm>
            <a:off x="838200" y="2249488"/>
            <a:ext cx="1119188" cy="3581400"/>
          </a:xfrm>
          <a:prstGeom prst="rect">
            <a:avLst/>
          </a:prstGeom>
          <a:noFill/>
          <a:ln w="28575">
            <a:solidFill>
              <a:srgbClr val="000066"/>
            </a:solidFill>
            <a:miter lim="800000"/>
            <a:headEnd/>
            <a:tailEnd/>
          </a:ln>
          <a:effectLst/>
        </p:spPr>
        <p:txBody>
          <a:bodyPr wrap="none" anchor="ctr"/>
          <a:lstStyle/>
          <a:p>
            <a:endParaRPr lang="en-US"/>
          </a:p>
        </p:txBody>
      </p:sp>
      <p:sp>
        <p:nvSpPr>
          <p:cNvPr id="42033" name="AutoShape 49"/>
          <p:cNvSpPr>
            <a:spLocks/>
          </p:cNvSpPr>
          <p:nvPr/>
        </p:nvSpPr>
        <p:spPr bwMode="auto">
          <a:xfrm>
            <a:off x="6605588" y="1792288"/>
            <a:ext cx="228600" cy="1752600"/>
          </a:xfrm>
          <a:prstGeom prst="rightBrace">
            <a:avLst>
              <a:gd name="adj1" fmla="val 63889"/>
              <a:gd name="adj2" fmla="val 50000"/>
            </a:avLst>
          </a:prstGeom>
          <a:noFill/>
          <a:ln w="12600">
            <a:solidFill>
              <a:srgbClr val="000066"/>
            </a:solidFill>
            <a:miter lim="800000"/>
            <a:headEnd/>
            <a:tailEnd/>
          </a:ln>
          <a:effectLst/>
        </p:spPr>
        <p:txBody>
          <a:bodyPr wrap="none" anchor="ctr"/>
          <a:lstStyle/>
          <a:p>
            <a:endParaRPr lang="en-US"/>
          </a:p>
        </p:txBody>
      </p:sp>
      <p:sp>
        <p:nvSpPr>
          <p:cNvPr id="42034" name="Text Box 50"/>
          <p:cNvSpPr txBox="1">
            <a:spLocks noChangeArrowheads="1"/>
          </p:cNvSpPr>
          <p:nvPr/>
        </p:nvSpPr>
        <p:spPr bwMode="auto">
          <a:xfrm>
            <a:off x="6858000" y="2403475"/>
            <a:ext cx="1885942" cy="516809"/>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2K allocated VM pages</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for code and data</a:t>
            </a:r>
          </a:p>
        </p:txBody>
      </p:sp>
      <p:sp>
        <p:nvSpPr>
          <p:cNvPr id="42035" name="AutoShape 51"/>
          <p:cNvSpPr>
            <a:spLocks/>
          </p:cNvSpPr>
          <p:nvPr/>
        </p:nvSpPr>
        <p:spPr bwMode="auto">
          <a:xfrm>
            <a:off x="6605588" y="3621088"/>
            <a:ext cx="228600" cy="1752600"/>
          </a:xfrm>
          <a:prstGeom prst="rightBrace">
            <a:avLst>
              <a:gd name="adj1" fmla="val 63889"/>
              <a:gd name="adj2" fmla="val 50000"/>
            </a:avLst>
          </a:prstGeom>
          <a:noFill/>
          <a:ln w="12600">
            <a:solidFill>
              <a:srgbClr val="000066"/>
            </a:solidFill>
            <a:miter lim="800000"/>
            <a:headEnd/>
            <a:tailEnd/>
          </a:ln>
          <a:effectLst/>
        </p:spPr>
        <p:txBody>
          <a:bodyPr wrap="none" anchor="ctr"/>
          <a:lstStyle/>
          <a:p>
            <a:endParaRPr lang="en-US"/>
          </a:p>
        </p:txBody>
      </p:sp>
      <p:sp>
        <p:nvSpPr>
          <p:cNvPr id="42036" name="Text Box 52"/>
          <p:cNvSpPr txBox="1">
            <a:spLocks noChangeArrowheads="1"/>
          </p:cNvSpPr>
          <p:nvPr/>
        </p:nvSpPr>
        <p:spPr bwMode="auto">
          <a:xfrm>
            <a:off x="6856413" y="4306888"/>
            <a:ext cx="2075097" cy="305662"/>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6K unallocated VM pages</a:t>
            </a:r>
          </a:p>
        </p:txBody>
      </p:sp>
      <p:sp>
        <p:nvSpPr>
          <p:cNvPr id="42037" name="AutoShape 53"/>
          <p:cNvSpPr>
            <a:spLocks/>
          </p:cNvSpPr>
          <p:nvPr/>
        </p:nvSpPr>
        <p:spPr bwMode="auto">
          <a:xfrm>
            <a:off x="6529388" y="5449888"/>
            <a:ext cx="304800" cy="609600"/>
          </a:xfrm>
          <a:prstGeom prst="rightBrace">
            <a:avLst>
              <a:gd name="adj1" fmla="val 16667"/>
              <a:gd name="adj2" fmla="val 50000"/>
            </a:avLst>
          </a:prstGeom>
          <a:noFill/>
          <a:ln w="12600">
            <a:solidFill>
              <a:srgbClr val="000066"/>
            </a:solidFill>
            <a:miter lim="800000"/>
            <a:headEnd/>
            <a:tailEnd/>
          </a:ln>
          <a:effectLst/>
        </p:spPr>
        <p:txBody>
          <a:bodyPr wrap="none" anchor="ctr"/>
          <a:lstStyle/>
          <a:p>
            <a:endParaRPr lang="en-US"/>
          </a:p>
        </p:txBody>
      </p:sp>
      <p:sp>
        <p:nvSpPr>
          <p:cNvPr id="42038" name="Text Box 54"/>
          <p:cNvSpPr txBox="1">
            <a:spLocks noChangeArrowheads="1"/>
          </p:cNvSpPr>
          <p:nvPr/>
        </p:nvSpPr>
        <p:spPr bwMode="auto">
          <a:xfrm>
            <a:off x="6856413" y="5588000"/>
            <a:ext cx="1988534" cy="305662"/>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1023 unallocated  pages</a:t>
            </a:r>
          </a:p>
        </p:txBody>
      </p:sp>
      <p:sp>
        <p:nvSpPr>
          <p:cNvPr id="42039" name="AutoShape 55"/>
          <p:cNvSpPr>
            <a:spLocks/>
          </p:cNvSpPr>
          <p:nvPr/>
        </p:nvSpPr>
        <p:spPr bwMode="auto">
          <a:xfrm>
            <a:off x="6529388" y="6059488"/>
            <a:ext cx="304800" cy="304800"/>
          </a:xfrm>
          <a:prstGeom prst="rightBrace">
            <a:avLst>
              <a:gd name="adj1" fmla="val 8333"/>
              <a:gd name="adj2" fmla="val 50000"/>
            </a:avLst>
          </a:prstGeom>
          <a:noFill/>
          <a:ln w="12600">
            <a:solidFill>
              <a:srgbClr val="000066"/>
            </a:solidFill>
            <a:miter lim="800000"/>
            <a:headEnd/>
            <a:tailEnd/>
          </a:ln>
          <a:effectLst/>
        </p:spPr>
        <p:txBody>
          <a:bodyPr wrap="none" anchor="ctr"/>
          <a:lstStyle/>
          <a:p>
            <a:endParaRPr lang="en-US"/>
          </a:p>
        </p:txBody>
      </p:sp>
      <p:sp>
        <p:nvSpPr>
          <p:cNvPr id="42040" name="Text Box 56"/>
          <p:cNvSpPr txBox="1">
            <a:spLocks noChangeArrowheads="1"/>
          </p:cNvSpPr>
          <p:nvPr/>
        </p:nvSpPr>
        <p:spPr bwMode="auto">
          <a:xfrm>
            <a:off x="6858000" y="6000750"/>
            <a:ext cx="1717627" cy="516809"/>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1 allocated VM page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for the stack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404813" y="436562"/>
            <a:ext cx="8283575"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Translating with a k-level Page Table</a:t>
            </a:r>
          </a:p>
        </p:txBody>
      </p:sp>
      <p:sp>
        <p:nvSpPr>
          <p:cNvPr id="43010" name="Rectangle 2"/>
          <p:cNvSpPr>
            <a:spLocks noChangeArrowheads="1"/>
          </p:cNvSpPr>
          <p:nvPr/>
        </p:nvSpPr>
        <p:spPr bwMode="auto">
          <a:xfrm>
            <a:off x="1334030" y="2294688"/>
            <a:ext cx="1239837" cy="304800"/>
          </a:xfrm>
          <a:prstGeom prst="rect">
            <a:avLst/>
          </a:prstGeom>
          <a:solidFill>
            <a:schemeClr val="bg1">
              <a:lumMod val="95000"/>
            </a:schemeClr>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VPN 1</a:t>
            </a:r>
          </a:p>
        </p:txBody>
      </p:sp>
      <p:sp>
        <p:nvSpPr>
          <p:cNvPr id="43011" name="Text Box 3"/>
          <p:cNvSpPr txBox="1">
            <a:spLocks noChangeArrowheads="1"/>
          </p:cNvSpPr>
          <p:nvPr/>
        </p:nvSpPr>
        <p:spPr bwMode="auto">
          <a:xfrm>
            <a:off x="7078452" y="2079266"/>
            <a:ext cx="254000"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solidFill>
                  <a:srgbClr val="000066"/>
                </a:solidFill>
                <a:latin typeface="Calibri" pitchFamily="34" charset="0"/>
              </a:rPr>
              <a:t>0</a:t>
            </a:r>
          </a:p>
        </p:txBody>
      </p:sp>
      <p:sp>
        <p:nvSpPr>
          <p:cNvPr id="43012" name="Text Box 4"/>
          <p:cNvSpPr txBox="1">
            <a:spLocks noChangeArrowheads="1"/>
          </p:cNvSpPr>
          <p:nvPr/>
        </p:nvSpPr>
        <p:spPr bwMode="auto">
          <a:xfrm>
            <a:off x="6189452" y="2079266"/>
            <a:ext cx="365125"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solidFill>
                  <a:srgbClr val="000066"/>
                </a:solidFill>
                <a:latin typeface="Calibri" pitchFamily="34" charset="0"/>
              </a:rPr>
              <a:t>p-1</a:t>
            </a:r>
          </a:p>
        </p:txBody>
      </p:sp>
      <p:sp>
        <p:nvSpPr>
          <p:cNvPr id="43013" name="Text Box 5"/>
          <p:cNvSpPr txBox="1">
            <a:spLocks noChangeArrowheads="1"/>
          </p:cNvSpPr>
          <p:nvPr/>
        </p:nvSpPr>
        <p:spPr bwMode="auto">
          <a:xfrm>
            <a:off x="1214227" y="2079266"/>
            <a:ext cx="365125"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solidFill>
                  <a:srgbClr val="000066"/>
                </a:solidFill>
                <a:latin typeface="Calibri" pitchFamily="34" charset="0"/>
              </a:rPr>
              <a:t>n-1</a:t>
            </a:r>
          </a:p>
        </p:txBody>
      </p:sp>
      <p:sp>
        <p:nvSpPr>
          <p:cNvPr id="43014" name="Rectangle 6"/>
          <p:cNvSpPr>
            <a:spLocks noChangeArrowheads="1"/>
          </p:cNvSpPr>
          <p:nvPr/>
        </p:nvSpPr>
        <p:spPr bwMode="auto">
          <a:xfrm>
            <a:off x="6297083" y="2294688"/>
            <a:ext cx="919163" cy="304800"/>
          </a:xfrm>
          <a:prstGeom prst="rect">
            <a:avLst/>
          </a:prstGeom>
          <a:solidFill>
            <a:schemeClr val="accent2">
              <a:lumMod val="20000"/>
              <a:lumOff val="80000"/>
            </a:schemeClr>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VPO</a:t>
            </a:r>
          </a:p>
        </p:txBody>
      </p:sp>
      <p:sp>
        <p:nvSpPr>
          <p:cNvPr id="43015" name="Rectangle 7"/>
          <p:cNvSpPr>
            <a:spLocks noChangeArrowheads="1"/>
          </p:cNvSpPr>
          <p:nvPr/>
        </p:nvSpPr>
        <p:spPr bwMode="auto">
          <a:xfrm>
            <a:off x="2574925" y="2294688"/>
            <a:ext cx="1239838" cy="304800"/>
          </a:xfrm>
          <a:prstGeom prst="rect">
            <a:avLst/>
          </a:prstGeom>
          <a:solidFill>
            <a:schemeClr val="bg1">
              <a:lumMod val="95000"/>
            </a:schemeClr>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VPN 2</a:t>
            </a:r>
          </a:p>
        </p:txBody>
      </p:sp>
      <p:sp>
        <p:nvSpPr>
          <p:cNvPr id="43016" name="Rectangle 8"/>
          <p:cNvSpPr>
            <a:spLocks noChangeArrowheads="1"/>
          </p:cNvSpPr>
          <p:nvPr/>
        </p:nvSpPr>
        <p:spPr bwMode="auto">
          <a:xfrm>
            <a:off x="3819525" y="2294688"/>
            <a:ext cx="1239838" cy="304800"/>
          </a:xfrm>
          <a:prstGeom prst="rect">
            <a:avLst/>
          </a:prstGeom>
          <a:solidFill>
            <a:schemeClr val="bg1">
              <a:lumMod val="95000"/>
            </a:schemeClr>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t>
            </a:r>
          </a:p>
        </p:txBody>
      </p:sp>
      <p:sp>
        <p:nvSpPr>
          <p:cNvPr id="43017" name="Rectangle 9"/>
          <p:cNvSpPr>
            <a:spLocks noChangeArrowheads="1"/>
          </p:cNvSpPr>
          <p:nvPr/>
        </p:nvSpPr>
        <p:spPr bwMode="auto">
          <a:xfrm>
            <a:off x="5059363" y="2294688"/>
            <a:ext cx="1239837" cy="304800"/>
          </a:xfrm>
          <a:prstGeom prst="rect">
            <a:avLst/>
          </a:prstGeom>
          <a:solidFill>
            <a:schemeClr val="bg1">
              <a:lumMod val="95000"/>
            </a:schemeClr>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VPN k</a:t>
            </a:r>
          </a:p>
        </p:txBody>
      </p:sp>
      <p:sp>
        <p:nvSpPr>
          <p:cNvPr id="43018" name="Line 10"/>
          <p:cNvSpPr>
            <a:spLocks noChangeShapeType="1"/>
          </p:cNvSpPr>
          <p:nvPr/>
        </p:nvSpPr>
        <p:spPr bwMode="auto">
          <a:xfrm>
            <a:off x="1516063" y="2456613"/>
            <a:ext cx="1587" cy="1193800"/>
          </a:xfrm>
          <a:prstGeom prst="line">
            <a:avLst/>
          </a:prstGeom>
          <a:noFill/>
          <a:ln w="12600">
            <a:solidFill>
              <a:srgbClr val="000066"/>
            </a:solidFill>
            <a:miter lim="800000"/>
            <a:headEnd type="triangle" w="med" len="med"/>
            <a:tailEnd/>
          </a:ln>
          <a:effectLst/>
        </p:spPr>
        <p:txBody>
          <a:bodyPr/>
          <a:lstStyle/>
          <a:p>
            <a:endParaRPr lang="en-US"/>
          </a:p>
        </p:txBody>
      </p:sp>
      <p:sp>
        <p:nvSpPr>
          <p:cNvPr id="43019" name="Rectangle 11"/>
          <p:cNvSpPr>
            <a:spLocks noChangeArrowheads="1"/>
          </p:cNvSpPr>
          <p:nvPr/>
        </p:nvSpPr>
        <p:spPr bwMode="auto">
          <a:xfrm>
            <a:off x="1858963" y="3193213"/>
            <a:ext cx="520700" cy="774700"/>
          </a:xfrm>
          <a:prstGeom prst="rect">
            <a:avLst/>
          </a:prstGeom>
          <a:noFill/>
          <a:ln w="12600">
            <a:solidFill>
              <a:srgbClr val="000066"/>
            </a:solidFill>
            <a:miter lim="800000"/>
            <a:headEnd/>
            <a:tailEnd/>
          </a:ln>
          <a:effectLst/>
        </p:spPr>
        <p:txBody>
          <a:bodyPr wrap="none" anchor="ctr"/>
          <a:lstStyle/>
          <a:p>
            <a:endParaRPr lang="en-US"/>
          </a:p>
        </p:txBody>
      </p:sp>
      <p:sp>
        <p:nvSpPr>
          <p:cNvPr id="43020" name="Line 12"/>
          <p:cNvSpPr>
            <a:spLocks noChangeShapeType="1"/>
          </p:cNvSpPr>
          <p:nvPr/>
        </p:nvSpPr>
        <p:spPr bwMode="auto">
          <a:xfrm>
            <a:off x="1516063" y="3650413"/>
            <a:ext cx="342900" cy="1588"/>
          </a:xfrm>
          <a:prstGeom prst="line">
            <a:avLst/>
          </a:prstGeom>
          <a:noFill/>
          <a:ln w="12600">
            <a:solidFill>
              <a:srgbClr val="000066"/>
            </a:solidFill>
            <a:miter lim="800000"/>
            <a:headEnd/>
            <a:tailEnd type="triangle" w="med" len="med"/>
          </a:ln>
          <a:effectLst/>
        </p:spPr>
        <p:txBody>
          <a:bodyPr/>
          <a:lstStyle/>
          <a:p>
            <a:endParaRPr lang="en-US"/>
          </a:p>
        </p:txBody>
      </p:sp>
      <p:sp>
        <p:nvSpPr>
          <p:cNvPr id="43021" name="Rectangle 13"/>
          <p:cNvSpPr>
            <a:spLocks noChangeArrowheads="1"/>
          </p:cNvSpPr>
          <p:nvPr/>
        </p:nvSpPr>
        <p:spPr bwMode="auto">
          <a:xfrm>
            <a:off x="1858963" y="3586913"/>
            <a:ext cx="520700" cy="114300"/>
          </a:xfrm>
          <a:prstGeom prst="rect">
            <a:avLst/>
          </a:prstGeom>
          <a:solidFill>
            <a:srgbClr val="C0C0C0"/>
          </a:solidFill>
          <a:ln w="12600">
            <a:solidFill>
              <a:srgbClr val="000066"/>
            </a:solidFill>
            <a:miter lim="800000"/>
            <a:headEnd/>
            <a:tailEnd/>
          </a:ln>
          <a:effectLst/>
        </p:spPr>
        <p:txBody>
          <a:bodyPr wrap="none" anchor="ctr"/>
          <a:lstStyle/>
          <a:p>
            <a:endParaRPr lang="en-US"/>
          </a:p>
        </p:txBody>
      </p:sp>
      <p:sp>
        <p:nvSpPr>
          <p:cNvPr id="43022" name="Line 14"/>
          <p:cNvSpPr>
            <a:spLocks noChangeShapeType="1"/>
          </p:cNvSpPr>
          <p:nvPr/>
        </p:nvSpPr>
        <p:spPr bwMode="auto">
          <a:xfrm>
            <a:off x="2722563" y="2456613"/>
            <a:ext cx="1587" cy="952500"/>
          </a:xfrm>
          <a:prstGeom prst="line">
            <a:avLst/>
          </a:prstGeom>
          <a:noFill/>
          <a:ln w="12600">
            <a:solidFill>
              <a:srgbClr val="000066"/>
            </a:solidFill>
            <a:miter lim="800000"/>
            <a:headEnd type="triangle" w="med" len="med"/>
            <a:tailEnd/>
          </a:ln>
          <a:effectLst/>
        </p:spPr>
        <p:txBody>
          <a:bodyPr/>
          <a:lstStyle/>
          <a:p>
            <a:endParaRPr lang="en-US"/>
          </a:p>
        </p:txBody>
      </p:sp>
      <p:sp>
        <p:nvSpPr>
          <p:cNvPr id="43023" name="Rectangle 15"/>
          <p:cNvSpPr>
            <a:spLocks noChangeArrowheads="1"/>
          </p:cNvSpPr>
          <p:nvPr/>
        </p:nvSpPr>
        <p:spPr bwMode="auto">
          <a:xfrm>
            <a:off x="3065463" y="3193213"/>
            <a:ext cx="520700" cy="774700"/>
          </a:xfrm>
          <a:prstGeom prst="rect">
            <a:avLst/>
          </a:prstGeom>
          <a:noFill/>
          <a:ln w="12600">
            <a:solidFill>
              <a:srgbClr val="000066"/>
            </a:solidFill>
            <a:miter lim="800000"/>
            <a:headEnd/>
            <a:tailEnd/>
          </a:ln>
          <a:effectLst/>
        </p:spPr>
        <p:txBody>
          <a:bodyPr wrap="none" anchor="ctr"/>
          <a:lstStyle/>
          <a:p>
            <a:endParaRPr lang="en-US"/>
          </a:p>
        </p:txBody>
      </p:sp>
      <p:sp>
        <p:nvSpPr>
          <p:cNvPr id="43024" name="Line 16"/>
          <p:cNvSpPr>
            <a:spLocks noChangeShapeType="1"/>
          </p:cNvSpPr>
          <p:nvPr/>
        </p:nvSpPr>
        <p:spPr bwMode="auto">
          <a:xfrm>
            <a:off x="2722563" y="3409113"/>
            <a:ext cx="342900" cy="1588"/>
          </a:xfrm>
          <a:prstGeom prst="line">
            <a:avLst/>
          </a:prstGeom>
          <a:noFill/>
          <a:ln w="12600">
            <a:solidFill>
              <a:srgbClr val="000066"/>
            </a:solidFill>
            <a:miter lim="800000"/>
            <a:headEnd/>
            <a:tailEnd type="triangle" w="med" len="med"/>
          </a:ln>
          <a:effectLst/>
        </p:spPr>
        <p:txBody>
          <a:bodyPr/>
          <a:lstStyle/>
          <a:p>
            <a:endParaRPr lang="en-US"/>
          </a:p>
        </p:txBody>
      </p:sp>
      <p:sp>
        <p:nvSpPr>
          <p:cNvPr id="43025" name="Rectangle 17"/>
          <p:cNvSpPr>
            <a:spLocks noChangeArrowheads="1"/>
          </p:cNvSpPr>
          <p:nvPr/>
        </p:nvSpPr>
        <p:spPr bwMode="auto">
          <a:xfrm>
            <a:off x="3065463" y="3358313"/>
            <a:ext cx="520700" cy="114300"/>
          </a:xfrm>
          <a:prstGeom prst="rect">
            <a:avLst/>
          </a:prstGeom>
          <a:solidFill>
            <a:srgbClr val="C0C0C0"/>
          </a:solidFill>
          <a:ln w="12600">
            <a:solidFill>
              <a:srgbClr val="000066"/>
            </a:solidFill>
            <a:miter lim="800000"/>
            <a:headEnd/>
            <a:tailEnd/>
          </a:ln>
          <a:effectLst/>
        </p:spPr>
        <p:txBody>
          <a:bodyPr wrap="none" anchor="ctr"/>
          <a:lstStyle/>
          <a:p>
            <a:endParaRPr lang="en-US"/>
          </a:p>
        </p:txBody>
      </p:sp>
      <p:sp>
        <p:nvSpPr>
          <p:cNvPr id="43026" name="Line 18"/>
          <p:cNvSpPr>
            <a:spLocks noChangeShapeType="1"/>
          </p:cNvSpPr>
          <p:nvPr/>
        </p:nvSpPr>
        <p:spPr bwMode="auto">
          <a:xfrm>
            <a:off x="5237163" y="2456613"/>
            <a:ext cx="1587" cy="1333500"/>
          </a:xfrm>
          <a:prstGeom prst="line">
            <a:avLst/>
          </a:prstGeom>
          <a:noFill/>
          <a:ln w="12600">
            <a:solidFill>
              <a:srgbClr val="000066"/>
            </a:solidFill>
            <a:miter lim="800000"/>
            <a:headEnd type="triangle" w="med" len="med"/>
            <a:tailEnd/>
          </a:ln>
          <a:effectLst/>
        </p:spPr>
        <p:txBody>
          <a:bodyPr/>
          <a:lstStyle/>
          <a:p>
            <a:endParaRPr lang="en-US"/>
          </a:p>
        </p:txBody>
      </p:sp>
      <p:sp>
        <p:nvSpPr>
          <p:cNvPr id="43027" name="Rectangle 19"/>
          <p:cNvSpPr>
            <a:spLocks noChangeArrowheads="1"/>
          </p:cNvSpPr>
          <p:nvPr/>
        </p:nvSpPr>
        <p:spPr bwMode="auto">
          <a:xfrm>
            <a:off x="5580063" y="3193213"/>
            <a:ext cx="520700" cy="774700"/>
          </a:xfrm>
          <a:prstGeom prst="rect">
            <a:avLst/>
          </a:prstGeom>
          <a:noFill/>
          <a:ln w="12600">
            <a:solidFill>
              <a:srgbClr val="000066"/>
            </a:solidFill>
            <a:miter lim="800000"/>
            <a:headEnd/>
            <a:tailEnd/>
          </a:ln>
          <a:effectLst/>
        </p:spPr>
        <p:txBody>
          <a:bodyPr wrap="none" anchor="ctr"/>
          <a:lstStyle/>
          <a:p>
            <a:endParaRPr lang="en-US"/>
          </a:p>
        </p:txBody>
      </p:sp>
      <p:sp>
        <p:nvSpPr>
          <p:cNvPr id="43028" name="Line 20"/>
          <p:cNvSpPr>
            <a:spLocks noChangeShapeType="1"/>
          </p:cNvSpPr>
          <p:nvPr/>
        </p:nvSpPr>
        <p:spPr bwMode="auto">
          <a:xfrm>
            <a:off x="5237163" y="3790113"/>
            <a:ext cx="342900" cy="1588"/>
          </a:xfrm>
          <a:prstGeom prst="line">
            <a:avLst/>
          </a:prstGeom>
          <a:noFill/>
          <a:ln w="12600">
            <a:solidFill>
              <a:srgbClr val="000066"/>
            </a:solidFill>
            <a:miter lim="800000"/>
            <a:headEnd/>
            <a:tailEnd type="triangle" w="med" len="med"/>
          </a:ln>
          <a:effectLst/>
        </p:spPr>
        <p:txBody>
          <a:bodyPr/>
          <a:lstStyle/>
          <a:p>
            <a:endParaRPr lang="en-US"/>
          </a:p>
        </p:txBody>
      </p:sp>
      <p:sp>
        <p:nvSpPr>
          <p:cNvPr id="43029" name="Rectangle 21"/>
          <p:cNvSpPr>
            <a:spLocks noChangeArrowheads="1"/>
          </p:cNvSpPr>
          <p:nvPr/>
        </p:nvSpPr>
        <p:spPr bwMode="auto">
          <a:xfrm>
            <a:off x="5580063" y="3701213"/>
            <a:ext cx="520700" cy="152400"/>
          </a:xfrm>
          <a:prstGeom prst="rect">
            <a:avLst/>
          </a:prstGeom>
          <a:solidFill>
            <a:srgbClr val="C0C0C0"/>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solidFill>
                  <a:srgbClr val="000066"/>
                </a:solidFill>
                <a:latin typeface="Calibri" pitchFamily="34" charset="0"/>
              </a:rPr>
              <a:t>PPN</a:t>
            </a:r>
          </a:p>
        </p:txBody>
      </p:sp>
      <p:sp>
        <p:nvSpPr>
          <p:cNvPr id="43030" name="Text Box 22"/>
          <p:cNvSpPr txBox="1">
            <a:spLocks noChangeArrowheads="1"/>
          </p:cNvSpPr>
          <p:nvPr/>
        </p:nvSpPr>
        <p:spPr bwMode="auto">
          <a:xfrm>
            <a:off x="7092051" y="4345317"/>
            <a:ext cx="254000"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solidFill>
                  <a:srgbClr val="000066"/>
                </a:solidFill>
                <a:latin typeface="Calibri" pitchFamily="34" charset="0"/>
              </a:rPr>
              <a:t>0</a:t>
            </a:r>
          </a:p>
        </p:txBody>
      </p:sp>
      <p:sp>
        <p:nvSpPr>
          <p:cNvPr id="43031" name="Text Box 23"/>
          <p:cNvSpPr txBox="1">
            <a:spLocks noChangeArrowheads="1"/>
          </p:cNvSpPr>
          <p:nvPr/>
        </p:nvSpPr>
        <p:spPr bwMode="auto">
          <a:xfrm>
            <a:off x="6154789" y="4345317"/>
            <a:ext cx="365125"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solidFill>
                  <a:srgbClr val="000066"/>
                </a:solidFill>
                <a:latin typeface="Calibri" pitchFamily="34" charset="0"/>
              </a:rPr>
              <a:t>p-1</a:t>
            </a:r>
          </a:p>
        </p:txBody>
      </p:sp>
      <p:sp>
        <p:nvSpPr>
          <p:cNvPr id="43032" name="Text Box 24"/>
          <p:cNvSpPr txBox="1">
            <a:spLocks noChangeArrowheads="1"/>
          </p:cNvSpPr>
          <p:nvPr/>
        </p:nvSpPr>
        <p:spPr bwMode="auto">
          <a:xfrm>
            <a:off x="2423635" y="4345317"/>
            <a:ext cx="398462"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solidFill>
                  <a:srgbClr val="000066"/>
                </a:solidFill>
                <a:latin typeface="Calibri" pitchFamily="34" charset="0"/>
              </a:rPr>
              <a:t>m-1</a:t>
            </a:r>
          </a:p>
        </p:txBody>
      </p:sp>
      <p:sp>
        <p:nvSpPr>
          <p:cNvPr id="43033" name="Rectangle 25"/>
          <p:cNvSpPr>
            <a:spLocks noChangeArrowheads="1"/>
          </p:cNvSpPr>
          <p:nvPr/>
        </p:nvSpPr>
        <p:spPr bwMode="auto">
          <a:xfrm>
            <a:off x="6297083" y="4552113"/>
            <a:ext cx="919163" cy="304800"/>
          </a:xfrm>
          <a:prstGeom prst="rect">
            <a:avLst/>
          </a:prstGeom>
          <a:solidFill>
            <a:schemeClr val="accent2">
              <a:lumMod val="20000"/>
              <a:lumOff val="80000"/>
            </a:schemeClr>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PPO</a:t>
            </a:r>
          </a:p>
        </p:txBody>
      </p:sp>
      <p:sp>
        <p:nvSpPr>
          <p:cNvPr id="43034" name="Rectangle 26"/>
          <p:cNvSpPr>
            <a:spLocks noChangeArrowheads="1"/>
          </p:cNvSpPr>
          <p:nvPr/>
        </p:nvSpPr>
        <p:spPr bwMode="auto">
          <a:xfrm>
            <a:off x="2574925" y="4552113"/>
            <a:ext cx="3724275" cy="304800"/>
          </a:xfrm>
          <a:prstGeom prst="rect">
            <a:avLst/>
          </a:prstGeom>
          <a:solidFill>
            <a:srgbClr val="D5F1CF"/>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PPN</a:t>
            </a:r>
          </a:p>
        </p:txBody>
      </p:sp>
      <p:sp>
        <p:nvSpPr>
          <p:cNvPr id="43035" name="Line 27"/>
          <p:cNvSpPr>
            <a:spLocks noChangeShapeType="1"/>
          </p:cNvSpPr>
          <p:nvPr/>
        </p:nvSpPr>
        <p:spPr bwMode="auto">
          <a:xfrm>
            <a:off x="2265363" y="3650413"/>
            <a:ext cx="309562" cy="1588"/>
          </a:xfrm>
          <a:prstGeom prst="line">
            <a:avLst/>
          </a:prstGeom>
          <a:noFill/>
          <a:ln w="12600">
            <a:solidFill>
              <a:srgbClr val="000066"/>
            </a:solidFill>
            <a:miter lim="800000"/>
            <a:headEnd type="triangle" w="med" len="med"/>
            <a:tailEnd/>
          </a:ln>
          <a:effectLst/>
        </p:spPr>
        <p:txBody>
          <a:bodyPr/>
          <a:lstStyle/>
          <a:p>
            <a:endParaRPr lang="en-US"/>
          </a:p>
        </p:txBody>
      </p:sp>
      <p:sp>
        <p:nvSpPr>
          <p:cNvPr id="43036" name="Line 28"/>
          <p:cNvSpPr>
            <a:spLocks noChangeShapeType="1"/>
          </p:cNvSpPr>
          <p:nvPr/>
        </p:nvSpPr>
        <p:spPr bwMode="auto">
          <a:xfrm flipV="1">
            <a:off x="2570163" y="3194801"/>
            <a:ext cx="1587" cy="460375"/>
          </a:xfrm>
          <a:prstGeom prst="line">
            <a:avLst/>
          </a:prstGeom>
          <a:noFill/>
          <a:ln w="12600">
            <a:solidFill>
              <a:srgbClr val="000066"/>
            </a:solidFill>
            <a:miter lim="800000"/>
            <a:headEnd/>
            <a:tailEnd/>
          </a:ln>
          <a:effectLst/>
        </p:spPr>
        <p:txBody>
          <a:bodyPr/>
          <a:lstStyle/>
          <a:p>
            <a:endParaRPr lang="en-US"/>
          </a:p>
        </p:txBody>
      </p:sp>
      <p:sp>
        <p:nvSpPr>
          <p:cNvPr id="43037" name="Line 29"/>
          <p:cNvSpPr>
            <a:spLocks noChangeShapeType="1"/>
          </p:cNvSpPr>
          <p:nvPr/>
        </p:nvSpPr>
        <p:spPr bwMode="auto">
          <a:xfrm>
            <a:off x="2574925" y="3193213"/>
            <a:ext cx="490538" cy="1588"/>
          </a:xfrm>
          <a:prstGeom prst="line">
            <a:avLst/>
          </a:prstGeom>
          <a:noFill/>
          <a:ln w="12600">
            <a:solidFill>
              <a:srgbClr val="000066"/>
            </a:solidFill>
            <a:miter lim="800000"/>
            <a:headEnd/>
            <a:tailEnd type="triangle" w="med" len="med"/>
          </a:ln>
          <a:effectLst/>
        </p:spPr>
        <p:txBody>
          <a:bodyPr/>
          <a:lstStyle/>
          <a:p>
            <a:endParaRPr lang="en-US"/>
          </a:p>
        </p:txBody>
      </p:sp>
      <p:sp>
        <p:nvSpPr>
          <p:cNvPr id="43038" name="Line 30"/>
          <p:cNvSpPr>
            <a:spLocks noChangeShapeType="1"/>
          </p:cNvSpPr>
          <p:nvPr/>
        </p:nvSpPr>
        <p:spPr bwMode="auto">
          <a:xfrm>
            <a:off x="3484563" y="3409113"/>
            <a:ext cx="309562" cy="1588"/>
          </a:xfrm>
          <a:prstGeom prst="line">
            <a:avLst/>
          </a:prstGeom>
          <a:noFill/>
          <a:ln w="12600">
            <a:solidFill>
              <a:srgbClr val="000066"/>
            </a:solidFill>
            <a:miter lim="800000"/>
            <a:headEnd type="triangle" w="med" len="med"/>
            <a:tailEnd/>
          </a:ln>
          <a:effectLst/>
        </p:spPr>
        <p:txBody>
          <a:bodyPr/>
          <a:lstStyle/>
          <a:p>
            <a:endParaRPr lang="en-US"/>
          </a:p>
        </p:txBody>
      </p:sp>
      <p:sp>
        <p:nvSpPr>
          <p:cNvPr id="43039" name="Line 31"/>
          <p:cNvSpPr>
            <a:spLocks noChangeShapeType="1"/>
          </p:cNvSpPr>
          <p:nvPr/>
        </p:nvSpPr>
        <p:spPr bwMode="auto">
          <a:xfrm flipV="1">
            <a:off x="3786188" y="3191626"/>
            <a:ext cx="4762" cy="219075"/>
          </a:xfrm>
          <a:prstGeom prst="line">
            <a:avLst/>
          </a:prstGeom>
          <a:noFill/>
          <a:ln w="12600">
            <a:solidFill>
              <a:srgbClr val="000066"/>
            </a:solidFill>
            <a:miter lim="800000"/>
            <a:headEnd/>
            <a:tailEnd/>
          </a:ln>
          <a:effectLst/>
        </p:spPr>
        <p:txBody>
          <a:bodyPr/>
          <a:lstStyle/>
          <a:p>
            <a:endParaRPr lang="en-US"/>
          </a:p>
        </p:txBody>
      </p:sp>
      <p:sp>
        <p:nvSpPr>
          <p:cNvPr id="43040" name="Line 32"/>
          <p:cNvSpPr>
            <a:spLocks noChangeShapeType="1"/>
          </p:cNvSpPr>
          <p:nvPr/>
        </p:nvSpPr>
        <p:spPr bwMode="auto">
          <a:xfrm>
            <a:off x="3794125" y="3193213"/>
            <a:ext cx="490538" cy="1588"/>
          </a:xfrm>
          <a:prstGeom prst="line">
            <a:avLst/>
          </a:prstGeom>
          <a:noFill/>
          <a:ln w="12600">
            <a:solidFill>
              <a:srgbClr val="000066"/>
            </a:solidFill>
            <a:miter lim="800000"/>
            <a:headEnd/>
            <a:tailEnd type="triangle" w="med" len="med"/>
          </a:ln>
          <a:effectLst/>
        </p:spPr>
        <p:txBody>
          <a:bodyPr/>
          <a:lstStyle/>
          <a:p>
            <a:endParaRPr lang="en-US"/>
          </a:p>
        </p:txBody>
      </p:sp>
      <p:sp>
        <p:nvSpPr>
          <p:cNvPr id="43041" name="Text Box 33"/>
          <p:cNvSpPr txBox="1">
            <a:spLocks noChangeArrowheads="1"/>
          </p:cNvSpPr>
          <p:nvPr/>
        </p:nvSpPr>
        <p:spPr bwMode="auto">
          <a:xfrm>
            <a:off x="3289862" y="1737465"/>
            <a:ext cx="1815538" cy="39613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solidFill>
                  <a:schemeClr val="tx1">
                    <a:lumMod val="50000"/>
                    <a:lumOff val="50000"/>
                  </a:schemeClr>
                </a:solidFill>
                <a:latin typeface="Calibri" pitchFamily="34" charset="0"/>
              </a:rPr>
              <a:t>Virtual Address</a:t>
            </a:r>
            <a:endParaRPr lang="en-GB" sz="2000" i="1" dirty="0">
              <a:solidFill>
                <a:schemeClr val="tx1">
                  <a:lumMod val="50000"/>
                  <a:lumOff val="50000"/>
                </a:schemeClr>
              </a:solidFill>
              <a:latin typeface="Calibri" pitchFamily="34" charset="0"/>
            </a:endParaRPr>
          </a:p>
        </p:txBody>
      </p:sp>
      <p:sp>
        <p:nvSpPr>
          <p:cNvPr id="43042" name="Text Box 34"/>
          <p:cNvSpPr txBox="1">
            <a:spLocks noChangeArrowheads="1"/>
          </p:cNvSpPr>
          <p:nvPr/>
        </p:nvSpPr>
        <p:spPr bwMode="auto">
          <a:xfrm>
            <a:off x="3886200" y="5029200"/>
            <a:ext cx="1944100" cy="39613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solidFill>
                  <a:schemeClr val="tx1">
                    <a:lumMod val="50000"/>
                    <a:lumOff val="50000"/>
                  </a:schemeClr>
                </a:solidFill>
                <a:latin typeface="Calibri" pitchFamily="34" charset="0"/>
              </a:rPr>
              <a:t>Physical Address</a:t>
            </a:r>
            <a:endParaRPr lang="en-GB" sz="2000" i="1" dirty="0">
              <a:solidFill>
                <a:schemeClr val="tx1">
                  <a:lumMod val="50000"/>
                  <a:lumOff val="50000"/>
                </a:schemeClr>
              </a:solidFill>
              <a:latin typeface="Calibri" pitchFamily="34" charset="0"/>
            </a:endParaRPr>
          </a:p>
        </p:txBody>
      </p:sp>
      <p:sp>
        <p:nvSpPr>
          <p:cNvPr id="43043" name="Line 35"/>
          <p:cNvSpPr>
            <a:spLocks noChangeShapeType="1"/>
          </p:cNvSpPr>
          <p:nvPr/>
        </p:nvSpPr>
        <p:spPr bwMode="auto">
          <a:xfrm>
            <a:off x="6757988" y="2799513"/>
            <a:ext cx="1587" cy="1752600"/>
          </a:xfrm>
          <a:prstGeom prst="line">
            <a:avLst/>
          </a:prstGeom>
          <a:noFill/>
          <a:ln w="12600">
            <a:solidFill>
              <a:srgbClr val="000066"/>
            </a:solidFill>
            <a:miter lim="800000"/>
            <a:headEnd/>
            <a:tailEnd type="triangle" w="med" len="med"/>
          </a:ln>
          <a:effectLst/>
        </p:spPr>
        <p:txBody>
          <a:bodyPr/>
          <a:lstStyle/>
          <a:p>
            <a:endParaRPr lang="en-US"/>
          </a:p>
        </p:txBody>
      </p:sp>
      <p:sp>
        <p:nvSpPr>
          <p:cNvPr id="43044" name="Line 36"/>
          <p:cNvSpPr>
            <a:spLocks noChangeShapeType="1"/>
          </p:cNvSpPr>
          <p:nvPr/>
        </p:nvSpPr>
        <p:spPr bwMode="auto">
          <a:xfrm>
            <a:off x="6253163" y="3771063"/>
            <a:ext cx="220662" cy="1588"/>
          </a:xfrm>
          <a:prstGeom prst="line">
            <a:avLst/>
          </a:prstGeom>
          <a:noFill/>
          <a:ln w="12600">
            <a:solidFill>
              <a:srgbClr val="000066"/>
            </a:solidFill>
            <a:miter lim="800000"/>
            <a:headEnd/>
            <a:tailEnd/>
          </a:ln>
          <a:effectLst/>
        </p:spPr>
        <p:txBody>
          <a:bodyPr/>
          <a:lstStyle/>
          <a:p>
            <a:endParaRPr lang="en-US"/>
          </a:p>
        </p:txBody>
      </p:sp>
      <p:sp>
        <p:nvSpPr>
          <p:cNvPr id="43045" name="Line 37"/>
          <p:cNvSpPr>
            <a:spLocks noChangeShapeType="1"/>
          </p:cNvSpPr>
          <p:nvPr/>
        </p:nvSpPr>
        <p:spPr bwMode="auto">
          <a:xfrm>
            <a:off x="6469063" y="3775826"/>
            <a:ext cx="1587" cy="534987"/>
          </a:xfrm>
          <a:prstGeom prst="line">
            <a:avLst/>
          </a:prstGeom>
          <a:noFill/>
          <a:ln w="12600">
            <a:solidFill>
              <a:srgbClr val="000066"/>
            </a:solidFill>
            <a:miter lim="800000"/>
            <a:headEnd/>
            <a:tailEnd/>
          </a:ln>
          <a:effectLst/>
        </p:spPr>
        <p:txBody>
          <a:bodyPr/>
          <a:lstStyle/>
          <a:p>
            <a:endParaRPr lang="en-US"/>
          </a:p>
        </p:txBody>
      </p:sp>
      <p:sp>
        <p:nvSpPr>
          <p:cNvPr id="43046" name="Line 38"/>
          <p:cNvSpPr>
            <a:spLocks noChangeShapeType="1"/>
          </p:cNvSpPr>
          <p:nvPr/>
        </p:nvSpPr>
        <p:spPr bwMode="auto">
          <a:xfrm flipH="1">
            <a:off x="4473575" y="4307638"/>
            <a:ext cx="1997075" cy="3175"/>
          </a:xfrm>
          <a:prstGeom prst="line">
            <a:avLst/>
          </a:prstGeom>
          <a:noFill/>
          <a:ln w="12600">
            <a:solidFill>
              <a:srgbClr val="000066"/>
            </a:solidFill>
            <a:miter lim="800000"/>
            <a:headEnd/>
            <a:tailEnd/>
          </a:ln>
          <a:effectLst/>
        </p:spPr>
        <p:txBody>
          <a:bodyPr/>
          <a:lstStyle/>
          <a:p>
            <a:endParaRPr lang="en-US"/>
          </a:p>
        </p:txBody>
      </p:sp>
      <p:sp>
        <p:nvSpPr>
          <p:cNvPr id="43047" name="Line 39"/>
          <p:cNvSpPr>
            <a:spLocks noChangeShapeType="1"/>
          </p:cNvSpPr>
          <p:nvPr/>
        </p:nvSpPr>
        <p:spPr bwMode="auto">
          <a:xfrm>
            <a:off x="4475163" y="4310813"/>
            <a:ext cx="1587" cy="241300"/>
          </a:xfrm>
          <a:prstGeom prst="line">
            <a:avLst/>
          </a:prstGeom>
          <a:noFill/>
          <a:ln w="12600">
            <a:solidFill>
              <a:srgbClr val="000066"/>
            </a:solidFill>
            <a:miter lim="800000"/>
            <a:headEnd/>
            <a:tailEnd type="triangle" w="med" len="med"/>
          </a:ln>
          <a:effectLst/>
        </p:spPr>
        <p:txBody>
          <a:bodyPr/>
          <a:lstStyle/>
          <a:p>
            <a:endParaRPr lang="en-US"/>
          </a:p>
        </p:txBody>
      </p:sp>
      <p:sp>
        <p:nvSpPr>
          <p:cNvPr id="43048" name="Line 40"/>
          <p:cNvSpPr>
            <a:spLocks noChangeShapeType="1"/>
          </p:cNvSpPr>
          <p:nvPr/>
        </p:nvSpPr>
        <p:spPr bwMode="auto">
          <a:xfrm>
            <a:off x="4881563" y="3193213"/>
            <a:ext cx="711200" cy="1588"/>
          </a:xfrm>
          <a:prstGeom prst="line">
            <a:avLst/>
          </a:prstGeom>
          <a:noFill/>
          <a:ln w="12600">
            <a:solidFill>
              <a:srgbClr val="000066"/>
            </a:solidFill>
            <a:miter lim="800000"/>
            <a:headEnd/>
            <a:tailEnd type="triangle" w="med" len="med"/>
          </a:ln>
          <a:effectLst/>
        </p:spPr>
        <p:txBody>
          <a:bodyPr/>
          <a:lstStyle/>
          <a:p>
            <a:endParaRPr lang="en-US"/>
          </a:p>
        </p:txBody>
      </p:sp>
      <p:sp>
        <p:nvSpPr>
          <p:cNvPr id="43049" name="Text Box 41"/>
          <p:cNvSpPr txBox="1">
            <a:spLocks noChangeArrowheads="1"/>
          </p:cNvSpPr>
          <p:nvPr/>
        </p:nvSpPr>
        <p:spPr bwMode="auto">
          <a:xfrm>
            <a:off x="4221163" y="2966201"/>
            <a:ext cx="355600" cy="3333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t>
            </a:r>
          </a:p>
        </p:txBody>
      </p:sp>
      <p:sp>
        <p:nvSpPr>
          <p:cNvPr id="43050" name="Text Box 42"/>
          <p:cNvSpPr txBox="1">
            <a:spLocks noChangeArrowheads="1"/>
          </p:cNvSpPr>
          <p:nvPr/>
        </p:nvSpPr>
        <p:spPr bwMode="auto">
          <a:xfrm>
            <a:off x="4589463" y="2966201"/>
            <a:ext cx="355600" cy="3333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t>
            </a:r>
          </a:p>
        </p:txBody>
      </p:sp>
      <p:sp>
        <p:nvSpPr>
          <p:cNvPr id="43051" name="Text Box 43"/>
          <p:cNvSpPr txBox="1">
            <a:spLocks noChangeArrowheads="1"/>
          </p:cNvSpPr>
          <p:nvPr/>
        </p:nvSpPr>
        <p:spPr bwMode="auto">
          <a:xfrm>
            <a:off x="1710268" y="2748713"/>
            <a:ext cx="850274" cy="456408"/>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solidFill>
                  <a:srgbClr val="000066"/>
                </a:solidFill>
                <a:latin typeface="Calibri" pitchFamily="34" charset="0"/>
              </a:rPr>
              <a:t>Level 1</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solidFill>
                  <a:srgbClr val="000066"/>
                </a:solidFill>
                <a:latin typeface="Calibri" pitchFamily="34" charset="0"/>
              </a:rPr>
              <a:t>page table</a:t>
            </a:r>
          </a:p>
        </p:txBody>
      </p:sp>
      <p:sp>
        <p:nvSpPr>
          <p:cNvPr id="43052" name="Text Box 44"/>
          <p:cNvSpPr txBox="1">
            <a:spLocks noChangeArrowheads="1"/>
          </p:cNvSpPr>
          <p:nvPr/>
        </p:nvSpPr>
        <p:spPr bwMode="auto">
          <a:xfrm>
            <a:off x="2929468" y="2739188"/>
            <a:ext cx="850274" cy="456408"/>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solidFill>
                  <a:srgbClr val="000066"/>
                </a:solidFill>
                <a:latin typeface="Calibri" pitchFamily="34" charset="0"/>
              </a:rPr>
              <a:t>Level 2</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solidFill>
                  <a:srgbClr val="000066"/>
                </a:solidFill>
                <a:latin typeface="Calibri" pitchFamily="34" charset="0"/>
              </a:rPr>
              <a:t>page table</a:t>
            </a:r>
          </a:p>
        </p:txBody>
      </p:sp>
      <p:sp>
        <p:nvSpPr>
          <p:cNvPr id="43053" name="Text Box 45"/>
          <p:cNvSpPr txBox="1">
            <a:spLocks noChangeArrowheads="1"/>
          </p:cNvSpPr>
          <p:nvPr/>
        </p:nvSpPr>
        <p:spPr bwMode="auto">
          <a:xfrm>
            <a:off x="5434543" y="2729663"/>
            <a:ext cx="850274" cy="456408"/>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solidFill>
                  <a:srgbClr val="000066"/>
                </a:solidFill>
                <a:latin typeface="Calibri" pitchFamily="34" charset="0"/>
              </a:rPr>
              <a:t>Level 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solidFill>
                  <a:srgbClr val="000066"/>
                </a:solidFill>
                <a:latin typeface="Calibri" pitchFamily="34" charset="0"/>
              </a:rPr>
              <a:t>page table</a:t>
            </a:r>
          </a:p>
        </p:txBody>
      </p:sp>
      <p:sp>
        <p:nvSpPr>
          <p:cNvPr id="43054" name="AutoShape 46"/>
          <p:cNvSpPr>
            <a:spLocks/>
          </p:cNvSpPr>
          <p:nvPr/>
        </p:nvSpPr>
        <p:spPr bwMode="auto">
          <a:xfrm rot="5400000">
            <a:off x="6711156" y="2220870"/>
            <a:ext cx="112713" cy="914400"/>
          </a:xfrm>
          <a:prstGeom prst="rightBrace">
            <a:avLst>
              <a:gd name="adj1" fmla="val 67605"/>
              <a:gd name="adj2" fmla="val 50000"/>
            </a:avLst>
          </a:prstGeom>
          <a:noFill/>
          <a:ln w="12600">
            <a:solidFill>
              <a:srgbClr val="000066"/>
            </a:solidFill>
            <a:miter lim="800000"/>
            <a:headEnd/>
            <a:tailEnd/>
          </a:ln>
          <a:effectLst/>
        </p:spPr>
        <p:txBody>
          <a:bodyPr wrap="none" anchor="ctr"/>
          <a:lstStyle/>
          <a:p>
            <a:endParaRPr lang="en-US"/>
          </a:p>
        </p:txBody>
      </p:sp>
      <p:sp>
        <p:nvSpPr>
          <p:cNvPr id="43055" name="AutoShape 47"/>
          <p:cNvSpPr>
            <a:spLocks/>
          </p:cNvSpPr>
          <p:nvPr/>
        </p:nvSpPr>
        <p:spPr bwMode="auto">
          <a:xfrm>
            <a:off x="6142038" y="3701213"/>
            <a:ext cx="74612" cy="142875"/>
          </a:xfrm>
          <a:prstGeom prst="rightBrace">
            <a:avLst>
              <a:gd name="adj1" fmla="val 15958"/>
              <a:gd name="adj2" fmla="val 50000"/>
            </a:avLst>
          </a:prstGeom>
          <a:noFill/>
          <a:ln w="12600">
            <a:solidFill>
              <a:srgbClr val="000066"/>
            </a:solidFill>
            <a:miter lim="800000"/>
            <a:headEnd/>
            <a:tailEn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404813" y="3810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x86-64 Paging</a:t>
            </a:r>
          </a:p>
        </p:txBody>
      </p:sp>
      <p:sp>
        <p:nvSpPr>
          <p:cNvPr id="27650" name="Rectangle 2"/>
          <p:cNvSpPr>
            <a:spLocks noGrp="1" noChangeArrowheads="1"/>
          </p:cNvSpPr>
          <p:nvPr>
            <p:ph type="body" idx="1"/>
          </p:nvPr>
        </p:nvSpPr>
        <p:spPr>
          <a:xfrm>
            <a:off x="381000" y="1220788"/>
            <a:ext cx="8307387"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Origin</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AMD’s way of extending x86 to 64-bit instruction set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Intel has followed with “EM64T”</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Requirements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48-bit virtual address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256 terabytes (TB)</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Not yet ready for full 64 bits</a:t>
            </a:r>
          </a:p>
          <a:p>
            <a:pPr lvl="3">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Nobody can buy that much DRAM yet</a:t>
            </a:r>
          </a:p>
          <a:p>
            <a:pPr lvl="3">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Mapping tables would be huge</a:t>
            </a:r>
            <a:endParaRPr lang="en-GB" dirty="0" smtClean="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52</a:t>
            </a:r>
            <a:r>
              <a:rPr lang="en-GB" dirty="0"/>
              <a:t>-bit physical </a:t>
            </a:r>
            <a:r>
              <a:rPr lang="en-GB" dirty="0" smtClean="0"/>
              <a:t>address = 40 bits for PPN</a:t>
            </a:r>
            <a:endParaRPr lang="en-GB"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Requires </a:t>
            </a:r>
            <a:r>
              <a:rPr lang="en-GB" dirty="0" smtClean="0"/>
              <a:t>64-bit table entries</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Keep traditional x86 4KB </a:t>
            </a:r>
            <a:r>
              <a:rPr lang="en-GB" dirty="0" smtClean="0"/>
              <a:t>page size, and same size for page tables</a:t>
            </a:r>
            <a:endParaRPr lang="en-GB"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(4096 bytes per PT) / (8 bytes per PTE) = only 512 entries per page</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52"/>
          <p:cNvSpPr>
            <a:spLocks noChangeArrowheads="1"/>
          </p:cNvSpPr>
          <p:nvPr/>
        </p:nvSpPr>
        <p:spPr bwMode="auto">
          <a:xfrm>
            <a:off x="317500" y="1120340"/>
            <a:ext cx="7607300" cy="3784600"/>
          </a:xfrm>
          <a:prstGeom prst="rect">
            <a:avLst/>
          </a:prstGeom>
          <a:solidFill>
            <a:srgbClr val="D5F1CF"/>
          </a:solidFill>
          <a:ln w="12700">
            <a:solidFill>
              <a:schemeClr val="tx1"/>
            </a:solidFill>
            <a:miter lim="800000"/>
            <a:headEnd/>
            <a:tailEnd/>
          </a:ln>
          <a:effectLst/>
        </p:spPr>
        <p:txBody>
          <a:bodyPr wrap="none" anchor="ctr">
            <a:prstTxWarp prst="textNoShape">
              <a:avLst/>
            </a:prstTxWarp>
          </a:bodyPr>
          <a:lstStyle/>
          <a:p>
            <a:pPr algn="ctr"/>
            <a:endParaRPr lang="en-US" sz="1600">
              <a:latin typeface="Calibri"/>
              <a:cs typeface="Calibri"/>
            </a:endParaRPr>
          </a:p>
        </p:txBody>
      </p:sp>
      <p:sp>
        <p:nvSpPr>
          <p:cNvPr id="4" name="Rectangle 406"/>
          <p:cNvSpPr>
            <a:spLocks noChangeArrowheads="1"/>
          </p:cNvSpPr>
          <p:nvPr/>
        </p:nvSpPr>
        <p:spPr bwMode="auto">
          <a:xfrm>
            <a:off x="461963" y="2136340"/>
            <a:ext cx="1481137" cy="5715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en-US" sz="1600">
                <a:latin typeface="Calibri"/>
                <a:cs typeface="Calibri"/>
              </a:rPr>
              <a:t>L1 d-cache</a:t>
            </a:r>
          </a:p>
          <a:p>
            <a:pPr algn="ctr"/>
            <a:r>
              <a:rPr lang="en-US" sz="1600">
                <a:latin typeface="Calibri"/>
                <a:cs typeface="Calibri"/>
              </a:rPr>
              <a:t>32 KB, 8-way</a:t>
            </a:r>
          </a:p>
        </p:txBody>
      </p:sp>
      <p:sp>
        <p:nvSpPr>
          <p:cNvPr id="5" name="Rectangle 408"/>
          <p:cNvSpPr>
            <a:spLocks noChangeArrowheads="1"/>
          </p:cNvSpPr>
          <p:nvPr/>
        </p:nvSpPr>
        <p:spPr bwMode="auto">
          <a:xfrm>
            <a:off x="787400" y="3050740"/>
            <a:ext cx="2578100" cy="571500"/>
          </a:xfrm>
          <a:prstGeom prst="rect">
            <a:avLst/>
          </a:prstGeom>
          <a:solidFill>
            <a:srgbClr val="F6F5BD"/>
          </a:solidFill>
          <a:ln w="12700">
            <a:solidFill>
              <a:schemeClr val="tx1"/>
            </a:solidFill>
            <a:miter lim="800000"/>
            <a:headEnd/>
            <a:tailEnd/>
          </a:ln>
          <a:effectLst/>
        </p:spPr>
        <p:txBody>
          <a:bodyPr anchor="ctr">
            <a:prstTxWarp prst="textNoShape">
              <a:avLst/>
            </a:prstTxWarp>
          </a:bodyPr>
          <a:lstStyle/>
          <a:p>
            <a:pPr algn="ctr"/>
            <a:r>
              <a:rPr lang="en-US" sz="1600">
                <a:latin typeface="Calibri"/>
                <a:cs typeface="Calibri"/>
              </a:rPr>
              <a:t>L2 unified cache</a:t>
            </a:r>
          </a:p>
          <a:p>
            <a:pPr algn="ctr"/>
            <a:r>
              <a:rPr lang="en-US" sz="1600">
                <a:latin typeface="Calibri"/>
                <a:cs typeface="Calibri"/>
              </a:rPr>
              <a:t>256 KB, 8-way</a:t>
            </a:r>
          </a:p>
        </p:txBody>
      </p:sp>
      <p:sp>
        <p:nvSpPr>
          <p:cNvPr id="6" name="Line 409"/>
          <p:cNvSpPr>
            <a:spLocks noChangeShapeType="1"/>
          </p:cNvSpPr>
          <p:nvPr/>
        </p:nvSpPr>
        <p:spPr bwMode="auto">
          <a:xfrm>
            <a:off x="1206500" y="1774390"/>
            <a:ext cx="0" cy="3429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7" name="Line 410"/>
          <p:cNvSpPr>
            <a:spLocks noChangeShapeType="1"/>
          </p:cNvSpPr>
          <p:nvPr/>
        </p:nvSpPr>
        <p:spPr bwMode="auto">
          <a:xfrm>
            <a:off x="1193800" y="2707840"/>
            <a:ext cx="0" cy="3429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8" name="Line 411"/>
          <p:cNvSpPr>
            <a:spLocks noChangeShapeType="1"/>
          </p:cNvSpPr>
          <p:nvPr/>
        </p:nvSpPr>
        <p:spPr bwMode="auto">
          <a:xfrm>
            <a:off x="2887663" y="2707840"/>
            <a:ext cx="0" cy="3429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9" name="Rectangle 426"/>
          <p:cNvSpPr>
            <a:spLocks noChangeArrowheads="1"/>
          </p:cNvSpPr>
          <p:nvPr/>
        </p:nvSpPr>
        <p:spPr bwMode="auto">
          <a:xfrm>
            <a:off x="957263" y="5122428"/>
            <a:ext cx="2166937" cy="785812"/>
          </a:xfrm>
          <a:prstGeom prst="rect">
            <a:avLst/>
          </a:prstGeom>
          <a:solidFill>
            <a:srgbClr val="F6F5BD"/>
          </a:solidFill>
          <a:ln w="12700">
            <a:solidFill>
              <a:schemeClr val="tx1"/>
            </a:solidFill>
            <a:miter lim="800000"/>
            <a:headEnd/>
            <a:tailEnd/>
          </a:ln>
          <a:effectLst/>
        </p:spPr>
        <p:txBody>
          <a:bodyPr anchor="ctr">
            <a:prstTxWarp prst="textNoShape">
              <a:avLst/>
            </a:prstTxWarp>
          </a:bodyPr>
          <a:lstStyle/>
          <a:p>
            <a:pPr algn="ctr"/>
            <a:r>
              <a:rPr lang="en-US" sz="1600">
                <a:latin typeface="Calibri"/>
                <a:cs typeface="Calibri"/>
              </a:rPr>
              <a:t>L3 unified cache</a:t>
            </a:r>
          </a:p>
          <a:p>
            <a:pPr algn="ctr"/>
            <a:r>
              <a:rPr lang="en-US" sz="1600">
                <a:latin typeface="Calibri"/>
                <a:cs typeface="Calibri"/>
              </a:rPr>
              <a:t>8 MB, 16-way </a:t>
            </a:r>
          </a:p>
          <a:p>
            <a:pPr algn="ctr"/>
            <a:r>
              <a:rPr lang="en-US" sz="1600">
                <a:latin typeface="Calibri"/>
                <a:cs typeface="Calibri"/>
              </a:rPr>
              <a:t>(shared by all cores)</a:t>
            </a:r>
          </a:p>
        </p:txBody>
      </p:sp>
      <p:sp>
        <p:nvSpPr>
          <p:cNvPr id="10" name="Rectangle 427"/>
          <p:cNvSpPr>
            <a:spLocks noChangeArrowheads="1"/>
          </p:cNvSpPr>
          <p:nvPr/>
        </p:nvSpPr>
        <p:spPr bwMode="auto">
          <a:xfrm>
            <a:off x="4483100" y="6479740"/>
            <a:ext cx="2781300" cy="358409"/>
          </a:xfrm>
          <a:prstGeom prst="rect">
            <a:avLst/>
          </a:prstGeom>
          <a:solidFill>
            <a:schemeClr val="bg1"/>
          </a:solidFill>
          <a:ln w="12700">
            <a:solidFill>
              <a:schemeClr val="tx1"/>
            </a:solidFill>
            <a:miter lim="800000"/>
            <a:headEnd/>
            <a:tailEnd/>
          </a:ln>
          <a:effectLst/>
        </p:spPr>
        <p:txBody>
          <a:bodyPr anchor="ctr">
            <a:prstTxWarp prst="textNoShape">
              <a:avLst/>
            </a:prstTxWarp>
          </a:bodyPr>
          <a:lstStyle/>
          <a:p>
            <a:pPr algn="ctr"/>
            <a:r>
              <a:rPr lang="en-US" sz="1600">
                <a:latin typeface="Calibri"/>
                <a:cs typeface="Calibri"/>
              </a:rPr>
              <a:t>Main memory</a:t>
            </a:r>
          </a:p>
        </p:txBody>
      </p:sp>
      <p:sp>
        <p:nvSpPr>
          <p:cNvPr id="11" name="Line 432"/>
          <p:cNvSpPr>
            <a:spLocks noChangeShapeType="1"/>
          </p:cNvSpPr>
          <p:nvPr/>
        </p:nvSpPr>
        <p:spPr bwMode="auto">
          <a:xfrm>
            <a:off x="2887663" y="1793440"/>
            <a:ext cx="0" cy="342900"/>
          </a:xfrm>
          <a:prstGeom prst="line">
            <a:avLst/>
          </a:prstGeom>
          <a:noFill/>
          <a:ln w="12700">
            <a:solidFill>
              <a:schemeClr val="tx1"/>
            </a:solidFill>
            <a:round/>
            <a:headEnd type="triangle" w="med" len="med"/>
            <a:tailEnd/>
          </a:ln>
          <a:effectLst/>
        </p:spPr>
        <p:txBody>
          <a:bodyPr wrap="none" anchor="ctr">
            <a:prstTxWarp prst="textNoShape">
              <a:avLst/>
            </a:prstTxWarp>
          </a:bodyPr>
          <a:lstStyle/>
          <a:p>
            <a:pPr algn="ctr"/>
            <a:endParaRPr lang="en-US" sz="1600">
              <a:latin typeface="Calibri"/>
              <a:cs typeface="Calibri"/>
            </a:endParaRPr>
          </a:p>
        </p:txBody>
      </p:sp>
      <p:sp>
        <p:nvSpPr>
          <p:cNvPr id="12" name="Rectangle 434"/>
          <p:cNvSpPr>
            <a:spLocks noChangeArrowheads="1"/>
          </p:cNvSpPr>
          <p:nvPr/>
        </p:nvSpPr>
        <p:spPr bwMode="auto">
          <a:xfrm>
            <a:off x="703263" y="1209240"/>
            <a:ext cx="1054100" cy="5715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600">
                <a:latin typeface="Calibri"/>
                <a:cs typeface="Calibri"/>
              </a:rPr>
              <a:t>Registers</a:t>
            </a:r>
          </a:p>
        </p:txBody>
      </p:sp>
      <p:sp>
        <p:nvSpPr>
          <p:cNvPr id="13" name="Rectangle 435"/>
          <p:cNvSpPr>
            <a:spLocks noChangeArrowheads="1"/>
          </p:cNvSpPr>
          <p:nvPr/>
        </p:nvSpPr>
        <p:spPr bwMode="auto">
          <a:xfrm>
            <a:off x="4013200" y="2136340"/>
            <a:ext cx="1824038" cy="571500"/>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algn="ctr"/>
            <a:r>
              <a:rPr lang="en-US" sz="1600">
                <a:latin typeface="Calibri"/>
                <a:cs typeface="Calibri"/>
              </a:rPr>
              <a:t>L1 d-TLB</a:t>
            </a:r>
          </a:p>
          <a:p>
            <a:pPr algn="ctr"/>
            <a:r>
              <a:rPr lang="en-US" sz="1600">
                <a:latin typeface="Calibri"/>
                <a:cs typeface="Calibri"/>
              </a:rPr>
              <a:t>64 entries, 4-way</a:t>
            </a:r>
          </a:p>
        </p:txBody>
      </p:sp>
      <p:sp>
        <p:nvSpPr>
          <p:cNvPr id="14" name="Rectangle 436"/>
          <p:cNvSpPr>
            <a:spLocks noChangeArrowheads="1"/>
          </p:cNvSpPr>
          <p:nvPr/>
        </p:nvSpPr>
        <p:spPr bwMode="auto">
          <a:xfrm>
            <a:off x="5994400" y="2136340"/>
            <a:ext cx="1824038" cy="571500"/>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algn="ctr"/>
            <a:r>
              <a:rPr lang="en-US" sz="1600">
                <a:latin typeface="Calibri"/>
                <a:cs typeface="Calibri"/>
              </a:rPr>
              <a:t>L1 i-TLB</a:t>
            </a:r>
          </a:p>
          <a:p>
            <a:pPr algn="ctr"/>
            <a:r>
              <a:rPr lang="en-US" sz="1600">
                <a:latin typeface="Calibri"/>
                <a:cs typeface="Calibri"/>
              </a:rPr>
              <a:t>128 entries, 4-way</a:t>
            </a:r>
          </a:p>
        </p:txBody>
      </p:sp>
      <p:sp>
        <p:nvSpPr>
          <p:cNvPr id="15" name="Rectangle 438"/>
          <p:cNvSpPr>
            <a:spLocks noChangeArrowheads="1"/>
          </p:cNvSpPr>
          <p:nvPr/>
        </p:nvSpPr>
        <p:spPr bwMode="auto">
          <a:xfrm>
            <a:off x="4343400" y="3063440"/>
            <a:ext cx="3157538" cy="571500"/>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algn="ctr"/>
            <a:r>
              <a:rPr lang="en-US" sz="1600">
                <a:latin typeface="Calibri"/>
                <a:cs typeface="Calibri"/>
              </a:rPr>
              <a:t>L2  unified TLB</a:t>
            </a:r>
          </a:p>
          <a:p>
            <a:pPr algn="ctr"/>
            <a:r>
              <a:rPr lang="en-US" sz="1600">
                <a:latin typeface="Calibri"/>
                <a:cs typeface="Calibri"/>
              </a:rPr>
              <a:t>512 entries, 4-way</a:t>
            </a:r>
          </a:p>
        </p:txBody>
      </p:sp>
      <p:sp>
        <p:nvSpPr>
          <p:cNvPr id="16" name="Line 439"/>
          <p:cNvSpPr>
            <a:spLocks noChangeShapeType="1"/>
          </p:cNvSpPr>
          <p:nvPr/>
        </p:nvSpPr>
        <p:spPr bwMode="auto">
          <a:xfrm>
            <a:off x="4932363" y="2714190"/>
            <a:ext cx="0" cy="3429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17" name="Line 440"/>
          <p:cNvSpPr>
            <a:spLocks noChangeShapeType="1"/>
          </p:cNvSpPr>
          <p:nvPr/>
        </p:nvSpPr>
        <p:spPr bwMode="auto">
          <a:xfrm>
            <a:off x="6913563" y="2720540"/>
            <a:ext cx="0" cy="3429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18" name="Rectangle 441"/>
          <p:cNvSpPr>
            <a:spLocks noChangeArrowheads="1"/>
          </p:cNvSpPr>
          <p:nvPr/>
        </p:nvSpPr>
        <p:spPr bwMode="auto">
          <a:xfrm>
            <a:off x="2151063" y="2149040"/>
            <a:ext cx="1481137" cy="5715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en-US" sz="1600">
                <a:latin typeface="Calibri"/>
                <a:cs typeface="Calibri"/>
              </a:rPr>
              <a:t>L1 i-cache</a:t>
            </a:r>
          </a:p>
          <a:p>
            <a:pPr algn="ctr"/>
            <a:r>
              <a:rPr lang="en-US" sz="1600">
                <a:latin typeface="Calibri"/>
                <a:cs typeface="Calibri"/>
              </a:rPr>
              <a:t>32 KB, 8-way</a:t>
            </a:r>
          </a:p>
        </p:txBody>
      </p:sp>
      <p:sp>
        <p:nvSpPr>
          <p:cNvPr id="19" name="Line 442"/>
          <p:cNvSpPr>
            <a:spLocks noChangeShapeType="1"/>
          </p:cNvSpPr>
          <p:nvPr/>
        </p:nvSpPr>
        <p:spPr bwMode="auto">
          <a:xfrm>
            <a:off x="4945063" y="1774390"/>
            <a:ext cx="0" cy="3429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20" name="Line 444"/>
          <p:cNvSpPr>
            <a:spLocks noChangeShapeType="1"/>
          </p:cNvSpPr>
          <p:nvPr/>
        </p:nvSpPr>
        <p:spPr bwMode="auto">
          <a:xfrm>
            <a:off x="6913563" y="1793440"/>
            <a:ext cx="0" cy="342900"/>
          </a:xfrm>
          <a:prstGeom prst="line">
            <a:avLst/>
          </a:prstGeom>
          <a:noFill/>
          <a:ln w="12700">
            <a:solidFill>
              <a:schemeClr val="tx1"/>
            </a:solidFill>
            <a:round/>
            <a:headEnd type="triangle" w="med" len="med"/>
            <a:tailEnd/>
          </a:ln>
          <a:effectLst/>
        </p:spPr>
        <p:txBody>
          <a:bodyPr wrap="none" anchor="ctr">
            <a:prstTxWarp prst="textNoShape">
              <a:avLst/>
            </a:prstTxWarp>
          </a:bodyPr>
          <a:lstStyle/>
          <a:p>
            <a:pPr algn="ctr"/>
            <a:endParaRPr lang="en-US" sz="1600">
              <a:latin typeface="Calibri"/>
              <a:cs typeface="Calibri"/>
            </a:endParaRPr>
          </a:p>
        </p:txBody>
      </p:sp>
      <p:sp>
        <p:nvSpPr>
          <p:cNvPr id="21" name="Rectangle 445"/>
          <p:cNvSpPr>
            <a:spLocks noChangeArrowheads="1"/>
          </p:cNvSpPr>
          <p:nvPr/>
        </p:nvSpPr>
        <p:spPr bwMode="auto">
          <a:xfrm>
            <a:off x="4762500" y="1221940"/>
            <a:ext cx="2336800" cy="5715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600">
                <a:latin typeface="Calibri"/>
                <a:cs typeface="Calibri"/>
              </a:rPr>
              <a:t>MMU </a:t>
            </a:r>
          </a:p>
          <a:p>
            <a:pPr algn="ctr"/>
            <a:r>
              <a:rPr lang="en-US" sz="1600">
                <a:latin typeface="Calibri"/>
                <a:cs typeface="Calibri"/>
              </a:rPr>
              <a:t>(addr translation)</a:t>
            </a:r>
          </a:p>
        </p:txBody>
      </p:sp>
      <p:sp>
        <p:nvSpPr>
          <p:cNvPr id="22" name="Rectangle 450"/>
          <p:cNvSpPr>
            <a:spLocks noChangeArrowheads="1"/>
          </p:cNvSpPr>
          <p:nvPr/>
        </p:nvSpPr>
        <p:spPr bwMode="auto">
          <a:xfrm>
            <a:off x="2354263" y="1209240"/>
            <a:ext cx="1054100" cy="5715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600">
                <a:latin typeface="Calibri"/>
                <a:cs typeface="Calibri"/>
              </a:rPr>
              <a:t>Instruction</a:t>
            </a:r>
          </a:p>
          <a:p>
            <a:pPr algn="ctr"/>
            <a:r>
              <a:rPr lang="en-US" sz="1600">
                <a:latin typeface="Calibri"/>
                <a:cs typeface="Calibri"/>
              </a:rPr>
              <a:t>fetch</a:t>
            </a:r>
          </a:p>
        </p:txBody>
      </p:sp>
      <p:sp>
        <p:nvSpPr>
          <p:cNvPr id="24" name="Text Box 458"/>
          <p:cNvSpPr txBox="1">
            <a:spLocks noChangeArrowheads="1"/>
          </p:cNvSpPr>
          <p:nvPr/>
        </p:nvSpPr>
        <p:spPr bwMode="auto">
          <a:xfrm>
            <a:off x="215900" y="826653"/>
            <a:ext cx="825867" cy="338554"/>
          </a:xfrm>
          <a:prstGeom prst="rect">
            <a:avLst/>
          </a:prstGeom>
          <a:noFill/>
          <a:ln w="12700">
            <a:noFill/>
            <a:miter lim="800000"/>
            <a:headEnd/>
            <a:tailEnd/>
          </a:ln>
          <a:effectLst/>
        </p:spPr>
        <p:txBody>
          <a:bodyPr wrap="none">
            <a:prstTxWarp prst="textNoShape">
              <a:avLst/>
            </a:prstTxWarp>
            <a:spAutoFit/>
          </a:bodyPr>
          <a:lstStyle/>
          <a:p>
            <a:pPr algn="ctr"/>
            <a:r>
              <a:rPr lang="en-US" sz="1600">
                <a:latin typeface="Calibri"/>
                <a:cs typeface="Calibri"/>
              </a:rPr>
              <a:t>Core x4</a:t>
            </a:r>
          </a:p>
        </p:txBody>
      </p:sp>
      <p:sp>
        <p:nvSpPr>
          <p:cNvPr id="25" name="Rectangle 459"/>
          <p:cNvSpPr>
            <a:spLocks noChangeArrowheads="1"/>
          </p:cNvSpPr>
          <p:nvPr/>
        </p:nvSpPr>
        <p:spPr bwMode="auto">
          <a:xfrm>
            <a:off x="4165600" y="5122428"/>
            <a:ext cx="3441700" cy="800100"/>
          </a:xfrm>
          <a:prstGeom prst="rect">
            <a:avLst/>
          </a:prstGeom>
          <a:solidFill>
            <a:schemeClr val="bg1"/>
          </a:solidFill>
          <a:ln w="12700">
            <a:solidFill>
              <a:schemeClr val="tx1"/>
            </a:solidFill>
            <a:miter lim="800000"/>
            <a:headEnd/>
            <a:tailEnd/>
          </a:ln>
          <a:effectLst/>
        </p:spPr>
        <p:txBody>
          <a:bodyPr anchor="ctr">
            <a:prstTxWarp prst="textNoShape">
              <a:avLst/>
            </a:prstTxWarp>
          </a:bodyPr>
          <a:lstStyle/>
          <a:p>
            <a:pPr algn="ctr"/>
            <a:r>
              <a:rPr lang="en-US" sz="1600">
                <a:latin typeface="Calibri"/>
                <a:cs typeface="Calibri"/>
              </a:rPr>
              <a:t>DDR3 Memory controller</a:t>
            </a:r>
          </a:p>
          <a:p>
            <a:pPr algn="ctr"/>
            <a:r>
              <a:rPr lang="en-US" sz="1600">
                <a:latin typeface="Calibri"/>
                <a:cs typeface="Calibri"/>
              </a:rPr>
              <a:t>3 x 64 bit @ 10.66 GB/s</a:t>
            </a:r>
          </a:p>
          <a:p>
            <a:pPr algn="ctr"/>
            <a:r>
              <a:rPr lang="en-US" sz="1600">
                <a:latin typeface="Calibri"/>
                <a:cs typeface="Calibri"/>
              </a:rPr>
              <a:t>32 GB/s total (shared by all cores)</a:t>
            </a:r>
          </a:p>
        </p:txBody>
      </p:sp>
      <p:sp>
        <p:nvSpPr>
          <p:cNvPr id="26" name="Rectangle 460"/>
          <p:cNvSpPr>
            <a:spLocks noChangeArrowheads="1"/>
          </p:cNvSpPr>
          <p:nvPr/>
        </p:nvSpPr>
        <p:spPr bwMode="auto">
          <a:xfrm>
            <a:off x="88900" y="764740"/>
            <a:ext cx="8064500" cy="530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pPr algn="ctr"/>
            <a:endParaRPr lang="en-US" sz="1600">
              <a:latin typeface="Calibri"/>
              <a:cs typeface="Calibri"/>
            </a:endParaRPr>
          </a:p>
        </p:txBody>
      </p:sp>
      <p:sp>
        <p:nvSpPr>
          <p:cNvPr id="27" name="Text Box 461"/>
          <p:cNvSpPr txBox="1">
            <a:spLocks noChangeArrowheads="1"/>
          </p:cNvSpPr>
          <p:nvPr/>
        </p:nvSpPr>
        <p:spPr bwMode="auto">
          <a:xfrm>
            <a:off x="70924" y="6027786"/>
            <a:ext cx="1749998" cy="338554"/>
          </a:xfrm>
          <a:prstGeom prst="rect">
            <a:avLst/>
          </a:prstGeom>
          <a:noFill/>
          <a:ln w="12700">
            <a:noFill/>
            <a:miter lim="800000"/>
            <a:headEnd/>
            <a:tailEnd/>
          </a:ln>
          <a:effectLst/>
        </p:spPr>
        <p:txBody>
          <a:bodyPr wrap="none">
            <a:prstTxWarp prst="textNoShape">
              <a:avLst/>
            </a:prstTxWarp>
            <a:spAutoFit/>
          </a:bodyPr>
          <a:lstStyle/>
          <a:p>
            <a:pPr algn="ctr"/>
            <a:r>
              <a:rPr lang="en-US" sz="1600" dirty="0">
                <a:latin typeface="Calibri"/>
                <a:cs typeface="Calibri"/>
              </a:rPr>
              <a:t>Processor package</a:t>
            </a:r>
          </a:p>
        </p:txBody>
      </p:sp>
      <p:sp>
        <p:nvSpPr>
          <p:cNvPr id="28" name="Rectangle 462"/>
          <p:cNvSpPr>
            <a:spLocks noChangeArrowheads="1"/>
          </p:cNvSpPr>
          <p:nvPr/>
        </p:nvSpPr>
        <p:spPr bwMode="auto">
          <a:xfrm>
            <a:off x="5372100" y="3901640"/>
            <a:ext cx="2328863" cy="787400"/>
          </a:xfrm>
          <a:prstGeom prst="rect">
            <a:avLst/>
          </a:prstGeom>
          <a:solidFill>
            <a:schemeClr val="bg1"/>
          </a:solidFill>
          <a:ln w="12700">
            <a:solidFill>
              <a:schemeClr val="tx1"/>
            </a:solidFill>
            <a:miter lim="800000"/>
            <a:headEnd/>
            <a:tailEnd/>
          </a:ln>
          <a:effectLst/>
        </p:spPr>
        <p:txBody>
          <a:bodyPr anchor="ctr">
            <a:prstTxWarp prst="textNoShape">
              <a:avLst/>
            </a:prstTxWarp>
          </a:bodyPr>
          <a:lstStyle/>
          <a:p>
            <a:pPr algn="ctr"/>
            <a:r>
              <a:rPr lang="en-US" sz="1600">
                <a:latin typeface="Calibri"/>
                <a:cs typeface="Calibri"/>
              </a:rPr>
              <a:t>QuickPath interconnect</a:t>
            </a:r>
          </a:p>
          <a:p>
            <a:pPr algn="ctr"/>
            <a:r>
              <a:rPr lang="en-US" sz="1600">
                <a:latin typeface="Calibri"/>
                <a:cs typeface="Calibri"/>
              </a:rPr>
              <a:t>4 links @ 25.6 GB/s</a:t>
            </a:r>
          </a:p>
          <a:p>
            <a:pPr algn="ctr"/>
            <a:r>
              <a:rPr lang="en-US" sz="1600">
                <a:latin typeface="Calibri"/>
                <a:cs typeface="Calibri"/>
              </a:rPr>
              <a:t>102.4 GB/s total</a:t>
            </a:r>
          </a:p>
        </p:txBody>
      </p:sp>
      <p:sp>
        <p:nvSpPr>
          <p:cNvPr id="29" name="Line 464"/>
          <p:cNvSpPr>
            <a:spLocks noChangeShapeType="1"/>
          </p:cNvSpPr>
          <p:nvPr/>
        </p:nvSpPr>
        <p:spPr bwMode="auto">
          <a:xfrm>
            <a:off x="2024063" y="3609540"/>
            <a:ext cx="0" cy="14986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30" name="Line 474"/>
          <p:cNvSpPr>
            <a:spLocks noChangeShapeType="1"/>
          </p:cNvSpPr>
          <p:nvPr/>
        </p:nvSpPr>
        <p:spPr bwMode="auto">
          <a:xfrm flipH="1">
            <a:off x="5754688" y="5939990"/>
            <a:ext cx="7937" cy="52705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31" name="Line 475"/>
          <p:cNvSpPr>
            <a:spLocks noChangeShapeType="1"/>
          </p:cNvSpPr>
          <p:nvPr/>
        </p:nvSpPr>
        <p:spPr bwMode="auto">
          <a:xfrm>
            <a:off x="5915025" y="5939990"/>
            <a:ext cx="0" cy="52705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32" name="Line 476"/>
          <p:cNvSpPr>
            <a:spLocks noChangeShapeType="1"/>
          </p:cNvSpPr>
          <p:nvPr/>
        </p:nvSpPr>
        <p:spPr bwMode="auto">
          <a:xfrm>
            <a:off x="6067425" y="5930465"/>
            <a:ext cx="0" cy="536575"/>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33" name="Line 479"/>
          <p:cNvSpPr>
            <a:spLocks noChangeShapeType="1"/>
          </p:cNvSpPr>
          <p:nvPr/>
        </p:nvSpPr>
        <p:spPr bwMode="auto">
          <a:xfrm>
            <a:off x="4906963" y="3634940"/>
            <a:ext cx="0" cy="14859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34" name="Text Box 497"/>
          <p:cNvSpPr txBox="1">
            <a:spLocks noChangeArrowheads="1"/>
          </p:cNvSpPr>
          <p:nvPr/>
        </p:nvSpPr>
        <p:spPr bwMode="auto">
          <a:xfrm>
            <a:off x="8128000" y="3773053"/>
            <a:ext cx="965200" cy="584776"/>
          </a:xfrm>
          <a:prstGeom prst="rect">
            <a:avLst/>
          </a:prstGeom>
          <a:noFill/>
          <a:ln w="12700">
            <a:noFill/>
            <a:miter lim="800000"/>
            <a:headEnd/>
            <a:tailEnd/>
          </a:ln>
          <a:effectLst/>
        </p:spPr>
        <p:txBody>
          <a:bodyPr>
            <a:prstTxWarp prst="textNoShape">
              <a:avLst/>
            </a:prstTxWarp>
            <a:spAutoFit/>
          </a:bodyPr>
          <a:lstStyle/>
          <a:p>
            <a:pPr algn="ctr"/>
            <a:r>
              <a:rPr lang="en-US" sz="1600">
                <a:latin typeface="Calibri"/>
                <a:cs typeface="Calibri"/>
              </a:rPr>
              <a:t>To other </a:t>
            </a:r>
          </a:p>
          <a:p>
            <a:pPr algn="ctr"/>
            <a:r>
              <a:rPr lang="en-US" sz="1600">
                <a:latin typeface="Calibri"/>
                <a:cs typeface="Calibri"/>
              </a:rPr>
              <a:t>cores</a:t>
            </a:r>
          </a:p>
        </p:txBody>
      </p:sp>
      <p:grpSp>
        <p:nvGrpSpPr>
          <p:cNvPr id="35" name="Group 501"/>
          <p:cNvGrpSpPr>
            <a:grpSpLocks/>
          </p:cNvGrpSpPr>
          <p:nvPr/>
        </p:nvGrpSpPr>
        <p:grpSpPr bwMode="auto">
          <a:xfrm>
            <a:off x="7685088" y="3971490"/>
            <a:ext cx="430212" cy="609600"/>
            <a:chOff x="4785" y="2300"/>
            <a:chExt cx="343" cy="384"/>
          </a:xfrm>
        </p:grpSpPr>
        <p:sp>
          <p:nvSpPr>
            <p:cNvPr id="36" name="Line 480"/>
            <p:cNvSpPr>
              <a:spLocks noChangeShapeType="1"/>
            </p:cNvSpPr>
            <p:nvPr/>
          </p:nvSpPr>
          <p:spPr bwMode="auto">
            <a:xfrm rot="5400000">
              <a:off x="4953" y="2132"/>
              <a:ext cx="0" cy="335"/>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37" name="Line 495"/>
            <p:cNvSpPr>
              <a:spLocks noChangeShapeType="1"/>
            </p:cNvSpPr>
            <p:nvPr/>
          </p:nvSpPr>
          <p:spPr bwMode="auto">
            <a:xfrm rot="5400000">
              <a:off x="4953" y="2208"/>
              <a:ext cx="0" cy="335"/>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38" name="Line 496"/>
            <p:cNvSpPr>
              <a:spLocks noChangeShapeType="1"/>
            </p:cNvSpPr>
            <p:nvPr/>
          </p:nvSpPr>
          <p:spPr bwMode="auto">
            <a:xfrm rot="5400000">
              <a:off x="4953" y="2284"/>
              <a:ext cx="0" cy="335"/>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39" name="Line 498"/>
            <p:cNvSpPr>
              <a:spLocks noChangeShapeType="1"/>
            </p:cNvSpPr>
            <p:nvPr/>
          </p:nvSpPr>
          <p:spPr bwMode="auto">
            <a:xfrm rot="5400000">
              <a:off x="4961" y="2516"/>
              <a:ext cx="0" cy="335"/>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grpSp>
      <p:sp>
        <p:nvSpPr>
          <p:cNvPr id="40" name="Text Box 499"/>
          <p:cNvSpPr txBox="1">
            <a:spLocks noChangeArrowheads="1"/>
          </p:cNvSpPr>
          <p:nvPr/>
        </p:nvSpPr>
        <p:spPr bwMode="auto">
          <a:xfrm>
            <a:off x="8108950" y="4344553"/>
            <a:ext cx="726581" cy="584776"/>
          </a:xfrm>
          <a:prstGeom prst="rect">
            <a:avLst/>
          </a:prstGeom>
          <a:noFill/>
          <a:ln w="12700">
            <a:noFill/>
            <a:miter lim="800000"/>
            <a:headEnd/>
            <a:tailEnd/>
          </a:ln>
          <a:effectLst/>
        </p:spPr>
        <p:txBody>
          <a:bodyPr wrap="none">
            <a:prstTxWarp prst="textNoShape">
              <a:avLst/>
            </a:prstTxWarp>
            <a:spAutoFit/>
          </a:bodyPr>
          <a:lstStyle/>
          <a:p>
            <a:pPr algn="ctr"/>
            <a:r>
              <a:rPr lang="en-US" sz="1600">
                <a:latin typeface="Calibri"/>
                <a:cs typeface="Calibri"/>
              </a:rPr>
              <a:t>To I/O</a:t>
            </a:r>
          </a:p>
          <a:p>
            <a:pPr algn="ctr"/>
            <a:r>
              <a:rPr lang="en-US" sz="1600">
                <a:latin typeface="Calibri"/>
                <a:cs typeface="Calibri"/>
              </a:rPr>
              <a:t>bridge</a:t>
            </a:r>
          </a:p>
        </p:txBody>
      </p:sp>
      <p:sp>
        <p:nvSpPr>
          <p:cNvPr id="41" name="Line 500"/>
          <p:cNvSpPr>
            <a:spLocks noChangeShapeType="1"/>
          </p:cNvSpPr>
          <p:nvPr/>
        </p:nvSpPr>
        <p:spPr bwMode="auto">
          <a:xfrm>
            <a:off x="6515100" y="4676340"/>
            <a:ext cx="0" cy="4318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42" name="Line 502"/>
          <p:cNvSpPr>
            <a:spLocks noChangeShapeType="1"/>
          </p:cNvSpPr>
          <p:nvPr/>
        </p:nvSpPr>
        <p:spPr bwMode="auto">
          <a:xfrm flipV="1">
            <a:off x="3124200" y="5514540"/>
            <a:ext cx="1041400" cy="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algn="ctr"/>
            <a:endParaRPr lang="en-US" sz="1600">
              <a:latin typeface="Calibri"/>
              <a:cs typeface="Calibri"/>
            </a:endParaRPr>
          </a:p>
        </p:txBody>
      </p:sp>
      <p:sp>
        <p:nvSpPr>
          <p:cNvPr id="43" name="Rectangle 1026"/>
          <p:cNvSpPr txBox="1">
            <a:spLocks noChangeArrowheads="1"/>
          </p:cNvSpPr>
          <p:nvPr/>
        </p:nvSpPr>
        <p:spPr bwMode="auto">
          <a:xfrm>
            <a:off x="75953" y="111570"/>
            <a:ext cx="8586787" cy="7810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87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000000"/>
                </a:solidFill>
                <a:effectLst/>
                <a:uLnTx/>
                <a:uFillTx/>
                <a:latin typeface="Calibri"/>
                <a:ea typeface="+mj-ea"/>
                <a:cs typeface="Calibri"/>
              </a:rPr>
              <a:t>Intel Core i7</a:t>
            </a:r>
            <a:endParaRPr kumimoji="0" lang="en-US" sz="3600" b="1" i="0" u="none" strike="noStrike" kern="0" cap="none" spc="0" normalizeH="0" baseline="0" noProof="0" dirty="0">
              <a:ln>
                <a:noFill/>
              </a:ln>
              <a:solidFill>
                <a:srgbClr val="000000"/>
              </a:solidFill>
              <a:effectLst/>
              <a:uLnTx/>
              <a:uFillTx/>
              <a:latin typeface="Calibri"/>
              <a:ea typeface="+mj-ea"/>
              <a:cs typeface="Calibri"/>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bwMode="auto">
          <a:xfrm>
            <a:off x="404813" y="519810"/>
            <a:ext cx="8586787" cy="7810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87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000000"/>
                </a:solidFill>
                <a:effectLst/>
                <a:uLnTx/>
                <a:uFillTx/>
                <a:latin typeface="Calibri"/>
                <a:ea typeface="+mj-ea"/>
                <a:cs typeface="Calibri"/>
              </a:rPr>
              <a:t>Intel Core i7</a:t>
            </a:r>
            <a:endParaRPr kumimoji="0" lang="en-US" sz="3600" b="1" i="0" u="none" strike="noStrike" kern="0" cap="none" spc="0" normalizeH="0" baseline="0" noProof="0" dirty="0">
              <a:ln>
                <a:noFill/>
              </a:ln>
              <a:solidFill>
                <a:srgbClr val="000000"/>
              </a:solidFill>
              <a:effectLst/>
              <a:uLnTx/>
              <a:uFillTx/>
              <a:latin typeface="Calibri"/>
              <a:ea typeface="+mj-ea"/>
              <a:cs typeface="Calibri"/>
            </a:endParaRPr>
          </a:p>
        </p:txBody>
      </p:sp>
      <p:sp>
        <p:nvSpPr>
          <p:cNvPr id="5" name="Text Box 1028"/>
          <p:cNvSpPr txBox="1">
            <a:spLocks noChangeArrowheads="1"/>
          </p:cNvSpPr>
          <p:nvPr/>
        </p:nvSpPr>
        <p:spPr bwMode="auto">
          <a:xfrm>
            <a:off x="6983403" y="3094152"/>
            <a:ext cx="1849437" cy="982833"/>
          </a:xfrm>
          <a:prstGeom prst="rect">
            <a:avLst/>
          </a:prstGeom>
          <a:noFill/>
          <a:ln w="19050">
            <a:noFill/>
            <a:miter lim="800000"/>
            <a:headEnd/>
            <a:tailEnd type="none" w="sm" len="sm"/>
          </a:ln>
          <a:effectLst/>
        </p:spPr>
        <p:txBody>
          <a:bodyPr wrap="square" lIns="45720" rIns="45720" anchor="ctr">
            <a:prstTxWarp prst="textNoShape">
              <a:avLst/>
            </a:prstTxWarp>
            <a:spAutoFit/>
          </a:bodyPr>
          <a:lstStyle/>
          <a:p>
            <a:r>
              <a:rPr lang="en-US" sz="1600" dirty="0" smtClean="0"/>
              <a:t>High end of Intel “core” brand, 731M transistors, 1366 pins.</a:t>
            </a:r>
            <a:endParaRPr lang="en-US" sz="1600" dirty="0"/>
          </a:p>
        </p:txBody>
      </p:sp>
      <p:sp>
        <p:nvSpPr>
          <p:cNvPr id="6" name="Line 1029"/>
          <p:cNvSpPr>
            <a:spLocks noChangeShapeType="1"/>
          </p:cNvSpPr>
          <p:nvPr/>
        </p:nvSpPr>
        <p:spPr bwMode="auto">
          <a:xfrm flipV="1">
            <a:off x="2438400" y="2358938"/>
            <a:ext cx="609600" cy="9525"/>
          </a:xfrm>
          <a:prstGeom prst="line">
            <a:avLst/>
          </a:prstGeom>
          <a:noFill/>
          <a:ln w="19050">
            <a:solidFill>
              <a:srgbClr val="FF0000"/>
            </a:solidFill>
            <a:round/>
            <a:headEnd/>
            <a:tailEnd type="triangle" w="lg" len="med"/>
          </a:ln>
          <a:effectLst/>
        </p:spPr>
        <p:txBody>
          <a:bodyPr lIns="45720" rIns="45720" anchor="ctr">
            <a:prstTxWarp prst="textNoShape">
              <a:avLst/>
            </a:prstTxWarp>
            <a:spAutoFit/>
          </a:bodyPr>
          <a:lstStyle/>
          <a:p>
            <a:endParaRPr lang="en-US"/>
          </a:p>
        </p:txBody>
      </p:sp>
      <p:sp>
        <p:nvSpPr>
          <p:cNvPr id="8" name="Line 1031"/>
          <p:cNvSpPr>
            <a:spLocks noChangeShapeType="1"/>
          </p:cNvSpPr>
          <p:nvPr/>
        </p:nvSpPr>
        <p:spPr bwMode="auto">
          <a:xfrm>
            <a:off x="2286000" y="3740063"/>
            <a:ext cx="762000" cy="0"/>
          </a:xfrm>
          <a:prstGeom prst="line">
            <a:avLst/>
          </a:prstGeom>
          <a:noFill/>
          <a:ln w="19050">
            <a:solidFill>
              <a:srgbClr val="FF0000"/>
            </a:solidFill>
            <a:round/>
            <a:headEnd/>
            <a:tailEnd type="triangle" w="lg" len="med"/>
          </a:ln>
          <a:effectLst/>
        </p:spPr>
        <p:txBody>
          <a:bodyPr lIns="45720" rIns="45720" anchor="ctr">
            <a:prstTxWarp prst="textNoShape">
              <a:avLst/>
            </a:prstTxWarp>
            <a:spAutoFit/>
          </a:bodyPr>
          <a:lstStyle/>
          <a:p>
            <a:endParaRPr lang="en-US"/>
          </a:p>
        </p:txBody>
      </p:sp>
      <p:sp>
        <p:nvSpPr>
          <p:cNvPr id="9" name="Line 1036"/>
          <p:cNvSpPr>
            <a:spLocks noChangeShapeType="1"/>
          </p:cNvSpPr>
          <p:nvPr/>
        </p:nvSpPr>
        <p:spPr bwMode="auto">
          <a:xfrm flipH="1">
            <a:off x="6096000" y="3740063"/>
            <a:ext cx="609600" cy="0"/>
          </a:xfrm>
          <a:prstGeom prst="line">
            <a:avLst/>
          </a:prstGeom>
          <a:noFill/>
          <a:ln w="19050">
            <a:solidFill>
              <a:srgbClr val="FF0000"/>
            </a:solidFill>
            <a:round/>
            <a:headEnd/>
            <a:tailEnd type="triangle" w="lg" len="med"/>
          </a:ln>
          <a:effectLst/>
        </p:spPr>
        <p:txBody>
          <a:bodyPr lIns="45720" rIns="45720" anchor="ctr">
            <a:prstTxWarp prst="textNoShape">
              <a:avLst/>
            </a:prstTxWarp>
            <a:spAutoFit/>
          </a:bodyPr>
          <a:lstStyle/>
          <a:p>
            <a:endParaRPr lang="en-US"/>
          </a:p>
        </p:txBody>
      </p:sp>
      <p:sp>
        <p:nvSpPr>
          <p:cNvPr id="10" name="Text Box 1037"/>
          <p:cNvSpPr txBox="1">
            <a:spLocks noChangeArrowheads="1"/>
          </p:cNvSpPr>
          <p:nvPr/>
        </p:nvSpPr>
        <p:spPr bwMode="auto">
          <a:xfrm>
            <a:off x="2858455" y="5451826"/>
            <a:ext cx="4504865" cy="584776"/>
          </a:xfrm>
          <a:prstGeom prst="rect">
            <a:avLst/>
          </a:prstGeom>
          <a:noFill/>
          <a:ln w="19050">
            <a:noFill/>
            <a:miter lim="800000"/>
            <a:headEnd/>
            <a:tailEnd type="none" w="sm" len="sm"/>
          </a:ln>
          <a:effectLst/>
        </p:spPr>
        <p:txBody>
          <a:bodyPr wrap="square" lIns="45720" rIns="45720" anchor="ctr">
            <a:prstTxWarp prst="textNoShape">
              <a:avLst/>
            </a:prstTxWarp>
            <a:spAutoFit/>
          </a:bodyPr>
          <a:lstStyle/>
          <a:p>
            <a:r>
              <a:rPr lang="en-US" sz="1600" dirty="0" err="1" smtClean="0"/>
              <a:t>Quadcore</a:t>
            </a:r>
            <a:r>
              <a:rPr lang="en-US" sz="1600" dirty="0" smtClean="0"/>
              <a:t> Core i7 announced late 2008, </a:t>
            </a:r>
          </a:p>
          <a:p>
            <a:r>
              <a:rPr lang="en-US" sz="1600" dirty="0" smtClean="0"/>
              <a:t>six-core addition was launched in March 2010</a:t>
            </a:r>
            <a:endParaRPr lang="en-US" sz="1600" dirty="0"/>
          </a:p>
        </p:txBody>
      </p:sp>
      <p:pic>
        <p:nvPicPr>
          <p:cNvPr id="11" name="Picture 10" descr="Nehalem_Die_callout.jpg"/>
          <p:cNvPicPr>
            <a:picLocks noChangeAspect="1"/>
          </p:cNvPicPr>
          <p:nvPr/>
        </p:nvPicPr>
        <p:blipFill>
          <a:blip r:embed="rId2" cstate="print"/>
          <a:stretch>
            <a:fillRect/>
          </a:stretch>
        </p:blipFill>
        <p:spPr>
          <a:xfrm>
            <a:off x="2057400" y="2091941"/>
            <a:ext cx="4798477" cy="3079750"/>
          </a:xfrm>
          <a:prstGeom prst="rect">
            <a:avLst/>
          </a:prstGeom>
        </p:spPr>
      </p:pic>
      <p:sp>
        <p:nvSpPr>
          <p:cNvPr id="14" name="TextBox 13"/>
          <p:cNvSpPr txBox="1"/>
          <p:nvPr/>
        </p:nvSpPr>
        <p:spPr>
          <a:xfrm>
            <a:off x="611084" y="1482551"/>
            <a:ext cx="5698996" cy="400110"/>
          </a:xfrm>
          <a:prstGeom prst="rect">
            <a:avLst/>
          </a:prstGeom>
          <a:noFill/>
        </p:spPr>
        <p:txBody>
          <a:bodyPr wrap="none" rtlCol="0">
            <a:spAutoFit/>
          </a:bodyPr>
          <a:lstStyle/>
          <a:p>
            <a:r>
              <a:rPr lang="en-US" sz="2000" dirty="0" smtClean="0">
                <a:solidFill>
                  <a:srgbClr val="000000"/>
                </a:solidFill>
                <a:latin typeface="Calibri"/>
                <a:cs typeface="Calibri"/>
              </a:rPr>
              <a:t>How many caches (including </a:t>
            </a:r>
            <a:r>
              <a:rPr lang="en-US" sz="2000" dirty="0" err="1" smtClean="0">
                <a:solidFill>
                  <a:srgbClr val="000000"/>
                </a:solidFill>
                <a:latin typeface="Calibri"/>
                <a:cs typeface="Calibri"/>
              </a:rPr>
              <a:t>TLBs</a:t>
            </a:r>
            <a:r>
              <a:rPr lang="en-US" sz="2000" dirty="0" smtClean="0">
                <a:solidFill>
                  <a:srgbClr val="000000"/>
                </a:solidFill>
                <a:latin typeface="Calibri"/>
                <a:cs typeface="Calibri"/>
              </a:rPr>
              <a:t>) are on this chip?</a:t>
            </a:r>
            <a:endParaRPr lang="en-US" sz="2000" dirty="0">
              <a:solidFill>
                <a:srgbClr val="000000"/>
              </a:solidFill>
              <a:latin typeface="Calibri"/>
              <a:cs typeface="Calibri"/>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304800" y="533400"/>
            <a:ext cx="68151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Review of Abbreviations</a:t>
            </a:r>
          </a:p>
        </p:txBody>
      </p:sp>
      <p:sp>
        <p:nvSpPr>
          <p:cNvPr id="7170" name="Rectangle 2"/>
          <p:cNvSpPr>
            <a:spLocks noGrp="1" noChangeArrowheads="1"/>
          </p:cNvSpPr>
          <p:nvPr>
            <p:ph type="body" idx="1"/>
          </p:nvPr>
        </p:nvSpPr>
        <p:spPr>
          <a:xfrm>
            <a:off x="303213" y="1358900"/>
            <a:ext cx="8307387" cy="4645025"/>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Components </a:t>
            </a:r>
            <a:r>
              <a:rPr lang="en-GB" dirty="0"/>
              <a:t>of the virtual address (VA)</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TLBI: TLB index</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TLBT: TLB tag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VPO: virtual page offset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VPN: virtual page number </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Components </a:t>
            </a:r>
            <a:r>
              <a:rPr lang="en-GB" dirty="0"/>
              <a:t>of the physical address (PA)</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PPO: physical page offset (same as VPO)</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PPN: physical page number</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 byte offset within cache line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CI: cache index</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CT: cache </a:t>
            </a:r>
            <a:r>
              <a:rPr lang="en-GB" dirty="0" smtClean="0"/>
              <a:t>tag</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228600" y="341312"/>
            <a:ext cx="8382000"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Overview of</a:t>
            </a:r>
            <a:r>
              <a:rPr lang="en-GB" dirty="0" smtClean="0"/>
              <a:t> Core i7 Address </a:t>
            </a:r>
            <a:r>
              <a:rPr lang="en-GB" dirty="0"/>
              <a:t>Translation</a:t>
            </a:r>
          </a:p>
        </p:txBody>
      </p:sp>
      <p:sp>
        <p:nvSpPr>
          <p:cNvPr id="8194" name="Rectangle 2"/>
          <p:cNvSpPr>
            <a:spLocks noChangeArrowheads="1"/>
          </p:cNvSpPr>
          <p:nvPr/>
        </p:nvSpPr>
        <p:spPr bwMode="auto">
          <a:xfrm>
            <a:off x="914400" y="1168771"/>
            <a:ext cx="609600" cy="457200"/>
          </a:xfrm>
          <a:prstGeom prst="rect">
            <a:avLst/>
          </a:prstGeom>
          <a:solidFill>
            <a:srgbClr val="C0C0C0"/>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CPU</a:t>
            </a:r>
          </a:p>
        </p:txBody>
      </p:sp>
      <p:sp>
        <p:nvSpPr>
          <p:cNvPr id="8195" name="Rectangle 3"/>
          <p:cNvSpPr>
            <a:spLocks noChangeArrowheads="1"/>
          </p:cNvSpPr>
          <p:nvPr/>
        </p:nvSpPr>
        <p:spPr bwMode="auto">
          <a:xfrm>
            <a:off x="304800" y="2083171"/>
            <a:ext cx="1066800" cy="3048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VPN</a:t>
            </a:r>
          </a:p>
        </p:txBody>
      </p:sp>
      <p:sp>
        <p:nvSpPr>
          <p:cNvPr id="8196" name="Rectangle 4"/>
          <p:cNvSpPr>
            <a:spLocks noChangeArrowheads="1"/>
          </p:cNvSpPr>
          <p:nvPr/>
        </p:nvSpPr>
        <p:spPr bwMode="auto">
          <a:xfrm>
            <a:off x="1371600" y="2083171"/>
            <a:ext cx="5334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VPO</a:t>
            </a:r>
          </a:p>
        </p:txBody>
      </p:sp>
      <p:sp>
        <p:nvSpPr>
          <p:cNvPr id="8197" name="Text Box 5"/>
          <p:cNvSpPr txBox="1">
            <a:spLocks noChangeArrowheads="1"/>
          </p:cNvSpPr>
          <p:nvPr/>
        </p:nvSpPr>
        <p:spPr bwMode="auto">
          <a:xfrm>
            <a:off x="611188" y="1854571"/>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36</a:t>
            </a:r>
            <a:endParaRPr lang="en-GB" sz="1400" b="1" dirty="0">
              <a:latin typeface="Calibri" pitchFamily="34" charset="0"/>
              <a:ea typeface="msgothic" charset="0"/>
              <a:cs typeface="msgothic" charset="0"/>
            </a:endParaRPr>
          </a:p>
        </p:txBody>
      </p:sp>
      <p:sp>
        <p:nvSpPr>
          <p:cNvPr id="8198" name="Text Box 6"/>
          <p:cNvSpPr txBox="1">
            <a:spLocks noChangeArrowheads="1"/>
          </p:cNvSpPr>
          <p:nvPr/>
        </p:nvSpPr>
        <p:spPr bwMode="auto">
          <a:xfrm>
            <a:off x="1449388" y="1854571"/>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12</a:t>
            </a:r>
          </a:p>
        </p:txBody>
      </p:sp>
      <p:sp>
        <p:nvSpPr>
          <p:cNvPr id="8199" name="Line 7"/>
          <p:cNvSpPr>
            <a:spLocks noChangeShapeType="1"/>
          </p:cNvSpPr>
          <p:nvPr/>
        </p:nvSpPr>
        <p:spPr bwMode="auto">
          <a:xfrm>
            <a:off x="1143000" y="2387971"/>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8200" name="Rectangle 8"/>
          <p:cNvSpPr>
            <a:spLocks noChangeArrowheads="1"/>
          </p:cNvSpPr>
          <p:nvPr/>
        </p:nvSpPr>
        <p:spPr bwMode="auto">
          <a:xfrm>
            <a:off x="685800" y="2768971"/>
            <a:ext cx="533400" cy="3048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TLBT</a:t>
            </a:r>
          </a:p>
        </p:txBody>
      </p:sp>
      <p:sp>
        <p:nvSpPr>
          <p:cNvPr id="8201" name="Rectangle 9"/>
          <p:cNvSpPr>
            <a:spLocks noChangeArrowheads="1"/>
          </p:cNvSpPr>
          <p:nvPr/>
        </p:nvSpPr>
        <p:spPr bwMode="auto">
          <a:xfrm>
            <a:off x="1219200" y="2768971"/>
            <a:ext cx="533400" cy="3048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TLBI</a:t>
            </a:r>
          </a:p>
        </p:txBody>
      </p:sp>
      <p:sp>
        <p:nvSpPr>
          <p:cNvPr id="8202" name="Text Box 10"/>
          <p:cNvSpPr txBox="1">
            <a:spLocks noChangeArrowheads="1"/>
          </p:cNvSpPr>
          <p:nvPr/>
        </p:nvSpPr>
        <p:spPr bwMode="auto">
          <a:xfrm>
            <a:off x="1371600" y="2540371"/>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4</a:t>
            </a:r>
          </a:p>
        </p:txBody>
      </p:sp>
      <p:sp>
        <p:nvSpPr>
          <p:cNvPr id="8203" name="Text Box 11"/>
          <p:cNvSpPr txBox="1">
            <a:spLocks noChangeArrowheads="1"/>
          </p:cNvSpPr>
          <p:nvPr/>
        </p:nvSpPr>
        <p:spPr bwMode="auto">
          <a:xfrm>
            <a:off x="762000" y="2540371"/>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32</a:t>
            </a:r>
            <a:endParaRPr lang="en-GB" sz="1400" b="1" dirty="0">
              <a:latin typeface="Calibri" pitchFamily="34" charset="0"/>
              <a:ea typeface="msgothic" charset="0"/>
              <a:cs typeface="msgothic" charset="0"/>
            </a:endParaRPr>
          </a:p>
        </p:txBody>
      </p:sp>
      <p:sp>
        <p:nvSpPr>
          <p:cNvPr id="8204" name="Text Box 12"/>
          <p:cNvSpPr txBox="1">
            <a:spLocks noChangeArrowheads="1"/>
          </p:cNvSpPr>
          <p:nvPr/>
        </p:nvSpPr>
        <p:spPr bwMode="auto">
          <a:xfrm>
            <a:off x="1218049" y="1611438"/>
            <a:ext cx="1887379" cy="311024"/>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V</a:t>
            </a:r>
            <a:r>
              <a:rPr lang="en-GB" sz="1600" b="1" dirty="0" smtClean="0">
                <a:solidFill>
                  <a:srgbClr val="003300"/>
                </a:solidFill>
                <a:latin typeface="Calibri" pitchFamily="34" charset="0"/>
                <a:ea typeface="msgothic" charset="0"/>
                <a:cs typeface="msgothic" charset="0"/>
              </a:rPr>
              <a:t>irtual </a:t>
            </a:r>
            <a:r>
              <a:rPr lang="en-GB" sz="1600" b="1" dirty="0">
                <a:solidFill>
                  <a:srgbClr val="003300"/>
                </a:solidFill>
                <a:latin typeface="Calibri" pitchFamily="34" charset="0"/>
                <a:ea typeface="msgothic" charset="0"/>
                <a:cs typeface="msgothic" charset="0"/>
              </a:rPr>
              <a:t>address (VA)</a:t>
            </a:r>
          </a:p>
        </p:txBody>
      </p:sp>
      <p:sp>
        <p:nvSpPr>
          <p:cNvPr id="8205" name="Rectangle 13"/>
          <p:cNvSpPr>
            <a:spLocks noChangeArrowheads="1"/>
          </p:cNvSpPr>
          <p:nvPr/>
        </p:nvSpPr>
        <p:spPr bwMode="auto">
          <a:xfrm>
            <a:off x="1981200" y="35309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06" name="Rectangle 14"/>
          <p:cNvSpPr>
            <a:spLocks noChangeArrowheads="1"/>
          </p:cNvSpPr>
          <p:nvPr/>
        </p:nvSpPr>
        <p:spPr bwMode="auto">
          <a:xfrm>
            <a:off x="2514600" y="35309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07" name="Rectangle 15"/>
          <p:cNvSpPr>
            <a:spLocks noChangeArrowheads="1"/>
          </p:cNvSpPr>
          <p:nvPr/>
        </p:nvSpPr>
        <p:spPr bwMode="auto">
          <a:xfrm>
            <a:off x="3048000" y="35309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08" name="Rectangle 16"/>
          <p:cNvSpPr>
            <a:spLocks noChangeArrowheads="1"/>
          </p:cNvSpPr>
          <p:nvPr/>
        </p:nvSpPr>
        <p:spPr bwMode="auto">
          <a:xfrm>
            <a:off x="3581400" y="35309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09" name="Rectangle 17"/>
          <p:cNvSpPr>
            <a:spLocks noChangeArrowheads="1"/>
          </p:cNvSpPr>
          <p:nvPr/>
        </p:nvSpPr>
        <p:spPr bwMode="auto">
          <a:xfrm>
            <a:off x="1981200" y="36833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10" name="Rectangle 18"/>
          <p:cNvSpPr>
            <a:spLocks noChangeArrowheads="1"/>
          </p:cNvSpPr>
          <p:nvPr/>
        </p:nvSpPr>
        <p:spPr bwMode="auto">
          <a:xfrm>
            <a:off x="2514600" y="36833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11" name="Rectangle 19"/>
          <p:cNvSpPr>
            <a:spLocks noChangeArrowheads="1"/>
          </p:cNvSpPr>
          <p:nvPr/>
        </p:nvSpPr>
        <p:spPr bwMode="auto">
          <a:xfrm>
            <a:off x="3048000" y="36833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12" name="Rectangle 20"/>
          <p:cNvSpPr>
            <a:spLocks noChangeArrowheads="1"/>
          </p:cNvSpPr>
          <p:nvPr/>
        </p:nvSpPr>
        <p:spPr bwMode="auto">
          <a:xfrm>
            <a:off x="3581400" y="36833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13" name="Rectangle 21"/>
          <p:cNvSpPr>
            <a:spLocks noChangeArrowheads="1"/>
          </p:cNvSpPr>
          <p:nvPr/>
        </p:nvSpPr>
        <p:spPr bwMode="auto">
          <a:xfrm>
            <a:off x="1981200" y="38357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14" name="Rectangle 22"/>
          <p:cNvSpPr>
            <a:spLocks noChangeArrowheads="1"/>
          </p:cNvSpPr>
          <p:nvPr/>
        </p:nvSpPr>
        <p:spPr bwMode="auto">
          <a:xfrm>
            <a:off x="2514600" y="38357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15" name="Rectangle 23"/>
          <p:cNvSpPr>
            <a:spLocks noChangeArrowheads="1"/>
          </p:cNvSpPr>
          <p:nvPr/>
        </p:nvSpPr>
        <p:spPr bwMode="auto">
          <a:xfrm>
            <a:off x="3048000" y="38357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16" name="Rectangle 24"/>
          <p:cNvSpPr>
            <a:spLocks noChangeArrowheads="1"/>
          </p:cNvSpPr>
          <p:nvPr/>
        </p:nvSpPr>
        <p:spPr bwMode="auto">
          <a:xfrm>
            <a:off x="3581400" y="38357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17" name="Rectangle 25"/>
          <p:cNvSpPr>
            <a:spLocks noChangeArrowheads="1"/>
          </p:cNvSpPr>
          <p:nvPr/>
        </p:nvSpPr>
        <p:spPr bwMode="auto">
          <a:xfrm>
            <a:off x="1981200" y="42167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18" name="Rectangle 26"/>
          <p:cNvSpPr>
            <a:spLocks noChangeArrowheads="1"/>
          </p:cNvSpPr>
          <p:nvPr/>
        </p:nvSpPr>
        <p:spPr bwMode="auto">
          <a:xfrm>
            <a:off x="2514600" y="42167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19" name="Rectangle 27"/>
          <p:cNvSpPr>
            <a:spLocks noChangeArrowheads="1"/>
          </p:cNvSpPr>
          <p:nvPr/>
        </p:nvSpPr>
        <p:spPr bwMode="auto">
          <a:xfrm>
            <a:off x="3048000" y="42167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20" name="Rectangle 28"/>
          <p:cNvSpPr>
            <a:spLocks noChangeArrowheads="1"/>
          </p:cNvSpPr>
          <p:nvPr/>
        </p:nvSpPr>
        <p:spPr bwMode="auto">
          <a:xfrm>
            <a:off x="3581400" y="4216771"/>
            <a:ext cx="533400"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21" name="Text Box 29"/>
          <p:cNvSpPr txBox="1">
            <a:spLocks noChangeArrowheads="1"/>
          </p:cNvSpPr>
          <p:nvPr/>
        </p:nvSpPr>
        <p:spPr bwMode="auto">
          <a:xfrm>
            <a:off x="2841625" y="3799259"/>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ea typeface="msgothic" charset="0"/>
                <a:cs typeface="msgothic" charset="0"/>
              </a:rPr>
              <a:t>...</a:t>
            </a:r>
          </a:p>
        </p:txBody>
      </p:sp>
      <p:sp>
        <p:nvSpPr>
          <p:cNvPr id="8222" name="Line 30"/>
          <p:cNvSpPr>
            <a:spLocks noChangeShapeType="1"/>
          </p:cNvSpPr>
          <p:nvPr/>
        </p:nvSpPr>
        <p:spPr bwMode="auto">
          <a:xfrm>
            <a:off x="1524000" y="3073771"/>
            <a:ext cx="1588" cy="1219200"/>
          </a:xfrm>
          <a:prstGeom prst="line">
            <a:avLst/>
          </a:prstGeom>
          <a:noFill/>
          <a:ln w="9360">
            <a:solidFill>
              <a:srgbClr val="000000"/>
            </a:solidFill>
            <a:miter lim="800000"/>
            <a:headEnd/>
            <a:tailEnd/>
          </a:ln>
          <a:effectLst/>
        </p:spPr>
        <p:txBody>
          <a:bodyPr/>
          <a:lstStyle/>
          <a:p>
            <a:endParaRPr lang="en-US"/>
          </a:p>
        </p:txBody>
      </p:sp>
      <p:sp>
        <p:nvSpPr>
          <p:cNvPr id="8223" name="Line 31"/>
          <p:cNvSpPr>
            <a:spLocks noChangeShapeType="1"/>
          </p:cNvSpPr>
          <p:nvPr/>
        </p:nvSpPr>
        <p:spPr bwMode="auto">
          <a:xfrm>
            <a:off x="1524000" y="3607171"/>
            <a:ext cx="457200" cy="1588"/>
          </a:xfrm>
          <a:prstGeom prst="line">
            <a:avLst/>
          </a:prstGeom>
          <a:noFill/>
          <a:ln w="9360">
            <a:solidFill>
              <a:srgbClr val="000000"/>
            </a:solidFill>
            <a:miter lim="800000"/>
            <a:headEnd/>
            <a:tailEnd type="triangle" w="med" len="med"/>
          </a:ln>
          <a:effectLst/>
        </p:spPr>
        <p:txBody>
          <a:bodyPr/>
          <a:lstStyle/>
          <a:p>
            <a:endParaRPr lang="en-US"/>
          </a:p>
        </p:txBody>
      </p:sp>
      <p:sp>
        <p:nvSpPr>
          <p:cNvPr id="8224" name="Line 32"/>
          <p:cNvSpPr>
            <a:spLocks noChangeShapeType="1"/>
          </p:cNvSpPr>
          <p:nvPr/>
        </p:nvSpPr>
        <p:spPr bwMode="auto">
          <a:xfrm>
            <a:off x="1524000" y="4292971"/>
            <a:ext cx="457200" cy="1588"/>
          </a:xfrm>
          <a:prstGeom prst="line">
            <a:avLst/>
          </a:prstGeom>
          <a:noFill/>
          <a:ln w="9360">
            <a:solidFill>
              <a:srgbClr val="000000"/>
            </a:solidFill>
            <a:miter lim="800000"/>
            <a:headEnd/>
            <a:tailEnd type="triangle" w="med" len="med"/>
          </a:ln>
          <a:effectLst/>
        </p:spPr>
        <p:txBody>
          <a:bodyPr/>
          <a:lstStyle/>
          <a:p>
            <a:endParaRPr lang="en-US"/>
          </a:p>
        </p:txBody>
      </p:sp>
      <p:sp>
        <p:nvSpPr>
          <p:cNvPr id="8225" name="Line 33"/>
          <p:cNvSpPr>
            <a:spLocks noChangeShapeType="1"/>
          </p:cNvSpPr>
          <p:nvPr/>
        </p:nvSpPr>
        <p:spPr bwMode="auto">
          <a:xfrm>
            <a:off x="1524000" y="3759571"/>
            <a:ext cx="457200" cy="1588"/>
          </a:xfrm>
          <a:prstGeom prst="line">
            <a:avLst/>
          </a:prstGeom>
          <a:noFill/>
          <a:ln w="9360">
            <a:solidFill>
              <a:srgbClr val="000000"/>
            </a:solidFill>
            <a:miter lim="800000"/>
            <a:headEnd/>
            <a:tailEnd type="triangle" w="med" len="med"/>
          </a:ln>
          <a:effectLst/>
        </p:spPr>
        <p:txBody>
          <a:bodyPr/>
          <a:lstStyle/>
          <a:p>
            <a:endParaRPr lang="en-US"/>
          </a:p>
        </p:txBody>
      </p:sp>
      <p:sp>
        <p:nvSpPr>
          <p:cNvPr id="8226" name="Line 34"/>
          <p:cNvSpPr>
            <a:spLocks noChangeShapeType="1"/>
          </p:cNvSpPr>
          <p:nvPr/>
        </p:nvSpPr>
        <p:spPr bwMode="auto">
          <a:xfrm>
            <a:off x="1524000" y="3911971"/>
            <a:ext cx="457200" cy="1588"/>
          </a:xfrm>
          <a:prstGeom prst="line">
            <a:avLst/>
          </a:prstGeom>
          <a:noFill/>
          <a:ln w="9360">
            <a:solidFill>
              <a:srgbClr val="000000"/>
            </a:solidFill>
            <a:miter lim="800000"/>
            <a:headEnd/>
            <a:tailEnd type="triangle" w="med" len="med"/>
          </a:ln>
          <a:effectLst/>
        </p:spPr>
        <p:txBody>
          <a:bodyPr/>
          <a:lstStyle/>
          <a:p>
            <a:endParaRPr lang="en-US"/>
          </a:p>
        </p:txBody>
      </p:sp>
      <p:sp>
        <p:nvSpPr>
          <p:cNvPr id="8227" name="Line 35"/>
          <p:cNvSpPr>
            <a:spLocks noChangeShapeType="1"/>
          </p:cNvSpPr>
          <p:nvPr/>
        </p:nvSpPr>
        <p:spPr bwMode="auto">
          <a:xfrm>
            <a:off x="990600" y="3073771"/>
            <a:ext cx="1588" cy="152400"/>
          </a:xfrm>
          <a:prstGeom prst="line">
            <a:avLst/>
          </a:prstGeom>
          <a:noFill/>
          <a:ln w="9360">
            <a:solidFill>
              <a:srgbClr val="000000"/>
            </a:solidFill>
            <a:miter lim="800000"/>
            <a:headEnd/>
            <a:tailEnd/>
          </a:ln>
          <a:effectLst/>
        </p:spPr>
        <p:txBody>
          <a:bodyPr/>
          <a:lstStyle/>
          <a:p>
            <a:endParaRPr lang="en-US"/>
          </a:p>
        </p:txBody>
      </p:sp>
      <p:sp>
        <p:nvSpPr>
          <p:cNvPr id="8228" name="Line 36"/>
          <p:cNvSpPr>
            <a:spLocks noChangeShapeType="1"/>
          </p:cNvSpPr>
          <p:nvPr/>
        </p:nvSpPr>
        <p:spPr bwMode="auto">
          <a:xfrm>
            <a:off x="990600" y="3226171"/>
            <a:ext cx="2895600" cy="1588"/>
          </a:xfrm>
          <a:prstGeom prst="line">
            <a:avLst/>
          </a:prstGeom>
          <a:noFill/>
          <a:ln w="9360">
            <a:solidFill>
              <a:srgbClr val="000000"/>
            </a:solidFill>
            <a:miter lim="800000"/>
            <a:headEnd/>
            <a:tailEnd/>
          </a:ln>
          <a:effectLst/>
        </p:spPr>
        <p:txBody>
          <a:bodyPr/>
          <a:lstStyle/>
          <a:p>
            <a:endParaRPr lang="en-US"/>
          </a:p>
        </p:txBody>
      </p:sp>
      <p:sp>
        <p:nvSpPr>
          <p:cNvPr id="8229" name="Line 37"/>
          <p:cNvSpPr>
            <a:spLocks noChangeShapeType="1"/>
          </p:cNvSpPr>
          <p:nvPr/>
        </p:nvSpPr>
        <p:spPr bwMode="auto">
          <a:xfrm>
            <a:off x="2286000" y="3226171"/>
            <a:ext cx="1588" cy="304800"/>
          </a:xfrm>
          <a:prstGeom prst="line">
            <a:avLst/>
          </a:prstGeom>
          <a:noFill/>
          <a:ln w="9360">
            <a:solidFill>
              <a:srgbClr val="000000"/>
            </a:solidFill>
            <a:miter lim="800000"/>
            <a:headEnd/>
            <a:tailEnd type="triangle" w="med" len="med"/>
          </a:ln>
          <a:effectLst/>
        </p:spPr>
        <p:txBody>
          <a:bodyPr/>
          <a:lstStyle/>
          <a:p>
            <a:endParaRPr lang="en-US"/>
          </a:p>
        </p:txBody>
      </p:sp>
      <p:sp>
        <p:nvSpPr>
          <p:cNvPr id="8230" name="Line 38"/>
          <p:cNvSpPr>
            <a:spLocks noChangeShapeType="1"/>
          </p:cNvSpPr>
          <p:nvPr/>
        </p:nvSpPr>
        <p:spPr bwMode="auto">
          <a:xfrm>
            <a:off x="2819400" y="3226171"/>
            <a:ext cx="1588" cy="304800"/>
          </a:xfrm>
          <a:prstGeom prst="line">
            <a:avLst/>
          </a:prstGeom>
          <a:noFill/>
          <a:ln w="9360">
            <a:solidFill>
              <a:srgbClr val="000000"/>
            </a:solidFill>
            <a:miter lim="800000"/>
            <a:headEnd/>
            <a:tailEnd type="triangle" w="med" len="med"/>
          </a:ln>
          <a:effectLst/>
        </p:spPr>
        <p:txBody>
          <a:bodyPr/>
          <a:lstStyle/>
          <a:p>
            <a:endParaRPr lang="en-US"/>
          </a:p>
        </p:txBody>
      </p:sp>
      <p:sp>
        <p:nvSpPr>
          <p:cNvPr id="8231" name="Line 39"/>
          <p:cNvSpPr>
            <a:spLocks noChangeShapeType="1"/>
          </p:cNvSpPr>
          <p:nvPr/>
        </p:nvSpPr>
        <p:spPr bwMode="auto">
          <a:xfrm>
            <a:off x="3352800" y="3226171"/>
            <a:ext cx="1588" cy="304800"/>
          </a:xfrm>
          <a:prstGeom prst="line">
            <a:avLst/>
          </a:prstGeom>
          <a:noFill/>
          <a:ln w="9360">
            <a:solidFill>
              <a:srgbClr val="000000"/>
            </a:solidFill>
            <a:miter lim="800000"/>
            <a:headEnd/>
            <a:tailEnd type="triangle" w="med" len="med"/>
          </a:ln>
          <a:effectLst/>
        </p:spPr>
        <p:txBody>
          <a:bodyPr/>
          <a:lstStyle/>
          <a:p>
            <a:endParaRPr lang="en-US"/>
          </a:p>
        </p:txBody>
      </p:sp>
      <p:sp>
        <p:nvSpPr>
          <p:cNvPr id="8232" name="Line 40"/>
          <p:cNvSpPr>
            <a:spLocks noChangeShapeType="1"/>
          </p:cNvSpPr>
          <p:nvPr/>
        </p:nvSpPr>
        <p:spPr bwMode="auto">
          <a:xfrm>
            <a:off x="3886200" y="3226171"/>
            <a:ext cx="1588" cy="304800"/>
          </a:xfrm>
          <a:prstGeom prst="line">
            <a:avLst/>
          </a:prstGeom>
          <a:noFill/>
          <a:ln w="9360">
            <a:solidFill>
              <a:srgbClr val="000000"/>
            </a:solidFill>
            <a:miter lim="800000"/>
            <a:headEnd/>
            <a:tailEnd type="triangle" w="med" len="med"/>
          </a:ln>
          <a:effectLst/>
        </p:spPr>
        <p:txBody>
          <a:bodyPr/>
          <a:lstStyle/>
          <a:p>
            <a:endParaRPr lang="en-US"/>
          </a:p>
        </p:txBody>
      </p:sp>
      <p:sp>
        <p:nvSpPr>
          <p:cNvPr id="8233" name="Line 41"/>
          <p:cNvSpPr>
            <a:spLocks noChangeShapeType="1"/>
          </p:cNvSpPr>
          <p:nvPr/>
        </p:nvSpPr>
        <p:spPr bwMode="auto">
          <a:xfrm>
            <a:off x="477205" y="2398919"/>
            <a:ext cx="0" cy="2432100"/>
          </a:xfrm>
          <a:prstGeom prst="line">
            <a:avLst/>
          </a:prstGeom>
          <a:noFill/>
          <a:ln w="9360">
            <a:solidFill>
              <a:srgbClr val="000000"/>
            </a:solidFill>
            <a:miter lim="800000"/>
            <a:headEnd/>
            <a:tailEnd type="triangle" w="med" len="med"/>
          </a:ln>
          <a:effectLst/>
        </p:spPr>
        <p:txBody>
          <a:bodyPr/>
          <a:lstStyle/>
          <a:p>
            <a:endParaRPr lang="en-US"/>
          </a:p>
        </p:txBody>
      </p:sp>
      <p:sp>
        <p:nvSpPr>
          <p:cNvPr id="8234" name="Line 42"/>
          <p:cNvSpPr>
            <a:spLocks noChangeShapeType="1"/>
          </p:cNvSpPr>
          <p:nvPr/>
        </p:nvSpPr>
        <p:spPr bwMode="auto">
          <a:xfrm>
            <a:off x="1219200" y="1625971"/>
            <a:ext cx="1588" cy="457200"/>
          </a:xfrm>
          <a:prstGeom prst="line">
            <a:avLst/>
          </a:prstGeom>
          <a:noFill/>
          <a:ln w="9360">
            <a:solidFill>
              <a:srgbClr val="000000"/>
            </a:solidFill>
            <a:miter lim="800000"/>
            <a:headEnd/>
            <a:tailEnd type="triangle" w="med" len="med"/>
          </a:ln>
          <a:effectLst/>
        </p:spPr>
        <p:txBody>
          <a:bodyPr/>
          <a:lstStyle/>
          <a:p>
            <a:endParaRPr lang="en-US"/>
          </a:p>
        </p:txBody>
      </p:sp>
      <p:sp>
        <p:nvSpPr>
          <p:cNvPr id="8235" name="Text Box 43"/>
          <p:cNvSpPr txBox="1">
            <a:spLocks noChangeArrowheads="1"/>
          </p:cNvSpPr>
          <p:nvPr/>
        </p:nvSpPr>
        <p:spPr bwMode="auto">
          <a:xfrm>
            <a:off x="1643510" y="4371456"/>
            <a:ext cx="2811564" cy="221599"/>
          </a:xfrm>
          <a:prstGeom prst="rect">
            <a:avLst/>
          </a:prstGeom>
          <a:noFill/>
          <a:ln w="9525">
            <a:noFill/>
            <a:round/>
            <a:headEnd/>
            <a:tailEnd/>
          </a:ln>
          <a:effectLst/>
        </p:spPr>
        <p:txBody>
          <a:bodyPr wrap="square" lIns="90360" tIns="0" rIns="90360" bIns="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00"/>
                </a:solidFill>
                <a:latin typeface="Calibri" pitchFamily="34" charset="0"/>
                <a:ea typeface="msgothic" charset="0"/>
                <a:cs typeface="msgothic" charset="0"/>
              </a:rPr>
              <a:t>L1 TLB </a:t>
            </a:r>
            <a:r>
              <a:rPr lang="en-GB" sz="1600" dirty="0">
                <a:solidFill>
                  <a:srgbClr val="000000"/>
                </a:solidFill>
                <a:latin typeface="Calibri" pitchFamily="34" charset="0"/>
                <a:ea typeface="msgothic" charset="0"/>
                <a:cs typeface="msgothic" charset="0"/>
              </a:rPr>
              <a:t>(16 sets, </a:t>
            </a:r>
            <a:r>
              <a:rPr lang="en-GB" sz="1600" dirty="0" smtClean="0">
                <a:solidFill>
                  <a:srgbClr val="000000"/>
                </a:solidFill>
                <a:latin typeface="Calibri" pitchFamily="34" charset="0"/>
                <a:ea typeface="msgothic" charset="0"/>
                <a:cs typeface="msgothic" charset="0"/>
              </a:rPr>
              <a:t>4 entries/set</a:t>
            </a:r>
            <a:r>
              <a:rPr lang="en-GB" sz="1600" dirty="0">
                <a:solidFill>
                  <a:srgbClr val="000000"/>
                </a:solidFill>
                <a:latin typeface="Calibri" pitchFamily="34" charset="0"/>
                <a:ea typeface="msgothic" charset="0"/>
                <a:cs typeface="msgothic" charset="0"/>
              </a:rPr>
              <a:t>)</a:t>
            </a:r>
          </a:p>
        </p:txBody>
      </p:sp>
      <p:sp>
        <p:nvSpPr>
          <p:cNvPr id="8236" name="Rectangle 44"/>
          <p:cNvSpPr>
            <a:spLocks noChangeArrowheads="1"/>
          </p:cNvSpPr>
          <p:nvPr/>
        </p:nvSpPr>
        <p:spPr bwMode="auto">
          <a:xfrm>
            <a:off x="304800" y="4834314"/>
            <a:ext cx="533400" cy="3048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VPN1</a:t>
            </a:r>
            <a:endParaRPr lang="en-GB" sz="1400" b="1" dirty="0">
              <a:latin typeface="Calibri" pitchFamily="34" charset="0"/>
              <a:ea typeface="msgothic" charset="0"/>
              <a:cs typeface="msgothic" charset="0"/>
            </a:endParaRPr>
          </a:p>
        </p:txBody>
      </p:sp>
      <p:sp>
        <p:nvSpPr>
          <p:cNvPr id="8237" name="Rectangle 45"/>
          <p:cNvSpPr>
            <a:spLocks noChangeArrowheads="1"/>
          </p:cNvSpPr>
          <p:nvPr/>
        </p:nvSpPr>
        <p:spPr bwMode="auto">
          <a:xfrm>
            <a:off x="838200" y="4834314"/>
            <a:ext cx="533400" cy="3048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VPN2</a:t>
            </a:r>
            <a:endParaRPr lang="en-GB" sz="1400" b="1" dirty="0">
              <a:latin typeface="Calibri" pitchFamily="34" charset="0"/>
              <a:ea typeface="msgothic" charset="0"/>
              <a:cs typeface="msgothic" charset="0"/>
            </a:endParaRPr>
          </a:p>
        </p:txBody>
      </p:sp>
      <p:sp>
        <p:nvSpPr>
          <p:cNvPr id="8238" name="Text Box 46"/>
          <p:cNvSpPr txBox="1">
            <a:spLocks noChangeArrowheads="1"/>
          </p:cNvSpPr>
          <p:nvPr/>
        </p:nvSpPr>
        <p:spPr bwMode="auto">
          <a:xfrm>
            <a:off x="1021920" y="4594476"/>
            <a:ext cx="273480"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9</a:t>
            </a:r>
            <a:endParaRPr lang="en-GB" sz="1400" b="1" dirty="0">
              <a:latin typeface="Calibri" pitchFamily="34" charset="0"/>
              <a:ea typeface="msgothic" charset="0"/>
              <a:cs typeface="msgothic" charset="0"/>
            </a:endParaRPr>
          </a:p>
        </p:txBody>
      </p:sp>
      <p:sp>
        <p:nvSpPr>
          <p:cNvPr id="8239" name="Text Box 47"/>
          <p:cNvSpPr txBox="1">
            <a:spLocks noChangeArrowheads="1"/>
          </p:cNvSpPr>
          <p:nvPr/>
        </p:nvSpPr>
        <p:spPr bwMode="auto">
          <a:xfrm>
            <a:off x="485345" y="4594476"/>
            <a:ext cx="273480"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9</a:t>
            </a:r>
            <a:endParaRPr lang="en-GB" sz="1400" b="1" dirty="0">
              <a:latin typeface="Calibri" pitchFamily="34" charset="0"/>
              <a:ea typeface="msgothic" charset="0"/>
              <a:cs typeface="msgothic" charset="0"/>
            </a:endParaRPr>
          </a:p>
        </p:txBody>
      </p:sp>
      <p:sp>
        <p:nvSpPr>
          <p:cNvPr id="8242" name="Rectangle 50"/>
          <p:cNvSpPr>
            <a:spLocks noChangeArrowheads="1"/>
          </p:cNvSpPr>
          <p:nvPr/>
        </p:nvSpPr>
        <p:spPr bwMode="auto">
          <a:xfrm>
            <a:off x="1799631" y="5486400"/>
            <a:ext cx="333969" cy="914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43" name="Rectangle 51"/>
          <p:cNvSpPr>
            <a:spLocks noChangeArrowheads="1"/>
          </p:cNvSpPr>
          <p:nvPr/>
        </p:nvSpPr>
        <p:spPr bwMode="auto">
          <a:xfrm>
            <a:off x="1799631" y="5867400"/>
            <a:ext cx="333969" cy="182880"/>
          </a:xfrm>
          <a:prstGeom prst="rect">
            <a:avLst/>
          </a:prstGeom>
          <a:solidFill>
            <a:srgbClr val="FFFFFF"/>
          </a:solidFill>
          <a:ln w="9360">
            <a:solidFill>
              <a:srgbClr val="000000"/>
            </a:solidFill>
            <a:miter lim="800000"/>
            <a:headEnd/>
            <a:tailEnd/>
          </a:ln>
          <a:effectLst/>
        </p:spPr>
        <p:txBody>
          <a:bodyPr wrap="none" lIns="90360" tIns="44280" rIns="90360" bIns="44280" anchor="ctr" anchorCtr="1"/>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PTE</a:t>
            </a:r>
          </a:p>
        </p:txBody>
      </p:sp>
      <p:sp>
        <p:nvSpPr>
          <p:cNvPr id="8246" name="Text Box 54"/>
          <p:cNvSpPr txBox="1">
            <a:spLocks noChangeArrowheads="1"/>
          </p:cNvSpPr>
          <p:nvPr/>
        </p:nvSpPr>
        <p:spPr bwMode="auto">
          <a:xfrm>
            <a:off x="67434" y="5375657"/>
            <a:ext cx="287100" cy="283324"/>
          </a:xfrm>
          <a:prstGeom prst="rect">
            <a:avLst/>
          </a:prstGeom>
          <a:noFill/>
          <a:ln w="9525">
            <a:noFill/>
            <a:round/>
            <a:headEnd/>
            <a:tailEnd/>
          </a:ln>
          <a:effectLst/>
        </p:spPr>
        <p:txBody>
          <a:bodyPr wrap="none" lIns="0" tIns="44280" rIns="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rgbClr val="003300"/>
                </a:solidFill>
                <a:latin typeface="Calibri" pitchFamily="34" charset="0"/>
                <a:ea typeface="msgothic" charset="0"/>
                <a:cs typeface="msgothic" charset="0"/>
              </a:rPr>
              <a:t>CR3</a:t>
            </a:r>
            <a:endParaRPr lang="en-GB" sz="1400" b="1" dirty="0">
              <a:solidFill>
                <a:srgbClr val="003300"/>
              </a:solidFill>
              <a:latin typeface="Calibri" pitchFamily="34" charset="0"/>
              <a:ea typeface="msgothic" charset="0"/>
              <a:cs typeface="msgothic" charset="0"/>
            </a:endParaRPr>
          </a:p>
        </p:txBody>
      </p:sp>
      <p:sp>
        <p:nvSpPr>
          <p:cNvPr id="8251" name="Rectangle 59"/>
          <p:cNvSpPr>
            <a:spLocks noChangeArrowheads="1"/>
          </p:cNvSpPr>
          <p:nvPr/>
        </p:nvSpPr>
        <p:spPr bwMode="auto">
          <a:xfrm>
            <a:off x="4038600" y="5142284"/>
            <a:ext cx="1066800" cy="3048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PPN</a:t>
            </a:r>
          </a:p>
        </p:txBody>
      </p:sp>
      <p:sp>
        <p:nvSpPr>
          <p:cNvPr id="8252" name="Rectangle 60"/>
          <p:cNvSpPr>
            <a:spLocks noChangeArrowheads="1"/>
          </p:cNvSpPr>
          <p:nvPr/>
        </p:nvSpPr>
        <p:spPr bwMode="auto">
          <a:xfrm>
            <a:off x="5105400" y="5142284"/>
            <a:ext cx="5334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PPO</a:t>
            </a:r>
          </a:p>
        </p:txBody>
      </p:sp>
      <p:sp>
        <p:nvSpPr>
          <p:cNvPr id="8253" name="Text Box 61"/>
          <p:cNvSpPr txBox="1">
            <a:spLocks noChangeArrowheads="1"/>
          </p:cNvSpPr>
          <p:nvPr/>
        </p:nvSpPr>
        <p:spPr bwMode="auto">
          <a:xfrm>
            <a:off x="4346575" y="4913684"/>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4</a:t>
            </a:r>
            <a:r>
              <a:rPr lang="en-GB" sz="1400" b="1" dirty="0" smtClean="0">
                <a:solidFill>
                  <a:srgbClr val="003300"/>
                </a:solidFill>
                <a:latin typeface="Calibri" pitchFamily="34" charset="0"/>
                <a:ea typeface="msgothic" charset="0"/>
                <a:cs typeface="msgothic" charset="0"/>
              </a:rPr>
              <a:t>0</a:t>
            </a:r>
            <a:endParaRPr lang="en-GB" sz="1400" b="1" dirty="0">
              <a:solidFill>
                <a:srgbClr val="003300"/>
              </a:solidFill>
              <a:latin typeface="Calibri" pitchFamily="34" charset="0"/>
              <a:ea typeface="msgothic" charset="0"/>
              <a:cs typeface="msgothic" charset="0"/>
            </a:endParaRPr>
          </a:p>
        </p:txBody>
      </p:sp>
      <p:sp>
        <p:nvSpPr>
          <p:cNvPr id="8254" name="Text Box 62"/>
          <p:cNvSpPr txBox="1">
            <a:spLocks noChangeArrowheads="1"/>
          </p:cNvSpPr>
          <p:nvPr/>
        </p:nvSpPr>
        <p:spPr bwMode="auto">
          <a:xfrm>
            <a:off x="5183188" y="4913684"/>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12</a:t>
            </a:r>
          </a:p>
        </p:txBody>
      </p:sp>
      <p:sp>
        <p:nvSpPr>
          <p:cNvPr id="8255" name="Line 63"/>
          <p:cNvSpPr>
            <a:spLocks noChangeShapeType="1"/>
          </p:cNvSpPr>
          <p:nvPr/>
        </p:nvSpPr>
        <p:spPr bwMode="auto">
          <a:xfrm>
            <a:off x="4114800" y="3911971"/>
            <a:ext cx="609600" cy="1588"/>
          </a:xfrm>
          <a:prstGeom prst="line">
            <a:avLst/>
          </a:prstGeom>
          <a:noFill/>
          <a:ln w="9360">
            <a:solidFill>
              <a:srgbClr val="000000"/>
            </a:solidFill>
            <a:miter lim="800000"/>
            <a:headEnd/>
            <a:tailEnd/>
          </a:ln>
          <a:effectLst/>
        </p:spPr>
        <p:txBody>
          <a:bodyPr/>
          <a:lstStyle/>
          <a:p>
            <a:endParaRPr lang="en-US"/>
          </a:p>
        </p:txBody>
      </p:sp>
      <p:sp>
        <p:nvSpPr>
          <p:cNvPr id="8256" name="Line 64"/>
          <p:cNvSpPr>
            <a:spLocks noChangeShapeType="1"/>
          </p:cNvSpPr>
          <p:nvPr/>
        </p:nvSpPr>
        <p:spPr bwMode="auto">
          <a:xfrm>
            <a:off x="4724400" y="3911971"/>
            <a:ext cx="1588" cy="1219200"/>
          </a:xfrm>
          <a:prstGeom prst="line">
            <a:avLst/>
          </a:prstGeom>
          <a:noFill/>
          <a:ln w="9360">
            <a:solidFill>
              <a:srgbClr val="000000"/>
            </a:solidFill>
            <a:miter lim="800000"/>
            <a:headEnd/>
            <a:tailEnd type="triangle" w="med" len="med"/>
          </a:ln>
          <a:effectLst/>
        </p:spPr>
        <p:txBody>
          <a:bodyPr/>
          <a:lstStyle/>
          <a:p>
            <a:endParaRPr lang="en-US"/>
          </a:p>
        </p:txBody>
      </p:sp>
      <p:sp>
        <p:nvSpPr>
          <p:cNvPr id="8257" name="Line 65"/>
          <p:cNvSpPr>
            <a:spLocks noChangeShapeType="1"/>
          </p:cNvSpPr>
          <p:nvPr/>
        </p:nvSpPr>
        <p:spPr bwMode="auto">
          <a:xfrm>
            <a:off x="2687004" y="5953250"/>
            <a:ext cx="2024797" cy="0"/>
          </a:xfrm>
          <a:prstGeom prst="line">
            <a:avLst/>
          </a:prstGeom>
          <a:noFill/>
          <a:ln w="9360">
            <a:solidFill>
              <a:srgbClr val="000000"/>
            </a:solidFill>
            <a:miter lim="800000"/>
            <a:headEnd/>
            <a:tailEnd/>
          </a:ln>
          <a:effectLst/>
        </p:spPr>
        <p:txBody>
          <a:bodyPr/>
          <a:lstStyle/>
          <a:p>
            <a:endParaRPr lang="en-US"/>
          </a:p>
        </p:txBody>
      </p:sp>
      <p:sp>
        <p:nvSpPr>
          <p:cNvPr id="8258" name="Line 66"/>
          <p:cNvSpPr>
            <a:spLocks noChangeShapeType="1"/>
          </p:cNvSpPr>
          <p:nvPr/>
        </p:nvSpPr>
        <p:spPr bwMode="auto">
          <a:xfrm flipV="1">
            <a:off x="4724400" y="5434383"/>
            <a:ext cx="1588" cy="518866"/>
          </a:xfrm>
          <a:prstGeom prst="line">
            <a:avLst/>
          </a:prstGeom>
          <a:noFill/>
          <a:ln w="9360">
            <a:solidFill>
              <a:srgbClr val="000000"/>
            </a:solidFill>
            <a:miter lim="800000"/>
            <a:headEnd/>
            <a:tailEnd type="triangle" w="med" len="med"/>
          </a:ln>
          <a:effectLst/>
        </p:spPr>
        <p:txBody>
          <a:bodyPr/>
          <a:lstStyle/>
          <a:p>
            <a:endParaRPr lang="en-US"/>
          </a:p>
        </p:txBody>
      </p:sp>
      <p:sp>
        <p:nvSpPr>
          <p:cNvPr id="8263" name="Text Box 71"/>
          <p:cNvSpPr txBox="1">
            <a:spLocks noChangeArrowheads="1"/>
          </p:cNvSpPr>
          <p:nvPr/>
        </p:nvSpPr>
        <p:spPr bwMode="auto">
          <a:xfrm>
            <a:off x="1058034" y="6394576"/>
            <a:ext cx="1149797" cy="311024"/>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ea typeface="msgothic" charset="0"/>
                <a:cs typeface="msgothic" charset="0"/>
              </a:rPr>
              <a:t>Page tables</a:t>
            </a:r>
          </a:p>
        </p:txBody>
      </p:sp>
      <p:sp>
        <p:nvSpPr>
          <p:cNvPr id="8264" name="Text Box 72"/>
          <p:cNvSpPr txBox="1">
            <a:spLocks noChangeArrowheads="1"/>
          </p:cNvSpPr>
          <p:nvPr/>
        </p:nvSpPr>
        <p:spPr bwMode="auto">
          <a:xfrm>
            <a:off x="509212" y="3537321"/>
            <a:ext cx="608270" cy="581867"/>
          </a:xfrm>
          <a:prstGeom prst="rect">
            <a:avLst/>
          </a:prstGeom>
          <a:noFill/>
          <a:ln w="9525">
            <a:noFill/>
            <a:round/>
            <a:headEnd/>
            <a:tailEnd/>
          </a:ln>
          <a:effectLst/>
        </p:spPr>
        <p:txBody>
          <a:bodyPr wrap="none" lIns="90360" tIns="44280" rIns="90360" bIns="44280">
            <a:spAutoFit/>
          </a:bodyPr>
          <a:lstStyle/>
          <a:p>
            <a:pP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TLB</a:t>
            </a:r>
          </a:p>
          <a:p>
            <a:pP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miss</a:t>
            </a:r>
          </a:p>
        </p:txBody>
      </p:sp>
      <p:sp>
        <p:nvSpPr>
          <p:cNvPr id="8265" name="Text Box 73"/>
          <p:cNvSpPr txBox="1">
            <a:spLocks noChangeArrowheads="1"/>
          </p:cNvSpPr>
          <p:nvPr/>
        </p:nvSpPr>
        <p:spPr bwMode="auto">
          <a:xfrm>
            <a:off x="4267200" y="3302371"/>
            <a:ext cx="534632" cy="581867"/>
          </a:xfrm>
          <a:prstGeom prst="rect">
            <a:avLst/>
          </a:prstGeom>
          <a:noFill/>
          <a:ln w="9525">
            <a:noFill/>
            <a:round/>
            <a:headEnd/>
            <a:tailEnd/>
          </a:ln>
          <a:effectLst/>
        </p:spPr>
        <p:txBody>
          <a:bodyPr wrap="none" lIns="90360" tIns="44280" rIns="90360" bIns="44280">
            <a:spAutoFit/>
          </a:bodyPr>
          <a:lstStyle/>
          <a:p>
            <a:pP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TLB</a:t>
            </a:r>
          </a:p>
          <a:p>
            <a:pP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hit</a:t>
            </a:r>
          </a:p>
        </p:txBody>
      </p:sp>
      <p:sp>
        <p:nvSpPr>
          <p:cNvPr id="8266" name="Line 74"/>
          <p:cNvSpPr>
            <a:spLocks noChangeShapeType="1"/>
          </p:cNvSpPr>
          <p:nvPr/>
        </p:nvSpPr>
        <p:spPr bwMode="auto">
          <a:xfrm>
            <a:off x="1905000" y="2258100"/>
            <a:ext cx="3276600" cy="1588"/>
          </a:xfrm>
          <a:prstGeom prst="line">
            <a:avLst/>
          </a:prstGeom>
          <a:noFill/>
          <a:ln w="9360">
            <a:solidFill>
              <a:srgbClr val="000000"/>
            </a:solidFill>
            <a:miter lim="800000"/>
            <a:headEnd/>
            <a:tailEnd/>
          </a:ln>
          <a:effectLst/>
        </p:spPr>
        <p:txBody>
          <a:bodyPr/>
          <a:lstStyle/>
          <a:p>
            <a:endParaRPr lang="en-US"/>
          </a:p>
        </p:txBody>
      </p:sp>
      <p:sp>
        <p:nvSpPr>
          <p:cNvPr id="8267" name="Line 75"/>
          <p:cNvSpPr>
            <a:spLocks noChangeShapeType="1"/>
          </p:cNvSpPr>
          <p:nvPr/>
        </p:nvSpPr>
        <p:spPr bwMode="auto">
          <a:xfrm>
            <a:off x="5181600" y="2266266"/>
            <a:ext cx="1588" cy="2834640"/>
          </a:xfrm>
          <a:prstGeom prst="line">
            <a:avLst/>
          </a:prstGeom>
          <a:noFill/>
          <a:ln w="9360">
            <a:solidFill>
              <a:srgbClr val="000000"/>
            </a:solidFill>
            <a:miter lim="800000"/>
            <a:headEnd/>
            <a:tailEnd type="triangle" w="med" len="med"/>
          </a:ln>
          <a:effectLst/>
        </p:spPr>
        <p:txBody>
          <a:bodyPr/>
          <a:lstStyle/>
          <a:p>
            <a:endParaRPr lang="en-US"/>
          </a:p>
        </p:txBody>
      </p:sp>
      <p:sp>
        <p:nvSpPr>
          <p:cNvPr id="8268" name="Text Box 76"/>
          <p:cNvSpPr txBox="1">
            <a:spLocks noChangeArrowheads="1"/>
          </p:cNvSpPr>
          <p:nvPr/>
        </p:nvSpPr>
        <p:spPr bwMode="auto">
          <a:xfrm>
            <a:off x="5766841" y="5410200"/>
            <a:ext cx="862559" cy="828089"/>
          </a:xfrm>
          <a:prstGeom prst="rect">
            <a:avLst/>
          </a:prstGeom>
          <a:noFill/>
          <a:ln w="9525">
            <a:noFill/>
            <a:round/>
            <a:headEnd/>
            <a:tailEnd/>
          </a:ln>
          <a:effectLst/>
        </p:spPr>
        <p:txBody>
          <a:bodyPr wrap="none" lIns="90360" tIns="44280" rIns="90360" bIns="44280">
            <a:spAutoFit/>
          </a:bodyPr>
          <a:lstStyle/>
          <a:p>
            <a:pPr algn="ct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ea typeface="msgothic" charset="0"/>
                <a:cs typeface="msgothic" charset="0"/>
              </a:rPr>
              <a:t>P</a:t>
            </a:r>
            <a:r>
              <a:rPr lang="en-GB" sz="1600" b="1" dirty="0" smtClean="0">
                <a:latin typeface="Calibri" pitchFamily="34" charset="0"/>
                <a:ea typeface="msgothic" charset="0"/>
                <a:cs typeface="msgothic" charset="0"/>
              </a:rPr>
              <a:t>hysical</a:t>
            </a:r>
            <a:endParaRPr lang="en-GB" sz="1600" b="1" dirty="0">
              <a:latin typeface="Calibri" pitchFamily="34" charset="0"/>
              <a:ea typeface="msgothic" charset="0"/>
              <a:cs typeface="msgothic" charset="0"/>
            </a:endParaRPr>
          </a:p>
          <a:p>
            <a:pPr algn="ct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address</a:t>
            </a:r>
            <a:r>
              <a:rPr lang="en-GB" sz="1600" b="1" dirty="0" smtClean="0">
                <a:latin typeface="Calibri" pitchFamily="34" charset="0"/>
                <a:ea typeface="msgothic" charset="0"/>
                <a:cs typeface="msgothic" charset="0"/>
              </a:rPr>
              <a:t> </a:t>
            </a:r>
          </a:p>
          <a:p>
            <a:pPr algn="ct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ea typeface="msgothic" charset="0"/>
                <a:cs typeface="msgothic" charset="0"/>
              </a:rPr>
              <a:t>(</a:t>
            </a:r>
            <a:r>
              <a:rPr lang="en-GB" sz="1600" b="1" dirty="0">
                <a:latin typeface="Calibri" pitchFamily="34" charset="0"/>
                <a:ea typeface="msgothic" charset="0"/>
                <a:cs typeface="msgothic" charset="0"/>
              </a:rPr>
              <a:t>PA)</a:t>
            </a:r>
          </a:p>
        </p:txBody>
      </p:sp>
      <p:sp>
        <p:nvSpPr>
          <p:cNvPr id="8269" name="Rectangle 77"/>
          <p:cNvSpPr>
            <a:spLocks noChangeArrowheads="1"/>
          </p:cNvSpPr>
          <p:nvPr/>
        </p:nvSpPr>
        <p:spPr bwMode="auto">
          <a:xfrm>
            <a:off x="5181600" y="1244971"/>
            <a:ext cx="1066800" cy="304800"/>
          </a:xfrm>
          <a:prstGeom prst="rect">
            <a:avLst/>
          </a:prstGeom>
          <a:solidFill>
            <a:srgbClr val="F6F5BD"/>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result</a:t>
            </a:r>
          </a:p>
        </p:txBody>
      </p:sp>
      <p:sp>
        <p:nvSpPr>
          <p:cNvPr id="8270" name="Text Box 78"/>
          <p:cNvSpPr txBox="1">
            <a:spLocks noChangeArrowheads="1"/>
          </p:cNvSpPr>
          <p:nvPr/>
        </p:nvSpPr>
        <p:spPr bwMode="auto">
          <a:xfrm>
            <a:off x="5427433" y="1016371"/>
            <a:ext cx="623611"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rgbClr val="003300"/>
                </a:solidFill>
                <a:latin typeface="Calibri" pitchFamily="34" charset="0"/>
                <a:ea typeface="msgothic" charset="0"/>
                <a:cs typeface="msgothic" charset="0"/>
              </a:rPr>
              <a:t>32/64</a:t>
            </a:r>
            <a:endParaRPr lang="en-GB" sz="1400" b="1" dirty="0">
              <a:solidFill>
                <a:srgbClr val="003300"/>
              </a:solidFill>
              <a:latin typeface="Calibri" pitchFamily="34" charset="0"/>
              <a:ea typeface="msgothic" charset="0"/>
              <a:cs typeface="msgothic" charset="0"/>
            </a:endParaRPr>
          </a:p>
        </p:txBody>
      </p:sp>
      <p:sp>
        <p:nvSpPr>
          <p:cNvPr id="8271" name="Rectangle 79"/>
          <p:cNvSpPr>
            <a:spLocks noChangeArrowheads="1"/>
          </p:cNvSpPr>
          <p:nvPr/>
        </p:nvSpPr>
        <p:spPr bwMode="auto">
          <a:xfrm>
            <a:off x="5486399" y="3530971"/>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8287" name="Text Box 95"/>
          <p:cNvSpPr txBox="1">
            <a:spLocks noChangeArrowheads="1"/>
          </p:cNvSpPr>
          <p:nvPr/>
        </p:nvSpPr>
        <p:spPr bwMode="auto">
          <a:xfrm>
            <a:off x="6346825" y="3799259"/>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ea typeface="msgothic" charset="0"/>
                <a:cs typeface="msgothic" charset="0"/>
              </a:rPr>
              <a:t>...</a:t>
            </a:r>
          </a:p>
        </p:txBody>
      </p:sp>
      <p:sp>
        <p:nvSpPr>
          <p:cNvPr id="8288" name="Line 96"/>
          <p:cNvSpPr>
            <a:spLocks noChangeShapeType="1"/>
          </p:cNvSpPr>
          <p:nvPr/>
        </p:nvSpPr>
        <p:spPr bwMode="auto">
          <a:xfrm>
            <a:off x="5943600" y="5283571"/>
            <a:ext cx="457200" cy="1588"/>
          </a:xfrm>
          <a:prstGeom prst="line">
            <a:avLst/>
          </a:prstGeom>
          <a:noFill/>
          <a:ln w="57240">
            <a:solidFill>
              <a:srgbClr val="000000"/>
            </a:solidFill>
            <a:miter lim="800000"/>
            <a:headEnd/>
            <a:tailEnd type="triangle" w="med" len="med"/>
          </a:ln>
          <a:effectLst/>
        </p:spPr>
        <p:txBody>
          <a:bodyPr/>
          <a:lstStyle/>
          <a:p>
            <a:endParaRPr lang="en-US"/>
          </a:p>
        </p:txBody>
      </p:sp>
      <p:sp>
        <p:nvSpPr>
          <p:cNvPr id="8289" name="Line 97"/>
          <p:cNvSpPr>
            <a:spLocks noChangeShapeType="1"/>
          </p:cNvSpPr>
          <p:nvPr/>
        </p:nvSpPr>
        <p:spPr bwMode="auto">
          <a:xfrm flipV="1">
            <a:off x="6858000" y="4748584"/>
            <a:ext cx="1588" cy="384175"/>
          </a:xfrm>
          <a:prstGeom prst="line">
            <a:avLst/>
          </a:prstGeom>
          <a:noFill/>
          <a:ln w="9360">
            <a:solidFill>
              <a:srgbClr val="000000"/>
            </a:solidFill>
            <a:miter lim="800000"/>
            <a:headEnd/>
            <a:tailEnd/>
          </a:ln>
          <a:effectLst/>
        </p:spPr>
        <p:txBody>
          <a:bodyPr/>
          <a:lstStyle/>
          <a:p>
            <a:endParaRPr lang="en-US"/>
          </a:p>
        </p:txBody>
      </p:sp>
      <p:sp>
        <p:nvSpPr>
          <p:cNvPr id="8290" name="Line 98"/>
          <p:cNvSpPr>
            <a:spLocks noChangeShapeType="1"/>
          </p:cNvSpPr>
          <p:nvPr/>
        </p:nvSpPr>
        <p:spPr bwMode="auto">
          <a:xfrm flipV="1">
            <a:off x="8229600" y="4748584"/>
            <a:ext cx="1588" cy="384175"/>
          </a:xfrm>
          <a:prstGeom prst="line">
            <a:avLst/>
          </a:prstGeom>
          <a:noFill/>
          <a:ln w="9360">
            <a:solidFill>
              <a:srgbClr val="000000"/>
            </a:solidFill>
            <a:miter lim="800000"/>
            <a:headEnd/>
            <a:tailEnd/>
          </a:ln>
          <a:effectLst/>
        </p:spPr>
        <p:txBody>
          <a:bodyPr/>
          <a:lstStyle/>
          <a:p>
            <a:endParaRPr lang="en-US"/>
          </a:p>
        </p:txBody>
      </p:sp>
      <p:sp>
        <p:nvSpPr>
          <p:cNvPr id="8291" name="Line 99"/>
          <p:cNvSpPr>
            <a:spLocks noChangeShapeType="1"/>
          </p:cNvSpPr>
          <p:nvPr/>
        </p:nvSpPr>
        <p:spPr bwMode="auto">
          <a:xfrm>
            <a:off x="5638800" y="4751759"/>
            <a:ext cx="2590800" cy="0"/>
          </a:xfrm>
          <a:prstGeom prst="line">
            <a:avLst/>
          </a:prstGeom>
          <a:noFill/>
          <a:ln w="9360">
            <a:solidFill>
              <a:srgbClr val="000000"/>
            </a:solidFill>
            <a:miter lim="800000"/>
            <a:headEnd/>
            <a:tailEnd/>
          </a:ln>
          <a:effectLst/>
        </p:spPr>
        <p:txBody>
          <a:bodyPr/>
          <a:lstStyle/>
          <a:p>
            <a:endParaRPr lang="en-US"/>
          </a:p>
        </p:txBody>
      </p:sp>
      <p:sp>
        <p:nvSpPr>
          <p:cNvPr id="8292" name="Line 100"/>
          <p:cNvSpPr>
            <a:spLocks noChangeShapeType="1"/>
          </p:cNvSpPr>
          <p:nvPr/>
        </p:nvSpPr>
        <p:spPr bwMode="auto">
          <a:xfrm flipV="1">
            <a:off x="5638800" y="4367584"/>
            <a:ext cx="1588" cy="384175"/>
          </a:xfrm>
          <a:prstGeom prst="line">
            <a:avLst/>
          </a:prstGeom>
          <a:noFill/>
          <a:ln w="9360">
            <a:solidFill>
              <a:srgbClr val="000000"/>
            </a:solidFill>
            <a:miter lim="800000"/>
            <a:headEnd/>
            <a:tailEnd type="triangle" w="med" len="med"/>
          </a:ln>
          <a:effectLst/>
        </p:spPr>
        <p:txBody>
          <a:bodyPr/>
          <a:lstStyle/>
          <a:p>
            <a:endParaRPr lang="en-US"/>
          </a:p>
        </p:txBody>
      </p:sp>
      <p:sp>
        <p:nvSpPr>
          <p:cNvPr id="8293" name="Line 101"/>
          <p:cNvSpPr>
            <a:spLocks noChangeShapeType="1"/>
          </p:cNvSpPr>
          <p:nvPr/>
        </p:nvSpPr>
        <p:spPr bwMode="auto">
          <a:xfrm flipV="1">
            <a:off x="6164262" y="4367584"/>
            <a:ext cx="1588" cy="384175"/>
          </a:xfrm>
          <a:prstGeom prst="line">
            <a:avLst/>
          </a:prstGeom>
          <a:noFill/>
          <a:ln w="9360">
            <a:solidFill>
              <a:srgbClr val="000000"/>
            </a:solidFill>
            <a:miter lim="800000"/>
            <a:headEnd/>
            <a:tailEnd type="triangle" w="med" len="med"/>
          </a:ln>
          <a:effectLst/>
        </p:spPr>
        <p:txBody>
          <a:bodyPr/>
          <a:lstStyle/>
          <a:p>
            <a:endParaRPr lang="en-US"/>
          </a:p>
        </p:txBody>
      </p:sp>
      <p:sp>
        <p:nvSpPr>
          <p:cNvPr id="8294" name="Line 102"/>
          <p:cNvSpPr>
            <a:spLocks noChangeShapeType="1"/>
          </p:cNvSpPr>
          <p:nvPr/>
        </p:nvSpPr>
        <p:spPr bwMode="auto">
          <a:xfrm flipV="1">
            <a:off x="6423025" y="4367584"/>
            <a:ext cx="1588" cy="384175"/>
          </a:xfrm>
          <a:prstGeom prst="line">
            <a:avLst/>
          </a:prstGeom>
          <a:noFill/>
          <a:ln w="9360">
            <a:solidFill>
              <a:srgbClr val="000000"/>
            </a:solidFill>
            <a:miter lim="800000"/>
            <a:headEnd/>
            <a:tailEnd type="triangle" w="med" len="med"/>
          </a:ln>
          <a:effectLst/>
        </p:spPr>
        <p:txBody>
          <a:bodyPr/>
          <a:lstStyle/>
          <a:p>
            <a:endParaRPr lang="en-US"/>
          </a:p>
        </p:txBody>
      </p:sp>
      <p:sp>
        <p:nvSpPr>
          <p:cNvPr id="8295" name="Line 103"/>
          <p:cNvSpPr>
            <a:spLocks noChangeShapeType="1"/>
          </p:cNvSpPr>
          <p:nvPr/>
        </p:nvSpPr>
        <p:spPr bwMode="auto">
          <a:xfrm flipV="1">
            <a:off x="7221537" y="4367584"/>
            <a:ext cx="1588" cy="384175"/>
          </a:xfrm>
          <a:prstGeom prst="line">
            <a:avLst/>
          </a:prstGeom>
          <a:noFill/>
          <a:ln w="9360">
            <a:solidFill>
              <a:srgbClr val="000000"/>
            </a:solidFill>
            <a:miter lim="800000"/>
            <a:headEnd/>
            <a:tailEnd type="triangle" w="med" len="med"/>
          </a:ln>
          <a:effectLst/>
        </p:spPr>
        <p:txBody>
          <a:bodyPr/>
          <a:lstStyle/>
          <a:p>
            <a:endParaRPr lang="en-US"/>
          </a:p>
        </p:txBody>
      </p:sp>
      <p:sp>
        <p:nvSpPr>
          <p:cNvPr id="8296" name="Line 104"/>
          <p:cNvSpPr>
            <a:spLocks noChangeShapeType="1"/>
          </p:cNvSpPr>
          <p:nvPr/>
        </p:nvSpPr>
        <p:spPr bwMode="auto">
          <a:xfrm flipV="1">
            <a:off x="7924800" y="3605584"/>
            <a:ext cx="1588" cy="1527175"/>
          </a:xfrm>
          <a:prstGeom prst="line">
            <a:avLst/>
          </a:prstGeom>
          <a:noFill/>
          <a:ln w="9360">
            <a:solidFill>
              <a:srgbClr val="000000"/>
            </a:solidFill>
            <a:miter lim="800000"/>
            <a:headEnd/>
            <a:tailEnd/>
          </a:ln>
          <a:effectLst/>
        </p:spPr>
        <p:txBody>
          <a:bodyPr/>
          <a:lstStyle/>
          <a:p>
            <a:endParaRPr lang="en-US"/>
          </a:p>
        </p:txBody>
      </p:sp>
      <p:sp>
        <p:nvSpPr>
          <p:cNvPr id="8297" name="Line 105"/>
          <p:cNvSpPr>
            <a:spLocks noChangeShapeType="1"/>
          </p:cNvSpPr>
          <p:nvPr/>
        </p:nvSpPr>
        <p:spPr bwMode="auto">
          <a:xfrm flipH="1">
            <a:off x="7618413" y="3607171"/>
            <a:ext cx="307975" cy="1588"/>
          </a:xfrm>
          <a:prstGeom prst="line">
            <a:avLst/>
          </a:prstGeom>
          <a:noFill/>
          <a:ln w="9360">
            <a:solidFill>
              <a:srgbClr val="000000"/>
            </a:solidFill>
            <a:miter lim="800000"/>
            <a:headEnd/>
            <a:tailEnd type="triangle" w="med" len="med"/>
          </a:ln>
          <a:effectLst/>
        </p:spPr>
        <p:txBody>
          <a:bodyPr/>
          <a:lstStyle/>
          <a:p>
            <a:endParaRPr lang="en-US"/>
          </a:p>
        </p:txBody>
      </p:sp>
      <p:sp>
        <p:nvSpPr>
          <p:cNvPr id="8298" name="Line 106"/>
          <p:cNvSpPr>
            <a:spLocks noChangeShapeType="1"/>
          </p:cNvSpPr>
          <p:nvPr/>
        </p:nvSpPr>
        <p:spPr bwMode="auto">
          <a:xfrm flipH="1">
            <a:off x="7618413" y="3759571"/>
            <a:ext cx="307975" cy="1588"/>
          </a:xfrm>
          <a:prstGeom prst="line">
            <a:avLst/>
          </a:prstGeom>
          <a:noFill/>
          <a:ln w="9360">
            <a:solidFill>
              <a:srgbClr val="000000"/>
            </a:solidFill>
            <a:miter lim="800000"/>
            <a:headEnd/>
            <a:tailEnd type="triangle" w="med" len="med"/>
          </a:ln>
          <a:effectLst/>
        </p:spPr>
        <p:txBody>
          <a:bodyPr/>
          <a:lstStyle/>
          <a:p>
            <a:endParaRPr lang="en-US"/>
          </a:p>
        </p:txBody>
      </p:sp>
      <p:sp>
        <p:nvSpPr>
          <p:cNvPr id="8299" name="Line 107"/>
          <p:cNvSpPr>
            <a:spLocks noChangeShapeType="1"/>
          </p:cNvSpPr>
          <p:nvPr/>
        </p:nvSpPr>
        <p:spPr bwMode="auto">
          <a:xfrm flipH="1">
            <a:off x="7618413" y="3911971"/>
            <a:ext cx="307975" cy="1588"/>
          </a:xfrm>
          <a:prstGeom prst="line">
            <a:avLst/>
          </a:prstGeom>
          <a:noFill/>
          <a:ln w="9360">
            <a:solidFill>
              <a:srgbClr val="000000"/>
            </a:solidFill>
            <a:miter lim="800000"/>
            <a:headEnd/>
            <a:tailEnd type="triangle" w="med" len="med"/>
          </a:ln>
          <a:effectLst/>
        </p:spPr>
        <p:txBody>
          <a:bodyPr/>
          <a:lstStyle/>
          <a:p>
            <a:endParaRPr lang="en-US"/>
          </a:p>
        </p:txBody>
      </p:sp>
      <p:sp>
        <p:nvSpPr>
          <p:cNvPr id="8300" name="Line 108"/>
          <p:cNvSpPr>
            <a:spLocks noChangeShapeType="1"/>
          </p:cNvSpPr>
          <p:nvPr/>
        </p:nvSpPr>
        <p:spPr bwMode="auto">
          <a:xfrm flipH="1">
            <a:off x="7618413" y="4292971"/>
            <a:ext cx="307975" cy="1588"/>
          </a:xfrm>
          <a:prstGeom prst="line">
            <a:avLst/>
          </a:prstGeom>
          <a:noFill/>
          <a:ln w="9360">
            <a:solidFill>
              <a:srgbClr val="000000"/>
            </a:solidFill>
            <a:miter lim="800000"/>
            <a:headEnd/>
            <a:tailEnd type="triangle" w="med" len="med"/>
          </a:ln>
          <a:effectLst/>
        </p:spPr>
        <p:txBody>
          <a:bodyPr/>
          <a:lstStyle/>
          <a:p>
            <a:endParaRPr lang="en-US"/>
          </a:p>
        </p:txBody>
      </p:sp>
      <p:sp>
        <p:nvSpPr>
          <p:cNvPr id="8301" name="Oval 109"/>
          <p:cNvSpPr>
            <a:spLocks noChangeArrowheads="1"/>
          </p:cNvSpPr>
          <p:nvPr/>
        </p:nvSpPr>
        <p:spPr bwMode="auto">
          <a:xfrm>
            <a:off x="533400" y="5127876"/>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8302" name="Oval 110"/>
          <p:cNvSpPr>
            <a:spLocks noChangeArrowheads="1"/>
          </p:cNvSpPr>
          <p:nvPr/>
        </p:nvSpPr>
        <p:spPr bwMode="auto">
          <a:xfrm>
            <a:off x="431800" y="2362571"/>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8303" name="Oval 111"/>
          <p:cNvSpPr>
            <a:spLocks noChangeArrowheads="1"/>
          </p:cNvSpPr>
          <p:nvPr/>
        </p:nvSpPr>
        <p:spPr bwMode="auto">
          <a:xfrm>
            <a:off x="1866900" y="2209800"/>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8304" name="Oval 112"/>
          <p:cNvSpPr>
            <a:spLocks noChangeArrowheads="1"/>
          </p:cNvSpPr>
          <p:nvPr/>
        </p:nvSpPr>
        <p:spPr bwMode="auto">
          <a:xfrm>
            <a:off x="1104900" y="2362571"/>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8306" name="Line 114"/>
          <p:cNvSpPr>
            <a:spLocks noChangeShapeType="1"/>
          </p:cNvSpPr>
          <p:nvPr/>
        </p:nvSpPr>
        <p:spPr bwMode="auto">
          <a:xfrm flipV="1">
            <a:off x="5713412" y="1584960"/>
            <a:ext cx="1588" cy="1920240"/>
          </a:xfrm>
          <a:prstGeom prst="line">
            <a:avLst/>
          </a:prstGeom>
          <a:noFill/>
          <a:ln w="9360">
            <a:solidFill>
              <a:srgbClr val="000000"/>
            </a:solidFill>
            <a:miter lim="800000"/>
            <a:headEnd/>
            <a:tailEnd type="triangle" w="med" len="med"/>
          </a:ln>
          <a:effectLst/>
        </p:spPr>
        <p:txBody>
          <a:bodyPr/>
          <a:lstStyle/>
          <a:p>
            <a:endParaRPr lang="en-US"/>
          </a:p>
        </p:txBody>
      </p:sp>
      <p:sp>
        <p:nvSpPr>
          <p:cNvPr id="8307" name="Rectangle 115"/>
          <p:cNvSpPr>
            <a:spLocks noChangeArrowheads="1"/>
          </p:cNvSpPr>
          <p:nvPr/>
        </p:nvSpPr>
        <p:spPr bwMode="auto">
          <a:xfrm>
            <a:off x="6629400" y="5131171"/>
            <a:ext cx="1066800" cy="3048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CT</a:t>
            </a:r>
          </a:p>
        </p:txBody>
      </p:sp>
      <p:sp>
        <p:nvSpPr>
          <p:cNvPr id="8308" name="Rectangle 116"/>
          <p:cNvSpPr>
            <a:spLocks noChangeArrowheads="1"/>
          </p:cNvSpPr>
          <p:nvPr/>
        </p:nvSpPr>
        <p:spPr bwMode="auto">
          <a:xfrm>
            <a:off x="8001000" y="5131171"/>
            <a:ext cx="3048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CO</a:t>
            </a:r>
          </a:p>
        </p:txBody>
      </p:sp>
      <p:sp>
        <p:nvSpPr>
          <p:cNvPr id="8309" name="Text Box 117"/>
          <p:cNvSpPr txBox="1">
            <a:spLocks noChangeArrowheads="1"/>
          </p:cNvSpPr>
          <p:nvPr/>
        </p:nvSpPr>
        <p:spPr bwMode="auto">
          <a:xfrm>
            <a:off x="6935788" y="4902571"/>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3300"/>
                </a:solidFill>
                <a:latin typeface="Calibri" pitchFamily="34" charset="0"/>
                <a:ea typeface="msgothic" charset="0"/>
                <a:cs typeface="msgothic" charset="0"/>
              </a:rPr>
              <a:t>40</a:t>
            </a:r>
            <a:endParaRPr lang="en-GB" sz="1400" b="1" dirty="0">
              <a:solidFill>
                <a:srgbClr val="003300"/>
              </a:solidFill>
              <a:latin typeface="Calibri" pitchFamily="34" charset="0"/>
              <a:ea typeface="msgothic" charset="0"/>
              <a:cs typeface="msgothic" charset="0"/>
            </a:endParaRPr>
          </a:p>
        </p:txBody>
      </p:sp>
      <p:sp>
        <p:nvSpPr>
          <p:cNvPr id="8310" name="Text Box 118"/>
          <p:cNvSpPr txBox="1">
            <a:spLocks noChangeArrowheads="1"/>
          </p:cNvSpPr>
          <p:nvPr/>
        </p:nvSpPr>
        <p:spPr bwMode="auto">
          <a:xfrm>
            <a:off x="8026400" y="4902571"/>
            <a:ext cx="273480"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6</a:t>
            </a:r>
            <a:endParaRPr lang="en-GB" sz="1400" b="1" dirty="0">
              <a:solidFill>
                <a:srgbClr val="003300"/>
              </a:solidFill>
              <a:latin typeface="Calibri" pitchFamily="34" charset="0"/>
              <a:ea typeface="msgothic" charset="0"/>
              <a:cs typeface="msgothic" charset="0"/>
            </a:endParaRPr>
          </a:p>
        </p:txBody>
      </p:sp>
      <p:sp>
        <p:nvSpPr>
          <p:cNvPr id="8311" name="Rectangle 119"/>
          <p:cNvSpPr>
            <a:spLocks noChangeArrowheads="1"/>
          </p:cNvSpPr>
          <p:nvPr/>
        </p:nvSpPr>
        <p:spPr bwMode="auto">
          <a:xfrm>
            <a:off x="7696200" y="5131171"/>
            <a:ext cx="3048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CI</a:t>
            </a:r>
          </a:p>
        </p:txBody>
      </p:sp>
      <p:sp>
        <p:nvSpPr>
          <p:cNvPr id="8312" name="Text Box 120"/>
          <p:cNvSpPr txBox="1">
            <a:spLocks noChangeArrowheads="1"/>
          </p:cNvSpPr>
          <p:nvPr/>
        </p:nvSpPr>
        <p:spPr bwMode="auto">
          <a:xfrm>
            <a:off x="7696200" y="4902571"/>
            <a:ext cx="273480"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6</a:t>
            </a:r>
            <a:endParaRPr lang="en-GB" sz="1400" b="1" dirty="0">
              <a:solidFill>
                <a:srgbClr val="003300"/>
              </a:solidFill>
              <a:latin typeface="Calibri" pitchFamily="34" charset="0"/>
              <a:ea typeface="msgothic" charset="0"/>
              <a:cs typeface="msgothic" charset="0"/>
            </a:endParaRPr>
          </a:p>
        </p:txBody>
      </p:sp>
      <p:sp>
        <p:nvSpPr>
          <p:cNvPr id="8313" name="Oval 121"/>
          <p:cNvSpPr>
            <a:spLocks noChangeArrowheads="1"/>
          </p:cNvSpPr>
          <p:nvPr/>
        </p:nvSpPr>
        <p:spPr bwMode="auto">
          <a:xfrm>
            <a:off x="6819900" y="5093071"/>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8314" name="Oval 122"/>
          <p:cNvSpPr>
            <a:spLocks noChangeArrowheads="1"/>
          </p:cNvSpPr>
          <p:nvPr/>
        </p:nvSpPr>
        <p:spPr bwMode="auto">
          <a:xfrm>
            <a:off x="7874000" y="5093071"/>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8315" name="Oval 123"/>
          <p:cNvSpPr>
            <a:spLocks noChangeArrowheads="1"/>
          </p:cNvSpPr>
          <p:nvPr/>
        </p:nvSpPr>
        <p:spPr bwMode="auto">
          <a:xfrm>
            <a:off x="8191500" y="5093071"/>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8316" name="Line 124"/>
          <p:cNvSpPr>
            <a:spLocks noChangeShapeType="1"/>
          </p:cNvSpPr>
          <p:nvPr/>
        </p:nvSpPr>
        <p:spPr bwMode="auto">
          <a:xfrm>
            <a:off x="7620000" y="5816971"/>
            <a:ext cx="990600" cy="1588"/>
          </a:xfrm>
          <a:prstGeom prst="line">
            <a:avLst/>
          </a:prstGeom>
          <a:noFill/>
          <a:ln w="9360">
            <a:solidFill>
              <a:srgbClr val="000000"/>
            </a:solidFill>
            <a:miter lim="800000"/>
            <a:headEnd/>
            <a:tailEnd/>
          </a:ln>
          <a:effectLst/>
        </p:spPr>
        <p:txBody>
          <a:bodyPr/>
          <a:lstStyle/>
          <a:p>
            <a:endParaRPr lang="en-US"/>
          </a:p>
        </p:txBody>
      </p:sp>
      <p:sp>
        <p:nvSpPr>
          <p:cNvPr id="8317" name="Line 125"/>
          <p:cNvSpPr>
            <a:spLocks noChangeShapeType="1"/>
          </p:cNvSpPr>
          <p:nvPr/>
        </p:nvSpPr>
        <p:spPr bwMode="auto">
          <a:xfrm flipV="1">
            <a:off x="8610600" y="2691184"/>
            <a:ext cx="1588" cy="3127375"/>
          </a:xfrm>
          <a:prstGeom prst="line">
            <a:avLst/>
          </a:prstGeom>
          <a:noFill/>
          <a:ln w="9360">
            <a:solidFill>
              <a:srgbClr val="000000"/>
            </a:solidFill>
            <a:miter lim="800000"/>
            <a:headEnd/>
            <a:tailEnd/>
          </a:ln>
          <a:effectLst/>
        </p:spPr>
        <p:txBody>
          <a:bodyPr/>
          <a:lstStyle/>
          <a:p>
            <a:endParaRPr lang="en-US"/>
          </a:p>
        </p:txBody>
      </p:sp>
      <p:sp>
        <p:nvSpPr>
          <p:cNvPr id="8318" name="Rectangle 126"/>
          <p:cNvSpPr>
            <a:spLocks noChangeArrowheads="1"/>
          </p:cNvSpPr>
          <p:nvPr/>
        </p:nvSpPr>
        <p:spPr bwMode="auto">
          <a:xfrm>
            <a:off x="7162800" y="1016371"/>
            <a:ext cx="1524000" cy="838200"/>
          </a:xfrm>
          <a:prstGeom prst="rect">
            <a:avLst/>
          </a:prstGeom>
          <a:solidFill>
            <a:schemeClr val="bg1">
              <a:lumMod val="75000"/>
            </a:schemeClr>
          </a:solidFill>
          <a:ln w="9360">
            <a:solidFill>
              <a:srgbClr val="000000"/>
            </a:solidFill>
            <a:miter lim="800000"/>
            <a:headEnd/>
            <a:tailEnd/>
          </a:ln>
          <a:effectLst/>
        </p:spPr>
        <p:txBody>
          <a:bodyPr wrap="none" lIns="90360" tIns="44280" rIns="90360" bIns="44280" anchor="ctr"/>
          <a:lstStyle/>
          <a:p>
            <a:pPr algn="ct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rgbClr val="003300"/>
                </a:solidFill>
                <a:latin typeface="Calibri" pitchFamily="34" charset="0"/>
                <a:ea typeface="msgothic" charset="0"/>
                <a:cs typeface="msgothic" charset="0"/>
              </a:rPr>
              <a:t>L2, L3 </a:t>
            </a:r>
            <a:r>
              <a:rPr lang="en-GB" sz="1400" b="1" dirty="0">
                <a:solidFill>
                  <a:srgbClr val="003300"/>
                </a:solidFill>
                <a:latin typeface="Calibri" pitchFamily="34" charset="0"/>
                <a:ea typeface="msgothic" charset="0"/>
                <a:cs typeface="msgothic" charset="0"/>
              </a:rPr>
              <a:t>and</a:t>
            </a:r>
            <a:r>
              <a:rPr lang="en-GB" sz="1400" b="1" dirty="0" smtClean="0">
                <a:solidFill>
                  <a:srgbClr val="003300"/>
                </a:solidFill>
                <a:latin typeface="Calibri" pitchFamily="34" charset="0"/>
                <a:ea typeface="msgothic" charset="0"/>
                <a:cs typeface="msgothic" charset="0"/>
              </a:rPr>
              <a:t> </a:t>
            </a:r>
          </a:p>
          <a:p>
            <a:pPr algn="ct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3300"/>
                </a:solidFill>
                <a:latin typeface="Calibri" pitchFamily="34" charset="0"/>
                <a:ea typeface="msgothic" charset="0"/>
                <a:cs typeface="msgothic" charset="0"/>
              </a:rPr>
              <a:t>main memory</a:t>
            </a:r>
            <a:endParaRPr lang="en-GB" sz="1400" b="1" dirty="0">
              <a:solidFill>
                <a:srgbClr val="003300"/>
              </a:solidFill>
              <a:latin typeface="Calibri" pitchFamily="34" charset="0"/>
              <a:ea typeface="msgothic" charset="0"/>
              <a:cs typeface="msgothic" charset="0"/>
            </a:endParaRPr>
          </a:p>
        </p:txBody>
      </p:sp>
      <p:sp>
        <p:nvSpPr>
          <p:cNvPr id="8319" name="Text Box 127"/>
          <p:cNvSpPr txBox="1">
            <a:spLocks noChangeArrowheads="1"/>
          </p:cNvSpPr>
          <p:nvPr/>
        </p:nvSpPr>
        <p:spPr bwMode="auto">
          <a:xfrm>
            <a:off x="5826569" y="2977158"/>
            <a:ext cx="1793431" cy="492443"/>
          </a:xfrm>
          <a:prstGeom prst="rect">
            <a:avLst/>
          </a:prstGeom>
          <a:noFill/>
          <a:ln w="9525">
            <a:noFill/>
            <a:round/>
            <a:headEnd/>
            <a:tailEnd/>
          </a:ln>
          <a:effectLst/>
        </p:spPr>
        <p:txBody>
          <a:bodyPr wrap="none" lIns="0" tIns="0" rIns="90360" bIns="0">
            <a:spAutoFit/>
          </a:bodyPr>
          <a:lstStyle/>
          <a:p>
            <a:pP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00"/>
                </a:solidFill>
                <a:latin typeface="Calibri" pitchFamily="34" charset="0"/>
                <a:ea typeface="msgothic" charset="0"/>
                <a:cs typeface="msgothic" charset="0"/>
              </a:rPr>
              <a:t>L1</a:t>
            </a:r>
            <a:r>
              <a:rPr lang="en-GB" sz="1600" b="1" dirty="0" smtClean="0">
                <a:solidFill>
                  <a:srgbClr val="000000"/>
                </a:solidFill>
                <a:latin typeface="Calibri" pitchFamily="34" charset="0"/>
                <a:ea typeface="msgothic" charset="0"/>
                <a:cs typeface="msgothic" charset="0"/>
              </a:rPr>
              <a:t> </a:t>
            </a:r>
            <a:r>
              <a:rPr lang="en-GB" sz="1600" b="1" dirty="0" err="1" smtClean="0">
                <a:solidFill>
                  <a:srgbClr val="000000"/>
                </a:solidFill>
                <a:latin typeface="Calibri" pitchFamily="34" charset="0"/>
                <a:ea typeface="msgothic" charset="0"/>
                <a:cs typeface="msgothic" charset="0"/>
              </a:rPr>
              <a:t>d</a:t>
            </a:r>
            <a:r>
              <a:rPr lang="en-GB" sz="1600" b="1" dirty="0" smtClean="0">
                <a:solidFill>
                  <a:srgbClr val="000000"/>
                </a:solidFill>
                <a:latin typeface="Calibri" pitchFamily="34" charset="0"/>
                <a:ea typeface="msgothic" charset="0"/>
                <a:cs typeface="msgothic" charset="0"/>
              </a:rPr>
              <a:t>-cache</a:t>
            </a:r>
          </a:p>
          <a:p>
            <a:pP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000000"/>
                </a:solidFill>
                <a:latin typeface="Calibri" pitchFamily="34" charset="0"/>
                <a:ea typeface="msgothic" charset="0"/>
                <a:cs typeface="msgothic" charset="0"/>
              </a:rPr>
              <a:t>(64 </a:t>
            </a:r>
            <a:r>
              <a:rPr lang="en-GB" sz="1600" b="1" dirty="0">
                <a:solidFill>
                  <a:srgbClr val="000000"/>
                </a:solidFill>
                <a:latin typeface="Calibri" pitchFamily="34" charset="0"/>
                <a:ea typeface="msgothic" charset="0"/>
                <a:cs typeface="msgothic" charset="0"/>
              </a:rPr>
              <a:t>sets,</a:t>
            </a:r>
            <a:r>
              <a:rPr lang="en-GB" sz="1600" b="1" dirty="0" smtClean="0">
                <a:solidFill>
                  <a:srgbClr val="000000"/>
                </a:solidFill>
                <a:latin typeface="Calibri" pitchFamily="34" charset="0"/>
                <a:ea typeface="msgothic" charset="0"/>
                <a:cs typeface="msgothic" charset="0"/>
              </a:rPr>
              <a:t> 8 </a:t>
            </a:r>
            <a:r>
              <a:rPr lang="en-GB" sz="1600" b="1" dirty="0">
                <a:solidFill>
                  <a:srgbClr val="000000"/>
                </a:solidFill>
                <a:latin typeface="Calibri" pitchFamily="34" charset="0"/>
                <a:ea typeface="msgothic" charset="0"/>
                <a:cs typeface="msgothic" charset="0"/>
              </a:rPr>
              <a:t>lines/set)</a:t>
            </a:r>
          </a:p>
        </p:txBody>
      </p:sp>
      <p:sp>
        <p:nvSpPr>
          <p:cNvPr id="8320" name="Line 128"/>
          <p:cNvSpPr>
            <a:spLocks noChangeShapeType="1"/>
          </p:cNvSpPr>
          <p:nvPr/>
        </p:nvSpPr>
        <p:spPr bwMode="auto">
          <a:xfrm flipH="1">
            <a:off x="7999413" y="2692771"/>
            <a:ext cx="612775" cy="0"/>
          </a:xfrm>
          <a:prstGeom prst="line">
            <a:avLst/>
          </a:prstGeom>
          <a:noFill/>
          <a:ln w="9360">
            <a:solidFill>
              <a:srgbClr val="000000"/>
            </a:solidFill>
            <a:miter lim="800000"/>
            <a:headEnd/>
            <a:tailEnd/>
          </a:ln>
          <a:effectLst/>
        </p:spPr>
        <p:txBody>
          <a:bodyPr/>
          <a:lstStyle/>
          <a:p>
            <a:endParaRPr lang="en-US"/>
          </a:p>
        </p:txBody>
      </p:sp>
      <p:sp>
        <p:nvSpPr>
          <p:cNvPr id="8321" name="Line 129"/>
          <p:cNvSpPr>
            <a:spLocks noChangeShapeType="1"/>
          </p:cNvSpPr>
          <p:nvPr/>
        </p:nvSpPr>
        <p:spPr bwMode="auto">
          <a:xfrm flipV="1">
            <a:off x="8001000" y="1854571"/>
            <a:ext cx="1588" cy="822960"/>
          </a:xfrm>
          <a:prstGeom prst="line">
            <a:avLst/>
          </a:prstGeom>
          <a:noFill/>
          <a:ln w="9360">
            <a:solidFill>
              <a:srgbClr val="000000"/>
            </a:solidFill>
            <a:miter lim="800000"/>
            <a:headEnd/>
            <a:tailEnd type="triangle" w="med" len="med"/>
          </a:ln>
          <a:effectLst/>
        </p:spPr>
        <p:txBody>
          <a:bodyPr/>
          <a:lstStyle/>
          <a:p>
            <a:endParaRPr lang="en-US"/>
          </a:p>
        </p:txBody>
      </p:sp>
      <p:sp>
        <p:nvSpPr>
          <p:cNvPr id="8322" name="Line 130"/>
          <p:cNvSpPr>
            <a:spLocks noChangeShapeType="1"/>
          </p:cNvSpPr>
          <p:nvPr/>
        </p:nvSpPr>
        <p:spPr bwMode="auto">
          <a:xfrm flipH="1">
            <a:off x="6246813" y="1397371"/>
            <a:ext cx="917575" cy="1588"/>
          </a:xfrm>
          <a:prstGeom prst="line">
            <a:avLst/>
          </a:prstGeom>
          <a:noFill/>
          <a:ln w="9360">
            <a:solidFill>
              <a:srgbClr val="000000"/>
            </a:solidFill>
            <a:miter lim="800000"/>
            <a:headEnd/>
            <a:tailEnd type="triangle" w="med" len="med"/>
          </a:ln>
          <a:effectLst/>
        </p:spPr>
        <p:txBody>
          <a:bodyPr/>
          <a:lstStyle/>
          <a:p>
            <a:endParaRPr lang="en-US"/>
          </a:p>
        </p:txBody>
      </p:sp>
      <p:sp>
        <p:nvSpPr>
          <p:cNvPr id="8323" name="Text Box 131"/>
          <p:cNvSpPr txBox="1">
            <a:spLocks noChangeArrowheads="1"/>
          </p:cNvSpPr>
          <p:nvPr/>
        </p:nvSpPr>
        <p:spPr bwMode="auto">
          <a:xfrm>
            <a:off x="5749924" y="2159369"/>
            <a:ext cx="650875" cy="581867"/>
          </a:xfrm>
          <a:prstGeom prst="rect">
            <a:avLst/>
          </a:prstGeom>
          <a:noFill/>
          <a:ln w="9525">
            <a:noFill/>
            <a:round/>
            <a:headEnd/>
            <a:tailEnd/>
          </a:ln>
          <a:effectLst/>
        </p:spPr>
        <p:txBody>
          <a:bodyPr wrap="square" lIns="90360" tIns="44280" rIns="90360" bIns="44280">
            <a:spAutoFit/>
          </a:bodyPr>
          <a:lstStyle/>
          <a:p>
            <a:pPr>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L1</a:t>
            </a:r>
          </a:p>
          <a:p>
            <a:pPr>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hit</a:t>
            </a:r>
          </a:p>
        </p:txBody>
      </p:sp>
      <p:sp>
        <p:nvSpPr>
          <p:cNvPr id="8324" name="Text Box 132"/>
          <p:cNvSpPr txBox="1">
            <a:spLocks noChangeArrowheads="1"/>
          </p:cNvSpPr>
          <p:nvPr/>
        </p:nvSpPr>
        <p:spPr bwMode="auto">
          <a:xfrm>
            <a:off x="7966075" y="2083171"/>
            <a:ext cx="608270" cy="581867"/>
          </a:xfrm>
          <a:prstGeom prst="rect">
            <a:avLst/>
          </a:prstGeom>
          <a:noFill/>
          <a:ln w="9525">
            <a:noFill/>
            <a:round/>
            <a:headEnd/>
            <a:tailEnd/>
          </a:ln>
          <a:effectLst/>
        </p:spPr>
        <p:txBody>
          <a:bodyPr wrap="none" lIns="90360" tIns="44280" rIns="90360" bIns="44280">
            <a:spAutoFit/>
          </a:bodyPr>
          <a:lstStyle/>
          <a:p>
            <a:pP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L1</a:t>
            </a:r>
          </a:p>
          <a:p>
            <a:pP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miss</a:t>
            </a:r>
          </a:p>
        </p:txBody>
      </p:sp>
      <p:sp>
        <p:nvSpPr>
          <p:cNvPr id="8325" name="Line 133"/>
          <p:cNvSpPr>
            <a:spLocks noChangeShapeType="1"/>
          </p:cNvSpPr>
          <p:nvPr/>
        </p:nvSpPr>
        <p:spPr bwMode="auto">
          <a:xfrm flipH="1">
            <a:off x="1522413" y="1397371"/>
            <a:ext cx="3660775" cy="1588"/>
          </a:xfrm>
          <a:prstGeom prst="line">
            <a:avLst/>
          </a:prstGeom>
          <a:noFill/>
          <a:ln w="9360">
            <a:solidFill>
              <a:srgbClr val="000000"/>
            </a:solidFill>
            <a:miter lim="800000"/>
            <a:headEnd/>
            <a:tailEnd type="triangle" w="med" len="med"/>
          </a:ln>
          <a:effectLst/>
        </p:spPr>
        <p:txBody>
          <a:bodyPr/>
          <a:lstStyle/>
          <a:p>
            <a:endParaRPr lang="en-US"/>
          </a:p>
        </p:txBody>
      </p:sp>
      <p:sp>
        <p:nvSpPr>
          <p:cNvPr id="8326" name="Line 134"/>
          <p:cNvSpPr>
            <a:spLocks noChangeShapeType="1"/>
          </p:cNvSpPr>
          <p:nvPr/>
        </p:nvSpPr>
        <p:spPr bwMode="auto">
          <a:xfrm>
            <a:off x="7447866" y="5588371"/>
            <a:ext cx="381000" cy="1588"/>
          </a:xfrm>
          <a:prstGeom prst="line">
            <a:avLst/>
          </a:prstGeom>
          <a:noFill/>
          <a:ln w="9360">
            <a:solidFill>
              <a:srgbClr val="000000"/>
            </a:solidFill>
            <a:miter lim="800000"/>
            <a:headEnd/>
            <a:tailEnd/>
          </a:ln>
          <a:effectLst/>
        </p:spPr>
        <p:txBody>
          <a:bodyPr/>
          <a:lstStyle/>
          <a:p>
            <a:endParaRPr lang="en-US"/>
          </a:p>
        </p:txBody>
      </p:sp>
      <p:sp>
        <p:nvSpPr>
          <p:cNvPr id="8327" name="Line 135"/>
          <p:cNvSpPr>
            <a:spLocks noChangeShapeType="1"/>
          </p:cNvSpPr>
          <p:nvPr/>
        </p:nvSpPr>
        <p:spPr bwMode="auto">
          <a:xfrm>
            <a:off x="7620000" y="5588371"/>
            <a:ext cx="1588" cy="228600"/>
          </a:xfrm>
          <a:prstGeom prst="line">
            <a:avLst/>
          </a:prstGeom>
          <a:noFill/>
          <a:ln w="9360">
            <a:solidFill>
              <a:srgbClr val="000000"/>
            </a:solidFill>
            <a:miter lim="800000"/>
            <a:headEnd/>
            <a:tailEnd/>
          </a:ln>
          <a:effectLst/>
        </p:spPr>
        <p:txBody>
          <a:bodyPr/>
          <a:lstStyle/>
          <a:p>
            <a:endParaRPr lang="en-US"/>
          </a:p>
        </p:txBody>
      </p:sp>
      <p:cxnSp>
        <p:nvCxnSpPr>
          <p:cNvPr id="138" name="Shape 137"/>
          <p:cNvCxnSpPr>
            <a:stCxn id="8236" idx="2"/>
            <a:endCxn id="142" idx="1"/>
          </p:cNvCxnSpPr>
          <p:nvPr/>
        </p:nvCxnSpPr>
        <p:spPr bwMode="auto">
          <a:xfrm rot="16200000" flipH="1">
            <a:off x="214816" y="5495798"/>
            <a:ext cx="827669" cy="114300"/>
          </a:xfrm>
          <a:prstGeom prst="bentConnector2">
            <a:avLst/>
          </a:prstGeom>
          <a:noFill/>
          <a:ln w="9360">
            <a:solidFill>
              <a:srgbClr val="000000"/>
            </a:solidFill>
            <a:miter lim="800000"/>
            <a:headEnd/>
            <a:tailEnd type="triangle" w="med" len="med"/>
          </a:ln>
          <a:effectLst/>
        </p:spPr>
      </p:cxnSp>
      <p:cxnSp>
        <p:nvCxnSpPr>
          <p:cNvPr id="140" name="Shape 139"/>
          <p:cNvCxnSpPr/>
          <p:nvPr/>
        </p:nvCxnSpPr>
        <p:spPr bwMode="auto">
          <a:xfrm>
            <a:off x="381000" y="5520114"/>
            <a:ext cx="304800" cy="1"/>
          </a:xfrm>
          <a:prstGeom prst="bentConnector3">
            <a:avLst>
              <a:gd name="adj1" fmla="val 50000"/>
            </a:avLst>
          </a:prstGeom>
          <a:noFill/>
          <a:ln w="9360">
            <a:solidFill>
              <a:srgbClr val="000000"/>
            </a:solidFill>
            <a:miter lim="800000"/>
            <a:headEnd/>
            <a:tailEnd type="triangle" w="med" len="med"/>
          </a:ln>
          <a:effectLst/>
        </p:spPr>
      </p:cxnSp>
      <p:sp>
        <p:nvSpPr>
          <p:cNvPr id="141" name="Rectangle 50"/>
          <p:cNvSpPr>
            <a:spLocks noChangeArrowheads="1"/>
          </p:cNvSpPr>
          <p:nvPr/>
        </p:nvSpPr>
        <p:spPr bwMode="auto">
          <a:xfrm>
            <a:off x="685801" y="5494343"/>
            <a:ext cx="333969" cy="914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142" name="Rectangle 51"/>
          <p:cNvSpPr>
            <a:spLocks noChangeArrowheads="1"/>
          </p:cNvSpPr>
          <p:nvPr/>
        </p:nvSpPr>
        <p:spPr bwMode="auto">
          <a:xfrm>
            <a:off x="685800" y="5875343"/>
            <a:ext cx="333969" cy="182880"/>
          </a:xfrm>
          <a:prstGeom prst="rect">
            <a:avLst/>
          </a:prstGeom>
          <a:solidFill>
            <a:srgbClr val="FFFFFF"/>
          </a:solidFill>
          <a:ln w="9360">
            <a:solidFill>
              <a:srgbClr val="000000"/>
            </a:solidFill>
            <a:miter lim="800000"/>
            <a:headEnd/>
            <a:tailEnd/>
          </a:ln>
          <a:effectLst/>
        </p:spPr>
        <p:txBody>
          <a:bodyPr wrap="none" lIns="90360" tIns="44280" rIns="90360" bIns="44280" anchor="ctr" anchorCtr="1"/>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PTE</a:t>
            </a:r>
          </a:p>
        </p:txBody>
      </p:sp>
      <p:sp>
        <p:nvSpPr>
          <p:cNvPr id="143" name="Rectangle 50"/>
          <p:cNvSpPr>
            <a:spLocks noChangeArrowheads="1"/>
          </p:cNvSpPr>
          <p:nvPr/>
        </p:nvSpPr>
        <p:spPr bwMode="auto">
          <a:xfrm>
            <a:off x="1232514" y="5494343"/>
            <a:ext cx="333969" cy="914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144" name="Rectangle 51"/>
          <p:cNvSpPr>
            <a:spLocks noChangeArrowheads="1"/>
          </p:cNvSpPr>
          <p:nvPr/>
        </p:nvSpPr>
        <p:spPr bwMode="auto">
          <a:xfrm>
            <a:off x="1232513" y="5875343"/>
            <a:ext cx="333969" cy="182880"/>
          </a:xfrm>
          <a:prstGeom prst="rect">
            <a:avLst/>
          </a:prstGeom>
          <a:solidFill>
            <a:srgbClr val="FFFFFF"/>
          </a:solidFill>
          <a:ln w="9360">
            <a:solidFill>
              <a:srgbClr val="000000"/>
            </a:solidFill>
            <a:miter lim="800000"/>
            <a:headEnd/>
            <a:tailEnd/>
          </a:ln>
          <a:effectLst/>
        </p:spPr>
        <p:txBody>
          <a:bodyPr wrap="none" lIns="90360" tIns="44280" rIns="90360" bIns="44280" anchor="ctr" anchorCtr="1"/>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PTE</a:t>
            </a:r>
          </a:p>
        </p:txBody>
      </p:sp>
      <p:sp>
        <p:nvSpPr>
          <p:cNvPr id="145" name="Rectangle 45"/>
          <p:cNvSpPr>
            <a:spLocks noChangeArrowheads="1"/>
          </p:cNvSpPr>
          <p:nvPr/>
        </p:nvSpPr>
        <p:spPr bwMode="auto">
          <a:xfrm>
            <a:off x="1371600" y="4834194"/>
            <a:ext cx="533400" cy="3048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VPN3</a:t>
            </a:r>
            <a:endParaRPr lang="en-GB" sz="1400" b="1" dirty="0">
              <a:latin typeface="Calibri" pitchFamily="34" charset="0"/>
              <a:ea typeface="msgothic" charset="0"/>
              <a:cs typeface="msgothic" charset="0"/>
            </a:endParaRPr>
          </a:p>
        </p:txBody>
      </p:sp>
      <p:sp>
        <p:nvSpPr>
          <p:cNvPr id="146" name="Rectangle 45"/>
          <p:cNvSpPr>
            <a:spLocks noChangeArrowheads="1"/>
          </p:cNvSpPr>
          <p:nvPr/>
        </p:nvSpPr>
        <p:spPr bwMode="auto">
          <a:xfrm>
            <a:off x="1905000" y="4834194"/>
            <a:ext cx="533400" cy="3048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VPN4</a:t>
            </a:r>
            <a:endParaRPr lang="en-GB" sz="1400" b="1" dirty="0">
              <a:latin typeface="Calibri" pitchFamily="34" charset="0"/>
              <a:ea typeface="msgothic" charset="0"/>
              <a:cs typeface="msgothic" charset="0"/>
            </a:endParaRPr>
          </a:p>
        </p:txBody>
      </p:sp>
      <p:cxnSp>
        <p:nvCxnSpPr>
          <p:cNvPr id="150" name="Shape 149"/>
          <p:cNvCxnSpPr/>
          <p:nvPr/>
        </p:nvCxnSpPr>
        <p:spPr bwMode="auto">
          <a:xfrm rot="16200000" flipH="1">
            <a:off x="748215" y="5507037"/>
            <a:ext cx="827669" cy="114300"/>
          </a:xfrm>
          <a:prstGeom prst="bentConnector2">
            <a:avLst/>
          </a:prstGeom>
          <a:noFill/>
          <a:ln w="9360">
            <a:solidFill>
              <a:srgbClr val="000000"/>
            </a:solidFill>
            <a:miter lim="800000"/>
            <a:headEnd/>
            <a:tailEnd type="triangle" w="med" len="med"/>
          </a:ln>
          <a:effectLst/>
        </p:spPr>
      </p:cxnSp>
      <p:sp>
        <p:nvSpPr>
          <p:cNvPr id="151" name="Oval 109"/>
          <p:cNvSpPr>
            <a:spLocks noChangeArrowheads="1"/>
          </p:cNvSpPr>
          <p:nvPr/>
        </p:nvSpPr>
        <p:spPr bwMode="auto">
          <a:xfrm>
            <a:off x="1066800" y="5127876"/>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152" name="Oval 109"/>
          <p:cNvSpPr>
            <a:spLocks noChangeArrowheads="1"/>
          </p:cNvSpPr>
          <p:nvPr/>
        </p:nvSpPr>
        <p:spPr bwMode="auto">
          <a:xfrm>
            <a:off x="1653922" y="5125410"/>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153" name="Oval 109"/>
          <p:cNvSpPr>
            <a:spLocks noChangeArrowheads="1"/>
          </p:cNvSpPr>
          <p:nvPr/>
        </p:nvSpPr>
        <p:spPr bwMode="auto">
          <a:xfrm>
            <a:off x="2187322" y="5135819"/>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154" name="Rectangle 50"/>
          <p:cNvSpPr>
            <a:spLocks noChangeArrowheads="1"/>
          </p:cNvSpPr>
          <p:nvPr/>
        </p:nvSpPr>
        <p:spPr bwMode="auto">
          <a:xfrm>
            <a:off x="2333031" y="5486400"/>
            <a:ext cx="333969" cy="914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155" name="Rectangle 51"/>
          <p:cNvSpPr>
            <a:spLocks noChangeArrowheads="1"/>
          </p:cNvSpPr>
          <p:nvPr/>
        </p:nvSpPr>
        <p:spPr bwMode="auto">
          <a:xfrm>
            <a:off x="2333031" y="5867400"/>
            <a:ext cx="333969" cy="182880"/>
          </a:xfrm>
          <a:prstGeom prst="rect">
            <a:avLst/>
          </a:prstGeom>
          <a:solidFill>
            <a:srgbClr val="FFFFFF"/>
          </a:solidFill>
          <a:ln w="9360">
            <a:solidFill>
              <a:srgbClr val="000000"/>
            </a:solidFill>
            <a:miter lim="800000"/>
            <a:headEnd/>
            <a:tailEnd/>
          </a:ln>
          <a:effectLst/>
        </p:spPr>
        <p:txBody>
          <a:bodyPr wrap="none" lIns="90360" tIns="44280" rIns="90360" bIns="44280" anchor="ctr" anchorCtr="1"/>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PTE</a:t>
            </a:r>
          </a:p>
        </p:txBody>
      </p:sp>
      <p:cxnSp>
        <p:nvCxnSpPr>
          <p:cNvPr id="156" name="Shape 155"/>
          <p:cNvCxnSpPr/>
          <p:nvPr/>
        </p:nvCxnSpPr>
        <p:spPr bwMode="auto">
          <a:xfrm rot="16200000" flipH="1">
            <a:off x="1335337" y="5515101"/>
            <a:ext cx="827669" cy="114300"/>
          </a:xfrm>
          <a:prstGeom prst="bentConnector2">
            <a:avLst/>
          </a:prstGeom>
          <a:noFill/>
          <a:ln w="9360">
            <a:solidFill>
              <a:srgbClr val="000000"/>
            </a:solidFill>
            <a:miter lim="800000"/>
            <a:headEnd/>
            <a:tailEnd type="triangle" w="med" len="med"/>
          </a:ln>
          <a:effectLst/>
        </p:spPr>
      </p:cxnSp>
      <p:cxnSp>
        <p:nvCxnSpPr>
          <p:cNvPr id="157" name="Shape 156"/>
          <p:cNvCxnSpPr/>
          <p:nvPr/>
        </p:nvCxnSpPr>
        <p:spPr bwMode="auto">
          <a:xfrm rot="16200000" flipH="1">
            <a:off x="1868737" y="5518275"/>
            <a:ext cx="827669" cy="114300"/>
          </a:xfrm>
          <a:prstGeom prst="bentConnector2">
            <a:avLst/>
          </a:prstGeom>
          <a:noFill/>
          <a:ln w="9360">
            <a:solidFill>
              <a:srgbClr val="000000"/>
            </a:solidFill>
            <a:miter lim="800000"/>
            <a:headEnd/>
            <a:tailEnd type="triangle" w="med" len="med"/>
          </a:ln>
          <a:effectLst/>
        </p:spPr>
      </p:cxnSp>
      <p:sp>
        <p:nvSpPr>
          <p:cNvPr id="158" name="Text Box 46"/>
          <p:cNvSpPr txBox="1">
            <a:spLocks noChangeArrowheads="1"/>
          </p:cNvSpPr>
          <p:nvPr/>
        </p:nvSpPr>
        <p:spPr bwMode="auto">
          <a:xfrm>
            <a:off x="1555320" y="4593476"/>
            <a:ext cx="273480"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9</a:t>
            </a:r>
            <a:endParaRPr lang="en-GB" sz="1400" b="1" dirty="0">
              <a:latin typeface="Calibri" pitchFamily="34" charset="0"/>
              <a:ea typeface="msgothic" charset="0"/>
              <a:cs typeface="msgothic" charset="0"/>
            </a:endParaRPr>
          </a:p>
        </p:txBody>
      </p:sp>
      <p:sp>
        <p:nvSpPr>
          <p:cNvPr id="159" name="Text Box 46"/>
          <p:cNvSpPr txBox="1">
            <a:spLocks noChangeArrowheads="1"/>
          </p:cNvSpPr>
          <p:nvPr/>
        </p:nvSpPr>
        <p:spPr bwMode="auto">
          <a:xfrm>
            <a:off x="2057400" y="4593476"/>
            <a:ext cx="273480"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9</a:t>
            </a:r>
            <a:endParaRPr lang="en-GB" sz="1400" b="1" dirty="0">
              <a:latin typeface="Calibri" pitchFamily="34" charset="0"/>
              <a:ea typeface="msgothic" charset="0"/>
              <a:cs typeface="msgothic" charset="0"/>
            </a:endParaRPr>
          </a:p>
        </p:txBody>
      </p:sp>
      <p:cxnSp>
        <p:nvCxnSpPr>
          <p:cNvPr id="168" name="Shape 139"/>
          <p:cNvCxnSpPr/>
          <p:nvPr/>
        </p:nvCxnSpPr>
        <p:spPr bwMode="auto">
          <a:xfrm>
            <a:off x="1058034" y="5521325"/>
            <a:ext cx="170691" cy="1588"/>
          </a:xfrm>
          <a:prstGeom prst="bentConnector3">
            <a:avLst>
              <a:gd name="adj1" fmla="val 50000"/>
            </a:avLst>
          </a:prstGeom>
          <a:noFill/>
          <a:ln w="9360">
            <a:solidFill>
              <a:srgbClr val="000000"/>
            </a:solidFill>
            <a:miter lim="800000"/>
            <a:headEnd/>
            <a:tailEnd type="triangle" w="med" len="med"/>
          </a:ln>
          <a:effectLst/>
        </p:spPr>
      </p:cxnSp>
      <p:cxnSp>
        <p:nvCxnSpPr>
          <p:cNvPr id="171" name="Straight Connector 170"/>
          <p:cNvCxnSpPr/>
          <p:nvPr/>
        </p:nvCxnSpPr>
        <p:spPr bwMode="auto">
          <a:xfrm rot="5400000">
            <a:off x="834296" y="5746685"/>
            <a:ext cx="447513" cy="1554"/>
          </a:xfrm>
          <a:prstGeom prst="line">
            <a:avLst/>
          </a:prstGeom>
          <a:noFill/>
          <a:ln w="9525" cap="flat" cmpd="sng" algn="ctr">
            <a:solidFill>
              <a:schemeClr val="tx1"/>
            </a:solidFill>
            <a:prstDash val="solid"/>
            <a:round/>
            <a:headEnd type="none" w="med" len="med"/>
            <a:tailEnd type="none" w="med" len="med"/>
          </a:ln>
          <a:effectLst/>
        </p:spPr>
      </p:cxnSp>
      <p:cxnSp>
        <p:nvCxnSpPr>
          <p:cNvPr id="172" name="Straight Connector 171"/>
          <p:cNvCxnSpPr/>
          <p:nvPr/>
        </p:nvCxnSpPr>
        <p:spPr bwMode="auto">
          <a:xfrm rot="10800000" flipV="1">
            <a:off x="1019769" y="5971217"/>
            <a:ext cx="37506" cy="958"/>
          </a:xfrm>
          <a:prstGeom prst="line">
            <a:avLst/>
          </a:prstGeom>
          <a:noFill/>
          <a:ln w="9525" cap="flat" cmpd="sng" algn="ctr">
            <a:solidFill>
              <a:schemeClr val="tx1"/>
            </a:solidFill>
            <a:prstDash val="solid"/>
            <a:round/>
            <a:headEnd type="none" w="med" len="med"/>
            <a:tailEnd type="none" w="med" len="med"/>
          </a:ln>
          <a:effectLst/>
        </p:spPr>
      </p:cxnSp>
      <p:cxnSp>
        <p:nvCxnSpPr>
          <p:cNvPr id="176" name="Shape 139"/>
          <p:cNvCxnSpPr/>
          <p:nvPr/>
        </p:nvCxnSpPr>
        <p:spPr bwMode="auto">
          <a:xfrm flipV="1">
            <a:off x="1616493" y="5524500"/>
            <a:ext cx="180557" cy="1"/>
          </a:xfrm>
          <a:prstGeom prst="bentConnector3">
            <a:avLst>
              <a:gd name="adj1" fmla="val 50000"/>
            </a:avLst>
          </a:prstGeom>
          <a:noFill/>
          <a:ln w="9360">
            <a:solidFill>
              <a:srgbClr val="000000"/>
            </a:solidFill>
            <a:miter lim="800000"/>
            <a:headEnd/>
            <a:tailEnd type="triangle" w="med" len="med"/>
          </a:ln>
          <a:effectLst/>
        </p:spPr>
      </p:cxnSp>
      <p:cxnSp>
        <p:nvCxnSpPr>
          <p:cNvPr id="177" name="Straight Connector 176"/>
          <p:cNvCxnSpPr/>
          <p:nvPr/>
        </p:nvCxnSpPr>
        <p:spPr bwMode="auto">
          <a:xfrm rot="5400000">
            <a:off x="1389327" y="5746685"/>
            <a:ext cx="447514" cy="1554"/>
          </a:xfrm>
          <a:prstGeom prst="line">
            <a:avLst/>
          </a:prstGeom>
          <a:noFill/>
          <a:ln w="9525" cap="flat" cmpd="sng" algn="ctr">
            <a:solidFill>
              <a:schemeClr val="tx1"/>
            </a:solidFill>
            <a:prstDash val="solid"/>
            <a:round/>
            <a:headEnd type="none" w="med" len="med"/>
            <a:tailEnd type="none" w="med" len="med"/>
          </a:ln>
          <a:effectLst/>
        </p:spPr>
      </p:cxnSp>
      <p:cxnSp>
        <p:nvCxnSpPr>
          <p:cNvPr id="178" name="Straight Connector 177"/>
          <p:cNvCxnSpPr/>
          <p:nvPr/>
        </p:nvCxnSpPr>
        <p:spPr bwMode="auto">
          <a:xfrm rot="10800000" flipV="1">
            <a:off x="1568450" y="5971217"/>
            <a:ext cx="43856" cy="958"/>
          </a:xfrm>
          <a:prstGeom prst="line">
            <a:avLst/>
          </a:prstGeom>
          <a:noFill/>
          <a:ln w="9525" cap="flat" cmpd="sng" algn="ctr">
            <a:solidFill>
              <a:schemeClr val="tx1"/>
            </a:solidFill>
            <a:prstDash val="solid"/>
            <a:round/>
            <a:headEnd type="none" w="med" len="med"/>
            <a:tailEnd type="none" w="med" len="med"/>
          </a:ln>
          <a:effectLst/>
        </p:spPr>
      </p:cxnSp>
      <p:cxnSp>
        <p:nvCxnSpPr>
          <p:cNvPr id="188" name="Shape 139"/>
          <p:cNvCxnSpPr/>
          <p:nvPr/>
        </p:nvCxnSpPr>
        <p:spPr bwMode="auto">
          <a:xfrm>
            <a:off x="2171865" y="5518150"/>
            <a:ext cx="170691" cy="1588"/>
          </a:xfrm>
          <a:prstGeom prst="bentConnector3">
            <a:avLst>
              <a:gd name="adj1" fmla="val 50000"/>
            </a:avLst>
          </a:prstGeom>
          <a:noFill/>
          <a:ln w="9360">
            <a:solidFill>
              <a:srgbClr val="000000"/>
            </a:solidFill>
            <a:miter lim="800000"/>
            <a:headEnd/>
            <a:tailEnd type="triangle" w="med" len="med"/>
          </a:ln>
          <a:effectLst/>
        </p:spPr>
      </p:cxnSp>
      <p:cxnSp>
        <p:nvCxnSpPr>
          <p:cNvPr id="189" name="Straight Connector 188"/>
          <p:cNvCxnSpPr/>
          <p:nvPr/>
        </p:nvCxnSpPr>
        <p:spPr bwMode="auto">
          <a:xfrm rot="5400000">
            <a:off x="1948127" y="5743510"/>
            <a:ext cx="447513" cy="1554"/>
          </a:xfrm>
          <a:prstGeom prst="line">
            <a:avLst/>
          </a:prstGeom>
          <a:noFill/>
          <a:ln w="9525" cap="flat" cmpd="sng" algn="ctr">
            <a:solidFill>
              <a:schemeClr val="tx1"/>
            </a:solidFill>
            <a:prstDash val="solid"/>
            <a:round/>
            <a:headEnd type="none" w="med" len="med"/>
            <a:tailEnd type="none" w="med" len="med"/>
          </a:ln>
          <a:effectLst/>
        </p:spPr>
      </p:cxnSp>
      <p:cxnSp>
        <p:nvCxnSpPr>
          <p:cNvPr id="190" name="Straight Connector 189"/>
          <p:cNvCxnSpPr/>
          <p:nvPr/>
        </p:nvCxnSpPr>
        <p:spPr bwMode="auto">
          <a:xfrm rot="10800000" flipV="1">
            <a:off x="2133600" y="5968042"/>
            <a:ext cx="37506" cy="958"/>
          </a:xfrm>
          <a:prstGeom prst="line">
            <a:avLst/>
          </a:prstGeom>
          <a:noFill/>
          <a:ln w="9525" cap="flat" cmpd="sng" algn="ctr">
            <a:solidFill>
              <a:schemeClr val="tx1"/>
            </a:solidFill>
            <a:prstDash val="solid"/>
            <a:round/>
            <a:headEnd type="none" w="med" len="med"/>
            <a:tailEnd type="none" w="med" len="med"/>
          </a:ln>
          <a:effectLst/>
        </p:spPr>
      </p:cxnSp>
      <p:sp>
        <p:nvSpPr>
          <p:cNvPr id="191" name="Rectangle 79"/>
          <p:cNvSpPr>
            <a:spLocks noChangeArrowheads="1"/>
          </p:cNvSpPr>
          <p:nvPr/>
        </p:nvSpPr>
        <p:spPr bwMode="auto">
          <a:xfrm>
            <a:off x="5756275" y="3530600"/>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192" name="Rectangle 79"/>
          <p:cNvSpPr>
            <a:spLocks noChangeArrowheads="1"/>
          </p:cNvSpPr>
          <p:nvPr/>
        </p:nvSpPr>
        <p:spPr bwMode="auto">
          <a:xfrm>
            <a:off x="6019800" y="3530600"/>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193" name="Rectangle 79"/>
          <p:cNvSpPr>
            <a:spLocks noChangeArrowheads="1"/>
          </p:cNvSpPr>
          <p:nvPr/>
        </p:nvSpPr>
        <p:spPr bwMode="auto">
          <a:xfrm>
            <a:off x="6289676" y="3530229"/>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194" name="Rectangle 79"/>
          <p:cNvSpPr>
            <a:spLocks noChangeArrowheads="1"/>
          </p:cNvSpPr>
          <p:nvPr/>
        </p:nvSpPr>
        <p:spPr bwMode="auto">
          <a:xfrm>
            <a:off x="6553200" y="3530600"/>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195" name="Rectangle 79"/>
          <p:cNvSpPr>
            <a:spLocks noChangeArrowheads="1"/>
          </p:cNvSpPr>
          <p:nvPr/>
        </p:nvSpPr>
        <p:spPr bwMode="auto">
          <a:xfrm>
            <a:off x="6823076" y="3530229"/>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196" name="Rectangle 79"/>
          <p:cNvSpPr>
            <a:spLocks noChangeArrowheads="1"/>
          </p:cNvSpPr>
          <p:nvPr/>
        </p:nvSpPr>
        <p:spPr bwMode="auto">
          <a:xfrm>
            <a:off x="7086600" y="3530600"/>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197" name="Rectangle 79"/>
          <p:cNvSpPr>
            <a:spLocks noChangeArrowheads="1"/>
          </p:cNvSpPr>
          <p:nvPr/>
        </p:nvSpPr>
        <p:spPr bwMode="auto">
          <a:xfrm>
            <a:off x="7356476" y="3530229"/>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198" name="Rectangle 79"/>
          <p:cNvSpPr>
            <a:spLocks noChangeArrowheads="1"/>
          </p:cNvSpPr>
          <p:nvPr/>
        </p:nvSpPr>
        <p:spPr bwMode="auto">
          <a:xfrm>
            <a:off x="5486400" y="3683371"/>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199" name="Rectangle 79"/>
          <p:cNvSpPr>
            <a:spLocks noChangeArrowheads="1"/>
          </p:cNvSpPr>
          <p:nvPr/>
        </p:nvSpPr>
        <p:spPr bwMode="auto">
          <a:xfrm>
            <a:off x="5756276" y="3683000"/>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00" name="Rectangle 79"/>
          <p:cNvSpPr>
            <a:spLocks noChangeArrowheads="1"/>
          </p:cNvSpPr>
          <p:nvPr/>
        </p:nvSpPr>
        <p:spPr bwMode="auto">
          <a:xfrm>
            <a:off x="6019801" y="3683000"/>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01" name="Rectangle 79"/>
          <p:cNvSpPr>
            <a:spLocks noChangeArrowheads="1"/>
          </p:cNvSpPr>
          <p:nvPr/>
        </p:nvSpPr>
        <p:spPr bwMode="auto">
          <a:xfrm>
            <a:off x="6289677" y="3682629"/>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02" name="Rectangle 79"/>
          <p:cNvSpPr>
            <a:spLocks noChangeArrowheads="1"/>
          </p:cNvSpPr>
          <p:nvPr/>
        </p:nvSpPr>
        <p:spPr bwMode="auto">
          <a:xfrm>
            <a:off x="6553201" y="3683000"/>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03" name="Rectangle 79"/>
          <p:cNvSpPr>
            <a:spLocks noChangeArrowheads="1"/>
          </p:cNvSpPr>
          <p:nvPr/>
        </p:nvSpPr>
        <p:spPr bwMode="auto">
          <a:xfrm>
            <a:off x="6823077" y="3682629"/>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04" name="Rectangle 79"/>
          <p:cNvSpPr>
            <a:spLocks noChangeArrowheads="1"/>
          </p:cNvSpPr>
          <p:nvPr/>
        </p:nvSpPr>
        <p:spPr bwMode="auto">
          <a:xfrm>
            <a:off x="7086601" y="3683000"/>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05" name="Rectangle 79"/>
          <p:cNvSpPr>
            <a:spLocks noChangeArrowheads="1"/>
          </p:cNvSpPr>
          <p:nvPr/>
        </p:nvSpPr>
        <p:spPr bwMode="auto">
          <a:xfrm>
            <a:off x="7356477" y="3682629"/>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06" name="Rectangle 79"/>
          <p:cNvSpPr>
            <a:spLocks noChangeArrowheads="1"/>
          </p:cNvSpPr>
          <p:nvPr/>
        </p:nvSpPr>
        <p:spPr bwMode="auto">
          <a:xfrm>
            <a:off x="5486400" y="3835400"/>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07" name="Rectangle 79"/>
          <p:cNvSpPr>
            <a:spLocks noChangeArrowheads="1"/>
          </p:cNvSpPr>
          <p:nvPr/>
        </p:nvSpPr>
        <p:spPr bwMode="auto">
          <a:xfrm>
            <a:off x="5756276" y="3835029"/>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08" name="Rectangle 79"/>
          <p:cNvSpPr>
            <a:spLocks noChangeArrowheads="1"/>
          </p:cNvSpPr>
          <p:nvPr/>
        </p:nvSpPr>
        <p:spPr bwMode="auto">
          <a:xfrm>
            <a:off x="6019801" y="3835029"/>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09" name="Rectangle 79"/>
          <p:cNvSpPr>
            <a:spLocks noChangeArrowheads="1"/>
          </p:cNvSpPr>
          <p:nvPr/>
        </p:nvSpPr>
        <p:spPr bwMode="auto">
          <a:xfrm>
            <a:off x="6289677" y="3834658"/>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10" name="Rectangle 79"/>
          <p:cNvSpPr>
            <a:spLocks noChangeArrowheads="1"/>
          </p:cNvSpPr>
          <p:nvPr/>
        </p:nvSpPr>
        <p:spPr bwMode="auto">
          <a:xfrm>
            <a:off x="6553201" y="3835029"/>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11" name="Rectangle 79"/>
          <p:cNvSpPr>
            <a:spLocks noChangeArrowheads="1"/>
          </p:cNvSpPr>
          <p:nvPr/>
        </p:nvSpPr>
        <p:spPr bwMode="auto">
          <a:xfrm>
            <a:off x="6823077" y="3834658"/>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12" name="Rectangle 79"/>
          <p:cNvSpPr>
            <a:spLocks noChangeArrowheads="1"/>
          </p:cNvSpPr>
          <p:nvPr/>
        </p:nvSpPr>
        <p:spPr bwMode="auto">
          <a:xfrm>
            <a:off x="7086601" y="3835029"/>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13" name="Rectangle 79"/>
          <p:cNvSpPr>
            <a:spLocks noChangeArrowheads="1"/>
          </p:cNvSpPr>
          <p:nvPr/>
        </p:nvSpPr>
        <p:spPr bwMode="auto">
          <a:xfrm>
            <a:off x="7356477" y="3834658"/>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14" name="Rectangle 79"/>
          <p:cNvSpPr>
            <a:spLocks noChangeArrowheads="1"/>
          </p:cNvSpPr>
          <p:nvPr/>
        </p:nvSpPr>
        <p:spPr bwMode="auto">
          <a:xfrm>
            <a:off x="5486399" y="4210792"/>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15" name="Rectangle 79"/>
          <p:cNvSpPr>
            <a:spLocks noChangeArrowheads="1"/>
          </p:cNvSpPr>
          <p:nvPr/>
        </p:nvSpPr>
        <p:spPr bwMode="auto">
          <a:xfrm>
            <a:off x="5756275" y="4210421"/>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16" name="Rectangle 79"/>
          <p:cNvSpPr>
            <a:spLocks noChangeArrowheads="1"/>
          </p:cNvSpPr>
          <p:nvPr/>
        </p:nvSpPr>
        <p:spPr bwMode="auto">
          <a:xfrm>
            <a:off x="6019800" y="4210421"/>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17" name="Rectangle 79"/>
          <p:cNvSpPr>
            <a:spLocks noChangeArrowheads="1"/>
          </p:cNvSpPr>
          <p:nvPr/>
        </p:nvSpPr>
        <p:spPr bwMode="auto">
          <a:xfrm>
            <a:off x="6289676" y="4210050"/>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18" name="Rectangle 79"/>
          <p:cNvSpPr>
            <a:spLocks noChangeArrowheads="1"/>
          </p:cNvSpPr>
          <p:nvPr/>
        </p:nvSpPr>
        <p:spPr bwMode="auto">
          <a:xfrm>
            <a:off x="6553200" y="4210421"/>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19" name="Rectangle 79"/>
          <p:cNvSpPr>
            <a:spLocks noChangeArrowheads="1"/>
          </p:cNvSpPr>
          <p:nvPr/>
        </p:nvSpPr>
        <p:spPr bwMode="auto">
          <a:xfrm>
            <a:off x="6823076" y="4210050"/>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20" name="Rectangle 79"/>
          <p:cNvSpPr>
            <a:spLocks noChangeArrowheads="1"/>
          </p:cNvSpPr>
          <p:nvPr/>
        </p:nvSpPr>
        <p:spPr bwMode="auto">
          <a:xfrm>
            <a:off x="7086600" y="4210421"/>
            <a:ext cx="269875"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21" name="Rectangle 79"/>
          <p:cNvSpPr>
            <a:spLocks noChangeArrowheads="1"/>
          </p:cNvSpPr>
          <p:nvPr/>
        </p:nvSpPr>
        <p:spPr bwMode="auto">
          <a:xfrm>
            <a:off x="7356476" y="4210050"/>
            <a:ext cx="263524" cy="152400"/>
          </a:xfrm>
          <a:prstGeom prst="rect">
            <a:avLst/>
          </a:prstGeom>
          <a:solidFill>
            <a:srgbClr val="C0C0C0"/>
          </a:solidFill>
          <a:ln w="9360">
            <a:solidFill>
              <a:srgbClr val="000000"/>
            </a:solidFill>
            <a:miter lim="800000"/>
            <a:headEnd/>
            <a:tailEnd/>
          </a:ln>
          <a:effectLst/>
        </p:spPr>
        <p:txBody>
          <a:bodyPr wrap="none" anchor="ctr"/>
          <a:lstStyle/>
          <a:p>
            <a:endParaRPr lang="en-US"/>
          </a:p>
        </p:txBody>
      </p:sp>
      <p:sp>
        <p:nvSpPr>
          <p:cNvPr id="222" name="Line 100"/>
          <p:cNvSpPr>
            <a:spLocks noChangeShapeType="1"/>
          </p:cNvSpPr>
          <p:nvPr/>
        </p:nvSpPr>
        <p:spPr bwMode="auto">
          <a:xfrm flipV="1">
            <a:off x="5889245" y="4361987"/>
            <a:ext cx="1588" cy="384175"/>
          </a:xfrm>
          <a:prstGeom prst="line">
            <a:avLst/>
          </a:prstGeom>
          <a:noFill/>
          <a:ln w="9360">
            <a:solidFill>
              <a:srgbClr val="000000"/>
            </a:solidFill>
            <a:miter lim="800000"/>
            <a:headEnd/>
            <a:tailEnd type="triangle" w="med" len="med"/>
          </a:ln>
          <a:effectLst/>
        </p:spPr>
        <p:txBody>
          <a:bodyPr/>
          <a:lstStyle/>
          <a:p>
            <a:endParaRPr lang="en-US"/>
          </a:p>
        </p:txBody>
      </p:sp>
      <p:sp>
        <p:nvSpPr>
          <p:cNvPr id="223" name="Line 101"/>
          <p:cNvSpPr>
            <a:spLocks noChangeShapeType="1"/>
          </p:cNvSpPr>
          <p:nvPr/>
        </p:nvSpPr>
        <p:spPr bwMode="auto">
          <a:xfrm flipV="1">
            <a:off x="6696075" y="4368800"/>
            <a:ext cx="1588" cy="384175"/>
          </a:xfrm>
          <a:prstGeom prst="line">
            <a:avLst/>
          </a:prstGeom>
          <a:noFill/>
          <a:ln w="9360">
            <a:solidFill>
              <a:srgbClr val="000000"/>
            </a:solidFill>
            <a:miter lim="800000"/>
            <a:headEnd/>
            <a:tailEnd type="triangle" w="med" len="med"/>
          </a:ln>
          <a:effectLst/>
        </p:spPr>
        <p:txBody>
          <a:bodyPr/>
          <a:lstStyle/>
          <a:p>
            <a:endParaRPr lang="en-US"/>
          </a:p>
        </p:txBody>
      </p:sp>
      <p:sp>
        <p:nvSpPr>
          <p:cNvPr id="224" name="Line 101"/>
          <p:cNvSpPr>
            <a:spLocks noChangeShapeType="1"/>
          </p:cNvSpPr>
          <p:nvPr/>
        </p:nvSpPr>
        <p:spPr bwMode="auto">
          <a:xfrm flipV="1">
            <a:off x="6964362" y="4368800"/>
            <a:ext cx="1588" cy="384175"/>
          </a:xfrm>
          <a:prstGeom prst="line">
            <a:avLst/>
          </a:prstGeom>
          <a:noFill/>
          <a:ln w="9360">
            <a:solidFill>
              <a:srgbClr val="000000"/>
            </a:solidFill>
            <a:miter lim="800000"/>
            <a:headEnd/>
            <a:tailEnd type="triangle" w="med" len="med"/>
          </a:ln>
          <a:effectLst/>
        </p:spPr>
        <p:txBody>
          <a:bodyPr/>
          <a:lstStyle/>
          <a:p>
            <a:endParaRPr lang="en-US"/>
          </a:p>
        </p:txBody>
      </p:sp>
      <p:sp>
        <p:nvSpPr>
          <p:cNvPr id="225" name="Line 103"/>
          <p:cNvSpPr>
            <a:spLocks noChangeShapeType="1"/>
          </p:cNvSpPr>
          <p:nvPr/>
        </p:nvSpPr>
        <p:spPr bwMode="auto">
          <a:xfrm flipV="1">
            <a:off x="7491412" y="4368800"/>
            <a:ext cx="1588" cy="384175"/>
          </a:xfrm>
          <a:prstGeom prst="line">
            <a:avLst/>
          </a:prstGeom>
          <a:noFill/>
          <a:ln w="9360">
            <a:solidFill>
              <a:srgbClr val="000000"/>
            </a:solidFill>
            <a:miter lim="800000"/>
            <a:headEnd/>
            <a:tail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11163" y="493713"/>
            <a:ext cx="69802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TLB Translation</a:t>
            </a:r>
            <a:endParaRPr lang="en-GB" dirty="0"/>
          </a:p>
        </p:txBody>
      </p:sp>
      <p:sp>
        <p:nvSpPr>
          <p:cNvPr id="16386" name="Rectangle 2"/>
          <p:cNvSpPr>
            <a:spLocks noGrp="1" noChangeArrowheads="1"/>
          </p:cNvSpPr>
          <p:nvPr>
            <p:ph type="body" idx="1"/>
          </p:nvPr>
        </p:nvSpPr>
        <p:spPr>
          <a:xfrm>
            <a:off x="5715000" y="1371600"/>
            <a:ext cx="3276600" cy="3733800"/>
          </a:xfrm>
          <a:ln/>
        </p:spPr>
        <p:txBody>
          <a:bodyPr/>
          <a:lstStyle/>
          <a:p>
            <a:pPr marL="230188" indent="-230188">
              <a:spcBef>
                <a:spcPts val="1250"/>
              </a:spcBef>
              <a:buClrTx/>
              <a:buSzPct val="100000"/>
              <a:buFont typeface="+mj-lt"/>
              <a:buAutoNum type="arabicPeriod"/>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smtClean="0">
                <a:effectLst/>
              </a:rPr>
              <a:t>Partition </a:t>
            </a:r>
            <a:r>
              <a:rPr lang="en-GB" sz="2000" dirty="0">
                <a:effectLst/>
              </a:rPr>
              <a:t>VPN into TLBT and TLBI.</a:t>
            </a:r>
          </a:p>
          <a:p>
            <a:pPr marL="230188" indent="-230188">
              <a:spcBef>
                <a:spcPts val="1250"/>
              </a:spcBef>
              <a:buClrTx/>
              <a:buSzPct val="100000"/>
              <a:buFont typeface="+mj-lt"/>
              <a:buAutoNum type="arabicPeriod"/>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smtClean="0">
                <a:effectLst/>
              </a:rPr>
              <a:t>Is </a:t>
            </a:r>
            <a:r>
              <a:rPr lang="en-GB" sz="2000" dirty="0">
                <a:effectLst/>
              </a:rPr>
              <a:t>the PTE for VPN cached </a:t>
            </a:r>
            <a:r>
              <a:rPr lang="en-GB" sz="2000" dirty="0"/>
              <a:t>in set TLBI?</a:t>
            </a:r>
          </a:p>
          <a:p>
            <a:pPr marL="230188" indent="-230188">
              <a:buClrTx/>
              <a:buSzPct val="100000"/>
              <a:buFont typeface="+mj-lt"/>
              <a:buAutoNum type="arabicPeriod"/>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i="1" dirty="0" smtClean="0">
                <a:solidFill>
                  <a:srgbClr val="C00000"/>
                </a:solidFill>
              </a:rPr>
              <a:t>Yes</a:t>
            </a:r>
            <a:r>
              <a:rPr lang="en-GB" sz="2000" i="1" dirty="0">
                <a:solidFill>
                  <a:srgbClr val="C00000"/>
                </a:solidFill>
              </a:rPr>
              <a:t>:</a:t>
            </a:r>
            <a:r>
              <a:rPr lang="en-GB" sz="2000" dirty="0"/>
              <a:t> </a:t>
            </a:r>
            <a:r>
              <a:rPr lang="en-GB" sz="2000" dirty="0" smtClean="0"/>
              <a:t>Check </a:t>
            </a:r>
            <a:r>
              <a:rPr lang="en-GB" sz="2000" dirty="0"/>
              <a:t>permissions, build physical </a:t>
            </a:r>
            <a:r>
              <a:rPr lang="en-GB" sz="2000" dirty="0" smtClean="0"/>
              <a:t>address </a:t>
            </a:r>
            <a:endParaRPr lang="en-GB" sz="2000" dirty="0"/>
          </a:p>
          <a:p>
            <a:pPr marL="230188" indent="-230188">
              <a:spcBef>
                <a:spcPts val="1250"/>
              </a:spcBef>
              <a:buClrTx/>
              <a:buSzPct val="100000"/>
              <a:buFont typeface="+mj-lt"/>
              <a:buAutoNum type="arabicPeriod"/>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i="1" dirty="0" smtClean="0">
                <a:solidFill>
                  <a:srgbClr val="C00000"/>
                </a:solidFill>
              </a:rPr>
              <a:t>No:</a:t>
            </a:r>
            <a:r>
              <a:rPr lang="en-GB" sz="2000" dirty="0">
                <a:effectLst/>
              </a:rPr>
              <a:t> </a:t>
            </a:r>
            <a:r>
              <a:rPr lang="en-GB" sz="2000" dirty="0" smtClean="0">
                <a:effectLst/>
              </a:rPr>
              <a:t>Read </a:t>
            </a:r>
            <a:r>
              <a:rPr lang="en-GB" sz="2000" dirty="0">
                <a:effectLst/>
              </a:rPr>
              <a:t>PTE (and</a:t>
            </a:r>
            <a:r>
              <a:rPr lang="en-GB" sz="2000" dirty="0" smtClean="0">
                <a:effectLst/>
              </a:rPr>
              <a:t> others as necessary) </a:t>
            </a:r>
            <a:r>
              <a:rPr lang="en-GB" sz="2000" dirty="0">
                <a:effectLst/>
              </a:rPr>
              <a:t>from memory and build physical </a:t>
            </a:r>
            <a:r>
              <a:rPr lang="en-GB" sz="2000" dirty="0" smtClean="0">
                <a:effectLst/>
              </a:rPr>
              <a:t>address</a:t>
            </a:r>
            <a:endParaRPr lang="en-GB" sz="2000" dirty="0">
              <a:effectLst/>
            </a:endParaRPr>
          </a:p>
        </p:txBody>
      </p:sp>
      <p:sp>
        <p:nvSpPr>
          <p:cNvPr id="16387" name="Rectangle 3"/>
          <p:cNvSpPr>
            <a:spLocks noChangeArrowheads="1"/>
          </p:cNvSpPr>
          <p:nvPr/>
        </p:nvSpPr>
        <p:spPr bwMode="auto">
          <a:xfrm>
            <a:off x="990600" y="1905000"/>
            <a:ext cx="609600" cy="457200"/>
          </a:xfrm>
          <a:prstGeom prst="rect">
            <a:avLst/>
          </a:prstGeom>
          <a:solidFill>
            <a:srgbClr val="C0C0C0"/>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CPU</a:t>
            </a:r>
          </a:p>
        </p:txBody>
      </p:sp>
      <p:sp>
        <p:nvSpPr>
          <p:cNvPr id="16388" name="Rectangle 4"/>
          <p:cNvSpPr>
            <a:spLocks noChangeArrowheads="1"/>
          </p:cNvSpPr>
          <p:nvPr/>
        </p:nvSpPr>
        <p:spPr bwMode="auto">
          <a:xfrm>
            <a:off x="381000" y="2819400"/>
            <a:ext cx="1066800" cy="3048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VPN</a:t>
            </a:r>
          </a:p>
        </p:txBody>
      </p:sp>
      <p:sp>
        <p:nvSpPr>
          <p:cNvPr id="16389" name="Rectangle 5"/>
          <p:cNvSpPr>
            <a:spLocks noChangeArrowheads="1"/>
          </p:cNvSpPr>
          <p:nvPr/>
        </p:nvSpPr>
        <p:spPr bwMode="auto">
          <a:xfrm>
            <a:off x="1447800" y="2819400"/>
            <a:ext cx="5334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VPO</a:t>
            </a:r>
          </a:p>
        </p:txBody>
      </p:sp>
      <p:sp>
        <p:nvSpPr>
          <p:cNvPr id="16390" name="Text Box 6"/>
          <p:cNvSpPr txBox="1">
            <a:spLocks noChangeArrowheads="1"/>
          </p:cNvSpPr>
          <p:nvPr/>
        </p:nvSpPr>
        <p:spPr bwMode="auto">
          <a:xfrm>
            <a:off x="687388" y="25908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3300"/>
                </a:solidFill>
                <a:latin typeface="Calibri" pitchFamily="34" charset="0"/>
                <a:ea typeface="msgothic" charset="0"/>
                <a:cs typeface="msgothic" charset="0"/>
              </a:rPr>
              <a:t>36</a:t>
            </a:r>
            <a:endParaRPr lang="en-GB" sz="1400" b="1" dirty="0">
              <a:solidFill>
                <a:srgbClr val="003300"/>
              </a:solidFill>
              <a:latin typeface="Calibri" pitchFamily="34" charset="0"/>
              <a:ea typeface="msgothic" charset="0"/>
              <a:cs typeface="msgothic" charset="0"/>
            </a:endParaRPr>
          </a:p>
        </p:txBody>
      </p:sp>
      <p:sp>
        <p:nvSpPr>
          <p:cNvPr id="16391" name="Text Box 7"/>
          <p:cNvSpPr txBox="1">
            <a:spLocks noChangeArrowheads="1"/>
          </p:cNvSpPr>
          <p:nvPr/>
        </p:nvSpPr>
        <p:spPr bwMode="auto">
          <a:xfrm>
            <a:off x="1525588" y="2590800"/>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12</a:t>
            </a:r>
          </a:p>
        </p:txBody>
      </p:sp>
      <p:sp>
        <p:nvSpPr>
          <p:cNvPr id="16392" name="Line 8"/>
          <p:cNvSpPr>
            <a:spLocks noChangeShapeType="1"/>
          </p:cNvSpPr>
          <p:nvPr/>
        </p:nvSpPr>
        <p:spPr bwMode="auto">
          <a:xfrm>
            <a:off x="1219200" y="3124200"/>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16393" name="Rectangle 9"/>
          <p:cNvSpPr>
            <a:spLocks noChangeArrowheads="1"/>
          </p:cNvSpPr>
          <p:nvPr/>
        </p:nvSpPr>
        <p:spPr bwMode="auto">
          <a:xfrm>
            <a:off x="762000" y="3505200"/>
            <a:ext cx="533400" cy="3048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TLBT</a:t>
            </a:r>
          </a:p>
        </p:txBody>
      </p:sp>
      <p:sp>
        <p:nvSpPr>
          <p:cNvPr id="16394" name="Rectangle 10"/>
          <p:cNvSpPr>
            <a:spLocks noChangeArrowheads="1"/>
          </p:cNvSpPr>
          <p:nvPr/>
        </p:nvSpPr>
        <p:spPr bwMode="auto">
          <a:xfrm>
            <a:off x="1295400" y="3505200"/>
            <a:ext cx="533400" cy="3048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TLBI</a:t>
            </a:r>
          </a:p>
        </p:txBody>
      </p:sp>
      <p:sp>
        <p:nvSpPr>
          <p:cNvPr id="16395" name="Text Box 11"/>
          <p:cNvSpPr txBox="1">
            <a:spLocks noChangeArrowheads="1"/>
          </p:cNvSpPr>
          <p:nvPr/>
        </p:nvSpPr>
        <p:spPr bwMode="auto">
          <a:xfrm>
            <a:off x="1447800" y="3276600"/>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4</a:t>
            </a:r>
          </a:p>
        </p:txBody>
      </p:sp>
      <p:sp>
        <p:nvSpPr>
          <p:cNvPr id="16396" name="Text Box 12"/>
          <p:cNvSpPr txBox="1">
            <a:spLocks noChangeArrowheads="1"/>
          </p:cNvSpPr>
          <p:nvPr/>
        </p:nvSpPr>
        <p:spPr bwMode="auto">
          <a:xfrm>
            <a:off x="836613" y="32766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3300"/>
                </a:solidFill>
                <a:latin typeface="Calibri" pitchFamily="34" charset="0"/>
                <a:ea typeface="msgothic" charset="0"/>
                <a:cs typeface="msgothic" charset="0"/>
              </a:rPr>
              <a:t>32</a:t>
            </a:r>
            <a:endParaRPr lang="en-GB" sz="1400" b="1" dirty="0">
              <a:solidFill>
                <a:srgbClr val="003300"/>
              </a:solidFill>
              <a:latin typeface="Calibri" pitchFamily="34" charset="0"/>
              <a:ea typeface="msgothic" charset="0"/>
              <a:cs typeface="msgothic" charset="0"/>
            </a:endParaRPr>
          </a:p>
        </p:txBody>
      </p:sp>
      <p:sp>
        <p:nvSpPr>
          <p:cNvPr id="16397" name="Text Box 13"/>
          <p:cNvSpPr txBox="1">
            <a:spLocks noChangeArrowheads="1"/>
          </p:cNvSpPr>
          <p:nvPr/>
        </p:nvSpPr>
        <p:spPr bwMode="auto">
          <a:xfrm>
            <a:off x="1824038" y="2514600"/>
            <a:ext cx="1441740"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ea typeface="msgothic" charset="0"/>
                <a:cs typeface="msgothic" charset="0"/>
              </a:rPr>
              <a:t>virtual address</a:t>
            </a:r>
          </a:p>
        </p:txBody>
      </p:sp>
      <p:sp>
        <p:nvSpPr>
          <p:cNvPr id="16398" name="Rectangle 14"/>
          <p:cNvSpPr>
            <a:spLocks noChangeArrowheads="1"/>
          </p:cNvSpPr>
          <p:nvPr/>
        </p:nvSpPr>
        <p:spPr bwMode="auto">
          <a:xfrm>
            <a:off x="1752600" y="4267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399" name="Rectangle 15"/>
          <p:cNvSpPr>
            <a:spLocks noChangeArrowheads="1"/>
          </p:cNvSpPr>
          <p:nvPr/>
        </p:nvSpPr>
        <p:spPr bwMode="auto">
          <a:xfrm>
            <a:off x="2286000" y="4267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0" name="Rectangle 16"/>
          <p:cNvSpPr>
            <a:spLocks noChangeArrowheads="1"/>
          </p:cNvSpPr>
          <p:nvPr/>
        </p:nvSpPr>
        <p:spPr bwMode="auto">
          <a:xfrm>
            <a:off x="2819400" y="4267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1" name="Rectangle 17"/>
          <p:cNvSpPr>
            <a:spLocks noChangeArrowheads="1"/>
          </p:cNvSpPr>
          <p:nvPr/>
        </p:nvSpPr>
        <p:spPr bwMode="auto">
          <a:xfrm>
            <a:off x="3352800" y="4267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2" name="Rectangle 18"/>
          <p:cNvSpPr>
            <a:spLocks noChangeArrowheads="1"/>
          </p:cNvSpPr>
          <p:nvPr/>
        </p:nvSpPr>
        <p:spPr bwMode="auto">
          <a:xfrm>
            <a:off x="1752600" y="44196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3" name="Rectangle 19"/>
          <p:cNvSpPr>
            <a:spLocks noChangeArrowheads="1"/>
          </p:cNvSpPr>
          <p:nvPr/>
        </p:nvSpPr>
        <p:spPr bwMode="auto">
          <a:xfrm>
            <a:off x="2286000" y="4419600"/>
            <a:ext cx="533400" cy="152400"/>
          </a:xfrm>
          <a:prstGeom prst="rect">
            <a:avLst/>
          </a:prstGeom>
          <a:solidFill>
            <a:srgbClr val="C0C0C0"/>
          </a:solidFill>
          <a:ln w="9360">
            <a:solidFill>
              <a:srgbClr val="000000"/>
            </a:solidFill>
            <a:miter lim="800000"/>
            <a:headEnd/>
            <a:tailEnd/>
          </a:ln>
          <a:effectLst/>
        </p:spPr>
        <p:txBody>
          <a:bodyPr wrap="none" lIns="90360" tIns="0" rIns="90360" bIns="18288" anchor="ctr" anchorCtr="0"/>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rgbClr val="003300"/>
                </a:solidFill>
                <a:latin typeface="Calibri" pitchFamily="34" charset="0"/>
                <a:ea typeface="msgothic" charset="0"/>
                <a:cs typeface="msgothic" charset="0"/>
              </a:rPr>
              <a:t>PTE</a:t>
            </a:r>
            <a:endParaRPr lang="en-GB" sz="1400" b="1" dirty="0">
              <a:solidFill>
                <a:srgbClr val="003300"/>
              </a:solidFill>
              <a:latin typeface="Calibri" pitchFamily="34" charset="0"/>
              <a:ea typeface="msgothic" charset="0"/>
              <a:cs typeface="msgothic" charset="0"/>
            </a:endParaRPr>
          </a:p>
        </p:txBody>
      </p:sp>
      <p:sp>
        <p:nvSpPr>
          <p:cNvPr id="16404" name="Rectangle 20"/>
          <p:cNvSpPr>
            <a:spLocks noChangeArrowheads="1"/>
          </p:cNvSpPr>
          <p:nvPr/>
        </p:nvSpPr>
        <p:spPr bwMode="auto">
          <a:xfrm>
            <a:off x="2819400" y="44196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5" name="Rectangle 21"/>
          <p:cNvSpPr>
            <a:spLocks noChangeArrowheads="1"/>
          </p:cNvSpPr>
          <p:nvPr/>
        </p:nvSpPr>
        <p:spPr bwMode="auto">
          <a:xfrm>
            <a:off x="3352800" y="4419600"/>
            <a:ext cx="533400" cy="152400"/>
          </a:xfrm>
          <a:prstGeom prst="rect">
            <a:avLst/>
          </a:prstGeom>
          <a:solidFill>
            <a:srgbClr val="C0C0C0"/>
          </a:solidFill>
          <a:ln w="9360">
            <a:solidFill>
              <a:srgbClr val="000000"/>
            </a:solidFill>
            <a:miter lim="800000"/>
            <a:headEnd/>
            <a:tailEnd/>
          </a:ln>
          <a:effectLst/>
        </p:spPr>
        <p:txBody>
          <a:bodyPr wrap="none" lIns="90360" tIns="0" rIns="90360" bIns="18288" anchor="ctr" anchorCtr="0"/>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PTE</a:t>
            </a:r>
          </a:p>
        </p:txBody>
      </p:sp>
      <p:sp>
        <p:nvSpPr>
          <p:cNvPr id="16406" name="Rectangle 22"/>
          <p:cNvSpPr>
            <a:spLocks noChangeArrowheads="1"/>
          </p:cNvSpPr>
          <p:nvPr/>
        </p:nvSpPr>
        <p:spPr bwMode="auto">
          <a:xfrm>
            <a:off x="17526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7" name="Rectangle 23"/>
          <p:cNvSpPr>
            <a:spLocks noChangeArrowheads="1"/>
          </p:cNvSpPr>
          <p:nvPr/>
        </p:nvSpPr>
        <p:spPr bwMode="auto">
          <a:xfrm>
            <a:off x="22860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8" name="Rectangle 24"/>
          <p:cNvSpPr>
            <a:spLocks noChangeArrowheads="1"/>
          </p:cNvSpPr>
          <p:nvPr/>
        </p:nvSpPr>
        <p:spPr bwMode="auto">
          <a:xfrm>
            <a:off x="28194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9" name="Rectangle 25"/>
          <p:cNvSpPr>
            <a:spLocks noChangeArrowheads="1"/>
          </p:cNvSpPr>
          <p:nvPr/>
        </p:nvSpPr>
        <p:spPr bwMode="auto">
          <a:xfrm>
            <a:off x="33528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10" name="Rectangle 26"/>
          <p:cNvSpPr>
            <a:spLocks noChangeArrowheads="1"/>
          </p:cNvSpPr>
          <p:nvPr/>
        </p:nvSpPr>
        <p:spPr bwMode="auto">
          <a:xfrm>
            <a:off x="1752600" y="4953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11" name="Rectangle 27"/>
          <p:cNvSpPr>
            <a:spLocks noChangeArrowheads="1"/>
          </p:cNvSpPr>
          <p:nvPr/>
        </p:nvSpPr>
        <p:spPr bwMode="auto">
          <a:xfrm>
            <a:off x="2286000" y="4953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12" name="Rectangle 28"/>
          <p:cNvSpPr>
            <a:spLocks noChangeArrowheads="1"/>
          </p:cNvSpPr>
          <p:nvPr/>
        </p:nvSpPr>
        <p:spPr bwMode="auto">
          <a:xfrm>
            <a:off x="2819400" y="4953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13" name="Rectangle 29"/>
          <p:cNvSpPr>
            <a:spLocks noChangeArrowheads="1"/>
          </p:cNvSpPr>
          <p:nvPr/>
        </p:nvSpPr>
        <p:spPr bwMode="auto">
          <a:xfrm>
            <a:off x="3352800" y="4953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14" name="Text Box 30"/>
          <p:cNvSpPr txBox="1">
            <a:spLocks noChangeArrowheads="1"/>
          </p:cNvSpPr>
          <p:nvPr/>
        </p:nvSpPr>
        <p:spPr bwMode="auto">
          <a:xfrm>
            <a:off x="2613025" y="4535488"/>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3300"/>
                </a:solidFill>
                <a:latin typeface="Calibri" pitchFamily="34" charset="0"/>
                <a:ea typeface="msgothic" charset="0"/>
                <a:cs typeface="msgothic" charset="0"/>
              </a:rPr>
              <a:t>...</a:t>
            </a:r>
          </a:p>
        </p:txBody>
      </p:sp>
      <p:sp>
        <p:nvSpPr>
          <p:cNvPr id="16415" name="Line 31"/>
          <p:cNvSpPr>
            <a:spLocks noChangeShapeType="1"/>
          </p:cNvSpPr>
          <p:nvPr/>
        </p:nvSpPr>
        <p:spPr bwMode="auto">
          <a:xfrm>
            <a:off x="1447800" y="3810000"/>
            <a:ext cx="1588" cy="685800"/>
          </a:xfrm>
          <a:prstGeom prst="line">
            <a:avLst/>
          </a:prstGeom>
          <a:noFill/>
          <a:ln w="9360">
            <a:solidFill>
              <a:srgbClr val="000000"/>
            </a:solidFill>
            <a:miter lim="800000"/>
            <a:headEnd/>
            <a:tailEnd/>
          </a:ln>
          <a:effectLst/>
        </p:spPr>
        <p:txBody>
          <a:bodyPr/>
          <a:lstStyle/>
          <a:p>
            <a:endParaRPr lang="en-US"/>
          </a:p>
        </p:txBody>
      </p:sp>
      <p:sp>
        <p:nvSpPr>
          <p:cNvPr id="16416" name="Line 32"/>
          <p:cNvSpPr>
            <a:spLocks noChangeShapeType="1"/>
          </p:cNvSpPr>
          <p:nvPr/>
        </p:nvSpPr>
        <p:spPr bwMode="auto">
          <a:xfrm>
            <a:off x="1447800" y="4495800"/>
            <a:ext cx="304800" cy="1588"/>
          </a:xfrm>
          <a:prstGeom prst="line">
            <a:avLst/>
          </a:prstGeom>
          <a:noFill/>
          <a:ln w="9360">
            <a:solidFill>
              <a:srgbClr val="000000"/>
            </a:solidFill>
            <a:miter lim="800000"/>
            <a:headEnd/>
            <a:tailEnd type="triangle" w="med" len="med"/>
          </a:ln>
          <a:effectLst/>
        </p:spPr>
        <p:txBody>
          <a:bodyPr/>
          <a:lstStyle/>
          <a:p>
            <a:endParaRPr lang="en-US"/>
          </a:p>
        </p:txBody>
      </p:sp>
      <p:sp>
        <p:nvSpPr>
          <p:cNvPr id="16417" name="Line 33"/>
          <p:cNvSpPr>
            <a:spLocks noChangeShapeType="1"/>
          </p:cNvSpPr>
          <p:nvPr/>
        </p:nvSpPr>
        <p:spPr bwMode="auto">
          <a:xfrm>
            <a:off x="1066800" y="3810000"/>
            <a:ext cx="1588" cy="152400"/>
          </a:xfrm>
          <a:prstGeom prst="line">
            <a:avLst/>
          </a:prstGeom>
          <a:noFill/>
          <a:ln w="9360">
            <a:solidFill>
              <a:srgbClr val="000000"/>
            </a:solidFill>
            <a:miter lim="800000"/>
            <a:headEnd/>
            <a:tailEnd/>
          </a:ln>
          <a:effectLst/>
        </p:spPr>
        <p:txBody>
          <a:bodyPr/>
          <a:lstStyle/>
          <a:p>
            <a:endParaRPr lang="en-US"/>
          </a:p>
        </p:txBody>
      </p:sp>
      <p:sp>
        <p:nvSpPr>
          <p:cNvPr id="16418" name="Line 34"/>
          <p:cNvSpPr>
            <a:spLocks noChangeShapeType="1"/>
          </p:cNvSpPr>
          <p:nvPr/>
        </p:nvSpPr>
        <p:spPr bwMode="auto">
          <a:xfrm>
            <a:off x="1066800" y="3962400"/>
            <a:ext cx="2514600" cy="1588"/>
          </a:xfrm>
          <a:prstGeom prst="line">
            <a:avLst/>
          </a:prstGeom>
          <a:noFill/>
          <a:ln w="9360">
            <a:solidFill>
              <a:srgbClr val="000000"/>
            </a:solidFill>
            <a:miter lim="800000"/>
            <a:headEnd/>
            <a:tailEnd/>
          </a:ln>
          <a:effectLst/>
        </p:spPr>
        <p:txBody>
          <a:bodyPr/>
          <a:lstStyle/>
          <a:p>
            <a:endParaRPr lang="en-US"/>
          </a:p>
        </p:txBody>
      </p:sp>
      <p:sp>
        <p:nvSpPr>
          <p:cNvPr id="16419" name="Line 35"/>
          <p:cNvSpPr>
            <a:spLocks noChangeShapeType="1"/>
          </p:cNvSpPr>
          <p:nvPr/>
        </p:nvSpPr>
        <p:spPr bwMode="auto">
          <a:xfrm>
            <a:off x="2557848" y="3962400"/>
            <a:ext cx="1588" cy="457200"/>
          </a:xfrm>
          <a:prstGeom prst="line">
            <a:avLst/>
          </a:prstGeom>
          <a:noFill/>
          <a:ln w="9360">
            <a:solidFill>
              <a:srgbClr val="000000"/>
            </a:solidFill>
            <a:miter lim="800000"/>
            <a:headEnd/>
            <a:tailEnd type="triangle" w="med" len="med"/>
          </a:ln>
          <a:effectLst/>
        </p:spPr>
        <p:txBody>
          <a:bodyPr/>
          <a:lstStyle/>
          <a:p>
            <a:endParaRPr lang="en-US"/>
          </a:p>
        </p:txBody>
      </p:sp>
      <p:sp>
        <p:nvSpPr>
          <p:cNvPr id="16420" name="Line 36"/>
          <p:cNvSpPr>
            <a:spLocks noChangeShapeType="1"/>
          </p:cNvSpPr>
          <p:nvPr/>
        </p:nvSpPr>
        <p:spPr bwMode="auto">
          <a:xfrm>
            <a:off x="3581400" y="3962400"/>
            <a:ext cx="1588" cy="457200"/>
          </a:xfrm>
          <a:prstGeom prst="line">
            <a:avLst/>
          </a:prstGeom>
          <a:noFill/>
          <a:ln w="9360">
            <a:solidFill>
              <a:srgbClr val="000000"/>
            </a:solidFill>
            <a:miter lim="800000"/>
            <a:headEnd/>
            <a:tailEnd type="triangle" w="med" len="med"/>
          </a:ln>
          <a:effectLst/>
        </p:spPr>
        <p:txBody>
          <a:bodyPr/>
          <a:lstStyle/>
          <a:p>
            <a:endParaRPr lang="en-US"/>
          </a:p>
        </p:txBody>
      </p:sp>
      <p:sp>
        <p:nvSpPr>
          <p:cNvPr id="16421" name="Line 37"/>
          <p:cNvSpPr>
            <a:spLocks noChangeShapeType="1"/>
          </p:cNvSpPr>
          <p:nvPr/>
        </p:nvSpPr>
        <p:spPr bwMode="auto">
          <a:xfrm>
            <a:off x="1295400" y="2362200"/>
            <a:ext cx="1588" cy="457200"/>
          </a:xfrm>
          <a:prstGeom prst="line">
            <a:avLst/>
          </a:prstGeom>
          <a:noFill/>
          <a:ln w="9360">
            <a:solidFill>
              <a:srgbClr val="000000"/>
            </a:solidFill>
            <a:miter lim="800000"/>
            <a:headEnd/>
            <a:tailEnd type="triangle" w="med" len="med"/>
          </a:ln>
          <a:effectLst/>
        </p:spPr>
        <p:txBody>
          <a:bodyPr/>
          <a:lstStyle/>
          <a:p>
            <a:endParaRPr lang="en-US"/>
          </a:p>
        </p:txBody>
      </p:sp>
      <p:sp>
        <p:nvSpPr>
          <p:cNvPr id="16422" name="Line 38"/>
          <p:cNvSpPr>
            <a:spLocks noChangeShapeType="1"/>
          </p:cNvSpPr>
          <p:nvPr/>
        </p:nvSpPr>
        <p:spPr bwMode="auto">
          <a:xfrm>
            <a:off x="3886200" y="4648200"/>
            <a:ext cx="457200" cy="1588"/>
          </a:xfrm>
          <a:prstGeom prst="line">
            <a:avLst/>
          </a:prstGeom>
          <a:noFill/>
          <a:ln w="9360">
            <a:solidFill>
              <a:srgbClr val="000000"/>
            </a:solidFill>
            <a:miter lim="800000"/>
            <a:headEnd/>
            <a:tailEnd/>
          </a:ln>
          <a:effectLst/>
        </p:spPr>
        <p:txBody>
          <a:bodyPr/>
          <a:lstStyle/>
          <a:p>
            <a:endParaRPr lang="en-US"/>
          </a:p>
        </p:txBody>
      </p:sp>
      <p:sp>
        <p:nvSpPr>
          <p:cNvPr id="16423" name="Text Box 39"/>
          <p:cNvSpPr txBox="1">
            <a:spLocks noChangeArrowheads="1"/>
          </p:cNvSpPr>
          <p:nvPr/>
        </p:nvSpPr>
        <p:spPr bwMode="auto">
          <a:xfrm>
            <a:off x="498475" y="4114800"/>
            <a:ext cx="557588" cy="599693"/>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003300"/>
                </a:solidFill>
                <a:latin typeface="Calibri" pitchFamily="34" charset="0"/>
                <a:ea typeface="msgothic" charset="0"/>
                <a:cs typeface="msgothic" charset="0"/>
              </a:rPr>
              <a:t>TLB</a:t>
            </a:r>
          </a:p>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003300"/>
                </a:solidFill>
                <a:latin typeface="Calibri" pitchFamily="34" charset="0"/>
                <a:ea typeface="msgothic" charset="0"/>
                <a:cs typeface="msgothic" charset="0"/>
              </a:rPr>
              <a:t>miss</a:t>
            </a:r>
          </a:p>
        </p:txBody>
      </p:sp>
      <p:sp>
        <p:nvSpPr>
          <p:cNvPr id="16424" name="Text Box 40"/>
          <p:cNvSpPr txBox="1">
            <a:spLocks noChangeArrowheads="1"/>
          </p:cNvSpPr>
          <p:nvPr/>
        </p:nvSpPr>
        <p:spPr bwMode="auto">
          <a:xfrm>
            <a:off x="3886200" y="4038600"/>
            <a:ext cx="574675" cy="599693"/>
          </a:xfrm>
          <a:prstGeom prst="rect">
            <a:avLst/>
          </a:prstGeom>
          <a:noFill/>
          <a:ln w="9525">
            <a:noFill/>
            <a:round/>
            <a:headEnd/>
            <a:tailEnd/>
          </a:ln>
          <a:effectLst/>
        </p:spPr>
        <p:txBody>
          <a:bodyPr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003300"/>
                </a:solidFill>
                <a:latin typeface="Calibri" pitchFamily="34" charset="0"/>
                <a:ea typeface="msgothic" charset="0"/>
                <a:cs typeface="msgothic" charset="0"/>
              </a:rPr>
              <a:t>TLB</a:t>
            </a:r>
          </a:p>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003300"/>
                </a:solidFill>
                <a:latin typeface="Calibri" pitchFamily="34" charset="0"/>
                <a:ea typeface="msgothic" charset="0"/>
                <a:cs typeface="msgothic" charset="0"/>
              </a:rPr>
              <a:t>hit</a:t>
            </a:r>
          </a:p>
        </p:txBody>
      </p:sp>
      <p:sp>
        <p:nvSpPr>
          <p:cNvPr id="16425" name="Oval 41"/>
          <p:cNvSpPr>
            <a:spLocks noChangeArrowheads="1"/>
          </p:cNvSpPr>
          <p:nvPr/>
        </p:nvSpPr>
        <p:spPr bwMode="auto">
          <a:xfrm>
            <a:off x="508000" y="3098800"/>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16426" name="Oval 42"/>
          <p:cNvSpPr>
            <a:spLocks noChangeArrowheads="1"/>
          </p:cNvSpPr>
          <p:nvPr/>
        </p:nvSpPr>
        <p:spPr bwMode="auto">
          <a:xfrm>
            <a:off x="1181100" y="3098800"/>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16427" name="Line 43"/>
          <p:cNvSpPr>
            <a:spLocks noChangeShapeType="1"/>
          </p:cNvSpPr>
          <p:nvPr/>
        </p:nvSpPr>
        <p:spPr bwMode="auto">
          <a:xfrm>
            <a:off x="533400" y="3124200"/>
            <a:ext cx="1588" cy="2286000"/>
          </a:xfrm>
          <a:prstGeom prst="line">
            <a:avLst/>
          </a:prstGeom>
          <a:noFill/>
          <a:ln w="9360">
            <a:solidFill>
              <a:srgbClr val="000000"/>
            </a:solidFill>
            <a:miter lim="800000"/>
            <a:headEnd/>
            <a:tailEnd type="triangle" w="med" len="med"/>
          </a:ln>
          <a:effectLst/>
        </p:spPr>
        <p:txBody>
          <a:bodyPr/>
          <a:lstStyle/>
          <a:p>
            <a:endParaRPr lang="en-US"/>
          </a:p>
        </p:txBody>
      </p:sp>
      <p:sp>
        <p:nvSpPr>
          <p:cNvPr id="16428" name="Rectangle 44"/>
          <p:cNvSpPr>
            <a:spLocks noChangeArrowheads="1"/>
          </p:cNvSpPr>
          <p:nvPr/>
        </p:nvSpPr>
        <p:spPr bwMode="auto">
          <a:xfrm>
            <a:off x="457200" y="5410200"/>
            <a:ext cx="3429000" cy="5334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ea typeface="msgothic" charset="0"/>
                <a:cs typeface="msgothic" charset="0"/>
              </a:rPr>
              <a:t>page table translation</a:t>
            </a:r>
          </a:p>
        </p:txBody>
      </p:sp>
      <p:sp>
        <p:nvSpPr>
          <p:cNvPr id="16429" name="Line 45"/>
          <p:cNvSpPr>
            <a:spLocks noChangeShapeType="1"/>
          </p:cNvSpPr>
          <p:nvPr/>
        </p:nvSpPr>
        <p:spPr bwMode="auto">
          <a:xfrm>
            <a:off x="3886200" y="5638800"/>
            <a:ext cx="457200" cy="1588"/>
          </a:xfrm>
          <a:prstGeom prst="line">
            <a:avLst/>
          </a:prstGeom>
          <a:noFill/>
          <a:ln w="9360">
            <a:solidFill>
              <a:srgbClr val="000000"/>
            </a:solidFill>
            <a:miter lim="800000"/>
            <a:headEnd/>
            <a:tailEnd/>
          </a:ln>
          <a:effectLst/>
        </p:spPr>
        <p:txBody>
          <a:bodyPr/>
          <a:lstStyle/>
          <a:p>
            <a:endParaRPr lang="en-US"/>
          </a:p>
        </p:txBody>
      </p:sp>
      <p:sp>
        <p:nvSpPr>
          <p:cNvPr id="16430" name="Rectangle 46"/>
          <p:cNvSpPr>
            <a:spLocks noChangeArrowheads="1"/>
          </p:cNvSpPr>
          <p:nvPr/>
        </p:nvSpPr>
        <p:spPr bwMode="auto">
          <a:xfrm>
            <a:off x="4114800" y="4953000"/>
            <a:ext cx="1066800" cy="3048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PPN</a:t>
            </a:r>
          </a:p>
        </p:txBody>
      </p:sp>
      <p:sp>
        <p:nvSpPr>
          <p:cNvPr id="16431" name="Rectangle 47"/>
          <p:cNvSpPr>
            <a:spLocks noChangeArrowheads="1"/>
          </p:cNvSpPr>
          <p:nvPr/>
        </p:nvSpPr>
        <p:spPr bwMode="auto">
          <a:xfrm>
            <a:off x="5181600" y="4953000"/>
            <a:ext cx="5334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PPO</a:t>
            </a:r>
          </a:p>
        </p:txBody>
      </p:sp>
      <p:sp>
        <p:nvSpPr>
          <p:cNvPr id="16432" name="Text Box 48"/>
          <p:cNvSpPr txBox="1">
            <a:spLocks noChangeArrowheads="1"/>
          </p:cNvSpPr>
          <p:nvPr/>
        </p:nvSpPr>
        <p:spPr bwMode="auto">
          <a:xfrm>
            <a:off x="4418013" y="47244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4</a:t>
            </a:r>
            <a:r>
              <a:rPr lang="en-GB" sz="1400" b="1" dirty="0" smtClean="0">
                <a:solidFill>
                  <a:srgbClr val="003300"/>
                </a:solidFill>
                <a:latin typeface="Calibri" pitchFamily="34" charset="0"/>
                <a:ea typeface="msgothic" charset="0"/>
                <a:cs typeface="msgothic" charset="0"/>
              </a:rPr>
              <a:t>0</a:t>
            </a:r>
            <a:endParaRPr lang="en-GB" sz="1400" b="1" dirty="0">
              <a:solidFill>
                <a:srgbClr val="003300"/>
              </a:solidFill>
              <a:latin typeface="Calibri" pitchFamily="34" charset="0"/>
              <a:ea typeface="msgothic" charset="0"/>
              <a:cs typeface="msgothic" charset="0"/>
            </a:endParaRPr>
          </a:p>
        </p:txBody>
      </p:sp>
      <p:sp>
        <p:nvSpPr>
          <p:cNvPr id="16433" name="Text Box 49"/>
          <p:cNvSpPr txBox="1">
            <a:spLocks noChangeArrowheads="1"/>
          </p:cNvSpPr>
          <p:nvPr/>
        </p:nvSpPr>
        <p:spPr bwMode="auto">
          <a:xfrm>
            <a:off x="5335588" y="4724400"/>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12</a:t>
            </a:r>
          </a:p>
        </p:txBody>
      </p:sp>
      <p:sp>
        <p:nvSpPr>
          <p:cNvPr id="16434" name="Line 50"/>
          <p:cNvSpPr>
            <a:spLocks noChangeShapeType="1"/>
          </p:cNvSpPr>
          <p:nvPr/>
        </p:nvSpPr>
        <p:spPr bwMode="auto">
          <a:xfrm>
            <a:off x="4343400" y="4648200"/>
            <a:ext cx="1588" cy="304800"/>
          </a:xfrm>
          <a:prstGeom prst="line">
            <a:avLst/>
          </a:prstGeom>
          <a:noFill/>
          <a:ln w="9360">
            <a:solidFill>
              <a:srgbClr val="000000"/>
            </a:solidFill>
            <a:miter lim="800000"/>
            <a:headEnd/>
            <a:tailEnd type="triangle" w="med" len="med"/>
          </a:ln>
          <a:effectLst/>
        </p:spPr>
        <p:txBody>
          <a:bodyPr/>
          <a:lstStyle/>
          <a:p>
            <a:endParaRPr lang="en-US"/>
          </a:p>
        </p:txBody>
      </p:sp>
      <p:sp>
        <p:nvSpPr>
          <p:cNvPr id="16435" name="Line 51"/>
          <p:cNvSpPr>
            <a:spLocks noChangeShapeType="1"/>
          </p:cNvSpPr>
          <p:nvPr/>
        </p:nvSpPr>
        <p:spPr bwMode="auto">
          <a:xfrm flipV="1">
            <a:off x="4343400" y="5256213"/>
            <a:ext cx="1588" cy="384175"/>
          </a:xfrm>
          <a:prstGeom prst="line">
            <a:avLst/>
          </a:prstGeom>
          <a:noFill/>
          <a:ln w="9360">
            <a:solidFill>
              <a:srgbClr val="000000"/>
            </a:solidFill>
            <a:miter lim="800000"/>
            <a:headEnd/>
            <a:tailEnd type="triangle" w="med" len="med"/>
          </a:ln>
          <a:effectLst/>
        </p:spPr>
        <p:txBody>
          <a:bodyPr/>
          <a:lstStyle/>
          <a:p>
            <a:endParaRPr lang="en-US"/>
          </a:p>
        </p:txBody>
      </p:sp>
      <p:sp>
        <p:nvSpPr>
          <p:cNvPr id="16436" name="Oval 52"/>
          <p:cNvSpPr>
            <a:spLocks noChangeArrowheads="1"/>
          </p:cNvSpPr>
          <p:nvPr/>
        </p:nvSpPr>
        <p:spPr bwMode="auto">
          <a:xfrm>
            <a:off x="1955800" y="2997200"/>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16437" name="Line 53"/>
          <p:cNvSpPr>
            <a:spLocks noChangeShapeType="1"/>
          </p:cNvSpPr>
          <p:nvPr/>
        </p:nvSpPr>
        <p:spPr bwMode="auto">
          <a:xfrm>
            <a:off x="1981200" y="3048000"/>
            <a:ext cx="3352800" cy="1588"/>
          </a:xfrm>
          <a:prstGeom prst="line">
            <a:avLst/>
          </a:prstGeom>
          <a:noFill/>
          <a:ln w="9360">
            <a:solidFill>
              <a:srgbClr val="000000"/>
            </a:solidFill>
            <a:miter lim="800000"/>
            <a:headEnd/>
            <a:tailEnd/>
          </a:ln>
          <a:effectLst/>
        </p:spPr>
        <p:txBody>
          <a:bodyPr/>
          <a:lstStyle/>
          <a:p>
            <a:endParaRPr lang="en-US"/>
          </a:p>
        </p:txBody>
      </p:sp>
      <p:sp>
        <p:nvSpPr>
          <p:cNvPr id="16438" name="Line 54"/>
          <p:cNvSpPr>
            <a:spLocks noChangeShapeType="1"/>
          </p:cNvSpPr>
          <p:nvPr/>
        </p:nvSpPr>
        <p:spPr bwMode="auto">
          <a:xfrm>
            <a:off x="5334000" y="3048000"/>
            <a:ext cx="1588" cy="1905000"/>
          </a:xfrm>
          <a:prstGeom prst="line">
            <a:avLst/>
          </a:prstGeom>
          <a:noFill/>
          <a:ln w="9360">
            <a:solidFill>
              <a:srgbClr val="000000"/>
            </a:solidFill>
            <a:miter lim="800000"/>
            <a:headEnd/>
            <a:tailEnd type="triangle" w="med" len="med"/>
          </a:ln>
          <a:effectLst/>
        </p:spPr>
        <p:txBody>
          <a:bodyPr/>
          <a:lstStyle/>
          <a:p>
            <a:endParaRPr lang="en-US"/>
          </a:p>
        </p:txBody>
      </p:sp>
      <p:sp>
        <p:nvSpPr>
          <p:cNvPr id="16439" name="Text Box 55"/>
          <p:cNvSpPr txBox="1">
            <a:spLocks noChangeArrowheads="1"/>
          </p:cNvSpPr>
          <p:nvPr/>
        </p:nvSpPr>
        <p:spPr bwMode="auto">
          <a:xfrm>
            <a:off x="4545013" y="5260975"/>
            <a:ext cx="1093787" cy="534988"/>
          </a:xfrm>
          <a:prstGeom prst="rect">
            <a:avLst/>
          </a:prstGeom>
          <a:noFill/>
          <a:ln w="9525">
            <a:noFill/>
            <a:round/>
            <a:headEnd/>
            <a:tailEnd/>
          </a:ln>
          <a:effectLst/>
        </p:spPr>
        <p:txBody>
          <a:bodyPr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ea typeface="msgothic" charset="0"/>
                <a:cs typeface="msgothic" charset="0"/>
              </a:rPr>
              <a:t>physical address</a:t>
            </a:r>
          </a:p>
        </p:txBody>
      </p:sp>
      <p:sp>
        <p:nvSpPr>
          <p:cNvPr id="61" name="Oval 4"/>
          <p:cNvSpPr>
            <a:spLocks noChangeArrowheads="1"/>
          </p:cNvSpPr>
          <p:nvPr/>
        </p:nvSpPr>
        <p:spPr bwMode="auto">
          <a:xfrm>
            <a:off x="1905000" y="3518356"/>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62" name="Oval 18"/>
          <p:cNvSpPr>
            <a:spLocks noChangeArrowheads="1"/>
          </p:cNvSpPr>
          <p:nvPr/>
        </p:nvSpPr>
        <p:spPr bwMode="auto">
          <a:xfrm>
            <a:off x="2903451" y="3655675"/>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63" name="Oval 19"/>
          <p:cNvSpPr>
            <a:spLocks noChangeArrowheads="1"/>
          </p:cNvSpPr>
          <p:nvPr/>
        </p:nvSpPr>
        <p:spPr bwMode="auto">
          <a:xfrm>
            <a:off x="4323556" y="4375151"/>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3</a:t>
            </a:r>
          </a:p>
        </p:txBody>
      </p:sp>
      <p:sp>
        <p:nvSpPr>
          <p:cNvPr id="64" name="Oval 20"/>
          <p:cNvSpPr>
            <a:spLocks noChangeArrowheads="1"/>
          </p:cNvSpPr>
          <p:nvPr/>
        </p:nvSpPr>
        <p:spPr bwMode="auto">
          <a:xfrm>
            <a:off x="4143375" y="5668962"/>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67" name="Line 33"/>
          <p:cNvSpPr>
            <a:spLocks noChangeShapeType="1"/>
          </p:cNvSpPr>
          <p:nvPr/>
        </p:nvSpPr>
        <p:spPr bwMode="auto">
          <a:xfrm>
            <a:off x="2556260" y="4580238"/>
            <a:ext cx="1588" cy="292608"/>
          </a:xfrm>
          <a:prstGeom prst="line">
            <a:avLst/>
          </a:prstGeom>
          <a:noFill/>
          <a:ln w="9360">
            <a:solidFill>
              <a:srgbClr val="000000"/>
            </a:solidFill>
            <a:miter lim="800000"/>
            <a:headEnd/>
            <a:tailEnd/>
          </a:ln>
          <a:effectLst/>
        </p:spPr>
        <p:txBody>
          <a:bodyPr/>
          <a:lstStyle/>
          <a:p>
            <a:endParaRPr lang="en-US"/>
          </a:p>
        </p:txBody>
      </p:sp>
      <p:sp>
        <p:nvSpPr>
          <p:cNvPr id="68" name="Line 34"/>
          <p:cNvSpPr>
            <a:spLocks noChangeShapeType="1"/>
          </p:cNvSpPr>
          <p:nvPr/>
        </p:nvSpPr>
        <p:spPr bwMode="auto">
          <a:xfrm>
            <a:off x="1460568" y="4875212"/>
            <a:ext cx="1097280" cy="1588"/>
          </a:xfrm>
          <a:prstGeom prst="line">
            <a:avLst/>
          </a:prstGeom>
          <a:noFill/>
          <a:ln w="9360">
            <a:solidFill>
              <a:srgbClr val="000000"/>
            </a:solidFill>
            <a:miter lim="800000"/>
            <a:headEnd/>
            <a:tailEnd/>
          </a:ln>
          <a:effectLst/>
        </p:spPr>
        <p:txBody>
          <a:bodyPr/>
          <a:lstStyle/>
          <a:p>
            <a:endParaRPr lang="en-US"/>
          </a:p>
        </p:txBody>
      </p:sp>
      <p:sp>
        <p:nvSpPr>
          <p:cNvPr id="69" name="Line 35"/>
          <p:cNvSpPr>
            <a:spLocks noChangeShapeType="1"/>
          </p:cNvSpPr>
          <p:nvPr/>
        </p:nvSpPr>
        <p:spPr bwMode="auto">
          <a:xfrm>
            <a:off x="1456267" y="4876800"/>
            <a:ext cx="1588" cy="548640"/>
          </a:xfrm>
          <a:prstGeom prst="line">
            <a:avLst/>
          </a:prstGeom>
          <a:noFill/>
          <a:ln w="9360">
            <a:solidFill>
              <a:srgbClr val="000000"/>
            </a:solidFill>
            <a:miter lim="800000"/>
            <a:headEnd/>
            <a:tailEnd type="triangle" w="med" len="med"/>
          </a:ln>
          <a:effectLst/>
        </p:spPr>
        <p:txBody>
          <a:bodyPr/>
          <a:lstStyle/>
          <a:p>
            <a:endParaRPr lang="en-US"/>
          </a:p>
        </p:txBody>
      </p:sp>
      <p:sp>
        <p:nvSpPr>
          <p:cNvPr id="70" name="Text Box 40"/>
          <p:cNvSpPr txBox="1">
            <a:spLocks noChangeArrowheads="1"/>
          </p:cNvSpPr>
          <p:nvPr/>
        </p:nvSpPr>
        <p:spPr bwMode="auto">
          <a:xfrm>
            <a:off x="652848" y="4852086"/>
            <a:ext cx="820738" cy="599693"/>
          </a:xfrm>
          <a:prstGeom prst="rect">
            <a:avLst/>
          </a:prstGeom>
          <a:noFill/>
          <a:ln w="9525">
            <a:noFill/>
            <a:round/>
            <a:headEnd/>
            <a:tailEnd/>
          </a:ln>
          <a:effectLst/>
        </p:spPr>
        <p:txBody>
          <a:bodyPr wrap="squar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smtClean="0">
                <a:solidFill>
                  <a:srgbClr val="003300"/>
                </a:solidFill>
                <a:latin typeface="Calibri" pitchFamily="34" charset="0"/>
                <a:ea typeface="msgothic" charset="0"/>
                <a:cs typeface="msgothic" charset="0"/>
              </a:rPr>
              <a:t>partial</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smtClean="0">
                <a:solidFill>
                  <a:srgbClr val="003300"/>
                </a:solidFill>
                <a:latin typeface="Calibri" pitchFamily="34" charset="0"/>
                <a:ea typeface="msgothic" charset="0"/>
                <a:cs typeface="msgothic" charset="0"/>
              </a:rPr>
              <a:t>TLB</a:t>
            </a:r>
            <a:r>
              <a:rPr lang="en-GB" sz="1600" i="1" dirty="0">
                <a:solidFill>
                  <a:srgbClr val="003300"/>
                </a:solidFill>
                <a:latin typeface="Calibri" pitchFamily="34" charset="0"/>
                <a:ea typeface="msgothic" charset="0"/>
                <a:cs typeface="msgothic" charset="0"/>
              </a:rPr>
              <a:t> </a:t>
            </a:r>
            <a:r>
              <a:rPr lang="en-GB" sz="1600" b="1" i="1" dirty="0" smtClean="0">
                <a:solidFill>
                  <a:srgbClr val="003300"/>
                </a:solidFill>
                <a:latin typeface="Calibri" pitchFamily="34" charset="0"/>
                <a:ea typeface="msgothic" charset="0"/>
                <a:cs typeface="msgothic" charset="0"/>
              </a:rPr>
              <a:t>hit</a:t>
            </a:r>
            <a:endParaRPr lang="en-GB" sz="1600" b="1" i="1" dirty="0">
              <a:solidFill>
                <a:srgbClr val="003300"/>
              </a:solidFill>
              <a:latin typeface="Calibri" pitchFamily="34"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381000" y="409575"/>
            <a:ext cx="7627937" cy="6572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TLB Miss: Page Table Translation</a:t>
            </a:r>
            <a:endParaRPr lang="en-GB" dirty="0"/>
          </a:p>
        </p:txBody>
      </p:sp>
      <p:sp>
        <p:nvSpPr>
          <p:cNvPr id="28674" name="Rectangle 2"/>
          <p:cNvSpPr>
            <a:spLocks noChangeArrowheads="1"/>
          </p:cNvSpPr>
          <p:nvPr/>
        </p:nvSpPr>
        <p:spPr bwMode="auto">
          <a:xfrm>
            <a:off x="1143000" y="3276600"/>
            <a:ext cx="914400" cy="16002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8675" name="Rectangle 3"/>
          <p:cNvSpPr>
            <a:spLocks noChangeArrowheads="1"/>
          </p:cNvSpPr>
          <p:nvPr/>
        </p:nvSpPr>
        <p:spPr bwMode="auto">
          <a:xfrm>
            <a:off x="1143000" y="4316413"/>
            <a:ext cx="914400" cy="228600"/>
          </a:xfrm>
          <a:prstGeom prst="rect">
            <a:avLst/>
          </a:prstGeom>
          <a:solidFill>
            <a:srgbClr val="C0C0C0"/>
          </a:solidFill>
          <a:ln w="9360">
            <a:solidFill>
              <a:srgbClr val="000000"/>
            </a:solidFill>
            <a:miter lim="800000"/>
            <a:headEnd/>
            <a:tailEnd/>
          </a:ln>
          <a:effectLst/>
        </p:spPr>
        <p:txBody>
          <a:bodyPr wrap="none" lIns="90360" tIns="44280" rIns="90360" bIns="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3300"/>
                </a:solidFill>
                <a:latin typeface="Calibri" pitchFamily="34" charset="0"/>
                <a:ea typeface="msgothic" charset="0"/>
                <a:cs typeface="msgothic" charset="0"/>
              </a:rPr>
              <a:t>L1 PTE</a:t>
            </a:r>
            <a:endParaRPr lang="en-GB" sz="1400" dirty="0">
              <a:solidFill>
                <a:srgbClr val="003300"/>
              </a:solidFill>
              <a:latin typeface="Calibri" pitchFamily="34" charset="0"/>
              <a:ea typeface="msgothic" charset="0"/>
              <a:cs typeface="msgothic" charset="0"/>
            </a:endParaRPr>
          </a:p>
        </p:txBody>
      </p:sp>
      <p:sp>
        <p:nvSpPr>
          <p:cNvPr id="28676" name="Text Box 4"/>
          <p:cNvSpPr txBox="1">
            <a:spLocks noChangeArrowheads="1"/>
          </p:cNvSpPr>
          <p:nvPr/>
        </p:nvSpPr>
        <p:spPr bwMode="auto">
          <a:xfrm>
            <a:off x="192767" y="3157658"/>
            <a:ext cx="469585"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rgbClr val="003300"/>
                </a:solidFill>
                <a:latin typeface="Calibri" pitchFamily="34" charset="0"/>
                <a:ea typeface="msgothic" charset="0"/>
                <a:cs typeface="msgothic" charset="0"/>
              </a:rPr>
              <a:t>CR3</a:t>
            </a:r>
            <a:endParaRPr lang="en-GB" sz="1400" b="1" dirty="0">
              <a:solidFill>
                <a:srgbClr val="003300"/>
              </a:solidFill>
              <a:latin typeface="Calibri" pitchFamily="34" charset="0"/>
              <a:ea typeface="msgothic" charset="0"/>
              <a:cs typeface="msgothic" charset="0"/>
            </a:endParaRPr>
          </a:p>
        </p:txBody>
      </p:sp>
      <p:grpSp>
        <p:nvGrpSpPr>
          <p:cNvPr id="2" name="Group 54"/>
          <p:cNvGrpSpPr/>
          <p:nvPr/>
        </p:nvGrpSpPr>
        <p:grpSpPr>
          <a:xfrm>
            <a:off x="990600" y="1974622"/>
            <a:ext cx="152400" cy="2439988"/>
            <a:chOff x="990600" y="1974622"/>
            <a:chExt cx="152400" cy="2439988"/>
          </a:xfrm>
        </p:grpSpPr>
        <p:sp>
          <p:nvSpPr>
            <p:cNvPr id="28677" name="Line 5"/>
            <p:cNvSpPr>
              <a:spLocks noChangeShapeType="1"/>
            </p:cNvSpPr>
            <p:nvPr/>
          </p:nvSpPr>
          <p:spPr bwMode="auto">
            <a:xfrm>
              <a:off x="990600" y="1974622"/>
              <a:ext cx="1588" cy="2438400"/>
            </a:xfrm>
            <a:prstGeom prst="line">
              <a:avLst/>
            </a:prstGeom>
            <a:noFill/>
            <a:ln w="9360">
              <a:solidFill>
                <a:srgbClr val="000000"/>
              </a:solidFill>
              <a:miter lim="800000"/>
              <a:headEnd/>
              <a:tailEnd/>
            </a:ln>
            <a:effectLst/>
          </p:spPr>
          <p:txBody>
            <a:bodyPr/>
            <a:lstStyle/>
            <a:p>
              <a:endParaRPr lang="en-US"/>
            </a:p>
          </p:txBody>
        </p:sp>
        <p:sp>
          <p:nvSpPr>
            <p:cNvPr id="28678" name="Line 6"/>
            <p:cNvSpPr>
              <a:spLocks noChangeShapeType="1"/>
            </p:cNvSpPr>
            <p:nvPr/>
          </p:nvSpPr>
          <p:spPr bwMode="auto">
            <a:xfrm>
              <a:off x="990600" y="4413022"/>
              <a:ext cx="152400" cy="1588"/>
            </a:xfrm>
            <a:prstGeom prst="line">
              <a:avLst/>
            </a:prstGeom>
            <a:noFill/>
            <a:ln w="9360">
              <a:solidFill>
                <a:srgbClr val="000000"/>
              </a:solidFill>
              <a:miter lim="800000"/>
              <a:headEnd/>
              <a:tailEnd type="triangle" w="med" len="med"/>
            </a:ln>
            <a:effectLst/>
          </p:spPr>
          <p:txBody>
            <a:bodyPr/>
            <a:lstStyle/>
            <a:p>
              <a:endParaRPr lang="en-US"/>
            </a:p>
          </p:txBody>
        </p:sp>
      </p:grpSp>
      <p:sp>
        <p:nvSpPr>
          <p:cNvPr id="28679" name="Line 7"/>
          <p:cNvSpPr>
            <a:spLocks noChangeShapeType="1"/>
          </p:cNvSpPr>
          <p:nvPr/>
        </p:nvSpPr>
        <p:spPr bwMode="auto">
          <a:xfrm>
            <a:off x="622186" y="3303480"/>
            <a:ext cx="532053" cy="0"/>
          </a:xfrm>
          <a:prstGeom prst="line">
            <a:avLst/>
          </a:prstGeom>
          <a:noFill/>
          <a:ln w="9360">
            <a:solidFill>
              <a:srgbClr val="000000"/>
            </a:solidFill>
            <a:miter lim="800000"/>
            <a:headEnd/>
            <a:tailEnd type="triangle" w="med" len="med"/>
          </a:ln>
          <a:effectLst/>
        </p:spPr>
        <p:txBody>
          <a:bodyPr/>
          <a:lstStyle/>
          <a:p>
            <a:endParaRPr lang="en-US"/>
          </a:p>
        </p:txBody>
      </p:sp>
      <p:sp>
        <p:nvSpPr>
          <p:cNvPr id="28680" name="Text Box 8"/>
          <p:cNvSpPr txBox="1">
            <a:spLocks noChangeArrowheads="1"/>
          </p:cNvSpPr>
          <p:nvPr/>
        </p:nvSpPr>
        <p:spPr bwMode="auto">
          <a:xfrm>
            <a:off x="999002" y="2743200"/>
            <a:ext cx="1153504" cy="604643"/>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ea typeface="msgothic" charset="0"/>
                <a:cs typeface="msgothic" charset="0"/>
              </a:rPr>
              <a:t>Page</a:t>
            </a:r>
            <a:r>
              <a:rPr lang="en-GB" sz="1600" b="1" dirty="0" smtClean="0">
                <a:solidFill>
                  <a:srgbClr val="003300"/>
                </a:solidFill>
                <a:latin typeface="Calibri" pitchFamily="34" charset="0"/>
                <a:ea typeface="msgothic" charset="0"/>
                <a:cs typeface="msgothic" charset="0"/>
              </a:rPr>
              <a:t> global</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003300"/>
                </a:solidFill>
                <a:latin typeface="Calibri" pitchFamily="34" charset="0"/>
                <a:ea typeface="msgothic" charset="0"/>
                <a:cs typeface="msgothic" charset="0"/>
              </a:rPr>
              <a:t>directory</a:t>
            </a:r>
            <a:endParaRPr lang="en-GB" sz="1600" b="1" dirty="0">
              <a:solidFill>
                <a:srgbClr val="003300"/>
              </a:solidFill>
              <a:latin typeface="Calibri" pitchFamily="34" charset="0"/>
              <a:ea typeface="msgothic" charset="0"/>
              <a:cs typeface="msgothic" charset="0"/>
            </a:endParaRPr>
          </a:p>
        </p:txBody>
      </p:sp>
      <p:sp>
        <p:nvSpPr>
          <p:cNvPr id="28681" name="Rectangle 9"/>
          <p:cNvSpPr>
            <a:spLocks noChangeArrowheads="1"/>
          </p:cNvSpPr>
          <p:nvPr/>
        </p:nvSpPr>
        <p:spPr bwMode="auto">
          <a:xfrm>
            <a:off x="709613" y="1682978"/>
            <a:ext cx="1271587" cy="287338"/>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VPN1</a:t>
            </a:r>
          </a:p>
        </p:txBody>
      </p:sp>
      <p:sp>
        <p:nvSpPr>
          <p:cNvPr id="28682" name="Text Box 10"/>
          <p:cNvSpPr txBox="1">
            <a:spLocks noChangeArrowheads="1"/>
          </p:cNvSpPr>
          <p:nvPr/>
        </p:nvSpPr>
        <p:spPr bwMode="auto">
          <a:xfrm>
            <a:off x="1089025" y="1454378"/>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9</a:t>
            </a:r>
          </a:p>
        </p:txBody>
      </p:sp>
      <p:sp>
        <p:nvSpPr>
          <p:cNvPr id="28683" name="Rectangle 11"/>
          <p:cNvSpPr>
            <a:spLocks noChangeArrowheads="1"/>
          </p:cNvSpPr>
          <p:nvPr/>
        </p:nvSpPr>
        <p:spPr bwMode="auto">
          <a:xfrm>
            <a:off x="5791200" y="1682978"/>
            <a:ext cx="1843088" cy="287338"/>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VPO</a:t>
            </a:r>
          </a:p>
        </p:txBody>
      </p:sp>
      <p:sp>
        <p:nvSpPr>
          <p:cNvPr id="28684" name="Text Box 12"/>
          <p:cNvSpPr txBox="1">
            <a:spLocks noChangeArrowheads="1"/>
          </p:cNvSpPr>
          <p:nvPr/>
        </p:nvSpPr>
        <p:spPr bwMode="auto">
          <a:xfrm>
            <a:off x="6475413" y="1454378"/>
            <a:ext cx="365227" cy="279029"/>
          </a:xfrm>
          <a:prstGeom prst="rect">
            <a:avLst/>
          </a:prstGeom>
          <a:noFill/>
          <a:ln w="9525">
            <a:noFill/>
            <a:round/>
            <a:headEnd/>
            <a:tailEnd/>
          </a:ln>
          <a:effectLst/>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12</a:t>
            </a:r>
          </a:p>
        </p:txBody>
      </p:sp>
      <p:sp>
        <p:nvSpPr>
          <p:cNvPr id="28685" name="Text Box 13"/>
          <p:cNvSpPr txBox="1">
            <a:spLocks noChangeArrowheads="1"/>
          </p:cNvSpPr>
          <p:nvPr/>
        </p:nvSpPr>
        <p:spPr bwMode="auto">
          <a:xfrm>
            <a:off x="7002463" y="1301978"/>
            <a:ext cx="1621019" cy="333210"/>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Virtual address</a:t>
            </a:r>
          </a:p>
        </p:txBody>
      </p:sp>
      <p:sp>
        <p:nvSpPr>
          <p:cNvPr id="28686" name="Line 14"/>
          <p:cNvSpPr>
            <a:spLocks noChangeShapeType="1"/>
          </p:cNvSpPr>
          <p:nvPr/>
        </p:nvSpPr>
        <p:spPr bwMode="auto">
          <a:xfrm>
            <a:off x="2057400" y="4419600"/>
            <a:ext cx="76200" cy="1588"/>
          </a:xfrm>
          <a:prstGeom prst="line">
            <a:avLst/>
          </a:prstGeom>
          <a:noFill/>
          <a:ln w="9360">
            <a:solidFill>
              <a:srgbClr val="000000"/>
            </a:solidFill>
            <a:miter lim="800000"/>
            <a:headEnd/>
            <a:tailEnd/>
          </a:ln>
          <a:effectLst/>
        </p:spPr>
        <p:txBody>
          <a:bodyPr/>
          <a:lstStyle/>
          <a:p>
            <a:endParaRPr lang="en-US"/>
          </a:p>
        </p:txBody>
      </p:sp>
      <p:sp>
        <p:nvSpPr>
          <p:cNvPr id="28687" name="Line 15"/>
          <p:cNvSpPr>
            <a:spLocks noChangeShapeType="1"/>
          </p:cNvSpPr>
          <p:nvPr/>
        </p:nvSpPr>
        <p:spPr bwMode="auto">
          <a:xfrm>
            <a:off x="2133600" y="3303480"/>
            <a:ext cx="0" cy="1112562"/>
          </a:xfrm>
          <a:prstGeom prst="line">
            <a:avLst/>
          </a:prstGeom>
          <a:noFill/>
          <a:ln w="9360">
            <a:solidFill>
              <a:srgbClr val="000000"/>
            </a:solidFill>
            <a:miter lim="800000"/>
            <a:headEnd/>
            <a:tailEnd/>
          </a:ln>
          <a:effectLst/>
        </p:spPr>
        <p:txBody>
          <a:bodyPr/>
          <a:lstStyle/>
          <a:p>
            <a:endParaRPr lang="en-US"/>
          </a:p>
        </p:txBody>
      </p:sp>
      <p:sp>
        <p:nvSpPr>
          <p:cNvPr id="28688" name="Line 16"/>
          <p:cNvSpPr>
            <a:spLocks noChangeShapeType="1"/>
          </p:cNvSpPr>
          <p:nvPr/>
        </p:nvSpPr>
        <p:spPr bwMode="auto">
          <a:xfrm>
            <a:off x="2133600" y="3303480"/>
            <a:ext cx="304800" cy="0"/>
          </a:xfrm>
          <a:prstGeom prst="line">
            <a:avLst/>
          </a:prstGeom>
          <a:noFill/>
          <a:ln w="9360">
            <a:solidFill>
              <a:srgbClr val="000000"/>
            </a:solidFill>
            <a:miter lim="800000"/>
            <a:headEnd/>
            <a:tailEnd type="triangle" w="med" len="med"/>
          </a:ln>
          <a:effectLst/>
        </p:spPr>
        <p:txBody>
          <a:bodyPr/>
          <a:lstStyle/>
          <a:p>
            <a:endParaRPr lang="en-US"/>
          </a:p>
        </p:txBody>
      </p:sp>
      <p:sp>
        <p:nvSpPr>
          <p:cNvPr id="28689" name="Line 17"/>
          <p:cNvSpPr>
            <a:spLocks noChangeShapeType="1"/>
          </p:cNvSpPr>
          <p:nvPr/>
        </p:nvSpPr>
        <p:spPr bwMode="auto">
          <a:xfrm>
            <a:off x="6019800" y="4419600"/>
            <a:ext cx="1588" cy="1295400"/>
          </a:xfrm>
          <a:prstGeom prst="line">
            <a:avLst/>
          </a:prstGeom>
          <a:noFill/>
          <a:ln w="9360">
            <a:solidFill>
              <a:srgbClr val="000000"/>
            </a:solidFill>
            <a:miter lim="800000"/>
            <a:headEnd/>
            <a:tailEnd/>
          </a:ln>
          <a:effectLst/>
        </p:spPr>
        <p:txBody>
          <a:bodyPr/>
          <a:lstStyle/>
          <a:p>
            <a:endParaRPr lang="en-US"/>
          </a:p>
        </p:txBody>
      </p:sp>
      <p:sp>
        <p:nvSpPr>
          <p:cNvPr id="28690" name="Line 18"/>
          <p:cNvSpPr>
            <a:spLocks noChangeShapeType="1"/>
          </p:cNvSpPr>
          <p:nvPr/>
        </p:nvSpPr>
        <p:spPr bwMode="auto">
          <a:xfrm>
            <a:off x="6704012" y="1968044"/>
            <a:ext cx="1588" cy="4069080"/>
          </a:xfrm>
          <a:prstGeom prst="line">
            <a:avLst/>
          </a:prstGeom>
          <a:noFill/>
          <a:ln w="9360">
            <a:solidFill>
              <a:srgbClr val="000000"/>
            </a:solidFill>
            <a:miter lim="800000"/>
            <a:headEnd/>
            <a:tailEnd type="triangle" w="med" len="med"/>
          </a:ln>
          <a:effectLst/>
        </p:spPr>
        <p:txBody>
          <a:bodyPr/>
          <a:lstStyle/>
          <a:p>
            <a:endParaRPr lang="en-US"/>
          </a:p>
        </p:txBody>
      </p:sp>
      <p:sp>
        <p:nvSpPr>
          <p:cNvPr id="28691" name="Rectangle 19"/>
          <p:cNvSpPr>
            <a:spLocks noChangeArrowheads="1"/>
          </p:cNvSpPr>
          <p:nvPr/>
        </p:nvSpPr>
        <p:spPr bwMode="auto">
          <a:xfrm>
            <a:off x="668338" y="6037263"/>
            <a:ext cx="4495800" cy="287337"/>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PPN</a:t>
            </a:r>
          </a:p>
        </p:txBody>
      </p:sp>
      <p:sp>
        <p:nvSpPr>
          <p:cNvPr id="28692" name="Rectangle 20"/>
          <p:cNvSpPr>
            <a:spLocks noChangeArrowheads="1"/>
          </p:cNvSpPr>
          <p:nvPr/>
        </p:nvSpPr>
        <p:spPr bwMode="auto">
          <a:xfrm>
            <a:off x="5164138" y="6037263"/>
            <a:ext cx="1874837" cy="287337"/>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PPO</a:t>
            </a:r>
          </a:p>
        </p:txBody>
      </p:sp>
      <p:sp>
        <p:nvSpPr>
          <p:cNvPr id="28693" name="Text Box 21"/>
          <p:cNvSpPr txBox="1">
            <a:spLocks noChangeArrowheads="1"/>
          </p:cNvSpPr>
          <p:nvPr/>
        </p:nvSpPr>
        <p:spPr bwMode="auto">
          <a:xfrm>
            <a:off x="2728913" y="5715000"/>
            <a:ext cx="365227" cy="279029"/>
          </a:xfrm>
          <a:prstGeom prst="rect">
            <a:avLst/>
          </a:prstGeom>
          <a:noFill/>
          <a:ln w="9525">
            <a:noFill/>
            <a:round/>
            <a:headEnd/>
            <a:tailEnd/>
          </a:ln>
          <a:effectLst/>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40</a:t>
            </a:r>
          </a:p>
        </p:txBody>
      </p:sp>
      <p:sp>
        <p:nvSpPr>
          <p:cNvPr id="28694" name="Text Box 22"/>
          <p:cNvSpPr txBox="1">
            <a:spLocks noChangeArrowheads="1"/>
          </p:cNvSpPr>
          <p:nvPr/>
        </p:nvSpPr>
        <p:spPr bwMode="auto">
          <a:xfrm>
            <a:off x="5915025" y="5786438"/>
            <a:ext cx="365227" cy="279029"/>
          </a:xfrm>
          <a:prstGeom prst="rect">
            <a:avLst/>
          </a:prstGeom>
          <a:noFill/>
          <a:ln w="9525">
            <a:noFill/>
            <a:round/>
            <a:headEnd/>
            <a:tailEnd/>
          </a:ln>
          <a:effectLst/>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12</a:t>
            </a:r>
          </a:p>
        </p:txBody>
      </p:sp>
      <p:sp>
        <p:nvSpPr>
          <p:cNvPr id="28695" name="Text Box 23"/>
          <p:cNvSpPr txBox="1">
            <a:spLocks noChangeArrowheads="1"/>
          </p:cNvSpPr>
          <p:nvPr/>
        </p:nvSpPr>
        <p:spPr bwMode="auto">
          <a:xfrm>
            <a:off x="7042150" y="6017537"/>
            <a:ext cx="1735859" cy="333210"/>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Physical address</a:t>
            </a:r>
          </a:p>
        </p:txBody>
      </p:sp>
      <p:sp>
        <p:nvSpPr>
          <p:cNvPr id="28696" name="Line 24"/>
          <p:cNvSpPr>
            <a:spLocks noChangeShapeType="1"/>
          </p:cNvSpPr>
          <p:nvPr/>
        </p:nvSpPr>
        <p:spPr bwMode="auto">
          <a:xfrm flipH="1">
            <a:off x="3656013" y="5715000"/>
            <a:ext cx="2365375" cy="1588"/>
          </a:xfrm>
          <a:prstGeom prst="line">
            <a:avLst/>
          </a:prstGeom>
          <a:noFill/>
          <a:ln w="9360">
            <a:solidFill>
              <a:srgbClr val="000000"/>
            </a:solidFill>
            <a:miter lim="800000"/>
            <a:headEnd/>
            <a:tailEnd/>
          </a:ln>
          <a:effectLst/>
        </p:spPr>
        <p:txBody>
          <a:bodyPr/>
          <a:lstStyle/>
          <a:p>
            <a:endParaRPr lang="en-US"/>
          </a:p>
        </p:txBody>
      </p:sp>
      <p:sp>
        <p:nvSpPr>
          <p:cNvPr id="28697" name="Line 25"/>
          <p:cNvSpPr>
            <a:spLocks noChangeShapeType="1"/>
          </p:cNvSpPr>
          <p:nvPr/>
        </p:nvSpPr>
        <p:spPr bwMode="auto">
          <a:xfrm>
            <a:off x="3657600" y="5715000"/>
            <a:ext cx="1588" cy="304800"/>
          </a:xfrm>
          <a:prstGeom prst="line">
            <a:avLst/>
          </a:prstGeom>
          <a:noFill/>
          <a:ln w="9360">
            <a:solidFill>
              <a:srgbClr val="000000"/>
            </a:solidFill>
            <a:miter lim="800000"/>
            <a:headEnd/>
            <a:tailEnd type="triangle" w="med" len="med"/>
          </a:ln>
          <a:effectLst/>
        </p:spPr>
        <p:txBody>
          <a:bodyPr/>
          <a:lstStyle/>
          <a:p>
            <a:endParaRPr lang="en-US"/>
          </a:p>
        </p:txBody>
      </p:sp>
      <p:sp>
        <p:nvSpPr>
          <p:cNvPr id="28698" name="Rectangle 26"/>
          <p:cNvSpPr>
            <a:spLocks noChangeArrowheads="1"/>
          </p:cNvSpPr>
          <p:nvPr/>
        </p:nvSpPr>
        <p:spPr bwMode="auto">
          <a:xfrm>
            <a:off x="1981200" y="1682978"/>
            <a:ext cx="1271588" cy="287338"/>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VPN2</a:t>
            </a:r>
          </a:p>
        </p:txBody>
      </p:sp>
      <p:sp>
        <p:nvSpPr>
          <p:cNvPr id="28699" name="Rectangle 27"/>
          <p:cNvSpPr>
            <a:spLocks noChangeArrowheads="1"/>
          </p:cNvSpPr>
          <p:nvPr/>
        </p:nvSpPr>
        <p:spPr bwMode="auto">
          <a:xfrm>
            <a:off x="3252788" y="1682978"/>
            <a:ext cx="1271587" cy="287338"/>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VPN3</a:t>
            </a:r>
          </a:p>
        </p:txBody>
      </p:sp>
      <p:sp>
        <p:nvSpPr>
          <p:cNvPr id="28700" name="Rectangle 28"/>
          <p:cNvSpPr>
            <a:spLocks noChangeArrowheads="1"/>
          </p:cNvSpPr>
          <p:nvPr/>
        </p:nvSpPr>
        <p:spPr bwMode="auto">
          <a:xfrm>
            <a:off x="4524375" y="1682978"/>
            <a:ext cx="1271588" cy="287338"/>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VPN4</a:t>
            </a:r>
          </a:p>
        </p:txBody>
      </p:sp>
      <p:sp>
        <p:nvSpPr>
          <p:cNvPr id="28701" name="Text Box 29"/>
          <p:cNvSpPr txBox="1">
            <a:spLocks noChangeArrowheads="1"/>
          </p:cNvSpPr>
          <p:nvPr/>
        </p:nvSpPr>
        <p:spPr bwMode="auto">
          <a:xfrm>
            <a:off x="2436813" y="1454378"/>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9</a:t>
            </a:r>
          </a:p>
        </p:txBody>
      </p:sp>
      <p:sp>
        <p:nvSpPr>
          <p:cNvPr id="28702" name="Text Box 30"/>
          <p:cNvSpPr txBox="1">
            <a:spLocks noChangeArrowheads="1"/>
          </p:cNvSpPr>
          <p:nvPr/>
        </p:nvSpPr>
        <p:spPr bwMode="auto">
          <a:xfrm>
            <a:off x="3732213" y="1454378"/>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9</a:t>
            </a:r>
          </a:p>
        </p:txBody>
      </p:sp>
      <p:sp>
        <p:nvSpPr>
          <p:cNvPr id="28703" name="Text Box 31"/>
          <p:cNvSpPr txBox="1">
            <a:spLocks noChangeArrowheads="1"/>
          </p:cNvSpPr>
          <p:nvPr/>
        </p:nvSpPr>
        <p:spPr bwMode="auto">
          <a:xfrm>
            <a:off x="5027613" y="1454378"/>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9</a:t>
            </a:r>
          </a:p>
        </p:txBody>
      </p:sp>
      <p:sp>
        <p:nvSpPr>
          <p:cNvPr id="28708" name="Rectangle 36"/>
          <p:cNvSpPr>
            <a:spLocks noChangeArrowheads="1"/>
          </p:cNvSpPr>
          <p:nvPr/>
        </p:nvSpPr>
        <p:spPr bwMode="auto">
          <a:xfrm>
            <a:off x="2438400" y="3276600"/>
            <a:ext cx="914400" cy="16002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8709" name="Rectangle 37"/>
          <p:cNvSpPr>
            <a:spLocks noChangeArrowheads="1"/>
          </p:cNvSpPr>
          <p:nvPr/>
        </p:nvSpPr>
        <p:spPr bwMode="auto">
          <a:xfrm>
            <a:off x="2438400" y="4316413"/>
            <a:ext cx="914400" cy="228600"/>
          </a:xfrm>
          <a:prstGeom prst="rect">
            <a:avLst/>
          </a:prstGeom>
          <a:solidFill>
            <a:srgbClr val="C0C0C0"/>
          </a:solidFill>
          <a:ln w="9360">
            <a:solidFill>
              <a:srgbClr val="000000"/>
            </a:solidFill>
            <a:miter lim="800000"/>
            <a:headEnd/>
            <a:tailEnd/>
          </a:ln>
          <a:effectLst/>
        </p:spPr>
        <p:txBody>
          <a:bodyPr wrap="none" lIns="90360" tIns="44280" rIns="90360" bIns="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3300"/>
                </a:solidFill>
                <a:latin typeface="Calibri" pitchFamily="34" charset="0"/>
                <a:ea typeface="msgothic" charset="0"/>
                <a:cs typeface="msgothic" charset="0"/>
              </a:rPr>
              <a:t>L2 PTE</a:t>
            </a:r>
            <a:endParaRPr lang="en-GB" sz="1400" dirty="0">
              <a:solidFill>
                <a:srgbClr val="003300"/>
              </a:solidFill>
              <a:latin typeface="Calibri" pitchFamily="34" charset="0"/>
              <a:ea typeface="msgothic" charset="0"/>
              <a:cs typeface="msgothic" charset="0"/>
            </a:endParaRPr>
          </a:p>
        </p:txBody>
      </p:sp>
      <p:sp>
        <p:nvSpPr>
          <p:cNvPr id="28710" name="Text Box 38"/>
          <p:cNvSpPr txBox="1">
            <a:spLocks noChangeArrowheads="1"/>
          </p:cNvSpPr>
          <p:nvPr/>
        </p:nvSpPr>
        <p:spPr bwMode="auto">
          <a:xfrm>
            <a:off x="2338439" y="2740452"/>
            <a:ext cx="1140279" cy="604643"/>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ea typeface="msgothic" charset="0"/>
                <a:cs typeface="msgothic" charset="0"/>
              </a:rPr>
              <a:t>Page</a:t>
            </a:r>
            <a:r>
              <a:rPr lang="en-GB" sz="1600" b="1" dirty="0" smtClean="0">
                <a:solidFill>
                  <a:srgbClr val="003300"/>
                </a:solidFill>
                <a:latin typeface="Calibri" pitchFamily="34" charset="0"/>
                <a:ea typeface="msgothic" charset="0"/>
                <a:cs typeface="msgothic" charset="0"/>
              </a:rPr>
              <a:t> upper </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003300"/>
                </a:solidFill>
                <a:latin typeface="Calibri" pitchFamily="34" charset="0"/>
                <a:ea typeface="msgothic" charset="0"/>
                <a:cs typeface="msgothic" charset="0"/>
              </a:rPr>
              <a:t>directory</a:t>
            </a:r>
            <a:endParaRPr lang="en-GB" sz="1600" b="1" dirty="0">
              <a:solidFill>
                <a:srgbClr val="003300"/>
              </a:solidFill>
              <a:latin typeface="Calibri" pitchFamily="34" charset="0"/>
              <a:ea typeface="msgothic" charset="0"/>
              <a:cs typeface="msgothic" charset="0"/>
            </a:endParaRPr>
          </a:p>
        </p:txBody>
      </p:sp>
      <p:sp>
        <p:nvSpPr>
          <p:cNvPr id="28711" name="Line 39"/>
          <p:cNvSpPr>
            <a:spLocks noChangeShapeType="1"/>
          </p:cNvSpPr>
          <p:nvPr/>
        </p:nvSpPr>
        <p:spPr bwMode="auto">
          <a:xfrm>
            <a:off x="3352800" y="4419600"/>
            <a:ext cx="76200" cy="1588"/>
          </a:xfrm>
          <a:prstGeom prst="line">
            <a:avLst/>
          </a:prstGeom>
          <a:noFill/>
          <a:ln w="9360">
            <a:solidFill>
              <a:srgbClr val="000000"/>
            </a:solidFill>
            <a:miter lim="800000"/>
            <a:headEnd/>
            <a:tailEnd/>
          </a:ln>
          <a:effectLst/>
        </p:spPr>
        <p:txBody>
          <a:bodyPr/>
          <a:lstStyle/>
          <a:p>
            <a:endParaRPr lang="en-US"/>
          </a:p>
        </p:txBody>
      </p:sp>
      <p:sp>
        <p:nvSpPr>
          <p:cNvPr id="28712" name="Line 40"/>
          <p:cNvSpPr>
            <a:spLocks noChangeShapeType="1"/>
          </p:cNvSpPr>
          <p:nvPr/>
        </p:nvSpPr>
        <p:spPr bwMode="auto">
          <a:xfrm>
            <a:off x="3429000" y="3303480"/>
            <a:ext cx="1588" cy="1112562"/>
          </a:xfrm>
          <a:prstGeom prst="line">
            <a:avLst/>
          </a:prstGeom>
          <a:noFill/>
          <a:ln w="9360">
            <a:solidFill>
              <a:srgbClr val="000000"/>
            </a:solidFill>
            <a:miter lim="800000"/>
            <a:headEnd/>
            <a:tailEnd/>
          </a:ln>
          <a:effectLst/>
        </p:spPr>
        <p:txBody>
          <a:bodyPr/>
          <a:lstStyle/>
          <a:p>
            <a:endParaRPr lang="en-US"/>
          </a:p>
        </p:txBody>
      </p:sp>
      <p:sp>
        <p:nvSpPr>
          <p:cNvPr id="28713" name="Line 41"/>
          <p:cNvSpPr>
            <a:spLocks noChangeShapeType="1"/>
          </p:cNvSpPr>
          <p:nvPr/>
        </p:nvSpPr>
        <p:spPr bwMode="auto">
          <a:xfrm>
            <a:off x="3429000" y="3303480"/>
            <a:ext cx="304800" cy="0"/>
          </a:xfrm>
          <a:prstGeom prst="line">
            <a:avLst/>
          </a:prstGeom>
          <a:noFill/>
          <a:ln w="9360">
            <a:solidFill>
              <a:srgbClr val="000000"/>
            </a:solidFill>
            <a:miter lim="800000"/>
            <a:headEnd/>
            <a:tailEnd type="triangle" w="med" len="med"/>
          </a:ln>
          <a:effectLst/>
        </p:spPr>
        <p:txBody>
          <a:bodyPr/>
          <a:lstStyle/>
          <a:p>
            <a:endParaRPr lang="en-US"/>
          </a:p>
        </p:txBody>
      </p:sp>
      <p:sp>
        <p:nvSpPr>
          <p:cNvPr id="28715" name="Rectangle 43"/>
          <p:cNvSpPr>
            <a:spLocks noChangeArrowheads="1"/>
          </p:cNvSpPr>
          <p:nvPr/>
        </p:nvSpPr>
        <p:spPr bwMode="auto">
          <a:xfrm>
            <a:off x="3733800" y="3276600"/>
            <a:ext cx="914400" cy="16002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8716" name="Rectangle 44"/>
          <p:cNvSpPr>
            <a:spLocks noChangeArrowheads="1"/>
          </p:cNvSpPr>
          <p:nvPr/>
        </p:nvSpPr>
        <p:spPr bwMode="auto">
          <a:xfrm>
            <a:off x="3733800" y="4316413"/>
            <a:ext cx="914400" cy="228600"/>
          </a:xfrm>
          <a:prstGeom prst="rect">
            <a:avLst/>
          </a:prstGeom>
          <a:solidFill>
            <a:srgbClr val="C0C0C0"/>
          </a:solidFill>
          <a:ln w="9360">
            <a:solidFill>
              <a:srgbClr val="000000"/>
            </a:solidFill>
            <a:miter lim="800000"/>
            <a:headEnd/>
            <a:tailEnd/>
          </a:ln>
          <a:effectLst/>
        </p:spPr>
        <p:txBody>
          <a:bodyPr wrap="none" lIns="90360" tIns="44280" rIns="90360" bIns="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3300"/>
                </a:solidFill>
                <a:latin typeface="Calibri" pitchFamily="34" charset="0"/>
                <a:ea typeface="msgothic" charset="0"/>
                <a:cs typeface="msgothic" charset="0"/>
              </a:rPr>
              <a:t>L3 PTE</a:t>
            </a:r>
            <a:endParaRPr lang="en-GB" sz="1400" dirty="0">
              <a:solidFill>
                <a:srgbClr val="003300"/>
              </a:solidFill>
              <a:latin typeface="Calibri" pitchFamily="34" charset="0"/>
              <a:ea typeface="msgothic" charset="0"/>
              <a:cs typeface="msgothic" charset="0"/>
            </a:endParaRPr>
          </a:p>
        </p:txBody>
      </p:sp>
      <p:sp>
        <p:nvSpPr>
          <p:cNvPr id="28717" name="Text Box 45"/>
          <p:cNvSpPr txBox="1">
            <a:spLocks noChangeArrowheads="1"/>
          </p:cNvSpPr>
          <p:nvPr/>
        </p:nvSpPr>
        <p:spPr bwMode="auto">
          <a:xfrm>
            <a:off x="3596480" y="2741826"/>
            <a:ext cx="1224938" cy="604643"/>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003300"/>
                </a:solidFill>
                <a:latin typeface="Calibri" pitchFamily="34" charset="0"/>
                <a:ea typeface="msgothic" charset="0"/>
                <a:cs typeface="msgothic" charset="0"/>
              </a:rPr>
              <a:t>Page</a:t>
            </a:r>
            <a:r>
              <a:rPr lang="en-GB" sz="1600" dirty="0" smtClean="0">
                <a:solidFill>
                  <a:srgbClr val="003300"/>
                </a:solidFill>
                <a:latin typeface="Calibri" pitchFamily="34" charset="0"/>
                <a:ea typeface="msgothic" charset="0"/>
                <a:cs typeface="msgothic" charset="0"/>
              </a:rPr>
              <a:t> </a:t>
            </a:r>
            <a:r>
              <a:rPr lang="en-GB" sz="1600" b="1" dirty="0" smtClean="0">
                <a:solidFill>
                  <a:srgbClr val="003300"/>
                </a:solidFill>
                <a:latin typeface="Calibri" pitchFamily="34" charset="0"/>
                <a:ea typeface="msgothic" charset="0"/>
                <a:cs typeface="msgothic" charset="0"/>
              </a:rPr>
              <a:t>middle</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003300"/>
                </a:solidFill>
                <a:latin typeface="Calibri" pitchFamily="34" charset="0"/>
                <a:ea typeface="msgothic" charset="0"/>
                <a:cs typeface="msgothic" charset="0"/>
              </a:rPr>
              <a:t>directory</a:t>
            </a:r>
            <a:endParaRPr lang="en-GB" sz="1600" b="1" dirty="0">
              <a:solidFill>
                <a:srgbClr val="003300"/>
              </a:solidFill>
              <a:latin typeface="Calibri" pitchFamily="34" charset="0"/>
              <a:ea typeface="msgothic" charset="0"/>
              <a:cs typeface="msgothic" charset="0"/>
            </a:endParaRPr>
          </a:p>
        </p:txBody>
      </p:sp>
      <p:sp>
        <p:nvSpPr>
          <p:cNvPr id="28718" name="Line 46"/>
          <p:cNvSpPr>
            <a:spLocks noChangeShapeType="1"/>
          </p:cNvSpPr>
          <p:nvPr/>
        </p:nvSpPr>
        <p:spPr bwMode="auto">
          <a:xfrm>
            <a:off x="4648200" y="4419600"/>
            <a:ext cx="76200" cy="1588"/>
          </a:xfrm>
          <a:prstGeom prst="line">
            <a:avLst/>
          </a:prstGeom>
          <a:noFill/>
          <a:ln w="9360">
            <a:solidFill>
              <a:srgbClr val="000000"/>
            </a:solidFill>
            <a:miter lim="800000"/>
            <a:headEnd/>
            <a:tailEnd/>
          </a:ln>
          <a:effectLst/>
        </p:spPr>
        <p:txBody>
          <a:bodyPr/>
          <a:lstStyle/>
          <a:p>
            <a:endParaRPr lang="en-US"/>
          </a:p>
        </p:txBody>
      </p:sp>
      <p:sp>
        <p:nvSpPr>
          <p:cNvPr id="28719" name="Line 47"/>
          <p:cNvSpPr>
            <a:spLocks noChangeShapeType="1"/>
          </p:cNvSpPr>
          <p:nvPr/>
        </p:nvSpPr>
        <p:spPr bwMode="auto">
          <a:xfrm>
            <a:off x="4724400" y="3303480"/>
            <a:ext cx="3176" cy="1114150"/>
          </a:xfrm>
          <a:prstGeom prst="line">
            <a:avLst/>
          </a:prstGeom>
          <a:noFill/>
          <a:ln w="9360">
            <a:solidFill>
              <a:srgbClr val="000000"/>
            </a:solidFill>
            <a:miter lim="800000"/>
            <a:headEnd/>
            <a:tailEnd/>
          </a:ln>
          <a:effectLst/>
        </p:spPr>
        <p:txBody>
          <a:bodyPr/>
          <a:lstStyle/>
          <a:p>
            <a:endParaRPr lang="en-US"/>
          </a:p>
        </p:txBody>
      </p:sp>
      <p:sp>
        <p:nvSpPr>
          <p:cNvPr id="28720" name="Line 48"/>
          <p:cNvSpPr>
            <a:spLocks noChangeShapeType="1"/>
          </p:cNvSpPr>
          <p:nvPr/>
        </p:nvSpPr>
        <p:spPr bwMode="auto">
          <a:xfrm>
            <a:off x="4724400" y="3303480"/>
            <a:ext cx="304800" cy="0"/>
          </a:xfrm>
          <a:prstGeom prst="line">
            <a:avLst/>
          </a:prstGeom>
          <a:noFill/>
          <a:ln w="9360">
            <a:solidFill>
              <a:srgbClr val="000000"/>
            </a:solidFill>
            <a:miter lim="800000"/>
            <a:headEnd/>
            <a:tailEnd type="triangle" w="med" len="med"/>
          </a:ln>
          <a:effectLst/>
        </p:spPr>
        <p:txBody>
          <a:bodyPr/>
          <a:lstStyle/>
          <a:p>
            <a:endParaRPr lang="en-US"/>
          </a:p>
        </p:txBody>
      </p:sp>
      <p:sp>
        <p:nvSpPr>
          <p:cNvPr id="28722" name="Rectangle 50"/>
          <p:cNvSpPr>
            <a:spLocks noChangeArrowheads="1"/>
          </p:cNvSpPr>
          <p:nvPr/>
        </p:nvSpPr>
        <p:spPr bwMode="auto">
          <a:xfrm>
            <a:off x="5029200" y="3276600"/>
            <a:ext cx="914400" cy="16002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8723" name="Rectangle 51"/>
          <p:cNvSpPr>
            <a:spLocks noChangeArrowheads="1"/>
          </p:cNvSpPr>
          <p:nvPr/>
        </p:nvSpPr>
        <p:spPr bwMode="auto">
          <a:xfrm>
            <a:off x="5029200" y="4316413"/>
            <a:ext cx="914400" cy="228600"/>
          </a:xfrm>
          <a:prstGeom prst="rect">
            <a:avLst/>
          </a:prstGeom>
          <a:solidFill>
            <a:srgbClr val="C0C0C0"/>
          </a:solidFill>
          <a:ln w="9360">
            <a:solidFill>
              <a:srgbClr val="000000"/>
            </a:solidFill>
            <a:miter lim="800000"/>
            <a:headEnd/>
            <a:tailEnd/>
          </a:ln>
          <a:effectLst/>
        </p:spPr>
        <p:txBody>
          <a:bodyPr wrap="none" lIns="90360" tIns="44280" rIns="90360" bIns="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rgbClr val="003300"/>
                </a:solidFill>
                <a:latin typeface="Calibri" pitchFamily="34" charset="0"/>
                <a:ea typeface="msgothic" charset="0"/>
                <a:cs typeface="msgothic" charset="0"/>
              </a:rPr>
              <a:t>L4 PTE</a:t>
            </a:r>
            <a:endParaRPr lang="en-GB" sz="1400" b="1" dirty="0">
              <a:solidFill>
                <a:srgbClr val="003300"/>
              </a:solidFill>
              <a:latin typeface="Calibri" pitchFamily="34" charset="0"/>
              <a:ea typeface="msgothic" charset="0"/>
              <a:cs typeface="msgothic" charset="0"/>
            </a:endParaRPr>
          </a:p>
        </p:txBody>
      </p:sp>
      <p:sp>
        <p:nvSpPr>
          <p:cNvPr id="28724" name="Text Box 52"/>
          <p:cNvSpPr txBox="1">
            <a:spLocks noChangeArrowheads="1"/>
          </p:cNvSpPr>
          <p:nvPr/>
        </p:nvSpPr>
        <p:spPr bwMode="auto">
          <a:xfrm>
            <a:off x="5166043" y="2743200"/>
            <a:ext cx="618502" cy="604643"/>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ea typeface="msgothic" charset="0"/>
                <a:cs typeface="msgothic" charset="0"/>
              </a:rPr>
              <a:t>Page</a:t>
            </a:r>
            <a:endParaRPr lang="en-GB" sz="1600" b="1" dirty="0" smtClean="0">
              <a:solidFill>
                <a:srgbClr val="003300"/>
              </a:solidFill>
              <a:latin typeface="Calibri" pitchFamily="34" charset="0"/>
              <a:ea typeface="msgothic" charset="0"/>
              <a:cs typeface="msgothic" charset="0"/>
            </a:endParaRP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t</a:t>
            </a:r>
            <a:r>
              <a:rPr lang="en-GB" sz="1600" b="1" dirty="0" smtClean="0">
                <a:solidFill>
                  <a:srgbClr val="003300"/>
                </a:solidFill>
                <a:latin typeface="Calibri" pitchFamily="34" charset="0"/>
                <a:ea typeface="msgothic" charset="0"/>
                <a:cs typeface="msgothic" charset="0"/>
              </a:rPr>
              <a:t>able</a:t>
            </a:r>
            <a:endParaRPr lang="en-GB" sz="1600" b="1" dirty="0">
              <a:solidFill>
                <a:srgbClr val="003300"/>
              </a:solidFill>
              <a:latin typeface="Calibri" pitchFamily="34" charset="0"/>
              <a:ea typeface="msgothic" charset="0"/>
              <a:cs typeface="msgothic" charset="0"/>
            </a:endParaRPr>
          </a:p>
        </p:txBody>
      </p:sp>
      <p:sp>
        <p:nvSpPr>
          <p:cNvPr id="28725" name="Line 53"/>
          <p:cNvSpPr>
            <a:spLocks noChangeShapeType="1"/>
          </p:cNvSpPr>
          <p:nvPr/>
        </p:nvSpPr>
        <p:spPr bwMode="auto">
          <a:xfrm>
            <a:off x="5943600" y="4419600"/>
            <a:ext cx="76200" cy="1588"/>
          </a:xfrm>
          <a:prstGeom prst="line">
            <a:avLst/>
          </a:prstGeom>
          <a:noFill/>
          <a:ln w="9360">
            <a:solidFill>
              <a:srgbClr val="000000"/>
            </a:solidFill>
            <a:miter lim="800000"/>
            <a:headEnd/>
            <a:tailEnd/>
          </a:ln>
          <a:effectLst/>
        </p:spPr>
        <p:txBody>
          <a:bodyPr/>
          <a:lstStyle/>
          <a:p>
            <a:endParaRPr lang="en-US"/>
          </a:p>
        </p:txBody>
      </p:sp>
      <p:grpSp>
        <p:nvGrpSpPr>
          <p:cNvPr id="3" name="Group 55"/>
          <p:cNvGrpSpPr/>
          <p:nvPr/>
        </p:nvGrpSpPr>
        <p:grpSpPr>
          <a:xfrm>
            <a:off x="2286000" y="1981200"/>
            <a:ext cx="152400" cy="2439988"/>
            <a:chOff x="990600" y="1974622"/>
            <a:chExt cx="152400" cy="2439988"/>
          </a:xfrm>
        </p:grpSpPr>
        <p:sp>
          <p:nvSpPr>
            <p:cNvPr id="57" name="Line 5"/>
            <p:cNvSpPr>
              <a:spLocks noChangeShapeType="1"/>
            </p:cNvSpPr>
            <p:nvPr/>
          </p:nvSpPr>
          <p:spPr bwMode="auto">
            <a:xfrm>
              <a:off x="990600" y="1974622"/>
              <a:ext cx="1588" cy="2438400"/>
            </a:xfrm>
            <a:prstGeom prst="line">
              <a:avLst/>
            </a:prstGeom>
            <a:noFill/>
            <a:ln w="9360">
              <a:solidFill>
                <a:srgbClr val="000000"/>
              </a:solidFill>
              <a:miter lim="800000"/>
              <a:headEnd/>
              <a:tailEnd/>
            </a:ln>
            <a:effectLst/>
          </p:spPr>
          <p:txBody>
            <a:bodyPr/>
            <a:lstStyle/>
            <a:p>
              <a:endParaRPr lang="en-US"/>
            </a:p>
          </p:txBody>
        </p:sp>
        <p:sp>
          <p:nvSpPr>
            <p:cNvPr id="58" name="Line 6"/>
            <p:cNvSpPr>
              <a:spLocks noChangeShapeType="1"/>
            </p:cNvSpPr>
            <p:nvPr/>
          </p:nvSpPr>
          <p:spPr bwMode="auto">
            <a:xfrm>
              <a:off x="990600" y="4413022"/>
              <a:ext cx="152400" cy="1588"/>
            </a:xfrm>
            <a:prstGeom prst="line">
              <a:avLst/>
            </a:prstGeom>
            <a:noFill/>
            <a:ln w="9360">
              <a:solidFill>
                <a:srgbClr val="000000"/>
              </a:solidFill>
              <a:miter lim="800000"/>
              <a:headEnd/>
              <a:tailEnd type="triangle" w="med" len="med"/>
            </a:ln>
            <a:effectLst/>
          </p:spPr>
          <p:txBody>
            <a:bodyPr/>
            <a:lstStyle/>
            <a:p>
              <a:endParaRPr lang="en-US"/>
            </a:p>
          </p:txBody>
        </p:sp>
      </p:grpSp>
      <p:grpSp>
        <p:nvGrpSpPr>
          <p:cNvPr id="4" name="Group 58"/>
          <p:cNvGrpSpPr/>
          <p:nvPr/>
        </p:nvGrpSpPr>
        <p:grpSpPr>
          <a:xfrm>
            <a:off x="3581400" y="1981200"/>
            <a:ext cx="152400" cy="2439988"/>
            <a:chOff x="990600" y="1974622"/>
            <a:chExt cx="152400" cy="2439988"/>
          </a:xfrm>
        </p:grpSpPr>
        <p:sp>
          <p:nvSpPr>
            <p:cNvPr id="60" name="Line 5"/>
            <p:cNvSpPr>
              <a:spLocks noChangeShapeType="1"/>
            </p:cNvSpPr>
            <p:nvPr/>
          </p:nvSpPr>
          <p:spPr bwMode="auto">
            <a:xfrm>
              <a:off x="990600" y="1974622"/>
              <a:ext cx="1588" cy="2438400"/>
            </a:xfrm>
            <a:prstGeom prst="line">
              <a:avLst/>
            </a:prstGeom>
            <a:noFill/>
            <a:ln w="9360">
              <a:solidFill>
                <a:srgbClr val="000000"/>
              </a:solidFill>
              <a:miter lim="800000"/>
              <a:headEnd/>
              <a:tailEnd/>
            </a:ln>
            <a:effectLst/>
          </p:spPr>
          <p:txBody>
            <a:bodyPr/>
            <a:lstStyle/>
            <a:p>
              <a:endParaRPr lang="en-US"/>
            </a:p>
          </p:txBody>
        </p:sp>
        <p:sp>
          <p:nvSpPr>
            <p:cNvPr id="61" name="Line 6"/>
            <p:cNvSpPr>
              <a:spLocks noChangeShapeType="1"/>
            </p:cNvSpPr>
            <p:nvPr/>
          </p:nvSpPr>
          <p:spPr bwMode="auto">
            <a:xfrm>
              <a:off x="990600" y="4413022"/>
              <a:ext cx="152400" cy="1588"/>
            </a:xfrm>
            <a:prstGeom prst="line">
              <a:avLst/>
            </a:prstGeom>
            <a:noFill/>
            <a:ln w="9360">
              <a:solidFill>
                <a:srgbClr val="000000"/>
              </a:solidFill>
              <a:miter lim="800000"/>
              <a:headEnd/>
              <a:tailEnd type="triangle" w="med" len="med"/>
            </a:ln>
            <a:effectLst/>
          </p:spPr>
          <p:txBody>
            <a:bodyPr/>
            <a:lstStyle/>
            <a:p>
              <a:endParaRPr lang="en-US"/>
            </a:p>
          </p:txBody>
        </p:sp>
      </p:grpSp>
      <p:grpSp>
        <p:nvGrpSpPr>
          <p:cNvPr id="5" name="Group 61"/>
          <p:cNvGrpSpPr/>
          <p:nvPr/>
        </p:nvGrpSpPr>
        <p:grpSpPr>
          <a:xfrm>
            <a:off x="4876800" y="1981200"/>
            <a:ext cx="152400" cy="2439988"/>
            <a:chOff x="990600" y="1974622"/>
            <a:chExt cx="152400" cy="2439988"/>
          </a:xfrm>
        </p:grpSpPr>
        <p:sp>
          <p:nvSpPr>
            <p:cNvPr id="63" name="Line 5"/>
            <p:cNvSpPr>
              <a:spLocks noChangeShapeType="1"/>
            </p:cNvSpPr>
            <p:nvPr/>
          </p:nvSpPr>
          <p:spPr bwMode="auto">
            <a:xfrm>
              <a:off x="990600" y="1974622"/>
              <a:ext cx="1588" cy="2438400"/>
            </a:xfrm>
            <a:prstGeom prst="line">
              <a:avLst/>
            </a:prstGeom>
            <a:noFill/>
            <a:ln w="9360">
              <a:solidFill>
                <a:srgbClr val="000000"/>
              </a:solidFill>
              <a:miter lim="800000"/>
              <a:headEnd/>
              <a:tailEnd/>
            </a:ln>
            <a:effectLst/>
          </p:spPr>
          <p:txBody>
            <a:bodyPr/>
            <a:lstStyle/>
            <a:p>
              <a:endParaRPr lang="en-US"/>
            </a:p>
          </p:txBody>
        </p:sp>
        <p:sp>
          <p:nvSpPr>
            <p:cNvPr id="64" name="Line 6"/>
            <p:cNvSpPr>
              <a:spLocks noChangeShapeType="1"/>
            </p:cNvSpPr>
            <p:nvPr/>
          </p:nvSpPr>
          <p:spPr bwMode="auto">
            <a:xfrm>
              <a:off x="990600" y="4413022"/>
              <a:ext cx="152400" cy="1588"/>
            </a:xfrm>
            <a:prstGeom prst="line">
              <a:avLst/>
            </a:prstGeom>
            <a:noFill/>
            <a:ln w="9360">
              <a:solidFill>
                <a:srgbClr val="000000"/>
              </a:solidFill>
              <a:miter lim="800000"/>
              <a:headEnd/>
              <a:tailEnd type="triangle" w="med" len="med"/>
            </a:ln>
            <a:effectLst/>
          </p:spPr>
          <p:txBody>
            <a:bodyP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SLIDES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Spaces</a:t>
            </a:r>
            <a:endParaRPr lang="en-US" dirty="0"/>
          </a:p>
        </p:txBody>
      </p:sp>
      <p:sp>
        <p:nvSpPr>
          <p:cNvPr id="3" name="Content Placeholder 2"/>
          <p:cNvSpPr>
            <a:spLocks noGrp="1"/>
          </p:cNvSpPr>
          <p:nvPr>
            <p:ph idx="1"/>
          </p:nvPr>
        </p:nvSpPr>
        <p:spPr>
          <a:xfrm>
            <a:off x="396875" y="1362075"/>
            <a:ext cx="8289925" cy="4972050"/>
          </a:xfrm>
        </p:spPr>
        <p:txBody>
          <a:bodyPr/>
          <a:lstStyle/>
          <a:p>
            <a:r>
              <a:rPr lang="en-US" sz="2000" dirty="0" smtClean="0">
                <a:solidFill>
                  <a:srgbClr val="990000"/>
                </a:solidFill>
              </a:rPr>
              <a:t>Linear address space: </a:t>
            </a:r>
            <a:r>
              <a:rPr lang="en-US" sz="2000" b="0" dirty="0" smtClean="0"/>
              <a:t>Ordered set of contiguous non-negative integer addresses:</a:t>
            </a:r>
            <a:br>
              <a:rPr lang="en-US" sz="2000" b="0" dirty="0" smtClean="0"/>
            </a:br>
            <a:r>
              <a:rPr lang="en-US" sz="2000" b="0" dirty="0" smtClean="0"/>
              <a:t>		{0, 1, 2, 3, … }</a:t>
            </a:r>
          </a:p>
          <a:p>
            <a:endParaRPr lang="en-US" sz="2000" dirty="0" smtClean="0">
              <a:solidFill>
                <a:srgbClr val="990000"/>
              </a:solidFill>
            </a:endParaRPr>
          </a:p>
          <a:p>
            <a:r>
              <a:rPr lang="en-US" sz="2000" dirty="0" smtClean="0">
                <a:solidFill>
                  <a:srgbClr val="990000"/>
                </a:solidFill>
              </a:rPr>
              <a:t>Virtual address space: </a:t>
            </a:r>
            <a:r>
              <a:rPr lang="en-US" sz="2000" b="0" dirty="0" smtClean="0"/>
              <a:t>Set of N = 2</a:t>
            </a:r>
            <a:r>
              <a:rPr lang="en-US" sz="2000" b="0" baseline="30000" dirty="0" smtClean="0"/>
              <a:t>n</a:t>
            </a:r>
            <a:r>
              <a:rPr lang="en-US" sz="2000" b="0" dirty="0" smtClean="0"/>
              <a:t> virtual addresses</a:t>
            </a:r>
            <a:br>
              <a:rPr lang="en-US" sz="2000" b="0" dirty="0" smtClean="0"/>
            </a:br>
            <a:r>
              <a:rPr lang="en-US" sz="2000" b="0" dirty="0" smtClean="0"/>
              <a:t>		{0, 1, 2, 3, …, N-1}</a:t>
            </a:r>
          </a:p>
          <a:p>
            <a:endParaRPr lang="en-US" sz="2000" dirty="0" smtClean="0">
              <a:solidFill>
                <a:srgbClr val="990000"/>
              </a:solidFill>
            </a:endParaRPr>
          </a:p>
          <a:p>
            <a:r>
              <a:rPr lang="en-US" sz="2000" dirty="0" smtClean="0">
                <a:solidFill>
                  <a:srgbClr val="990000"/>
                </a:solidFill>
              </a:rPr>
              <a:t>Physical address space: </a:t>
            </a:r>
            <a:r>
              <a:rPr lang="en-US" sz="2000" b="0" dirty="0" smtClean="0"/>
              <a:t>Set of M = 2</a:t>
            </a:r>
            <a:r>
              <a:rPr lang="en-US" sz="2000" b="0" baseline="30000" dirty="0" smtClean="0"/>
              <a:t>m</a:t>
            </a:r>
            <a:r>
              <a:rPr lang="en-US" sz="2000" b="0" dirty="0" smtClean="0"/>
              <a:t> physical addresses</a:t>
            </a:r>
            <a:br>
              <a:rPr lang="en-US" sz="2000" b="0" dirty="0" smtClean="0"/>
            </a:br>
            <a:r>
              <a:rPr lang="en-US" sz="2000" b="0" dirty="0" smtClean="0"/>
              <a:t>		{0, 1, 2, 3, …, M-1}</a:t>
            </a:r>
          </a:p>
          <a:p>
            <a:endParaRPr lang="en-US" sz="2000" b="0" dirty="0" smtClean="0"/>
          </a:p>
          <a:p>
            <a:r>
              <a:rPr lang="en-US" sz="2000" dirty="0" smtClean="0"/>
              <a:t>Clean distinction between data (bytes) and their attributes (addresses)</a:t>
            </a:r>
          </a:p>
          <a:p>
            <a:r>
              <a:rPr lang="en-US" sz="2000" dirty="0" smtClean="0"/>
              <a:t>Each object can now have multiple addresses</a:t>
            </a:r>
          </a:p>
          <a:p>
            <a:r>
              <a:rPr lang="en-US" sz="2000" dirty="0" smtClean="0"/>
              <a:t>Every byte in main memory: </a:t>
            </a:r>
          </a:p>
          <a:p>
            <a:pPr lvl="1"/>
            <a:r>
              <a:rPr lang="en-US" sz="1800" dirty="0" smtClean="0"/>
              <a:t>One physical address</a:t>
            </a:r>
          </a:p>
          <a:p>
            <a:pPr lvl="1"/>
            <a:r>
              <a:rPr lang="en-US" sz="1800" dirty="0" smtClean="0"/>
              <a:t>One (or more) virtual addresses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09917" y="1079123"/>
            <a:ext cx="8915400" cy="1283077"/>
            <a:chOff x="109917" y="1993523"/>
            <a:chExt cx="8915400" cy="1283077"/>
          </a:xfrm>
        </p:grpSpPr>
        <p:sp>
          <p:nvSpPr>
            <p:cNvPr id="2" name="Rectangle 379"/>
            <p:cNvSpPr>
              <a:spLocks noChangeArrowheads="1"/>
            </p:cNvSpPr>
            <p:nvPr/>
          </p:nvSpPr>
          <p:spPr bwMode="auto">
            <a:xfrm>
              <a:off x="1938717" y="2209800"/>
              <a:ext cx="2667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Page table physical base addr</a:t>
              </a:r>
            </a:p>
          </p:txBody>
        </p:sp>
        <p:sp>
          <p:nvSpPr>
            <p:cNvPr id="3" name="Rectangle 380"/>
            <p:cNvSpPr>
              <a:spLocks noChangeArrowheads="1"/>
            </p:cNvSpPr>
            <p:nvPr/>
          </p:nvSpPr>
          <p:spPr bwMode="auto">
            <a:xfrm>
              <a:off x="4605717" y="2209800"/>
              <a:ext cx="9906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Unused</a:t>
              </a:r>
            </a:p>
          </p:txBody>
        </p:sp>
        <p:sp>
          <p:nvSpPr>
            <p:cNvPr id="4" name="Rectangle 381"/>
            <p:cNvSpPr>
              <a:spLocks noChangeArrowheads="1"/>
            </p:cNvSpPr>
            <p:nvPr/>
          </p:nvSpPr>
          <p:spPr bwMode="auto">
            <a:xfrm>
              <a:off x="5596317" y="2209800"/>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G</a:t>
              </a:r>
            </a:p>
          </p:txBody>
        </p:sp>
        <p:sp>
          <p:nvSpPr>
            <p:cNvPr id="5" name="Rectangle 382"/>
            <p:cNvSpPr>
              <a:spLocks noChangeArrowheads="1"/>
            </p:cNvSpPr>
            <p:nvPr/>
          </p:nvSpPr>
          <p:spPr bwMode="auto">
            <a:xfrm>
              <a:off x="5977317" y="2209800"/>
              <a:ext cx="381000" cy="3810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rPr>
                <a:t>PS</a:t>
              </a:r>
            </a:p>
          </p:txBody>
        </p:sp>
        <p:sp>
          <p:nvSpPr>
            <p:cNvPr id="6" name="Rectangle 383"/>
            <p:cNvSpPr>
              <a:spLocks noChangeArrowheads="1"/>
            </p:cNvSpPr>
            <p:nvPr/>
          </p:nvSpPr>
          <p:spPr bwMode="auto">
            <a:xfrm>
              <a:off x="6358317" y="2209800"/>
              <a:ext cx="381000" cy="3810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endParaRPr lang="en-US" sz="1400">
                <a:solidFill>
                  <a:schemeClr val="tx2"/>
                </a:solidFill>
              </a:endParaRPr>
            </a:p>
          </p:txBody>
        </p:sp>
        <p:sp>
          <p:nvSpPr>
            <p:cNvPr id="7" name="Rectangle 384"/>
            <p:cNvSpPr>
              <a:spLocks noChangeArrowheads="1"/>
            </p:cNvSpPr>
            <p:nvPr/>
          </p:nvSpPr>
          <p:spPr bwMode="auto">
            <a:xfrm>
              <a:off x="6739317" y="2209800"/>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A</a:t>
              </a:r>
            </a:p>
          </p:txBody>
        </p:sp>
        <p:sp>
          <p:nvSpPr>
            <p:cNvPr id="8" name="Rectangle 385"/>
            <p:cNvSpPr>
              <a:spLocks noChangeArrowheads="1"/>
            </p:cNvSpPr>
            <p:nvPr/>
          </p:nvSpPr>
          <p:spPr bwMode="auto">
            <a:xfrm>
              <a:off x="7120317" y="2209800"/>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CD</a:t>
              </a:r>
            </a:p>
          </p:txBody>
        </p:sp>
        <p:sp>
          <p:nvSpPr>
            <p:cNvPr id="9" name="Rectangle 386"/>
            <p:cNvSpPr>
              <a:spLocks noChangeArrowheads="1"/>
            </p:cNvSpPr>
            <p:nvPr/>
          </p:nvSpPr>
          <p:spPr bwMode="auto">
            <a:xfrm>
              <a:off x="7501317" y="2209800"/>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WT</a:t>
              </a:r>
            </a:p>
          </p:txBody>
        </p:sp>
        <p:sp>
          <p:nvSpPr>
            <p:cNvPr id="10" name="Rectangle 387"/>
            <p:cNvSpPr>
              <a:spLocks noChangeArrowheads="1"/>
            </p:cNvSpPr>
            <p:nvPr/>
          </p:nvSpPr>
          <p:spPr bwMode="auto">
            <a:xfrm>
              <a:off x="7882317" y="2209800"/>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U/S</a:t>
              </a:r>
            </a:p>
          </p:txBody>
        </p:sp>
        <p:sp>
          <p:nvSpPr>
            <p:cNvPr id="11" name="Rectangle 388"/>
            <p:cNvSpPr>
              <a:spLocks noChangeArrowheads="1"/>
            </p:cNvSpPr>
            <p:nvPr/>
          </p:nvSpPr>
          <p:spPr bwMode="auto">
            <a:xfrm>
              <a:off x="8263317" y="2209800"/>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R/W</a:t>
              </a:r>
            </a:p>
          </p:txBody>
        </p:sp>
        <p:sp>
          <p:nvSpPr>
            <p:cNvPr id="12" name="Rectangle 389"/>
            <p:cNvSpPr>
              <a:spLocks noChangeArrowheads="1"/>
            </p:cNvSpPr>
            <p:nvPr/>
          </p:nvSpPr>
          <p:spPr bwMode="auto">
            <a:xfrm>
              <a:off x="8644317" y="2209800"/>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b="1">
                  <a:solidFill>
                    <a:schemeClr val="tx2"/>
                  </a:solidFill>
                </a:rPr>
                <a:t>P=1</a:t>
              </a:r>
            </a:p>
          </p:txBody>
        </p:sp>
        <p:sp>
          <p:nvSpPr>
            <p:cNvPr id="13" name="Text Box 391"/>
            <p:cNvSpPr txBox="1">
              <a:spLocks noChangeArrowheads="1"/>
            </p:cNvSpPr>
            <p:nvPr/>
          </p:nvSpPr>
          <p:spPr bwMode="auto">
            <a:xfrm>
              <a:off x="1895855" y="1993523"/>
              <a:ext cx="32310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51</a:t>
              </a:r>
            </a:p>
          </p:txBody>
        </p:sp>
        <p:sp>
          <p:nvSpPr>
            <p:cNvPr id="14" name="Text Box 392"/>
            <p:cNvSpPr txBox="1">
              <a:spLocks noChangeArrowheads="1"/>
            </p:cNvSpPr>
            <p:nvPr/>
          </p:nvSpPr>
          <p:spPr bwMode="auto">
            <a:xfrm>
              <a:off x="4310442" y="1993523"/>
              <a:ext cx="32310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12</a:t>
              </a:r>
            </a:p>
          </p:txBody>
        </p:sp>
        <p:sp>
          <p:nvSpPr>
            <p:cNvPr id="15" name="Text Box 393"/>
            <p:cNvSpPr txBox="1">
              <a:spLocks noChangeArrowheads="1"/>
            </p:cNvSpPr>
            <p:nvPr/>
          </p:nvSpPr>
          <p:spPr bwMode="auto">
            <a:xfrm>
              <a:off x="4532692" y="1993523"/>
              <a:ext cx="316191"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11</a:t>
              </a:r>
            </a:p>
          </p:txBody>
        </p:sp>
        <p:sp>
          <p:nvSpPr>
            <p:cNvPr id="16" name="Text Box 394"/>
            <p:cNvSpPr txBox="1">
              <a:spLocks noChangeArrowheads="1"/>
            </p:cNvSpPr>
            <p:nvPr/>
          </p:nvSpPr>
          <p:spPr bwMode="auto">
            <a:xfrm>
              <a:off x="5367717" y="1993523"/>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9</a:t>
              </a:r>
            </a:p>
          </p:txBody>
        </p:sp>
        <p:sp>
          <p:nvSpPr>
            <p:cNvPr id="17" name="Text Box 395"/>
            <p:cNvSpPr txBox="1">
              <a:spLocks noChangeArrowheads="1"/>
            </p:cNvSpPr>
            <p:nvPr/>
          </p:nvSpPr>
          <p:spPr bwMode="auto">
            <a:xfrm>
              <a:off x="5672517" y="1993523"/>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8</a:t>
              </a:r>
            </a:p>
          </p:txBody>
        </p:sp>
        <p:sp>
          <p:nvSpPr>
            <p:cNvPr id="18" name="Text Box 396"/>
            <p:cNvSpPr txBox="1">
              <a:spLocks noChangeArrowheads="1"/>
            </p:cNvSpPr>
            <p:nvPr/>
          </p:nvSpPr>
          <p:spPr bwMode="auto">
            <a:xfrm>
              <a:off x="6053517" y="1993523"/>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7</a:t>
              </a:r>
            </a:p>
          </p:txBody>
        </p:sp>
        <p:sp>
          <p:nvSpPr>
            <p:cNvPr id="19" name="Text Box 397"/>
            <p:cNvSpPr txBox="1">
              <a:spLocks noChangeArrowheads="1"/>
            </p:cNvSpPr>
            <p:nvPr/>
          </p:nvSpPr>
          <p:spPr bwMode="auto">
            <a:xfrm>
              <a:off x="6383717" y="1993523"/>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6</a:t>
              </a:r>
            </a:p>
          </p:txBody>
        </p:sp>
        <p:sp>
          <p:nvSpPr>
            <p:cNvPr id="20" name="Text Box 398"/>
            <p:cNvSpPr txBox="1">
              <a:spLocks noChangeArrowheads="1"/>
            </p:cNvSpPr>
            <p:nvPr/>
          </p:nvSpPr>
          <p:spPr bwMode="auto">
            <a:xfrm>
              <a:off x="6802817" y="1993523"/>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5</a:t>
              </a:r>
            </a:p>
          </p:txBody>
        </p:sp>
        <p:sp>
          <p:nvSpPr>
            <p:cNvPr id="21" name="Text Box 399"/>
            <p:cNvSpPr txBox="1">
              <a:spLocks noChangeArrowheads="1"/>
            </p:cNvSpPr>
            <p:nvPr/>
          </p:nvSpPr>
          <p:spPr bwMode="auto">
            <a:xfrm>
              <a:off x="7196517" y="1993523"/>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4</a:t>
              </a:r>
            </a:p>
          </p:txBody>
        </p:sp>
        <p:sp>
          <p:nvSpPr>
            <p:cNvPr id="22" name="Text Box 400"/>
            <p:cNvSpPr txBox="1">
              <a:spLocks noChangeArrowheads="1"/>
            </p:cNvSpPr>
            <p:nvPr/>
          </p:nvSpPr>
          <p:spPr bwMode="auto">
            <a:xfrm>
              <a:off x="7577517" y="1993523"/>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3</a:t>
              </a:r>
            </a:p>
          </p:txBody>
        </p:sp>
        <p:sp>
          <p:nvSpPr>
            <p:cNvPr id="23" name="Text Box 401"/>
            <p:cNvSpPr txBox="1">
              <a:spLocks noChangeArrowheads="1"/>
            </p:cNvSpPr>
            <p:nvPr/>
          </p:nvSpPr>
          <p:spPr bwMode="auto">
            <a:xfrm>
              <a:off x="7958517" y="1993523"/>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2</a:t>
              </a:r>
            </a:p>
          </p:txBody>
        </p:sp>
        <p:sp>
          <p:nvSpPr>
            <p:cNvPr id="24" name="Text Box 402"/>
            <p:cNvSpPr txBox="1">
              <a:spLocks noChangeArrowheads="1"/>
            </p:cNvSpPr>
            <p:nvPr/>
          </p:nvSpPr>
          <p:spPr bwMode="auto">
            <a:xfrm>
              <a:off x="8339517" y="1993523"/>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1</a:t>
              </a:r>
            </a:p>
          </p:txBody>
        </p:sp>
        <p:sp>
          <p:nvSpPr>
            <p:cNvPr id="25" name="Text Box 403"/>
            <p:cNvSpPr txBox="1">
              <a:spLocks noChangeArrowheads="1"/>
            </p:cNvSpPr>
            <p:nvPr/>
          </p:nvSpPr>
          <p:spPr bwMode="auto">
            <a:xfrm>
              <a:off x="8720517" y="1993523"/>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0</a:t>
              </a:r>
            </a:p>
          </p:txBody>
        </p:sp>
        <p:sp>
          <p:nvSpPr>
            <p:cNvPr id="26" name="Rectangle 409"/>
            <p:cNvSpPr>
              <a:spLocks noChangeArrowheads="1"/>
            </p:cNvSpPr>
            <p:nvPr/>
          </p:nvSpPr>
          <p:spPr bwMode="auto">
            <a:xfrm>
              <a:off x="506792" y="2214562"/>
              <a:ext cx="1431925"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Unused</a:t>
              </a:r>
            </a:p>
          </p:txBody>
        </p:sp>
        <p:sp>
          <p:nvSpPr>
            <p:cNvPr id="27" name="Text Box 410"/>
            <p:cNvSpPr txBox="1">
              <a:spLocks noChangeArrowheads="1"/>
            </p:cNvSpPr>
            <p:nvPr/>
          </p:nvSpPr>
          <p:spPr bwMode="auto">
            <a:xfrm>
              <a:off x="1686305" y="1993523"/>
              <a:ext cx="32310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52</a:t>
              </a:r>
            </a:p>
          </p:txBody>
        </p:sp>
        <p:sp>
          <p:nvSpPr>
            <p:cNvPr id="28" name="Rectangle 411"/>
            <p:cNvSpPr>
              <a:spLocks noChangeArrowheads="1"/>
            </p:cNvSpPr>
            <p:nvPr/>
          </p:nvSpPr>
          <p:spPr bwMode="auto">
            <a:xfrm>
              <a:off x="119442" y="2209800"/>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rPr>
                <a:t>XD</a:t>
              </a:r>
            </a:p>
          </p:txBody>
        </p:sp>
        <p:sp>
          <p:nvSpPr>
            <p:cNvPr id="29" name="Text Box 412"/>
            <p:cNvSpPr txBox="1">
              <a:spLocks noChangeArrowheads="1"/>
            </p:cNvSpPr>
            <p:nvPr/>
          </p:nvSpPr>
          <p:spPr bwMode="auto">
            <a:xfrm>
              <a:off x="195642" y="1993523"/>
              <a:ext cx="32310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dirty="0">
                  <a:solidFill>
                    <a:schemeClr val="tx2"/>
                  </a:solidFill>
                </a:rPr>
                <a:t>63</a:t>
              </a:r>
            </a:p>
          </p:txBody>
        </p:sp>
        <p:sp>
          <p:nvSpPr>
            <p:cNvPr id="30" name="Text Box 413"/>
            <p:cNvSpPr txBox="1">
              <a:spLocks noChangeArrowheads="1"/>
            </p:cNvSpPr>
            <p:nvPr/>
          </p:nvSpPr>
          <p:spPr bwMode="auto">
            <a:xfrm>
              <a:off x="467105" y="1993523"/>
              <a:ext cx="32310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62</a:t>
              </a:r>
            </a:p>
          </p:txBody>
        </p:sp>
        <p:sp>
          <p:nvSpPr>
            <p:cNvPr id="31" name="Rectangle 414"/>
            <p:cNvSpPr>
              <a:spLocks noChangeArrowheads="1"/>
            </p:cNvSpPr>
            <p:nvPr/>
          </p:nvSpPr>
          <p:spPr bwMode="auto">
            <a:xfrm>
              <a:off x="109917" y="2895600"/>
              <a:ext cx="8531225" cy="381000"/>
            </a:xfrm>
            <a:prstGeom prst="rect">
              <a:avLst/>
            </a:prstGeom>
            <a:solidFill>
              <a:schemeClr val="accent6">
                <a:lumMod val="20000"/>
                <a:lumOff val="80000"/>
              </a:schemeClr>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r>
                <a:rPr lang="en-US" sz="1400" dirty="0">
                  <a:solidFill>
                    <a:schemeClr val="tx2"/>
                  </a:solidFill>
                </a:rPr>
                <a:t>Available for OS (page table location on disk)</a:t>
              </a:r>
            </a:p>
          </p:txBody>
        </p:sp>
        <p:sp>
          <p:nvSpPr>
            <p:cNvPr id="32" name="Rectangle 415"/>
            <p:cNvSpPr>
              <a:spLocks noChangeArrowheads="1"/>
            </p:cNvSpPr>
            <p:nvPr/>
          </p:nvSpPr>
          <p:spPr bwMode="auto">
            <a:xfrm>
              <a:off x="8641142" y="2895600"/>
              <a:ext cx="381000" cy="381000"/>
            </a:xfrm>
            <a:prstGeom prst="rect">
              <a:avLst/>
            </a:prstGeom>
            <a:solidFill>
              <a:schemeClr val="accent6">
                <a:lumMod val="20000"/>
                <a:lumOff val="80000"/>
              </a:schemeClr>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b="1" dirty="0">
                  <a:solidFill>
                    <a:schemeClr val="tx2"/>
                  </a:solidFill>
                </a:rPr>
                <a:t>P=0</a:t>
              </a:r>
            </a:p>
          </p:txBody>
        </p:sp>
      </p:grpSp>
      <p:grpSp>
        <p:nvGrpSpPr>
          <p:cNvPr id="67" name="Group 66"/>
          <p:cNvGrpSpPr/>
          <p:nvPr/>
        </p:nvGrpSpPr>
        <p:grpSpPr>
          <a:xfrm>
            <a:off x="152400" y="5163761"/>
            <a:ext cx="8893175" cy="1313239"/>
            <a:chOff x="152400" y="4096961"/>
            <a:chExt cx="8893175" cy="1313239"/>
          </a:xfrm>
        </p:grpSpPr>
        <p:sp>
          <p:nvSpPr>
            <p:cNvPr id="33" name="Rectangle 379"/>
            <p:cNvSpPr>
              <a:spLocks noChangeArrowheads="1"/>
            </p:cNvSpPr>
            <p:nvPr/>
          </p:nvSpPr>
          <p:spPr bwMode="auto">
            <a:xfrm>
              <a:off x="1958975" y="4313238"/>
              <a:ext cx="2667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Page physical base address </a:t>
              </a:r>
            </a:p>
          </p:txBody>
        </p:sp>
        <p:sp>
          <p:nvSpPr>
            <p:cNvPr id="34" name="Rectangle 380"/>
            <p:cNvSpPr>
              <a:spLocks noChangeArrowheads="1"/>
            </p:cNvSpPr>
            <p:nvPr/>
          </p:nvSpPr>
          <p:spPr bwMode="auto">
            <a:xfrm>
              <a:off x="4625975" y="4313238"/>
              <a:ext cx="9906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Unused</a:t>
              </a:r>
            </a:p>
          </p:txBody>
        </p:sp>
        <p:sp>
          <p:nvSpPr>
            <p:cNvPr id="35" name="Rectangle 381"/>
            <p:cNvSpPr>
              <a:spLocks noChangeArrowheads="1"/>
            </p:cNvSpPr>
            <p:nvPr/>
          </p:nvSpPr>
          <p:spPr bwMode="auto">
            <a:xfrm>
              <a:off x="5616575" y="4313238"/>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G</a:t>
              </a:r>
            </a:p>
          </p:txBody>
        </p:sp>
        <p:sp>
          <p:nvSpPr>
            <p:cNvPr id="36" name="Rectangle 382"/>
            <p:cNvSpPr>
              <a:spLocks noChangeArrowheads="1"/>
            </p:cNvSpPr>
            <p:nvPr/>
          </p:nvSpPr>
          <p:spPr bwMode="auto">
            <a:xfrm>
              <a:off x="5997575" y="4313238"/>
              <a:ext cx="381000" cy="3810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0</a:t>
              </a:r>
            </a:p>
          </p:txBody>
        </p:sp>
        <p:sp>
          <p:nvSpPr>
            <p:cNvPr id="37" name="Rectangle 383"/>
            <p:cNvSpPr>
              <a:spLocks noChangeArrowheads="1"/>
            </p:cNvSpPr>
            <p:nvPr/>
          </p:nvSpPr>
          <p:spPr bwMode="auto">
            <a:xfrm>
              <a:off x="6378575" y="4313238"/>
              <a:ext cx="381000" cy="3810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D</a:t>
              </a:r>
            </a:p>
          </p:txBody>
        </p:sp>
        <p:sp>
          <p:nvSpPr>
            <p:cNvPr id="38" name="Rectangle 384"/>
            <p:cNvSpPr>
              <a:spLocks noChangeArrowheads="1"/>
            </p:cNvSpPr>
            <p:nvPr/>
          </p:nvSpPr>
          <p:spPr bwMode="auto">
            <a:xfrm>
              <a:off x="6759575" y="4313238"/>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A</a:t>
              </a:r>
            </a:p>
          </p:txBody>
        </p:sp>
        <p:sp>
          <p:nvSpPr>
            <p:cNvPr id="39" name="Rectangle 385"/>
            <p:cNvSpPr>
              <a:spLocks noChangeArrowheads="1"/>
            </p:cNvSpPr>
            <p:nvPr/>
          </p:nvSpPr>
          <p:spPr bwMode="auto">
            <a:xfrm>
              <a:off x="7140575" y="4313238"/>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CD</a:t>
              </a:r>
            </a:p>
          </p:txBody>
        </p:sp>
        <p:sp>
          <p:nvSpPr>
            <p:cNvPr id="40" name="Rectangle 386"/>
            <p:cNvSpPr>
              <a:spLocks noChangeArrowheads="1"/>
            </p:cNvSpPr>
            <p:nvPr/>
          </p:nvSpPr>
          <p:spPr bwMode="auto">
            <a:xfrm>
              <a:off x="7521575" y="4313238"/>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WT</a:t>
              </a:r>
            </a:p>
          </p:txBody>
        </p:sp>
        <p:sp>
          <p:nvSpPr>
            <p:cNvPr id="41" name="Rectangle 387"/>
            <p:cNvSpPr>
              <a:spLocks noChangeArrowheads="1"/>
            </p:cNvSpPr>
            <p:nvPr/>
          </p:nvSpPr>
          <p:spPr bwMode="auto">
            <a:xfrm>
              <a:off x="7902575" y="4313238"/>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U/S</a:t>
              </a:r>
            </a:p>
          </p:txBody>
        </p:sp>
        <p:sp>
          <p:nvSpPr>
            <p:cNvPr id="42" name="Rectangle 388"/>
            <p:cNvSpPr>
              <a:spLocks noChangeArrowheads="1"/>
            </p:cNvSpPr>
            <p:nvPr/>
          </p:nvSpPr>
          <p:spPr bwMode="auto">
            <a:xfrm>
              <a:off x="8283575" y="4313238"/>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rPr>
                <a:t>R/W</a:t>
              </a:r>
            </a:p>
          </p:txBody>
        </p:sp>
        <p:sp>
          <p:nvSpPr>
            <p:cNvPr id="43" name="Rectangle 389"/>
            <p:cNvSpPr>
              <a:spLocks noChangeArrowheads="1"/>
            </p:cNvSpPr>
            <p:nvPr/>
          </p:nvSpPr>
          <p:spPr bwMode="auto">
            <a:xfrm>
              <a:off x="8664575" y="4313238"/>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b="1">
                  <a:solidFill>
                    <a:schemeClr val="tx2"/>
                  </a:solidFill>
                </a:rPr>
                <a:t>P=1</a:t>
              </a:r>
            </a:p>
          </p:txBody>
        </p:sp>
        <p:sp>
          <p:nvSpPr>
            <p:cNvPr id="44" name="Text Box 391"/>
            <p:cNvSpPr txBox="1">
              <a:spLocks noChangeArrowheads="1"/>
            </p:cNvSpPr>
            <p:nvPr/>
          </p:nvSpPr>
          <p:spPr bwMode="auto">
            <a:xfrm>
              <a:off x="1928812" y="4096961"/>
              <a:ext cx="32310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51</a:t>
              </a:r>
            </a:p>
          </p:txBody>
        </p:sp>
        <p:sp>
          <p:nvSpPr>
            <p:cNvPr id="45" name="Text Box 392"/>
            <p:cNvSpPr txBox="1">
              <a:spLocks noChangeArrowheads="1"/>
            </p:cNvSpPr>
            <p:nvPr/>
          </p:nvSpPr>
          <p:spPr bwMode="auto">
            <a:xfrm>
              <a:off x="4321175" y="4096961"/>
              <a:ext cx="32310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12</a:t>
              </a:r>
            </a:p>
          </p:txBody>
        </p:sp>
        <p:sp>
          <p:nvSpPr>
            <p:cNvPr id="46" name="Text Box 393"/>
            <p:cNvSpPr txBox="1">
              <a:spLocks noChangeArrowheads="1"/>
            </p:cNvSpPr>
            <p:nvPr/>
          </p:nvSpPr>
          <p:spPr bwMode="auto">
            <a:xfrm>
              <a:off x="4552950" y="4096961"/>
              <a:ext cx="316191"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11</a:t>
              </a:r>
            </a:p>
          </p:txBody>
        </p:sp>
        <p:sp>
          <p:nvSpPr>
            <p:cNvPr id="47" name="Text Box 394"/>
            <p:cNvSpPr txBox="1">
              <a:spLocks noChangeArrowheads="1"/>
            </p:cNvSpPr>
            <p:nvPr/>
          </p:nvSpPr>
          <p:spPr bwMode="auto">
            <a:xfrm>
              <a:off x="5387975" y="4096961"/>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9</a:t>
              </a:r>
            </a:p>
          </p:txBody>
        </p:sp>
        <p:sp>
          <p:nvSpPr>
            <p:cNvPr id="48" name="Text Box 395"/>
            <p:cNvSpPr txBox="1">
              <a:spLocks noChangeArrowheads="1"/>
            </p:cNvSpPr>
            <p:nvPr/>
          </p:nvSpPr>
          <p:spPr bwMode="auto">
            <a:xfrm>
              <a:off x="5692775" y="4096961"/>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8</a:t>
              </a:r>
            </a:p>
          </p:txBody>
        </p:sp>
        <p:sp>
          <p:nvSpPr>
            <p:cNvPr id="49" name="Text Box 396"/>
            <p:cNvSpPr txBox="1">
              <a:spLocks noChangeArrowheads="1"/>
            </p:cNvSpPr>
            <p:nvPr/>
          </p:nvSpPr>
          <p:spPr bwMode="auto">
            <a:xfrm>
              <a:off x="6073775" y="4096961"/>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7</a:t>
              </a:r>
            </a:p>
          </p:txBody>
        </p:sp>
        <p:sp>
          <p:nvSpPr>
            <p:cNvPr id="50" name="Text Box 397"/>
            <p:cNvSpPr txBox="1">
              <a:spLocks noChangeArrowheads="1"/>
            </p:cNvSpPr>
            <p:nvPr/>
          </p:nvSpPr>
          <p:spPr bwMode="auto">
            <a:xfrm>
              <a:off x="6403975" y="4096961"/>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6</a:t>
              </a:r>
            </a:p>
          </p:txBody>
        </p:sp>
        <p:sp>
          <p:nvSpPr>
            <p:cNvPr id="51" name="Text Box 398"/>
            <p:cNvSpPr txBox="1">
              <a:spLocks noChangeArrowheads="1"/>
            </p:cNvSpPr>
            <p:nvPr/>
          </p:nvSpPr>
          <p:spPr bwMode="auto">
            <a:xfrm>
              <a:off x="6823075" y="4096961"/>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5</a:t>
              </a:r>
            </a:p>
          </p:txBody>
        </p:sp>
        <p:sp>
          <p:nvSpPr>
            <p:cNvPr id="52" name="Text Box 399"/>
            <p:cNvSpPr txBox="1">
              <a:spLocks noChangeArrowheads="1"/>
            </p:cNvSpPr>
            <p:nvPr/>
          </p:nvSpPr>
          <p:spPr bwMode="auto">
            <a:xfrm>
              <a:off x="7216775" y="4096961"/>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4</a:t>
              </a:r>
            </a:p>
          </p:txBody>
        </p:sp>
        <p:sp>
          <p:nvSpPr>
            <p:cNvPr id="53" name="Text Box 400"/>
            <p:cNvSpPr txBox="1">
              <a:spLocks noChangeArrowheads="1"/>
            </p:cNvSpPr>
            <p:nvPr/>
          </p:nvSpPr>
          <p:spPr bwMode="auto">
            <a:xfrm>
              <a:off x="7597775" y="4096961"/>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3</a:t>
              </a:r>
            </a:p>
          </p:txBody>
        </p:sp>
        <p:sp>
          <p:nvSpPr>
            <p:cNvPr id="54" name="Text Box 401"/>
            <p:cNvSpPr txBox="1">
              <a:spLocks noChangeArrowheads="1"/>
            </p:cNvSpPr>
            <p:nvPr/>
          </p:nvSpPr>
          <p:spPr bwMode="auto">
            <a:xfrm>
              <a:off x="7978775" y="4096961"/>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2</a:t>
              </a:r>
            </a:p>
          </p:txBody>
        </p:sp>
        <p:sp>
          <p:nvSpPr>
            <p:cNvPr id="55" name="Text Box 402"/>
            <p:cNvSpPr txBox="1">
              <a:spLocks noChangeArrowheads="1"/>
            </p:cNvSpPr>
            <p:nvPr/>
          </p:nvSpPr>
          <p:spPr bwMode="auto">
            <a:xfrm>
              <a:off x="8359775" y="4096961"/>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1</a:t>
              </a:r>
            </a:p>
          </p:txBody>
        </p:sp>
        <p:sp>
          <p:nvSpPr>
            <p:cNvPr id="56" name="Text Box 403"/>
            <p:cNvSpPr txBox="1">
              <a:spLocks noChangeArrowheads="1"/>
            </p:cNvSpPr>
            <p:nvPr/>
          </p:nvSpPr>
          <p:spPr bwMode="auto">
            <a:xfrm>
              <a:off x="8740775" y="4096961"/>
              <a:ext cx="252923"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0</a:t>
              </a:r>
            </a:p>
          </p:txBody>
        </p:sp>
        <p:sp>
          <p:nvSpPr>
            <p:cNvPr id="57" name="Rectangle 404"/>
            <p:cNvSpPr>
              <a:spLocks noChangeArrowheads="1"/>
            </p:cNvSpPr>
            <p:nvPr/>
          </p:nvSpPr>
          <p:spPr bwMode="auto">
            <a:xfrm>
              <a:off x="153987" y="5029200"/>
              <a:ext cx="8510588" cy="381000"/>
            </a:xfrm>
            <a:prstGeom prst="rect">
              <a:avLst/>
            </a:prstGeom>
            <a:solidFill>
              <a:srgbClr val="D2D2F4"/>
            </a:solidFill>
            <a:ln w="9525">
              <a:solidFill>
                <a:srgbClr val="000000"/>
              </a:solidFill>
              <a:miter lim="800000"/>
              <a:headEnd/>
              <a:tailEnd/>
            </a:ln>
            <a:effectLst/>
          </p:spPr>
          <p:txBody>
            <a:bodyPr wrap="none" lIns="90487" tIns="44450" rIns="90487" bIns="44450" anchor="ctr">
              <a:prstTxWarp prst="textNoShape">
                <a:avLst/>
              </a:prstTxWarp>
            </a:bodyPr>
            <a:lstStyle/>
            <a:p>
              <a:pPr>
                <a:lnSpc>
                  <a:spcPct val="90000"/>
                </a:lnSpc>
                <a:spcBef>
                  <a:spcPct val="30000"/>
                </a:spcBef>
              </a:pPr>
              <a:r>
                <a:rPr lang="en-US" sz="1400">
                  <a:solidFill>
                    <a:schemeClr val="tx2"/>
                  </a:solidFill>
                </a:rPr>
                <a:t>Available for OS (page location on disk)</a:t>
              </a:r>
            </a:p>
          </p:txBody>
        </p:sp>
        <p:sp>
          <p:nvSpPr>
            <p:cNvPr id="58" name="Rectangle 405"/>
            <p:cNvSpPr>
              <a:spLocks noChangeArrowheads="1"/>
            </p:cNvSpPr>
            <p:nvPr/>
          </p:nvSpPr>
          <p:spPr bwMode="auto">
            <a:xfrm>
              <a:off x="8664575" y="5029200"/>
              <a:ext cx="381000" cy="381000"/>
            </a:xfrm>
            <a:prstGeom prst="rect">
              <a:avLst/>
            </a:prstGeom>
            <a:solidFill>
              <a:srgbClr val="D2D2F4"/>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b="1" dirty="0">
                  <a:solidFill>
                    <a:schemeClr val="tx2"/>
                  </a:solidFill>
                </a:rPr>
                <a:t>P=0</a:t>
              </a:r>
            </a:p>
          </p:txBody>
        </p:sp>
        <p:sp>
          <p:nvSpPr>
            <p:cNvPr id="59" name="Rectangle 409"/>
            <p:cNvSpPr>
              <a:spLocks noChangeArrowheads="1"/>
            </p:cNvSpPr>
            <p:nvPr/>
          </p:nvSpPr>
          <p:spPr bwMode="auto">
            <a:xfrm>
              <a:off x="530225" y="4318000"/>
              <a:ext cx="1431925"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rPr>
                <a:t>Unused</a:t>
              </a:r>
            </a:p>
          </p:txBody>
        </p:sp>
        <p:sp>
          <p:nvSpPr>
            <p:cNvPr id="60" name="Text Box 410"/>
            <p:cNvSpPr txBox="1">
              <a:spLocks noChangeArrowheads="1"/>
            </p:cNvSpPr>
            <p:nvPr/>
          </p:nvSpPr>
          <p:spPr bwMode="auto">
            <a:xfrm>
              <a:off x="1709737" y="4096961"/>
              <a:ext cx="32310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52</a:t>
              </a:r>
            </a:p>
          </p:txBody>
        </p:sp>
        <p:sp>
          <p:nvSpPr>
            <p:cNvPr id="61" name="Rectangle 411"/>
            <p:cNvSpPr>
              <a:spLocks noChangeArrowheads="1"/>
            </p:cNvSpPr>
            <p:nvPr/>
          </p:nvSpPr>
          <p:spPr bwMode="auto">
            <a:xfrm>
              <a:off x="152400" y="4313238"/>
              <a:ext cx="381000" cy="3810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rPr>
                <a:t>XD</a:t>
              </a:r>
            </a:p>
          </p:txBody>
        </p:sp>
        <p:sp>
          <p:nvSpPr>
            <p:cNvPr id="62" name="Text Box 412"/>
            <p:cNvSpPr txBox="1">
              <a:spLocks noChangeArrowheads="1"/>
            </p:cNvSpPr>
            <p:nvPr/>
          </p:nvSpPr>
          <p:spPr bwMode="auto">
            <a:xfrm>
              <a:off x="219075" y="4096961"/>
              <a:ext cx="32310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63</a:t>
              </a:r>
            </a:p>
          </p:txBody>
        </p:sp>
        <p:sp>
          <p:nvSpPr>
            <p:cNvPr id="63" name="Text Box 413"/>
            <p:cNvSpPr txBox="1">
              <a:spLocks noChangeArrowheads="1"/>
            </p:cNvSpPr>
            <p:nvPr/>
          </p:nvSpPr>
          <p:spPr bwMode="auto">
            <a:xfrm>
              <a:off x="490537" y="4096961"/>
              <a:ext cx="323104" cy="259045"/>
            </a:xfrm>
            <a:prstGeom prst="rect">
              <a:avLst/>
            </a:prstGeom>
            <a:noFill/>
            <a:ln w="9525">
              <a:noFill/>
              <a:miter lim="800000"/>
              <a:headEnd/>
              <a:tailEnd/>
            </a:ln>
            <a:effectLst/>
          </p:spPr>
          <p:txBody>
            <a:bodyPr wrap="none" lIns="90487" tIns="44450" rIns="90487" bIns="44450">
              <a:prstTxWarp prst="textNoShape">
                <a:avLst/>
              </a:prstTxWarp>
              <a:spAutoFit/>
            </a:bodyPr>
            <a:lstStyle/>
            <a:p>
              <a:pPr algn="l">
                <a:lnSpc>
                  <a:spcPct val="90000"/>
                </a:lnSpc>
                <a:spcBef>
                  <a:spcPct val="30000"/>
                </a:spcBef>
              </a:pPr>
              <a:r>
                <a:rPr lang="en-US" sz="1200">
                  <a:solidFill>
                    <a:schemeClr val="tx2"/>
                  </a:solidFill>
                </a:rPr>
                <a:t>62</a:t>
              </a:r>
            </a:p>
          </p:txBody>
        </p:sp>
      </p:grpSp>
      <p:sp>
        <p:nvSpPr>
          <p:cNvPr id="65" name="Rectangle 1"/>
          <p:cNvSpPr txBox="1">
            <a:spLocks noChangeArrowheads="1"/>
          </p:cNvSpPr>
          <p:nvPr/>
        </p:nvSpPr>
        <p:spPr bwMode="auto">
          <a:xfrm>
            <a:off x="228600" y="341312"/>
            <a:ext cx="8382000" cy="573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119063" marR="0" lvl="0" indent="-119063" algn="l" defTabSz="914400" rtl="0" eaLnBrk="1" fontAlgn="base" latinLnBrk="0" hangingPunct="1">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600" b="1" i="0" u="none" strike="noStrike" kern="0" cap="none" spc="0" normalizeH="0" baseline="0" noProof="0" dirty="0" smtClean="0">
                <a:ln>
                  <a:noFill/>
                </a:ln>
                <a:solidFill>
                  <a:schemeClr val="tx1"/>
                </a:solidFill>
                <a:effectLst/>
                <a:uLnTx/>
                <a:uFillTx/>
                <a:latin typeface="Calibri" pitchFamily="34" charset="0"/>
                <a:ea typeface="+mj-ea"/>
                <a:cs typeface="+mj-cs"/>
              </a:rPr>
              <a:t>PTE Formats</a:t>
            </a:r>
            <a:endParaRPr kumimoji="0" lang="en-GB" sz="3600" b="1" i="0" u="none" strike="noStrike" kern="0" cap="none" spc="0" normalizeH="0" baseline="0" noProof="0" dirty="0">
              <a:ln>
                <a:noFill/>
              </a:ln>
              <a:solidFill>
                <a:schemeClr val="tx1"/>
              </a:solidFill>
              <a:effectLst/>
              <a:uLnTx/>
              <a:uFillTx/>
              <a:latin typeface="Calibri" pitchFamily="34" charset="0"/>
              <a:ea typeface="+mj-ea"/>
              <a:cs typeface="+mj-cs"/>
            </a:endParaRPr>
          </a:p>
        </p:txBody>
      </p:sp>
      <p:sp>
        <p:nvSpPr>
          <p:cNvPr id="68" name="TextBox 67"/>
          <p:cNvSpPr txBox="1"/>
          <p:nvPr/>
        </p:nvSpPr>
        <p:spPr>
          <a:xfrm>
            <a:off x="128860" y="2891135"/>
            <a:ext cx="1852340" cy="461665"/>
          </a:xfrm>
          <a:prstGeom prst="rect">
            <a:avLst/>
          </a:prstGeom>
          <a:noFill/>
        </p:spPr>
        <p:txBody>
          <a:bodyPr wrap="none" rtlCol="0">
            <a:spAutoFit/>
          </a:bodyPr>
          <a:lstStyle/>
          <a:p>
            <a:r>
              <a:rPr lang="en-US" dirty="0" smtClean="0">
                <a:latin typeface="Calibri" pitchFamily="34" charset="0"/>
              </a:rPr>
              <a:t>Level 1-3 PTE</a:t>
            </a:r>
          </a:p>
        </p:txBody>
      </p:sp>
      <p:sp>
        <p:nvSpPr>
          <p:cNvPr id="69" name="TextBox 68"/>
          <p:cNvSpPr txBox="1"/>
          <p:nvPr/>
        </p:nvSpPr>
        <p:spPr>
          <a:xfrm>
            <a:off x="226679" y="4233953"/>
            <a:ext cx="1602121" cy="461665"/>
          </a:xfrm>
          <a:prstGeom prst="rect">
            <a:avLst/>
          </a:prstGeom>
          <a:noFill/>
        </p:spPr>
        <p:txBody>
          <a:bodyPr wrap="none" rtlCol="0">
            <a:spAutoFit/>
          </a:bodyPr>
          <a:lstStyle/>
          <a:p>
            <a:r>
              <a:rPr lang="en-US" dirty="0" smtClean="0">
                <a:latin typeface="Calibri" pitchFamily="34" charset="0"/>
              </a:rPr>
              <a:t>Level 4 PTE</a:t>
            </a:r>
          </a:p>
        </p:txBody>
      </p:sp>
      <p:cxnSp>
        <p:nvCxnSpPr>
          <p:cNvPr id="71" name="Straight Arrow Connector 70"/>
          <p:cNvCxnSpPr/>
          <p:nvPr/>
        </p:nvCxnSpPr>
        <p:spPr bwMode="auto">
          <a:xfrm rot="5400000" flipH="1" flipV="1">
            <a:off x="725338" y="2706538"/>
            <a:ext cx="528935" cy="1588"/>
          </a:xfrm>
          <a:prstGeom prst="straightConnector1">
            <a:avLst/>
          </a:prstGeom>
          <a:noFill/>
          <a:ln w="25400" cap="flat" cmpd="sng" algn="ctr">
            <a:solidFill>
              <a:srgbClr val="CC0000"/>
            </a:solidFill>
            <a:prstDash val="solid"/>
            <a:round/>
            <a:headEnd type="none" w="med" len="med"/>
            <a:tailEnd type="triangle" w="lg" len="med"/>
          </a:ln>
          <a:effectLst/>
        </p:spPr>
      </p:cxnSp>
      <p:cxnSp>
        <p:nvCxnSpPr>
          <p:cNvPr id="72" name="Straight Arrow Connector 71"/>
          <p:cNvCxnSpPr/>
          <p:nvPr/>
        </p:nvCxnSpPr>
        <p:spPr bwMode="auto">
          <a:xfrm rot="5400000" flipH="1" flipV="1">
            <a:off x="694722" y="4989912"/>
            <a:ext cx="591759" cy="3177"/>
          </a:xfrm>
          <a:prstGeom prst="straightConnector1">
            <a:avLst/>
          </a:prstGeom>
          <a:noFill/>
          <a:ln w="25400" cap="flat" cmpd="sng" algn="ctr">
            <a:solidFill>
              <a:srgbClr val="CC0000"/>
            </a:solidFill>
            <a:prstDash val="solid"/>
            <a:round/>
            <a:headEnd type="triangle" w="lg" len="med"/>
            <a:tailEnd type="none"/>
          </a:ln>
          <a:effectLst/>
        </p:spPr>
      </p:cxnSp>
      <p:sp>
        <p:nvSpPr>
          <p:cNvPr id="75" name="Text Box 13"/>
          <p:cNvSpPr txBox="1">
            <a:spLocks noChangeArrowheads="1"/>
          </p:cNvSpPr>
          <p:nvPr/>
        </p:nvSpPr>
        <p:spPr bwMode="auto">
          <a:xfrm>
            <a:off x="2209800" y="2525521"/>
            <a:ext cx="6763640" cy="2459305"/>
          </a:xfrm>
          <a:prstGeom prst="rect">
            <a:avLst/>
          </a:prstGeom>
          <a:noFill/>
          <a:ln w="9525">
            <a:noFill/>
            <a:round/>
            <a:headEnd/>
            <a:tailEnd/>
          </a:ln>
          <a:effectLst/>
        </p:spPr>
        <p:txBody>
          <a:bodyPr wrap="square" lIns="90360" tIns="44280" rIns="90360" bIns="44280">
            <a:spAutoFit/>
          </a:bodyPr>
          <a:lstStyle/>
          <a:p>
            <a:pPr>
              <a:spcBef>
                <a:spcPts val="0"/>
              </a:spcBef>
              <a:tabLst>
                <a:tab pos="517525"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b="1" dirty="0" smtClean="0">
                <a:latin typeface="Calibri" pitchFamily="34" charset="0"/>
                <a:ea typeface="msgothic" charset="0"/>
                <a:cs typeface="msgothic" charset="0"/>
              </a:rPr>
              <a:t>P: 	</a:t>
            </a:r>
            <a:r>
              <a:rPr lang="en-GB" sz="1400" b="0" dirty="0" smtClean="0">
                <a:latin typeface="Calibri" pitchFamily="34" charset="0"/>
                <a:ea typeface="msgothic" charset="0"/>
                <a:cs typeface="msgothic" charset="0"/>
              </a:rPr>
              <a:t>Page table is present in memory</a:t>
            </a:r>
          </a:p>
          <a:p>
            <a:pPr>
              <a:spcBef>
                <a:spcPts val="0"/>
              </a:spcBef>
              <a:tabLst>
                <a:tab pos="517525"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b="1" dirty="0" smtClean="0">
                <a:latin typeface="Calibri" pitchFamily="34" charset="0"/>
                <a:ea typeface="msgothic" charset="0"/>
                <a:cs typeface="msgothic" charset="0"/>
              </a:rPr>
              <a:t>R/W:	</a:t>
            </a:r>
            <a:r>
              <a:rPr lang="en-GB" sz="1400" b="0" dirty="0" smtClean="0">
                <a:latin typeface="Calibri" pitchFamily="34" charset="0"/>
                <a:ea typeface="msgothic" charset="0"/>
                <a:cs typeface="msgothic" charset="0"/>
              </a:rPr>
              <a:t>read-only or </a:t>
            </a:r>
            <a:r>
              <a:rPr lang="en-GB" sz="1400" b="0" dirty="0" err="1" smtClean="0">
                <a:latin typeface="Calibri" pitchFamily="34" charset="0"/>
                <a:ea typeface="msgothic" charset="0"/>
                <a:cs typeface="msgothic" charset="0"/>
              </a:rPr>
              <a:t>read+write</a:t>
            </a:r>
            <a:endParaRPr lang="en-GB" sz="1400" b="0" dirty="0" smtClean="0">
              <a:latin typeface="Calibri" pitchFamily="34" charset="0"/>
              <a:ea typeface="msgothic" charset="0"/>
              <a:cs typeface="msgothic" charset="0"/>
            </a:endParaRPr>
          </a:p>
          <a:p>
            <a:pPr>
              <a:spcBef>
                <a:spcPts val="0"/>
              </a:spcBef>
              <a:tabLst>
                <a:tab pos="517525"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dirty="0" smtClean="0">
                <a:latin typeface="Calibri" pitchFamily="34" charset="0"/>
                <a:ea typeface="msgothic" charset="0"/>
                <a:cs typeface="msgothic" charset="0"/>
              </a:rPr>
              <a:t>U/S:</a:t>
            </a:r>
            <a:r>
              <a:rPr lang="en-GB" sz="1400" b="0" dirty="0" smtClean="0">
                <a:latin typeface="Calibri" pitchFamily="34" charset="0"/>
                <a:ea typeface="msgothic" charset="0"/>
                <a:cs typeface="msgothic" charset="0"/>
              </a:rPr>
              <a:t>	user or supervisor mode access</a:t>
            </a:r>
          </a:p>
          <a:p>
            <a:pPr>
              <a:spcBef>
                <a:spcPts val="0"/>
              </a:spcBef>
              <a:tabLst>
                <a:tab pos="517525"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dirty="0" smtClean="0">
                <a:latin typeface="Calibri" pitchFamily="34" charset="0"/>
                <a:ea typeface="msgothic" charset="0"/>
                <a:cs typeface="msgothic" charset="0"/>
              </a:rPr>
              <a:t>WT:	</a:t>
            </a:r>
            <a:r>
              <a:rPr lang="en-GB" sz="1400" b="0" dirty="0" smtClean="0">
                <a:latin typeface="Calibri" pitchFamily="34" charset="0"/>
                <a:ea typeface="msgothic" charset="0"/>
                <a:cs typeface="msgothic" charset="0"/>
              </a:rPr>
              <a:t>write-through or write-back cache policy for this page table</a:t>
            </a:r>
          </a:p>
          <a:p>
            <a:pPr>
              <a:spcBef>
                <a:spcPts val="0"/>
              </a:spcBef>
              <a:tabLst>
                <a:tab pos="517525"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dirty="0" smtClean="0">
                <a:latin typeface="Calibri" pitchFamily="34" charset="0"/>
                <a:ea typeface="msgothic" charset="0"/>
                <a:cs typeface="msgothic" charset="0"/>
              </a:rPr>
              <a:t>CD:</a:t>
            </a:r>
            <a:r>
              <a:rPr lang="en-GB" sz="1400" b="0" dirty="0" smtClean="0">
                <a:latin typeface="Calibri" pitchFamily="34" charset="0"/>
                <a:ea typeface="msgothic" charset="0"/>
                <a:cs typeface="msgothic" charset="0"/>
              </a:rPr>
              <a:t>	cache disabled or enabled</a:t>
            </a:r>
          </a:p>
          <a:p>
            <a:pPr>
              <a:spcBef>
                <a:spcPts val="0"/>
              </a:spcBef>
              <a:tabLst>
                <a:tab pos="517525"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dirty="0" smtClean="0">
                <a:latin typeface="Calibri" pitchFamily="34" charset="0"/>
                <a:ea typeface="msgothic" charset="0"/>
                <a:cs typeface="msgothic" charset="0"/>
              </a:rPr>
              <a:t>A:	</a:t>
            </a:r>
            <a:r>
              <a:rPr lang="en-GB" sz="1400" b="0" dirty="0" smtClean="0">
                <a:latin typeface="Calibri" pitchFamily="34" charset="0"/>
                <a:ea typeface="msgothic" charset="0"/>
                <a:cs typeface="msgothic" charset="0"/>
              </a:rPr>
              <a:t>accessed (set by MMU on reads and writes, cleared by OS)</a:t>
            </a:r>
          </a:p>
          <a:p>
            <a:pPr>
              <a:spcBef>
                <a:spcPts val="0"/>
              </a:spcBef>
              <a:tabLst>
                <a:tab pos="517525"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dirty="0" smtClean="0">
                <a:latin typeface="Calibri" pitchFamily="34" charset="0"/>
                <a:ea typeface="msgothic" charset="0"/>
                <a:cs typeface="msgothic" charset="0"/>
              </a:rPr>
              <a:t>D:	</a:t>
            </a:r>
            <a:r>
              <a:rPr lang="en-GB" sz="1400" b="0" dirty="0" smtClean="0">
                <a:latin typeface="Calibri" pitchFamily="34" charset="0"/>
                <a:ea typeface="msgothic" charset="0"/>
                <a:cs typeface="msgothic" charset="0"/>
              </a:rPr>
              <a:t>dirty (set by MMU on writes, cleared by OS)</a:t>
            </a:r>
          </a:p>
          <a:p>
            <a:pPr>
              <a:spcBef>
                <a:spcPts val="0"/>
              </a:spcBef>
              <a:tabLst>
                <a:tab pos="517525"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dirty="0" smtClean="0">
                <a:latin typeface="Calibri" pitchFamily="34" charset="0"/>
                <a:ea typeface="msgothic" charset="0"/>
                <a:cs typeface="msgothic" charset="0"/>
              </a:rPr>
              <a:t>PS: 	</a:t>
            </a:r>
            <a:r>
              <a:rPr lang="en-GB" sz="1400" b="0" dirty="0" smtClean="0">
                <a:latin typeface="Calibri" pitchFamily="34" charset="0"/>
                <a:ea typeface="msgothic" charset="0"/>
                <a:cs typeface="msgothic" charset="0"/>
              </a:rPr>
              <a:t>page size 4K (0) or 4MB (1), For level 1 PTE only</a:t>
            </a:r>
          </a:p>
          <a:p>
            <a:pPr>
              <a:spcBef>
                <a:spcPts val="0"/>
              </a:spcBef>
              <a:tabLst>
                <a:tab pos="517525"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dirty="0" smtClean="0">
                <a:latin typeface="Calibri" pitchFamily="34" charset="0"/>
                <a:ea typeface="msgothic" charset="0"/>
                <a:cs typeface="msgothic" charset="0"/>
              </a:rPr>
              <a:t>G:	</a:t>
            </a:r>
            <a:r>
              <a:rPr lang="en-GB" sz="1400" b="0" dirty="0" smtClean="0">
                <a:latin typeface="Calibri" pitchFamily="34" charset="0"/>
                <a:ea typeface="msgothic" charset="0"/>
                <a:cs typeface="msgothic" charset="0"/>
              </a:rPr>
              <a:t>global page (don’t evict from TLB on task switch)</a:t>
            </a:r>
            <a:endParaRPr lang="en-GB" sz="1400" dirty="0" smtClean="0">
              <a:latin typeface="Calibri" pitchFamily="34" charset="0"/>
              <a:ea typeface="msgothic" charset="0"/>
              <a:cs typeface="msgothic" charset="0"/>
            </a:endParaRPr>
          </a:p>
          <a:p>
            <a:pPr>
              <a:spcBef>
                <a:spcPts val="0"/>
              </a:spcBef>
              <a:tabLst>
                <a:tab pos="517525"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b="1" dirty="0" smtClean="0">
                <a:latin typeface="Calibri" pitchFamily="34" charset="0"/>
                <a:ea typeface="msgothic" charset="0"/>
                <a:cs typeface="msgothic" charset="0"/>
              </a:rPr>
              <a:t>Page </a:t>
            </a:r>
            <a:r>
              <a:rPr lang="en-GB" sz="1400" b="1" dirty="0">
                <a:latin typeface="Calibri" pitchFamily="34" charset="0"/>
                <a:ea typeface="msgothic" charset="0"/>
                <a:cs typeface="msgothic" charset="0"/>
              </a:rPr>
              <a:t>table physical base address:</a:t>
            </a:r>
            <a:r>
              <a:rPr lang="en-GB" sz="1400" b="1" dirty="0" smtClean="0">
                <a:latin typeface="Calibri" pitchFamily="34" charset="0"/>
                <a:ea typeface="msgothic" charset="0"/>
                <a:cs typeface="msgothic" charset="0"/>
              </a:rPr>
              <a:t> </a:t>
            </a:r>
            <a:r>
              <a:rPr lang="en-GB" sz="1400" b="0" dirty="0">
                <a:latin typeface="Calibri" pitchFamily="34" charset="0"/>
                <a:ea typeface="msgothic" charset="0"/>
                <a:cs typeface="msgothic" charset="0"/>
              </a:rPr>
              <a:t>4</a:t>
            </a:r>
            <a:r>
              <a:rPr lang="en-GB" sz="1400" b="0" dirty="0" smtClean="0">
                <a:latin typeface="Calibri" pitchFamily="34" charset="0"/>
                <a:ea typeface="msgothic" charset="0"/>
                <a:cs typeface="msgothic" charset="0"/>
              </a:rPr>
              <a:t>0 </a:t>
            </a:r>
            <a:r>
              <a:rPr lang="en-GB" sz="1400" b="0" dirty="0">
                <a:latin typeface="Calibri" pitchFamily="34" charset="0"/>
                <a:ea typeface="msgothic" charset="0"/>
                <a:cs typeface="msgothic" charset="0"/>
              </a:rPr>
              <a:t>most significant bits of physical page table </a:t>
            </a:r>
            <a:r>
              <a:rPr lang="en-GB" sz="1400" b="0" dirty="0" smtClean="0">
                <a:latin typeface="Calibri" pitchFamily="34" charset="0"/>
                <a:ea typeface="msgothic" charset="0"/>
                <a:cs typeface="msgothic" charset="0"/>
              </a:rPr>
              <a:t>address</a:t>
            </a:r>
          </a:p>
          <a:p>
            <a:pPr>
              <a:spcBef>
                <a:spcPts val="0"/>
              </a:spcBef>
              <a:tabLst>
                <a:tab pos="517525"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b="1" dirty="0" smtClean="0">
                <a:latin typeface="Calibri" pitchFamily="34" charset="0"/>
                <a:ea typeface="msgothic" charset="0"/>
                <a:cs typeface="msgothic" charset="0"/>
              </a:rPr>
              <a:t>XD:	</a:t>
            </a:r>
            <a:r>
              <a:rPr lang="en-GB" sz="1400" b="0" dirty="0" smtClean="0">
                <a:latin typeface="Calibri" pitchFamily="34" charset="0"/>
                <a:ea typeface="msgothic" charset="0"/>
                <a:cs typeface="msgothic" charset="0"/>
              </a:rPr>
              <a:t>disable or enable instruction fetches from this page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381000" y="493713"/>
            <a:ext cx="53927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L1 Cache Access</a:t>
            </a:r>
          </a:p>
        </p:txBody>
      </p:sp>
      <p:sp>
        <p:nvSpPr>
          <p:cNvPr id="25602" name="Rectangle 2"/>
          <p:cNvSpPr>
            <a:spLocks noGrp="1" noChangeArrowheads="1"/>
          </p:cNvSpPr>
          <p:nvPr>
            <p:ph type="body" idx="1"/>
          </p:nvPr>
        </p:nvSpPr>
        <p:spPr>
          <a:xfrm>
            <a:off x="5257800" y="1447800"/>
            <a:ext cx="3657600" cy="5032375"/>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Partition physical </a:t>
            </a:r>
            <a:r>
              <a:rPr lang="en-GB" dirty="0" smtClean="0">
                <a:effectLst/>
              </a:rPr>
              <a:t>address: CO</a:t>
            </a:r>
            <a:r>
              <a:rPr lang="en-GB" dirty="0">
                <a:effectLst/>
              </a:rPr>
              <a:t>, CI, and </a:t>
            </a:r>
            <a:r>
              <a:rPr lang="en-GB" dirty="0" smtClean="0">
                <a:effectLst/>
              </a:rPr>
              <a:t>CT</a:t>
            </a:r>
            <a:endParaRPr lang="en-GB" dirty="0">
              <a:effectLst/>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Use CT to determine if  line containing word at address PA is cached in set </a:t>
            </a:r>
            <a:r>
              <a:rPr lang="en-GB" dirty="0" smtClean="0">
                <a:effectLst/>
              </a:rPr>
              <a:t>CI </a:t>
            </a:r>
            <a:endParaRPr lang="en-GB" dirty="0">
              <a:effectLst/>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smtClean="0">
                <a:solidFill>
                  <a:srgbClr val="C00000"/>
                </a:solidFill>
                <a:effectLst/>
              </a:rPr>
              <a:t>No</a:t>
            </a:r>
            <a:r>
              <a:rPr lang="en-GB" i="1" dirty="0">
                <a:solidFill>
                  <a:srgbClr val="C00000"/>
                </a:solidFill>
                <a:effectLst/>
              </a:rPr>
              <a:t>:</a:t>
            </a:r>
            <a:r>
              <a:rPr lang="en-GB" dirty="0">
                <a:effectLst/>
              </a:rPr>
              <a:t> check </a:t>
            </a:r>
            <a:r>
              <a:rPr lang="en-GB" dirty="0" smtClean="0">
                <a:effectLst/>
              </a:rPr>
              <a:t>L2</a:t>
            </a:r>
            <a:endParaRPr lang="en-GB" dirty="0">
              <a:effectLst/>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smtClean="0">
                <a:solidFill>
                  <a:srgbClr val="C00000"/>
                </a:solidFill>
              </a:rPr>
              <a:t>Yes:</a:t>
            </a:r>
            <a:r>
              <a:rPr lang="en-GB" dirty="0">
                <a:effectLst/>
              </a:rPr>
              <a:t> extract word at byte offset CO and return to </a:t>
            </a:r>
            <a:r>
              <a:rPr lang="en-GB" dirty="0" smtClean="0">
                <a:effectLst/>
              </a:rPr>
              <a:t>processor   </a:t>
            </a:r>
            <a:endParaRPr lang="en-GB" dirty="0">
              <a:effectLst/>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effectLst/>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effectLst/>
            </a:endParaRPr>
          </a:p>
        </p:txBody>
      </p:sp>
      <p:sp>
        <p:nvSpPr>
          <p:cNvPr id="25603" name="Text Box 3"/>
          <p:cNvSpPr txBox="1">
            <a:spLocks noChangeArrowheads="1"/>
          </p:cNvSpPr>
          <p:nvPr/>
        </p:nvSpPr>
        <p:spPr bwMode="auto">
          <a:xfrm>
            <a:off x="999043" y="5353734"/>
            <a:ext cx="1237069" cy="599693"/>
          </a:xfrm>
          <a:prstGeom prst="rect">
            <a:avLst/>
          </a:prstGeom>
          <a:noFill/>
          <a:ln w="9525">
            <a:noFill/>
            <a:round/>
            <a:headEnd/>
            <a:tailEnd/>
          </a:ln>
          <a:effectLst/>
        </p:spPr>
        <p:txBody>
          <a:bodyPr wrap="non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physical</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address (PA)</a:t>
            </a:r>
          </a:p>
        </p:txBody>
      </p:sp>
      <p:sp>
        <p:nvSpPr>
          <p:cNvPr id="25604" name="Rectangle 4"/>
          <p:cNvSpPr>
            <a:spLocks noChangeArrowheads="1"/>
          </p:cNvSpPr>
          <p:nvPr/>
        </p:nvSpPr>
        <p:spPr bwMode="auto">
          <a:xfrm>
            <a:off x="762000" y="1752600"/>
            <a:ext cx="1066800" cy="304800"/>
          </a:xfrm>
          <a:prstGeom prst="rect">
            <a:avLst/>
          </a:prstGeom>
          <a:solidFill>
            <a:srgbClr val="F6F5BD"/>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data</a:t>
            </a:r>
          </a:p>
        </p:txBody>
      </p:sp>
      <p:sp>
        <p:nvSpPr>
          <p:cNvPr id="25605" name="Text Box 5"/>
          <p:cNvSpPr txBox="1">
            <a:spLocks noChangeArrowheads="1"/>
          </p:cNvSpPr>
          <p:nvPr/>
        </p:nvSpPr>
        <p:spPr bwMode="auto">
          <a:xfrm>
            <a:off x="939196" y="1524000"/>
            <a:ext cx="623611" cy="283324"/>
          </a:xfrm>
          <a:prstGeom prst="rect">
            <a:avLst/>
          </a:prstGeom>
          <a:noFill/>
          <a:ln w="9525">
            <a:noFill/>
            <a:round/>
            <a:headEnd/>
            <a:tailEnd/>
          </a:ln>
          <a:effectLst/>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32/64</a:t>
            </a:r>
            <a:endParaRPr lang="en-GB" sz="1400" b="1" dirty="0">
              <a:latin typeface="Calibri" pitchFamily="34" charset="0"/>
              <a:ea typeface="msgothic" charset="0"/>
              <a:cs typeface="msgothic" charset="0"/>
            </a:endParaRPr>
          </a:p>
        </p:txBody>
      </p:sp>
      <p:sp>
        <p:nvSpPr>
          <p:cNvPr id="25606" name="Rectangle 6"/>
          <p:cNvSpPr>
            <a:spLocks noChangeArrowheads="1"/>
          </p:cNvSpPr>
          <p:nvPr/>
        </p:nvSpPr>
        <p:spPr bwMode="auto">
          <a:xfrm>
            <a:off x="1066800" y="3886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07" name="Rectangle 7"/>
          <p:cNvSpPr>
            <a:spLocks noChangeArrowheads="1"/>
          </p:cNvSpPr>
          <p:nvPr/>
        </p:nvSpPr>
        <p:spPr bwMode="auto">
          <a:xfrm>
            <a:off x="1600200" y="3886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08" name="Rectangle 8"/>
          <p:cNvSpPr>
            <a:spLocks noChangeArrowheads="1"/>
          </p:cNvSpPr>
          <p:nvPr/>
        </p:nvSpPr>
        <p:spPr bwMode="auto">
          <a:xfrm>
            <a:off x="2133600" y="3886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09" name="Rectangle 9"/>
          <p:cNvSpPr>
            <a:spLocks noChangeArrowheads="1"/>
          </p:cNvSpPr>
          <p:nvPr/>
        </p:nvSpPr>
        <p:spPr bwMode="auto">
          <a:xfrm>
            <a:off x="2667000" y="3886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10" name="Rectangle 10"/>
          <p:cNvSpPr>
            <a:spLocks noChangeArrowheads="1"/>
          </p:cNvSpPr>
          <p:nvPr/>
        </p:nvSpPr>
        <p:spPr bwMode="auto">
          <a:xfrm>
            <a:off x="1066800" y="40386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11" name="Rectangle 11"/>
          <p:cNvSpPr>
            <a:spLocks noChangeArrowheads="1"/>
          </p:cNvSpPr>
          <p:nvPr/>
        </p:nvSpPr>
        <p:spPr bwMode="auto">
          <a:xfrm>
            <a:off x="1600200" y="40386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12" name="Rectangle 12"/>
          <p:cNvSpPr>
            <a:spLocks noChangeArrowheads="1"/>
          </p:cNvSpPr>
          <p:nvPr/>
        </p:nvSpPr>
        <p:spPr bwMode="auto">
          <a:xfrm>
            <a:off x="2133600" y="40386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13" name="Rectangle 13"/>
          <p:cNvSpPr>
            <a:spLocks noChangeArrowheads="1"/>
          </p:cNvSpPr>
          <p:nvPr/>
        </p:nvSpPr>
        <p:spPr bwMode="auto">
          <a:xfrm>
            <a:off x="2667000" y="40386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14" name="Rectangle 14"/>
          <p:cNvSpPr>
            <a:spLocks noChangeArrowheads="1"/>
          </p:cNvSpPr>
          <p:nvPr/>
        </p:nvSpPr>
        <p:spPr bwMode="auto">
          <a:xfrm>
            <a:off x="1066800" y="4191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15" name="Rectangle 15"/>
          <p:cNvSpPr>
            <a:spLocks noChangeArrowheads="1"/>
          </p:cNvSpPr>
          <p:nvPr/>
        </p:nvSpPr>
        <p:spPr bwMode="auto">
          <a:xfrm>
            <a:off x="1600200" y="4191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16" name="Rectangle 16"/>
          <p:cNvSpPr>
            <a:spLocks noChangeArrowheads="1"/>
          </p:cNvSpPr>
          <p:nvPr/>
        </p:nvSpPr>
        <p:spPr bwMode="auto">
          <a:xfrm>
            <a:off x="2133600" y="4191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17" name="Rectangle 17"/>
          <p:cNvSpPr>
            <a:spLocks noChangeArrowheads="1"/>
          </p:cNvSpPr>
          <p:nvPr/>
        </p:nvSpPr>
        <p:spPr bwMode="auto">
          <a:xfrm>
            <a:off x="2667000" y="4191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18" name="Rectangle 18"/>
          <p:cNvSpPr>
            <a:spLocks noChangeArrowheads="1"/>
          </p:cNvSpPr>
          <p:nvPr/>
        </p:nvSpPr>
        <p:spPr bwMode="auto">
          <a:xfrm>
            <a:off x="10668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19" name="Rectangle 19"/>
          <p:cNvSpPr>
            <a:spLocks noChangeArrowheads="1"/>
          </p:cNvSpPr>
          <p:nvPr/>
        </p:nvSpPr>
        <p:spPr bwMode="auto">
          <a:xfrm>
            <a:off x="16002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20" name="Rectangle 20"/>
          <p:cNvSpPr>
            <a:spLocks noChangeArrowheads="1"/>
          </p:cNvSpPr>
          <p:nvPr/>
        </p:nvSpPr>
        <p:spPr bwMode="auto">
          <a:xfrm>
            <a:off x="21336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21" name="Rectangle 21"/>
          <p:cNvSpPr>
            <a:spLocks noChangeArrowheads="1"/>
          </p:cNvSpPr>
          <p:nvPr/>
        </p:nvSpPr>
        <p:spPr bwMode="auto">
          <a:xfrm>
            <a:off x="26670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5622" name="Text Box 22"/>
          <p:cNvSpPr txBox="1">
            <a:spLocks noChangeArrowheads="1"/>
          </p:cNvSpPr>
          <p:nvPr/>
        </p:nvSpPr>
        <p:spPr bwMode="auto">
          <a:xfrm>
            <a:off x="1927225" y="4154488"/>
            <a:ext cx="427745" cy="41445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ea typeface="msgothic" charset="0"/>
                <a:cs typeface="msgothic" charset="0"/>
              </a:rPr>
              <a:t>...</a:t>
            </a:r>
          </a:p>
        </p:txBody>
      </p:sp>
      <p:sp>
        <p:nvSpPr>
          <p:cNvPr id="25623" name="Line 23"/>
          <p:cNvSpPr>
            <a:spLocks noChangeShapeType="1"/>
          </p:cNvSpPr>
          <p:nvPr/>
        </p:nvSpPr>
        <p:spPr bwMode="auto">
          <a:xfrm flipV="1">
            <a:off x="2438400" y="5103813"/>
            <a:ext cx="1588" cy="384175"/>
          </a:xfrm>
          <a:prstGeom prst="line">
            <a:avLst/>
          </a:prstGeom>
          <a:noFill/>
          <a:ln w="9360">
            <a:solidFill>
              <a:srgbClr val="000000"/>
            </a:solidFill>
            <a:miter lim="800000"/>
            <a:headEnd/>
            <a:tailEnd/>
          </a:ln>
          <a:effectLst/>
        </p:spPr>
        <p:txBody>
          <a:bodyPr/>
          <a:lstStyle/>
          <a:p>
            <a:endParaRPr lang="en-US"/>
          </a:p>
        </p:txBody>
      </p:sp>
      <p:sp>
        <p:nvSpPr>
          <p:cNvPr id="25624" name="Line 24"/>
          <p:cNvSpPr>
            <a:spLocks noChangeShapeType="1"/>
          </p:cNvSpPr>
          <p:nvPr/>
        </p:nvSpPr>
        <p:spPr bwMode="auto">
          <a:xfrm flipV="1">
            <a:off x="3810000" y="4945063"/>
            <a:ext cx="1588" cy="542925"/>
          </a:xfrm>
          <a:prstGeom prst="line">
            <a:avLst/>
          </a:prstGeom>
          <a:noFill/>
          <a:ln w="9360">
            <a:solidFill>
              <a:srgbClr val="000000"/>
            </a:solidFill>
            <a:miter lim="800000"/>
            <a:headEnd/>
            <a:tailEnd/>
          </a:ln>
          <a:effectLst/>
        </p:spPr>
        <p:txBody>
          <a:bodyPr/>
          <a:lstStyle/>
          <a:p>
            <a:endParaRPr lang="en-US"/>
          </a:p>
        </p:txBody>
      </p:sp>
      <p:sp>
        <p:nvSpPr>
          <p:cNvPr id="25625" name="Line 25"/>
          <p:cNvSpPr>
            <a:spLocks noChangeShapeType="1"/>
          </p:cNvSpPr>
          <p:nvPr/>
        </p:nvSpPr>
        <p:spPr bwMode="auto">
          <a:xfrm>
            <a:off x="2026156" y="4945063"/>
            <a:ext cx="1783844" cy="7937"/>
          </a:xfrm>
          <a:prstGeom prst="line">
            <a:avLst/>
          </a:prstGeom>
          <a:noFill/>
          <a:ln w="9360">
            <a:solidFill>
              <a:srgbClr val="000000"/>
            </a:solidFill>
            <a:miter lim="800000"/>
            <a:headEnd/>
            <a:tailEnd/>
          </a:ln>
          <a:effectLst/>
        </p:spPr>
        <p:txBody>
          <a:bodyPr/>
          <a:lstStyle/>
          <a:p>
            <a:endParaRPr lang="en-US"/>
          </a:p>
        </p:txBody>
      </p:sp>
      <p:sp>
        <p:nvSpPr>
          <p:cNvPr id="25626" name="Line 26"/>
          <p:cNvSpPr>
            <a:spLocks noChangeShapeType="1"/>
          </p:cNvSpPr>
          <p:nvPr/>
        </p:nvSpPr>
        <p:spPr bwMode="auto">
          <a:xfrm flipV="1">
            <a:off x="1907473" y="4183063"/>
            <a:ext cx="1588" cy="923925"/>
          </a:xfrm>
          <a:prstGeom prst="line">
            <a:avLst/>
          </a:prstGeom>
          <a:noFill/>
          <a:ln w="9360">
            <a:solidFill>
              <a:srgbClr val="000000"/>
            </a:solidFill>
            <a:miter lim="800000"/>
            <a:headEnd/>
            <a:tailEnd type="triangle" w="med" len="med"/>
          </a:ln>
          <a:effectLst/>
        </p:spPr>
        <p:txBody>
          <a:bodyPr/>
          <a:lstStyle/>
          <a:p>
            <a:endParaRPr lang="en-US"/>
          </a:p>
        </p:txBody>
      </p:sp>
      <p:sp>
        <p:nvSpPr>
          <p:cNvPr id="25627" name="Line 27"/>
          <p:cNvSpPr>
            <a:spLocks noChangeShapeType="1"/>
          </p:cNvSpPr>
          <p:nvPr/>
        </p:nvSpPr>
        <p:spPr bwMode="auto">
          <a:xfrm flipV="1">
            <a:off x="3505200" y="4106863"/>
            <a:ext cx="1588" cy="1381125"/>
          </a:xfrm>
          <a:prstGeom prst="line">
            <a:avLst/>
          </a:prstGeom>
          <a:noFill/>
          <a:ln w="9360">
            <a:solidFill>
              <a:srgbClr val="000000"/>
            </a:solidFill>
            <a:miter lim="800000"/>
            <a:headEnd/>
            <a:tailEnd/>
          </a:ln>
          <a:effectLst/>
        </p:spPr>
        <p:txBody>
          <a:bodyPr/>
          <a:lstStyle/>
          <a:p>
            <a:endParaRPr lang="en-US"/>
          </a:p>
        </p:txBody>
      </p:sp>
      <p:sp>
        <p:nvSpPr>
          <p:cNvPr id="25628" name="Line 28"/>
          <p:cNvSpPr>
            <a:spLocks noChangeShapeType="1"/>
          </p:cNvSpPr>
          <p:nvPr/>
        </p:nvSpPr>
        <p:spPr bwMode="auto">
          <a:xfrm flipH="1" flipV="1">
            <a:off x="3198813" y="4106863"/>
            <a:ext cx="307975" cy="0"/>
          </a:xfrm>
          <a:prstGeom prst="line">
            <a:avLst/>
          </a:prstGeom>
          <a:noFill/>
          <a:ln w="9360">
            <a:solidFill>
              <a:srgbClr val="000000"/>
            </a:solidFill>
            <a:miter lim="800000"/>
            <a:headEnd/>
            <a:tailEnd type="triangle" w="med" len="med"/>
          </a:ln>
          <a:effectLst/>
        </p:spPr>
        <p:txBody>
          <a:bodyPr/>
          <a:lstStyle/>
          <a:p>
            <a:endParaRPr lang="en-US"/>
          </a:p>
        </p:txBody>
      </p:sp>
      <p:sp>
        <p:nvSpPr>
          <p:cNvPr id="25629" name="Line 29"/>
          <p:cNvSpPr>
            <a:spLocks noChangeShapeType="1"/>
          </p:cNvSpPr>
          <p:nvPr/>
        </p:nvSpPr>
        <p:spPr bwMode="auto">
          <a:xfrm flipV="1">
            <a:off x="1260475" y="2055812"/>
            <a:ext cx="1588" cy="1830387"/>
          </a:xfrm>
          <a:prstGeom prst="line">
            <a:avLst/>
          </a:prstGeom>
          <a:noFill/>
          <a:ln w="9360">
            <a:solidFill>
              <a:srgbClr val="000000"/>
            </a:solidFill>
            <a:miter lim="800000"/>
            <a:headEnd/>
            <a:tailEnd type="triangle" w="med" len="med"/>
          </a:ln>
          <a:effectLst/>
        </p:spPr>
        <p:txBody>
          <a:bodyPr/>
          <a:lstStyle/>
          <a:p>
            <a:endParaRPr lang="en-US"/>
          </a:p>
        </p:txBody>
      </p:sp>
      <p:sp>
        <p:nvSpPr>
          <p:cNvPr id="25630" name="Rectangle 30"/>
          <p:cNvSpPr>
            <a:spLocks noChangeArrowheads="1"/>
          </p:cNvSpPr>
          <p:nvPr/>
        </p:nvSpPr>
        <p:spPr bwMode="auto">
          <a:xfrm>
            <a:off x="2209800" y="5486400"/>
            <a:ext cx="1066800" cy="3048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CT</a:t>
            </a:r>
          </a:p>
        </p:txBody>
      </p:sp>
      <p:sp>
        <p:nvSpPr>
          <p:cNvPr id="25631" name="Rectangle 31"/>
          <p:cNvSpPr>
            <a:spLocks noChangeArrowheads="1"/>
          </p:cNvSpPr>
          <p:nvPr/>
        </p:nvSpPr>
        <p:spPr bwMode="auto">
          <a:xfrm>
            <a:off x="3581400" y="5486400"/>
            <a:ext cx="3048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CO</a:t>
            </a:r>
          </a:p>
        </p:txBody>
      </p:sp>
      <p:sp>
        <p:nvSpPr>
          <p:cNvPr id="25632" name="Text Box 32"/>
          <p:cNvSpPr txBox="1">
            <a:spLocks noChangeArrowheads="1"/>
          </p:cNvSpPr>
          <p:nvPr/>
        </p:nvSpPr>
        <p:spPr bwMode="auto">
          <a:xfrm>
            <a:off x="2516188" y="52578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ea typeface="msgothic" charset="0"/>
                <a:cs typeface="msgothic" charset="0"/>
              </a:rPr>
              <a:t>40</a:t>
            </a:r>
            <a:endParaRPr lang="en-GB" sz="1400" b="1" dirty="0">
              <a:latin typeface="Calibri" pitchFamily="34" charset="0"/>
              <a:ea typeface="msgothic" charset="0"/>
              <a:cs typeface="msgothic" charset="0"/>
            </a:endParaRPr>
          </a:p>
        </p:txBody>
      </p:sp>
      <p:sp>
        <p:nvSpPr>
          <p:cNvPr id="25633" name="Text Box 33"/>
          <p:cNvSpPr txBox="1">
            <a:spLocks noChangeArrowheads="1"/>
          </p:cNvSpPr>
          <p:nvPr/>
        </p:nvSpPr>
        <p:spPr bwMode="auto">
          <a:xfrm>
            <a:off x="3606800" y="5257800"/>
            <a:ext cx="273480"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ea typeface="msgothic" charset="0"/>
                <a:cs typeface="msgothic" charset="0"/>
              </a:rPr>
              <a:t>6</a:t>
            </a:r>
            <a:endParaRPr lang="en-GB" sz="1400" b="1" dirty="0">
              <a:latin typeface="Calibri" pitchFamily="34" charset="0"/>
              <a:ea typeface="msgothic" charset="0"/>
              <a:cs typeface="msgothic" charset="0"/>
            </a:endParaRPr>
          </a:p>
        </p:txBody>
      </p:sp>
      <p:sp>
        <p:nvSpPr>
          <p:cNvPr id="25634" name="Rectangle 34"/>
          <p:cNvSpPr>
            <a:spLocks noChangeArrowheads="1"/>
          </p:cNvSpPr>
          <p:nvPr/>
        </p:nvSpPr>
        <p:spPr bwMode="auto">
          <a:xfrm>
            <a:off x="3276600" y="5486400"/>
            <a:ext cx="3048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CI</a:t>
            </a:r>
          </a:p>
        </p:txBody>
      </p:sp>
      <p:sp>
        <p:nvSpPr>
          <p:cNvPr id="25635" name="Text Box 35"/>
          <p:cNvSpPr txBox="1">
            <a:spLocks noChangeArrowheads="1"/>
          </p:cNvSpPr>
          <p:nvPr/>
        </p:nvSpPr>
        <p:spPr bwMode="auto">
          <a:xfrm>
            <a:off x="3276600" y="5257800"/>
            <a:ext cx="273480"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latin typeface="Calibri" pitchFamily="34" charset="0"/>
                <a:ea typeface="msgothic" charset="0"/>
                <a:cs typeface="msgothic" charset="0"/>
              </a:rPr>
              <a:t>6</a:t>
            </a:r>
            <a:endParaRPr lang="en-GB" sz="1400" b="1" dirty="0">
              <a:latin typeface="Calibri" pitchFamily="34" charset="0"/>
              <a:ea typeface="msgothic" charset="0"/>
              <a:cs typeface="msgothic" charset="0"/>
            </a:endParaRPr>
          </a:p>
        </p:txBody>
      </p:sp>
      <p:sp>
        <p:nvSpPr>
          <p:cNvPr id="25636" name="Oval 36"/>
          <p:cNvSpPr>
            <a:spLocks noChangeArrowheads="1"/>
          </p:cNvSpPr>
          <p:nvPr/>
        </p:nvSpPr>
        <p:spPr bwMode="auto">
          <a:xfrm>
            <a:off x="2400300" y="5448300"/>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25637" name="Oval 37"/>
          <p:cNvSpPr>
            <a:spLocks noChangeArrowheads="1"/>
          </p:cNvSpPr>
          <p:nvPr/>
        </p:nvSpPr>
        <p:spPr bwMode="auto">
          <a:xfrm>
            <a:off x="3454400" y="5448300"/>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25638" name="Oval 38"/>
          <p:cNvSpPr>
            <a:spLocks noChangeArrowheads="1"/>
          </p:cNvSpPr>
          <p:nvPr/>
        </p:nvSpPr>
        <p:spPr bwMode="auto">
          <a:xfrm>
            <a:off x="3771900" y="5448300"/>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25639" name="Line 39"/>
          <p:cNvSpPr>
            <a:spLocks noChangeShapeType="1"/>
          </p:cNvSpPr>
          <p:nvPr/>
        </p:nvSpPr>
        <p:spPr bwMode="auto">
          <a:xfrm>
            <a:off x="3200400" y="6172428"/>
            <a:ext cx="990600" cy="0"/>
          </a:xfrm>
          <a:prstGeom prst="line">
            <a:avLst/>
          </a:prstGeom>
          <a:noFill/>
          <a:ln w="9360">
            <a:solidFill>
              <a:srgbClr val="000000"/>
            </a:solidFill>
            <a:miter lim="800000"/>
            <a:headEnd/>
            <a:tailEnd/>
          </a:ln>
          <a:effectLst/>
        </p:spPr>
        <p:txBody>
          <a:bodyPr/>
          <a:lstStyle/>
          <a:p>
            <a:endParaRPr lang="en-US"/>
          </a:p>
        </p:txBody>
      </p:sp>
      <p:sp>
        <p:nvSpPr>
          <p:cNvPr id="25640" name="Line 40"/>
          <p:cNvSpPr>
            <a:spLocks noChangeShapeType="1"/>
          </p:cNvSpPr>
          <p:nvPr/>
        </p:nvSpPr>
        <p:spPr bwMode="auto">
          <a:xfrm flipV="1">
            <a:off x="4191000" y="3046413"/>
            <a:ext cx="1588" cy="3127375"/>
          </a:xfrm>
          <a:prstGeom prst="line">
            <a:avLst/>
          </a:prstGeom>
          <a:noFill/>
          <a:ln w="9360">
            <a:solidFill>
              <a:srgbClr val="000000"/>
            </a:solidFill>
            <a:miter lim="800000"/>
            <a:headEnd/>
            <a:tailEnd/>
          </a:ln>
          <a:effectLst/>
        </p:spPr>
        <p:txBody>
          <a:bodyPr/>
          <a:lstStyle/>
          <a:p>
            <a:endParaRPr lang="en-US"/>
          </a:p>
        </p:txBody>
      </p:sp>
      <p:sp>
        <p:nvSpPr>
          <p:cNvPr id="25641" name="Rectangle 41"/>
          <p:cNvSpPr>
            <a:spLocks noChangeArrowheads="1"/>
          </p:cNvSpPr>
          <p:nvPr/>
        </p:nvSpPr>
        <p:spPr bwMode="auto">
          <a:xfrm>
            <a:off x="2743200" y="1510844"/>
            <a:ext cx="1524000" cy="838200"/>
          </a:xfrm>
          <a:prstGeom prst="rect">
            <a:avLst/>
          </a:prstGeom>
          <a:solidFill>
            <a:schemeClr val="bg1">
              <a:lumMod val="75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3300"/>
                </a:solidFill>
                <a:latin typeface="Calibri" pitchFamily="34" charset="0"/>
                <a:ea typeface="msgothic" charset="0"/>
                <a:cs typeface="msgothic" charset="0"/>
              </a:rPr>
              <a:t>L2, L3 and </a:t>
            </a:r>
          </a:p>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3300"/>
                </a:solidFill>
                <a:latin typeface="Calibri" pitchFamily="34" charset="0"/>
                <a:ea typeface="msgothic" charset="0"/>
                <a:cs typeface="msgothic" charset="0"/>
              </a:rPr>
              <a:t>main memory</a:t>
            </a:r>
            <a:endParaRPr lang="en-GB" sz="1400" dirty="0">
              <a:solidFill>
                <a:srgbClr val="003300"/>
              </a:solidFill>
              <a:latin typeface="Calibri" pitchFamily="34" charset="0"/>
              <a:ea typeface="msgothic" charset="0"/>
              <a:cs typeface="msgothic" charset="0"/>
            </a:endParaRPr>
          </a:p>
        </p:txBody>
      </p:sp>
      <p:sp>
        <p:nvSpPr>
          <p:cNvPr id="25642" name="Text Box 42"/>
          <p:cNvSpPr txBox="1">
            <a:spLocks noChangeArrowheads="1"/>
          </p:cNvSpPr>
          <p:nvPr/>
        </p:nvSpPr>
        <p:spPr bwMode="auto">
          <a:xfrm>
            <a:off x="1287932" y="3276600"/>
            <a:ext cx="1884674" cy="617467"/>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00"/>
                </a:solidFill>
                <a:latin typeface="Calibri" pitchFamily="34" charset="0"/>
                <a:ea typeface="msgothic" charset="0"/>
                <a:cs typeface="msgothic" charset="0"/>
              </a:rPr>
              <a:t>L1</a:t>
            </a:r>
            <a:r>
              <a:rPr lang="en-GB" sz="1600" b="1" dirty="0" smtClean="0">
                <a:solidFill>
                  <a:srgbClr val="000000"/>
                </a:solidFill>
                <a:latin typeface="Calibri" pitchFamily="34" charset="0"/>
                <a:ea typeface="msgothic" charset="0"/>
                <a:cs typeface="msgothic" charset="0"/>
              </a:rPr>
              <a:t> </a:t>
            </a:r>
            <a:r>
              <a:rPr lang="en-GB" sz="1600" b="1" dirty="0" err="1" smtClean="0">
                <a:solidFill>
                  <a:srgbClr val="000000"/>
                </a:solidFill>
                <a:latin typeface="Calibri" pitchFamily="34" charset="0"/>
                <a:ea typeface="msgothic" charset="0"/>
                <a:cs typeface="msgothic" charset="0"/>
              </a:rPr>
              <a:t>d</a:t>
            </a:r>
            <a:r>
              <a:rPr lang="en-GB" sz="1600" b="1" dirty="0" smtClean="0">
                <a:solidFill>
                  <a:srgbClr val="000000"/>
                </a:solidFill>
                <a:latin typeface="Calibri" pitchFamily="34" charset="0"/>
                <a:ea typeface="msgothic" charset="0"/>
                <a:cs typeface="msgothic" charset="0"/>
              </a:rPr>
              <a:t>-cache</a:t>
            </a:r>
          </a:p>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000000"/>
                </a:solidFill>
                <a:latin typeface="Calibri" pitchFamily="34" charset="0"/>
                <a:ea typeface="msgothic" charset="0"/>
                <a:cs typeface="msgothic" charset="0"/>
              </a:rPr>
              <a:t>(64 </a:t>
            </a:r>
            <a:r>
              <a:rPr lang="en-GB" sz="1600" b="1" dirty="0">
                <a:solidFill>
                  <a:srgbClr val="000000"/>
                </a:solidFill>
                <a:latin typeface="Calibri" pitchFamily="34" charset="0"/>
                <a:ea typeface="msgothic" charset="0"/>
                <a:cs typeface="msgothic" charset="0"/>
              </a:rPr>
              <a:t>sets,</a:t>
            </a:r>
            <a:r>
              <a:rPr lang="en-GB" sz="1600" b="1" dirty="0" smtClean="0">
                <a:solidFill>
                  <a:srgbClr val="000000"/>
                </a:solidFill>
                <a:latin typeface="Calibri" pitchFamily="34" charset="0"/>
                <a:ea typeface="msgothic" charset="0"/>
                <a:cs typeface="msgothic" charset="0"/>
              </a:rPr>
              <a:t> 8 </a:t>
            </a:r>
            <a:r>
              <a:rPr lang="en-GB" sz="1600" b="1" dirty="0">
                <a:solidFill>
                  <a:srgbClr val="000000"/>
                </a:solidFill>
                <a:latin typeface="Calibri" pitchFamily="34" charset="0"/>
                <a:ea typeface="msgothic" charset="0"/>
                <a:cs typeface="msgothic" charset="0"/>
              </a:rPr>
              <a:t>lines/set)</a:t>
            </a:r>
          </a:p>
        </p:txBody>
      </p:sp>
      <p:sp>
        <p:nvSpPr>
          <p:cNvPr id="25643" name="Line 43"/>
          <p:cNvSpPr>
            <a:spLocks noChangeShapeType="1"/>
          </p:cNvSpPr>
          <p:nvPr/>
        </p:nvSpPr>
        <p:spPr bwMode="auto">
          <a:xfrm flipH="1">
            <a:off x="3579813" y="3041650"/>
            <a:ext cx="612775" cy="0"/>
          </a:xfrm>
          <a:prstGeom prst="line">
            <a:avLst/>
          </a:prstGeom>
          <a:noFill/>
          <a:ln w="9360">
            <a:solidFill>
              <a:srgbClr val="000000"/>
            </a:solidFill>
            <a:miter lim="800000"/>
            <a:headEnd/>
            <a:tailEnd/>
          </a:ln>
          <a:effectLst/>
        </p:spPr>
        <p:txBody>
          <a:bodyPr/>
          <a:lstStyle/>
          <a:p>
            <a:endParaRPr lang="en-US"/>
          </a:p>
        </p:txBody>
      </p:sp>
      <p:sp>
        <p:nvSpPr>
          <p:cNvPr id="25644" name="Line 44"/>
          <p:cNvSpPr>
            <a:spLocks noChangeShapeType="1"/>
          </p:cNvSpPr>
          <p:nvPr/>
        </p:nvSpPr>
        <p:spPr bwMode="auto">
          <a:xfrm flipV="1">
            <a:off x="3581400" y="2347457"/>
            <a:ext cx="0" cy="688975"/>
          </a:xfrm>
          <a:prstGeom prst="line">
            <a:avLst/>
          </a:prstGeom>
          <a:noFill/>
          <a:ln w="9360">
            <a:solidFill>
              <a:srgbClr val="000000"/>
            </a:solidFill>
            <a:miter lim="800000"/>
            <a:headEnd/>
            <a:tailEnd type="triangle" w="med" len="med"/>
          </a:ln>
          <a:effectLst/>
        </p:spPr>
        <p:txBody>
          <a:bodyPr/>
          <a:lstStyle/>
          <a:p>
            <a:endParaRPr lang="en-US"/>
          </a:p>
        </p:txBody>
      </p:sp>
      <p:sp>
        <p:nvSpPr>
          <p:cNvPr id="25645" name="Line 45"/>
          <p:cNvSpPr>
            <a:spLocks noChangeShapeType="1"/>
          </p:cNvSpPr>
          <p:nvPr/>
        </p:nvSpPr>
        <p:spPr bwMode="auto">
          <a:xfrm flipH="1">
            <a:off x="1827213" y="1898650"/>
            <a:ext cx="917575" cy="0"/>
          </a:xfrm>
          <a:prstGeom prst="line">
            <a:avLst/>
          </a:prstGeom>
          <a:noFill/>
          <a:ln w="9360">
            <a:solidFill>
              <a:srgbClr val="000000"/>
            </a:solidFill>
            <a:miter lim="800000"/>
            <a:headEnd/>
            <a:tailEnd type="triangle" w="med" len="med"/>
          </a:ln>
          <a:effectLst/>
        </p:spPr>
        <p:txBody>
          <a:bodyPr/>
          <a:lstStyle/>
          <a:p>
            <a:endParaRPr lang="en-US"/>
          </a:p>
        </p:txBody>
      </p:sp>
      <p:sp>
        <p:nvSpPr>
          <p:cNvPr id="25646" name="Text Box 46"/>
          <p:cNvSpPr txBox="1">
            <a:spLocks noChangeArrowheads="1"/>
          </p:cNvSpPr>
          <p:nvPr/>
        </p:nvSpPr>
        <p:spPr bwMode="auto">
          <a:xfrm>
            <a:off x="1219200" y="2514600"/>
            <a:ext cx="411715" cy="599693"/>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L1</a:t>
            </a:r>
          </a:p>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hit</a:t>
            </a:r>
          </a:p>
        </p:txBody>
      </p:sp>
      <p:sp>
        <p:nvSpPr>
          <p:cNvPr id="25647" name="Text Box 47"/>
          <p:cNvSpPr txBox="1">
            <a:spLocks noChangeArrowheads="1"/>
          </p:cNvSpPr>
          <p:nvPr/>
        </p:nvSpPr>
        <p:spPr bwMode="auto">
          <a:xfrm>
            <a:off x="3546475" y="2438400"/>
            <a:ext cx="557588" cy="599693"/>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L1</a:t>
            </a:r>
          </a:p>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miss</a:t>
            </a:r>
          </a:p>
        </p:txBody>
      </p:sp>
      <p:sp>
        <p:nvSpPr>
          <p:cNvPr id="25648" name="Line 48"/>
          <p:cNvSpPr>
            <a:spLocks noChangeShapeType="1"/>
          </p:cNvSpPr>
          <p:nvPr/>
        </p:nvSpPr>
        <p:spPr bwMode="auto">
          <a:xfrm flipV="1">
            <a:off x="3028266" y="5948819"/>
            <a:ext cx="381000" cy="0"/>
          </a:xfrm>
          <a:prstGeom prst="line">
            <a:avLst/>
          </a:prstGeom>
          <a:noFill/>
          <a:ln w="9360">
            <a:solidFill>
              <a:srgbClr val="000000"/>
            </a:solidFill>
            <a:miter lim="800000"/>
            <a:headEnd/>
            <a:tailEnd/>
          </a:ln>
          <a:effectLst/>
        </p:spPr>
        <p:txBody>
          <a:bodyPr/>
          <a:lstStyle/>
          <a:p>
            <a:endParaRPr lang="en-US"/>
          </a:p>
        </p:txBody>
      </p:sp>
      <p:sp>
        <p:nvSpPr>
          <p:cNvPr id="25649" name="Line 49"/>
          <p:cNvSpPr>
            <a:spLocks noChangeShapeType="1"/>
          </p:cNvSpPr>
          <p:nvPr/>
        </p:nvSpPr>
        <p:spPr bwMode="auto">
          <a:xfrm>
            <a:off x="3200400" y="5943600"/>
            <a:ext cx="1588" cy="228600"/>
          </a:xfrm>
          <a:prstGeom prst="line">
            <a:avLst/>
          </a:prstGeom>
          <a:noFill/>
          <a:ln w="9360">
            <a:solidFill>
              <a:srgbClr val="000000"/>
            </a:solidFill>
            <a:miter lim="800000"/>
            <a:headEnd/>
            <a:tailEnd/>
          </a:ln>
          <a:effectLst/>
        </p:spPr>
        <p:txBody>
          <a:bodyPr/>
          <a:lstStyle/>
          <a:p>
            <a:endParaRPr lang="en-US"/>
          </a:p>
        </p:txBody>
      </p:sp>
      <p:sp>
        <p:nvSpPr>
          <p:cNvPr id="25650" name="Line 50"/>
          <p:cNvSpPr>
            <a:spLocks noChangeShapeType="1"/>
          </p:cNvSpPr>
          <p:nvPr/>
        </p:nvSpPr>
        <p:spPr bwMode="auto">
          <a:xfrm>
            <a:off x="1907472" y="5100638"/>
            <a:ext cx="530927" cy="0"/>
          </a:xfrm>
          <a:prstGeom prst="line">
            <a:avLst/>
          </a:prstGeom>
          <a:noFill/>
          <a:ln w="9360">
            <a:solidFill>
              <a:srgbClr val="000000"/>
            </a:solidFill>
            <a:miter lim="800000"/>
            <a:headEnd/>
            <a:tailEnd/>
          </a:ln>
          <a:effectLst/>
        </p:spPr>
        <p:txBody>
          <a:bodyPr/>
          <a:lstStyle/>
          <a:p>
            <a:endParaRPr lang="en-US"/>
          </a:p>
        </p:txBody>
      </p:sp>
      <p:sp>
        <p:nvSpPr>
          <p:cNvPr id="25651" name="Line 51"/>
          <p:cNvSpPr>
            <a:spLocks noChangeShapeType="1"/>
          </p:cNvSpPr>
          <p:nvPr/>
        </p:nvSpPr>
        <p:spPr bwMode="auto">
          <a:xfrm flipV="1">
            <a:off x="2026156" y="4183063"/>
            <a:ext cx="1588" cy="765175"/>
          </a:xfrm>
          <a:prstGeom prst="line">
            <a:avLst/>
          </a:prstGeom>
          <a:noFill/>
          <a:ln w="9360">
            <a:solidFill>
              <a:srgbClr val="000000"/>
            </a:solidFill>
            <a:miter lim="800000"/>
            <a:headEnd/>
            <a:tailEnd type="triangle" w="med" len="med"/>
          </a:ln>
          <a:effectLst/>
        </p:spPr>
        <p:txBody>
          <a:bodyPr/>
          <a:lstStyle/>
          <a:p>
            <a:endParaRPr lang="en-US"/>
          </a:p>
        </p:txBody>
      </p:sp>
      <p:sp>
        <p:nvSpPr>
          <p:cNvPr id="25652" name="Rectangle 52"/>
          <p:cNvSpPr>
            <a:spLocks noChangeArrowheads="1"/>
          </p:cNvSpPr>
          <p:nvPr/>
        </p:nvSpPr>
        <p:spPr bwMode="auto">
          <a:xfrm>
            <a:off x="1992819" y="4037013"/>
            <a:ext cx="76200" cy="152400"/>
          </a:xfrm>
          <a:prstGeom prst="rect">
            <a:avLst/>
          </a:prstGeom>
          <a:solidFill>
            <a:schemeClr val="tx1">
              <a:lumMod val="65000"/>
              <a:lumOff val="35000"/>
            </a:schemeClr>
          </a:solidFill>
          <a:ln w="9360">
            <a:solidFill>
              <a:srgbClr val="000000"/>
            </a:solidFill>
            <a:miter lim="800000"/>
            <a:headEnd/>
            <a:tailEnd/>
          </a:ln>
          <a:effectLst/>
        </p:spPr>
        <p:txBody>
          <a:bodyPr wrap="none" anchor="ctr"/>
          <a:lstStyle/>
          <a:p>
            <a:endParaRPr lang="en-US"/>
          </a:p>
        </p:txBody>
      </p:sp>
      <p:cxnSp>
        <p:nvCxnSpPr>
          <p:cNvPr id="55" name="Straight Connector 54"/>
          <p:cNvCxnSpPr>
            <a:stCxn id="25606" idx="0"/>
            <a:endCxn id="25614" idx="2"/>
          </p:cNvCxnSpPr>
          <p:nvPr/>
        </p:nvCxnSpPr>
        <p:spPr bwMode="auto">
          <a:xfrm rot="16200000" flipH="1">
            <a:off x="1104900" y="4114800"/>
            <a:ext cx="457200" cy="1588"/>
          </a:xfrm>
          <a:prstGeom prst="line">
            <a:avLst/>
          </a:prstGeom>
          <a:noFill/>
          <a:ln w="9525" cap="flat" cmpd="sng" algn="ctr">
            <a:solidFill>
              <a:srgbClr val="000000"/>
            </a:solidFill>
            <a:prstDash val="solid"/>
            <a:round/>
            <a:headEnd type="none" w="med" len="med"/>
            <a:tailEnd type="none" w="med" len="med"/>
          </a:ln>
          <a:effectLst/>
        </p:spPr>
      </p:cxnSp>
      <p:cxnSp>
        <p:nvCxnSpPr>
          <p:cNvPr id="59" name="Straight Connector 58"/>
          <p:cNvCxnSpPr/>
          <p:nvPr/>
        </p:nvCxnSpPr>
        <p:spPr bwMode="auto">
          <a:xfrm rot="16200000" flipH="1">
            <a:off x="1628187" y="4121106"/>
            <a:ext cx="457200" cy="1588"/>
          </a:xfrm>
          <a:prstGeom prst="line">
            <a:avLst/>
          </a:prstGeom>
          <a:noFill/>
          <a:ln w="9525" cap="flat" cmpd="sng" algn="ctr">
            <a:solidFill>
              <a:srgbClr val="000000"/>
            </a:solidFill>
            <a:prstDash val="solid"/>
            <a:round/>
            <a:headEnd type="none" w="med" len="med"/>
            <a:tailEnd type="none" w="med" len="med"/>
          </a:ln>
          <a:effectLst/>
        </p:spPr>
      </p:cxnSp>
      <p:cxnSp>
        <p:nvCxnSpPr>
          <p:cNvPr id="60" name="Straight Connector 59"/>
          <p:cNvCxnSpPr/>
          <p:nvPr/>
        </p:nvCxnSpPr>
        <p:spPr bwMode="auto">
          <a:xfrm rot="16200000" flipH="1">
            <a:off x="2173952" y="4116174"/>
            <a:ext cx="457200" cy="1588"/>
          </a:xfrm>
          <a:prstGeom prst="line">
            <a:avLst/>
          </a:prstGeom>
          <a:noFill/>
          <a:ln w="9525" cap="flat" cmpd="sng" algn="ctr">
            <a:solidFill>
              <a:srgbClr val="000000"/>
            </a:solidFill>
            <a:prstDash val="solid"/>
            <a:round/>
            <a:headEnd type="none" w="med" len="med"/>
            <a:tailEnd type="none" w="med" len="med"/>
          </a:ln>
          <a:effectLst/>
        </p:spPr>
      </p:cxnSp>
      <p:cxnSp>
        <p:nvCxnSpPr>
          <p:cNvPr id="61" name="Straight Connector 60"/>
          <p:cNvCxnSpPr/>
          <p:nvPr/>
        </p:nvCxnSpPr>
        <p:spPr bwMode="auto">
          <a:xfrm rot="16200000" flipH="1">
            <a:off x="2708478" y="4111242"/>
            <a:ext cx="457200" cy="1588"/>
          </a:xfrm>
          <a:prstGeom prst="line">
            <a:avLst/>
          </a:prstGeom>
          <a:noFill/>
          <a:ln w="9525" cap="flat" cmpd="sng" algn="ctr">
            <a:solidFill>
              <a:srgbClr val="000000"/>
            </a:solidFill>
            <a:prstDash val="solid"/>
            <a:round/>
            <a:headEnd type="none" w="med" len="med"/>
            <a:tailEnd type="none" w="med" len="med"/>
          </a:ln>
          <a:effectLst/>
        </p:spPr>
      </p:cxnSp>
      <p:cxnSp>
        <p:nvCxnSpPr>
          <p:cNvPr id="62" name="Straight Connector 61"/>
          <p:cNvCxnSpPr>
            <a:endCxn id="25621" idx="2"/>
          </p:cNvCxnSpPr>
          <p:nvPr/>
        </p:nvCxnSpPr>
        <p:spPr bwMode="auto">
          <a:xfrm rot="16200000" flipH="1">
            <a:off x="2857949" y="4648649"/>
            <a:ext cx="149140" cy="2362"/>
          </a:xfrm>
          <a:prstGeom prst="line">
            <a:avLst/>
          </a:prstGeom>
          <a:noFill/>
          <a:ln w="9525" cap="flat" cmpd="sng" algn="ctr">
            <a:solidFill>
              <a:srgbClr val="000000"/>
            </a:solidFill>
            <a:prstDash val="solid"/>
            <a:round/>
            <a:headEnd type="none" w="med" len="med"/>
            <a:tailEnd type="none" w="med" len="med"/>
          </a:ln>
          <a:effectLst/>
        </p:spPr>
      </p:cxnSp>
      <p:cxnSp>
        <p:nvCxnSpPr>
          <p:cNvPr id="64" name="Straight Connector 63"/>
          <p:cNvCxnSpPr/>
          <p:nvPr/>
        </p:nvCxnSpPr>
        <p:spPr bwMode="auto">
          <a:xfrm rot="16200000" flipH="1">
            <a:off x="2324770" y="4643717"/>
            <a:ext cx="149140" cy="2362"/>
          </a:xfrm>
          <a:prstGeom prst="line">
            <a:avLst/>
          </a:prstGeom>
          <a:noFill/>
          <a:ln w="9525" cap="flat" cmpd="sng" algn="ctr">
            <a:solidFill>
              <a:srgbClr val="000000"/>
            </a:solidFill>
            <a:prstDash val="solid"/>
            <a:round/>
            <a:headEnd type="none" w="med" len="med"/>
            <a:tailEnd type="none" w="med" len="med"/>
          </a:ln>
          <a:effectLst/>
        </p:spPr>
      </p:cxnSp>
      <p:cxnSp>
        <p:nvCxnSpPr>
          <p:cNvPr id="65" name="Straight Connector 64"/>
          <p:cNvCxnSpPr/>
          <p:nvPr/>
        </p:nvCxnSpPr>
        <p:spPr bwMode="auto">
          <a:xfrm rot="16200000" flipH="1">
            <a:off x="1780352" y="4650023"/>
            <a:ext cx="149140" cy="2362"/>
          </a:xfrm>
          <a:prstGeom prst="line">
            <a:avLst/>
          </a:prstGeom>
          <a:noFill/>
          <a:ln w="9525" cap="flat" cmpd="sng" algn="ctr">
            <a:solidFill>
              <a:srgbClr val="000000"/>
            </a:solidFill>
            <a:prstDash val="solid"/>
            <a:round/>
            <a:headEnd type="none" w="med" len="med"/>
            <a:tailEnd type="none" w="med" len="med"/>
          </a:ln>
          <a:effectLst/>
        </p:spPr>
      </p:cxnSp>
      <p:cxnSp>
        <p:nvCxnSpPr>
          <p:cNvPr id="66" name="Straight Connector 65"/>
          <p:cNvCxnSpPr/>
          <p:nvPr/>
        </p:nvCxnSpPr>
        <p:spPr bwMode="auto">
          <a:xfrm rot="16200000" flipH="1">
            <a:off x="1268304" y="4643717"/>
            <a:ext cx="149140" cy="2362"/>
          </a:xfrm>
          <a:prstGeom prst="line">
            <a:avLst/>
          </a:prstGeom>
          <a:noFill/>
          <a:ln w="9525" cap="flat" cmpd="sng" algn="ctr">
            <a:solidFill>
              <a:srgbClr val="000000"/>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304800" y="457200"/>
            <a:ext cx="7926388"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Speeding Up L1 </a:t>
            </a:r>
            <a:r>
              <a:rPr lang="en-GB" dirty="0" smtClean="0"/>
              <a:t>Access: A “Neat Trick”</a:t>
            </a:r>
            <a:endParaRPr lang="en-GB" dirty="0"/>
          </a:p>
        </p:txBody>
      </p:sp>
      <p:sp>
        <p:nvSpPr>
          <p:cNvPr id="26626" name="Rectangle 2"/>
          <p:cNvSpPr>
            <a:spLocks noGrp="1" noChangeArrowheads="1"/>
          </p:cNvSpPr>
          <p:nvPr>
            <p:ph type="body" idx="1"/>
          </p:nvPr>
        </p:nvSpPr>
        <p:spPr>
          <a:xfrm>
            <a:off x="381000" y="4289425"/>
            <a:ext cx="8548687" cy="2339975"/>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Observation</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Bits that determine CI identical in virtual and physical address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Can index into cache while address translation taking place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Generally we hit in TLB, so PPN bits (CT bits) available</a:t>
            </a:r>
            <a:r>
              <a:rPr lang="en-GB" dirty="0" smtClean="0"/>
              <a:t> quickly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“Virtually indexed, physically tagged”</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Cache carefully sized to make this possible</a:t>
            </a:r>
          </a:p>
        </p:txBody>
      </p:sp>
      <p:sp>
        <p:nvSpPr>
          <p:cNvPr id="26627" name="Text Box 3"/>
          <p:cNvSpPr txBox="1">
            <a:spLocks noChangeArrowheads="1"/>
          </p:cNvSpPr>
          <p:nvPr/>
        </p:nvSpPr>
        <p:spPr bwMode="auto">
          <a:xfrm>
            <a:off x="859065" y="2133600"/>
            <a:ext cx="2500313" cy="306087"/>
          </a:xfrm>
          <a:prstGeom prst="rect">
            <a:avLst/>
          </a:prstGeom>
          <a:noFill/>
          <a:ln w="9525">
            <a:noFill/>
            <a:round/>
            <a:headEnd/>
            <a:tailEnd/>
          </a:ln>
          <a:effectLst/>
        </p:spPr>
        <p:txBody>
          <a:bodyPr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ea typeface="msgothic" charset="0"/>
                <a:cs typeface="msgothic" charset="0"/>
              </a:rPr>
              <a:t>Physical address (PA)</a:t>
            </a:r>
          </a:p>
        </p:txBody>
      </p:sp>
      <p:sp>
        <p:nvSpPr>
          <p:cNvPr id="26628" name="Rectangle 4"/>
          <p:cNvSpPr>
            <a:spLocks noChangeArrowheads="1"/>
          </p:cNvSpPr>
          <p:nvPr/>
        </p:nvSpPr>
        <p:spPr bwMode="auto">
          <a:xfrm>
            <a:off x="3657600" y="1828800"/>
            <a:ext cx="1066800" cy="3048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CT</a:t>
            </a:r>
          </a:p>
        </p:txBody>
      </p:sp>
      <p:sp>
        <p:nvSpPr>
          <p:cNvPr id="26629" name="Rectangle 5"/>
          <p:cNvSpPr>
            <a:spLocks noChangeArrowheads="1"/>
          </p:cNvSpPr>
          <p:nvPr/>
        </p:nvSpPr>
        <p:spPr bwMode="auto">
          <a:xfrm>
            <a:off x="5029200" y="1828800"/>
            <a:ext cx="3048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CO</a:t>
            </a:r>
          </a:p>
        </p:txBody>
      </p:sp>
      <p:sp>
        <p:nvSpPr>
          <p:cNvPr id="26630" name="Text Box 6"/>
          <p:cNvSpPr txBox="1">
            <a:spLocks noChangeArrowheads="1"/>
          </p:cNvSpPr>
          <p:nvPr/>
        </p:nvSpPr>
        <p:spPr bwMode="auto">
          <a:xfrm>
            <a:off x="3963988" y="16002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3300"/>
                </a:solidFill>
                <a:latin typeface="Calibri" pitchFamily="34" charset="0"/>
                <a:ea typeface="msgothic" charset="0"/>
                <a:cs typeface="msgothic" charset="0"/>
              </a:rPr>
              <a:t>4</a:t>
            </a:r>
            <a:r>
              <a:rPr lang="en-GB" sz="1400" b="1" dirty="0" smtClean="0">
                <a:solidFill>
                  <a:srgbClr val="003300"/>
                </a:solidFill>
                <a:latin typeface="Calibri" pitchFamily="34" charset="0"/>
                <a:ea typeface="msgothic" charset="0"/>
                <a:cs typeface="msgothic" charset="0"/>
              </a:rPr>
              <a:t>0</a:t>
            </a:r>
            <a:endParaRPr lang="en-GB" sz="1400" b="1" dirty="0">
              <a:solidFill>
                <a:srgbClr val="003300"/>
              </a:solidFill>
              <a:latin typeface="Calibri" pitchFamily="34" charset="0"/>
              <a:ea typeface="msgothic" charset="0"/>
              <a:cs typeface="msgothic" charset="0"/>
            </a:endParaRPr>
          </a:p>
        </p:txBody>
      </p:sp>
      <p:sp>
        <p:nvSpPr>
          <p:cNvPr id="26631" name="Text Box 7"/>
          <p:cNvSpPr txBox="1">
            <a:spLocks noChangeArrowheads="1"/>
          </p:cNvSpPr>
          <p:nvPr/>
        </p:nvSpPr>
        <p:spPr bwMode="auto">
          <a:xfrm>
            <a:off x="5054600" y="1600200"/>
            <a:ext cx="273480"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6</a:t>
            </a:r>
            <a:endParaRPr lang="en-GB" sz="1400" b="1" dirty="0">
              <a:solidFill>
                <a:srgbClr val="003300"/>
              </a:solidFill>
              <a:latin typeface="Calibri" pitchFamily="34" charset="0"/>
              <a:ea typeface="msgothic" charset="0"/>
              <a:cs typeface="msgothic" charset="0"/>
            </a:endParaRPr>
          </a:p>
        </p:txBody>
      </p:sp>
      <p:sp>
        <p:nvSpPr>
          <p:cNvPr id="26632" name="Rectangle 8"/>
          <p:cNvSpPr>
            <a:spLocks noChangeArrowheads="1"/>
          </p:cNvSpPr>
          <p:nvPr/>
        </p:nvSpPr>
        <p:spPr bwMode="auto">
          <a:xfrm>
            <a:off x="4724400" y="1828800"/>
            <a:ext cx="3048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CI</a:t>
            </a:r>
          </a:p>
        </p:txBody>
      </p:sp>
      <p:sp>
        <p:nvSpPr>
          <p:cNvPr id="26633" name="Text Box 9"/>
          <p:cNvSpPr txBox="1">
            <a:spLocks noChangeArrowheads="1"/>
          </p:cNvSpPr>
          <p:nvPr/>
        </p:nvSpPr>
        <p:spPr bwMode="auto">
          <a:xfrm>
            <a:off x="4724400" y="1600200"/>
            <a:ext cx="273480"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6</a:t>
            </a:r>
            <a:endParaRPr lang="en-GB" sz="1400" b="1" dirty="0">
              <a:solidFill>
                <a:srgbClr val="003300"/>
              </a:solidFill>
              <a:latin typeface="Calibri" pitchFamily="34" charset="0"/>
              <a:ea typeface="msgothic" charset="0"/>
              <a:cs typeface="msgothic" charset="0"/>
            </a:endParaRPr>
          </a:p>
        </p:txBody>
      </p:sp>
      <p:sp>
        <p:nvSpPr>
          <p:cNvPr id="26634" name="Text Box 10"/>
          <p:cNvSpPr txBox="1">
            <a:spLocks noChangeArrowheads="1"/>
          </p:cNvSpPr>
          <p:nvPr/>
        </p:nvSpPr>
        <p:spPr bwMode="auto">
          <a:xfrm>
            <a:off x="1159103" y="3732513"/>
            <a:ext cx="2200275" cy="306087"/>
          </a:xfrm>
          <a:prstGeom prst="rect">
            <a:avLst/>
          </a:prstGeom>
          <a:noFill/>
          <a:ln w="9525">
            <a:noFill/>
            <a:round/>
            <a:headEnd/>
            <a:tailEnd/>
          </a:ln>
          <a:effectLst/>
        </p:spPr>
        <p:txBody>
          <a:bodyPr wrap="squar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solidFill>
                  <a:srgbClr val="003300"/>
                </a:solidFill>
                <a:latin typeface="Calibri" pitchFamily="34" charset="0"/>
                <a:ea typeface="msgothic" charset="0"/>
                <a:cs typeface="msgothic" charset="0"/>
              </a:rPr>
              <a:t>Virtual</a:t>
            </a:r>
            <a:r>
              <a:rPr lang="en-GB" sz="1600" dirty="0" smtClean="0">
                <a:solidFill>
                  <a:srgbClr val="003300"/>
                </a:solidFill>
                <a:latin typeface="Calibri" pitchFamily="34" charset="0"/>
                <a:ea typeface="msgothic" charset="0"/>
                <a:cs typeface="msgothic" charset="0"/>
              </a:rPr>
              <a:t> </a:t>
            </a:r>
            <a:r>
              <a:rPr lang="en-GB" sz="1600" b="1" dirty="0" smtClean="0">
                <a:solidFill>
                  <a:srgbClr val="003300"/>
                </a:solidFill>
                <a:latin typeface="Calibri" pitchFamily="34" charset="0"/>
                <a:ea typeface="msgothic" charset="0"/>
                <a:cs typeface="msgothic" charset="0"/>
              </a:rPr>
              <a:t>address </a:t>
            </a:r>
            <a:r>
              <a:rPr lang="en-GB" sz="1600" b="1" dirty="0">
                <a:solidFill>
                  <a:srgbClr val="003300"/>
                </a:solidFill>
                <a:latin typeface="Calibri" pitchFamily="34" charset="0"/>
                <a:ea typeface="msgothic" charset="0"/>
                <a:cs typeface="msgothic" charset="0"/>
              </a:rPr>
              <a:t>(VA)</a:t>
            </a:r>
          </a:p>
        </p:txBody>
      </p:sp>
      <p:sp>
        <p:nvSpPr>
          <p:cNvPr id="26635" name="Rectangle 11"/>
          <p:cNvSpPr>
            <a:spLocks noChangeArrowheads="1"/>
          </p:cNvSpPr>
          <p:nvPr/>
        </p:nvSpPr>
        <p:spPr bwMode="auto">
          <a:xfrm>
            <a:off x="3657600" y="3733800"/>
            <a:ext cx="1066800" cy="304800"/>
          </a:xfrm>
          <a:prstGeom prst="rect">
            <a:avLst/>
          </a:prstGeom>
          <a:solidFill>
            <a:srgbClr val="F1C7C7"/>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VPN</a:t>
            </a:r>
          </a:p>
        </p:txBody>
      </p:sp>
      <p:sp>
        <p:nvSpPr>
          <p:cNvPr id="26636" name="Rectangle 12"/>
          <p:cNvSpPr>
            <a:spLocks noChangeArrowheads="1"/>
          </p:cNvSpPr>
          <p:nvPr/>
        </p:nvSpPr>
        <p:spPr bwMode="auto">
          <a:xfrm>
            <a:off x="4724400" y="3733800"/>
            <a:ext cx="6096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VPO</a:t>
            </a:r>
          </a:p>
        </p:txBody>
      </p:sp>
      <p:sp>
        <p:nvSpPr>
          <p:cNvPr id="26637" name="Text Box 13"/>
          <p:cNvSpPr txBox="1">
            <a:spLocks noChangeArrowheads="1"/>
          </p:cNvSpPr>
          <p:nvPr/>
        </p:nvSpPr>
        <p:spPr bwMode="auto">
          <a:xfrm>
            <a:off x="3960813" y="4114800"/>
            <a:ext cx="364476" cy="283324"/>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3300"/>
                </a:solidFill>
                <a:latin typeface="Calibri" pitchFamily="34" charset="0"/>
                <a:ea typeface="msgothic" charset="0"/>
                <a:cs typeface="msgothic" charset="0"/>
              </a:rPr>
              <a:t>36</a:t>
            </a:r>
            <a:endParaRPr lang="en-GB" sz="1400" b="1" dirty="0">
              <a:solidFill>
                <a:srgbClr val="003300"/>
              </a:solidFill>
              <a:latin typeface="Calibri" pitchFamily="34" charset="0"/>
              <a:ea typeface="msgothic" charset="0"/>
              <a:cs typeface="msgothic" charset="0"/>
            </a:endParaRPr>
          </a:p>
        </p:txBody>
      </p:sp>
      <p:sp>
        <p:nvSpPr>
          <p:cNvPr id="26638" name="Text Box 14"/>
          <p:cNvSpPr txBox="1">
            <a:spLocks noChangeArrowheads="1"/>
          </p:cNvSpPr>
          <p:nvPr/>
        </p:nvSpPr>
        <p:spPr bwMode="auto">
          <a:xfrm>
            <a:off x="4721225" y="4114800"/>
            <a:ext cx="609600" cy="279029"/>
          </a:xfrm>
          <a:prstGeom prst="rect">
            <a:avLst/>
          </a:prstGeom>
          <a:noFill/>
          <a:ln w="9525">
            <a:noFill/>
            <a:round/>
            <a:headEnd/>
            <a:tailEnd/>
          </a:ln>
          <a:effectLst/>
        </p:spPr>
        <p:txBody>
          <a:bodyPr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12</a:t>
            </a:r>
          </a:p>
        </p:txBody>
      </p:sp>
      <p:sp>
        <p:nvSpPr>
          <p:cNvPr id="26639" name="Rectangle 15"/>
          <p:cNvSpPr>
            <a:spLocks noChangeArrowheads="1"/>
          </p:cNvSpPr>
          <p:nvPr/>
        </p:nvSpPr>
        <p:spPr bwMode="auto">
          <a:xfrm>
            <a:off x="4724400" y="2438400"/>
            <a:ext cx="609600" cy="3048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PPO</a:t>
            </a:r>
          </a:p>
        </p:txBody>
      </p:sp>
      <p:sp>
        <p:nvSpPr>
          <p:cNvPr id="26640" name="Rectangle 16"/>
          <p:cNvSpPr>
            <a:spLocks noChangeArrowheads="1"/>
          </p:cNvSpPr>
          <p:nvPr/>
        </p:nvSpPr>
        <p:spPr bwMode="auto">
          <a:xfrm>
            <a:off x="3657600" y="2438400"/>
            <a:ext cx="1066800" cy="304800"/>
          </a:xfrm>
          <a:prstGeom prst="rect">
            <a:avLst/>
          </a:prstGeom>
          <a:solidFill>
            <a:srgbClr val="D5F1CF"/>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PPN</a:t>
            </a:r>
          </a:p>
        </p:txBody>
      </p:sp>
      <p:sp>
        <p:nvSpPr>
          <p:cNvPr id="26641" name="AutoShape 17"/>
          <p:cNvSpPr>
            <a:spLocks/>
          </p:cNvSpPr>
          <p:nvPr/>
        </p:nvSpPr>
        <p:spPr bwMode="auto">
          <a:xfrm>
            <a:off x="3352800" y="1828800"/>
            <a:ext cx="228600" cy="914400"/>
          </a:xfrm>
          <a:prstGeom prst="leftBrace">
            <a:avLst>
              <a:gd name="adj1" fmla="val 33333"/>
              <a:gd name="adj2" fmla="val 50000"/>
            </a:avLst>
          </a:prstGeom>
          <a:noFill/>
          <a:ln w="9360">
            <a:solidFill>
              <a:schemeClr val="tx1"/>
            </a:solidFill>
            <a:miter lim="800000"/>
            <a:headEnd/>
            <a:tailEnd/>
          </a:ln>
          <a:effectLst/>
        </p:spPr>
        <p:txBody>
          <a:bodyPr wrap="none" anchor="ctr"/>
          <a:lstStyle/>
          <a:p>
            <a:endParaRPr lang="en-US"/>
          </a:p>
        </p:txBody>
      </p:sp>
      <p:sp>
        <p:nvSpPr>
          <p:cNvPr id="26642" name="Line 18"/>
          <p:cNvSpPr>
            <a:spLocks noChangeShapeType="1"/>
          </p:cNvSpPr>
          <p:nvPr/>
        </p:nvSpPr>
        <p:spPr bwMode="auto">
          <a:xfrm flipV="1">
            <a:off x="4267200" y="3503613"/>
            <a:ext cx="1588" cy="231775"/>
          </a:xfrm>
          <a:prstGeom prst="line">
            <a:avLst/>
          </a:prstGeom>
          <a:noFill/>
          <a:ln w="9360">
            <a:solidFill>
              <a:srgbClr val="000066"/>
            </a:solidFill>
            <a:miter lim="800000"/>
            <a:headEnd/>
            <a:tailEnd type="triangle" w="med" len="med"/>
          </a:ln>
          <a:effectLst/>
        </p:spPr>
        <p:txBody>
          <a:bodyPr/>
          <a:lstStyle/>
          <a:p>
            <a:endParaRPr lang="en-US"/>
          </a:p>
        </p:txBody>
      </p:sp>
      <p:sp>
        <p:nvSpPr>
          <p:cNvPr id="26643" name="AutoShape 19"/>
          <p:cNvSpPr>
            <a:spLocks noChangeArrowheads="1"/>
          </p:cNvSpPr>
          <p:nvPr/>
        </p:nvSpPr>
        <p:spPr bwMode="auto">
          <a:xfrm>
            <a:off x="3968978" y="2938086"/>
            <a:ext cx="609600" cy="609600"/>
          </a:xfrm>
          <a:prstGeom prst="roundRect">
            <a:avLst>
              <a:gd name="adj" fmla="val 16667"/>
            </a:avLst>
          </a:prstGeom>
          <a:noFill/>
          <a:ln w="19080">
            <a:noFill/>
            <a:miter lim="800000"/>
            <a:headEnd/>
            <a:tailEnd/>
          </a:ln>
          <a:effectLst/>
        </p:spPr>
        <p:txBody>
          <a:bodyPr wrap="none" lIns="90360" tIns="44280" rIns="90360" bIns="44280" anchor="ctr"/>
          <a:lstStyle/>
          <a:p>
            <a:pPr algn="ct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rgbClr val="003300"/>
                </a:solidFill>
                <a:latin typeface="Calibri" pitchFamily="34" charset="0"/>
                <a:ea typeface="msgothic" charset="0"/>
                <a:cs typeface="msgothic" charset="0"/>
              </a:rPr>
              <a:t>Addr</a:t>
            </a:r>
            <a:r>
              <a:rPr lang="en-GB" sz="1400" dirty="0" smtClean="0">
                <a:solidFill>
                  <a:srgbClr val="003300"/>
                </a:solidFill>
                <a:latin typeface="Calibri" pitchFamily="34" charset="0"/>
                <a:ea typeface="msgothic" charset="0"/>
                <a:cs typeface="msgothic" charset="0"/>
              </a:rPr>
              <a:t>ess</a:t>
            </a:r>
            <a:endParaRPr lang="en-GB" sz="1400" b="1" dirty="0">
              <a:solidFill>
                <a:srgbClr val="003300"/>
              </a:solidFill>
              <a:latin typeface="Calibri" pitchFamily="34" charset="0"/>
              <a:ea typeface="msgothic" charset="0"/>
              <a:cs typeface="msgothic" charset="0"/>
            </a:endParaRPr>
          </a:p>
          <a:p>
            <a:pPr algn="ct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rgbClr val="003300"/>
                </a:solidFill>
                <a:latin typeface="Calibri" pitchFamily="34" charset="0"/>
                <a:ea typeface="msgothic" charset="0"/>
                <a:cs typeface="msgothic" charset="0"/>
              </a:rPr>
              <a:t>Translation</a:t>
            </a:r>
            <a:endParaRPr lang="en-GB" sz="1400" b="1" dirty="0">
              <a:solidFill>
                <a:srgbClr val="003300"/>
              </a:solidFill>
              <a:latin typeface="Calibri" pitchFamily="34" charset="0"/>
              <a:ea typeface="msgothic" charset="0"/>
              <a:cs typeface="msgothic" charset="0"/>
            </a:endParaRPr>
          </a:p>
        </p:txBody>
      </p:sp>
      <p:sp>
        <p:nvSpPr>
          <p:cNvPr id="26644" name="Line 20"/>
          <p:cNvSpPr>
            <a:spLocks noChangeShapeType="1"/>
          </p:cNvSpPr>
          <p:nvPr/>
        </p:nvSpPr>
        <p:spPr bwMode="auto">
          <a:xfrm flipV="1">
            <a:off x="4267200" y="2741612"/>
            <a:ext cx="1588" cy="274320"/>
          </a:xfrm>
          <a:prstGeom prst="line">
            <a:avLst/>
          </a:prstGeom>
          <a:noFill/>
          <a:ln w="9360">
            <a:solidFill>
              <a:srgbClr val="000066"/>
            </a:solidFill>
            <a:miter lim="800000"/>
            <a:headEnd/>
            <a:tailEnd type="triangle" w="med" len="med"/>
          </a:ln>
          <a:effectLst/>
        </p:spPr>
        <p:txBody>
          <a:bodyPr/>
          <a:lstStyle/>
          <a:p>
            <a:endParaRPr lang="en-US"/>
          </a:p>
        </p:txBody>
      </p:sp>
      <p:sp>
        <p:nvSpPr>
          <p:cNvPr id="26645" name="Line 21"/>
          <p:cNvSpPr>
            <a:spLocks noChangeShapeType="1"/>
          </p:cNvSpPr>
          <p:nvPr/>
        </p:nvSpPr>
        <p:spPr bwMode="auto">
          <a:xfrm flipV="1">
            <a:off x="5029200" y="2741613"/>
            <a:ext cx="1588" cy="993775"/>
          </a:xfrm>
          <a:prstGeom prst="line">
            <a:avLst/>
          </a:prstGeom>
          <a:noFill/>
          <a:ln w="9360">
            <a:solidFill>
              <a:srgbClr val="000066"/>
            </a:solidFill>
            <a:miter lim="800000"/>
            <a:headEnd/>
            <a:tailEnd type="triangle" w="med" len="med"/>
          </a:ln>
          <a:effectLst/>
        </p:spPr>
        <p:txBody>
          <a:bodyPr/>
          <a:lstStyle/>
          <a:p>
            <a:endParaRPr lang="en-US"/>
          </a:p>
        </p:txBody>
      </p:sp>
      <p:sp>
        <p:nvSpPr>
          <p:cNvPr id="26646" name="Text Box 22"/>
          <p:cNvSpPr txBox="1">
            <a:spLocks noChangeArrowheads="1"/>
          </p:cNvSpPr>
          <p:nvPr/>
        </p:nvSpPr>
        <p:spPr bwMode="auto">
          <a:xfrm>
            <a:off x="4992308" y="2986590"/>
            <a:ext cx="733918" cy="520312"/>
          </a:xfrm>
          <a:prstGeom prst="rect">
            <a:avLst/>
          </a:prstGeom>
          <a:noFill/>
          <a:ln w="9525">
            <a:noFill/>
            <a:round/>
            <a:headEnd/>
            <a:tailEnd/>
          </a:ln>
          <a:effectLst/>
        </p:spPr>
        <p:txBody>
          <a:bodyPr wrap="none" lIns="90360" tIns="44280" rIns="90360" bIns="44280">
            <a:spAutoFit/>
          </a:bodyPr>
          <a:lstStyle/>
          <a:p>
            <a:pP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No</a:t>
            </a:r>
          </a:p>
          <a:p>
            <a:pPr>
              <a:spcBef>
                <a:spcPts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Change</a:t>
            </a:r>
          </a:p>
        </p:txBody>
      </p:sp>
      <p:sp>
        <p:nvSpPr>
          <p:cNvPr id="26647" name="Rectangle 23"/>
          <p:cNvSpPr>
            <a:spLocks noChangeArrowheads="1"/>
          </p:cNvSpPr>
          <p:nvPr/>
        </p:nvSpPr>
        <p:spPr bwMode="auto">
          <a:xfrm>
            <a:off x="6019800" y="1676400"/>
            <a:ext cx="2667000" cy="2514600"/>
          </a:xfrm>
          <a:prstGeom prst="rect">
            <a:avLst/>
          </a:prstGeom>
          <a:solidFill>
            <a:srgbClr val="FFFFFF"/>
          </a:solidFill>
          <a:ln w="19080">
            <a:solidFill>
              <a:srgbClr val="000066"/>
            </a:solidFill>
            <a:miter lim="800000"/>
            <a:headEnd/>
            <a:tailEnd/>
          </a:ln>
          <a:effectLst/>
        </p:spPr>
        <p:txBody>
          <a:bodyPr wrap="none" anchor="ctr"/>
          <a:lstStyle/>
          <a:p>
            <a:endParaRPr lang="en-US"/>
          </a:p>
        </p:txBody>
      </p:sp>
      <p:sp>
        <p:nvSpPr>
          <p:cNvPr id="26648" name="Rectangle 24"/>
          <p:cNvSpPr>
            <a:spLocks noChangeArrowheads="1"/>
          </p:cNvSpPr>
          <p:nvPr/>
        </p:nvSpPr>
        <p:spPr bwMode="auto">
          <a:xfrm>
            <a:off x="6400800" y="2819400"/>
            <a:ext cx="533400" cy="152400"/>
          </a:xfrm>
          <a:prstGeom prst="rect">
            <a:avLst/>
          </a:prstGeom>
          <a:noFill/>
          <a:ln w="9360">
            <a:solidFill>
              <a:srgbClr val="000000"/>
            </a:solidFill>
            <a:miter lim="800000"/>
            <a:headEnd/>
            <a:tailEnd/>
          </a:ln>
          <a:effectLst/>
        </p:spPr>
        <p:txBody>
          <a:bodyPr wrap="none" anchor="ctr"/>
          <a:lstStyle/>
          <a:p>
            <a:endParaRPr lang="en-US"/>
          </a:p>
        </p:txBody>
      </p:sp>
      <p:sp>
        <p:nvSpPr>
          <p:cNvPr id="26649" name="Rectangle 25"/>
          <p:cNvSpPr>
            <a:spLocks noChangeArrowheads="1"/>
          </p:cNvSpPr>
          <p:nvPr/>
        </p:nvSpPr>
        <p:spPr bwMode="auto">
          <a:xfrm>
            <a:off x="6934200" y="2819400"/>
            <a:ext cx="533400" cy="152400"/>
          </a:xfrm>
          <a:prstGeom prst="rect">
            <a:avLst/>
          </a:prstGeom>
          <a:noFill/>
          <a:ln w="9360">
            <a:solidFill>
              <a:srgbClr val="000000"/>
            </a:solidFill>
            <a:miter lim="800000"/>
            <a:headEnd/>
            <a:tailEnd/>
          </a:ln>
          <a:effectLst/>
        </p:spPr>
        <p:txBody>
          <a:bodyPr wrap="none" anchor="ctr"/>
          <a:lstStyle/>
          <a:p>
            <a:endParaRPr lang="en-US"/>
          </a:p>
        </p:txBody>
      </p:sp>
      <p:sp>
        <p:nvSpPr>
          <p:cNvPr id="26650" name="Rectangle 26"/>
          <p:cNvSpPr>
            <a:spLocks noChangeArrowheads="1"/>
          </p:cNvSpPr>
          <p:nvPr/>
        </p:nvSpPr>
        <p:spPr bwMode="auto">
          <a:xfrm>
            <a:off x="7467600" y="2819400"/>
            <a:ext cx="533400" cy="152400"/>
          </a:xfrm>
          <a:prstGeom prst="rect">
            <a:avLst/>
          </a:prstGeom>
          <a:noFill/>
          <a:ln w="9360">
            <a:solidFill>
              <a:srgbClr val="000000"/>
            </a:solidFill>
            <a:miter lim="800000"/>
            <a:headEnd/>
            <a:tailEnd/>
          </a:ln>
          <a:effectLst/>
        </p:spPr>
        <p:txBody>
          <a:bodyPr wrap="none" anchor="ctr"/>
          <a:lstStyle/>
          <a:p>
            <a:endParaRPr lang="en-US"/>
          </a:p>
        </p:txBody>
      </p:sp>
      <p:sp>
        <p:nvSpPr>
          <p:cNvPr id="26651" name="Rectangle 27"/>
          <p:cNvSpPr>
            <a:spLocks noChangeArrowheads="1"/>
          </p:cNvSpPr>
          <p:nvPr/>
        </p:nvSpPr>
        <p:spPr bwMode="auto">
          <a:xfrm>
            <a:off x="8001000" y="2819400"/>
            <a:ext cx="533400" cy="152400"/>
          </a:xfrm>
          <a:prstGeom prst="rect">
            <a:avLst/>
          </a:prstGeom>
          <a:noFill/>
          <a:ln w="9360">
            <a:solidFill>
              <a:srgbClr val="000000"/>
            </a:solidFill>
            <a:miter lim="800000"/>
            <a:headEnd/>
            <a:tailEnd/>
          </a:ln>
          <a:effectLst/>
        </p:spPr>
        <p:txBody>
          <a:bodyPr wrap="none" anchor="ctr"/>
          <a:lstStyle/>
          <a:p>
            <a:endParaRPr lang="en-US"/>
          </a:p>
        </p:txBody>
      </p:sp>
      <p:sp>
        <p:nvSpPr>
          <p:cNvPr id="26652" name="Line 28"/>
          <p:cNvSpPr>
            <a:spLocks noChangeShapeType="1"/>
          </p:cNvSpPr>
          <p:nvPr/>
        </p:nvSpPr>
        <p:spPr bwMode="auto">
          <a:xfrm flipV="1">
            <a:off x="5410200" y="2894013"/>
            <a:ext cx="914400" cy="993775"/>
          </a:xfrm>
          <a:prstGeom prst="line">
            <a:avLst/>
          </a:prstGeom>
          <a:noFill/>
          <a:ln w="19080">
            <a:solidFill>
              <a:srgbClr val="000066"/>
            </a:solidFill>
            <a:prstDash val="sysDot"/>
            <a:miter lim="800000"/>
            <a:headEnd/>
            <a:tailEnd type="triangle" w="med" len="med"/>
          </a:ln>
          <a:effectLst/>
        </p:spPr>
        <p:txBody>
          <a:bodyPr/>
          <a:lstStyle/>
          <a:p>
            <a:endParaRPr lang="en-US"/>
          </a:p>
        </p:txBody>
      </p:sp>
      <p:sp>
        <p:nvSpPr>
          <p:cNvPr id="26653" name="Rectangle 29"/>
          <p:cNvSpPr>
            <a:spLocks noChangeArrowheads="1"/>
          </p:cNvSpPr>
          <p:nvPr/>
        </p:nvSpPr>
        <p:spPr bwMode="auto">
          <a:xfrm>
            <a:off x="6170613" y="3124200"/>
            <a:ext cx="325153"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ea typeface="msgothic" charset="0"/>
                <a:cs typeface="msgothic" charset="0"/>
              </a:rPr>
              <a:t>CI</a:t>
            </a:r>
          </a:p>
        </p:txBody>
      </p:sp>
      <p:sp>
        <p:nvSpPr>
          <p:cNvPr id="26654" name="Line 30"/>
          <p:cNvSpPr>
            <a:spLocks noChangeShapeType="1"/>
          </p:cNvSpPr>
          <p:nvPr/>
        </p:nvSpPr>
        <p:spPr bwMode="auto">
          <a:xfrm flipV="1">
            <a:off x="6629400" y="1446213"/>
            <a:ext cx="1588" cy="1298575"/>
          </a:xfrm>
          <a:prstGeom prst="line">
            <a:avLst/>
          </a:prstGeom>
          <a:noFill/>
          <a:ln w="9360">
            <a:solidFill>
              <a:srgbClr val="000066"/>
            </a:solidFill>
            <a:miter lim="800000"/>
            <a:headEnd/>
            <a:tailEnd type="triangle" w="med" len="med"/>
          </a:ln>
          <a:effectLst/>
        </p:spPr>
        <p:txBody>
          <a:bodyPr/>
          <a:lstStyle/>
          <a:p>
            <a:endParaRPr lang="en-US"/>
          </a:p>
        </p:txBody>
      </p:sp>
      <p:sp>
        <p:nvSpPr>
          <p:cNvPr id="26655" name="Line 31"/>
          <p:cNvSpPr>
            <a:spLocks noChangeShapeType="1"/>
          </p:cNvSpPr>
          <p:nvPr/>
        </p:nvSpPr>
        <p:spPr bwMode="auto">
          <a:xfrm flipV="1">
            <a:off x="7162800" y="1446213"/>
            <a:ext cx="1588" cy="1298575"/>
          </a:xfrm>
          <a:prstGeom prst="line">
            <a:avLst/>
          </a:prstGeom>
          <a:noFill/>
          <a:ln w="9360">
            <a:solidFill>
              <a:srgbClr val="000066"/>
            </a:solidFill>
            <a:miter lim="800000"/>
            <a:headEnd/>
            <a:tailEnd type="triangle" w="med" len="med"/>
          </a:ln>
          <a:effectLst/>
        </p:spPr>
        <p:txBody>
          <a:bodyPr/>
          <a:lstStyle/>
          <a:p>
            <a:endParaRPr lang="en-US"/>
          </a:p>
        </p:txBody>
      </p:sp>
      <p:sp>
        <p:nvSpPr>
          <p:cNvPr id="26656" name="Line 32"/>
          <p:cNvSpPr>
            <a:spLocks noChangeShapeType="1"/>
          </p:cNvSpPr>
          <p:nvPr/>
        </p:nvSpPr>
        <p:spPr bwMode="auto">
          <a:xfrm flipV="1">
            <a:off x="7696200" y="1446213"/>
            <a:ext cx="1588" cy="1298575"/>
          </a:xfrm>
          <a:prstGeom prst="line">
            <a:avLst/>
          </a:prstGeom>
          <a:noFill/>
          <a:ln w="9360">
            <a:solidFill>
              <a:srgbClr val="000066"/>
            </a:solidFill>
            <a:miter lim="800000"/>
            <a:headEnd/>
            <a:tailEnd type="triangle" w="med" len="med"/>
          </a:ln>
          <a:effectLst/>
        </p:spPr>
        <p:txBody>
          <a:bodyPr/>
          <a:lstStyle/>
          <a:p>
            <a:endParaRPr lang="en-US"/>
          </a:p>
        </p:txBody>
      </p:sp>
      <p:sp>
        <p:nvSpPr>
          <p:cNvPr id="26657" name="Line 33"/>
          <p:cNvSpPr>
            <a:spLocks noChangeShapeType="1"/>
          </p:cNvSpPr>
          <p:nvPr/>
        </p:nvSpPr>
        <p:spPr bwMode="auto">
          <a:xfrm flipV="1">
            <a:off x="8229600" y="1446213"/>
            <a:ext cx="1588" cy="1298575"/>
          </a:xfrm>
          <a:prstGeom prst="line">
            <a:avLst/>
          </a:prstGeom>
          <a:noFill/>
          <a:ln w="9360">
            <a:solidFill>
              <a:srgbClr val="000066"/>
            </a:solidFill>
            <a:miter lim="800000"/>
            <a:headEnd/>
            <a:tailEnd type="triangle" w="med" len="med"/>
          </a:ln>
          <a:effectLst/>
        </p:spPr>
        <p:txBody>
          <a:bodyPr/>
          <a:lstStyle/>
          <a:p>
            <a:endParaRPr lang="en-US"/>
          </a:p>
        </p:txBody>
      </p:sp>
      <p:sp>
        <p:nvSpPr>
          <p:cNvPr id="26658" name="Freeform 34"/>
          <p:cNvSpPr>
            <a:spLocks/>
          </p:cNvSpPr>
          <p:nvPr/>
        </p:nvSpPr>
        <p:spPr bwMode="auto">
          <a:xfrm>
            <a:off x="4419600" y="1371600"/>
            <a:ext cx="1905000" cy="381000"/>
          </a:xfrm>
          <a:custGeom>
            <a:avLst/>
            <a:gdLst/>
            <a:ahLst/>
            <a:cxnLst>
              <a:cxn ang="0">
                <a:pos x="0" y="240"/>
              </a:cxn>
              <a:cxn ang="0">
                <a:pos x="192" y="0"/>
              </a:cxn>
              <a:cxn ang="0">
                <a:pos x="1200" y="0"/>
              </a:cxn>
            </a:cxnLst>
            <a:rect l="0" t="0" r="r" b="b"/>
            <a:pathLst>
              <a:path w="1200" h="240">
                <a:moveTo>
                  <a:pt x="0" y="240"/>
                </a:moveTo>
                <a:lnTo>
                  <a:pt x="192" y="0"/>
                </a:lnTo>
                <a:lnTo>
                  <a:pt x="1200" y="0"/>
                </a:lnTo>
              </a:path>
            </a:pathLst>
          </a:custGeom>
          <a:noFill/>
          <a:ln w="19080">
            <a:solidFill>
              <a:srgbClr val="000066"/>
            </a:solidFill>
            <a:prstDash val="sysDot"/>
            <a:round/>
            <a:headEnd/>
            <a:tailEnd type="triangle" w="med" len="med"/>
          </a:ln>
          <a:effectLst/>
        </p:spPr>
        <p:txBody>
          <a:bodyPr wrap="none" anchor="ctr"/>
          <a:lstStyle/>
          <a:p>
            <a:endParaRPr lang="en-US"/>
          </a:p>
        </p:txBody>
      </p:sp>
      <p:sp>
        <p:nvSpPr>
          <p:cNvPr id="26659" name="Text Box 35"/>
          <p:cNvSpPr txBox="1">
            <a:spLocks noChangeArrowheads="1"/>
          </p:cNvSpPr>
          <p:nvPr/>
        </p:nvSpPr>
        <p:spPr bwMode="auto">
          <a:xfrm>
            <a:off x="6971710" y="1143000"/>
            <a:ext cx="1019765" cy="306087"/>
          </a:xfrm>
          <a:prstGeom prst="rect">
            <a:avLst/>
          </a:prstGeom>
          <a:noFill/>
          <a:ln w="9525">
            <a:noFill/>
            <a:round/>
            <a:headEnd/>
            <a:tailEnd/>
          </a:ln>
          <a:effectLst/>
        </p:spPr>
        <p:txBody>
          <a:bodyPr wrap="non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ea typeface="msgothic" charset="0"/>
                <a:cs typeface="msgothic" charset="0"/>
              </a:rPr>
              <a:t>Tag Check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015647"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8" name="Rectangle 2"/>
          <p:cNvSpPr>
            <a:spLocks noChangeArrowheads="1"/>
          </p:cNvSpPr>
          <p:nvPr/>
        </p:nvSpPr>
        <p:spPr bwMode="auto">
          <a:xfrm>
            <a:off x="4015647"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699" name="Rectangle 3"/>
          <p:cNvSpPr>
            <a:spLocks noGrp="1" noChangeArrowheads="1"/>
          </p:cNvSpPr>
          <p:nvPr>
            <p:ph type="title" idx="4294967295"/>
          </p:nvPr>
        </p:nvSpPr>
        <p:spPr>
          <a:xfrm>
            <a:off x="381000" y="228600"/>
            <a:ext cx="8610600" cy="10969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Linux</a:t>
            </a:r>
            <a:r>
              <a:rPr lang="en-GB" dirty="0" smtClean="0"/>
              <a:t> VM “</a:t>
            </a:r>
            <a:r>
              <a:rPr lang="en-GB" dirty="0"/>
              <a:t>Areas” </a:t>
            </a:r>
          </a:p>
        </p:txBody>
      </p:sp>
      <p:sp>
        <p:nvSpPr>
          <p:cNvPr id="29701" name="Text Box 5"/>
          <p:cNvSpPr txBox="1">
            <a:spLocks noChangeArrowheads="1"/>
          </p:cNvSpPr>
          <p:nvPr/>
        </p:nvSpPr>
        <p:spPr bwMode="auto">
          <a:xfrm>
            <a:off x="385035" y="1443038"/>
            <a:ext cx="1125564"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task_struct</a:t>
            </a:r>
            <a:endParaRPr lang="en-GB" sz="1600" b="1" dirty="0">
              <a:latin typeface="Calibri" pitchFamily="34" charset="0"/>
            </a:endParaRPr>
          </a:p>
        </p:txBody>
      </p:sp>
      <p:sp>
        <p:nvSpPr>
          <p:cNvPr id="29702" name="Text Box 6"/>
          <p:cNvSpPr txBox="1">
            <a:spLocks noChangeArrowheads="1"/>
          </p:cNvSpPr>
          <p:nvPr/>
        </p:nvSpPr>
        <p:spPr bwMode="auto">
          <a:xfrm>
            <a:off x="2105885" y="1600200"/>
            <a:ext cx="1109918"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mm_struct</a:t>
            </a:r>
            <a:endParaRPr lang="en-GB" sz="1600" b="1" dirty="0">
              <a:latin typeface="Calibri" pitchFamily="34" charset="0"/>
            </a:endParaRPr>
          </a:p>
        </p:txBody>
      </p:sp>
      <p:sp>
        <p:nvSpPr>
          <p:cNvPr id="29703" name="Rectangle 7"/>
          <p:cNvSpPr>
            <a:spLocks noChangeArrowheads="1"/>
          </p:cNvSpPr>
          <p:nvPr/>
        </p:nvSpPr>
        <p:spPr bwMode="auto">
          <a:xfrm>
            <a:off x="2186847" y="2006600"/>
            <a:ext cx="1066800" cy="15748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4" name="Rectangle 8"/>
          <p:cNvSpPr>
            <a:spLocks noChangeArrowheads="1"/>
          </p:cNvSpPr>
          <p:nvPr/>
        </p:nvSpPr>
        <p:spPr bwMode="auto">
          <a:xfrm>
            <a:off x="2186847" y="198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pgd</a:t>
            </a:r>
            <a:endParaRPr lang="en-GB" sz="1600" b="1" dirty="0">
              <a:latin typeface="Calibri" pitchFamily="34" charset="0"/>
            </a:endParaRPr>
          </a:p>
        </p:txBody>
      </p:sp>
      <p:sp>
        <p:nvSpPr>
          <p:cNvPr id="29705" name="Rectangle 9"/>
          <p:cNvSpPr>
            <a:spLocks noChangeArrowheads="1"/>
          </p:cNvSpPr>
          <p:nvPr/>
        </p:nvSpPr>
        <p:spPr bwMode="auto">
          <a:xfrm>
            <a:off x="662847" y="1778000"/>
            <a:ext cx="762000" cy="18034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06" name="Rectangle 10"/>
          <p:cNvSpPr>
            <a:spLocks noChangeArrowheads="1"/>
          </p:cNvSpPr>
          <p:nvPr/>
        </p:nvSpPr>
        <p:spPr bwMode="auto">
          <a:xfrm>
            <a:off x="662847" y="1981200"/>
            <a:ext cx="7620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mm</a:t>
            </a:r>
          </a:p>
        </p:txBody>
      </p:sp>
      <p:sp>
        <p:nvSpPr>
          <p:cNvPr id="29707" name="Rectangle 11"/>
          <p:cNvSpPr>
            <a:spLocks noChangeArrowheads="1"/>
          </p:cNvSpPr>
          <p:nvPr/>
        </p:nvSpPr>
        <p:spPr bwMode="auto">
          <a:xfrm>
            <a:off x="2186847" y="243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mmap</a:t>
            </a:r>
            <a:endParaRPr lang="en-GB" sz="1600" b="1" dirty="0">
              <a:latin typeface="Calibri" pitchFamily="34" charset="0"/>
            </a:endParaRPr>
          </a:p>
        </p:txBody>
      </p:sp>
      <p:sp>
        <p:nvSpPr>
          <p:cNvPr id="29708" name="Text Box 12"/>
          <p:cNvSpPr txBox="1">
            <a:spLocks noChangeArrowheads="1"/>
          </p:cNvSpPr>
          <p:nvPr/>
        </p:nvSpPr>
        <p:spPr bwMode="auto">
          <a:xfrm>
            <a:off x="3707672" y="1295400"/>
            <a:ext cx="1519582"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vm_area_struct</a:t>
            </a:r>
            <a:endParaRPr lang="en-GB" sz="1600" b="1" dirty="0">
              <a:latin typeface="Calibri" pitchFamily="34" charset="0"/>
            </a:endParaRPr>
          </a:p>
        </p:txBody>
      </p:sp>
      <p:sp>
        <p:nvSpPr>
          <p:cNvPr id="29709" name="Rectangle 13"/>
          <p:cNvSpPr>
            <a:spLocks noChangeArrowheads="1"/>
          </p:cNvSpPr>
          <p:nvPr/>
        </p:nvSpPr>
        <p:spPr bwMode="auto">
          <a:xfrm>
            <a:off x="4015647" y="17018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10" name="Rectangle 14"/>
          <p:cNvSpPr>
            <a:spLocks noChangeArrowheads="1"/>
          </p:cNvSpPr>
          <p:nvPr/>
        </p:nvSpPr>
        <p:spPr bwMode="auto">
          <a:xfrm>
            <a:off x="4015647"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1" name="Rectangle 15"/>
          <p:cNvSpPr>
            <a:spLocks noChangeArrowheads="1"/>
          </p:cNvSpPr>
          <p:nvPr/>
        </p:nvSpPr>
        <p:spPr bwMode="auto">
          <a:xfrm>
            <a:off x="4015647"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2" name="Rectangle 16"/>
          <p:cNvSpPr>
            <a:spLocks noChangeArrowheads="1"/>
          </p:cNvSpPr>
          <p:nvPr/>
        </p:nvSpPr>
        <p:spPr bwMode="auto">
          <a:xfrm>
            <a:off x="4015647"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16" name="Rectangle 20"/>
          <p:cNvSpPr>
            <a:spLocks noChangeArrowheads="1"/>
          </p:cNvSpPr>
          <p:nvPr/>
        </p:nvSpPr>
        <p:spPr bwMode="auto">
          <a:xfrm>
            <a:off x="4015647" y="35306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17" name="Rectangle 21"/>
          <p:cNvSpPr>
            <a:spLocks noChangeArrowheads="1"/>
          </p:cNvSpPr>
          <p:nvPr/>
        </p:nvSpPr>
        <p:spPr bwMode="auto">
          <a:xfrm>
            <a:off x="4015647"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18" name="Rectangle 22"/>
          <p:cNvSpPr>
            <a:spLocks noChangeArrowheads="1"/>
          </p:cNvSpPr>
          <p:nvPr/>
        </p:nvSpPr>
        <p:spPr bwMode="auto">
          <a:xfrm>
            <a:off x="4015647"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19" name="Rectangle 23"/>
          <p:cNvSpPr>
            <a:spLocks noChangeArrowheads="1"/>
          </p:cNvSpPr>
          <p:nvPr/>
        </p:nvSpPr>
        <p:spPr bwMode="auto">
          <a:xfrm>
            <a:off x="4015647"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0" name="Rectangle 24"/>
          <p:cNvSpPr>
            <a:spLocks noChangeArrowheads="1"/>
          </p:cNvSpPr>
          <p:nvPr/>
        </p:nvSpPr>
        <p:spPr bwMode="auto">
          <a:xfrm>
            <a:off x="4015647"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29721" name="Rectangle 25"/>
          <p:cNvSpPr>
            <a:spLocks noChangeArrowheads="1"/>
          </p:cNvSpPr>
          <p:nvPr/>
        </p:nvSpPr>
        <p:spPr bwMode="auto">
          <a:xfrm>
            <a:off x="4015647"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29722" name="Rectangle 26"/>
          <p:cNvSpPr>
            <a:spLocks noChangeArrowheads="1"/>
          </p:cNvSpPr>
          <p:nvPr/>
        </p:nvSpPr>
        <p:spPr bwMode="auto">
          <a:xfrm>
            <a:off x="4015647"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29723" name="Rectangle 27"/>
          <p:cNvSpPr>
            <a:spLocks noChangeArrowheads="1"/>
          </p:cNvSpPr>
          <p:nvPr/>
        </p:nvSpPr>
        <p:spPr bwMode="auto">
          <a:xfrm>
            <a:off x="4015647"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29724" name="Rectangle 28"/>
          <p:cNvSpPr>
            <a:spLocks noChangeArrowheads="1"/>
          </p:cNvSpPr>
          <p:nvPr/>
        </p:nvSpPr>
        <p:spPr bwMode="auto">
          <a:xfrm>
            <a:off x="4015647"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29725" name="Rectangle 29"/>
          <p:cNvSpPr>
            <a:spLocks noChangeArrowheads="1"/>
          </p:cNvSpPr>
          <p:nvPr/>
        </p:nvSpPr>
        <p:spPr bwMode="auto">
          <a:xfrm>
            <a:off x="5920647"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726" name="Text Box 30"/>
          <p:cNvSpPr txBox="1">
            <a:spLocks noChangeArrowheads="1"/>
          </p:cNvSpPr>
          <p:nvPr/>
        </p:nvSpPr>
        <p:spPr bwMode="auto">
          <a:xfrm>
            <a:off x="5808349" y="1219200"/>
            <a:ext cx="2192651"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process virtual memory</a:t>
            </a:r>
          </a:p>
        </p:txBody>
      </p:sp>
      <p:sp>
        <p:nvSpPr>
          <p:cNvPr id="29727" name="Rectangle 31"/>
          <p:cNvSpPr>
            <a:spLocks noChangeArrowheads="1"/>
          </p:cNvSpPr>
          <p:nvPr/>
        </p:nvSpPr>
        <p:spPr bwMode="auto">
          <a:xfrm>
            <a:off x="5920647"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text</a:t>
            </a:r>
          </a:p>
        </p:txBody>
      </p:sp>
      <p:sp>
        <p:nvSpPr>
          <p:cNvPr id="29728" name="Rectangle 32"/>
          <p:cNvSpPr>
            <a:spLocks noChangeArrowheads="1"/>
          </p:cNvSpPr>
          <p:nvPr/>
        </p:nvSpPr>
        <p:spPr bwMode="auto">
          <a:xfrm>
            <a:off x="5920647"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a:t>
            </a:r>
          </a:p>
        </p:txBody>
      </p:sp>
      <p:sp>
        <p:nvSpPr>
          <p:cNvPr id="29729" name="Rectangle 33"/>
          <p:cNvSpPr>
            <a:spLocks noChangeArrowheads="1"/>
          </p:cNvSpPr>
          <p:nvPr/>
        </p:nvSpPr>
        <p:spPr bwMode="auto">
          <a:xfrm>
            <a:off x="5920647"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shared libraries</a:t>
            </a:r>
          </a:p>
        </p:txBody>
      </p:sp>
      <p:sp>
        <p:nvSpPr>
          <p:cNvPr id="29730" name="Line 34"/>
          <p:cNvSpPr>
            <a:spLocks noChangeShapeType="1"/>
          </p:cNvSpPr>
          <p:nvPr/>
        </p:nvSpPr>
        <p:spPr bwMode="auto">
          <a:xfrm>
            <a:off x="5082447"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29731" name="Line 35"/>
          <p:cNvSpPr>
            <a:spLocks noChangeShapeType="1"/>
          </p:cNvSpPr>
          <p:nvPr/>
        </p:nvSpPr>
        <p:spPr bwMode="auto">
          <a:xfrm>
            <a:off x="5082447"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9732" name="Line 36"/>
          <p:cNvSpPr>
            <a:spLocks noChangeShapeType="1"/>
          </p:cNvSpPr>
          <p:nvPr/>
        </p:nvSpPr>
        <p:spPr bwMode="auto">
          <a:xfrm>
            <a:off x="5082447"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29733" name="Line 37"/>
          <p:cNvSpPr>
            <a:spLocks noChangeShapeType="1"/>
          </p:cNvSpPr>
          <p:nvPr/>
        </p:nvSpPr>
        <p:spPr bwMode="auto">
          <a:xfrm>
            <a:off x="5082447"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29734" name="Line 38"/>
          <p:cNvSpPr>
            <a:spLocks noChangeShapeType="1"/>
          </p:cNvSpPr>
          <p:nvPr/>
        </p:nvSpPr>
        <p:spPr bwMode="auto">
          <a:xfrm flipV="1">
            <a:off x="5082447"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29735" name="Line 39"/>
          <p:cNvSpPr>
            <a:spLocks noChangeShapeType="1"/>
          </p:cNvSpPr>
          <p:nvPr/>
        </p:nvSpPr>
        <p:spPr bwMode="auto">
          <a:xfrm>
            <a:off x="5082447" y="5638800"/>
            <a:ext cx="838200" cy="76200"/>
          </a:xfrm>
          <a:prstGeom prst="line">
            <a:avLst/>
          </a:prstGeom>
          <a:noFill/>
          <a:ln w="9360">
            <a:solidFill>
              <a:srgbClr val="000000"/>
            </a:solidFill>
            <a:miter lim="800000"/>
            <a:headEnd/>
            <a:tailEnd type="triangle" w="med" len="med"/>
          </a:ln>
          <a:effectLst/>
        </p:spPr>
        <p:txBody>
          <a:bodyPr/>
          <a:lstStyle/>
          <a:p>
            <a:endParaRPr lang="en-US"/>
          </a:p>
        </p:txBody>
      </p:sp>
      <p:sp>
        <p:nvSpPr>
          <p:cNvPr id="29736" name="Line 40"/>
          <p:cNvSpPr>
            <a:spLocks noChangeShapeType="1"/>
          </p:cNvSpPr>
          <p:nvPr/>
        </p:nvSpPr>
        <p:spPr bwMode="auto">
          <a:xfrm flipH="1">
            <a:off x="3785460" y="2971800"/>
            <a:ext cx="231775" cy="1588"/>
          </a:xfrm>
          <a:prstGeom prst="line">
            <a:avLst/>
          </a:prstGeom>
          <a:noFill/>
          <a:ln w="9360">
            <a:solidFill>
              <a:srgbClr val="000000"/>
            </a:solidFill>
            <a:miter lim="800000"/>
            <a:headEnd/>
            <a:tailEnd/>
          </a:ln>
          <a:effectLst/>
        </p:spPr>
        <p:txBody>
          <a:bodyPr/>
          <a:lstStyle/>
          <a:p>
            <a:endParaRPr lang="en-US"/>
          </a:p>
        </p:txBody>
      </p:sp>
      <p:sp>
        <p:nvSpPr>
          <p:cNvPr id="29737" name="Line 41"/>
          <p:cNvSpPr>
            <a:spLocks noChangeShapeType="1"/>
          </p:cNvSpPr>
          <p:nvPr/>
        </p:nvSpPr>
        <p:spPr bwMode="auto">
          <a:xfrm>
            <a:off x="3787047" y="2971800"/>
            <a:ext cx="1588" cy="533400"/>
          </a:xfrm>
          <a:prstGeom prst="line">
            <a:avLst/>
          </a:prstGeom>
          <a:noFill/>
          <a:ln w="9360">
            <a:solidFill>
              <a:srgbClr val="000000"/>
            </a:solidFill>
            <a:miter lim="800000"/>
            <a:headEnd/>
            <a:tailEnd/>
          </a:ln>
          <a:effectLst/>
        </p:spPr>
        <p:txBody>
          <a:bodyPr/>
          <a:lstStyle/>
          <a:p>
            <a:endParaRPr lang="en-US"/>
          </a:p>
        </p:txBody>
      </p:sp>
      <p:sp>
        <p:nvSpPr>
          <p:cNvPr id="29738" name="Line 42"/>
          <p:cNvSpPr>
            <a:spLocks noChangeShapeType="1"/>
          </p:cNvSpPr>
          <p:nvPr/>
        </p:nvSpPr>
        <p:spPr bwMode="auto">
          <a:xfrm>
            <a:off x="3787047"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39" name="Line 43"/>
          <p:cNvSpPr>
            <a:spLocks noChangeShapeType="1"/>
          </p:cNvSpPr>
          <p:nvPr/>
        </p:nvSpPr>
        <p:spPr bwMode="auto">
          <a:xfrm flipH="1">
            <a:off x="3785460" y="4724400"/>
            <a:ext cx="231775" cy="1588"/>
          </a:xfrm>
          <a:prstGeom prst="line">
            <a:avLst/>
          </a:prstGeom>
          <a:noFill/>
          <a:ln w="9360">
            <a:solidFill>
              <a:srgbClr val="000000"/>
            </a:solidFill>
            <a:miter lim="800000"/>
            <a:headEnd/>
            <a:tailEnd/>
          </a:ln>
          <a:effectLst/>
        </p:spPr>
        <p:txBody>
          <a:bodyPr/>
          <a:lstStyle/>
          <a:p>
            <a:endParaRPr lang="en-US"/>
          </a:p>
        </p:txBody>
      </p:sp>
      <p:sp>
        <p:nvSpPr>
          <p:cNvPr id="29740" name="Line 44"/>
          <p:cNvSpPr>
            <a:spLocks noChangeShapeType="1"/>
          </p:cNvSpPr>
          <p:nvPr/>
        </p:nvSpPr>
        <p:spPr bwMode="auto">
          <a:xfrm>
            <a:off x="3787047" y="4724400"/>
            <a:ext cx="1588" cy="609600"/>
          </a:xfrm>
          <a:prstGeom prst="line">
            <a:avLst/>
          </a:prstGeom>
          <a:noFill/>
          <a:ln w="9360">
            <a:solidFill>
              <a:srgbClr val="000000"/>
            </a:solidFill>
            <a:miter lim="800000"/>
            <a:headEnd/>
            <a:tailEnd/>
          </a:ln>
          <a:effectLst/>
        </p:spPr>
        <p:txBody>
          <a:bodyPr/>
          <a:lstStyle/>
          <a:p>
            <a:endParaRPr lang="en-US"/>
          </a:p>
        </p:txBody>
      </p:sp>
      <p:sp>
        <p:nvSpPr>
          <p:cNvPr id="29741" name="Line 45"/>
          <p:cNvSpPr>
            <a:spLocks noChangeShapeType="1"/>
          </p:cNvSpPr>
          <p:nvPr/>
        </p:nvSpPr>
        <p:spPr bwMode="auto">
          <a:xfrm>
            <a:off x="3787047"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29742" name="Text Box 46"/>
          <p:cNvSpPr txBox="1">
            <a:spLocks noChangeArrowheads="1"/>
          </p:cNvSpPr>
          <p:nvPr/>
        </p:nvSpPr>
        <p:spPr bwMode="auto">
          <a:xfrm>
            <a:off x="7932010" y="6170613"/>
            <a:ext cx="281871"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29743" name="Text Box 47"/>
          <p:cNvSpPr txBox="1">
            <a:spLocks noChangeArrowheads="1"/>
          </p:cNvSpPr>
          <p:nvPr/>
        </p:nvSpPr>
        <p:spPr bwMode="auto">
          <a:xfrm>
            <a:off x="7903435" y="5562600"/>
            <a:ext cx="1086578"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0x08048000</a:t>
            </a:r>
          </a:p>
        </p:txBody>
      </p:sp>
      <p:sp>
        <p:nvSpPr>
          <p:cNvPr id="29744" name="Text Box 48"/>
          <p:cNvSpPr txBox="1">
            <a:spLocks noChangeArrowheads="1"/>
          </p:cNvSpPr>
          <p:nvPr/>
        </p:nvSpPr>
        <p:spPr bwMode="auto">
          <a:xfrm>
            <a:off x="7900260" y="4343400"/>
            <a:ext cx="1083372"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0x0804a020</a:t>
            </a:r>
          </a:p>
        </p:txBody>
      </p:sp>
      <p:sp>
        <p:nvSpPr>
          <p:cNvPr id="29745" name="Text Box 49"/>
          <p:cNvSpPr txBox="1">
            <a:spLocks noChangeArrowheads="1"/>
          </p:cNvSpPr>
          <p:nvPr/>
        </p:nvSpPr>
        <p:spPr bwMode="auto">
          <a:xfrm>
            <a:off x="7905022" y="2895600"/>
            <a:ext cx="1086578"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0x40000000</a:t>
            </a:r>
          </a:p>
        </p:txBody>
      </p:sp>
      <p:sp>
        <p:nvSpPr>
          <p:cNvPr id="29746" name="Rectangle 50"/>
          <p:cNvSpPr>
            <a:spLocks noGrp="1" noChangeArrowheads="1"/>
          </p:cNvSpPr>
          <p:nvPr>
            <p:ph type="body" idx="1"/>
          </p:nvPr>
        </p:nvSpPr>
        <p:spPr>
          <a:xfrm>
            <a:off x="358774" y="3811587"/>
            <a:ext cx="3197225" cy="2894013"/>
          </a:xfrm>
          <a:ln/>
        </p:spPr>
        <p:txBody>
          <a:bodyPr/>
          <a:lstStyle/>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pgd</a:t>
            </a:r>
            <a:r>
              <a:rPr lang="en-GB" sz="2200" dirty="0"/>
              <a:t>: </a:t>
            </a:r>
            <a:endParaRPr lang="en-GB" sz="2200" dirty="0" smtClean="0"/>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1600" dirty="0" smtClean="0"/>
              <a:t>Address of level 1 page table</a:t>
            </a:r>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vm_prot</a:t>
            </a:r>
            <a:r>
              <a:rPr lang="en-GB" sz="2200" dirty="0"/>
              <a:t>:</a:t>
            </a:r>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1600" dirty="0"/>
              <a:t>Read/write permissions </a:t>
            </a:r>
            <a:r>
              <a:rPr lang="en-GB" sz="1600" dirty="0" smtClean="0"/>
              <a:t>for all pages in this </a:t>
            </a:r>
            <a:r>
              <a:rPr lang="en-GB" sz="1600" dirty="0"/>
              <a:t>area</a:t>
            </a:r>
          </a:p>
          <a:p>
            <a:pPr>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200" dirty="0" err="1"/>
              <a:t>vm_flags</a:t>
            </a:r>
            <a:endParaRPr lang="en-GB" sz="2200" dirty="0"/>
          </a:p>
          <a:p>
            <a:pPr marL="576263" lvl="1" indent="-228600">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1600" dirty="0" smtClean="0"/>
              <a:t>Shared/private status of all pages in this area</a:t>
            </a:r>
            <a:endParaRPr lang="en-GB" sz="1600" dirty="0"/>
          </a:p>
        </p:txBody>
      </p:sp>
      <p:sp>
        <p:nvSpPr>
          <p:cNvPr id="29747" name="Rectangle 51"/>
          <p:cNvSpPr>
            <a:spLocks noChangeArrowheads="1"/>
          </p:cNvSpPr>
          <p:nvPr/>
        </p:nvSpPr>
        <p:spPr bwMode="auto">
          <a:xfrm>
            <a:off x="4015647"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8" name="Rectangle 52"/>
          <p:cNvSpPr>
            <a:spLocks noChangeArrowheads="1"/>
          </p:cNvSpPr>
          <p:nvPr/>
        </p:nvSpPr>
        <p:spPr bwMode="auto">
          <a:xfrm>
            <a:off x="4015647"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29749" name="Rectangle 53"/>
          <p:cNvSpPr>
            <a:spLocks noChangeArrowheads="1"/>
          </p:cNvSpPr>
          <p:nvPr/>
        </p:nvSpPr>
        <p:spPr bwMode="auto">
          <a:xfrm>
            <a:off x="4015647"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cxnSp>
        <p:nvCxnSpPr>
          <p:cNvPr id="63" name="Elbow Connector 62"/>
          <p:cNvCxnSpPr>
            <a:stCxn id="29707" idx="3"/>
          </p:cNvCxnSpPr>
          <p:nvPr/>
        </p:nvCxnSpPr>
        <p:spPr bwMode="auto">
          <a:xfrm flipV="1">
            <a:off x="3253647" y="1676400"/>
            <a:ext cx="758952" cy="876300"/>
          </a:xfrm>
          <a:prstGeom prst="bentConnector3">
            <a:avLst>
              <a:gd name="adj1" fmla="val 50000"/>
            </a:avLst>
          </a:prstGeom>
          <a:noFill/>
          <a:ln w="9360">
            <a:solidFill>
              <a:srgbClr val="000000"/>
            </a:solidFill>
            <a:miter lim="800000"/>
            <a:headEnd/>
            <a:tailEnd type="triangle" w="med" len="med"/>
          </a:ln>
          <a:effectLst/>
        </p:spPr>
      </p:cxnSp>
      <p:cxnSp>
        <p:nvCxnSpPr>
          <p:cNvPr id="66" name="Straight Arrow Connector 65"/>
          <p:cNvCxnSpPr>
            <a:stCxn id="29706" idx="3"/>
          </p:cNvCxnSpPr>
          <p:nvPr/>
        </p:nvCxnSpPr>
        <p:spPr bwMode="auto">
          <a:xfrm flipV="1">
            <a:off x="1424847" y="1981200"/>
            <a:ext cx="762000" cy="114300"/>
          </a:xfrm>
          <a:prstGeom prst="straightConnector1">
            <a:avLst/>
          </a:prstGeom>
          <a:noFill/>
          <a:ln w="9360">
            <a:solidFill>
              <a:srgbClr val="000000"/>
            </a:solidFill>
            <a:miter lim="800000"/>
            <a:headEnd/>
            <a:tailEnd type="triangl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512763" y="457200"/>
            <a:ext cx="70310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Linux Page Fault Handling </a:t>
            </a:r>
          </a:p>
        </p:txBody>
      </p:sp>
      <p:sp>
        <p:nvSpPr>
          <p:cNvPr id="30759" name="Rectangle 39"/>
          <p:cNvSpPr>
            <a:spLocks noGrp="1" noChangeArrowheads="1"/>
          </p:cNvSpPr>
          <p:nvPr>
            <p:ph type="body" idx="1"/>
          </p:nvPr>
        </p:nvSpPr>
        <p:spPr>
          <a:xfrm>
            <a:off x="5486400" y="1143000"/>
            <a:ext cx="3505200" cy="5334000"/>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Is the VA legal?</a:t>
            </a:r>
            <a:endParaRPr lang="en-GB" dirty="0" smtClean="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i.e., Is </a:t>
            </a:r>
            <a:r>
              <a:rPr lang="en-GB" dirty="0"/>
              <a:t>it in</a:t>
            </a:r>
            <a:r>
              <a:rPr lang="en-GB" dirty="0" smtClean="0"/>
              <a:t> area </a:t>
            </a:r>
            <a:r>
              <a:rPr lang="en-GB" dirty="0"/>
              <a:t>defined by a </a:t>
            </a:r>
            <a:r>
              <a:rPr lang="en-GB" dirty="0" err="1"/>
              <a:t>vm_area_struct</a:t>
            </a:r>
            <a:r>
              <a:rPr lang="en-GB" dirty="0"/>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not (#1), then signal segmentation violation </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effectLst/>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effectLst/>
              </a:rPr>
              <a:t>Is </a:t>
            </a:r>
            <a:r>
              <a:rPr lang="en-GB" dirty="0">
                <a:effectLst/>
              </a:rPr>
              <a:t>the operation legal?</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i.e., Can the process read/write this area?</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not (#2), then signal protection violation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effectLst/>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effectLst/>
              </a:rPr>
              <a:t>Otherwise</a:t>
            </a:r>
            <a:endParaRPr lang="en-GB"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Valid address (#3): handle fault</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30760" name="Line 40"/>
          <p:cNvSpPr>
            <a:spLocks noChangeShapeType="1"/>
          </p:cNvSpPr>
          <p:nvPr/>
        </p:nvSpPr>
        <p:spPr bwMode="auto">
          <a:xfrm>
            <a:off x="4343400" y="4953000"/>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1" name="Text Box 41"/>
          <p:cNvSpPr txBox="1">
            <a:spLocks noChangeArrowheads="1"/>
          </p:cNvSpPr>
          <p:nvPr/>
        </p:nvSpPr>
        <p:spPr bwMode="auto">
          <a:xfrm>
            <a:off x="4483100" y="4719638"/>
            <a:ext cx="62882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write</a:t>
            </a:r>
          </a:p>
        </p:txBody>
      </p:sp>
      <p:sp>
        <p:nvSpPr>
          <p:cNvPr id="30762" name="Line 42"/>
          <p:cNvSpPr>
            <a:spLocks noChangeShapeType="1"/>
          </p:cNvSpPr>
          <p:nvPr/>
        </p:nvSpPr>
        <p:spPr bwMode="auto">
          <a:xfrm>
            <a:off x="4343400" y="4195763"/>
            <a:ext cx="838200" cy="1587"/>
          </a:xfrm>
          <a:prstGeom prst="line">
            <a:avLst/>
          </a:prstGeom>
          <a:noFill/>
          <a:ln w="9360">
            <a:solidFill>
              <a:srgbClr val="000000"/>
            </a:solidFill>
            <a:miter lim="800000"/>
            <a:headEnd type="triangle" w="med" len="med"/>
            <a:tailEnd/>
          </a:ln>
          <a:effectLst/>
        </p:spPr>
        <p:txBody>
          <a:bodyPr/>
          <a:lstStyle/>
          <a:p>
            <a:endParaRPr lang="en-US"/>
          </a:p>
        </p:txBody>
      </p:sp>
      <p:sp>
        <p:nvSpPr>
          <p:cNvPr id="30763" name="Text Box 43"/>
          <p:cNvSpPr txBox="1">
            <a:spLocks noChangeArrowheads="1"/>
          </p:cNvSpPr>
          <p:nvPr/>
        </p:nvSpPr>
        <p:spPr bwMode="auto">
          <a:xfrm>
            <a:off x="4479925" y="3957638"/>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4" name="Line 44"/>
          <p:cNvSpPr>
            <a:spLocks noChangeShapeType="1"/>
          </p:cNvSpPr>
          <p:nvPr/>
        </p:nvSpPr>
        <p:spPr bwMode="auto">
          <a:xfrm>
            <a:off x="4343400" y="3362325"/>
            <a:ext cx="838200" cy="1588"/>
          </a:xfrm>
          <a:prstGeom prst="line">
            <a:avLst/>
          </a:prstGeom>
          <a:noFill/>
          <a:ln w="9360">
            <a:solidFill>
              <a:srgbClr val="000000"/>
            </a:solidFill>
            <a:miter lim="800000"/>
            <a:headEnd type="triangle" w="med" len="med"/>
            <a:tailEnd/>
          </a:ln>
          <a:effectLst/>
        </p:spPr>
        <p:txBody>
          <a:bodyPr/>
          <a:lstStyle/>
          <a:p>
            <a:endParaRPr lang="en-US"/>
          </a:p>
        </p:txBody>
      </p:sp>
      <p:sp>
        <p:nvSpPr>
          <p:cNvPr id="30765" name="Text Box 45"/>
          <p:cNvSpPr txBox="1">
            <a:spLocks noChangeArrowheads="1"/>
          </p:cNvSpPr>
          <p:nvPr/>
        </p:nvSpPr>
        <p:spPr bwMode="auto">
          <a:xfrm>
            <a:off x="4479925" y="3124200"/>
            <a:ext cx="568103"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read</a:t>
            </a:r>
          </a:p>
        </p:txBody>
      </p:sp>
      <p:sp>
        <p:nvSpPr>
          <p:cNvPr id="30766" name="Oval 46"/>
          <p:cNvSpPr>
            <a:spLocks noChangeArrowheads="1"/>
          </p:cNvSpPr>
          <p:nvPr/>
        </p:nvSpPr>
        <p:spPr bwMode="auto">
          <a:xfrm>
            <a:off x="4648200" y="2895600"/>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bg1"/>
                </a:solidFill>
                <a:latin typeface="Calibri" pitchFamily="34" charset="0"/>
              </a:rPr>
              <a:t>1</a:t>
            </a:r>
          </a:p>
        </p:txBody>
      </p:sp>
      <p:sp>
        <p:nvSpPr>
          <p:cNvPr id="30767" name="Oval 47"/>
          <p:cNvSpPr>
            <a:spLocks noChangeArrowheads="1"/>
          </p:cNvSpPr>
          <p:nvPr/>
        </p:nvSpPr>
        <p:spPr bwMode="auto">
          <a:xfrm>
            <a:off x="4648200" y="4419600"/>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2</a:t>
            </a:r>
          </a:p>
        </p:txBody>
      </p:sp>
      <p:sp>
        <p:nvSpPr>
          <p:cNvPr id="30768" name="Oval 48"/>
          <p:cNvSpPr>
            <a:spLocks noChangeArrowheads="1"/>
          </p:cNvSpPr>
          <p:nvPr/>
        </p:nvSpPr>
        <p:spPr bwMode="auto">
          <a:xfrm>
            <a:off x="4648200" y="3657600"/>
            <a:ext cx="304800" cy="304800"/>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bg1"/>
                </a:solidFill>
                <a:latin typeface="Calibri" pitchFamily="34" charset="0"/>
              </a:rPr>
              <a:t>3</a:t>
            </a:r>
          </a:p>
        </p:txBody>
      </p:sp>
      <p:sp>
        <p:nvSpPr>
          <p:cNvPr id="50" name="Rectangle 1"/>
          <p:cNvSpPr>
            <a:spLocks noChangeArrowheads="1"/>
          </p:cNvSpPr>
          <p:nvPr/>
        </p:nvSpPr>
        <p:spPr bwMode="auto">
          <a:xfrm>
            <a:off x="460375" y="4648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1" name="Rectangle 2"/>
          <p:cNvSpPr>
            <a:spLocks noChangeArrowheads="1"/>
          </p:cNvSpPr>
          <p:nvPr/>
        </p:nvSpPr>
        <p:spPr bwMode="auto">
          <a:xfrm>
            <a:off x="460375" y="2819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52" name="Text Box 12"/>
          <p:cNvSpPr txBox="1">
            <a:spLocks noChangeArrowheads="1"/>
          </p:cNvSpPr>
          <p:nvPr/>
        </p:nvSpPr>
        <p:spPr bwMode="auto">
          <a:xfrm>
            <a:off x="152400" y="1295400"/>
            <a:ext cx="1519582"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vm_area_struct</a:t>
            </a:r>
            <a:endParaRPr lang="en-GB" sz="1600" b="1" dirty="0">
              <a:latin typeface="Calibri" pitchFamily="34" charset="0"/>
            </a:endParaRPr>
          </a:p>
        </p:txBody>
      </p:sp>
      <p:sp>
        <p:nvSpPr>
          <p:cNvPr id="53" name="Rectangle 13"/>
          <p:cNvSpPr>
            <a:spLocks noChangeArrowheads="1"/>
          </p:cNvSpPr>
          <p:nvPr/>
        </p:nvSpPr>
        <p:spPr bwMode="auto">
          <a:xfrm>
            <a:off x="460375" y="17018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4" name="Rectangle 14"/>
          <p:cNvSpPr>
            <a:spLocks noChangeArrowheads="1"/>
          </p:cNvSpPr>
          <p:nvPr/>
        </p:nvSpPr>
        <p:spPr bwMode="auto">
          <a:xfrm>
            <a:off x="460375" y="1676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5" name="Rectangle 15"/>
          <p:cNvSpPr>
            <a:spLocks noChangeArrowheads="1"/>
          </p:cNvSpPr>
          <p:nvPr/>
        </p:nvSpPr>
        <p:spPr bwMode="auto">
          <a:xfrm>
            <a:off x="460375" y="2133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56" name="Rectangle 16"/>
          <p:cNvSpPr>
            <a:spLocks noChangeArrowheads="1"/>
          </p:cNvSpPr>
          <p:nvPr/>
        </p:nvSpPr>
        <p:spPr bwMode="auto">
          <a:xfrm>
            <a:off x="460375" y="1905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57" name="Rectangle 20"/>
          <p:cNvSpPr>
            <a:spLocks noChangeArrowheads="1"/>
          </p:cNvSpPr>
          <p:nvPr/>
        </p:nvSpPr>
        <p:spPr bwMode="auto">
          <a:xfrm>
            <a:off x="460375" y="3530600"/>
            <a:ext cx="1066800" cy="13462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58" name="Rectangle 21"/>
          <p:cNvSpPr>
            <a:spLocks noChangeArrowheads="1"/>
          </p:cNvSpPr>
          <p:nvPr/>
        </p:nvSpPr>
        <p:spPr bwMode="auto">
          <a:xfrm>
            <a:off x="460375" y="3505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59" name="Rectangle 22"/>
          <p:cNvSpPr>
            <a:spLocks noChangeArrowheads="1"/>
          </p:cNvSpPr>
          <p:nvPr/>
        </p:nvSpPr>
        <p:spPr bwMode="auto">
          <a:xfrm>
            <a:off x="460375" y="3962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0" name="Rectangle 23"/>
          <p:cNvSpPr>
            <a:spLocks noChangeArrowheads="1"/>
          </p:cNvSpPr>
          <p:nvPr/>
        </p:nvSpPr>
        <p:spPr bwMode="auto">
          <a:xfrm>
            <a:off x="460375" y="3733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1" name="Rectangle 24"/>
          <p:cNvSpPr>
            <a:spLocks noChangeArrowheads="1"/>
          </p:cNvSpPr>
          <p:nvPr/>
        </p:nvSpPr>
        <p:spPr bwMode="auto">
          <a:xfrm>
            <a:off x="460375" y="5359400"/>
            <a:ext cx="1066800" cy="11176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62" name="Rectangle 25"/>
          <p:cNvSpPr>
            <a:spLocks noChangeArrowheads="1"/>
          </p:cNvSpPr>
          <p:nvPr/>
        </p:nvSpPr>
        <p:spPr bwMode="auto">
          <a:xfrm>
            <a:off x="460375" y="5334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vm_end</a:t>
            </a:r>
            <a:endParaRPr lang="en-GB" sz="1600" b="1" dirty="0">
              <a:latin typeface="Calibri" pitchFamily="34" charset="0"/>
            </a:endParaRPr>
          </a:p>
        </p:txBody>
      </p:sp>
      <p:sp>
        <p:nvSpPr>
          <p:cNvPr id="63" name="Rectangle 26"/>
          <p:cNvSpPr>
            <a:spLocks noChangeArrowheads="1"/>
          </p:cNvSpPr>
          <p:nvPr/>
        </p:nvSpPr>
        <p:spPr bwMode="auto">
          <a:xfrm>
            <a:off x="460375" y="5791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vm_prot</a:t>
            </a:r>
            <a:endParaRPr lang="en-GB" sz="1600" b="1" dirty="0">
              <a:latin typeface="Calibri" pitchFamily="34" charset="0"/>
            </a:endParaRPr>
          </a:p>
        </p:txBody>
      </p:sp>
      <p:sp>
        <p:nvSpPr>
          <p:cNvPr id="64" name="Rectangle 27"/>
          <p:cNvSpPr>
            <a:spLocks noChangeArrowheads="1"/>
          </p:cNvSpPr>
          <p:nvPr/>
        </p:nvSpPr>
        <p:spPr bwMode="auto">
          <a:xfrm>
            <a:off x="460375" y="62484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vm_next</a:t>
            </a:r>
            <a:endParaRPr lang="en-GB" sz="1600" b="1" dirty="0">
              <a:latin typeface="Calibri" pitchFamily="34" charset="0"/>
            </a:endParaRPr>
          </a:p>
        </p:txBody>
      </p:sp>
      <p:sp>
        <p:nvSpPr>
          <p:cNvPr id="65" name="Rectangle 28"/>
          <p:cNvSpPr>
            <a:spLocks noChangeArrowheads="1"/>
          </p:cNvSpPr>
          <p:nvPr/>
        </p:nvSpPr>
        <p:spPr bwMode="auto">
          <a:xfrm>
            <a:off x="460375" y="55626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vm_start</a:t>
            </a:r>
            <a:endParaRPr lang="en-GB" sz="1600" b="1" dirty="0">
              <a:latin typeface="Calibri" pitchFamily="34" charset="0"/>
            </a:endParaRPr>
          </a:p>
        </p:txBody>
      </p:sp>
      <p:sp>
        <p:nvSpPr>
          <p:cNvPr id="66" name="Rectangle 29"/>
          <p:cNvSpPr>
            <a:spLocks noChangeArrowheads="1"/>
          </p:cNvSpPr>
          <p:nvPr/>
        </p:nvSpPr>
        <p:spPr bwMode="auto">
          <a:xfrm>
            <a:off x="2365375" y="1524000"/>
            <a:ext cx="1981200" cy="48006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67" name="Text Box 30"/>
          <p:cNvSpPr txBox="1">
            <a:spLocks noChangeArrowheads="1"/>
          </p:cNvSpPr>
          <p:nvPr/>
        </p:nvSpPr>
        <p:spPr bwMode="auto">
          <a:xfrm>
            <a:off x="2253077" y="1219200"/>
            <a:ext cx="2192651" cy="306087"/>
          </a:xfrm>
          <a:prstGeom prst="rect">
            <a:avLst/>
          </a:prstGeom>
          <a:noFill/>
          <a:ln w="9525">
            <a:noFill/>
            <a:round/>
            <a:headEnd/>
            <a:tailEnd/>
          </a:ln>
          <a:effectLst/>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process virtual memory</a:t>
            </a:r>
          </a:p>
        </p:txBody>
      </p:sp>
      <p:sp>
        <p:nvSpPr>
          <p:cNvPr id="68" name="Rectangle 31"/>
          <p:cNvSpPr>
            <a:spLocks noChangeArrowheads="1"/>
          </p:cNvSpPr>
          <p:nvPr/>
        </p:nvSpPr>
        <p:spPr bwMode="auto">
          <a:xfrm>
            <a:off x="2365375" y="4572000"/>
            <a:ext cx="1981200" cy="1143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text</a:t>
            </a:r>
          </a:p>
        </p:txBody>
      </p:sp>
      <p:sp>
        <p:nvSpPr>
          <p:cNvPr id="69" name="Rectangle 32"/>
          <p:cNvSpPr>
            <a:spLocks noChangeArrowheads="1"/>
          </p:cNvSpPr>
          <p:nvPr/>
        </p:nvSpPr>
        <p:spPr bwMode="auto">
          <a:xfrm>
            <a:off x="2365375" y="3810000"/>
            <a:ext cx="1981200" cy="7620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a:t>
            </a:r>
          </a:p>
        </p:txBody>
      </p:sp>
      <p:sp>
        <p:nvSpPr>
          <p:cNvPr id="70" name="Rectangle 33"/>
          <p:cNvSpPr>
            <a:spLocks noChangeArrowheads="1"/>
          </p:cNvSpPr>
          <p:nvPr/>
        </p:nvSpPr>
        <p:spPr bwMode="auto">
          <a:xfrm>
            <a:off x="2365375" y="2514600"/>
            <a:ext cx="1981200" cy="53340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shared libraries</a:t>
            </a:r>
          </a:p>
        </p:txBody>
      </p:sp>
      <p:sp>
        <p:nvSpPr>
          <p:cNvPr id="71" name="Line 34"/>
          <p:cNvSpPr>
            <a:spLocks noChangeShapeType="1"/>
          </p:cNvSpPr>
          <p:nvPr/>
        </p:nvSpPr>
        <p:spPr bwMode="auto">
          <a:xfrm>
            <a:off x="1527175" y="1828800"/>
            <a:ext cx="838200" cy="685800"/>
          </a:xfrm>
          <a:prstGeom prst="line">
            <a:avLst/>
          </a:prstGeom>
          <a:noFill/>
          <a:ln w="9360">
            <a:solidFill>
              <a:srgbClr val="000000"/>
            </a:solidFill>
            <a:miter lim="800000"/>
            <a:headEnd/>
            <a:tailEnd type="triangle" w="med" len="med"/>
          </a:ln>
          <a:effectLst/>
        </p:spPr>
        <p:txBody>
          <a:bodyPr/>
          <a:lstStyle/>
          <a:p>
            <a:endParaRPr lang="en-US"/>
          </a:p>
        </p:txBody>
      </p:sp>
      <p:sp>
        <p:nvSpPr>
          <p:cNvPr id="72" name="Line 35"/>
          <p:cNvSpPr>
            <a:spLocks noChangeShapeType="1"/>
          </p:cNvSpPr>
          <p:nvPr/>
        </p:nvSpPr>
        <p:spPr bwMode="auto">
          <a:xfrm>
            <a:off x="1527175" y="2057400"/>
            <a:ext cx="8382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73" name="Line 36"/>
          <p:cNvSpPr>
            <a:spLocks noChangeShapeType="1"/>
          </p:cNvSpPr>
          <p:nvPr/>
        </p:nvSpPr>
        <p:spPr bwMode="auto">
          <a:xfrm>
            <a:off x="1527175" y="3657600"/>
            <a:ext cx="838200" cy="152400"/>
          </a:xfrm>
          <a:prstGeom prst="line">
            <a:avLst/>
          </a:prstGeom>
          <a:noFill/>
          <a:ln w="9360">
            <a:solidFill>
              <a:srgbClr val="000000"/>
            </a:solidFill>
            <a:miter lim="800000"/>
            <a:headEnd/>
            <a:tailEnd type="triangle" w="med" len="med"/>
          </a:ln>
          <a:effectLst/>
        </p:spPr>
        <p:txBody>
          <a:bodyPr/>
          <a:lstStyle/>
          <a:p>
            <a:endParaRPr lang="en-US"/>
          </a:p>
        </p:txBody>
      </p:sp>
      <p:sp>
        <p:nvSpPr>
          <p:cNvPr id="74" name="Line 37"/>
          <p:cNvSpPr>
            <a:spLocks noChangeShapeType="1"/>
          </p:cNvSpPr>
          <p:nvPr/>
        </p:nvSpPr>
        <p:spPr bwMode="auto">
          <a:xfrm>
            <a:off x="1527175" y="3810000"/>
            <a:ext cx="838200" cy="762000"/>
          </a:xfrm>
          <a:prstGeom prst="line">
            <a:avLst/>
          </a:prstGeom>
          <a:noFill/>
          <a:ln w="9360">
            <a:solidFill>
              <a:srgbClr val="000000"/>
            </a:solidFill>
            <a:miter lim="800000"/>
            <a:headEnd/>
            <a:tailEnd type="triangle" w="med" len="med"/>
          </a:ln>
          <a:effectLst/>
        </p:spPr>
        <p:txBody>
          <a:bodyPr/>
          <a:lstStyle/>
          <a:p>
            <a:endParaRPr lang="en-US"/>
          </a:p>
        </p:txBody>
      </p:sp>
      <p:sp>
        <p:nvSpPr>
          <p:cNvPr id="75" name="Line 38"/>
          <p:cNvSpPr>
            <a:spLocks noChangeShapeType="1"/>
          </p:cNvSpPr>
          <p:nvPr/>
        </p:nvSpPr>
        <p:spPr bwMode="auto">
          <a:xfrm flipV="1">
            <a:off x="1527175" y="4572000"/>
            <a:ext cx="838200" cy="914400"/>
          </a:xfrm>
          <a:prstGeom prst="line">
            <a:avLst/>
          </a:prstGeom>
          <a:noFill/>
          <a:ln w="9360">
            <a:solidFill>
              <a:srgbClr val="000000"/>
            </a:solidFill>
            <a:miter lim="800000"/>
            <a:headEnd/>
            <a:tailEnd type="triangle" w="med" len="med"/>
          </a:ln>
          <a:effectLst/>
        </p:spPr>
        <p:txBody>
          <a:bodyPr/>
          <a:lstStyle/>
          <a:p>
            <a:endParaRPr lang="en-US"/>
          </a:p>
        </p:txBody>
      </p:sp>
      <p:sp>
        <p:nvSpPr>
          <p:cNvPr id="76" name="Line 39"/>
          <p:cNvSpPr>
            <a:spLocks noChangeShapeType="1"/>
          </p:cNvSpPr>
          <p:nvPr/>
        </p:nvSpPr>
        <p:spPr bwMode="auto">
          <a:xfrm>
            <a:off x="1527175" y="5638800"/>
            <a:ext cx="838200" cy="76200"/>
          </a:xfrm>
          <a:prstGeom prst="line">
            <a:avLst/>
          </a:prstGeom>
          <a:noFill/>
          <a:ln w="9360">
            <a:solidFill>
              <a:srgbClr val="000000"/>
            </a:solidFill>
            <a:miter lim="800000"/>
            <a:headEnd/>
            <a:tailEnd type="triangle" w="med" len="med"/>
          </a:ln>
          <a:effectLst/>
        </p:spPr>
        <p:txBody>
          <a:bodyPr/>
          <a:lstStyle/>
          <a:p>
            <a:endParaRPr lang="en-US"/>
          </a:p>
        </p:txBody>
      </p:sp>
      <p:sp>
        <p:nvSpPr>
          <p:cNvPr id="77" name="Line 40"/>
          <p:cNvSpPr>
            <a:spLocks noChangeShapeType="1"/>
          </p:cNvSpPr>
          <p:nvPr/>
        </p:nvSpPr>
        <p:spPr bwMode="auto">
          <a:xfrm flipH="1">
            <a:off x="230188" y="2971800"/>
            <a:ext cx="231775" cy="1588"/>
          </a:xfrm>
          <a:prstGeom prst="line">
            <a:avLst/>
          </a:prstGeom>
          <a:noFill/>
          <a:ln w="9360">
            <a:solidFill>
              <a:srgbClr val="000000"/>
            </a:solidFill>
            <a:miter lim="800000"/>
            <a:headEnd/>
            <a:tailEnd/>
          </a:ln>
          <a:effectLst/>
        </p:spPr>
        <p:txBody>
          <a:bodyPr/>
          <a:lstStyle/>
          <a:p>
            <a:endParaRPr lang="en-US"/>
          </a:p>
        </p:txBody>
      </p:sp>
      <p:sp>
        <p:nvSpPr>
          <p:cNvPr id="78" name="Line 41"/>
          <p:cNvSpPr>
            <a:spLocks noChangeShapeType="1"/>
          </p:cNvSpPr>
          <p:nvPr/>
        </p:nvSpPr>
        <p:spPr bwMode="auto">
          <a:xfrm>
            <a:off x="231775" y="2971800"/>
            <a:ext cx="1588" cy="533400"/>
          </a:xfrm>
          <a:prstGeom prst="line">
            <a:avLst/>
          </a:prstGeom>
          <a:noFill/>
          <a:ln w="9360">
            <a:solidFill>
              <a:srgbClr val="000000"/>
            </a:solidFill>
            <a:miter lim="800000"/>
            <a:headEnd/>
            <a:tailEnd/>
          </a:ln>
          <a:effectLst/>
        </p:spPr>
        <p:txBody>
          <a:bodyPr/>
          <a:lstStyle/>
          <a:p>
            <a:endParaRPr lang="en-US"/>
          </a:p>
        </p:txBody>
      </p:sp>
      <p:sp>
        <p:nvSpPr>
          <p:cNvPr id="79" name="Line 42"/>
          <p:cNvSpPr>
            <a:spLocks noChangeShapeType="1"/>
          </p:cNvSpPr>
          <p:nvPr/>
        </p:nvSpPr>
        <p:spPr bwMode="auto">
          <a:xfrm>
            <a:off x="231775" y="35052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0" name="Line 43"/>
          <p:cNvSpPr>
            <a:spLocks noChangeShapeType="1"/>
          </p:cNvSpPr>
          <p:nvPr/>
        </p:nvSpPr>
        <p:spPr bwMode="auto">
          <a:xfrm flipH="1">
            <a:off x="230188" y="4724400"/>
            <a:ext cx="231775" cy="1588"/>
          </a:xfrm>
          <a:prstGeom prst="line">
            <a:avLst/>
          </a:prstGeom>
          <a:noFill/>
          <a:ln w="9360">
            <a:solidFill>
              <a:srgbClr val="000000"/>
            </a:solidFill>
            <a:miter lim="800000"/>
            <a:headEnd/>
            <a:tailEnd/>
          </a:ln>
          <a:effectLst/>
        </p:spPr>
        <p:txBody>
          <a:bodyPr/>
          <a:lstStyle/>
          <a:p>
            <a:endParaRPr lang="en-US"/>
          </a:p>
        </p:txBody>
      </p:sp>
      <p:sp>
        <p:nvSpPr>
          <p:cNvPr id="81" name="Line 44"/>
          <p:cNvSpPr>
            <a:spLocks noChangeShapeType="1"/>
          </p:cNvSpPr>
          <p:nvPr/>
        </p:nvSpPr>
        <p:spPr bwMode="auto">
          <a:xfrm>
            <a:off x="231775" y="4724400"/>
            <a:ext cx="1588" cy="609600"/>
          </a:xfrm>
          <a:prstGeom prst="line">
            <a:avLst/>
          </a:prstGeom>
          <a:noFill/>
          <a:ln w="9360">
            <a:solidFill>
              <a:srgbClr val="000000"/>
            </a:solidFill>
            <a:miter lim="800000"/>
            <a:headEnd/>
            <a:tailEnd/>
          </a:ln>
          <a:effectLst/>
        </p:spPr>
        <p:txBody>
          <a:bodyPr/>
          <a:lstStyle/>
          <a:p>
            <a:endParaRPr lang="en-US"/>
          </a:p>
        </p:txBody>
      </p:sp>
      <p:sp>
        <p:nvSpPr>
          <p:cNvPr id="82" name="Line 45"/>
          <p:cNvSpPr>
            <a:spLocks noChangeShapeType="1"/>
          </p:cNvSpPr>
          <p:nvPr/>
        </p:nvSpPr>
        <p:spPr bwMode="auto">
          <a:xfrm>
            <a:off x="231775" y="5334000"/>
            <a:ext cx="228600" cy="1588"/>
          </a:xfrm>
          <a:prstGeom prst="line">
            <a:avLst/>
          </a:prstGeom>
          <a:noFill/>
          <a:ln w="9360">
            <a:solidFill>
              <a:srgbClr val="000000"/>
            </a:solidFill>
            <a:miter lim="800000"/>
            <a:headEnd/>
            <a:tailEnd type="triangle" w="med" len="med"/>
          </a:ln>
          <a:effectLst/>
        </p:spPr>
        <p:txBody>
          <a:bodyPr/>
          <a:lstStyle/>
          <a:p>
            <a:endParaRPr lang="en-US"/>
          </a:p>
        </p:txBody>
      </p:sp>
      <p:sp>
        <p:nvSpPr>
          <p:cNvPr id="83" name="Rectangle 51"/>
          <p:cNvSpPr>
            <a:spLocks noChangeArrowheads="1"/>
          </p:cNvSpPr>
          <p:nvPr/>
        </p:nvSpPr>
        <p:spPr bwMode="auto">
          <a:xfrm>
            <a:off x="460375" y="23622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4" name="Rectangle 52"/>
          <p:cNvSpPr>
            <a:spLocks noChangeArrowheads="1"/>
          </p:cNvSpPr>
          <p:nvPr/>
        </p:nvSpPr>
        <p:spPr bwMode="auto">
          <a:xfrm>
            <a:off x="460375" y="41910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
        <p:nvSpPr>
          <p:cNvPr id="85" name="Rectangle 53"/>
          <p:cNvSpPr>
            <a:spLocks noChangeArrowheads="1"/>
          </p:cNvSpPr>
          <p:nvPr/>
        </p:nvSpPr>
        <p:spPr bwMode="auto">
          <a:xfrm>
            <a:off x="460375" y="6019800"/>
            <a:ext cx="10668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alibri" pitchFamily="34" charset="0"/>
              </a:rPr>
              <a:t>vm_flags</a:t>
            </a:r>
            <a:endParaRPr lang="en-GB" sz="1600" b="1" dirty="0">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5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7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385763" y="493713"/>
            <a:ext cx="55578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Memory Mapping</a:t>
            </a:r>
          </a:p>
        </p:txBody>
      </p:sp>
      <p:sp>
        <p:nvSpPr>
          <p:cNvPr id="31746" name="Rectangle 2"/>
          <p:cNvSpPr>
            <a:spLocks noGrp="1" noChangeArrowheads="1"/>
          </p:cNvSpPr>
          <p:nvPr>
            <p:ph type="body" idx="1"/>
          </p:nvPr>
        </p:nvSpPr>
        <p:spPr>
          <a:xfrm>
            <a:off x="387880" y="1220788"/>
            <a:ext cx="8307387"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Creation of new VM </a:t>
            </a:r>
            <a:r>
              <a:rPr lang="en-GB" i="1" dirty="0">
                <a:solidFill>
                  <a:srgbClr val="C00000"/>
                </a:solidFill>
                <a:effectLst/>
              </a:rPr>
              <a:t>area</a:t>
            </a:r>
            <a:r>
              <a:rPr lang="en-GB" dirty="0">
                <a:effectLst/>
              </a:rPr>
              <a:t> done via “memory mapping”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Create new </a:t>
            </a:r>
            <a:r>
              <a:rPr lang="en-GB" dirty="0" err="1"/>
              <a:t>vm_area_struct</a:t>
            </a:r>
            <a:r>
              <a:rPr lang="en-GB" dirty="0"/>
              <a:t> and page tables for area</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Area can be backed by (i.e., get its initial values from)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Regular file on disk (e.g., an executable object file)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Initial page bytes come from a section of a file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Nothing (e.g., </a:t>
            </a:r>
            <a:r>
              <a:rPr lang="en-GB" dirty="0" smtClean="0"/>
              <a:t>.</a:t>
            </a:r>
            <a:r>
              <a:rPr lang="en-GB" dirty="0" err="1" smtClean="0"/>
              <a:t>bss</a:t>
            </a:r>
            <a:r>
              <a:rPr lang="en-GB" dirty="0" smtClean="0"/>
              <a:t>) aka “anonymous file”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First fault will allocate a physical page full of </a:t>
            </a:r>
            <a:r>
              <a:rPr lang="en-GB" dirty="0" smtClean="0"/>
              <a:t>0's (demand-zero)</a:t>
            </a:r>
            <a:endParaRPr lang="en-GB"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Once the page is written to (dirtied), it is like any other page</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Dirty pages are swapped back and forth between a special swap file</a:t>
            </a:r>
            <a:r>
              <a:rPr lang="en-GB" dirty="0" smtClean="0"/>
              <a:t>.</a:t>
            </a:r>
            <a:endParaRPr lang="en-GB" i="1" dirty="0" smtClean="0">
              <a:solidFill>
                <a:srgbClr val="990000"/>
              </a:solidFill>
              <a:effectLst/>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smtClean="0">
                <a:solidFill>
                  <a:srgbClr val="990000"/>
                </a:solidFill>
                <a:effectLst/>
              </a:rPr>
              <a:t>Key </a:t>
            </a:r>
            <a:r>
              <a:rPr lang="en-GB" i="1" dirty="0">
                <a:solidFill>
                  <a:srgbClr val="990000"/>
                </a:solidFill>
                <a:effectLst/>
              </a:rPr>
              <a:t>point: </a:t>
            </a:r>
            <a:r>
              <a:rPr lang="en-GB" dirty="0">
                <a:effectLst/>
              </a:rPr>
              <a:t>no virtual pages are copied into physical memory until they are referenced!</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Known as “demand paging”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Crucial for time and space efficiency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304800" y="493713"/>
            <a:ext cx="72596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User-Level Memory Mapping</a:t>
            </a:r>
          </a:p>
        </p:txBody>
      </p:sp>
      <p:sp>
        <p:nvSpPr>
          <p:cNvPr id="32770" name="Rectangle 2"/>
          <p:cNvSpPr>
            <a:spLocks noGrp="1" noChangeArrowheads="1"/>
          </p:cNvSpPr>
          <p:nvPr>
            <p:ph type="body" idx="1"/>
          </p:nvPr>
        </p:nvSpPr>
        <p:spPr>
          <a:xfrm>
            <a:off x="330201" y="1220789"/>
            <a:ext cx="8307387" cy="836612"/>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effectLst/>
                <a:latin typeface="Courier New" pitchFamily="49" charset="0"/>
              </a:rPr>
              <a:t>void *</a:t>
            </a:r>
            <a:r>
              <a:rPr lang="en-GB" sz="1800" dirty="0" err="1">
                <a:effectLst/>
                <a:latin typeface="Courier New" pitchFamily="49" charset="0"/>
              </a:rPr>
              <a:t>mmap</a:t>
            </a:r>
            <a:r>
              <a:rPr lang="en-GB" sz="1800" dirty="0">
                <a:effectLst/>
                <a:latin typeface="Courier New" pitchFamily="49" charset="0"/>
              </a:rPr>
              <a:t>(void *start, </a:t>
            </a:r>
            <a:r>
              <a:rPr lang="en-GB" sz="1800" dirty="0" err="1">
                <a:effectLst/>
                <a:latin typeface="Courier New" pitchFamily="49" charset="0"/>
              </a:rPr>
              <a:t>int</a:t>
            </a:r>
            <a:r>
              <a:rPr lang="en-GB" sz="1800" dirty="0">
                <a:effectLst/>
                <a:latin typeface="Courier New" pitchFamily="49" charset="0"/>
              </a:rPr>
              <a:t> </a:t>
            </a:r>
            <a:r>
              <a:rPr lang="en-GB" sz="1800" dirty="0" err="1">
                <a:effectLst/>
                <a:latin typeface="Courier New" pitchFamily="49" charset="0"/>
              </a:rPr>
              <a:t>len</a:t>
            </a:r>
            <a:r>
              <a:rPr lang="en-GB" sz="18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effectLst/>
                <a:latin typeface="Courier New" pitchFamily="49" charset="0"/>
              </a:rPr>
              <a:t>           </a:t>
            </a:r>
            <a:r>
              <a:rPr lang="en-GB" sz="1800" dirty="0" err="1">
                <a:effectLst/>
                <a:latin typeface="Courier New" pitchFamily="49" charset="0"/>
              </a:rPr>
              <a:t>int</a:t>
            </a:r>
            <a:r>
              <a:rPr lang="en-GB" sz="1800" dirty="0">
                <a:effectLst/>
                <a:latin typeface="Courier New" pitchFamily="49" charset="0"/>
              </a:rPr>
              <a:t> </a:t>
            </a:r>
            <a:r>
              <a:rPr lang="en-GB" sz="1800" dirty="0" err="1">
                <a:effectLst/>
                <a:latin typeface="Courier New" pitchFamily="49" charset="0"/>
              </a:rPr>
              <a:t>prot</a:t>
            </a:r>
            <a:r>
              <a:rPr lang="en-GB" sz="1800" dirty="0">
                <a:effectLst/>
                <a:latin typeface="Courier New" pitchFamily="49" charset="0"/>
              </a:rPr>
              <a:t>, </a:t>
            </a:r>
            <a:r>
              <a:rPr lang="en-GB" sz="1800" dirty="0" err="1">
                <a:effectLst/>
                <a:latin typeface="Courier New" pitchFamily="49" charset="0"/>
              </a:rPr>
              <a:t>int</a:t>
            </a:r>
            <a:r>
              <a:rPr lang="en-GB" sz="1800" dirty="0">
                <a:effectLst/>
                <a:latin typeface="Courier New" pitchFamily="49" charset="0"/>
              </a:rPr>
              <a:t> flags, </a:t>
            </a:r>
            <a:r>
              <a:rPr lang="en-GB" sz="1800" dirty="0" err="1">
                <a:effectLst/>
                <a:latin typeface="Courier New" pitchFamily="49" charset="0"/>
              </a:rPr>
              <a:t>int</a:t>
            </a:r>
            <a:r>
              <a:rPr lang="en-GB" sz="1800" dirty="0">
                <a:effectLst/>
                <a:latin typeface="Courier New" pitchFamily="49" charset="0"/>
              </a:rPr>
              <a:t> </a:t>
            </a:r>
            <a:r>
              <a:rPr lang="en-GB" sz="1800" dirty="0" err="1">
                <a:effectLst/>
                <a:latin typeface="Courier New" pitchFamily="49" charset="0"/>
              </a:rPr>
              <a:t>fd</a:t>
            </a:r>
            <a:r>
              <a:rPr lang="en-GB" sz="1800" dirty="0">
                <a:effectLst/>
                <a:latin typeface="Courier New" pitchFamily="49" charset="0"/>
              </a:rPr>
              <a:t>, </a:t>
            </a:r>
            <a:r>
              <a:rPr lang="en-GB" sz="1800" dirty="0" err="1">
                <a:effectLst/>
                <a:latin typeface="Courier New" pitchFamily="49" charset="0"/>
              </a:rPr>
              <a:t>int</a:t>
            </a:r>
            <a:r>
              <a:rPr lang="en-GB" sz="1800" dirty="0">
                <a:effectLst/>
                <a:latin typeface="Courier New" pitchFamily="49" charset="0"/>
              </a:rPr>
              <a:t> offset</a:t>
            </a:r>
            <a:r>
              <a:rPr lang="en-GB" sz="2000" dirty="0" smtClean="0">
                <a:effectLst/>
              </a:rPr>
              <a:t>)</a:t>
            </a:r>
            <a:endParaRPr lang="en-GB" sz="2000" dirty="0">
              <a:effectLst/>
            </a:endParaRPr>
          </a:p>
        </p:txBody>
      </p:sp>
      <p:sp>
        <p:nvSpPr>
          <p:cNvPr id="4" name="Rectangle 3"/>
          <p:cNvSpPr/>
          <p:nvPr/>
        </p:nvSpPr>
        <p:spPr bwMode="auto">
          <a:xfrm>
            <a:off x="2057400" y="2362200"/>
            <a:ext cx="990600" cy="3657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5" name="Rectangle 4"/>
          <p:cNvSpPr/>
          <p:nvPr/>
        </p:nvSpPr>
        <p:spPr bwMode="auto">
          <a:xfrm>
            <a:off x="2057400" y="3733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6" name="Rectangle 5"/>
          <p:cNvSpPr/>
          <p:nvPr/>
        </p:nvSpPr>
        <p:spPr bwMode="auto">
          <a:xfrm>
            <a:off x="5638800" y="1981200"/>
            <a:ext cx="990600" cy="40386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7" name="Rectangle 6"/>
          <p:cNvSpPr/>
          <p:nvPr/>
        </p:nvSpPr>
        <p:spPr bwMode="auto">
          <a:xfrm>
            <a:off x="5638800" y="2590800"/>
            <a:ext cx="990600" cy="11430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cxnSp>
        <p:nvCxnSpPr>
          <p:cNvPr id="9" name="Straight Connector 8"/>
          <p:cNvCxnSpPr/>
          <p:nvPr/>
        </p:nvCxnSpPr>
        <p:spPr bwMode="auto">
          <a:xfrm flipV="1">
            <a:off x="3048000" y="2590800"/>
            <a:ext cx="2590800" cy="1143000"/>
          </a:xfrm>
          <a:prstGeom prst="line">
            <a:avLst/>
          </a:prstGeom>
          <a:noFill/>
          <a:ln w="9525" cap="flat" cmpd="sng" algn="ctr">
            <a:solidFill>
              <a:schemeClr val="tx1"/>
            </a:solidFill>
            <a:prstDash val="sysDot"/>
            <a:round/>
            <a:headEnd type="none" w="med" len="med"/>
            <a:tailEnd type="none" w="med" len="med"/>
          </a:ln>
          <a:effectLst/>
        </p:spPr>
      </p:cxnSp>
      <p:cxnSp>
        <p:nvCxnSpPr>
          <p:cNvPr id="11" name="Straight Connector 10"/>
          <p:cNvCxnSpPr/>
          <p:nvPr/>
        </p:nvCxnSpPr>
        <p:spPr bwMode="auto">
          <a:xfrm flipV="1">
            <a:off x="3048000" y="3733800"/>
            <a:ext cx="2590800" cy="1143000"/>
          </a:xfrm>
          <a:prstGeom prst="line">
            <a:avLst/>
          </a:prstGeom>
          <a:noFill/>
          <a:ln w="9525" cap="flat" cmpd="sng" algn="ctr">
            <a:solidFill>
              <a:schemeClr val="tx1"/>
            </a:solidFill>
            <a:prstDash val="sysDot"/>
            <a:round/>
            <a:headEnd type="none" w="med" len="med"/>
            <a:tailEnd type="none" w="med" len="med"/>
          </a:ln>
          <a:effectLst/>
        </p:spPr>
      </p:cxnSp>
      <p:sp>
        <p:nvSpPr>
          <p:cNvPr id="12" name="AutoShape 51"/>
          <p:cNvSpPr>
            <a:spLocks/>
          </p:cNvSpPr>
          <p:nvPr/>
        </p:nvSpPr>
        <p:spPr bwMode="auto">
          <a:xfrm>
            <a:off x="6705600" y="2590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13" name="Rectangle 12"/>
          <p:cNvSpPr/>
          <p:nvPr/>
        </p:nvSpPr>
        <p:spPr>
          <a:xfrm>
            <a:off x="6900483" y="2963336"/>
            <a:ext cx="854145" cy="707886"/>
          </a:xfrm>
          <a:prstGeom prst="rect">
            <a:avLst/>
          </a:prstGeom>
        </p:spPr>
        <p:txBody>
          <a:bodyPr wrap="square">
            <a:spAutoFit/>
          </a:bodyPr>
          <a:lstStyle/>
          <a:p>
            <a:r>
              <a:rPr lang="en-GB" sz="2000" dirty="0" err="1" smtClean="0">
                <a:latin typeface="Courier New" pitchFamily="49" charset="0"/>
              </a:rPr>
              <a:t>len</a:t>
            </a:r>
            <a:r>
              <a:rPr lang="en-GB" sz="2000" dirty="0" smtClean="0">
                <a:latin typeface="Courier New" pitchFamily="49" charset="0"/>
              </a:rPr>
              <a:t> </a:t>
            </a:r>
            <a:r>
              <a:rPr lang="en-GB" sz="2000" dirty="0" smtClean="0">
                <a:latin typeface="+mn-lt"/>
              </a:rPr>
              <a:t>bytes</a:t>
            </a:r>
            <a:endParaRPr lang="en-US" sz="2000" dirty="0">
              <a:latin typeface="+mn-lt"/>
            </a:endParaRPr>
          </a:p>
        </p:txBody>
      </p:sp>
      <p:cxnSp>
        <p:nvCxnSpPr>
          <p:cNvPr id="15" name="Straight Arrow Connector 14"/>
          <p:cNvCxnSpPr/>
          <p:nvPr/>
        </p:nvCxnSpPr>
        <p:spPr bwMode="auto">
          <a:xfrm rot="10800000">
            <a:off x="6826756" y="2600350"/>
            <a:ext cx="457200" cy="1588"/>
          </a:xfrm>
          <a:prstGeom prst="straightConnector1">
            <a:avLst/>
          </a:prstGeom>
          <a:noFill/>
          <a:ln w="25400" cap="flat" cmpd="sng" algn="ctr">
            <a:solidFill>
              <a:schemeClr val="tx1"/>
            </a:solidFill>
            <a:prstDash val="solid"/>
            <a:round/>
            <a:headEnd type="none" w="med" len="med"/>
            <a:tailEnd type="arrow"/>
          </a:ln>
          <a:effectLst/>
        </p:spPr>
      </p:cxnSp>
      <p:sp>
        <p:nvSpPr>
          <p:cNvPr id="16" name="Rectangle 15"/>
          <p:cNvSpPr/>
          <p:nvPr/>
        </p:nvSpPr>
        <p:spPr>
          <a:xfrm>
            <a:off x="7283956" y="2368137"/>
            <a:ext cx="954107" cy="400110"/>
          </a:xfrm>
          <a:prstGeom prst="rect">
            <a:avLst/>
          </a:prstGeom>
        </p:spPr>
        <p:txBody>
          <a:bodyPr wrap="none">
            <a:spAutoFit/>
          </a:bodyPr>
          <a:lstStyle/>
          <a:p>
            <a:r>
              <a:rPr lang="en-GB" sz="2000" dirty="0" smtClean="0">
                <a:latin typeface="Courier New" pitchFamily="49" charset="0"/>
              </a:rPr>
              <a:t>start</a:t>
            </a:r>
            <a:endParaRPr lang="en-US" sz="2000" dirty="0"/>
          </a:p>
        </p:txBody>
      </p:sp>
      <p:sp>
        <p:nvSpPr>
          <p:cNvPr id="17" name="TextBox 16"/>
          <p:cNvSpPr txBox="1"/>
          <p:nvPr/>
        </p:nvSpPr>
        <p:spPr>
          <a:xfrm>
            <a:off x="7343751" y="2632994"/>
            <a:ext cx="1810832" cy="923330"/>
          </a:xfrm>
          <a:prstGeom prst="rect">
            <a:avLst/>
          </a:prstGeom>
          <a:noFill/>
        </p:spPr>
        <p:txBody>
          <a:bodyPr wrap="square" rtlCol="0">
            <a:spAutoFit/>
          </a:bodyPr>
          <a:lstStyle/>
          <a:p>
            <a:pPr algn="ctr"/>
            <a:r>
              <a:rPr lang="en-US" sz="1800" dirty="0" smtClean="0">
                <a:latin typeface="Calibri" pitchFamily="34" charset="0"/>
              </a:rPr>
              <a:t>(or address </a:t>
            </a:r>
          </a:p>
          <a:p>
            <a:pPr algn="ctr"/>
            <a:r>
              <a:rPr lang="en-US" sz="1800" dirty="0" smtClean="0">
                <a:latin typeface="Calibri" pitchFamily="34" charset="0"/>
              </a:rPr>
              <a:t>chosen by kernel)</a:t>
            </a:r>
          </a:p>
        </p:txBody>
      </p:sp>
      <p:sp>
        <p:nvSpPr>
          <p:cNvPr id="18" name="TextBox 17"/>
          <p:cNvSpPr txBox="1"/>
          <p:nvPr/>
        </p:nvSpPr>
        <p:spPr>
          <a:xfrm>
            <a:off x="4834468" y="6031468"/>
            <a:ext cx="2672270" cy="400110"/>
          </a:xfrm>
          <a:prstGeom prst="rect">
            <a:avLst/>
          </a:prstGeom>
          <a:noFill/>
        </p:spPr>
        <p:txBody>
          <a:bodyPr wrap="none" rtlCol="0">
            <a:spAutoFit/>
          </a:bodyPr>
          <a:lstStyle/>
          <a:p>
            <a:r>
              <a:rPr lang="en-US" sz="2000" i="1" dirty="0" smtClean="0">
                <a:solidFill>
                  <a:schemeClr val="tx1">
                    <a:lumMod val="50000"/>
                    <a:lumOff val="50000"/>
                  </a:schemeClr>
                </a:solidFill>
                <a:latin typeface="Calibri" pitchFamily="34" charset="0"/>
              </a:rPr>
              <a:t>Process virtual memory</a:t>
            </a:r>
          </a:p>
        </p:txBody>
      </p:sp>
      <p:sp>
        <p:nvSpPr>
          <p:cNvPr id="19" name="TextBox 18"/>
          <p:cNvSpPr txBox="1"/>
          <p:nvPr/>
        </p:nvSpPr>
        <p:spPr>
          <a:xfrm>
            <a:off x="1371753" y="6019800"/>
            <a:ext cx="2387448" cy="707886"/>
          </a:xfrm>
          <a:prstGeom prst="rect">
            <a:avLst/>
          </a:prstGeom>
          <a:noFill/>
        </p:spPr>
        <p:txBody>
          <a:bodyPr wrap="none" rtlCol="0">
            <a:spAutoFit/>
          </a:bodyPr>
          <a:lstStyle/>
          <a:p>
            <a:pPr algn="ctr"/>
            <a:r>
              <a:rPr lang="en-US" sz="2000" i="1" dirty="0" smtClean="0">
                <a:solidFill>
                  <a:schemeClr val="tx1">
                    <a:lumMod val="50000"/>
                    <a:lumOff val="50000"/>
                  </a:schemeClr>
                </a:solidFill>
                <a:latin typeface="Calibri" pitchFamily="34" charset="0"/>
              </a:rPr>
              <a:t>Disk file specified by </a:t>
            </a:r>
          </a:p>
          <a:p>
            <a:pPr algn="ctr"/>
            <a:r>
              <a:rPr lang="en-US" sz="2000" i="1" dirty="0" smtClean="0">
                <a:solidFill>
                  <a:schemeClr val="tx1">
                    <a:lumMod val="50000"/>
                    <a:lumOff val="50000"/>
                  </a:schemeClr>
                </a:solidFill>
                <a:latin typeface="Calibri" pitchFamily="34" charset="0"/>
              </a:rPr>
              <a:t>file descriptor </a:t>
            </a:r>
            <a:r>
              <a:rPr lang="en-US" sz="2000" dirty="0" err="1" smtClean="0">
                <a:latin typeface="Courier New" pitchFamily="49" charset="0"/>
              </a:rPr>
              <a:t>fd</a:t>
            </a:r>
            <a:endParaRPr lang="en-US" sz="2000" dirty="0" smtClean="0">
              <a:latin typeface="Courier New" pitchFamily="49" charset="0"/>
            </a:endParaRPr>
          </a:p>
        </p:txBody>
      </p:sp>
      <p:sp>
        <p:nvSpPr>
          <p:cNvPr id="20" name="AutoShape 51"/>
          <p:cNvSpPr>
            <a:spLocks/>
          </p:cNvSpPr>
          <p:nvPr/>
        </p:nvSpPr>
        <p:spPr bwMode="auto">
          <a:xfrm flipH="1">
            <a:off x="1752600" y="3733800"/>
            <a:ext cx="228600" cy="1143000"/>
          </a:xfrm>
          <a:prstGeom prst="rightBrace">
            <a:avLst>
              <a:gd name="adj1" fmla="val 63889"/>
              <a:gd name="adj2" fmla="val 50000"/>
            </a:avLst>
          </a:prstGeom>
          <a:noFill/>
          <a:ln w="12700">
            <a:solidFill>
              <a:schemeClr val="tx1"/>
            </a:solidFill>
            <a:miter lim="800000"/>
            <a:headEnd/>
            <a:tailEnd/>
          </a:ln>
          <a:effectLst/>
        </p:spPr>
        <p:txBody>
          <a:bodyPr wrap="none" anchor="ctr"/>
          <a:lstStyle/>
          <a:p>
            <a:endParaRPr lang="en-US"/>
          </a:p>
        </p:txBody>
      </p:sp>
      <p:sp>
        <p:nvSpPr>
          <p:cNvPr id="21" name="Rectangle 20"/>
          <p:cNvSpPr/>
          <p:nvPr/>
        </p:nvSpPr>
        <p:spPr>
          <a:xfrm>
            <a:off x="1032706" y="4081681"/>
            <a:ext cx="845835" cy="707886"/>
          </a:xfrm>
          <a:prstGeom prst="rect">
            <a:avLst/>
          </a:prstGeom>
        </p:spPr>
        <p:txBody>
          <a:bodyPr wrap="square">
            <a:spAutoFit/>
          </a:bodyPr>
          <a:lstStyle/>
          <a:p>
            <a:r>
              <a:rPr lang="en-GB" sz="2000" dirty="0" err="1" smtClean="0">
                <a:latin typeface="Courier New" pitchFamily="49" charset="0"/>
              </a:rPr>
              <a:t>len</a:t>
            </a:r>
            <a:r>
              <a:rPr lang="en-GB" sz="2000" dirty="0" smtClean="0">
                <a:latin typeface="Courier New" pitchFamily="49" charset="0"/>
              </a:rPr>
              <a:t> </a:t>
            </a:r>
            <a:r>
              <a:rPr lang="en-GB" sz="2000" dirty="0" smtClean="0">
                <a:latin typeface="+mn-lt"/>
              </a:rPr>
              <a:t>bytes</a:t>
            </a:r>
            <a:endParaRPr lang="en-US" sz="2000" dirty="0">
              <a:latin typeface="+mn-lt"/>
            </a:endParaRPr>
          </a:p>
        </p:txBody>
      </p:sp>
      <p:sp>
        <p:nvSpPr>
          <p:cNvPr id="22" name="Rectangle 21"/>
          <p:cNvSpPr/>
          <p:nvPr/>
        </p:nvSpPr>
        <p:spPr>
          <a:xfrm>
            <a:off x="174878" y="3552945"/>
            <a:ext cx="1107996" cy="400110"/>
          </a:xfrm>
          <a:prstGeom prst="rect">
            <a:avLst/>
          </a:prstGeom>
        </p:spPr>
        <p:txBody>
          <a:bodyPr wrap="none">
            <a:spAutoFit/>
          </a:bodyPr>
          <a:lstStyle/>
          <a:p>
            <a:r>
              <a:rPr lang="en-GB" sz="2000" dirty="0" smtClean="0">
                <a:latin typeface="Courier New" pitchFamily="49" charset="0"/>
              </a:rPr>
              <a:t>offset</a:t>
            </a:r>
            <a:endParaRPr lang="en-US" sz="2000" dirty="0"/>
          </a:p>
        </p:txBody>
      </p:sp>
      <p:cxnSp>
        <p:nvCxnSpPr>
          <p:cNvPr id="24" name="Straight Arrow Connector 23"/>
          <p:cNvCxnSpPr>
            <a:stCxn id="22" idx="3"/>
          </p:cNvCxnSpPr>
          <p:nvPr/>
        </p:nvCxnSpPr>
        <p:spPr bwMode="auto">
          <a:xfrm>
            <a:off x="1282874" y="3753000"/>
            <a:ext cx="492204" cy="1588"/>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262468" y="3801333"/>
            <a:ext cx="845424" cy="369332"/>
          </a:xfrm>
          <a:prstGeom prst="rect">
            <a:avLst/>
          </a:prstGeom>
          <a:noFill/>
        </p:spPr>
        <p:txBody>
          <a:bodyPr wrap="none" rtlCol="0">
            <a:spAutoFit/>
          </a:bodyPr>
          <a:lstStyle/>
          <a:p>
            <a:r>
              <a:rPr lang="en-US" sz="1800" dirty="0" smtClean="0">
                <a:latin typeface="Calibri" pitchFamily="34" charset="0"/>
              </a:rPr>
              <a:t>(bytes)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3497" y="434447"/>
            <a:ext cx="72596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User-Level Memory Mapping</a:t>
            </a:r>
          </a:p>
        </p:txBody>
      </p:sp>
      <p:sp>
        <p:nvSpPr>
          <p:cNvPr id="32770" name="Rectangle 2"/>
          <p:cNvSpPr>
            <a:spLocks noGrp="1" noChangeArrowheads="1"/>
          </p:cNvSpPr>
          <p:nvPr>
            <p:ph type="body" idx="1"/>
          </p:nvPr>
        </p:nvSpPr>
        <p:spPr>
          <a:xfrm>
            <a:off x="455613" y="1220788"/>
            <a:ext cx="8459787" cy="4471987"/>
          </a:xfrm>
          <a:ln/>
        </p:spPr>
        <p:txBody>
          <a:bodyPr/>
          <a:lstStyle/>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effectLst/>
                <a:latin typeface="Courier New" pitchFamily="49" charset="0"/>
              </a:rPr>
              <a:t>void *</a:t>
            </a:r>
            <a:r>
              <a:rPr lang="en-GB" sz="1800" dirty="0" err="1">
                <a:effectLst/>
                <a:latin typeface="Courier New" pitchFamily="49" charset="0"/>
              </a:rPr>
              <a:t>mmap</a:t>
            </a:r>
            <a:r>
              <a:rPr lang="en-GB" sz="1800" dirty="0">
                <a:effectLst/>
                <a:latin typeface="Courier New" pitchFamily="49" charset="0"/>
              </a:rPr>
              <a:t>(void *start, </a:t>
            </a:r>
            <a:r>
              <a:rPr lang="en-GB" sz="1800" dirty="0" err="1">
                <a:effectLst/>
                <a:latin typeface="Courier New" pitchFamily="49" charset="0"/>
              </a:rPr>
              <a:t>int</a:t>
            </a:r>
            <a:r>
              <a:rPr lang="en-GB" sz="1800" dirty="0">
                <a:effectLst/>
                <a:latin typeface="Courier New" pitchFamily="49" charset="0"/>
              </a:rPr>
              <a:t> </a:t>
            </a:r>
            <a:r>
              <a:rPr lang="en-GB" sz="1800" dirty="0" err="1">
                <a:effectLst/>
                <a:latin typeface="Courier New" pitchFamily="49" charset="0"/>
              </a:rPr>
              <a:t>len</a:t>
            </a:r>
            <a:r>
              <a:rPr lang="en-GB" sz="1800" dirty="0">
                <a:effectLst/>
                <a:latin typeface="Courier New" pitchFamily="49" charset="0"/>
              </a:rPr>
              <a:t>,</a:t>
            </a:r>
          </a:p>
          <a:p>
            <a:pPr>
              <a:lnSpc>
                <a:spcPct val="94000"/>
              </a:lnSpc>
              <a:spcBef>
                <a:spcPct val="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effectLst/>
                <a:latin typeface="Courier New" pitchFamily="49" charset="0"/>
              </a:rPr>
              <a:t>           </a:t>
            </a:r>
            <a:r>
              <a:rPr lang="en-GB" sz="1800" dirty="0" err="1">
                <a:effectLst/>
                <a:latin typeface="Courier New" pitchFamily="49" charset="0"/>
              </a:rPr>
              <a:t>int</a:t>
            </a:r>
            <a:r>
              <a:rPr lang="en-GB" sz="1800" dirty="0">
                <a:effectLst/>
                <a:latin typeface="Courier New" pitchFamily="49" charset="0"/>
              </a:rPr>
              <a:t> </a:t>
            </a:r>
            <a:r>
              <a:rPr lang="en-GB" sz="1800" dirty="0" err="1">
                <a:effectLst/>
                <a:latin typeface="Courier New" pitchFamily="49" charset="0"/>
              </a:rPr>
              <a:t>prot</a:t>
            </a:r>
            <a:r>
              <a:rPr lang="en-GB" sz="1800" dirty="0">
                <a:effectLst/>
                <a:latin typeface="Courier New" pitchFamily="49" charset="0"/>
              </a:rPr>
              <a:t>, </a:t>
            </a:r>
            <a:r>
              <a:rPr lang="en-GB" sz="1800" dirty="0" err="1">
                <a:effectLst/>
                <a:latin typeface="Courier New" pitchFamily="49" charset="0"/>
              </a:rPr>
              <a:t>int</a:t>
            </a:r>
            <a:r>
              <a:rPr lang="en-GB" sz="1800" dirty="0">
                <a:effectLst/>
                <a:latin typeface="Courier New" pitchFamily="49" charset="0"/>
              </a:rPr>
              <a:t> flags, </a:t>
            </a:r>
            <a:r>
              <a:rPr lang="en-GB" sz="1800" dirty="0" err="1">
                <a:effectLst/>
                <a:latin typeface="Courier New" pitchFamily="49" charset="0"/>
              </a:rPr>
              <a:t>int</a:t>
            </a:r>
            <a:r>
              <a:rPr lang="en-GB" sz="1800" dirty="0">
                <a:effectLst/>
                <a:latin typeface="Courier New" pitchFamily="49" charset="0"/>
              </a:rPr>
              <a:t> </a:t>
            </a:r>
            <a:r>
              <a:rPr lang="en-GB" sz="1800" dirty="0" err="1">
                <a:effectLst/>
                <a:latin typeface="Courier New" pitchFamily="49" charset="0"/>
              </a:rPr>
              <a:t>fd</a:t>
            </a:r>
            <a:r>
              <a:rPr lang="en-GB" sz="1800" dirty="0">
                <a:effectLst/>
                <a:latin typeface="Courier New" pitchFamily="49" charset="0"/>
              </a:rPr>
              <a:t>, </a:t>
            </a:r>
            <a:r>
              <a:rPr lang="en-GB" sz="1800" dirty="0" err="1">
                <a:effectLst/>
                <a:latin typeface="Courier New" pitchFamily="49" charset="0"/>
              </a:rPr>
              <a:t>int</a:t>
            </a:r>
            <a:r>
              <a:rPr lang="en-GB" sz="1800" dirty="0">
                <a:effectLst/>
                <a:latin typeface="Courier New" pitchFamily="49" charset="0"/>
              </a:rPr>
              <a:t> offset</a:t>
            </a:r>
            <a:r>
              <a:rPr lang="en-GB" sz="2000" dirty="0">
                <a:effectLst/>
              </a:rPr>
              <a:t>)</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Map </a:t>
            </a:r>
            <a:r>
              <a:rPr lang="en-GB" b="1" dirty="0" err="1">
                <a:latin typeface="Courier New" pitchFamily="49" charset="0"/>
              </a:rPr>
              <a:t>len</a:t>
            </a:r>
            <a:r>
              <a:rPr lang="en-GB" dirty="0"/>
              <a:t> bytes starting at offset </a:t>
            </a:r>
            <a:r>
              <a:rPr lang="en-GB" b="1" dirty="0" err="1">
                <a:latin typeface="Courier New" pitchFamily="49" charset="0"/>
              </a:rPr>
              <a:t>offset</a:t>
            </a:r>
            <a:r>
              <a:rPr lang="en-GB" dirty="0">
                <a:latin typeface="Courier New" pitchFamily="49" charset="0"/>
              </a:rPr>
              <a:t> </a:t>
            </a:r>
            <a:r>
              <a:rPr lang="en-GB" dirty="0"/>
              <a:t>of the file specified by file description </a:t>
            </a:r>
            <a:r>
              <a:rPr lang="en-GB" b="1" dirty="0" err="1">
                <a:latin typeface="Courier New" pitchFamily="49" charset="0"/>
              </a:rPr>
              <a:t>fd</a:t>
            </a:r>
            <a:r>
              <a:rPr lang="en-GB" dirty="0"/>
              <a:t>, preferably at address </a:t>
            </a:r>
            <a:r>
              <a:rPr lang="en-GB" b="1" dirty="0">
                <a:latin typeface="Courier New" pitchFamily="49" charset="0"/>
              </a:rPr>
              <a:t>start</a:t>
            </a:r>
            <a:r>
              <a:rPr lang="en-GB" dirty="0"/>
              <a:t> </a:t>
            </a:r>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a:latin typeface="Courier New" pitchFamily="49" charset="0"/>
              </a:rPr>
              <a:t>start</a:t>
            </a:r>
            <a:r>
              <a:rPr lang="en-GB" dirty="0">
                <a:latin typeface="Courier New" pitchFamily="49" charset="0"/>
              </a:rPr>
              <a:t>:</a:t>
            </a:r>
            <a:r>
              <a:rPr lang="en-GB" dirty="0"/>
              <a:t> may be 0 for “pick an address”</a:t>
            </a:r>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err="1">
                <a:latin typeface="Courier New" pitchFamily="49" charset="0"/>
              </a:rPr>
              <a:t>prot</a:t>
            </a:r>
            <a:r>
              <a:rPr lang="en-GB" dirty="0"/>
              <a:t>: </a:t>
            </a:r>
            <a:r>
              <a:rPr lang="en-GB" dirty="0" smtClean="0"/>
              <a:t>PROT_READ</a:t>
            </a:r>
            <a:r>
              <a:rPr lang="en-GB" dirty="0"/>
              <a:t>, </a:t>
            </a:r>
            <a:r>
              <a:rPr lang="en-GB" dirty="0" smtClean="0"/>
              <a:t>PROT_WRITE, ...</a:t>
            </a:r>
            <a:endParaRPr lang="en-GB" dirty="0"/>
          </a:p>
          <a:p>
            <a:pPr lvl="1">
              <a:lnSpc>
                <a:spcPct val="101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a:latin typeface="Courier New" pitchFamily="49" charset="0"/>
              </a:rPr>
              <a:t>flags</a:t>
            </a:r>
            <a:r>
              <a:rPr lang="en-GB" dirty="0"/>
              <a:t>: MAP_PRIVATE, </a:t>
            </a:r>
            <a:r>
              <a:rPr lang="en-GB" dirty="0" smtClean="0"/>
              <a:t>MAP_SHARED, ...</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Return </a:t>
            </a:r>
            <a:r>
              <a:rPr lang="en-GB" dirty="0"/>
              <a:t>a pointer to start of mapped area (may not be </a:t>
            </a:r>
            <a:r>
              <a:rPr lang="en-GB" b="1" dirty="0">
                <a:latin typeface="Courier New" pitchFamily="49" charset="0"/>
              </a:rPr>
              <a:t>start</a:t>
            </a:r>
            <a:r>
              <a:rPr lang="en-GB" dirty="0"/>
              <a:t>)</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Example</a:t>
            </a:r>
            <a:r>
              <a:rPr lang="en-GB" dirty="0"/>
              <a:t>: fast file-copy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Useful for applications like Web servers that need to quickly copy files.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err="1" smtClean="0">
                <a:latin typeface="Courier New" pitchFamily="49" charset="0"/>
              </a:rPr>
              <a:t>mmap</a:t>
            </a:r>
            <a:r>
              <a:rPr lang="en-GB" b="1" dirty="0">
                <a:latin typeface="Courier New" pitchFamily="49" charset="0"/>
              </a:rPr>
              <a:t>()</a:t>
            </a:r>
            <a:r>
              <a:rPr lang="en-GB" dirty="0"/>
              <a:t>allows file transfers without copying into user space.</a:t>
            </a:r>
            <a:r>
              <a:rPr lang="en-GB" dirty="0">
                <a:latin typeface="Courier New" pitchFamily="49"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157163" y="500528"/>
            <a:ext cx="7462837" cy="604837"/>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a:latin typeface="Courier New" pitchFamily="49" charset="0"/>
              </a:rPr>
              <a:t>mmap</a:t>
            </a:r>
            <a:r>
              <a:rPr lang="en-GB" dirty="0"/>
              <a:t>() Example: Fast File Copy</a:t>
            </a:r>
          </a:p>
        </p:txBody>
      </p:sp>
      <p:sp>
        <p:nvSpPr>
          <p:cNvPr id="33794" name="Rectangle 2"/>
          <p:cNvSpPr>
            <a:spLocks noGrp="1" noChangeArrowheads="1"/>
          </p:cNvSpPr>
          <p:nvPr>
            <p:ph type="body" idx="1"/>
          </p:nvPr>
        </p:nvSpPr>
        <p:spPr>
          <a:xfrm>
            <a:off x="152400" y="1441020"/>
            <a:ext cx="4154488" cy="4047641"/>
          </a:xfrm>
          <a:solidFill>
            <a:srgbClr val="F6F5BD"/>
          </a:solidFill>
          <a:ln w="9525">
            <a:solidFill>
              <a:schemeClr val="tx1"/>
            </a:solidFill>
            <a:miter lim="800000"/>
          </a:ln>
        </p:spPr>
        <p:txBody>
          <a:bodyPr/>
          <a:lstStyle/>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effectLst/>
                <a:latin typeface="Courier New" pitchFamily="49" charset="0"/>
              </a:rPr>
              <a:t>#include &lt;</a:t>
            </a:r>
            <a:r>
              <a:rPr lang="en-GB" sz="1400" dirty="0" err="1">
                <a:effectLst/>
                <a:latin typeface="Courier New" pitchFamily="49" charset="0"/>
              </a:rPr>
              <a:t>unistd.h</a:t>
            </a:r>
            <a:r>
              <a:rPr lang="en-GB" sz="1400" dirty="0">
                <a:effectLst/>
                <a:latin typeface="Courier New" pitchFamily="49" charset="0"/>
              </a:rPr>
              <a:t>&gt;</a:t>
            </a:r>
          </a:p>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effectLst/>
                <a:latin typeface="Courier New" pitchFamily="49" charset="0"/>
              </a:rPr>
              <a:t>#include &lt;sys/</a:t>
            </a:r>
            <a:r>
              <a:rPr lang="en-GB" sz="1400" dirty="0" err="1">
                <a:effectLst/>
                <a:latin typeface="Courier New" pitchFamily="49" charset="0"/>
              </a:rPr>
              <a:t>mman.h</a:t>
            </a:r>
            <a:r>
              <a:rPr lang="en-GB" sz="1400" dirty="0">
                <a:effectLst/>
                <a:latin typeface="Courier New" pitchFamily="49" charset="0"/>
              </a:rPr>
              <a:t>&gt;</a:t>
            </a:r>
          </a:p>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effectLst/>
                <a:latin typeface="Courier New" pitchFamily="49" charset="0"/>
              </a:rPr>
              <a:t>#include &lt;sys/</a:t>
            </a:r>
            <a:r>
              <a:rPr lang="en-GB" sz="1400" dirty="0" err="1">
                <a:effectLst/>
                <a:latin typeface="Courier New" pitchFamily="49" charset="0"/>
              </a:rPr>
              <a:t>types.h</a:t>
            </a:r>
            <a:r>
              <a:rPr lang="en-GB" sz="1400" dirty="0">
                <a:effectLst/>
                <a:latin typeface="Courier New" pitchFamily="49" charset="0"/>
              </a:rPr>
              <a:t>&gt;</a:t>
            </a:r>
          </a:p>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effectLst/>
                <a:latin typeface="Courier New" pitchFamily="49" charset="0"/>
              </a:rPr>
              <a:t>#include &lt;sys/</a:t>
            </a:r>
            <a:r>
              <a:rPr lang="en-GB" sz="1400" dirty="0" err="1">
                <a:effectLst/>
                <a:latin typeface="Courier New" pitchFamily="49" charset="0"/>
              </a:rPr>
              <a:t>stat.h</a:t>
            </a:r>
            <a:r>
              <a:rPr lang="en-GB" sz="1400" dirty="0">
                <a:effectLst/>
                <a:latin typeface="Courier New" pitchFamily="49" charset="0"/>
              </a:rPr>
              <a:t>&gt;</a:t>
            </a:r>
          </a:p>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effectLst/>
                <a:latin typeface="Courier New" pitchFamily="49" charset="0"/>
              </a:rPr>
              <a:t>#include &lt;</a:t>
            </a:r>
            <a:r>
              <a:rPr lang="en-GB" sz="1400" dirty="0" err="1">
                <a:effectLst/>
                <a:latin typeface="Courier New" pitchFamily="49" charset="0"/>
              </a:rPr>
              <a:t>fcntl.h</a:t>
            </a:r>
            <a:r>
              <a:rPr lang="en-GB" sz="1400" dirty="0">
                <a:effectLst/>
                <a:latin typeface="Courier New" pitchFamily="49" charset="0"/>
              </a:rPr>
              <a:t>&gt;</a:t>
            </a:r>
          </a:p>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effectLst/>
              <a:latin typeface="Courier New" pitchFamily="49" charset="0"/>
            </a:endParaRPr>
          </a:p>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solidFill>
                  <a:srgbClr val="990000"/>
                </a:solidFill>
                <a:effectLst/>
                <a:latin typeface="Courier New" pitchFamily="49" charset="0"/>
              </a:rPr>
              <a:t>/* </a:t>
            </a:r>
          </a:p>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solidFill>
                  <a:srgbClr val="990000"/>
                </a:solidFill>
                <a:effectLst/>
                <a:latin typeface="Courier New" pitchFamily="49" charset="0"/>
              </a:rPr>
              <a:t> * </a:t>
            </a:r>
            <a:r>
              <a:rPr lang="en-GB" sz="1400" dirty="0" smtClean="0">
                <a:solidFill>
                  <a:srgbClr val="990000"/>
                </a:solidFill>
                <a:effectLst/>
                <a:latin typeface="Courier New" pitchFamily="49" charset="0"/>
              </a:rPr>
              <a:t>a </a:t>
            </a:r>
            <a:r>
              <a:rPr lang="en-GB" sz="1400" dirty="0">
                <a:solidFill>
                  <a:srgbClr val="990000"/>
                </a:solidFill>
                <a:effectLst/>
                <a:latin typeface="Courier New" pitchFamily="49" charset="0"/>
              </a:rPr>
              <a:t>program that uses </a:t>
            </a:r>
            <a:r>
              <a:rPr lang="en-GB" sz="1400" dirty="0" err="1" smtClean="0">
                <a:solidFill>
                  <a:srgbClr val="990000"/>
                </a:solidFill>
                <a:effectLst/>
                <a:latin typeface="Courier New" pitchFamily="49" charset="0"/>
              </a:rPr>
              <a:t>mmap</a:t>
            </a:r>
            <a:r>
              <a:rPr lang="en-GB" sz="1400" dirty="0">
                <a:solidFill>
                  <a:srgbClr val="990000"/>
                </a:solidFill>
                <a:latin typeface="Courier New" pitchFamily="49" charset="0"/>
              </a:rPr>
              <a:t> </a:t>
            </a:r>
            <a:r>
              <a:rPr lang="en-GB" sz="1400" dirty="0" smtClean="0">
                <a:solidFill>
                  <a:srgbClr val="990000"/>
                </a:solidFill>
                <a:effectLst/>
                <a:latin typeface="Courier New" pitchFamily="49" charset="0"/>
              </a:rPr>
              <a:t>to copy</a:t>
            </a:r>
          </a:p>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smtClean="0">
                <a:solidFill>
                  <a:srgbClr val="990000"/>
                </a:solidFill>
                <a:latin typeface="Courier New" pitchFamily="49" charset="0"/>
              </a:rPr>
              <a:t> *</a:t>
            </a:r>
            <a:r>
              <a:rPr lang="en-GB" sz="1400" dirty="0" smtClean="0">
                <a:solidFill>
                  <a:srgbClr val="990000"/>
                </a:solidFill>
                <a:effectLst/>
                <a:latin typeface="Courier New" pitchFamily="49" charset="0"/>
              </a:rPr>
              <a:t> </a:t>
            </a:r>
            <a:r>
              <a:rPr lang="en-GB" sz="1400" dirty="0" smtClean="0">
                <a:solidFill>
                  <a:srgbClr val="990000"/>
                </a:solidFill>
                <a:latin typeface="Courier New" pitchFamily="49" charset="0"/>
              </a:rPr>
              <a:t>the</a:t>
            </a:r>
            <a:r>
              <a:rPr lang="en-GB" sz="1400" dirty="0" smtClean="0">
                <a:solidFill>
                  <a:srgbClr val="990000"/>
                </a:solidFill>
                <a:effectLst/>
                <a:latin typeface="Courier New" pitchFamily="49" charset="0"/>
              </a:rPr>
              <a:t> file input.txt to </a:t>
            </a:r>
            <a:r>
              <a:rPr lang="en-GB" sz="1400" dirty="0" err="1">
                <a:solidFill>
                  <a:srgbClr val="990000"/>
                </a:solidFill>
                <a:effectLst/>
                <a:latin typeface="Courier New" pitchFamily="49" charset="0"/>
              </a:rPr>
              <a:t>stdout</a:t>
            </a:r>
            <a:endParaRPr lang="en-GB" sz="1400" dirty="0">
              <a:solidFill>
                <a:srgbClr val="990000"/>
              </a:solidFill>
              <a:effectLst/>
              <a:latin typeface="Courier New" pitchFamily="49" charset="0"/>
            </a:endParaRPr>
          </a:p>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solidFill>
                  <a:srgbClr val="990000"/>
                </a:solidFill>
                <a:effectLst/>
                <a:latin typeface="Courier New" pitchFamily="49" charset="0"/>
              </a:rPr>
              <a:t> */</a:t>
            </a:r>
          </a:p>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effectLst/>
              <a:latin typeface="Courier New" pitchFamily="49" charset="0"/>
            </a:endParaRPr>
          </a:p>
          <a:p>
            <a:pPr marL="222250" indent="-222250">
              <a:lnSpc>
                <a:spcPct val="94000"/>
              </a:lnSpc>
              <a:spcBef>
                <a:spcPct val="0"/>
              </a:spcBef>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effectLst/>
                <a:latin typeface="Courier New" pitchFamily="49" charset="0"/>
              </a:rPr>
              <a:t>  </a:t>
            </a:r>
          </a:p>
        </p:txBody>
      </p:sp>
      <p:sp>
        <p:nvSpPr>
          <p:cNvPr id="33795" name="Rectangle 3"/>
          <p:cNvSpPr>
            <a:spLocks noChangeArrowheads="1"/>
          </p:cNvSpPr>
          <p:nvPr/>
        </p:nvSpPr>
        <p:spPr bwMode="auto">
          <a:xfrm>
            <a:off x="4419600" y="1441020"/>
            <a:ext cx="4572000" cy="4046401"/>
          </a:xfrm>
          <a:prstGeom prst="rect">
            <a:avLst/>
          </a:prstGeom>
          <a:solidFill>
            <a:srgbClr val="F6F5BD"/>
          </a:solidFill>
          <a:ln w="9525">
            <a:solidFill>
              <a:schemeClr val="tx1"/>
            </a:solidFill>
            <a:miter lim="800000"/>
            <a:headEnd/>
            <a:tailEnd/>
          </a:ln>
          <a:effectLst/>
        </p:spPr>
        <p:txBody>
          <a:bodyPr lIns="90360" tIns="44280" rIns="90360" bIns="44280"/>
          <a:lstStyle/>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err="1">
                <a:latin typeface="Courier New" pitchFamily="49" charset="0"/>
              </a:rPr>
              <a:t>int</a:t>
            </a:r>
            <a:r>
              <a:rPr lang="en-GB" sz="1400" dirty="0">
                <a:latin typeface="Courier New" pitchFamily="49" charset="0"/>
              </a:rPr>
              <a:t> main() {</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a:t>
            </a:r>
            <a:r>
              <a:rPr lang="en-GB" sz="1400" dirty="0" err="1">
                <a:latin typeface="Courier New" pitchFamily="49" charset="0"/>
              </a:rPr>
              <a:t>struct</a:t>
            </a:r>
            <a:r>
              <a:rPr lang="en-GB" sz="1400" dirty="0">
                <a:latin typeface="Courier New" pitchFamily="49" charset="0"/>
              </a:rPr>
              <a:t> stat </a:t>
            </a:r>
            <a:r>
              <a:rPr lang="en-GB" sz="1400" dirty="0" err="1">
                <a:latin typeface="Courier New" pitchFamily="49" charset="0"/>
              </a:rPr>
              <a:t>stat</a:t>
            </a:r>
            <a:r>
              <a:rPr lang="en-GB" sz="1400" dirty="0">
                <a:latin typeface="Courier New" pitchFamily="49" charset="0"/>
              </a:rPr>
              <a:t>;</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a:t>
            </a:r>
            <a:r>
              <a:rPr lang="en-GB" sz="1400" dirty="0" err="1">
                <a:latin typeface="Courier New" pitchFamily="49" charset="0"/>
              </a:rPr>
              <a:t>int</a:t>
            </a:r>
            <a:r>
              <a:rPr lang="en-GB" sz="1400" dirty="0">
                <a:latin typeface="Courier New" pitchFamily="49" charset="0"/>
              </a:rPr>
              <a:t> </a:t>
            </a:r>
            <a:r>
              <a:rPr lang="en-GB" sz="1400" dirty="0" err="1">
                <a:latin typeface="Courier New" pitchFamily="49" charset="0"/>
              </a:rPr>
              <a:t>i</a:t>
            </a:r>
            <a:r>
              <a:rPr lang="en-GB" sz="1400" dirty="0">
                <a:latin typeface="Courier New" pitchFamily="49" charset="0"/>
              </a:rPr>
              <a:t>, </a:t>
            </a:r>
            <a:r>
              <a:rPr lang="en-GB" sz="1400" dirty="0" err="1">
                <a:latin typeface="Courier New" pitchFamily="49" charset="0"/>
              </a:rPr>
              <a:t>fd</a:t>
            </a:r>
            <a:r>
              <a:rPr lang="en-GB" sz="1400" dirty="0">
                <a:latin typeface="Courier New" pitchFamily="49" charset="0"/>
              </a:rPr>
              <a:t>, size;</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char *</a:t>
            </a:r>
            <a:r>
              <a:rPr lang="en-GB" sz="1400" dirty="0" err="1">
                <a:latin typeface="Courier New" pitchFamily="49" charset="0"/>
              </a:rPr>
              <a:t>bufp</a:t>
            </a:r>
            <a:r>
              <a:rPr lang="en-GB" sz="1400" dirty="0">
                <a:latin typeface="Courier New" pitchFamily="49" charset="0"/>
              </a:rPr>
              <a:t>;</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latin typeface="Courier New" pitchFamily="49" charset="0"/>
            </a:endParaRP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a:t>
            </a:r>
            <a:r>
              <a:rPr lang="en-GB" sz="1400" dirty="0">
                <a:solidFill>
                  <a:srgbClr val="990000"/>
                </a:solidFill>
                <a:latin typeface="Courier New" pitchFamily="49" charset="0"/>
              </a:rPr>
              <a:t>/* open the file &amp; get its </a:t>
            </a:r>
            <a:r>
              <a:rPr lang="en-GB" sz="1400" dirty="0" smtClean="0">
                <a:solidFill>
                  <a:srgbClr val="990000"/>
                </a:solidFill>
                <a:latin typeface="Courier New" pitchFamily="49" charset="0"/>
              </a:rPr>
              <a:t>size *</a:t>
            </a:r>
            <a:r>
              <a:rPr lang="en-GB" sz="1400" dirty="0">
                <a:solidFill>
                  <a:srgbClr val="990000"/>
                </a:solidFill>
                <a:latin typeface="Courier New" pitchFamily="49" charset="0"/>
              </a:rPr>
              <a:t>/</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a:t>
            </a:r>
            <a:r>
              <a:rPr lang="en-GB" sz="1400" dirty="0" err="1">
                <a:latin typeface="Courier New" pitchFamily="49" charset="0"/>
              </a:rPr>
              <a:t>fd</a:t>
            </a:r>
            <a:r>
              <a:rPr lang="en-GB" sz="1400" dirty="0">
                <a:latin typeface="Courier New" pitchFamily="49" charset="0"/>
              </a:rPr>
              <a:t> = open</a:t>
            </a:r>
            <a:r>
              <a:rPr lang="en-GB" sz="1400" dirty="0" smtClean="0">
                <a:latin typeface="Courier New" pitchFamily="49" charset="0"/>
              </a:rPr>
              <a:t>("./input.txt", </a:t>
            </a:r>
            <a:r>
              <a:rPr lang="en-GB" sz="1400" dirty="0">
                <a:latin typeface="Courier New" pitchFamily="49" charset="0"/>
              </a:rPr>
              <a:t>O_RDONLY);</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a:t>
            </a:r>
            <a:r>
              <a:rPr lang="en-GB" sz="1400" dirty="0" err="1">
                <a:latin typeface="Courier New" pitchFamily="49" charset="0"/>
              </a:rPr>
              <a:t>fstat</a:t>
            </a:r>
            <a:r>
              <a:rPr lang="en-GB" sz="1400" dirty="0">
                <a:latin typeface="Courier New" pitchFamily="49" charset="0"/>
              </a:rPr>
              <a:t>(</a:t>
            </a:r>
            <a:r>
              <a:rPr lang="en-GB" sz="1400" dirty="0" err="1">
                <a:latin typeface="Courier New" pitchFamily="49" charset="0"/>
              </a:rPr>
              <a:t>fd</a:t>
            </a:r>
            <a:r>
              <a:rPr lang="en-GB" sz="1400" dirty="0">
                <a:latin typeface="Courier New" pitchFamily="49" charset="0"/>
              </a:rPr>
              <a:t>, &amp;stat);</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size = </a:t>
            </a:r>
            <a:r>
              <a:rPr lang="en-GB" sz="1400" dirty="0" err="1">
                <a:latin typeface="Courier New" pitchFamily="49" charset="0"/>
              </a:rPr>
              <a:t>stat.st_size</a:t>
            </a:r>
            <a:r>
              <a:rPr lang="en-GB" sz="1400" dirty="0" smtClean="0">
                <a:latin typeface="Courier New" pitchFamily="49" charset="0"/>
              </a:rPr>
              <a:t>;</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latin typeface="Courier New" pitchFamily="49" charset="0"/>
            </a:endParaRP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a:t>
            </a:r>
            <a:r>
              <a:rPr lang="en-GB" sz="1400" dirty="0">
                <a:solidFill>
                  <a:srgbClr val="990000"/>
                </a:solidFill>
                <a:latin typeface="Courier New" pitchFamily="49" charset="0"/>
              </a:rPr>
              <a:t>/* map the file to a new VM area */</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a:t>
            </a:r>
            <a:r>
              <a:rPr lang="en-GB" sz="1400" dirty="0" err="1">
                <a:latin typeface="Courier New" pitchFamily="49" charset="0"/>
              </a:rPr>
              <a:t>bufp</a:t>
            </a:r>
            <a:r>
              <a:rPr lang="en-GB" sz="1400" dirty="0">
                <a:latin typeface="Courier New" pitchFamily="49" charset="0"/>
              </a:rPr>
              <a:t> = </a:t>
            </a:r>
            <a:r>
              <a:rPr lang="en-GB" sz="1400" dirty="0" err="1">
                <a:latin typeface="Courier New" pitchFamily="49" charset="0"/>
              </a:rPr>
              <a:t>mmap</a:t>
            </a:r>
            <a:r>
              <a:rPr lang="en-GB" sz="1400" dirty="0">
                <a:latin typeface="Courier New" pitchFamily="49" charset="0"/>
              </a:rPr>
              <a:t>(0, size, PROT_READ,   </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MAP_PRIVATE, </a:t>
            </a:r>
            <a:r>
              <a:rPr lang="en-GB" sz="1400" dirty="0" err="1">
                <a:latin typeface="Courier New" pitchFamily="49" charset="0"/>
              </a:rPr>
              <a:t>fd</a:t>
            </a:r>
            <a:r>
              <a:rPr lang="en-GB" sz="1400" dirty="0">
                <a:latin typeface="Courier New" pitchFamily="49" charset="0"/>
              </a:rPr>
              <a:t>, 0);</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latin typeface="Courier New" pitchFamily="49" charset="0"/>
            </a:endParaRP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a:t>
            </a:r>
            <a:r>
              <a:rPr lang="en-GB" sz="1400" dirty="0">
                <a:solidFill>
                  <a:srgbClr val="990000"/>
                </a:solidFill>
                <a:latin typeface="Courier New" pitchFamily="49" charset="0"/>
              </a:rPr>
              <a:t>/* write the VM area to </a:t>
            </a:r>
            <a:r>
              <a:rPr lang="en-GB" sz="1400" dirty="0" err="1">
                <a:solidFill>
                  <a:srgbClr val="990000"/>
                </a:solidFill>
                <a:latin typeface="Courier New" pitchFamily="49" charset="0"/>
              </a:rPr>
              <a:t>stdout</a:t>
            </a:r>
            <a:r>
              <a:rPr lang="en-GB" sz="1400" dirty="0">
                <a:solidFill>
                  <a:srgbClr val="990000"/>
                </a:solidFill>
                <a:latin typeface="Courier New" pitchFamily="49" charset="0"/>
              </a:rPr>
              <a:t> </a:t>
            </a:r>
            <a:r>
              <a:rPr lang="en-GB" sz="1400" dirty="0" smtClean="0">
                <a:solidFill>
                  <a:srgbClr val="990000"/>
                </a:solidFill>
                <a:latin typeface="Courier New" pitchFamily="49" charset="0"/>
              </a:rPr>
              <a:t>*/</a:t>
            </a:r>
            <a:endParaRPr lang="en-GB" sz="1400" dirty="0" smtClean="0">
              <a:latin typeface="Courier New" pitchFamily="49" charset="0"/>
            </a:endParaRP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smtClean="0">
                <a:latin typeface="Courier New" pitchFamily="49" charset="0"/>
              </a:rPr>
              <a:t>  write(1</a:t>
            </a:r>
            <a:r>
              <a:rPr lang="en-GB" sz="1400" dirty="0">
                <a:latin typeface="Courier New" pitchFamily="49" charset="0"/>
              </a:rPr>
              <a:t>, </a:t>
            </a:r>
            <a:r>
              <a:rPr lang="en-GB" sz="1400" dirty="0" err="1">
                <a:latin typeface="Courier New" pitchFamily="49" charset="0"/>
              </a:rPr>
              <a:t>bufp</a:t>
            </a:r>
            <a:r>
              <a:rPr lang="en-GB" sz="1400" dirty="0">
                <a:latin typeface="Courier New" pitchFamily="49" charset="0"/>
              </a:rPr>
              <a:t>, </a:t>
            </a:r>
            <a:r>
              <a:rPr lang="en-GB" sz="1400" dirty="0" smtClean="0">
                <a:latin typeface="Courier New" pitchFamily="49" charset="0"/>
              </a:rPr>
              <a:t>size);</a:t>
            </a:r>
            <a:endParaRPr lang="en-GB" sz="1400" dirty="0">
              <a:latin typeface="Courier New" pitchFamily="49" charset="0"/>
            </a:endParaRP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  exit(0);</a:t>
            </a:r>
          </a:p>
          <a:p>
            <a:pPr marL="222250" indent="-222250" eaLnBrk="1" hangingPunct="1">
              <a:lnSpc>
                <a:spcPct val="94000"/>
              </a:lnSpc>
              <a:buClr>
                <a:srgbClr val="990000"/>
              </a:buClr>
              <a:buSzPct val="100000"/>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400" dirty="0">
                <a:latin typeface="Courier New" pitchFamily="49"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477838" y="381000"/>
            <a:ext cx="4170362"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Exec() Revisited</a:t>
            </a:r>
          </a:p>
        </p:txBody>
      </p:sp>
      <p:sp>
        <p:nvSpPr>
          <p:cNvPr id="34818" name="Rectangle 2"/>
          <p:cNvSpPr>
            <a:spLocks noChangeArrowheads="1"/>
          </p:cNvSpPr>
          <p:nvPr/>
        </p:nvSpPr>
        <p:spPr bwMode="auto">
          <a:xfrm>
            <a:off x="1004888" y="2590800"/>
            <a:ext cx="2174875" cy="523875"/>
          </a:xfrm>
          <a:prstGeom prst="rect">
            <a:avLst/>
          </a:prstGeom>
          <a:solidFill>
            <a:srgbClr val="F1C7C7"/>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kernel code/data/stack</a:t>
            </a:r>
          </a:p>
        </p:txBody>
      </p:sp>
      <p:sp>
        <p:nvSpPr>
          <p:cNvPr id="34819" name="Rectangle 3"/>
          <p:cNvSpPr>
            <a:spLocks noChangeArrowheads="1"/>
          </p:cNvSpPr>
          <p:nvPr/>
        </p:nvSpPr>
        <p:spPr bwMode="auto">
          <a:xfrm>
            <a:off x="1004888" y="3940175"/>
            <a:ext cx="2174875" cy="455613"/>
          </a:xfrm>
          <a:prstGeom prst="rect">
            <a:avLst/>
          </a:prstGeom>
          <a:solidFill>
            <a:srgbClr val="FFFFF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Memory mapped region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for shared libraries</a:t>
            </a:r>
          </a:p>
        </p:txBody>
      </p:sp>
      <p:sp>
        <p:nvSpPr>
          <p:cNvPr id="34820" name="Rectangle 4"/>
          <p:cNvSpPr>
            <a:spLocks noChangeArrowheads="1"/>
          </p:cNvSpPr>
          <p:nvPr/>
        </p:nvSpPr>
        <p:spPr bwMode="auto">
          <a:xfrm>
            <a:off x="1004888" y="4392613"/>
            <a:ext cx="2174875" cy="492125"/>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34821" name="Rectangle 5"/>
          <p:cNvSpPr>
            <a:spLocks noChangeArrowheads="1"/>
          </p:cNvSpPr>
          <p:nvPr/>
        </p:nvSpPr>
        <p:spPr bwMode="auto">
          <a:xfrm>
            <a:off x="1004888" y="4887913"/>
            <a:ext cx="2174875" cy="454025"/>
          </a:xfrm>
          <a:prstGeom prst="rect">
            <a:avLst/>
          </a:prstGeom>
          <a:solidFill>
            <a:srgbClr val="FFFFF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runtime heap (via </a:t>
            </a:r>
            <a:r>
              <a:rPr lang="en-GB" sz="1400" b="1" dirty="0" err="1">
                <a:latin typeface="Calibri" pitchFamily="34" charset="0"/>
              </a:rPr>
              <a:t>malloc</a:t>
            </a:r>
            <a:r>
              <a:rPr lang="en-GB" sz="1400" b="1" dirty="0">
                <a:latin typeface="Calibri" pitchFamily="34" charset="0"/>
              </a:rPr>
              <a:t>)</a:t>
            </a:r>
          </a:p>
        </p:txBody>
      </p:sp>
      <p:sp>
        <p:nvSpPr>
          <p:cNvPr id="34822" name="Rectangle 6"/>
          <p:cNvSpPr>
            <a:spLocks noChangeArrowheads="1"/>
          </p:cNvSpPr>
          <p:nvPr/>
        </p:nvSpPr>
        <p:spPr bwMode="auto">
          <a:xfrm>
            <a:off x="1004888" y="3322638"/>
            <a:ext cx="2174875" cy="615950"/>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34823" name="Rectangle 7"/>
          <p:cNvSpPr>
            <a:spLocks noChangeArrowheads="1"/>
          </p:cNvSpPr>
          <p:nvPr/>
        </p:nvSpPr>
        <p:spPr bwMode="auto">
          <a:xfrm>
            <a:off x="1004888" y="5849938"/>
            <a:ext cx="2174875" cy="269875"/>
          </a:xfrm>
          <a:prstGeom prst="rect">
            <a:avLst/>
          </a:prstGeom>
          <a:solidFill>
            <a:srgbClr val="FFFFF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program text (.text)</a:t>
            </a:r>
          </a:p>
        </p:txBody>
      </p:sp>
      <p:sp>
        <p:nvSpPr>
          <p:cNvPr id="34824" name="Rectangle 8"/>
          <p:cNvSpPr>
            <a:spLocks noChangeArrowheads="1"/>
          </p:cNvSpPr>
          <p:nvPr/>
        </p:nvSpPr>
        <p:spPr bwMode="auto">
          <a:xfrm>
            <a:off x="1004888" y="5591175"/>
            <a:ext cx="2174875" cy="269875"/>
          </a:xfrm>
          <a:prstGeom prst="rect">
            <a:avLst/>
          </a:prstGeom>
          <a:solidFill>
            <a:srgbClr val="FFFFF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initialized data (.data)</a:t>
            </a:r>
          </a:p>
        </p:txBody>
      </p:sp>
      <p:sp>
        <p:nvSpPr>
          <p:cNvPr id="34825" name="Rectangle 9"/>
          <p:cNvSpPr>
            <a:spLocks noChangeArrowheads="1"/>
          </p:cNvSpPr>
          <p:nvPr/>
        </p:nvSpPr>
        <p:spPr bwMode="auto">
          <a:xfrm>
            <a:off x="1004888" y="5332413"/>
            <a:ext cx="2174875" cy="268287"/>
          </a:xfrm>
          <a:prstGeom prst="rect">
            <a:avLst/>
          </a:prstGeom>
          <a:solidFill>
            <a:srgbClr val="FFFFF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uninitialized data (.</a:t>
            </a:r>
            <a:r>
              <a:rPr lang="en-GB" sz="1400" b="1" dirty="0" err="1">
                <a:latin typeface="Calibri" pitchFamily="34" charset="0"/>
              </a:rPr>
              <a:t>bss</a:t>
            </a:r>
            <a:r>
              <a:rPr lang="en-GB" sz="1400" b="1" dirty="0">
                <a:latin typeface="Calibri" pitchFamily="34" charset="0"/>
              </a:rPr>
              <a:t>)</a:t>
            </a:r>
          </a:p>
        </p:txBody>
      </p:sp>
      <p:sp>
        <p:nvSpPr>
          <p:cNvPr id="34826" name="Line 10"/>
          <p:cNvSpPr>
            <a:spLocks noChangeShapeType="1"/>
          </p:cNvSpPr>
          <p:nvPr/>
        </p:nvSpPr>
        <p:spPr bwMode="auto">
          <a:xfrm flipV="1">
            <a:off x="2030413" y="4638675"/>
            <a:ext cx="1587" cy="242888"/>
          </a:xfrm>
          <a:prstGeom prst="line">
            <a:avLst/>
          </a:prstGeom>
          <a:noFill/>
          <a:ln w="12700">
            <a:solidFill>
              <a:schemeClr val="tx1"/>
            </a:solidFill>
            <a:miter lim="800000"/>
            <a:headEnd/>
            <a:tailEnd type="triangle" w="med" len="med"/>
          </a:ln>
          <a:effectLst/>
        </p:spPr>
        <p:txBody>
          <a:bodyPr/>
          <a:lstStyle/>
          <a:p>
            <a:endParaRPr lang="en-US"/>
          </a:p>
        </p:txBody>
      </p:sp>
      <p:sp>
        <p:nvSpPr>
          <p:cNvPr id="34827" name="Rectangle 11"/>
          <p:cNvSpPr>
            <a:spLocks noChangeArrowheads="1"/>
          </p:cNvSpPr>
          <p:nvPr/>
        </p:nvSpPr>
        <p:spPr bwMode="auto">
          <a:xfrm>
            <a:off x="1004888" y="3094038"/>
            <a:ext cx="2174875" cy="228600"/>
          </a:xfrm>
          <a:prstGeom prst="rect">
            <a:avLst/>
          </a:prstGeom>
          <a:solidFill>
            <a:srgbClr val="FFFFF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stack</a:t>
            </a:r>
          </a:p>
        </p:txBody>
      </p:sp>
      <p:sp>
        <p:nvSpPr>
          <p:cNvPr id="34828" name="Line 12"/>
          <p:cNvSpPr>
            <a:spLocks noChangeShapeType="1"/>
          </p:cNvSpPr>
          <p:nvPr/>
        </p:nvSpPr>
        <p:spPr bwMode="auto">
          <a:xfrm flipV="1">
            <a:off x="2041525" y="3703638"/>
            <a:ext cx="1588" cy="241300"/>
          </a:xfrm>
          <a:prstGeom prst="line">
            <a:avLst/>
          </a:prstGeom>
          <a:noFill/>
          <a:ln w="12700">
            <a:solidFill>
              <a:schemeClr val="tx1"/>
            </a:solidFill>
            <a:miter lim="800000"/>
            <a:headEnd/>
            <a:tailEnd type="triangle" w="med" len="med"/>
          </a:ln>
          <a:effectLst/>
        </p:spPr>
        <p:txBody>
          <a:bodyPr/>
          <a:lstStyle/>
          <a:p>
            <a:endParaRPr lang="en-US"/>
          </a:p>
        </p:txBody>
      </p:sp>
      <p:sp>
        <p:nvSpPr>
          <p:cNvPr id="34829" name="Line 13"/>
          <p:cNvSpPr>
            <a:spLocks noChangeShapeType="1"/>
          </p:cNvSpPr>
          <p:nvPr/>
        </p:nvSpPr>
        <p:spPr bwMode="auto">
          <a:xfrm>
            <a:off x="2051050" y="3322638"/>
            <a:ext cx="1588" cy="239712"/>
          </a:xfrm>
          <a:prstGeom prst="line">
            <a:avLst/>
          </a:prstGeom>
          <a:noFill/>
          <a:ln w="12700">
            <a:solidFill>
              <a:schemeClr val="tx1"/>
            </a:solidFill>
            <a:miter lim="800000"/>
            <a:headEnd/>
            <a:tailEnd type="triangle" w="med" len="med"/>
          </a:ln>
          <a:effectLst/>
        </p:spPr>
        <p:txBody>
          <a:bodyPr/>
          <a:lstStyle/>
          <a:p>
            <a:endParaRPr lang="en-US"/>
          </a:p>
        </p:txBody>
      </p:sp>
      <p:sp>
        <p:nvSpPr>
          <p:cNvPr id="34830" name="Rectangle 14"/>
          <p:cNvSpPr>
            <a:spLocks noChangeArrowheads="1"/>
          </p:cNvSpPr>
          <p:nvPr/>
        </p:nvSpPr>
        <p:spPr bwMode="auto">
          <a:xfrm>
            <a:off x="1004888" y="6108700"/>
            <a:ext cx="2174875" cy="269875"/>
          </a:xfrm>
          <a:prstGeom prst="rect">
            <a:avLst/>
          </a:prstGeom>
          <a:solidFill>
            <a:srgbClr val="C0C0C0"/>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forbidden</a:t>
            </a:r>
          </a:p>
        </p:txBody>
      </p:sp>
      <p:sp>
        <p:nvSpPr>
          <p:cNvPr id="34831" name="Text Box 15"/>
          <p:cNvSpPr txBox="1">
            <a:spLocks noChangeArrowheads="1"/>
          </p:cNvSpPr>
          <p:nvPr/>
        </p:nvSpPr>
        <p:spPr bwMode="auto">
          <a:xfrm>
            <a:off x="800100" y="6248400"/>
            <a:ext cx="279400" cy="306388"/>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34832" name="Text Box 16"/>
          <p:cNvSpPr txBox="1">
            <a:spLocks noChangeArrowheads="1"/>
          </p:cNvSpPr>
          <p:nvPr/>
        </p:nvSpPr>
        <p:spPr bwMode="auto">
          <a:xfrm>
            <a:off x="123825" y="3130550"/>
            <a:ext cx="571288"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2">
                    <a:lumMod val="75000"/>
                  </a:schemeClr>
                </a:solidFill>
                <a:latin typeface="Calibri" pitchFamily="34" charset="0"/>
              </a:rPr>
              <a:t>%</a:t>
            </a:r>
            <a:r>
              <a:rPr lang="en-GB" sz="1400" b="1" dirty="0" err="1">
                <a:solidFill>
                  <a:schemeClr val="bg2">
                    <a:lumMod val="75000"/>
                  </a:schemeClr>
                </a:solidFill>
                <a:latin typeface="Calibri" pitchFamily="34" charset="0"/>
              </a:rPr>
              <a:t>esp</a:t>
            </a:r>
            <a:endParaRPr lang="en-GB" sz="1400" b="1" dirty="0">
              <a:solidFill>
                <a:schemeClr val="bg2">
                  <a:lumMod val="75000"/>
                </a:schemeClr>
              </a:solidFill>
              <a:latin typeface="Calibri" pitchFamily="34" charset="0"/>
            </a:endParaRPr>
          </a:p>
        </p:txBody>
      </p:sp>
      <p:sp>
        <p:nvSpPr>
          <p:cNvPr id="34833" name="Line 17"/>
          <p:cNvSpPr>
            <a:spLocks noChangeShapeType="1"/>
          </p:cNvSpPr>
          <p:nvPr/>
        </p:nvSpPr>
        <p:spPr bwMode="auto">
          <a:xfrm>
            <a:off x="746125" y="3294063"/>
            <a:ext cx="258763" cy="1587"/>
          </a:xfrm>
          <a:prstGeom prst="line">
            <a:avLst/>
          </a:prstGeom>
          <a:noFill/>
          <a:ln w="25560">
            <a:solidFill>
              <a:srgbClr val="000066"/>
            </a:solidFill>
            <a:miter lim="800000"/>
            <a:headEnd/>
            <a:tailEnd type="triangle" w="med" len="med"/>
          </a:ln>
          <a:effectLst/>
        </p:spPr>
        <p:txBody>
          <a:bodyPr/>
          <a:lstStyle/>
          <a:p>
            <a:endParaRPr lang="en-US"/>
          </a:p>
        </p:txBody>
      </p:sp>
      <p:sp>
        <p:nvSpPr>
          <p:cNvPr id="34834" name="Text Box 18"/>
          <p:cNvSpPr txBox="1">
            <a:spLocks noChangeArrowheads="1"/>
          </p:cNvSpPr>
          <p:nvPr/>
        </p:nvSpPr>
        <p:spPr bwMode="auto">
          <a:xfrm>
            <a:off x="3271837" y="3292475"/>
            <a:ext cx="745438" cy="51680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2">
                    <a:lumMod val="75000"/>
                  </a:schemeClr>
                </a:solidFill>
                <a:latin typeface="Calibri" pitchFamily="34" charset="0"/>
              </a:rPr>
              <a:t>process</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2">
                    <a:lumMod val="75000"/>
                  </a:schemeClr>
                </a:solidFill>
                <a:latin typeface="Calibri" pitchFamily="34" charset="0"/>
              </a:rPr>
              <a:t> VM</a:t>
            </a:r>
          </a:p>
        </p:txBody>
      </p:sp>
      <p:sp>
        <p:nvSpPr>
          <p:cNvPr id="34835" name="Line 19"/>
          <p:cNvSpPr>
            <a:spLocks noChangeShapeType="1"/>
          </p:cNvSpPr>
          <p:nvPr/>
        </p:nvSpPr>
        <p:spPr bwMode="auto">
          <a:xfrm>
            <a:off x="3276600" y="3336925"/>
            <a:ext cx="1588" cy="549275"/>
          </a:xfrm>
          <a:prstGeom prst="line">
            <a:avLst/>
          </a:prstGeom>
          <a:noFill/>
          <a:ln w="38160">
            <a:solidFill>
              <a:schemeClr val="tx1"/>
            </a:solidFill>
            <a:miter lim="800000"/>
            <a:headEnd/>
            <a:tailEnd type="triangle" w="med" len="med"/>
          </a:ln>
          <a:effectLst/>
        </p:spPr>
        <p:txBody>
          <a:bodyPr/>
          <a:lstStyle/>
          <a:p>
            <a:endParaRPr lang="en-US"/>
          </a:p>
        </p:txBody>
      </p:sp>
      <p:sp>
        <p:nvSpPr>
          <p:cNvPr id="34836" name="Text Box 20"/>
          <p:cNvSpPr txBox="1">
            <a:spLocks noChangeArrowheads="1"/>
          </p:cNvSpPr>
          <p:nvPr/>
        </p:nvSpPr>
        <p:spPr bwMode="auto">
          <a:xfrm>
            <a:off x="304800" y="4724400"/>
            <a:ext cx="428620" cy="30566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err="1">
                <a:solidFill>
                  <a:schemeClr val="bg2">
                    <a:lumMod val="75000"/>
                  </a:schemeClr>
                </a:solidFill>
                <a:latin typeface="Calibri" pitchFamily="34" charset="0"/>
              </a:rPr>
              <a:t>brk</a:t>
            </a:r>
            <a:endParaRPr lang="en-GB" sz="1400" b="1" dirty="0">
              <a:solidFill>
                <a:schemeClr val="bg2">
                  <a:lumMod val="75000"/>
                </a:schemeClr>
              </a:solidFill>
              <a:latin typeface="Calibri" pitchFamily="34" charset="0"/>
            </a:endParaRPr>
          </a:p>
        </p:txBody>
      </p:sp>
      <p:sp>
        <p:nvSpPr>
          <p:cNvPr id="34837" name="Line 21"/>
          <p:cNvSpPr>
            <a:spLocks noChangeShapeType="1"/>
          </p:cNvSpPr>
          <p:nvPr/>
        </p:nvSpPr>
        <p:spPr bwMode="auto">
          <a:xfrm>
            <a:off x="731838" y="4876800"/>
            <a:ext cx="258762" cy="1588"/>
          </a:xfrm>
          <a:prstGeom prst="line">
            <a:avLst/>
          </a:prstGeom>
          <a:noFill/>
          <a:ln w="25560">
            <a:solidFill>
              <a:srgbClr val="000066"/>
            </a:solidFill>
            <a:miter lim="800000"/>
            <a:headEnd/>
            <a:tailEnd type="triangle" w="med" len="med"/>
          </a:ln>
          <a:effectLst/>
        </p:spPr>
        <p:txBody>
          <a:bodyPr/>
          <a:lstStyle/>
          <a:p>
            <a:endParaRPr lang="en-US"/>
          </a:p>
        </p:txBody>
      </p:sp>
      <p:sp>
        <p:nvSpPr>
          <p:cNvPr id="34838" name="Text Box 22"/>
          <p:cNvSpPr txBox="1">
            <a:spLocks noChangeArrowheads="1"/>
          </p:cNvSpPr>
          <p:nvPr/>
        </p:nvSpPr>
        <p:spPr bwMode="auto">
          <a:xfrm>
            <a:off x="152400" y="2929468"/>
            <a:ext cx="646458"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2">
                    <a:lumMod val="75000"/>
                  </a:schemeClr>
                </a:solidFill>
                <a:latin typeface="Calibri" pitchFamily="34" charset="0"/>
              </a:rPr>
              <a:t>0xc0…</a:t>
            </a:r>
          </a:p>
        </p:txBody>
      </p:sp>
      <p:sp>
        <p:nvSpPr>
          <p:cNvPr id="34839" name="Rectangle 23"/>
          <p:cNvSpPr>
            <a:spLocks noChangeArrowheads="1"/>
          </p:cNvSpPr>
          <p:nvPr/>
        </p:nvSpPr>
        <p:spPr bwMode="auto">
          <a:xfrm>
            <a:off x="1004888" y="2070100"/>
            <a:ext cx="2174875" cy="523875"/>
          </a:xfrm>
          <a:prstGeom prst="rect">
            <a:avLst/>
          </a:prstGeom>
          <a:solidFill>
            <a:srgbClr val="F1C7C7"/>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physical memory</a:t>
            </a:r>
          </a:p>
        </p:txBody>
      </p:sp>
      <p:sp>
        <p:nvSpPr>
          <p:cNvPr id="34840" name="AutoShape 24"/>
          <p:cNvSpPr>
            <a:spLocks/>
          </p:cNvSpPr>
          <p:nvPr/>
        </p:nvSpPr>
        <p:spPr bwMode="auto">
          <a:xfrm flipH="1">
            <a:off x="838200" y="2070100"/>
            <a:ext cx="74613" cy="1003300"/>
          </a:xfrm>
          <a:prstGeom prst="rightBrace">
            <a:avLst>
              <a:gd name="adj1" fmla="val 112056"/>
              <a:gd name="adj2" fmla="val 50000"/>
            </a:avLst>
          </a:prstGeom>
          <a:noFill/>
          <a:ln w="12700">
            <a:solidFill>
              <a:srgbClr val="990000"/>
            </a:solidFill>
            <a:miter lim="800000"/>
            <a:headEnd/>
            <a:tailEnd/>
          </a:ln>
          <a:effectLst/>
        </p:spPr>
        <p:txBody>
          <a:bodyPr wrap="none" anchor="ctr"/>
          <a:lstStyle/>
          <a:p>
            <a:endParaRPr lang="en-US"/>
          </a:p>
        </p:txBody>
      </p:sp>
      <p:sp>
        <p:nvSpPr>
          <p:cNvPr id="34841" name="Text Box 25"/>
          <p:cNvSpPr txBox="1">
            <a:spLocks noChangeArrowheads="1"/>
          </p:cNvSpPr>
          <p:nvPr/>
        </p:nvSpPr>
        <p:spPr bwMode="auto">
          <a:xfrm>
            <a:off x="76200" y="2230438"/>
            <a:ext cx="762000" cy="662505"/>
          </a:xfrm>
          <a:prstGeom prst="rect">
            <a:avLst/>
          </a:prstGeom>
          <a:noFill/>
          <a:ln w="9525">
            <a:noFill/>
            <a:round/>
            <a:headEnd/>
            <a:tailEnd/>
          </a:ln>
          <a:effectLst/>
        </p:spPr>
        <p:txBody>
          <a:bodyPr wrap="square" lIns="0" tIns="44280" rIns="91440" bIns="44280">
            <a:spAutoFit/>
          </a:bodyPr>
          <a:lstStyle/>
          <a:p>
            <a:pPr algn="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990000"/>
                </a:solidFill>
                <a:latin typeface="Calibri" pitchFamily="34" charset="0"/>
              </a:rPr>
              <a:t>same for each process</a:t>
            </a:r>
          </a:p>
        </p:txBody>
      </p:sp>
      <p:sp>
        <p:nvSpPr>
          <p:cNvPr id="34842" name="Rectangle 26"/>
          <p:cNvSpPr>
            <a:spLocks noChangeArrowheads="1"/>
          </p:cNvSpPr>
          <p:nvPr/>
        </p:nvSpPr>
        <p:spPr bwMode="auto">
          <a:xfrm>
            <a:off x="1004888" y="1143000"/>
            <a:ext cx="2174875" cy="930275"/>
          </a:xfrm>
          <a:prstGeom prst="rect">
            <a:avLst/>
          </a:prstGeom>
          <a:solidFill>
            <a:srgbClr val="F1C7C7"/>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process-specific data</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structures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(page tables,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task and mm </a:t>
            </a:r>
            <a:r>
              <a:rPr lang="en-GB" sz="1400" b="1" dirty="0" err="1">
                <a:latin typeface="Calibri" pitchFamily="34" charset="0"/>
              </a:rPr>
              <a:t>structs</a:t>
            </a:r>
            <a:r>
              <a:rPr lang="en-GB" sz="1400" b="1" dirty="0">
                <a:latin typeface="Calibri" pitchFamily="34" charset="0"/>
              </a:rPr>
              <a:t>)</a:t>
            </a:r>
          </a:p>
        </p:txBody>
      </p:sp>
      <p:sp>
        <p:nvSpPr>
          <p:cNvPr id="34843" name="Line 27"/>
          <p:cNvSpPr>
            <a:spLocks noChangeShapeType="1"/>
          </p:cNvSpPr>
          <p:nvPr/>
        </p:nvSpPr>
        <p:spPr bwMode="auto">
          <a:xfrm flipV="1">
            <a:off x="3276600" y="2284413"/>
            <a:ext cx="1588" cy="781050"/>
          </a:xfrm>
          <a:prstGeom prst="line">
            <a:avLst/>
          </a:prstGeom>
          <a:noFill/>
          <a:ln w="38160">
            <a:solidFill>
              <a:srgbClr val="990000"/>
            </a:solidFill>
            <a:miter lim="800000"/>
            <a:headEnd/>
            <a:tailEnd type="triangle" w="med" len="med"/>
          </a:ln>
          <a:effectLst/>
        </p:spPr>
        <p:txBody>
          <a:bodyPr/>
          <a:lstStyle/>
          <a:p>
            <a:endParaRPr lang="en-US"/>
          </a:p>
        </p:txBody>
      </p:sp>
      <p:sp>
        <p:nvSpPr>
          <p:cNvPr id="34844" name="Text Box 28"/>
          <p:cNvSpPr txBox="1">
            <a:spLocks noChangeArrowheads="1"/>
          </p:cNvSpPr>
          <p:nvPr/>
        </p:nvSpPr>
        <p:spPr bwMode="auto">
          <a:xfrm>
            <a:off x="3251199" y="2590800"/>
            <a:ext cx="688178" cy="51680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990000"/>
                </a:solidFill>
                <a:latin typeface="Calibri" pitchFamily="34" charset="0"/>
              </a:rPr>
              <a:t>kernel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990000"/>
                </a:solidFill>
                <a:latin typeface="Calibri" pitchFamily="34" charset="0"/>
              </a:rPr>
              <a:t>VM</a:t>
            </a:r>
          </a:p>
        </p:txBody>
      </p:sp>
      <p:sp>
        <p:nvSpPr>
          <p:cNvPr id="34845" name="Rectangle 29"/>
          <p:cNvSpPr>
            <a:spLocks noGrp="1" noChangeArrowheads="1"/>
          </p:cNvSpPr>
          <p:nvPr>
            <p:ph type="body" idx="1"/>
          </p:nvPr>
        </p:nvSpPr>
        <p:spPr>
          <a:xfrm>
            <a:off x="4876800" y="914400"/>
            <a:ext cx="4245763" cy="5818188"/>
          </a:xfrm>
          <a:ln/>
        </p:spPr>
        <p:txBody>
          <a:bodyPr/>
          <a:lstStyle/>
          <a:p>
            <a:pPr marL="0" indent="0">
              <a:lnSpc>
                <a:spcPct val="83000"/>
              </a:lnSpc>
              <a:buSzPct val="100000"/>
              <a:buNone/>
              <a:tabLst>
                <a:tab pos="749300" algn="l"/>
                <a:tab pos="1663700" algn="l"/>
                <a:tab pos="2578100" algn="l"/>
                <a:tab pos="3492500" algn="l"/>
                <a:tab pos="4406900" algn="l"/>
                <a:tab pos="5321300" algn="l"/>
                <a:tab pos="6235700" algn="l"/>
                <a:tab pos="7150100" algn="l"/>
                <a:tab pos="8064500" algn="l"/>
                <a:tab pos="8978900" algn="l"/>
                <a:tab pos="9893300" algn="l"/>
              </a:tabLst>
            </a:pPr>
            <a:r>
              <a:rPr lang="en-GB" dirty="0">
                <a:effectLst/>
              </a:rPr>
              <a:t>To run a new program </a:t>
            </a:r>
            <a:r>
              <a:rPr lang="en-GB" dirty="0">
                <a:latin typeface="Courier New" pitchFamily="49" charset="0"/>
              </a:rPr>
              <a:t>p</a:t>
            </a:r>
            <a:r>
              <a:rPr lang="en-GB" dirty="0">
                <a:effectLst/>
              </a:rPr>
              <a:t> in the current process using </a:t>
            </a:r>
            <a:r>
              <a:rPr lang="en-GB" dirty="0">
                <a:effectLst/>
                <a:latin typeface="Courier New" pitchFamily="49" charset="0"/>
              </a:rPr>
              <a:t>exec()</a:t>
            </a:r>
            <a:r>
              <a:rPr lang="en-GB" dirty="0">
                <a:effectLst/>
              </a:rPr>
              <a:t>:</a:t>
            </a:r>
          </a:p>
          <a:p>
            <a:pPr>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000" b="0" dirty="0"/>
              <a:t>Free </a:t>
            </a:r>
            <a:r>
              <a:rPr lang="en-GB" sz="2000" b="0" dirty="0" err="1"/>
              <a:t>vm_area_struct’s</a:t>
            </a:r>
            <a:r>
              <a:rPr lang="en-GB" sz="2000" b="0" dirty="0"/>
              <a:t> and page tables for old </a:t>
            </a:r>
            <a:r>
              <a:rPr lang="en-GB" sz="2000" b="0" dirty="0" smtClean="0"/>
              <a:t>areas</a:t>
            </a:r>
            <a:endParaRPr lang="en-GB" sz="2000" b="0" dirty="0"/>
          </a:p>
          <a:p>
            <a:pPr>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2000" b="0" dirty="0" smtClean="0"/>
          </a:p>
          <a:p>
            <a:pPr>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000" b="0" dirty="0" smtClean="0"/>
              <a:t>Create </a:t>
            </a:r>
            <a:r>
              <a:rPr lang="en-GB" sz="2000" b="0" dirty="0"/>
              <a:t>new </a:t>
            </a:r>
            <a:r>
              <a:rPr lang="en-GB" sz="2000" b="0" dirty="0" err="1"/>
              <a:t>vm_area_struct’s</a:t>
            </a:r>
            <a:r>
              <a:rPr lang="en-GB" sz="2000" b="0" dirty="0"/>
              <a:t> and page tables for new </a:t>
            </a:r>
            <a:r>
              <a:rPr lang="en-GB" sz="2000" b="0" dirty="0" smtClean="0"/>
              <a:t>areas</a:t>
            </a:r>
            <a:endParaRPr lang="en-GB" sz="2000" b="0" dirty="0"/>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800" dirty="0"/>
              <a:t>Stack, BSS, data, text, shared </a:t>
            </a:r>
            <a:r>
              <a:rPr lang="en-GB" sz="1800" dirty="0" err="1"/>
              <a:t>libs</a:t>
            </a:r>
            <a:r>
              <a:rPr lang="en-GB" sz="1800" dirty="0"/>
              <a:t>.</a:t>
            </a:r>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800" dirty="0"/>
              <a:t>Text and data backed by ELF executable object </a:t>
            </a:r>
            <a:r>
              <a:rPr lang="en-GB" sz="1800" dirty="0" smtClean="0"/>
              <a:t>file</a:t>
            </a:r>
            <a:endParaRPr lang="en-GB" sz="1800" dirty="0"/>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800" dirty="0"/>
              <a:t>BSS and stack initialized to </a:t>
            </a:r>
            <a:r>
              <a:rPr lang="en-GB" sz="1800" dirty="0" smtClean="0"/>
              <a:t>zero</a:t>
            </a:r>
            <a:endParaRPr lang="en-GB" sz="1800" dirty="0"/>
          </a:p>
          <a:p>
            <a:pPr>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2000" b="0" dirty="0" smtClean="0"/>
          </a:p>
          <a:p>
            <a:pPr>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000" b="0" dirty="0" smtClean="0"/>
              <a:t>Set </a:t>
            </a:r>
            <a:r>
              <a:rPr lang="en-GB" sz="2000" b="0" dirty="0"/>
              <a:t>PC to entry point in </a:t>
            </a:r>
            <a:r>
              <a:rPr lang="en-GB" sz="2000" dirty="0">
                <a:latin typeface="Courier New" pitchFamily="49" charset="0"/>
              </a:rPr>
              <a:t>.text</a:t>
            </a:r>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800" dirty="0"/>
              <a:t>Linux will fault in code, data pages as </a:t>
            </a:r>
            <a:r>
              <a:rPr lang="en-GB" sz="1800" dirty="0" smtClean="0"/>
              <a:t>needed</a:t>
            </a:r>
            <a:endParaRPr lang="en-GB" sz="1800" dirty="0"/>
          </a:p>
        </p:txBody>
      </p:sp>
      <p:sp>
        <p:nvSpPr>
          <p:cNvPr id="34846" name="Rectangle 30"/>
          <p:cNvSpPr>
            <a:spLocks noChangeArrowheads="1"/>
          </p:cNvSpPr>
          <p:nvPr/>
        </p:nvSpPr>
        <p:spPr bwMode="auto">
          <a:xfrm>
            <a:off x="3657600" y="5638800"/>
            <a:ext cx="9144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.data</a:t>
            </a:r>
          </a:p>
        </p:txBody>
      </p:sp>
      <p:sp>
        <p:nvSpPr>
          <p:cNvPr id="34847" name="Rectangle 31"/>
          <p:cNvSpPr>
            <a:spLocks noChangeArrowheads="1"/>
          </p:cNvSpPr>
          <p:nvPr/>
        </p:nvSpPr>
        <p:spPr bwMode="auto">
          <a:xfrm>
            <a:off x="3657600" y="5867400"/>
            <a:ext cx="9144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.text</a:t>
            </a:r>
          </a:p>
        </p:txBody>
      </p:sp>
      <p:sp>
        <p:nvSpPr>
          <p:cNvPr id="34848" name="Text Box 32"/>
          <p:cNvSpPr txBox="1">
            <a:spLocks noChangeArrowheads="1"/>
          </p:cNvSpPr>
          <p:nvPr/>
        </p:nvSpPr>
        <p:spPr bwMode="auto">
          <a:xfrm>
            <a:off x="4004735" y="6096000"/>
            <a:ext cx="320343"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ourier New" pitchFamily="49" charset="0"/>
              </a:rPr>
              <a:t>p</a:t>
            </a:r>
          </a:p>
        </p:txBody>
      </p:sp>
      <p:sp>
        <p:nvSpPr>
          <p:cNvPr id="34849" name="Line 33"/>
          <p:cNvSpPr>
            <a:spLocks noChangeShapeType="1"/>
          </p:cNvSpPr>
          <p:nvPr/>
        </p:nvSpPr>
        <p:spPr bwMode="auto">
          <a:xfrm flipH="1">
            <a:off x="3198813" y="5748868"/>
            <a:ext cx="460375" cy="1588"/>
          </a:xfrm>
          <a:prstGeom prst="line">
            <a:avLst/>
          </a:prstGeom>
          <a:noFill/>
          <a:ln w="9360">
            <a:solidFill>
              <a:srgbClr val="000000"/>
            </a:solidFill>
            <a:miter lim="800000"/>
            <a:headEnd/>
            <a:tailEnd type="triangle" w="med" len="med"/>
          </a:ln>
          <a:effectLst/>
        </p:spPr>
        <p:txBody>
          <a:bodyPr/>
          <a:lstStyle/>
          <a:p>
            <a:endParaRPr lang="en-US"/>
          </a:p>
        </p:txBody>
      </p:sp>
      <p:sp>
        <p:nvSpPr>
          <p:cNvPr id="34850" name="Line 34"/>
          <p:cNvSpPr>
            <a:spLocks noChangeShapeType="1"/>
          </p:cNvSpPr>
          <p:nvPr/>
        </p:nvSpPr>
        <p:spPr bwMode="auto">
          <a:xfrm flipH="1">
            <a:off x="3198813" y="5977468"/>
            <a:ext cx="460375" cy="1588"/>
          </a:xfrm>
          <a:prstGeom prst="line">
            <a:avLst/>
          </a:prstGeom>
          <a:noFill/>
          <a:ln w="9360">
            <a:solidFill>
              <a:srgbClr val="000000"/>
            </a:solidFill>
            <a:miter lim="800000"/>
            <a:headEnd/>
            <a:tailEnd type="triangle" w="med" len="med"/>
          </a:ln>
          <a:effectLst/>
        </p:spPr>
        <p:txBody>
          <a:bodyPr/>
          <a:lstStyle/>
          <a:p>
            <a:endParaRPr lang="en-US"/>
          </a:p>
        </p:txBody>
      </p:sp>
      <p:sp>
        <p:nvSpPr>
          <p:cNvPr id="34851" name="Text Box 35"/>
          <p:cNvSpPr txBox="1">
            <a:spLocks noChangeArrowheads="1"/>
          </p:cNvSpPr>
          <p:nvPr/>
        </p:nvSpPr>
        <p:spPr bwMode="auto">
          <a:xfrm>
            <a:off x="3641725" y="5351304"/>
            <a:ext cx="1166024"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2">
                    <a:lumMod val="75000"/>
                  </a:schemeClr>
                </a:solidFill>
                <a:latin typeface="Calibri" pitchFamily="34" charset="0"/>
              </a:rPr>
              <a:t>demand-zero</a:t>
            </a:r>
          </a:p>
        </p:txBody>
      </p:sp>
      <p:sp>
        <p:nvSpPr>
          <p:cNvPr id="34853" name="Text Box 37"/>
          <p:cNvSpPr txBox="1">
            <a:spLocks noChangeArrowheads="1"/>
          </p:cNvSpPr>
          <p:nvPr/>
        </p:nvSpPr>
        <p:spPr bwMode="auto">
          <a:xfrm>
            <a:off x="3579813" y="3048000"/>
            <a:ext cx="1166024"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2">
                    <a:lumMod val="75000"/>
                  </a:schemeClr>
                </a:solidFill>
                <a:latin typeface="Calibri" pitchFamily="34" charset="0"/>
              </a:rPr>
              <a:t>demand-zero</a:t>
            </a:r>
          </a:p>
        </p:txBody>
      </p:sp>
      <p:sp>
        <p:nvSpPr>
          <p:cNvPr id="34854" name="Line 38"/>
          <p:cNvSpPr>
            <a:spLocks noChangeShapeType="1"/>
          </p:cNvSpPr>
          <p:nvPr/>
        </p:nvSpPr>
        <p:spPr bwMode="auto">
          <a:xfrm flipH="1">
            <a:off x="3198813" y="3200400"/>
            <a:ext cx="460375" cy="1588"/>
          </a:xfrm>
          <a:prstGeom prst="line">
            <a:avLst/>
          </a:prstGeom>
          <a:noFill/>
          <a:ln w="9360">
            <a:solidFill>
              <a:srgbClr val="000000"/>
            </a:solidFill>
            <a:miter lim="800000"/>
            <a:headEnd/>
            <a:tailEnd type="triangle" w="med" len="med"/>
          </a:ln>
          <a:effectLst/>
        </p:spPr>
        <p:txBody>
          <a:bodyPr/>
          <a:lstStyle/>
          <a:p>
            <a:endParaRPr lang="en-US"/>
          </a:p>
        </p:txBody>
      </p:sp>
      <p:sp>
        <p:nvSpPr>
          <p:cNvPr id="34855" name="Text Box 39"/>
          <p:cNvSpPr txBox="1">
            <a:spLocks noChangeArrowheads="1"/>
          </p:cNvSpPr>
          <p:nvPr/>
        </p:nvSpPr>
        <p:spPr bwMode="auto">
          <a:xfrm>
            <a:off x="3547535" y="4387847"/>
            <a:ext cx="1147493"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a:latin typeface="Courier New" pitchFamily="49" charset="0"/>
              </a:rPr>
              <a:t>libc.so</a:t>
            </a:r>
            <a:endParaRPr lang="en-GB" sz="1800" dirty="0">
              <a:latin typeface="Courier New" pitchFamily="49" charset="0"/>
            </a:endParaRPr>
          </a:p>
        </p:txBody>
      </p:sp>
      <p:sp>
        <p:nvSpPr>
          <p:cNvPr id="34856" name="Rectangle 40"/>
          <p:cNvSpPr>
            <a:spLocks noChangeArrowheads="1"/>
          </p:cNvSpPr>
          <p:nvPr/>
        </p:nvSpPr>
        <p:spPr bwMode="auto">
          <a:xfrm>
            <a:off x="3657600" y="3928532"/>
            <a:ext cx="9144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.data</a:t>
            </a:r>
          </a:p>
        </p:txBody>
      </p:sp>
      <p:sp>
        <p:nvSpPr>
          <p:cNvPr id="34857" name="Rectangle 41"/>
          <p:cNvSpPr>
            <a:spLocks noChangeArrowheads="1"/>
          </p:cNvSpPr>
          <p:nvPr/>
        </p:nvSpPr>
        <p:spPr bwMode="auto">
          <a:xfrm>
            <a:off x="3657600" y="4157132"/>
            <a:ext cx="914400" cy="228600"/>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.text</a:t>
            </a:r>
          </a:p>
        </p:txBody>
      </p:sp>
      <p:sp>
        <p:nvSpPr>
          <p:cNvPr id="34858" name="Line 42"/>
          <p:cNvSpPr>
            <a:spLocks noChangeShapeType="1"/>
          </p:cNvSpPr>
          <p:nvPr/>
        </p:nvSpPr>
        <p:spPr bwMode="auto">
          <a:xfrm flipH="1">
            <a:off x="3198813" y="4038600"/>
            <a:ext cx="460375" cy="1588"/>
          </a:xfrm>
          <a:prstGeom prst="line">
            <a:avLst/>
          </a:prstGeom>
          <a:noFill/>
          <a:ln w="9360">
            <a:solidFill>
              <a:srgbClr val="000000"/>
            </a:solidFill>
            <a:miter lim="800000"/>
            <a:headEnd/>
            <a:tailEnd type="triangle" w="med" len="med"/>
          </a:ln>
          <a:effectLst/>
        </p:spPr>
        <p:txBody>
          <a:bodyPr/>
          <a:lstStyle/>
          <a:p>
            <a:endParaRPr lang="en-US"/>
          </a:p>
        </p:txBody>
      </p:sp>
      <p:sp>
        <p:nvSpPr>
          <p:cNvPr id="34859" name="Line 43"/>
          <p:cNvSpPr>
            <a:spLocks noChangeShapeType="1"/>
          </p:cNvSpPr>
          <p:nvPr/>
        </p:nvSpPr>
        <p:spPr bwMode="auto">
          <a:xfrm flipH="1">
            <a:off x="3198813" y="4267200"/>
            <a:ext cx="460375" cy="1588"/>
          </a:xfrm>
          <a:prstGeom prst="line">
            <a:avLst/>
          </a:prstGeom>
          <a:noFill/>
          <a:ln w="9360">
            <a:solidFill>
              <a:srgbClr val="000000"/>
            </a:solidFill>
            <a:miter lim="800000"/>
            <a:headEnd/>
            <a:tailEnd type="triangle" w="med" len="med"/>
          </a:ln>
          <a:effectLst/>
        </p:spPr>
        <p:txBody>
          <a:bodyPr/>
          <a:lstStyle/>
          <a:p>
            <a:endParaRPr lang="en-US"/>
          </a:p>
        </p:txBody>
      </p:sp>
      <p:sp>
        <p:nvSpPr>
          <p:cNvPr id="45" name="Line 38"/>
          <p:cNvSpPr>
            <a:spLocks noChangeShapeType="1"/>
          </p:cNvSpPr>
          <p:nvPr/>
        </p:nvSpPr>
        <p:spPr bwMode="auto">
          <a:xfrm flipH="1">
            <a:off x="3200400" y="5484812"/>
            <a:ext cx="460375" cy="1588"/>
          </a:xfrm>
          <a:prstGeom prst="line">
            <a:avLst/>
          </a:prstGeom>
          <a:noFill/>
          <a:ln w="9360">
            <a:solidFill>
              <a:srgbClr val="000000"/>
            </a:solidFill>
            <a:miter lim="800000"/>
            <a:headEnd/>
            <a:tail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350837" y="381000"/>
            <a:ext cx="8716963"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 System Using Physical Addressing</a:t>
            </a:r>
          </a:p>
        </p:txBody>
      </p:sp>
      <p:sp>
        <p:nvSpPr>
          <p:cNvPr id="9218" name="Rectangle 2"/>
          <p:cNvSpPr>
            <a:spLocks noGrp="1" noChangeArrowheads="1"/>
          </p:cNvSpPr>
          <p:nvPr>
            <p:ph idx="1"/>
          </p:nvPr>
        </p:nvSpPr>
        <p:spPr>
          <a:xfrm>
            <a:off x="455612" y="5791200"/>
            <a:ext cx="8307388" cy="88106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Used </a:t>
            </a:r>
            <a:r>
              <a:rPr lang="en-GB" dirty="0" smtClean="0"/>
              <a:t>in “simple” systems with embedded microcontrollers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In </a:t>
            </a:r>
            <a:r>
              <a:rPr lang="en-GB" dirty="0"/>
              <a:t>devices</a:t>
            </a:r>
            <a:r>
              <a:rPr lang="en-GB" dirty="0" smtClean="0"/>
              <a:t> such as like </a:t>
            </a:r>
            <a:r>
              <a:rPr lang="en-GB" dirty="0"/>
              <a:t>cars, elevators,</a:t>
            </a:r>
            <a:r>
              <a:rPr lang="en-GB" dirty="0" smtClean="0"/>
              <a:t> digital </a:t>
            </a:r>
            <a:r>
              <a:rPr lang="en-GB" dirty="0"/>
              <a:t>picture </a:t>
            </a:r>
            <a:r>
              <a:rPr lang="en-GB" dirty="0" smtClean="0"/>
              <a:t>frames, ...</a:t>
            </a:r>
            <a:endParaRPr lang="en-GB" dirty="0"/>
          </a:p>
        </p:txBody>
      </p:sp>
      <p:sp>
        <p:nvSpPr>
          <p:cNvPr id="9219" name="Rectangle 3"/>
          <p:cNvSpPr>
            <a:spLocks noChangeArrowheads="1"/>
          </p:cNvSpPr>
          <p:nvPr/>
        </p:nvSpPr>
        <p:spPr bwMode="auto">
          <a:xfrm>
            <a:off x="4648200" y="4233863"/>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0" name="Text Box 4"/>
          <p:cNvSpPr txBox="1">
            <a:spLocks noChangeArrowheads="1"/>
          </p:cNvSpPr>
          <p:nvPr/>
        </p:nvSpPr>
        <p:spPr bwMode="auto">
          <a:xfrm>
            <a:off x="4341813" y="1665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0:</a:t>
            </a:r>
          </a:p>
        </p:txBody>
      </p:sp>
      <p:sp>
        <p:nvSpPr>
          <p:cNvPr id="9221" name="Text Box 5"/>
          <p:cNvSpPr txBox="1">
            <a:spLocks noChangeArrowheads="1"/>
          </p:cNvSpPr>
          <p:nvPr/>
        </p:nvSpPr>
        <p:spPr bwMode="auto">
          <a:xfrm>
            <a:off x="4341813" y="1893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1:</a:t>
            </a:r>
          </a:p>
        </p:txBody>
      </p:sp>
      <p:sp>
        <p:nvSpPr>
          <p:cNvPr id="9222" name="Text Box 6"/>
          <p:cNvSpPr txBox="1">
            <a:spLocks noChangeArrowheads="1"/>
          </p:cNvSpPr>
          <p:nvPr/>
        </p:nvSpPr>
        <p:spPr bwMode="auto">
          <a:xfrm>
            <a:off x="4103002" y="4186238"/>
            <a:ext cx="584839"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3300"/>
                </a:solidFill>
                <a:latin typeface="Calibri" pitchFamily="34" charset="0"/>
              </a:rPr>
              <a:t>M-1</a:t>
            </a:r>
            <a:r>
              <a:rPr lang="en-GB" sz="1600" dirty="0">
                <a:solidFill>
                  <a:srgbClr val="003300"/>
                </a:solidFill>
                <a:latin typeface="Calibri" pitchFamily="34" charset="0"/>
              </a:rPr>
              <a:t>:</a:t>
            </a:r>
          </a:p>
        </p:txBody>
      </p:sp>
      <p:sp>
        <p:nvSpPr>
          <p:cNvPr id="9223" name="Text Box 7"/>
          <p:cNvSpPr txBox="1">
            <a:spLocks noChangeArrowheads="1"/>
          </p:cNvSpPr>
          <p:nvPr/>
        </p:nvSpPr>
        <p:spPr bwMode="auto">
          <a:xfrm>
            <a:off x="4379913" y="1371600"/>
            <a:ext cx="1388841"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Main memory</a:t>
            </a:r>
          </a:p>
        </p:txBody>
      </p:sp>
      <p:sp>
        <p:nvSpPr>
          <p:cNvPr id="9226" name="Rectangle 10"/>
          <p:cNvSpPr>
            <a:spLocks noChangeArrowheads="1"/>
          </p:cNvSpPr>
          <p:nvPr/>
        </p:nvSpPr>
        <p:spPr bwMode="auto">
          <a:xfrm>
            <a:off x="1600200" y="246740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sp>
        <p:nvSpPr>
          <p:cNvPr id="9231" name="Text Box 15"/>
          <p:cNvSpPr txBox="1">
            <a:spLocks noChangeArrowheads="1"/>
          </p:cNvSpPr>
          <p:nvPr/>
        </p:nvSpPr>
        <p:spPr bwMode="auto">
          <a:xfrm>
            <a:off x="4343400" y="2122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2:</a:t>
            </a:r>
          </a:p>
        </p:txBody>
      </p:sp>
      <p:sp>
        <p:nvSpPr>
          <p:cNvPr id="9232" name="Text Box 16"/>
          <p:cNvSpPr txBox="1">
            <a:spLocks noChangeArrowheads="1"/>
          </p:cNvSpPr>
          <p:nvPr/>
        </p:nvSpPr>
        <p:spPr bwMode="auto">
          <a:xfrm>
            <a:off x="4341813" y="23510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3:</a:t>
            </a:r>
          </a:p>
        </p:txBody>
      </p:sp>
      <p:sp>
        <p:nvSpPr>
          <p:cNvPr id="9233" name="Rectangle 17"/>
          <p:cNvSpPr>
            <a:spLocks noChangeArrowheads="1"/>
          </p:cNvSpPr>
          <p:nvPr/>
        </p:nvSpPr>
        <p:spPr bwMode="auto">
          <a:xfrm>
            <a:off x="4648200" y="16700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4" name="Rectangle 18"/>
          <p:cNvSpPr>
            <a:spLocks noChangeArrowheads="1"/>
          </p:cNvSpPr>
          <p:nvPr/>
        </p:nvSpPr>
        <p:spPr bwMode="auto">
          <a:xfrm>
            <a:off x="4648200" y="18986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4648200" y="21272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4648200" y="23558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4648200" y="25844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8" name="Rectangle 22"/>
          <p:cNvSpPr>
            <a:spLocks noChangeArrowheads="1"/>
          </p:cNvSpPr>
          <p:nvPr/>
        </p:nvSpPr>
        <p:spPr bwMode="auto">
          <a:xfrm>
            <a:off x="4648200" y="28130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9" name="Text Box 23"/>
          <p:cNvSpPr txBox="1">
            <a:spLocks noChangeArrowheads="1"/>
          </p:cNvSpPr>
          <p:nvPr/>
        </p:nvSpPr>
        <p:spPr bwMode="auto">
          <a:xfrm>
            <a:off x="4341813" y="2579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4:</a:t>
            </a:r>
          </a:p>
        </p:txBody>
      </p:sp>
      <p:sp>
        <p:nvSpPr>
          <p:cNvPr id="9240" name="Text Box 24"/>
          <p:cNvSpPr txBox="1">
            <a:spLocks noChangeArrowheads="1"/>
          </p:cNvSpPr>
          <p:nvPr/>
        </p:nvSpPr>
        <p:spPr bwMode="auto">
          <a:xfrm>
            <a:off x="4341813" y="2808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5:</a:t>
            </a:r>
          </a:p>
        </p:txBody>
      </p:sp>
      <p:sp>
        <p:nvSpPr>
          <p:cNvPr id="9241" name="Rectangle 25"/>
          <p:cNvSpPr>
            <a:spLocks noChangeArrowheads="1"/>
          </p:cNvSpPr>
          <p:nvPr/>
        </p:nvSpPr>
        <p:spPr bwMode="auto">
          <a:xfrm>
            <a:off x="4648200" y="30416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2" name="Rectangle 26"/>
          <p:cNvSpPr>
            <a:spLocks noChangeArrowheads="1"/>
          </p:cNvSpPr>
          <p:nvPr/>
        </p:nvSpPr>
        <p:spPr bwMode="auto">
          <a:xfrm>
            <a:off x="4648200" y="32702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3" name="Text Box 27"/>
          <p:cNvSpPr txBox="1">
            <a:spLocks noChangeArrowheads="1"/>
          </p:cNvSpPr>
          <p:nvPr/>
        </p:nvSpPr>
        <p:spPr bwMode="auto">
          <a:xfrm>
            <a:off x="4341813" y="3036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6:</a:t>
            </a:r>
          </a:p>
        </p:txBody>
      </p:sp>
      <p:sp>
        <p:nvSpPr>
          <p:cNvPr id="9244" name="Text Box 28"/>
          <p:cNvSpPr txBox="1">
            <a:spLocks noChangeArrowheads="1"/>
          </p:cNvSpPr>
          <p:nvPr/>
        </p:nvSpPr>
        <p:spPr bwMode="auto">
          <a:xfrm>
            <a:off x="4343400" y="3265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7:</a:t>
            </a:r>
          </a:p>
        </p:txBody>
      </p:sp>
      <p:sp>
        <p:nvSpPr>
          <p:cNvPr id="9245" name="Rectangle 29"/>
          <p:cNvSpPr>
            <a:spLocks noChangeArrowheads="1"/>
          </p:cNvSpPr>
          <p:nvPr/>
        </p:nvSpPr>
        <p:spPr bwMode="auto">
          <a:xfrm>
            <a:off x="4648200" y="4010025"/>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5" name="Text Box 9"/>
          <p:cNvSpPr txBox="1">
            <a:spLocks noChangeArrowheads="1"/>
          </p:cNvSpPr>
          <p:nvPr/>
        </p:nvSpPr>
        <p:spPr bwMode="auto">
          <a:xfrm>
            <a:off x="2819400" y="2226391"/>
            <a:ext cx="1395808" cy="51680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Physical </a:t>
            </a:r>
            <a:r>
              <a:rPr lang="en-GB" sz="1400" dirty="0" smtClean="0">
                <a:latin typeface="Calibri" pitchFamily="34" charset="0"/>
              </a:rPr>
              <a:t>address</a:t>
            </a:r>
            <a:endParaRPr lang="en-GB" sz="1400" dirty="0">
              <a:latin typeface="Calibri" pitchFamily="34"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a:t>
            </a:r>
          </a:p>
        </p:txBody>
      </p:sp>
      <p:sp>
        <p:nvSpPr>
          <p:cNvPr id="9247" name="AutoShape 31"/>
          <p:cNvSpPr>
            <a:spLocks/>
          </p:cNvSpPr>
          <p:nvPr/>
        </p:nvSpPr>
        <p:spPr bwMode="auto">
          <a:xfrm>
            <a:off x="5638801" y="2584450"/>
            <a:ext cx="76200" cy="914400"/>
          </a:xfrm>
          <a:prstGeom prst="rightBrace">
            <a:avLst>
              <a:gd name="adj1" fmla="val 100000"/>
              <a:gd name="adj2" fmla="val 50000"/>
            </a:avLst>
          </a:prstGeom>
          <a:noFill/>
          <a:ln w="19050">
            <a:solidFill>
              <a:schemeClr val="tx1"/>
            </a:solidFill>
            <a:miter lim="800000"/>
            <a:headEnd/>
            <a:tailEnd/>
          </a:ln>
          <a:effectLst/>
        </p:spPr>
        <p:txBody>
          <a:bodyPr wrap="none" anchor="ctr"/>
          <a:lstStyle/>
          <a:p>
            <a:endParaRPr lang="en-US"/>
          </a:p>
        </p:txBody>
      </p:sp>
      <p:sp>
        <p:nvSpPr>
          <p:cNvPr id="9248" name="Text Box 32"/>
          <p:cNvSpPr txBox="1">
            <a:spLocks noChangeArrowheads="1"/>
          </p:cNvSpPr>
          <p:nvPr/>
        </p:nvSpPr>
        <p:spPr bwMode="auto">
          <a:xfrm>
            <a:off x="3771900" y="4848225"/>
            <a:ext cx="95697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Data word</a:t>
            </a:r>
          </a:p>
        </p:txBody>
      </p:sp>
      <p:sp>
        <p:nvSpPr>
          <p:cNvPr id="9249" name="Rectangle 33"/>
          <p:cNvSpPr>
            <a:spLocks noChangeArrowheads="1"/>
          </p:cNvSpPr>
          <p:nvPr/>
        </p:nvSpPr>
        <p:spPr bwMode="auto">
          <a:xfrm>
            <a:off x="4648200" y="3499301"/>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50" name="Text Box 34"/>
          <p:cNvSpPr txBox="1">
            <a:spLocks noChangeArrowheads="1"/>
          </p:cNvSpPr>
          <p:nvPr/>
        </p:nvSpPr>
        <p:spPr bwMode="auto">
          <a:xfrm>
            <a:off x="4341813" y="350043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8:</a:t>
            </a:r>
          </a:p>
        </p:txBody>
      </p:sp>
      <p:sp>
        <p:nvSpPr>
          <p:cNvPr id="9251" name="Rectangle 35"/>
          <p:cNvSpPr>
            <a:spLocks noChangeArrowheads="1"/>
          </p:cNvSpPr>
          <p:nvPr/>
        </p:nvSpPr>
        <p:spPr bwMode="auto">
          <a:xfrm>
            <a:off x="4724400" y="3733800"/>
            <a:ext cx="914400" cy="228600"/>
          </a:xfrm>
          <a:prstGeom prst="rect">
            <a:avLst/>
          </a:prstGeom>
          <a:noFill/>
          <a:ln w="9525">
            <a:noFill/>
            <a:round/>
            <a:headEnd/>
            <a:tailEnd/>
          </a:ln>
          <a:effectLst/>
        </p:spPr>
        <p:txBody>
          <a:bodyPr vert="eaVert" wrap="none" lIns="90360" tIns="44280" rIns="90360" bIns="44280" anchor="ctr"/>
          <a:lstStyle/>
          <a:p>
            <a:pPr algn="ctr" rtl="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a:t>
            </a:r>
          </a:p>
        </p:txBody>
      </p:sp>
      <p:cxnSp>
        <p:nvCxnSpPr>
          <p:cNvPr id="40" name="Straight Arrow Connector 39"/>
          <p:cNvCxnSpPr>
            <a:stCxn id="9226" idx="3"/>
            <a:endCxn id="9239" idx="1"/>
          </p:cNvCxnSpPr>
          <p:nvPr/>
        </p:nvCxnSpPr>
        <p:spPr bwMode="auto">
          <a:xfrm flipV="1">
            <a:off x="2667000" y="2732732"/>
            <a:ext cx="16748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5" name="Straight Connector 54"/>
          <p:cNvCxnSpPr/>
          <p:nvPr/>
        </p:nvCxnSpPr>
        <p:spPr bwMode="auto">
          <a:xfrm rot="10800000" flipH="1">
            <a:off x="5791201" y="3041650"/>
            <a:ext cx="533399" cy="1588"/>
          </a:xfrm>
          <a:prstGeom prst="line">
            <a:avLst/>
          </a:prstGeom>
          <a:no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5400000">
            <a:off x="5403850" y="3956844"/>
            <a:ext cx="1839912" cy="1588"/>
          </a:xfrm>
          <a:prstGeom prst="line">
            <a:avLst/>
          </a:prstGeom>
          <a:noFill/>
          <a:ln w="25400" cap="flat" cmpd="sng" algn="ctr">
            <a:solidFill>
              <a:schemeClr val="tx1"/>
            </a:solidFill>
            <a:prstDash val="solid"/>
            <a:round/>
            <a:headEnd type="none" w="med" len="med"/>
            <a:tailEnd type="none" w="med" len="med"/>
          </a:ln>
          <a:effectLst/>
        </p:spPr>
      </p:cxnSp>
      <p:cxnSp>
        <p:nvCxnSpPr>
          <p:cNvPr id="61" name="Shape 60"/>
          <p:cNvCxnSpPr/>
          <p:nvPr/>
        </p:nvCxnSpPr>
        <p:spPr bwMode="auto">
          <a:xfrm rot="10800000">
            <a:off x="2133602" y="3000809"/>
            <a:ext cx="4189410" cy="1876787"/>
          </a:xfrm>
          <a:prstGeom prst="bentConnector3">
            <a:avLst>
              <a:gd name="adj1" fmla="val 99990"/>
            </a:avLst>
          </a:prstGeom>
          <a:noFill/>
          <a:ln w="25400"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304800" y="381000"/>
            <a:ext cx="540543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Fork() Revisited</a:t>
            </a:r>
          </a:p>
        </p:txBody>
      </p:sp>
      <p:sp>
        <p:nvSpPr>
          <p:cNvPr id="35842" name="Rectangle 2"/>
          <p:cNvSpPr>
            <a:spLocks noGrp="1" noChangeArrowheads="1"/>
          </p:cNvSpPr>
          <p:nvPr>
            <p:ph type="body" idx="1"/>
          </p:nvPr>
        </p:nvSpPr>
        <p:spPr>
          <a:xfrm>
            <a:off x="315914" y="990600"/>
            <a:ext cx="8307387" cy="5518150"/>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effectLst/>
              </a:rPr>
              <a:t>To create a new process using </a:t>
            </a:r>
            <a:r>
              <a:rPr lang="en-GB">
                <a:effectLst/>
                <a:latin typeface="Courier New" pitchFamily="49" charset="0"/>
              </a:rPr>
              <a:t>fork()</a:t>
            </a:r>
            <a:r>
              <a:rPr lang="en-GB">
                <a:effectLst/>
              </a:rPr>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Make copies of the old process’s mm_struct, vm_area_struct’s, and page tables.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At this point the two processes share all of their pages.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How to get separate spaces without copying all the virtual pages from one space to another?</a:t>
            </a:r>
          </a:p>
          <a:p>
            <a:pPr lvl="3">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“Copy on Write” (COW) technique.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Copy-on-write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Mark PTE's of  writeable areas as read-only</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Writes by either process to these pages will cause page faults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Flag vm_area_struct’s for these areas as private “copy-on-write”</a:t>
            </a:r>
          </a:p>
          <a:p>
            <a:pPr lvl="3">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Fault handler recognizes copy-on-write, makes a copy of the page, and restores write permissions.</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Net result: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Copies are deferred until absolutely necessary (i.e., when one of the processes tries to modify a shared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p:txBody>
          <a:bodyPr/>
          <a:lstStyle/>
          <a:p>
            <a:r>
              <a:rPr lang="en-US"/>
              <a:t>Discussion</a:t>
            </a:r>
          </a:p>
        </p:txBody>
      </p:sp>
      <p:sp>
        <p:nvSpPr>
          <p:cNvPr id="1429507" name="Rectangle 3"/>
          <p:cNvSpPr>
            <a:spLocks noGrp="1" noChangeArrowheads="1"/>
          </p:cNvSpPr>
          <p:nvPr>
            <p:ph idx="1"/>
          </p:nvPr>
        </p:nvSpPr>
        <p:spPr/>
        <p:txBody>
          <a:bodyPr/>
          <a:lstStyle/>
          <a:p>
            <a:r>
              <a:rPr lang="en-US" dirty="0"/>
              <a:t>How does the kernel manage stack growth?</a:t>
            </a:r>
          </a:p>
          <a:p>
            <a:r>
              <a:rPr lang="en-US" dirty="0"/>
              <a:t>How does the kernel manage heap growth</a:t>
            </a:r>
            <a:r>
              <a:rPr lang="en-US" dirty="0" smtClean="0"/>
              <a:t>?</a:t>
            </a:r>
          </a:p>
          <a:p>
            <a:r>
              <a:rPr lang="en-US" dirty="0" smtClean="0"/>
              <a:t>How does the kernel manage dynamic libraries?</a:t>
            </a:r>
          </a:p>
          <a:p>
            <a:r>
              <a:rPr lang="en-US" dirty="0"/>
              <a:t>How can multiple user processes share</a:t>
            </a:r>
            <a:r>
              <a:rPr lang="en-US" dirty="0" smtClean="0"/>
              <a:t> writable data</a:t>
            </a:r>
            <a:r>
              <a:rPr lang="en-US" dirty="0"/>
              <a:t>?</a:t>
            </a:r>
          </a:p>
          <a:p>
            <a:r>
              <a:rPr lang="en-US" dirty="0"/>
              <a:t>How can </a:t>
            </a:r>
            <a:r>
              <a:rPr lang="en-US" dirty="0" err="1">
                <a:latin typeface="Courier New" pitchFamily="-65" charset="0"/>
              </a:rPr>
              <a:t>mmap</a:t>
            </a:r>
            <a:r>
              <a:rPr lang="en-US" dirty="0"/>
              <a:t> be used to access file contents in arbitrary (non-sequential) order? </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en-US" dirty="0" smtClean="0"/>
              <a:t>9.9</a:t>
            </a:r>
            <a:r>
              <a:rPr lang="en-US" dirty="0"/>
              <a:t>: Dynamic Memory Allocation</a:t>
            </a:r>
          </a:p>
        </p:txBody>
      </p:sp>
      <p:sp>
        <p:nvSpPr>
          <p:cNvPr id="1250307" name="Rectangle 3"/>
          <p:cNvSpPr>
            <a:spLocks noGrp="1" noChangeArrowheads="1"/>
          </p:cNvSpPr>
          <p:nvPr>
            <p:ph idx="1"/>
          </p:nvPr>
        </p:nvSpPr>
        <p:spPr/>
        <p:txBody>
          <a:bodyPr/>
          <a:lstStyle/>
          <a:p>
            <a:r>
              <a:rPr lang="en-US" dirty="0" smtClean="0"/>
              <a:t>Motivation</a:t>
            </a:r>
          </a:p>
          <a:p>
            <a:pPr lvl="1"/>
            <a:r>
              <a:rPr lang="en-US" dirty="0" smtClean="0"/>
              <a:t>Size of data structures may be known only at runtime</a:t>
            </a:r>
          </a:p>
          <a:p>
            <a:r>
              <a:rPr lang="en-US" dirty="0" smtClean="0"/>
              <a:t>Essentials</a:t>
            </a:r>
            <a:endParaRPr lang="en-US" dirty="0"/>
          </a:p>
          <a:p>
            <a:pPr lvl="1"/>
            <a:r>
              <a:rPr lang="en-US" dirty="0"/>
              <a:t>Heap: demand-zero memory immediately after </a:t>
            </a:r>
            <a:r>
              <a:rPr lang="en-US" dirty="0" err="1"/>
              <a:t>bss</a:t>
            </a:r>
            <a:r>
              <a:rPr lang="en-US" dirty="0"/>
              <a:t> area, grows upward</a:t>
            </a:r>
          </a:p>
          <a:p>
            <a:pPr lvl="1"/>
            <a:r>
              <a:rPr lang="en-US" dirty="0"/>
              <a:t>Allocator manages heap as collection of variable sized blocks.</a:t>
            </a:r>
          </a:p>
          <a:p>
            <a:r>
              <a:rPr lang="en-US" dirty="0"/>
              <a:t>Two styles of allocators:</a:t>
            </a:r>
          </a:p>
          <a:p>
            <a:pPr lvl="1"/>
            <a:r>
              <a:rPr lang="en-US" u="sng" dirty="0"/>
              <a:t>Explicit</a:t>
            </a:r>
            <a:r>
              <a:rPr lang="en-US" dirty="0"/>
              <a:t>: allocation and freeing both explicit</a:t>
            </a:r>
          </a:p>
          <a:p>
            <a:pPr lvl="2"/>
            <a:r>
              <a:rPr lang="en-US" dirty="0"/>
              <a:t>C (</a:t>
            </a:r>
            <a:r>
              <a:rPr lang="en-US" dirty="0" err="1">
                <a:latin typeface="Courier New" pitchFamily="-65" charset="0"/>
              </a:rPr>
              <a:t>malloc</a:t>
            </a:r>
            <a:r>
              <a:rPr lang="en-US" dirty="0"/>
              <a:t> and </a:t>
            </a:r>
            <a:r>
              <a:rPr lang="en-US" dirty="0">
                <a:latin typeface="Courier New" pitchFamily="-65" charset="0"/>
              </a:rPr>
              <a:t>free</a:t>
            </a:r>
            <a:r>
              <a:rPr lang="en-US" dirty="0"/>
              <a:t>), C++ (</a:t>
            </a:r>
            <a:r>
              <a:rPr lang="en-US" dirty="0">
                <a:latin typeface="Courier New" pitchFamily="-65" charset="0"/>
              </a:rPr>
              <a:t>new</a:t>
            </a:r>
            <a:r>
              <a:rPr lang="en-US" dirty="0"/>
              <a:t> and </a:t>
            </a:r>
            <a:r>
              <a:rPr lang="en-US" dirty="0">
                <a:latin typeface="Courier New" pitchFamily="-65" charset="0"/>
              </a:rPr>
              <a:t>free</a:t>
            </a:r>
            <a:r>
              <a:rPr lang="en-US" dirty="0"/>
              <a:t>)</a:t>
            </a:r>
          </a:p>
          <a:p>
            <a:pPr lvl="1"/>
            <a:r>
              <a:rPr lang="en-US" u="sng" dirty="0"/>
              <a:t>Implicit</a:t>
            </a:r>
            <a:r>
              <a:rPr lang="en-US" dirty="0"/>
              <a:t>: allocation explicit, freeing implicit</a:t>
            </a:r>
          </a:p>
          <a:p>
            <a:pPr lvl="2"/>
            <a:r>
              <a:rPr lang="en-US" dirty="0"/>
              <a:t>Java, Lisp, ML</a:t>
            </a:r>
          </a:p>
          <a:p>
            <a:pPr lvl="2"/>
            <a:r>
              <a:rPr lang="en-US" dirty="0"/>
              <a:t>Garbage collection: automatically freeing unused blocks</a:t>
            </a:r>
          </a:p>
          <a:p>
            <a:pPr lvl="1"/>
            <a:r>
              <a:rPr lang="en-US" dirty="0"/>
              <a:t>Tradeoffs: ease of (correct) use, runtime overhead</a:t>
            </a:r>
          </a:p>
          <a:p>
            <a:pPr lvl="1"/>
            <a:endParaRPr lang="en-US"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7200" y="559260"/>
            <a:ext cx="6553200" cy="57308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latin typeface="Calibri" charset="0"/>
              </a:rPr>
              <a:t>Heap Management</a:t>
            </a:r>
            <a:endParaRPr lang="en-GB" dirty="0">
              <a:latin typeface="Calibri" charset="0"/>
            </a:endParaRPr>
          </a:p>
        </p:txBody>
      </p:sp>
      <p:sp>
        <p:nvSpPr>
          <p:cNvPr id="11267" name="Rectangle 2"/>
          <p:cNvSpPr>
            <a:spLocks noChangeArrowheads="1"/>
          </p:cNvSpPr>
          <p:nvPr/>
        </p:nvSpPr>
        <p:spPr bwMode="auto">
          <a:xfrm>
            <a:off x="3457575" y="1335548"/>
            <a:ext cx="3200400" cy="487362"/>
          </a:xfrm>
          <a:prstGeom prst="rect">
            <a:avLst/>
          </a:prstGeom>
          <a:solidFill>
            <a:srgbClr val="F1C7C7"/>
          </a:solidFill>
          <a:ln w="25560">
            <a:solidFill>
              <a:schemeClr val="tx1"/>
            </a:solidFill>
            <a:miter lim="800000"/>
            <a:headEnd/>
            <a:tailEnd/>
          </a:ln>
        </p:spPr>
        <p:txBody>
          <a:bodyPr wrap="none" lIns="90000" tIns="46800" rIns="90000" bIns="46800" anchor="ctr">
            <a:prstTxWarp prst="textNoShape">
              <a:avLst/>
            </a:prstTxWarp>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charset="0"/>
              </a:rPr>
              <a:t>kernel virtual memory</a:t>
            </a:r>
          </a:p>
        </p:txBody>
      </p:sp>
      <p:sp>
        <p:nvSpPr>
          <p:cNvPr id="11268" name="Rectangle 4"/>
          <p:cNvSpPr>
            <a:spLocks noChangeArrowheads="1"/>
          </p:cNvSpPr>
          <p:nvPr/>
        </p:nvSpPr>
        <p:spPr bwMode="auto">
          <a:xfrm>
            <a:off x="3457575" y="2083260"/>
            <a:ext cx="3200400" cy="2343150"/>
          </a:xfrm>
          <a:prstGeom prst="rect">
            <a:avLst/>
          </a:prstGeom>
          <a:solidFill>
            <a:srgbClr val="C0C0C0"/>
          </a:solidFill>
          <a:ln w="25560">
            <a:solidFill>
              <a:schemeClr val="tx1"/>
            </a:solidFill>
            <a:miter lim="800000"/>
            <a:headEnd/>
            <a:tailEnd/>
          </a:ln>
        </p:spPr>
        <p:txBody>
          <a:bodyPr wrap="none" anchor="ctr">
            <a:prstTxWarp prst="textNoShape">
              <a:avLst/>
            </a:prstTxWarp>
          </a:bodyPr>
          <a:lstStyle/>
          <a:p>
            <a:pPr eaLnBrk="0" hangingPunct="0"/>
            <a:endParaRPr lang="en-US"/>
          </a:p>
        </p:txBody>
      </p:sp>
      <p:sp>
        <p:nvSpPr>
          <p:cNvPr id="11269" name="Rectangle 5"/>
          <p:cNvSpPr>
            <a:spLocks noChangeArrowheads="1"/>
          </p:cNvSpPr>
          <p:nvPr/>
        </p:nvSpPr>
        <p:spPr bwMode="auto">
          <a:xfrm>
            <a:off x="3457575" y="4429585"/>
            <a:ext cx="3200400" cy="669925"/>
          </a:xfrm>
          <a:prstGeom prst="rect">
            <a:avLst/>
          </a:prstGeom>
          <a:solidFill>
            <a:srgbClr val="D5F1CF"/>
          </a:solidFill>
          <a:ln w="25560">
            <a:solidFill>
              <a:schemeClr val="tx1"/>
            </a:solidFill>
            <a:miter lim="800000"/>
            <a:headEnd/>
            <a:tailEnd/>
          </a:ln>
        </p:spPr>
        <p:txBody>
          <a:bodyPr wrap="none" lIns="90000" tIns="46800" rIns="90000" bIns="46800" anchor="ctr">
            <a:prstTxWarp prst="textNoShape">
              <a:avLst/>
            </a:prstTxWarp>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charset="0"/>
              </a:rPr>
              <a:t>run-time heap (via </a:t>
            </a:r>
            <a:r>
              <a:rPr lang="en-GB" sz="1800">
                <a:latin typeface="Courier New" charset="0"/>
              </a:rPr>
              <a:t>malloc</a:t>
            </a:r>
            <a:r>
              <a:rPr lang="en-GB" sz="1800">
                <a:latin typeface="Calibri" charset="0"/>
              </a:rPr>
              <a:t>)</a:t>
            </a:r>
          </a:p>
        </p:txBody>
      </p:sp>
      <p:sp>
        <p:nvSpPr>
          <p:cNvPr id="11270" name="Rectangle 7"/>
          <p:cNvSpPr>
            <a:spLocks noChangeArrowheads="1"/>
          </p:cNvSpPr>
          <p:nvPr/>
        </p:nvSpPr>
        <p:spPr bwMode="auto">
          <a:xfrm>
            <a:off x="3457575" y="5845635"/>
            <a:ext cx="3200400" cy="396875"/>
          </a:xfrm>
          <a:prstGeom prst="rect">
            <a:avLst/>
          </a:prstGeom>
          <a:solidFill>
            <a:schemeClr val="bg1"/>
          </a:solidFill>
          <a:ln w="25560">
            <a:solidFill>
              <a:schemeClr val="tx1"/>
            </a:solidFill>
            <a:miter lim="800000"/>
            <a:headEnd/>
            <a:tailEnd/>
          </a:ln>
        </p:spPr>
        <p:txBody>
          <a:bodyPr wrap="none" lIns="90000" tIns="46800" rIns="90000" bIns="46800" anchor="ctr">
            <a:prstTxWarp prst="textNoShape">
              <a:avLst/>
            </a:prstTxWarp>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charset="0"/>
              </a:rPr>
              <a:t>program text (.</a:t>
            </a:r>
            <a:r>
              <a:rPr lang="en-GB" sz="1800">
                <a:latin typeface="Courier New" charset="0"/>
              </a:rPr>
              <a:t>text</a:t>
            </a:r>
            <a:r>
              <a:rPr lang="en-GB" sz="1800">
                <a:latin typeface="Calibri" charset="0"/>
              </a:rPr>
              <a:t>)</a:t>
            </a:r>
          </a:p>
        </p:txBody>
      </p:sp>
      <p:sp>
        <p:nvSpPr>
          <p:cNvPr id="11271" name="Rectangle 8"/>
          <p:cNvSpPr>
            <a:spLocks noChangeArrowheads="1"/>
          </p:cNvSpPr>
          <p:nvPr/>
        </p:nvSpPr>
        <p:spPr bwMode="auto">
          <a:xfrm>
            <a:off x="3457575" y="5464635"/>
            <a:ext cx="3200400" cy="396875"/>
          </a:xfrm>
          <a:prstGeom prst="rect">
            <a:avLst/>
          </a:prstGeom>
          <a:solidFill>
            <a:schemeClr val="bg1"/>
          </a:solidFill>
          <a:ln w="25560">
            <a:solidFill>
              <a:schemeClr val="tx1"/>
            </a:solidFill>
            <a:miter lim="800000"/>
            <a:headEnd/>
            <a:tailEnd/>
          </a:ln>
        </p:spPr>
        <p:txBody>
          <a:bodyPr wrap="none" lIns="90000" tIns="46800" rIns="90000" bIns="46800" anchor="ctr">
            <a:prstTxWarp prst="textNoShape">
              <a:avLst/>
            </a:prstTxWarp>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charset="0"/>
              </a:rPr>
              <a:t>initialized data (.</a:t>
            </a:r>
            <a:r>
              <a:rPr lang="en-GB" sz="1800">
                <a:latin typeface="Courier New" charset="0"/>
              </a:rPr>
              <a:t>data</a:t>
            </a:r>
            <a:r>
              <a:rPr lang="en-GB" sz="1800">
                <a:latin typeface="Calibri" charset="0"/>
              </a:rPr>
              <a:t>)</a:t>
            </a:r>
          </a:p>
        </p:txBody>
      </p:sp>
      <p:sp>
        <p:nvSpPr>
          <p:cNvPr id="11272" name="Rectangle 9"/>
          <p:cNvSpPr>
            <a:spLocks noChangeArrowheads="1"/>
          </p:cNvSpPr>
          <p:nvPr/>
        </p:nvSpPr>
        <p:spPr bwMode="auto">
          <a:xfrm>
            <a:off x="3457575" y="5083635"/>
            <a:ext cx="3200400" cy="396875"/>
          </a:xfrm>
          <a:prstGeom prst="rect">
            <a:avLst/>
          </a:prstGeom>
          <a:solidFill>
            <a:schemeClr val="bg1"/>
          </a:solidFill>
          <a:ln w="25560">
            <a:solidFill>
              <a:schemeClr val="tx1"/>
            </a:solidFill>
            <a:miter lim="800000"/>
            <a:headEnd/>
            <a:tailEnd/>
          </a:ln>
        </p:spPr>
        <p:txBody>
          <a:bodyPr wrap="none" lIns="90000" tIns="46800" rIns="90000" bIns="46800" anchor="ctr">
            <a:prstTxWarp prst="textNoShape">
              <a:avLst/>
            </a:prstTxWarp>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charset="0"/>
              </a:rPr>
              <a:t>uninitialized data (.</a:t>
            </a:r>
            <a:r>
              <a:rPr lang="en-GB" sz="1800">
                <a:latin typeface="Courier New" charset="0"/>
              </a:rPr>
              <a:t>bss</a:t>
            </a:r>
            <a:r>
              <a:rPr lang="en-GB" sz="1800">
                <a:latin typeface="Calibri" charset="0"/>
              </a:rPr>
              <a:t>)</a:t>
            </a:r>
          </a:p>
        </p:txBody>
      </p:sp>
      <p:sp>
        <p:nvSpPr>
          <p:cNvPr id="11273" name="Rectangle 11"/>
          <p:cNvSpPr>
            <a:spLocks noChangeArrowheads="1"/>
          </p:cNvSpPr>
          <p:nvPr/>
        </p:nvSpPr>
        <p:spPr bwMode="auto">
          <a:xfrm>
            <a:off x="3457575" y="1792748"/>
            <a:ext cx="3200400" cy="334962"/>
          </a:xfrm>
          <a:prstGeom prst="rect">
            <a:avLst/>
          </a:prstGeom>
          <a:solidFill>
            <a:schemeClr val="bg1"/>
          </a:solidFill>
          <a:ln w="25560">
            <a:solidFill>
              <a:schemeClr val="tx1"/>
            </a:solidFill>
            <a:miter lim="800000"/>
            <a:headEnd/>
            <a:tailEnd/>
          </a:ln>
        </p:spPr>
        <p:txBody>
          <a:bodyPr wrap="none" lIns="90000" tIns="46800" rIns="90000" bIns="46800" anchor="ctr">
            <a:prstTxWarp prst="textNoShape">
              <a:avLst/>
            </a:prstTxWarp>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charset="0"/>
              </a:rPr>
              <a:t>stack</a:t>
            </a:r>
          </a:p>
        </p:txBody>
      </p:sp>
      <p:sp>
        <p:nvSpPr>
          <p:cNvPr id="11274" name="Rectangle 14"/>
          <p:cNvSpPr>
            <a:spLocks noChangeArrowheads="1"/>
          </p:cNvSpPr>
          <p:nvPr/>
        </p:nvSpPr>
        <p:spPr bwMode="auto">
          <a:xfrm>
            <a:off x="3457575" y="6226635"/>
            <a:ext cx="3200400" cy="396875"/>
          </a:xfrm>
          <a:prstGeom prst="rect">
            <a:avLst/>
          </a:prstGeom>
          <a:solidFill>
            <a:srgbClr val="C0C0C0"/>
          </a:solidFill>
          <a:ln w="25560">
            <a:solidFill>
              <a:schemeClr val="tx1"/>
            </a:solidFill>
            <a:miter lim="800000"/>
            <a:headEnd/>
            <a:tailEnd/>
          </a:ln>
        </p:spPr>
        <p:txBody>
          <a:bodyPr wrap="none" anchor="ctr">
            <a:prstTxWarp prst="textNoShape">
              <a:avLst/>
            </a:prstTxWarp>
          </a:bodyPr>
          <a:lstStyle/>
          <a:p>
            <a:pPr eaLnBrk="0" hangingPunct="0"/>
            <a:endParaRPr lang="en-US"/>
          </a:p>
        </p:txBody>
      </p:sp>
      <p:sp>
        <p:nvSpPr>
          <p:cNvPr id="11275" name="Text Box 15"/>
          <p:cNvSpPr txBox="1">
            <a:spLocks noChangeArrowheads="1"/>
          </p:cNvSpPr>
          <p:nvPr/>
        </p:nvSpPr>
        <p:spPr bwMode="auto">
          <a:xfrm>
            <a:off x="3154363" y="6440948"/>
            <a:ext cx="298450" cy="366712"/>
          </a:xfrm>
          <a:prstGeom prst="rect">
            <a:avLst/>
          </a:prstGeom>
          <a:noFill/>
          <a:ln w="9525">
            <a:noFill/>
            <a:round/>
            <a:headEnd/>
            <a:tailEnd/>
          </a:ln>
        </p:spPr>
        <p:txBody>
          <a:bodyPr wrap="none" lIns="90000" tIns="46800" rIns="90000" bIns="46800">
            <a:prstTxWarp prst="textNoShape">
              <a:avLst/>
            </a:prstTxWarp>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charset="0"/>
              </a:rPr>
              <a:t>0</a:t>
            </a:r>
          </a:p>
        </p:txBody>
      </p:sp>
      <p:grpSp>
        <p:nvGrpSpPr>
          <p:cNvPr id="2" name="Group 24"/>
          <p:cNvGrpSpPr>
            <a:grpSpLocks/>
          </p:cNvGrpSpPr>
          <p:nvPr/>
        </p:nvGrpSpPr>
        <p:grpSpPr bwMode="auto">
          <a:xfrm>
            <a:off x="2362200" y="1949910"/>
            <a:ext cx="1087438" cy="384175"/>
            <a:chOff x="1493" y="1138"/>
            <a:chExt cx="685" cy="242"/>
          </a:xfrm>
        </p:grpSpPr>
        <p:sp>
          <p:nvSpPr>
            <p:cNvPr id="11287" name="Text Box 16"/>
            <p:cNvSpPr txBox="1">
              <a:spLocks noChangeArrowheads="1"/>
            </p:cNvSpPr>
            <p:nvPr/>
          </p:nvSpPr>
          <p:spPr bwMode="auto">
            <a:xfrm>
              <a:off x="1493" y="1138"/>
              <a:ext cx="502" cy="242"/>
            </a:xfrm>
            <a:prstGeom prst="rect">
              <a:avLst/>
            </a:prstGeom>
            <a:noFill/>
            <a:ln w="9525">
              <a:noFill/>
              <a:round/>
              <a:headEnd/>
              <a:tailEnd/>
            </a:ln>
          </p:spPr>
          <p:txBody>
            <a:bodyPr wrap="none" lIns="90000" tIns="46800" rIns="90000" bIns="46800">
              <a:prstTxWarp prst="textNoShape">
                <a:avLst/>
              </a:prstTxWarp>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ourier New" charset="0"/>
                </a:rPr>
                <a:t>%esp</a:t>
              </a:r>
            </a:p>
          </p:txBody>
        </p:sp>
        <p:sp>
          <p:nvSpPr>
            <p:cNvPr id="11288" name="Line 17"/>
            <p:cNvSpPr>
              <a:spLocks noChangeShapeType="1"/>
            </p:cNvSpPr>
            <p:nvPr/>
          </p:nvSpPr>
          <p:spPr bwMode="auto">
            <a:xfrm flipV="1">
              <a:off x="1956" y="1251"/>
              <a:ext cx="222" cy="5"/>
            </a:xfrm>
            <a:prstGeom prst="line">
              <a:avLst/>
            </a:prstGeom>
            <a:noFill/>
            <a:ln w="25560">
              <a:solidFill>
                <a:srgbClr val="000066"/>
              </a:solidFill>
              <a:miter lim="800000"/>
              <a:headEnd/>
              <a:tailEnd type="triangle" w="med" len="med"/>
            </a:ln>
          </p:spPr>
          <p:txBody>
            <a:bodyPr>
              <a:prstTxWarp prst="textNoShape">
                <a:avLst/>
              </a:prstTxWarp>
            </a:bodyPr>
            <a:lstStyle/>
            <a:p>
              <a:endParaRPr lang="en-US"/>
            </a:p>
          </p:txBody>
        </p:sp>
      </p:grpSp>
      <p:grpSp>
        <p:nvGrpSpPr>
          <p:cNvPr id="3" name="Group 25"/>
          <p:cNvGrpSpPr>
            <a:grpSpLocks/>
          </p:cNvGrpSpPr>
          <p:nvPr/>
        </p:nvGrpSpPr>
        <p:grpSpPr bwMode="auto">
          <a:xfrm>
            <a:off x="6781800" y="1230773"/>
            <a:ext cx="2119313" cy="638175"/>
            <a:chOff x="4272" y="732"/>
            <a:chExt cx="1335" cy="402"/>
          </a:xfrm>
        </p:grpSpPr>
        <p:sp>
          <p:nvSpPr>
            <p:cNvPr id="11285" name="Text Box 18"/>
            <p:cNvSpPr txBox="1">
              <a:spLocks noChangeArrowheads="1"/>
            </p:cNvSpPr>
            <p:nvPr/>
          </p:nvSpPr>
          <p:spPr bwMode="auto">
            <a:xfrm>
              <a:off x="4365" y="732"/>
              <a:ext cx="1242" cy="402"/>
            </a:xfrm>
            <a:prstGeom prst="rect">
              <a:avLst/>
            </a:prstGeom>
            <a:noFill/>
            <a:ln w="9525">
              <a:noFill/>
              <a:round/>
              <a:headEnd/>
              <a:tailEnd/>
            </a:ln>
          </p:spPr>
          <p:txBody>
            <a:bodyPr wrap="none" lIns="90000" tIns="46800" rIns="90000" bIns="46800">
              <a:prstTxWarp prst="textNoShape">
                <a:avLst/>
              </a:prstTxWarp>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990000"/>
                  </a:solidFill>
                  <a:latin typeface="Calibri" charset="0"/>
                </a:rPr>
                <a:t>memory protected</a:t>
              </a:r>
              <a:br>
                <a:rPr lang="en-GB" sz="1800">
                  <a:solidFill>
                    <a:srgbClr val="990000"/>
                  </a:solidFill>
                  <a:latin typeface="Calibri" charset="0"/>
                </a:rPr>
              </a:br>
              <a:r>
                <a:rPr lang="en-GB" sz="1800">
                  <a:solidFill>
                    <a:srgbClr val="990000"/>
                  </a:solidFill>
                  <a:latin typeface="Calibri" charset="0"/>
                </a:rPr>
                <a:t>from user code</a:t>
              </a:r>
            </a:p>
          </p:txBody>
        </p:sp>
        <p:sp>
          <p:nvSpPr>
            <p:cNvPr id="11286" name="Line 19"/>
            <p:cNvSpPr>
              <a:spLocks noChangeShapeType="1"/>
            </p:cNvSpPr>
            <p:nvPr/>
          </p:nvSpPr>
          <p:spPr bwMode="auto">
            <a:xfrm flipV="1">
              <a:off x="4272" y="747"/>
              <a:ext cx="1" cy="338"/>
            </a:xfrm>
            <a:prstGeom prst="line">
              <a:avLst/>
            </a:prstGeom>
            <a:noFill/>
            <a:ln w="38160">
              <a:solidFill>
                <a:srgbClr val="990000"/>
              </a:solidFill>
              <a:miter lim="800000"/>
              <a:headEnd/>
              <a:tailEnd type="triangle" w="med" len="med"/>
            </a:ln>
          </p:spPr>
          <p:txBody>
            <a:bodyPr>
              <a:prstTxWarp prst="textNoShape">
                <a:avLst/>
              </a:prstTxWarp>
            </a:bodyPr>
            <a:lstStyle/>
            <a:p>
              <a:endParaRPr lang="en-US"/>
            </a:p>
          </p:txBody>
        </p:sp>
      </p:grpSp>
      <p:grpSp>
        <p:nvGrpSpPr>
          <p:cNvPr id="4" name="Group 26"/>
          <p:cNvGrpSpPr>
            <a:grpSpLocks/>
          </p:cNvGrpSpPr>
          <p:nvPr/>
        </p:nvGrpSpPr>
        <p:grpSpPr bwMode="auto">
          <a:xfrm>
            <a:off x="6665913" y="4204160"/>
            <a:ext cx="2081212" cy="396875"/>
            <a:chOff x="4175" y="2579"/>
            <a:chExt cx="1311" cy="250"/>
          </a:xfrm>
        </p:grpSpPr>
        <p:sp>
          <p:nvSpPr>
            <p:cNvPr id="11283" name="Text Box 20"/>
            <p:cNvSpPr txBox="1">
              <a:spLocks noChangeArrowheads="1"/>
            </p:cNvSpPr>
            <p:nvPr/>
          </p:nvSpPr>
          <p:spPr bwMode="auto">
            <a:xfrm>
              <a:off x="4409" y="2579"/>
              <a:ext cx="1077" cy="250"/>
            </a:xfrm>
            <a:prstGeom prst="rect">
              <a:avLst/>
            </a:prstGeom>
            <a:noFill/>
            <a:ln w="9525">
              <a:noFill/>
              <a:round/>
              <a:headEnd/>
              <a:tailEnd/>
            </a:ln>
          </p:spPr>
          <p:txBody>
            <a:bodyPr wrap="none" lIns="90000" tIns="46800" rIns="90000" bIns="46800">
              <a:prstTxWarp prst="textNoShape">
                <a:avLst/>
              </a:prstTxWarp>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Calibri" charset="0"/>
                </a:rPr>
                <a:t>the “</a:t>
              </a:r>
              <a:r>
                <a:rPr lang="en-GB" sz="2000">
                  <a:latin typeface="Courier New" charset="0"/>
                </a:rPr>
                <a:t>brk</a:t>
              </a:r>
              <a:r>
                <a:rPr lang="en-GB" sz="2000">
                  <a:latin typeface="Calibri" charset="0"/>
                </a:rPr>
                <a:t>” ptr</a:t>
              </a:r>
            </a:p>
          </p:txBody>
        </p:sp>
        <p:sp>
          <p:nvSpPr>
            <p:cNvPr id="11284" name="Line 21"/>
            <p:cNvSpPr>
              <a:spLocks noChangeShapeType="1"/>
            </p:cNvSpPr>
            <p:nvPr/>
          </p:nvSpPr>
          <p:spPr bwMode="auto">
            <a:xfrm flipH="1">
              <a:off x="4175" y="2716"/>
              <a:ext cx="242" cy="1"/>
            </a:xfrm>
            <a:prstGeom prst="line">
              <a:avLst/>
            </a:prstGeom>
            <a:noFill/>
            <a:ln w="25560">
              <a:solidFill>
                <a:srgbClr val="000066"/>
              </a:solidFill>
              <a:miter lim="800000"/>
              <a:headEnd/>
              <a:tailEnd type="triangle" w="med" len="med"/>
            </a:ln>
          </p:spPr>
          <p:txBody>
            <a:bodyPr>
              <a:prstTxWarp prst="textNoShape">
                <a:avLst/>
              </a:prstTxWarp>
            </a:bodyPr>
            <a:lstStyle/>
            <a:p>
              <a:endParaRPr lang="en-US"/>
            </a:p>
          </p:txBody>
        </p:sp>
      </p:grpSp>
      <p:sp>
        <p:nvSpPr>
          <p:cNvPr id="7190" name="Text Box 22"/>
          <p:cNvSpPr txBox="1">
            <a:spLocks noChangeArrowheads="1"/>
          </p:cNvSpPr>
          <p:nvPr/>
        </p:nvSpPr>
        <p:spPr bwMode="auto">
          <a:xfrm>
            <a:off x="80963" y="3226260"/>
            <a:ext cx="3457575" cy="1724025"/>
          </a:xfrm>
          <a:prstGeom prst="rect">
            <a:avLst/>
          </a:prstGeom>
          <a:noFill/>
          <a:ln w="9525">
            <a:noFill/>
            <a:round/>
            <a:headEnd/>
            <a:tailEnd/>
          </a:ln>
        </p:spPr>
        <p:txBody>
          <a:bodyPr lIns="90000" tIns="46800" rIns="90000" bIns="46800">
            <a:prstTxWarp prst="textNoShape">
              <a:avLst/>
            </a:prstTxWarp>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charset="0"/>
              </a:rPr>
              <a:t>Allocators request</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charset="0"/>
              </a:rPr>
              <a:t>additional heap memory</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charset="0"/>
              </a:rPr>
              <a:t>from the kernel using the </a:t>
            </a:r>
            <a:br>
              <a:rPr lang="en-GB" sz="1800" dirty="0">
                <a:latin typeface="Calibri" charset="0"/>
              </a:rPr>
            </a:br>
            <a:r>
              <a:rPr lang="en-GB" sz="1800" dirty="0" err="1">
                <a:latin typeface="Courier New" charset="0"/>
              </a:rPr>
              <a:t>sbrk</a:t>
            </a:r>
            <a:r>
              <a:rPr lang="en-GB" sz="1800" dirty="0">
                <a:latin typeface="Courier New" charset="0"/>
              </a:rPr>
              <a:t>()</a:t>
            </a:r>
            <a:r>
              <a:rPr lang="en-GB" sz="1800" dirty="0">
                <a:latin typeface="Calibri" charset="0"/>
              </a:rPr>
              <a:t> function:</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dirty="0">
              <a:latin typeface="Calibri" charset="0"/>
            </a:endParaRP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ourier New" charset="0"/>
                <a:ea typeface="Courier New" charset="0"/>
                <a:cs typeface="Courier New" charset="0"/>
              </a:rPr>
              <a:t>error = </a:t>
            </a:r>
            <a:r>
              <a:rPr lang="en-GB" sz="1800" dirty="0" err="1">
                <a:latin typeface="Courier New" charset="0"/>
                <a:ea typeface="Courier New" charset="0"/>
                <a:cs typeface="Courier New" charset="0"/>
              </a:rPr>
              <a:t>sbrk(amt_more</a:t>
            </a:r>
            <a:r>
              <a:rPr lang="en-GB" sz="1800" dirty="0">
                <a:latin typeface="Courier New" charset="0"/>
                <a:ea typeface="Courier New" charset="0"/>
                <a:cs typeface="Courier New" charset="0"/>
              </a:rPr>
              <a:t>)</a:t>
            </a:r>
          </a:p>
        </p:txBody>
      </p:sp>
      <p:sp>
        <p:nvSpPr>
          <p:cNvPr id="25" name="Down Arrow 24"/>
          <p:cNvSpPr/>
          <p:nvPr/>
        </p:nvSpPr>
        <p:spPr bwMode="auto">
          <a:xfrm>
            <a:off x="4800600" y="2134060"/>
            <a:ext cx="533400" cy="436563"/>
          </a:xfrm>
          <a:prstGeom prst="downArrow">
            <a:avLst/>
          </a:prstGeom>
          <a:solidFill>
            <a:schemeClr val="tx1">
              <a:lumMod val="50000"/>
              <a:lumOff val="50000"/>
            </a:schemeClr>
          </a:solidFill>
          <a:ln w="12700" cap="flat" cmpd="sng" algn="ctr">
            <a:noFill/>
            <a:prstDash val="solid"/>
            <a:round/>
            <a:headEnd type="none" w="med" len="med"/>
            <a:tailEnd type="arrow" w="med" len="med"/>
          </a:ln>
          <a:effectLst/>
        </p:spPr>
        <p:txBody>
          <a:bodyPr anchor="ctr"/>
          <a:lstStyle/>
          <a:p>
            <a:pPr algn="ctr" eaLnBrk="0" hangingPunct="0">
              <a:defRPr/>
            </a:pPr>
            <a:endParaRPr lang="en-US" sz="1600" dirty="0">
              <a:latin typeface="+mn-lt"/>
              <a:ea typeface="+mn-ea"/>
              <a:cs typeface="+mn-cs"/>
            </a:endParaRPr>
          </a:p>
        </p:txBody>
      </p:sp>
      <p:sp>
        <p:nvSpPr>
          <p:cNvPr id="26" name="Down Arrow 25"/>
          <p:cNvSpPr/>
          <p:nvPr/>
        </p:nvSpPr>
        <p:spPr bwMode="auto">
          <a:xfrm flipV="1">
            <a:off x="4800600" y="3980323"/>
            <a:ext cx="533400" cy="434975"/>
          </a:xfrm>
          <a:prstGeom prst="downArrow">
            <a:avLst/>
          </a:prstGeom>
          <a:solidFill>
            <a:schemeClr val="tx1">
              <a:lumMod val="50000"/>
              <a:lumOff val="50000"/>
            </a:schemeClr>
          </a:solidFill>
          <a:ln w="12700" cap="flat" cmpd="sng" algn="ctr">
            <a:noFill/>
            <a:prstDash val="solid"/>
            <a:round/>
            <a:headEnd type="none" w="med" len="med"/>
            <a:tailEnd type="arrow" w="med" len="med"/>
          </a:ln>
          <a:effectLst/>
        </p:spPr>
        <p:txBody>
          <a:bodyPr anchor="ctr"/>
          <a:lstStyle/>
          <a:p>
            <a:pPr algn="ctr" eaLnBrk="0" hangingPunct="0">
              <a:defRPr/>
            </a:pPr>
            <a:endParaRPr lang="en-US" sz="1600" dirty="0">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Rectangle 2"/>
          <p:cNvSpPr>
            <a:spLocks noGrp="1" noChangeArrowheads="1"/>
          </p:cNvSpPr>
          <p:nvPr>
            <p:ph type="title"/>
          </p:nvPr>
        </p:nvSpPr>
        <p:spPr/>
        <p:txBody>
          <a:bodyPr/>
          <a:lstStyle/>
          <a:p>
            <a:r>
              <a:rPr lang="en-US"/>
              <a:t>Heap Management</a:t>
            </a:r>
          </a:p>
        </p:txBody>
      </p:sp>
      <p:sp>
        <p:nvSpPr>
          <p:cNvPr id="1434627" name="Rectangle 3"/>
          <p:cNvSpPr>
            <a:spLocks noGrp="1" noChangeArrowheads="1"/>
          </p:cNvSpPr>
          <p:nvPr>
            <p:ph idx="1"/>
          </p:nvPr>
        </p:nvSpPr>
        <p:spPr/>
        <p:txBody>
          <a:bodyPr/>
          <a:lstStyle/>
          <a:p>
            <a:r>
              <a:rPr lang="en-US" dirty="0"/>
              <a:t>Classic CS problem</a:t>
            </a:r>
          </a:p>
          <a:p>
            <a:pPr lvl="1"/>
            <a:r>
              <a:rPr lang="en-US" dirty="0"/>
              <a:t>Handle arbitrary request sequence</a:t>
            </a:r>
          </a:p>
          <a:p>
            <a:pPr lvl="1"/>
            <a:r>
              <a:rPr lang="en-US" dirty="0"/>
              <a:t>Respond immediately to allocation requests</a:t>
            </a:r>
          </a:p>
          <a:p>
            <a:pPr lvl="1"/>
            <a:r>
              <a:rPr lang="en-US" dirty="0"/>
              <a:t>Meet alignment requirements</a:t>
            </a:r>
          </a:p>
          <a:p>
            <a:pPr lvl="1"/>
            <a:r>
              <a:rPr lang="en-US" dirty="0"/>
              <a:t>Avoid modifying allocated blocks</a:t>
            </a:r>
          </a:p>
          <a:p>
            <a:pPr lvl="1"/>
            <a:r>
              <a:rPr lang="en-US" dirty="0"/>
              <a:t>Maximize throughput and memory utilization</a:t>
            </a:r>
          </a:p>
          <a:p>
            <a:pPr lvl="1"/>
            <a:r>
              <a:rPr lang="en-US" dirty="0"/>
              <a:t>Avoid fragmentation</a:t>
            </a:r>
          </a:p>
          <a:p>
            <a:r>
              <a:rPr lang="en-US" dirty="0"/>
              <a:t>Specific issues to consider</a:t>
            </a:r>
          </a:p>
          <a:p>
            <a:pPr lvl="1"/>
            <a:r>
              <a:rPr lang="en-US" dirty="0"/>
              <a:t>How are free blocks tracked?</a:t>
            </a:r>
          </a:p>
          <a:p>
            <a:pPr lvl="1"/>
            <a:r>
              <a:rPr lang="en-US" dirty="0"/>
              <a:t>Which free block to pick for next allocation?</a:t>
            </a:r>
          </a:p>
          <a:p>
            <a:pPr lvl="1"/>
            <a:r>
              <a:rPr lang="en-US" dirty="0"/>
              <a:t>What to do with remainder of free block when part allocated?</a:t>
            </a:r>
          </a:p>
          <a:p>
            <a:pPr lvl="1"/>
            <a:r>
              <a:rPr lang="en-US" dirty="0"/>
              <a:t>How to coalesce freed blocks?</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Grp="1" noChangeArrowheads="1"/>
          </p:cNvSpPr>
          <p:nvPr>
            <p:ph type="title"/>
          </p:nvPr>
        </p:nvSpPr>
        <p:spPr/>
        <p:txBody>
          <a:bodyPr/>
          <a:lstStyle/>
          <a:p>
            <a:r>
              <a:rPr lang="en-US" dirty="0"/>
              <a:t>Heap Management</a:t>
            </a:r>
          </a:p>
        </p:txBody>
      </p:sp>
      <p:sp>
        <p:nvSpPr>
          <p:cNvPr id="1435653" name="Rectangle 5"/>
          <p:cNvSpPr>
            <a:spLocks noChangeArrowheads="1"/>
          </p:cNvSpPr>
          <p:nvPr/>
        </p:nvSpPr>
        <p:spPr bwMode="auto">
          <a:xfrm>
            <a:off x="466725" y="1524000"/>
            <a:ext cx="8255000" cy="2133600"/>
          </a:xfrm>
          <a:prstGeom prst="rect">
            <a:avLst/>
          </a:prstGeom>
          <a:noFill/>
          <a:ln w="9525">
            <a:noFill/>
            <a:miter lim="800000"/>
            <a:headEnd/>
            <a:tailEnd/>
          </a:ln>
          <a:effectLst/>
        </p:spPr>
        <p:txBody>
          <a:bodyPr lIns="90479" tIns="44446" rIns="90479" bIns="44446">
            <a:prstTxWarp prst="textNoShape">
              <a:avLst/>
            </a:prstTxWarp>
          </a:bodyPr>
          <a:lstStyle/>
          <a:p>
            <a:pPr marL="385763" indent="-385763" algn="l" eaLnBrk="1" hangingPunct="1">
              <a:lnSpc>
                <a:spcPct val="95000"/>
              </a:lnSpc>
              <a:spcBef>
                <a:spcPct val="50000"/>
              </a:spcBef>
              <a:buClr>
                <a:schemeClr val="hlink"/>
              </a:buClr>
              <a:buFont typeface="Wingdings" pitchFamily="-65" charset="2"/>
              <a:buNone/>
            </a:pPr>
            <a:r>
              <a:rPr lang="en-US" sz="2400" dirty="0">
                <a:solidFill>
                  <a:schemeClr val="tx2"/>
                </a:solidFill>
                <a:effectLst>
                  <a:outerShdw blurRad="38100" dist="38100" dir="2700000" algn="tl">
                    <a:srgbClr val="DDDDDD"/>
                  </a:outerShdw>
                </a:effectLst>
                <a:latin typeface="Calibri"/>
                <a:cs typeface="Calibri"/>
              </a:rPr>
              <a:t>Block format</a:t>
            </a:r>
          </a:p>
          <a:p>
            <a:pPr marL="744538" lvl="1" indent="-246063" algn="l" eaLnBrk="1" hangingPunct="1">
              <a:lnSpc>
                <a:spcPct val="100000"/>
              </a:lnSpc>
              <a:spcBef>
                <a:spcPct val="25000"/>
              </a:spcBef>
              <a:buClr>
                <a:schemeClr val="hlink"/>
              </a:buClr>
              <a:buSzPct val="75000"/>
              <a:buFont typeface="Wingdings" pitchFamily="-65" charset="2"/>
              <a:buChar char="n"/>
            </a:pPr>
            <a:r>
              <a:rPr lang="en-US" sz="2000" dirty="0">
                <a:latin typeface="Calibri"/>
                <a:ea typeface="ＭＳ Ｐゴシック" pitchFamily="-65" charset="-128"/>
                <a:cs typeface="Calibri"/>
              </a:rPr>
              <a:t>Allocators typically maintain header, optional padding</a:t>
            </a:r>
          </a:p>
          <a:p>
            <a:pPr marL="744538" lvl="1" indent="-246063" algn="l" eaLnBrk="1" hangingPunct="1">
              <a:lnSpc>
                <a:spcPct val="100000"/>
              </a:lnSpc>
              <a:spcBef>
                <a:spcPct val="25000"/>
              </a:spcBef>
              <a:buClr>
                <a:schemeClr val="hlink"/>
              </a:buClr>
              <a:buSzPct val="75000"/>
              <a:buFont typeface="Wingdings" pitchFamily="-65" charset="2"/>
              <a:buChar char="n"/>
            </a:pPr>
            <a:r>
              <a:rPr lang="en-US" sz="2000" dirty="0">
                <a:latin typeface="Calibri"/>
                <a:ea typeface="ＭＳ Ｐゴシック" pitchFamily="-65" charset="-128"/>
                <a:cs typeface="Calibri"/>
              </a:rPr>
              <a:t>Stepping beyond block bounds can really mess up allocator</a:t>
            </a:r>
          </a:p>
        </p:txBody>
      </p:sp>
      <p:sp>
        <p:nvSpPr>
          <p:cNvPr id="1435654" name="Rectangle 6"/>
          <p:cNvSpPr>
            <a:spLocks noChangeArrowheads="1"/>
          </p:cNvSpPr>
          <p:nvPr/>
        </p:nvSpPr>
        <p:spPr bwMode="auto">
          <a:xfrm>
            <a:off x="2971588" y="3530590"/>
            <a:ext cx="1370012" cy="3810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a:cs typeface="Calibri"/>
              </a:rPr>
              <a:t>size</a:t>
            </a:r>
          </a:p>
        </p:txBody>
      </p:sp>
      <p:sp>
        <p:nvSpPr>
          <p:cNvPr id="1435656" name="Text Box 8"/>
          <p:cNvSpPr txBox="1">
            <a:spLocks noChangeArrowheads="1"/>
          </p:cNvSpPr>
          <p:nvPr/>
        </p:nvSpPr>
        <p:spPr bwMode="auto">
          <a:xfrm>
            <a:off x="684000" y="4057640"/>
            <a:ext cx="1331013" cy="830997"/>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latin typeface="Calibri"/>
                <a:cs typeface="Calibri"/>
              </a:rPr>
              <a:t>Format of</a:t>
            </a:r>
          </a:p>
          <a:p>
            <a:pPr algn="l">
              <a:lnSpc>
                <a:spcPct val="100000"/>
              </a:lnSpc>
            </a:pPr>
            <a:r>
              <a:rPr lang="en-US" sz="1600" dirty="0">
                <a:latin typeface="Calibri"/>
                <a:cs typeface="Calibri"/>
              </a:rPr>
              <a:t>allocated and</a:t>
            </a:r>
          </a:p>
          <a:p>
            <a:pPr algn="l">
              <a:lnSpc>
                <a:spcPct val="100000"/>
              </a:lnSpc>
            </a:pPr>
            <a:r>
              <a:rPr lang="en-US" sz="1600" dirty="0">
                <a:latin typeface="Calibri"/>
                <a:cs typeface="Calibri"/>
              </a:rPr>
              <a:t>free blocks</a:t>
            </a:r>
          </a:p>
        </p:txBody>
      </p:sp>
      <p:sp>
        <p:nvSpPr>
          <p:cNvPr id="1435657" name="Rectangle 9"/>
          <p:cNvSpPr>
            <a:spLocks noChangeArrowheads="1"/>
          </p:cNvSpPr>
          <p:nvPr/>
        </p:nvSpPr>
        <p:spPr bwMode="auto">
          <a:xfrm>
            <a:off x="2971588" y="3911590"/>
            <a:ext cx="1676400" cy="1285875"/>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a:cs typeface="Calibri"/>
              </a:rPr>
              <a:t>payload</a:t>
            </a:r>
          </a:p>
        </p:txBody>
      </p:sp>
      <p:sp>
        <p:nvSpPr>
          <p:cNvPr id="1435658" name="Text Box 10"/>
          <p:cNvSpPr txBox="1">
            <a:spLocks noChangeArrowheads="1"/>
          </p:cNvSpPr>
          <p:nvPr/>
        </p:nvSpPr>
        <p:spPr bwMode="auto">
          <a:xfrm>
            <a:off x="5013113" y="3454390"/>
            <a:ext cx="2337800" cy="2062103"/>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a:latin typeface="Calibri"/>
                <a:cs typeface="Calibri"/>
              </a:rPr>
              <a:t>a = 1: allocated block  </a:t>
            </a:r>
          </a:p>
          <a:p>
            <a:pPr algn="l">
              <a:lnSpc>
                <a:spcPct val="100000"/>
              </a:lnSpc>
            </a:pPr>
            <a:r>
              <a:rPr lang="en-US" sz="1600">
                <a:latin typeface="Calibri"/>
                <a:cs typeface="Calibri"/>
              </a:rPr>
              <a:t>a = 0: free block</a:t>
            </a:r>
          </a:p>
          <a:p>
            <a:pPr algn="l">
              <a:lnSpc>
                <a:spcPct val="100000"/>
              </a:lnSpc>
            </a:pPr>
            <a:endParaRPr lang="en-US" sz="1600">
              <a:latin typeface="Calibri"/>
              <a:cs typeface="Calibri"/>
            </a:endParaRPr>
          </a:p>
          <a:p>
            <a:pPr algn="l">
              <a:lnSpc>
                <a:spcPct val="100000"/>
              </a:lnSpc>
            </a:pPr>
            <a:r>
              <a:rPr lang="en-US" sz="1600">
                <a:latin typeface="Calibri"/>
                <a:cs typeface="Calibri"/>
              </a:rPr>
              <a:t>size: block size</a:t>
            </a:r>
          </a:p>
          <a:p>
            <a:pPr algn="l">
              <a:lnSpc>
                <a:spcPct val="100000"/>
              </a:lnSpc>
            </a:pPr>
            <a:endParaRPr lang="en-US" sz="1600">
              <a:latin typeface="Calibri"/>
              <a:cs typeface="Calibri"/>
            </a:endParaRPr>
          </a:p>
          <a:p>
            <a:pPr algn="l">
              <a:lnSpc>
                <a:spcPct val="100000"/>
              </a:lnSpc>
            </a:pPr>
            <a:r>
              <a:rPr lang="en-US" sz="1600">
                <a:latin typeface="Calibri"/>
                <a:cs typeface="Calibri"/>
              </a:rPr>
              <a:t>payload: application data</a:t>
            </a:r>
          </a:p>
          <a:p>
            <a:pPr algn="l">
              <a:lnSpc>
                <a:spcPct val="100000"/>
              </a:lnSpc>
            </a:pPr>
            <a:r>
              <a:rPr lang="en-US" sz="1600">
                <a:latin typeface="Calibri"/>
                <a:cs typeface="Calibri"/>
              </a:rPr>
              <a:t>(allocated blocks only)</a:t>
            </a:r>
          </a:p>
          <a:p>
            <a:pPr algn="l">
              <a:lnSpc>
                <a:spcPct val="100000"/>
              </a:lnSpc>
            </a:pPr>
            <a:endParaRPr lang="en-US" sz="1600">
              <a:latin typeface="Calibri"/>
              <a:cs typeface="Calibri"/>
            </a:endParaRPr>
          </a:p>
        </p:txBody>
      </p:sp>
      <p:sp>
        <p:nvSpPr>
          <p:cNvPr id="1435659" name="Rectangle 11"/>
          <p:cNvSpPr>
            <a:spLocks noChangeArrowheads="1"/>
          </p:cNvSpPr>
          <p:nvPr/>
        </p:nvSpPr>
        <p:spPr bwMode="auto">
          <a:xfrm>
            <a:off x="4341600" y="3530590"/>
            <a:ext cx="304800" cy="3810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a:cs typeface="Calibri"/>
              </a:rPr>
              <a:t>a</a:t>
            </a:r>
          </a:p>
        </p:txBody>
      </p:sp>
      <p:sp>
        <p:nvSpPr>
          <p:cNvPr id="1435660" name="Rectangle 12" descr="Wide upward diagonal"/>
          <p:cNvSpPr>
            <a:spLocks noChangeArrowheads="1"/>
          </p:cNvSpPr>
          <p:nvPr/>
        </p:nvSpPr>
        <p:spPr bwMode="auto">
          <a:xfrm>
            <a:off x="2970000" y="5194290"/>
            <a:ext cx="1676400" cy="685800"/>
          </a:xfrm>
          <a:prstGeom prst="rect">
            <a:avLst/>
          </a:prstGeom>
          <a:pattFill prst="wdUpDiag">
            <a:fgClr>
              <a:srgbClr val="C0C0C0"/>
            </a:fgClr>
            <a:bgClr>
              <a:srgbClr val="FFFFFF"/>
            </a:bgClr>
          </a:pattFill>
          <a:ln w="254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a:cs typeface="Calibri"/>
              </a:rPr>
              <a:t>optional</a:t>
            </a:r>
          </a:p>
          <a:p>
            <a:pPr algn="ctr">
              <a:lnSpc>
                <a:spcPct val="100000"/>
              </a:lnSpc>
            </a:pPr>
            <a:r>
              <a:rPr lang="en-US" sz="1600">
                <a:latin typeface="Calibri"/>
                <a:cs typeface="Calibri"/>
              </a:rPr>
              <a:t>padding</a:t>
            </a:r>
          </a:p>
        </p:txBody>
      </p:sp>
      <p:sp>
        <p:nvSpPr>
          <p:cNvPr id="1435661" name="Text Box 13"/>
          <p:cNvSpPr txBox="1">
            <a:spLocks noChangeArrowheads="1"/>
          </p:cNvSpPr>
          <p:nvPr/>
        </p:nvSpPr>
        <p:spPr bwMode="auto">
          <a:xfrm>
            <a:off x="2201771" y="3555990"/>
            <a:ext cx="785692" cy="338554"/>
          </a:xfrm>
          <a:prstGeom prst="rect">
            <a:avLst/>
          </a:prstGeom>
          <a:noFill/>
          <a:ln w="25400">
            <a:noFill/>
            <a:miter lim="800000"/>
            <a:headEnd/>
            <a:tailEnd/>
          </a:ln>
          <a:effectLst/>
        </p:spPr>
        <p:txBody>
          <a:bodyPr wrap="none">
            <a:prstTxWarp prst="textNoShape">
              <a:avLst/>
            </a:prstTxWarp>
            <a:spAutoFit/>
          </a:bodyPr>
          <a:lstStyle/>
          <a:p>
            <a:pPr algn="r">
              <a:lnSpc>
                <a:spcPct val="100000"/>
              </a:lnSpc>
            </a:pPr>
            <a:r>
              <a:rPr lang="en-US" sz="1600">
                <a:latin typeface="Calibri"/>
                <a:cs typeface="Calibri"/>
              </a:rPr>
              <a:t>header</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Grp="1" noChangeArrowheads="1"/>
          </p:cNvSpPr>
          <p:nvPr>
            <p:ph type="title"/>
          </p:nvPr>
        </p:nvSpPr>
        <p:spPr>
          <a:xfrm>
            <a:off x="381000" y="530913"/>
            <a:ext cx="8305800" cy="573087"/>
          </a:xfrm>
        </p:spPr>
        <p:txBody>
          <a:bodyPr/>
          <a:lstStyle/>
          <a:p>
            <a:r>
              <a:rPr lang="en-US" dirty="0" smtClean="0"/>
              <a:t>9.10</a:t>
            </a:r>
            <a:r>
              <a:rPr lang="en-US" dirty="0"/>
              <a:t>: Garbage Collection</a:t>
            </a:r>
          </a:p>
        </p:txBody>
      </p:sp>
      <p:sp>
        <p:nvSpPr>
          <p:cNvPr id="1219587" name="Rectangle 3"/>
          <p:cNvSpPr>
            <a:spLocks noGrp="1" noChangeArrowheads="1"/>
          </p:cNvSpPr>
          <p:nvPr>
            <p:ph idx="1"/>
          </p:nvPr>
        </p:nvSpPr>
        <p:spPr>
          <a:xfrm>
            <a:off x="396875" y="1475475"/>
            <a:ext cx="7896225" cy="4972050"/>
          </a:xfrm>
        </p:spPr>
        <p:txBody>
          <a:bodyPr/>
          <a:lstStyle/>
          <a:p>
            <a:r>
              <a:rPr lang="en-US" dirty="0"/>
              <a:t>Related to dynamic memory allocation</a:t>
            </a:r>
          </a:p>
          <a:p>
            <a:pPr marL="746125" lvl="1"/>
            <a:r>
              <a:rPr lang="en-US" dirty="0"/>
              <a:t>Garbage collection: automatically reclaiming </a:t>
            </a:r>
            <a:r>
              <a:rPr lang="en-US" dirty="0" smtClean="0"/>
              <a:t>allocated blocks that are no </a:t>
            </a:r>
            <a:r>
              <a:rPr lang="en-US" dirty="0"/>
              <a:t>longer </a:t>
            </a:r>
            <a:r>
              <a:rPr lang="en-US" dirty="0" smtClean="0"/>
              <a:t>used</a:t>
            </a:r>
          </a:p>
          <a:p>
            <a:pPr marL="746125" lvl="1"/>
            <a:r>
              <a:rPr lang="en-US" dirty="0"/>
              <a:t>Need arises when blocks are not explicitly freed</a:t>
            </a:r>
          </a:p>
          <a:p>
            <a:pPr marL="746125" lvl="1"/>
            <a:r>
              <a:rPr lang="en-US" dirty="0"/>
              <a:t>Also a classic CS problem</a:t>
            </a:r>
          </a:p>
          <a:p>
            <a:endParaRPr lang="en-US" dirty="0"/>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a:xfrm>
            <a:off x="381000" y="508233"/>
            <a:ext cx="8305800" cy="573087"/>
          </a:xfrm>
        </p:spPr>
        <p:txBody>
          <a:bodyPr/>
          <a:lstStyle/>
          <a:p>
            <a:r>
              <a:rPr lang="en-US" dirty="0" smtClean="0"/>
              <a:t>9.11</a:t>
            </a:r>
            <a:r>
              <a:rPr lang="en-US" dirty="0"/>
              <a:t>: Memory-Related Bugs</a:t>
            </a:r>
          </a:p>
        </p:txBody>
      </p:sp>
      <p:sp>
        <p:nvSpPr>
          <p:cNvPr id="1251331" name="Rectangle 3"/>
          <p:cNvSpPr>
            <a:spLocks noGrp="1" noChangeArrowheads="1"/>
          </p:cNvSpPr>
          <p:nvPr>
            <p:ph idx="1"/>
          </p:nvPr>
        </p:nvSpPr>
        <p:spPr>
          <a:xfrm>
            <a:off x="396875" y="1452795"/>
            <a:ext cx="7896225" cy="4972050"/>
          </a:xfrm>
        </p:spPr>
        <p:txBody>
          <a:bodyPr/>
          <a:lstStyle/>
          <a:p>
            <a:r>
              <a:rPr lang="en-US"/>
              <a:t>Selected highlights</a:t>
            </a:r>
          </a:p>
          <a:p>
            <a:pPr lvl="1"/>
            <a:r>
              <a:rPr lang="en-US"/>
              <a:t>Dereferencing bad pointers</a:t>
            </a:r>
          </a:p>
          <a:p>
            <a:pPr lvl="1"/>
            <a:r>
              <a:rPr lang="en-US"/>
              <a:t>Reading uninitialized memory</a:t>
            </a:r>
          </a:p>
          <a:p>
            <a:pPr lvl="1"/>
            <a:r>
              <a:rPr lang="en-US"/>
              <a:t>Overwriting memory</a:t>
            </a:r>
          </a:p>
          <a:p>
            <a:pPr lvl="1"/>
            <a:r>
              <a:rPr lang="en-US"/>
              <a:t>Referencing nonexistent variables</a:t>
            </a:r>
          </a:p>
          <a:p>
            <a:pPr lvl="1"/>
            <a:r>
              <a:rPr lang="en-US"/>
              <a:t>Freeing blocks multiple times</a:t>
            </a:r>
          </a:p>
          <a:p>
            <a:pPr lvl="1"/>
            <a:r>
              <a:rPr lang="en-US"/>
              <a:t>Referencing freed blocks</a:t>
            </a:r>
          </a:p>
          <a:p>
            <a:pPr lvl="1"/>
            <a:r>
              <a:rPr lang="en-US"/>
              <a:t>Failing to free blocks</a:t>
            </a:r>
          </a:p>
          <a:p>
            <a:endParaRPr lang="en-US"/>
          </a:p>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title"/>
          </p:nvPr>
        </p:nvSpPr>
        <p:spPr/>
        <p:txBody>
          <a:bodyPr/>
          <a:lstStyle/>
          <a:p>
            <a:r>
              <a:rPr lang="en-US"/>
              <a:t>Dereferencing Bad Pointers</a:t>
            </a:r>
          </a:p>
        </p:txBody>
      </p:sp>
      <p:sp>
        <p:nvSpPr>
          <p:cNvPr id="1220611" name="Rectangle 3"/>
          <p:cNvSpPr>
            <a:spLocks noGrp="1" noChangeArrowheads="1"/>
          </p:cNvSpPr>
          <p:nvPr>
            <p:ph idx="1"/>
          </p:nvPr>
        </p:nvSpPr>
        <p:spPr/>
        <p:txBody>
          <a:bodyPr/>
          <a:lstStyle/>
          <a:p>
            <a:r>
              <a:rPr lang="en-US"/>
              <a:t>The classic </a:t>
            </a:r>
            <a:r>
              <a:rPr lang="en-US">
                <a:latin typeface="Courier New" pitchFamily="-65" charset="0"/>
              </a:rPr>
              <a:t>scanf</a:t>
            </a:r>
            <a:r>
              <a:rPr lang="en-US"/>
              <a:t> bug</a:t>
            </a:r>
          </a:p>
        </p:txBody>
      </p:sp>
      <p:sp>
        <p:nvSpPr>
          <p:cNvPr id="1220612" name="Text Box 4"/>
          <p:cNvSpPr txBox="1">
            <a:spLocks noChangeArrowheads="1"/>
          </p:cNvSpPr>
          <p:nvPr/>
        </p:nvSpPr>
        <p:spPr bwMode="auto">
          <a:xfrm>
            <a:off x="2825750" y="2057400"/>
            <a:ext cx="2539540" cy="369332"/>
          </a:xfrm>
          <a:prstGeom prst="rect">
            <a:avLst/>
          </a:prstGeom>
          <a:solidFill>
            <a:srgbClr val="FFFF99"/>
          </a:solidFill>
          <a:ln w="3175">
            <a:solidFill>
              <a:schemeClr val="tx1"/>
            </a:solidFill>
            <a:miter lim="800000"/>
            <a:headEnd/>
            <a:tailEnd/>
          </a:ln>
          <a:effectLst/>
        </p:spPr>
        <p:txBody>
          <a:bodyPr wrap="none">
            <a:prstTxWarp prst="textNoShape">
              <a:avLst/>
            </a:prstTxWarp>
            <a:spAutoFit/>
          </a:bodyPr>
          <a:lstStyle/>
          <a:p>
            <a:pPr algn="l">
              <a:lnSpc>
                <a:spcPct val="100000"/>
              </a:lnSpc>
            </a:pPr>
            <a:r>
              <a:rPr lang="en-US" sz="1800">
                <a:latin typeface="Courier New" pitchFamily="-65" charset="0"/>
              </a:rPr>
              <a:t>scanf(“%d”, val);</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Grp="1" noChangeArrowheads="1"/>
          </p:cNvSpPr>
          <p:nvPr>
            <p:ph type="title"/>
          </p:nvPr>
        </p:nvSpPr>
        <p:spPr/>
        <p:txBody>
          <a:bodyPr/>
          <a:lstStyle/>
          <a:p>
            <a:r>
              <a:rPr lang="en-US"/>
              <a:t>Reading Uninitialized Memory</a:t>
            </a:r>
          </a:p>
        </p:txBody>
      </p:sp>
      <p:sp>
        <p:nvSpPr>
          <p:cNvPr id="1221635" name="Rectangle 3"/>
          <p:cNvSpPr>
            <a:spLocks noGrp="1" noChangeArrowheads="1"/>
          </p:cNvSpPr>
          <p:nvPr>
            <p:ph idx="1"/>
          </p:nvPr>
        </p:nvSpPr>
        <p:spPr/>
        <p:txBody>
          <a:bodyPr/>
          <a:lstStyle/>
          <a:p>
            <a:r>
              <a:rPr lang="en-US"/>
              <a:t>Assuming that heap data is initialized to zero</a:t>
            </a:r>
          </a:p>
        </p:txBody>
      </p:sp>
      <p:sp>
        <p:nvSpPr>
          <p:cNvPr id="1221636" name="Text Box 4"/>
          <p:cNvSpPr txBox="1">
            <a:spLocks noChangeArrowheads="1"/>
          </p:cNvSpPr>
          <p:nvPr/>
        </p:nvSpPr>
        <p:spPr bwMode="auto">
          <a:xfrm>
            <a:off x="1905000" y="2413000"/>
            <a:ext cx="4876800" cy="3416320"/>
          </a:xfrm>
          <a:prstGeom prst="rect">
            <a:avLst/>
          </a:prstGeom>
          <a:solidFill>
            <a:srgbClr val="FFFF99"/>
          </a:solidFill>
          <a:ln w="3175">
            <a:solidFill>
              <a:schemeClr val="tx1"/>
            </a:solidFill>
            <a:miter lim="800000"/>
            <a:headEnd/>
            <a:tailEnd/>
          </a:ln>
          <a:effectLst/>
        </p:spPr>
        <p:txBody>
          <a:bodyPr>
            <a:prstTxWarp prst="textNoShape">
              <a:avLst/>
            </a:prstTxWarp>
            <a:spAutoFit/>
          </a:bodyPr>
          <a:lstStyle/>
          <a:p>
            <a:pPr algn="l">
              <a:lnSpc>
                <a:spcPct val="100000"/>
              </a:lnSpc>
            </a:pPr>
            <a:r>
              <a:rPr lang="en-US" sz="1800">
                <a:latin typeface="Courier New" pitchFamily="-65" charset="0"/>
              </a:rPr>
              <a:t>/* return y = Ax */</a:t>
            </a:r>
          </a:p>
          <a:p>
            <a:pPr algn="l">
              <a:lnSpc>
                <a:spcPct val="100000"/>
              </a:lnSpc>
            </a:pPr>
            <a:r>
              <a:rPr lang="en-US" sz="1800">
                <a:latin typeface="Courier New" pitchFamily="-65" charset="0"/>
              </a:rPr>
              <a:t>int *matvec(int **A, int *x) </a:t>
            </a:r>
          </a:p>
          <a:p>
            <a:pPr algn="l">
              <a:lnSpc>
                <a:spcPct val="100000"/>
              </a:lnSpc>
            </a:pPr>
            <a:r>
              <a:rPr lang="en-US" sz="1800">
                <a:latin typeface="Courier New" pitchFamily="-65" charset="0"/>
              </a:rPr>
              <a:t>{ </a:t>
            </a:r>
          </a:p>
          <a:p>
            <a:pPr algn="l">
              <a:lnSpc>
                <a:spcPct val="100000"/>
              </a:lnSpc>
            </a:pPr>
            <a:r>
              <a:rPr lang="en-US" sz="1800">
                <a:latin typeface="Courier New" pitchFamily="-65" charset="0"/>
              </a:rPr>
              <a:t>   int *y = malloc(N*sizeof(int));</a:t>
            </a:r>
          </a:p>
          <a:p>
            <a:pPr algn="l">
              <a:lnSpc>
                <a:spcPct val="100000"/>
              </a:lnSpc>
            </a:pPr>
            <a:r>
              <a:rPr lang="en-US" sz="1800">
                <a:latin typeface="Courier New" pitchFamily="-65" charset="0"/>
              </a:rPr>
              <a:t>   int i, j;</a:t>
            </a:r>
          </a:p>
          <a:p>
            <a:pPr algn="l">
              <a:lnSpc>
                <a:spcPct val="100000"/>
              </a:lnSpc>
            </a:pPr>
            <a:endParaRPr lang="en-US" sz="1800">
              <a:latin typeface="Courier New" pitchFamily="-65" charset="0"/>
            </a:endParaRPr>
          </a:p>
          <a:p>
            <a:pPr algn="l">
              <a:lnSpc>
                <a:spcPct val="100000"/>
              </a:lnSpc>
            </a:pPr>
            <a:r>
              <a:rPr lang="en-US" sz="1800">
                <a:latin typeface="Courier New" pitchFamily="-65" charset="0"/>
              </a:rPr>
              <a:t>   for (i=0; i&lt;N; i++)</a:t>
            </a:r>
          </a:p>
          <a:p>
            <a:pPr algn="l">
              <a:lnSpc>
                <a:spcPct val="100000"/>
              </a:lnSpc>
            </a:pPr>
            <a:r>
              <a:rPr lang="en-US" sz="1800">
                <a:latin typeface="Courier New" pitchFamily="-65" charset="0"/>
              </a:rPr>
              <a:t>      for (j=0; j&lt;N; j++)</a:t>
            </a:r>
          </a:p>
          <a:p>
            <a:pPr algn="l">
              <a:lnSpc>
                <a:spcPct val="100000"/>
              </a:lnSpc>
            </a:pPr>
            <a:r>
              <a:rPr lang="en-US" sz="1800">
                <a:latin typeface="Courier New" pitchFamily="-65" charset="0"/>
              </a:rPr>
              <a:t>         y[i] += A[i][j]*x[j];</a:t>
            </a:r>
          </a:p>
          <a:p>
            <a:pPr algn="l">
              <a:lnSpc>
                <a:spcPct val="100000"/>
              </a:lnSpc>
            </a:pPr>
            <a:r>
              <a:rPr lang="en-US" sz="1800">
                <a:latin typeface="Courier New" pitchFamily="-65" charset="0"/>
              </a:rPr>
              <a:t>   return y;</a:t>
            </a:r>
          </a:p>
          <a:p>
            <a:pPr algn="l">
              <a:lnSpc>
                <a:spcPct val="100000"/>
              </a:lnSpc>
            </a:pPr>
            <a:r>
              <a:rPr lang="en-US" sz="1800">
                <a:latin typeface="Courier New" pitchFamily="-65" charset="0"/>
              </a:rPr>
              <a:t>}</a:t>
            </a:r>
          </a:p>
          <a:p>
            <a:pPr algn="l">
              <a:lnSpc>
                <a:spcPct val="100000"/>
              </a:lnSpc>
            </a:pPr>
            <a:endParaRPr lang="en-US" sz="1800">
              <a:latin typeface="Courier New" pitchFamily="-65"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849998" y="2280692"/>
            <a:ext cx="3749615" cy="1149350"/>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7" name="Rectangle 1"/>
          <p:cNvSpPr>
            <a:spLocks noGrp="1" noChangeArrowheads="1"/>
          </p:cNvSpPr>
          <p:nvPr>
            <p:ph type="title"/>
          </p:nvPr>
        </p:nvSpPr>
        <p:spPr>
          <a:xfrm>
            <a:off x="350837" y="381000"/>
            <a:ext cx="8716963"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 System Using </a:t>
            </a:r>
            <a:r>
              <a:rPr lang="en-GB" dirty="0" smtClean="0"/>
              <a:t>Virtual Addressing</a:t>
            </a:r>
            <a:endParaRPr lang="en-GB" dirty="0"/>
          </a:p>
        </p:txBody>
      </p:sp>
      <p:sp>
        <p:nvSpPr>
          <p:cNvPr id="9218" name="Rectangle 2"/>
          <p:cNvSpPr>
            <a:spLocks noGrp="1" noChangeArrowheads="1"/>
          </p:cNvSpPr>
          <p:nvPr>
            <p:ph idx="1"/>
          </p:nvPr>
        </p:nvSpPr>
        <p:spPr>
          <a:xfrm>
            <a:off x="455612" y="5443537"/>
            <a:ext cx="8307388" cy="126206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Used </a:t>
            </a:r>
            <a:r>
              <a:rPr lang="en-GB" dirty="0" smtClean="0"/>
              <a:t>in all modern desktops, laptops, workstations</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One of the great ideas in computer science</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smtClean="0">
                <a:solidFill>
                  <a:srgbClr val="990000"/>
                </a:solidFill>
              </a:rPr>
              <a:t>MMU checks the cache</a:t>
            </a:r>
            <a:endParaRPr lang="en-GB" i="1" dirty="0">
              <a:solidFill>
                <a:srgbClr val="990000"/>
              </a:solidFill>
            </a:endParaRPr>
          </a:p>
        </p:txBody>
      </p:sp>
      <p:sp>
        <p:nvSpPr>
          <p:cNvPr id="9219" name="Rectangle 3"/>
          <p:cNvSpPr>
            <a:spLocks noChangeArrowheads="1"/>
          </p:cNvSpPr>
          <p:nvPr/>
        </p:nvSpPr>
        <p:spPr bwMode="auto">
          <a:xfrm>
            <a:off x="6324600" y="4386263"/>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0" name="Text Box 4"/>
          <p:cNvSpPr txBox="1">
            <a:spLocks noChangeArrowheads="1"/>
          </p:cNvSpPr>
          <p:nvPr/>
        </p:nvSpPr>
        <p:spPr bwMode="auto">
          <a:xfrm>
            <a:off x="6018213" y="1817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0:</a:t>
            </a:r>
          </a:p>
        </p:txBody>
      </p:sp>
      <p:sp>
        <p:nvSpPr>
          <p:cNvPr id="9221" name="Text Box 5"/>
          <p:cNvSpPr txBox="1">
            <a:spLocks noChangeArrowheads="1"/>
          </p:cNvSpPr>
          <p:nvPr/>
        </p:nvSpPr>
        <p:spPr bwMode="auto">
          <a:xfrm>
            <a:off x="6018213" y="2046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1:</a:t>
            </a:r>
          </a:p>
        </p:txBody>
      </p:sp>
      <p:sp>
        <p:nvSpPr>
          <p:cNvPr id="9222" name="Text Box 6"/>
          <p:cNvSpPr txBox="1">
            <a:spLocks noChangeArrowheads="1"/>
          </p:cNvSpPr>
          <p:nvPr/>
        </p:nvSpPr>
        <p:spPr bwMode="auto">
          <a:xfrm>
            <a:off x="5779402" y="4338638"/>
            <a:ext cx="584839"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3300"/>
                </a:solidFill>
                <a:latin typeface="Calibri" pitchFamily="34" charset="0"/>
              </a:rPr>
              <a:t>M-1</a:t>
            </a:r>
            <a:r>
              <a:rPr lang="en-GB" sz="1600" dirty="0">
                <a:solidFill>
                  <a:srgbClr val="003300"/>
                </a:solidFill>
                <a:latin typeface="Calibri" pitchFamily="34" charset="0"/>
              </a:rPr>
              <a:t>:</a:t>
            </a:r>
          </a:p>
        </p:txBody>
      </p:sp>
      <p:sp>
        <p:nvSpPr>
          <p:cNvPr id="9223" name="Text Box 7"/>
          <p:cNvSpPr txBox="1">
            <a:spLocks noChangeArrowheads="1"/>
          </p:cNvSpPr>
          <p:nvPr/>
        </p:nvSpPr>
        <p:spPr bwMode="auto">
          <a:xfrm>
            <a:off x="6056313" y="1524000"/>
            <a:ext cx="1388841"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Main memory</a:t>
            </a:r>
          </a:p>
        </p:txBody>
      </p:sp>
      <p:sp>
        <p:nvSpPr>
          <p:cNvPr id="9226" name="Rectangle 10"/>
          <p:cNvSpPr>
            <a:spLocks noChangeArrowheads="1"/>
          </p:cNvSpPr>
          <p:nvPr/>
        </p:nvSpPr>
        <p:spPr bwMode="auto">
          <a:xfrm>
            <a:off x="3429000" y="2619808"/>
            <a:ext cx="1066800" cy="533400"/>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MMU</a:t>
            </a:r>
            <a:endParaRPr lang="en-GB" sz="1600" dirty="0">
              <a:latin typeface="Calibri" pitchFamily="34" charset="0"/>
            </a:endParaRPr>
          </a:p>
        </p:txBody>
      </p:sp>
      <p:sp>
        <p:nvSpPr>
          <p:cNvPr id="9231" name="Text Box 15"/>
          <p:cNvSpPr txBox="1">
            <a:spLocks noChangeArrowheads="1"/>
          </p:cNvSpPr>
          <p:nvPr/>
        </p:nvSpPr>
        <p:spPr bwMode="auto">
          <a:xfrm>
            <a:off x="6019800" y="2274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2:</a:t>
            </a:r>
          </a:p>
        </p:txBody>
      </p:sp>
      <p:sp>
        <p:nvSpPr>
          <p:cNvPr id="9232" name="Text Box 16"/>
          <p:cNvSpPr txBox="1">
            <a:spLocks noChangeArrowheads="1"/>
          </p:cNvSpPr>
          <p:nvPr/>
        </p:nvSpPr>
        <p:spPr bwMode="auto">
          <a:xfrm>
            <a:off x="6018213" y="2503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3:</a:t>
            </a:r>
          </a:p>
        </p:txBody>
      </p:sp>
      <p:sp>
        <p:nvSpPr>
          <p:cNvPr id="9233" name="Rectangle 17"/>
          <p:cNvSpPr>
            <a:spLocks noChangeArrowheads="1"/>
          </p:cNvSpPr>
          <p:nvPr/>
        </p:nvSpPr>
        <p:spPr bwMode="auto">
          <a:xfrm>
            <a:off x="6324600" y="18224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4" name="Rectangle 18"/>
          <p:cNvSpPr>
            <a:spLocks noChangeArrowheads="1"/>
          </p:cNvSpPr>
          <p:nvPr/>
        </p:nvSpPr>
        <p:spPr bwMode="auto">
          <a:xfrm>
            <a:off x="6324600" y="20510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6324600" y="22796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6324600" y="25082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6324600" y="27368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8" name="Rectangle 22"/>
          <p:cNvSpPr>
            <a:spLocks noChangeArrowheads="1"/>
          </p:cNvSpPr>
          <p:nvPr/>
        </p:nvSpPr>
        <p:spPr bwMode="auto">
          <a:xfrm>
            <a:off x="6324600" y="29654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9" name="Text Box 23"/>
          <p:cNvSpPr txBox="1">
            <a:spLocks noChangeArrowheads="1"/>
          </p:cNvSpPr>
          <p:nvPr/>
        </p:nvSpPr>
        <p:spPr bwMode="auto">
          <a:xfrm>
            <a:off x="6018213" y="27320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4:</a:t>
            </a:r>
          </a:p>
        </p:txBody>
      </p:sp>
      <p:sp>
        <p:nvSpPr>
          <p:cNvPr id="9240" name="Text Box 24"/>
          <p:cNvSpPr txBox="1">
            <a:spLocks noChangeArrowheads="1"/>
          </p:cNvSpPr>
          <p:nvPr/>
        </p:nvSpPr>
        <p:spPr bwMode="auto">
          <a:xfrm>
            <a:off x="6018213" y="2960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5:</a:t>
            </a:r>
          </a:p>
        </p:txBody>
      </p:sp>
      <p:sp>
        <p:nvSpPr>
          <p:cNvPr id="9241" name="Rectangle 25"/>
          <p:cNvSpPr>
            <a:spLocks noChangeArrowheads="1"/>
          </p:cNvSpPr>
          <p:nvPr/>
        </p:nvSpPr>
        <p:spPr bwMode="auto">
          <a:xfrm>
            <a:off x="6324600" y="31940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2" name="Rectangle 26"/>
          <p:cNvSpPr>
            <a:spLocks noChangeArrowheads="1"/>
          </p:cNvSpPr>
          <p:nvPr/>
        </p:nvSpPr>
        <p:spPr bwMode="auto">
          <a:xfrm>
            <a:off x="6324600" y="34226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3" name="Text Box 27"/>
          <p:cNvSpPr txBox="1">
            <a:spLocks noChangeArrowheads="1"/>
          </p:cNvSpPr>
          <p:nvPr/>
        </p:nvSpPr>
        <p:spPr bwMode="auto">
          <a:xfrm>
            <a:off x="6018213" y="3189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6:</a:t>
            </a:r>
          </a:p>
        </p:txBody>
      </p:sp>
      <p:sp>
        <p:nvSpPr>
          <p:cNvPr id="9244" name="Text Box 28"/>
          <p:cNvSpPr txBox="1">
            <a:spLocks noChangeArrowheads="1"/>
          </p:cNvSpPr>
          <p:nvPr/>
        </p:nvSpPr>
        <p:spPr bwMode="auto">
          <a:xfrm>
            <a:off x="6019800" y="3417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7:</a:t>
            </a:r>
          </a:p>
        </p:txBody>
      </p:sp>
      <p:sp>
        <p:nvSpPr>
          <p:cNvPr id="9245" name="Rectangle 29"/>
          <p:cNvSpPr>
            <a:spLocks noChangeArrowheads="1"/>
          </p:cNvSpPr>
          <p:nvPr/>
        </p:nvSpPr>
        <p:spPr bwMode="auto">
          <a:xfrm>
            <a:off x="6324600" y="4162425"/>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5" name="Text Box 9"/>
          <p:cNvSpPr txBox="1">
            <a:spLocks noChangeArrowheads="1"/>
          </p:cNvSpPr>
          <p:nvPr/>
        </p:nvSpPr>
        <p:spPr bwMode="auto">
          <a:xfrm>
            <a:off x="4557652" y="2378791"/>
            <a:ext cx="1395808" cy="51680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Physical </a:t>
            </a:r>
            <a:r>
              <a:rPr lang="en-GB" sz="1400" dirty="0" smtClean="0">
                <a:latin typeface="Calibri" pitchFamily="34" charset="0"/>
              </a:rPr>
              <a:t>address</a:t>
            </a:r>
            <a:endParaRPr lang="en-GB" sz="1400" dirty="0">
              <a:latin typeface="Calibri" pitchFamily="34"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a:t>
            </a:r>
          </a:p>
        </p:txBody>
      </p:sp>
      <p:sp>
        <p:nvSpPr>
          <p:cNvPr id="9247" name="AutoShape 31"/>
          <p:cNvSpPr>
            <a:spLocks/>
          </p:cNvSpPr>
          <p:nvPr/>
        </p:nvSpPr>
        <p:spPr bwMode="auto">
          <a:xfrm>
            <a:off x="7315201" y="2736850"/>
            <a:ext cx="76200" cy="914400"/>
          </a:xfrm>
          <a:prstGeom prst="rightBrace">
            <a:avLst>
              <a:gd name="adj1" fmla="val 100000"/>
              <a:gd name="adj2" fmla="val 50000"/>
            </a:avLst>
          </a:prstGeom>
          <a:noFill/>
          <a:ln w="19050">
            <a:solidFill>
              <a:schemeClr val="tx1"/>
            </a:solidFill>
            <a:miter lim="800000"/>
            <a:headEnd/>
            <a:tailEnd/>
          </a:ln>
          <a:effectLst/>
        </p:spPr>
        <p:txBody>
          <a:bodyPr wrap="none" anchor="ctr"/>
          <a:lstStyle/>
          <a:p>
            <a:endParaRPr lang="en-US"/>
          </a:p>
        </p:txBody>
      </p:sp>
      <p:sp>
        <p:nvSpPr>
          <p:cNvPr id="9248" name="Text Box 32"/>
          <p:cNvSpPr txBox="1">
            <a:spLocks noChangeArrowheads="1"/>
          </p:cNvSpPr>
          <p:nvPr/>
        </p:nvSpPr>
        <p:spPr bwMode="auto">
          <a:xfrm>
            <a:off x="4000500" y="5000625"/>
            <a:ext cx="95697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Data word</a:t>
            </a:r>
          </a:p>
        </p:txBody>
      </p:sp>
      <p:sp>
        <p:nvSpPr>
          <p:cNvPr id="9249" name="Rectangle 33"/>
          <p:cNvSpPr>
            <a:spLocks noChangeArrowheads="1"/>
          </p:cNvSpPr>
          <p:nvPr/>
        </p:nvSpPr>
        <p:spPr bwMode="auto">
          <a:xfrm>
            <a:off x="6324600" y="3651701"/>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50" name="Text Box 34"/>
          <p:cNvSpPr txBox="1">
            <a:spLocks noChangeArrowheads="1"/>
          </p:cNvSpPr>
          <p:nvPr/>
        </p:nvSpPr>
        <p:spPr bwMode="auto">
          <a:xfrm>
            <a:off x="6018213" y="365283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8:</a:t>
            </a:r>
          </a:p>
        </p:txBody>
      </p:sp>
      <p:sp>
        <p:nvSpPr>
          <p:cNvPr id="9251" name="Rectangle 35"/>
          <p:cNvSpPr>
            <a:spLocks noChangeArrowheads="1"/>
          </p:cNvSpPr>
          <p:nvPr/>
        </p:nvSpPr>
        <p:spPr bwMode="auto">
          <a:xfrm>
            <a:off x="6400800" y="3886200"/>
            <a:ext cx="914400" cy="228600"/>
          </a:xfrm>
          <a:prstGeom prst="rect">
            <a:avLst/>
          </a:prstGeom>
          <a:noFill/>
          <a:ln w="9525">
            <a:noFill/>
            <a:round/>
            <a:headEnd/>
            <a:tailEnd/>
          </a:ln>
          <a:effectLst/>
        </p:spPr>
        <p:txBody>
          <a:bodyPr vert="eaVert" wrap="none" lIns="90360" tIns="44280" rIns="90360" bIns="44280" anchor="ctr"/>
          <a:lstStyle/>
          <a:p>
            <a:pPr algn="ctr" rtl="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a:t>
            </a:r>
          </a:p>
        </p:txBody>
      </p:sp>
      <p:cxnSp>
        <p:nvCxnSpPr>
          <p:cNvPr id="40" name="Straight Arrow Connector 39"/>
          <p:cNvCxnSpPr>
            <a:stCxn id="9226" idx="3"/>
            <a:endCxn id="9239" idx="1"/>
          </p:cNvCxnSpPr>
          <p:nvPr/>
        </p:nvCxnSpPr>
        <p:spPr bwMode="auto">
          <a:xfrm flipV="1">
            <a:off x="4495800" y="2885132"/>
            <a:ext cx="15224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5" name="Straight Connector 54"/>
          <p:cNvCxnSpPr/>
          <p:nvPr/>
        </p:nvCxnSpPr>
        <p:spPr bwMode="auto">
          <a:xfrm rot="10800000" flipH="1">
            <a:off x="7467601" y="3194050"/>
            <a:ext cx="533399" cy="1588"/>
          </a:xfrm>
          <a:prstGeom prst="line">
            <a:avLst/>
          </a:prstGeom>
          <a:no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5400000">
            <a:off x="7080250" y="4109244"/>
            <a:ext cx="1839912" cy="1588"/>
          </a:xfrm>
          <a:prstGeom prst="line">
            <a:avLst/>
          </a:prstGeom>
          <a:noFill/>
          <a:ln w="25400" cap="flat" cmpd="sng" algn="ctr">
            <a:solidFill>
              <a:schemeClr val="tx1"/>
            </a:solidFill>
            <a:prstDash val="solid"/>
            <a:round/>
            <a:headEnd type="none" w="med" len="med"/>
            <a:tailEnd type="none" w="med" len="med"/>
          </a:ln>
          <a:effectLst/>
        </p:spPr>
      </p:cxnSp>
      <p:cxnSp>
        <p:nvCxnSpPr>
          <p:cNvPr id="61" name="Shape 60"/>
          <p:cNvCxnSpPr>
            <a:endCxn id="37" idx="2"/>
          </p:cNvCxnSpPr>
          <p:nvPr/>
        </p:nvCxnSpPr>
        <p:spPr bwMode="auto">
          <a:xfrm rot="10800000">
            <a:off x="1524000" y="3153695"/>
            <a:ext cx="6475412" cy="1876304"/>
          </a:xfrm>
          <a:prstGeom prst="bentConnector2">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990600" y="2620295"/>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057400" y="2882426"/>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2057839" y="2378791"/>
            <a:ext cx="1305078" cy="51680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Virtual address</a:t>
            </a:r>
            <a:endParaRPr lang="en-GB" sz="1400" dirty="0">
              <a:latin typeface="Calibri" pitchFamily="34"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(VA</a:t>
            </a:r>
            <a:r>
              <a:rPr lang="en-GB" sz="1400" dirty="0">
                <a:latin typeface="Calibri" pitchFamily="34" charset="0"/>
              </a:rPr>
              <a:t>)</a:t>
            </a:r>
          </a:p>
        </p:txBody>
      </p:sp>
      <p:sp>
        <p:nvSpPr>
          <p:cNvPr id="45" name="TextBox 44"/>
          <p:cNvSpPr txBox="1"/>
          <p:nvPr/>
        </p:nvSpPr>
        <p:spPr>
          <a:xfrm>
            <a:off x="762000" y="1976700"/>
            <a:ext cx="105830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CPU Chip</a:t>
            </a:r>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ChangeArrowheads="1"/>
          </p:cNvSpPr>
          <p:nvPr>
            <p:ph type="title"/>
          </p:nvPr>
        </p:nvSpPr>
        <p:spPr/>
        <p:txBody>
          <a:bodyPr/>
          <a:lstStyle/>
          <a:p>
            <a:r>
              <a:rPr lang="en-US"/>
              <a:t>Overwriting Memory</a:t>
            </a:r>
          </a:p>
        </p:txBody>
      </p:sp>
      <p:sp>
        <p:nvSpPr>
          <p:cNvPr id="1222659" name="Rectangle 3"/>
          <p:cNvSpPr>
            <a:spLocks noGrp="1" noChangeArrowheads="1"/>
          </p:cNvSpPr>
          <p:nvPr>
            <p:ph idx="1"/>
          </p:nvPr>
        </p:nvSpPr>
        <p:spPr/>
        <p:txBody>
          <a:bodyPr/>
          <a:lstStyle/>
          <a:p>
            <a:r>
              <a:rPr lang="en-US"/>
              <a:t>Allocating the (possibly) wrong sized object</a:t>
            </a:r>
          </a:p>
        </p:txBody>
      </p:sp>
      <p:sp>
        <p:nvSpPr>
          <p:cNvPr id="1222660" name="Text Box 4"/>
          <p:cNvSpPr txBox="1">
            <a:spLocks noChangeArrowheads="1"/>
          </p:cNvSpPr>
          <p:nvPr/>
        </p:nvSpPr>
        <p:spPr bwMode="auto">
          <a:xfrm>
            <a:off x="2133600" y="2265363"/>
            <a:ext cx="4617370" cy="2308324"/>
          </a:xfrm>
          <a:prstGeom prst="rect">
            <a:avLst/>
          </a:prstGeom>
          <a:solidFill>
            <a:srgbClr val="FFFF99"/>
          </a:solidFill>
          <a:ln w="3175">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pitchFamily="-65" charset="0"/>
              </a:rPr>
              <a:t>int</a:t>
            </a:r>
            <a:r>
              <a:rPr lang="en-US" sz="1800" dirty="0">
                <a:latin typeface="Courier New" pitchFamily="-65" charset="0"/>
              </a:rPr>
              <a:t> **</a:t>
            </a:r>
            <a:r>
              <a:rPr lang="en-US" sz="1800" dirty="0" err="1">
                <a:latin typeface="Courier New" pitchFamily="-65" charset="0"/>
              </a:rPr>
              <a:t>p</a:t>
            </a:r>
            <a:r>
              <a:rPr lang="en-US" sz="1800" dirty="0">
                <a:latin typeface="Courier New" pitchFamily="-65" charset="0"/>
              </a:rPr>
              <a:t>;</a:t>
            </a:r>
          </a:p>
          <a:p>
            <a:pPr algn="l">
              <a:lnSpc>
                <a:spcPct val="100000"/>
              </a:lnSpc>
            </a:pPr>
            <a:endParaRPr lang="en-US" sz="1800" dirty="0">
              <a:latin typeface="Courier New" pitchFamily="-65" charset="0"/>
            </a:endParaRPr>
          </a:p>
          <a:p>
            <a:pPr algn="l">
              <a:lnSpc>
                <a:spcPct val="100000"/>
              </a:lnSpc>
            </a:pPr>
            <a:r>
              <a:rPr lang="en-US" sz="1800" dirty="0" err="1">
                <a:latin typeface="Courier New" pitchFamily="-65" charset="0"/>
              </a:rPr>
              <a:t>p</a:t>
            </a:r>
            <a:r>
              <a:rPr lang="en-US" sz="1800" dirty="0">
                <a:latin typeface="Courier New" pitchFamily="-65" charset="0"/>
              </a:rPr>
              <a:t> = </a:t>
            </a:r>
            <a:r>
              <a:rPr lang="en-US" sz="1800" dirty="0" err="1">
                <a:latin typeface="Courier New" pitchFamily="-65" charset="0"/>
              </a:rPr>
              <a:t>malloc(N</a:t>
            </a:r>
            <a:r>
              <a:rPr lang="en-US" sz="1800" dirty="0">
                <a:latin typeface="Courier New" pitchFamily="-65" charset="0"/>
              </a:rPr>
              <a:t>*</a:t>
            </a:r>
            <a:r>
              <a:rPr lang="en-US" sz="1800" dirty="0" err="1">
                <a:latin typeface="Courier New" pitchFamily="-65" charset="0"/>
              </a:rPr>
              <a:t>sizeof(int</a:t>
            </a:r>
            <a:r>
              <a:rPr lang="en-US" sz="1800" dirty="0">
                <a:latin typeface="Courier New" pitchFamily="-65" charset="0"/>
              </a:rPr>
              <a:t>));</a:t>
            </a:r>
          </a:p>
          <a:p>
            <a:pPr algn="l">
              <a:lnSpc>
                <a:spcPct val="100000"/>
              </a:lnSpc>
            </a:pPr>
            <a:endParaRPr lang="en-US" sz="1800" dirty="0">
              <a:latin typeface="Courier New" pitchFamily="-65" charset="0"/>
            </a:endParaRPr>
          </a:p>
          <a:p>
            <a:pPr algn="l">
              <a:lnSpc>
                <a:spcPct val="100000"/>
              </a:lnSpc>
            </a:pPr>
            <a:r>
              <a:rPr lang="en-US" sz="1800" dirty="0">
                <a:latin typeface="Courier New" pitchFamily="-65" charset="0"/>
              </a:rPr>
              <a:t>for (</a:t>
            </a:r>
            <a:r>
              <a:rPr lang="en-US" sz="1800" dirty="0" err="1">
                <a:latin typeface="Courier New" pitchFamily="-65" charset="0"/>
              </a:rPr>
              <a:t>i</a:t>
            </a:r>
            <a:r>
              <a:rPr lang="en-US" sz="1800" dirty="0">
                <a:latin typeface="Courier New" pitchFamily="-65" charset="0"/>
              </a:rPr>
              <a:t>=0; </a:t>
            </a:r>
            <a:r>
              <a:rPr lang="en-US" sz="1800" dirty="0" err="1">
                <a:latin typeface="Courier New" pitchFamily="-65" charset="0"/>
              </a:rPr>
              <a:t>i</a:t>
            </a:r>
            <a:r>
              <a:rPr lang="en-US" sz="1800" dirty="0">
                <a:latin typeface="Courier New" pitchFamily="-65" charset="0"/>
              </a:rPr>
              <a:t>&lt;N; </a:t>
            </a:r>
            <a:r>
              <a:rPr lang="en-US" sz="1800" dirty="0" err="1">
                <a:latin typeface="Courier New" pitchFamily="-65" charset="0"/>
              </a:rPr>
              <a:t>i</a:t>
            </a:r>
            <a:r>
              <a:rPr lang="en-US" sz="1800" dirty="0">
                <a:latin typeface="Courier New" pitchFamily="-65" charset="0"/>
              </a:rPr>
              <a:t>++) </a:t>
            </a:r>
          </a:p>
          <a:p>
            <a:pPr algn="l">
              <a:lnSpc>
                <a:spcPct val="100000"/>
              </a:lnSpc>
            </a:pPr>
            <a:r>
              <a:rPr lang="en-US" sz="1800" dirty="0">
                <a:latin typeface="Courier New" pitchFamily="-65" charset="0"/>
              </a:rPr>
              <a:t>{</a:t>
            </a:r>
          </a:p>
          <a:p>
            <a:pPr algn="l">
              <a:lnSpc>
                <a:spcPct val="100000"/>
              </a:lnSpc>
            </a:pPr>
            <a:r>
              <a:rPr lang="en-US" sz="1800" dirty="0">
                <a:latin typeface="Courier New" pitchFamily="-65" charset="0"/>
              </a:rPr>
              <a:t>   </a:t>
            </a:r>
            <a:r>
              <a:rPr lang="en-US" sz="1800" dirty="0" err="1">
                <a:latin typeface="Courier New" pitchFamily="-65" charset="0"/>
              </a:rPr>
              <a:t>p[i</a:t>
            </a:r>
            <a:r>
              <a:rPr lang="en-US" sz="1800" dirty="0">
                <a:latin typeface="Courier New" pitchFamily="-65" charset="0"/>
              </a:rPr>
              <a:t>] = </a:t>
            </a:r>
            <a:r>
              <a:rPr lang="en-US" sz="1800" dirty="0" err="1">
                <a:latin typeface="Courier New" pitchFamily="-65" charset="0"/>
              </a:rPr>
              <a:t>malloc(M</a:t>
            </a:r>
            <a:r>
              <a:rPr lang="en-US" sz="1800" dirty="0">
                <a:latin typeface="Courier New" pitchFamily="-65" charset="0"/>
              </a:rPr>
              <a:t>*</a:t>
            </a:r>
            <a:r>
              <a:rPr lang="en-US" sz="1800" dirty="0" err="1">
                <a:latin typeface="Courier New" pitchFamily="-65" charset="0"/>
              </a:rPr>
              <a:t>sizeof(int</a:t>
            </a:r>
            <a:r>
              <a:rPr lang="en-US" sz="1800" dirty="0">
                <a:latin typeface="Courier New" pitchFamily="-65" charset="0"/>
              </a:rPr>
              <a:t>));</a:t>
            </a:r>
          </a:p>
          <a:p>
            <a:pPr algn="l">
              <a:lnSpc>
                <a:spcPct val="100000"/>
              </a:lnSpc>
            </a:pPr>
            <a:r>
              <a:rPr lang="en-US" sz="1800" dirty="0">
                <a:latin typeface="Courier New" pitchFamily="-65" charset="0"/>
              </a:rPr>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p:txBody>
          <a:bodyPr/>
          <a:lstStyle/>
          <a:p>
            <a:r>
              <a:rPr lang="en-US"/>
              <a:t>Overwriting Memory</a:t>
            </a:r>
          </a:p>
        </p:txBody>
      </p:sp>
      <p:sp>
        <p:nvSpPr>
          <p:cNvPr id="1223683" name="Rectangle 3"/>
          <p:cNvSpPr>
            <a:spLocks noGrp="1" noChangeArrowheads="1"/>
          </p:cNvSpPr>
          <p:nvPr>
            <p:ph idx="1"/>
          </p:nvPr>
        </p:nvSpPr>
        <p:spPr/>
        <p:txBody>
          <a:bodyPr/>
          <a:lstStyle/>
          <a:p>
            <a:r>
              <a:rPr lang="en-US"/>
              <a:t>Off-by-one error</a:t>
            </a:r>
          </a:p>
        </p:txBody>
      </p:sp>
      <p:sp>
        <p:nvSpPr>
          <p:cNvPr id="1223684" name="Text Box 4"/>
          <p:cNvSpPr txBox="1">
            <a:spLocks noChangeArrowheads="1"/>
          </p:cNvSpPr>
          <p:nvPr/>
        </p:nvSpPr>
        <p:spPr bwMode="auto">
          <a:xfrm>
            <a:off x="1920875" y="2209800"/>
            <a:ext cx="4617370" cy="2308324"/>
          </a:xfrm>
          <a:prstGeom prst="rect">
            <a:avLst/>
          </a:prstGeom>
          <a:solidFill>
            <a:srgbClr val="FFFF99"/>
          </a:solidFill>
          <a:ln w="3175">
            <a:solidFill>
              <a:schemeClr val="tx1"/>
            </a:solidFill>
            <a:miter lim="800000"/>
            <a:headEnd/>
            <a:tailEnd/>
          </a:ln>
          <a:effectLst/>
        </p:spPr>
        <p:txBody>
          <a:bodyPr wrap="none">
            <a:prstTxWarp prst="textNoShape">
              <a:avLst/>
            </a:prstTxWarp>
            <a:spAutoFit/>
          </a:bodyPr>
          <a:lstStyle/>
          <a:p>
            <a:pPr algn="l">
              <a:lnSpc>
                <a:spcPct val="100000"/>
              </a:lnSpc>
            </a:pPr>
            <a:r>
              <a:rPr lang="en-US" sz="1800">
                <a:latin typeface="Courier New" pitchFamily="-65" charset="0"/>
              </a:rPr>
              <a:t>int **p;</a:t>
            </a:r>
          </a:p>
          <a:p>
            <a:pPr algn="l">
              <a:lnSpc>
                <a:spcPct val="100000"/>
              </a:lnSpc>
            </a:pPr>
            <a:endParaRPr lang="en-US" sz="1800">
              <a:latin typeface="Courier New" pitchFamily="-65" charset="0"/>
            </a:endParaRPr>
          </a:p>
          <a:p>
            <a:pPr algn="l">
              <a:lnSpc>
                <a:spcPct val="100000"/>
              </a:lnSpc>
            </a:pPr>
            <a:r>
              <a:rPr lang="en-US" sz="1800">
                <a:latin typeface="Courier New" pitchFamily="-65" charset="0"/>
              </a:rPr>
              <a:t>p = malloc(N*sizeof(int *));</a:t>
            </a:r>
          </a:p>
          <a:p>
            <a:pPr algn="l">
              <a:lnSpc>
                <a:spcPct val="100000"/>
              </a:lnSpc>
            </a:pPr>
            <a:endParaRPr lang="en-US" sz="1800">
              <a:latin typeface="Courier New" pitchFamily="-65" charset="0"/>
            </a:endParaRPr>
          </a:p>
          <a:p>
            <a:pPr algn="l">
              <a:lnSpc>
                <a:spcPct val="100000"/>
              </a:lnSpc>
            </a:pPr>
            <a:r>
              <a:rPr lang="en-US" sz="1800">
                <a:latin typeface="Courier New" pitchFamily="-65" charset="0"/>
              </a:rPr>
              <a:t>for (i=0; i&lt;=N; i++) </a:t>
            </a:r>
          </a:p>
          <a:p>
            <a:pPr algn="l">
              <a:lnSpc>
                <a:spcPct val="100000"/>
              </a:lnSpc>
            </a:pPr>
            <a:r>
              <a:rPr lang="en-US" sz="1800">
                <a:latin typeface="Courier New" pitchFamily="-65" charset="0"/>
              </a:rPr>
              <a:t>{</a:t>
            </a:r>
          </a:p>
          <a:p>
            <a:pPr algn="l">
              <a:lnSpc>
                <a:spcPct val="100000"/>
              </a:lnSpc>
            </a:pPr>
            <a:r>
              <a:rPr lang="en-US" sz="1800">
                <a:latin typeface="Courier New" pitchFamily="-65" charset="0"/>
              </a:rPr>
              <a:t>   p[i] = malloc(M*sizeof(int));</a:t>
            </a:r>
          </a:p>
          <a:p>
            <a:pPr algn="l">
              <a:lnSpc>
                <a:spcPct val="100000"/>
              </a:lnSpc>
            </a:pPr>
            <a:r>
              <a:rPr lang="en-US" sz="1800">
                <a:latin typeface="Courier New" pitchFamily="-65" charset="0"/>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ChangeArrowheads="1"/>
          </p:cNvSpPr>
          <p:nvPr>
            <p:ph type="title"/>
          </p:nvPr>
        </p:nvSpPr>
        <p:spPr/>
        <p:txBody>
          <a:bodyPr/>
          <a:lstStyle/>
          <a:p>
            <a:r>
              <a:rPr lang="en-US"/>
              <a:t>Overwriting Memory</a:t>
            </a:r>
          </a:p>
        </p:txBody>
      </p:sp>
      <p:sp>
        <p:nvSpPr>
          <p:cNvPr id="1224707" name="Rectangle 3"/>
          <p:cNvSpPr>
            <a:spLocks noGrp="1" noChangeArrowheads="1"/>
          </p:cNvSpPr>
          <p:nvPr>
            <p:ph idx="1"/>
          </p:nvPr>
        </p:nvSpPr>
        <p:spPr>
          <a:xfrm>
            <a:off x="290513" y="1220788"/>
            <a:ext cx="8307387" cy="4494212"/>
          </a:xfrm>
        </p:spPr>
        <p:txBody>
          <a:bodyPr/>
          <a:lstStyle/>
          <a:p>
            <a:pPr>
              <a:lnSpc>
                <a:spcPct val="85000"/>
              </a:lnSpc>
            </a:pPr>
            <a:r>
              <a:rPr lang="en-US" dirty="0"/>
              <a:t>Not checking the max string size</a:t>
            </a:r>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r>
              <a:rPr lang="en-US" dirty="0"/>
              <a:t>Basis for classic buffer overflow attacks</a:t>
            </a:r>
          </a:p>
          <a:p>
            <a:pPr lvl="1">
              <a:lnSpc>
                <a:spcPct val="90000"/>
              </a:lnSpc>
            </a:pPr>
            <a:r>
              <a:rPr lang="en-US" dirty="0"/>
              <a:t>1988 Internet worm</a:t>
            </a:r>
          </a:p>
          <a:p>
            <a:pPr lvl="1">
              <a:lnSpc>
                <a:spcPct val="90000"/>
              </a:lnSpc>
            </a:pPr>
            <a:r>
              <a:rPr lang="en-US" dirty="0"/>
              <a:t>Modern attacks on Web servers</a:t>
            </a:r>
          </a:p>
          <a:p>
            <a:pPr lvl="1">
              <a:lnSpc>
                <a:spcPct val="90000"/>
              </a:lnSpc>
            </a:pPr>
            <a:r>
              <a:rPr lang="en-US" dirty="0"/>
              <a:t>AOL/Microsoft IM war</a:t>
            </a:r>
          </a:p>
        </p:txBody>
      </p:sp>
      <p:sp>
        <p:nvSpPr>
          <p:cNvPr id="1224708" name="Text Box 4"/>
          <p:cNvSpPr txBox="1">
            <a:spLocks noChangeArrowheads="1"/>
          </p:cNvSpPr>
          <p:nvPr/>
        </p:nvSpPr>
        <p:spPr bwMode="auto">
          <a:xfrm>
            <a:off x="932520" y="1963500"/>
            <a:ext cx="6279634" cy="1200329"/>
          </a:xfrm>
          <a:prstGeom prst="rect">
            <a:avLst/>
          </a:prstGeom>
          <a:solidFill>
            <a:srgbClr val="FFFF99"/>
          </a:solidFill>
          <a:ln w="3175">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a:latin typeface="Courier New" pitchFamily="-65" charset="0"/>
              </a:rPr>
              <a:t>char s[8];</a:t>
            </a:r>
          </a:p>
          <a:p>
            <a:pPr algn="l">
              <a:lnSpc>
                <a:spcPct val="100000"/>
              </a:lnSpc>
            </a:pPr>
            <a:r>
              <a:rPr lang="en-US" sz="1800" dirty="0" err="1">
                <a:latin typeface="Courier New" pitchFamily="-65" charset="0"/>
              </a:rPr>
              <a:t>int</a:t>
            </a:r>
            <a:r>
              <a:rPr lang="en-US" sz="1800" dirty="0">
                <a:latin typeface="Courier New" pitchFamily="-65" charset="0"/>
              </a:rPr>
              <a:t> </a:t>
            </a:r>
            <a:r>
              <a:rPr lang="en-US" sz="1800" dirty="0" err="1">
                <a:latin typeface="Courier New" pitchFamily="-65" charset="0"/>
              </a:rPr>
              <a:t>i</a:t>
            </a:r>
            <a:r>
              <a:rPr lang="en-US" sz="1800" dirty="0">
                <a:latin typeface="Courier New" pitchFamily="-65" charset="0"/>
              </a:rPr>
              <a:t>;</a:t>
            </a:r>
          </a:p>
          <a:p>
            <a:pPr algn="l">
              <a:lnSpc>
                <a:spcPct val="100000"/>
              </a:lnSpc>
            </a:pPr>
            <a:endParaRPr lang="en-US" sz="1800" dirty="0">
              <a:latin typeface="Courier New" pitchFamily="-65" charset="0"/>
            </a:endParaRPr>
          </a:p>
          <a:p>
            <a:pPr algn="l">
              <a:lnSpc>
                <a:spcPct val="100000"/>
              </a:lnSpc>
            </a:pPr>
            <a:r>
              <a:rPr lang="en-US" sz="1800" dirty="0" err="1">
                <a:latin typeface="Courier New" pitchFamily="-65" charset="0"/>
              </a:rPr>
              <a:t>gets(s</a:t>
            </a:r>
            <a:r>
              <a:rPr lang="en-US" sz="1800" dirty="0">
                <a:latin typeface="Courier New" pitchFamily="-65" charset="0"/>
              </a:rPr>
              <a:t>);  /* reads “123456789” from </a:t>
            </a:r>
            <a:r>
              <a:rPr lang="en-US" sz="1800" dirty="0" err="1">
                <a:latin typeface="Courier New" pitchFamily="-65" charset="0"/>
              </a:rPr>
              <a:t>stdin</a:t>
            </a:r>
            <a:r>
              <a:rPr lang="en-US" sz="1800" dirty="0">
                <a:latin typeface="Courier New" pitchFamily="-65" charset="0"/>
              </a:rPr>
              <a:t> */</a:t>
            </a:r>
            <a:r>
              <a:rPr lang="en-US" sz="1800" dirty="0" smtClean="0">
                <a:latin typeface="Courier New" pitchFamily="-65" charset="0"/>
              </a:rPr>
              <a:t> </a:t>
            </a:r>
            <a:endParaRPr lang="en-US" sz="1800" dirty="0">
              <a:latin typeface="Courier New" pitchFamily="-65"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Rectangle 2"/>
          <p:cNvSpPr>
            <a:spLocks noGrp="1" noChangeArrowheads="1"/>
          </p:cNvSpPr>
          <p:nvPr>
            <p:ph type="title"/>
          </p:nvPr>
        </p:nvSpPr>
        <p:spPr/>
        <p:txBody>
          <a:bodyPr/>
          <a:lstStyle/>
          <a:p>
            <a:r>
              <a:rPr lang="en-US"/>
              <a:t>Overwriting Memory</a:t>
            </a:r>
          </a:p>
        </p:txBody>
      </p:sp>
      <p:sp>
        <p:nvSpPr>
          <p:cNvPr id="1225731" name="Rectangle 3"/>
          <p:cNvSpPr>
            <a:spLocks noGrp="1" noChangeArrowheads="1"/>
          </p:cNvSpPr>
          <p:nvPr>
            <p:ph idx="1"/>
          </p:nvPr>
        </p:nvSpPr>
        <p:spPr/>
        <p:txBody>
          <a:bodyPr/>
          <a:lstStyle/>
          <a:p>
            <a:r>
              <a:rPr lang="en-US" dirty="0"/>
              <a:t>Referencing a pointer instead of the object it points to</a:t>
            </a:r>
          </a:p>
          <a:p>
            <a:pPr lvl="1"/>
            <a:r>
              <a:rPr lang="en-US" dirty="0"/>
              <a:t>Code below intended to remove first item in a binary heap of *size items, then </a:t>
            </a:r>
            <a:r>
              <a:rPr lang="en-US" dirty="0" err="1"/>
              <a:t>reheapify</a:t>
            </a:r>
            <a:r>
              <a:rPr lang="en-US" dirty="0"/>
              <a:t> the remaining items.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Problem:  * and -- have equal precedence, associate </a:t>
            </a:r>
            <a:r>
              <a:rPr lang="en-US" dirty="0" err="1"/>
              <a:t>r</a:t>
            </a:r>
            <a:r>
              <a:rPr lang="en-US" dirty="0"/>
              <a:t> to </a:t>
            </a:r>
            <a:r>
              <a:rPr lang="en-US" dirty="0" err="1"/>
              <a:t>l</a:t>
            </a:r>
            <a:endParaRPr lang="en-US" dirty="0"/>
          </a:p>
          <a:p>
            <a:pPr lvl="2"/>
            <a:r>
              <a:rPr lang="en-US" dirty="0"/>
              <a:t>Programmer intended    </a:t>
            </a:r>
            <a:r>
              <a:rPr lang="en-US" sz="1800" b="1" dirty="0">
                <a:latin typeface="Courier New" pitchFamily="-65" charset="0"/>
              </a:rPr>
              <a:t>(*size)--</a:t>
            </a:r>
          </a:p>
          <a:p>
            <a:pPr lvl="2"/>
            <a:r>
              <a:rPr lang="en-US" dirty="0"/>
              <a:t>Compiler interprets as    </a:t>
            </a:r>
            <a:r>
              <a:rPr lang="en-US" sz="1800" b="1" dirty="0">
                <a:latin typeface="Courier New" pitchFamily="-65" charset="0"/>
              </a:rPr>
              <a:t>*(size--)</a:t>
            </a:r>
            <a:endParaRPr lang="en-US" b="1" dirty="0">
              <a:latin typeface="Courier New" pitchFamily="-65" charset="0"/>
            </a:endParaRPr>
          </a:p>
        </p:txBody>
      </p:sp>
      <p:sp>
        <p:nvSpPr>
          <p:cNvPr id="1225732" name="Text Box 4"/>
          <p:cNvSpPr txBox="1">
            <a:spLocks noChangeArrowheads="1"/>
          </p:cNvSpPr>
          <p:nvPr/>
        </p:nvSpPr>
        <p:spPr bwMode="auto">
          <a:xfrm>
            <a:off x="1295400" y="2595563"/>
            <a:ext cx="6324600" cy="2585323"/>
          </a:xfrm>
          <a:prstGeom prst="rect">
            <a:avLst/>
          </a:prstGeom>
          <a:solidFill>
            <a:srgbClr val="FFFF99"/>
          </a:solidFill>
          <a:ln w="3175">
            <a:solidFill>
              <a:schemeClr val="tx1"/>
            </a:solidFill>
            <a:miter lim="800000"/>
            <a:headEnd/>
            <a:tailEnd/>
          </a:ln>
          <a:effectLst/>
        </p:spPr>
        <p:txBody>
          <a:bodyPr>
            <a:prstTxWarp prst="textNoShape">
              <a:avLst/>
            </a:prstTxWarp>
            <a:spAutoFit/>
          </a:bodyPr>
          <a:lstStyle/>
          <a:p>
            <a:pPr algn="l">
              <a:lnSpc>
                <a:spcPct val="100000"/>
              </a:lnSpc>
            </a:pPr>
            <a:r>
              <a:rPr lang="en-US" sz="1800" dirty="0" err="1">
                <a:latin typeface="Courier New" pitchFamily="-65" charset="0"/>
              </a:rPr>
              <a:t>int</a:t>
            </a:r>
            <a:r>
              <a:rPr lang="en-US" sz="1800" dirty="0">
                <a:latin typeface="Courier New" pitchFamily="-65" charset="0"/>
              </a:rPr>
              <a:t> *</a:t>
            </a:r>
            <a:r>
              <a:rPr lang="en-US" sz="1800" dirty="0" err="1">
                <a:latin typeface="Courier New" pitchFamily="-65" charset="0"/>
              </a:rPr>
              <a:t>BinheapDelete(int</a:t>
            </a:r>
            <a:r>
              <a:rPr lang="en-US" sz="1800" dirty="0">
                <a:latin typeface="Courier New" pitchFamily="-65" charset="0"/>
              </a:rPr>
              <a:t> **</a:t>
            </a:r>
            <a:r>
              <a:rPr lang="en-US" sz="1800" dirty="0" err="1">
                <a:latin typeface="Courier New" pitchFamily="-65" charset="0"/>
              </a:rPr>
              <a:t>binheap</a:t>
            </a:r>
            <a:r>
              <a:rPr lang="en-US" sz="1800" dirty="0">
                <a:latin typeface="Courier New" pitchFamily="-65" charset="0"/>
              </a:rPr>
              <a:t>, </a:t>
            </a:r>
            <a:r>
              <a:rPr lang="en-US" sz="1800" dirty="0" err="1">
                <a:latin typeface="Courier New" pitchFamily="-65" charset="0"/>
              </a:rPr>
              <a:t>int</a:t>
            </a:r>
            <a:r>
              <a:rPr lang="en-US" sz="1800" dirty="0">
                <a:latin typeface="Courier New" pitchFamily="-65" charset="0"/>
              </a:rPr>
              <a:t> *size) {</a:t>
            </a:r>
          </a:p>
          <a:p>
            <a:pPr algn="l">
              <a:lnSpc>
                <a:spcPct val="100000"/>
              </a:lnSpc>
            </a:pPr>
            <a:r>
              <a:rPr lang="en-US" sz="1800" dirty="0">
                <a:latin typeface="Courier New" pitchFamily="-65" charset="0"/>
              </a:rPr>
              <a:t>   </a:t>
            </a:r>
            <a:r>
              <a:rPr lang="en-US" sz="1800" dirty="0" err="1">
                <a:latin typeface="Courier New" pitchFamily="-65" charset="0"/>
              </a:rPr>
              <a:t>int</a:t>
            </a:r>
            <a:r>
              <a:rPr lang="en-US" sz="1800" dirty="0">
                <a:latin typeface="Courier New" pitchFamily="-65" charset="0"/>
              </a:rPr>
              <a:t> *packet;</a:t>
            </a:r>
          </a:p>
          <a:p>
            <a:pPr algn="l">
              <a:lnSpc>
                <a:spcPct val="100000"/>
              </a:lnSpc>
            </a:pPr>
            <a:r>
              <a:rPr lang="en-US" sz="1800" dirty="0">
                <a:latin typeface="Courier New" pitchFamily="-65" charset="0"/>
              </a:rPr>
              <a:t>   packet = binheap[0];</a:t>
            </a:r>
          </a:p>
          <a:p>
            <a:pPr algn="l">
              <a:lnSpc>
                <a:spcPct val="100000"/>
              </a:lnSpc>
            </a:pPr>
            <a:r>
              <a:rPr lang="en-US" sz="1800" dirty="0">
                <a:latin typeface="Courier New" pitchFamily="-65" charset="0"/>
              </a:rPr>
              <a:t>   binheap[0] = </a:t>
            </a:r>
            <a:r>
              <a:rPr lang="en-US" sz="1800" dirty="0" err="1">
                <a:latin typeface="Courier New" pitchFamily="-65" charset="0"/>
              </a:rPr>
              <a:t>binheap</a:t>
            </a:r>
            <a:r>
              <a:rPr lang="en-US" sz="1800" dirty="0">
                <a:latin typeface="Courier New" pitchFamily="-65" charset="0"/>
              </a:rPr>
              <a:t>[*size - 1];</a:t>
            </a:r>
          </a:p>
          <a:p>
            <a:pPr algn="l">
              <a:lnSpc>
                <a:spcPct val="100000"/>
              </a:lnSpc>
            </a:pPr>
            <a:r>
              <a:rPr lang="en-US" sz="1800" dirty="0">
                <a:solidFill>
                  <a:srgbClr val="800000"/>
                </a:solidFill>
                <a:latin typeface="Courier New" pitchFamily="-65" charset="0"/>
              </a:rPr>
              <a:t>   *size--;</a:t>
            </a:r>
          </a:p>
          <a:p>
            <a:pPr algn="l">
              <a:lnSpc>
                <a:spcPct val="100000"/>
              </a:lnSpc>
            </a:pPr>
            <a:r>
              <a:rPr lang="en-US" sz="1800" dirty="0">
                <a:latin typeface="Courier New" pitchFamily="-65" charset="0"/>
              </a:rPr>
              <a:t>   </a:t>
            </a:r>
            <a:r>
              <a:rPr lang="en-US" sz="1800" dirty="0" err="1">
                <a:latin typeface="Courier New" pitchFamily="-65" charset="0"/>
              </a:rPr>
              <a:t>Heapify(binheap</a:t>
            </a:r>
            <a:r>
              <a:rPr lang="en-US" sz="1800" dirty="0">
                <a:latin typeface="Courier New" pitchFamily="-65" charset="0"/>
              </a:rPr>
              <a:t>, *size, 0);</a:t>
            </a:r>
          </a:p>
          <a:p>
            <a:pPr algn="l">
              <a:lnSpc>
                <a:spcPct val="100000"/>
              </a:lnSpc>
            </a:pPr>
            <a:r>
              <a:rPr lang="en-US" sz="1800" dirty="0">
                <a:latin typeface="Courier New" pitchFamily="-65" charset="0"/>
              </a:rPr>
              <a:t>   </a:t>
            </a:r>
            <a:r>
              <a:rPr lang="en-US" sz="1800" dirty="0" err="1">
                <a:latin typeface="Courier New" pitchFamily="-65" charset="0"/>
              </a:rPr>
              <a:t>return(packet</a:t>
            </a:r>
            <a:r>
              <a:rPr lang="en-US" sz="1800" dirty="0">
                <a:latin typeface="Courier New" pitchFamily="-65" charset="0"/>
              </a:rPr>
              <a:t>);</a:t>
            </a:r>
          </a:p>
          <a:p>
            <a:pPr algn="l">
              <a:lnSpc>
                <a:spcPct val="100000"/>
              </a:lnSpc>
            </a:pPr>
            <a:r>
              <a:rPr lang="en-US" sz="1800" dirty="0">
                <a:latin typeface="Courier New" pitchFamily="-65" charset="0"/>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r>
              <a:rPr lang="en-US"/>
              <a:t>Other Pointer Pitfalls</a:t>
            </a:r>
          </a:p>
        </p:txBody>
      </p:sp>
      <p:sp>
        <p:nvSpPr>
          <p:cNvPr id="1226755" name="Rectangle 3"/>
          <p:cNvSpPr>
            <a:spLocks noGrp="1" noChangeArrowheads="1"/>
          </p:cNvSpPr>
          <p:nvPr>
            <p:ph idx="1"/>
          </p:nvPr>
        </p:nvSpPr>
        <p:spPr/>
        <p:txBody>
          <a:bodyPr/>
          <a:lstStyle/>
          <a:p>
            <a:r>
              <a:rPr lang="en-US" dirty="0"/>
              <a:t>Misunderstanding pointer arithmetic</a:t>
            </a:r>
          </a:p>
          <a:p>
            <a:pPr lvl="1"/>
            <a:r>
              <a:rPr lang="en-US" dirty="0"/>
              <a:t>Code below intended to scan array of </a:t>
            </a:r>
            <a:r>
              <a:rPr lang="en-US" dirty="0" err="1"/>
              <a:t>ints</a:t>
            </a:r>
            <a:r>
              <a:rPr lang="en-US" dirty="0"/>
              <a:t> and return a pointer to the first occurrence of val.</a:t>
            </a:r>
          </a:p>
        </p:txBody>
      </p:sp>
      <p:sp>
        <p:nvSpPr>
          <p:cNvPr id="1226756" name="Text Box 4"/>
          <p:cNvSpPr txBox="1">
            <a:spLocks noChangeArrowheads="1"/>
          </p:cNvSpPr>
          <p:nvPr/>
        </p:nvSpPr>
        <p:spPr bwMode="auto">
          <a:xfrm>
            <a:off x="2057400" y="2630488"/>
            <a:ext cx="4343400" cy="2031325"/>
          </a:xfrm>
          <a:prstGeom prst="rect">
            <a:avLst/>
          </a:prstGeom>
          <a:solidFill>
            <a:srgbClr val="FFFF99"/>
          </a:solidFill>
          <a:ln w="3175">
            <a:solidFill>
              <a:schemeClr val="tx1"/>
            </a:solidFill>
            <a:miter lim="800000"/>
            <a:headEnd/>
            <a:tailEnd/>
          </a:ln>
          <a:effectLst/>
        </p:spPr>
        <p:txBody>
          <a:bodyPr>
            <a:prstTxWarp prst="textNoShape">
              <a:avLst/>
            </a:prstTxWarp>
            <a:spAutoFit/>
          </a:bodyPr>
          <a:lstStyle/>
          <a:p>
            <a:pPr algn="l">
              <a:lnSpc>
                <a:spcPct val="100000"/>
              </a:lnSpc>
            </a:pPr>
            <a:r>
              <a:rPr lang="en-US" sz="1800">
                <a:latin typeface="Courier New" pitchFamily="-65" charset="0"/>
              </a:rPr>
              <a:t>int *search(int *p, int val) </a:t>
            </a:r>
          </a:p>
          <a:p>
            <a:pPr algn="l">
              <a:lnSpc>
                <a:spcPct val="100000"/>
              </a:lnSpc>
            </a:pPr>
            <a:r>
              <a:rPr lang="en-US" sz="1800">
                <a:latin typeface="Courier New" pitchFamily="-65" charset="0"/>
              </a:rPr>
              <a:t>{</a:t>
            </a:r>
          </a:p>
          <a:p>
            <a:pPr algn="l">
              <a:lnSpc>
                <a:spcPct val="100000"/>
              </a:lnSpc>
            </a:pPr>
            <a:r>
              <a:rPr lang="en-US" sz="1800">
                <a:latin typeface="Courier New" pitchFamily="-65" charset="0"/>
              </a:rPr>
              <a:t>   while (*p &amp;&amp; *p != val)</a:t>
            </a:r>
          </a:p>
          <a:p>
            <a:pPr algn="l">
              <a:lnSpc>
                <a:spcPct val="100000"/>
              </a:lnSpc>
            </a:pPr>
            <a:r>
              <a:rPr lang="en-US" sz="1800">
                <a:latin typeface="Courier New" pitchFamily="-65" charset="0"/>
              </a:rPr>
              <a:t>      p += sizeof(int);</a:t>
            </a:r>
          </a:p>
          <a:p>
            <a:pPr algn="l">
              <a:lnSpc>
                <a:spcPct val="100000"/>
              </a:lnSpc>
            </a:pPr>
            <a:endParaRPr lang="en-US" sz="1800">
              <a:latin typeface="Courier New" pitchFamily="-65" charset="0"/>
            </a:endParaRPr>
          </a:p>
          <a:p>
            <a:pPr algn="l">
              <a:lnSpc>
                <a:spcPct val="100000"/>
              </a:lnSpc>
            </a:pPr>
            <a:r>
              <a:rPr lang="en-US" sz="1800">
                <a:latin typeface="Courier New" pitchFamily="-65" charset="0"/>
              </a:rPr>
              <a:t>   return p;</a:t>
            </a:r>
          </a:p>
          <a:p>
            <a:pPr algn="l">
              <a:lnSpc>
                <a:spcPct val="100000"/>
              </a:lnSpc>
            </a:pPr>
            <a:r>
              <a:rPr lang="en-US" sz="1800">
                <a:latin typeface="Courier New" pitchFamily="-65" charset="0"/>
              </a:rPr>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2"/>
          <p:cNvSpPr>
            <a:spLocks noGrp="1" noChangeArrowheads="1"/>
          </p:cNvSpPr>
          <p:nvPr>
            <p:ph type="title"/>
          </p:nvPr>
        </p:nvSpPr>
        <p:spPr/>
        <p:txBody>
          <a:bodyPr/>
          <a:lstStyle/>
          <a:p>
            <a:r>
              <a:rPr lang="en-US"/>
              <a:t>Referencing Nonexistent Variables</a:t>
            </a:r>
          </a:p>
        </p:txBody>
      </p:sp>
      <p:sp>
        <p:nvSpPr>
          <p:cNvPr id="1227779" name="Rectangle 3"/>
          <p:cNvSpPr>
            <a:spLocks noGrp="1" noChangeArrowheads="1"/>
          </p:cNvSpPr>
          <p:nvPr>
            <p:ph idx="1"/>
          </p:nvPr>
        </p:nvSpPr>
        <p:spPr/>
        <p:txBody>
          <a:bodyPr/>
          <a:lstStyle/>
          <a:p>
            <a:r>
              <a:rPr lang="en-US"/>
              <a:t>Forgetting that local variables disappear when a function returns</a:t>
            </a:r>
          </a:p>
        </p:txBody>
      </p:sp>
      <p:sp>
        <p:nvSpPr>
          <p:cNvPr id="1227780" name="Text Box 4"/>
          <p:cNvSpPr txBox="1">
            <a:spLocks noChangeArrowheads="1"/>
          </p:cNvSpPr>
          <p:nvPr/>
        </p:nvSpPr>
        <p:spPr bwMode="auto">
          <a:xfrm>
            <a:off x="2438400" y="2432050"/>
            <a:ext cx="4343400" cy="1477328"/>
          </a:xfrm>
          <a:prstGeom prst="rect">
            <a:avLst/>
          </a:prstGeom>
          <a:solidFill>
            <a:srgbClr val="FFFF99"/>
          </a:solidFill>
          <a:ln w="3175">
            <a:solidFill>
              <a:schemeClr val="tx1"/>
            </a:solidFill>
            <a:miter lim="800000"/>
            <a:headEnd/>
            <a:tailEnd/>
          </a:ln>
          <a:effectLst/>
        </p:spPr>
        <p:txBody>
          <a:bodyPr>
            <a:prstTxWarp prst="textNoShape">
              <a:avLst/>
            </a:prstTxWarp>
            <a:spAutoFit/>
          </a:bodyPr>
          <a:lstStyle/>
          <a:p>
            <a:pPr algn="l">
              <a:lnSpc>
                <a:spcPct val="100000"/>
              </a:lnSpc>
            </a:pPr>
            <a:r>
              <a:rPr lang="en-US" sz="1800">
                <a:latin typeface="Courier New" pitchFamily="-65" charset="0"/>
              </a:rPr>
              <a:t>int *foo () </a:t>
            </a:r>
          </a:p>
          <a:p>
            <a:pPr algn="l">
              <a:lnSpc>
                <a:spcPct val="100000"/>
              </a:lnSpc>
            </a:pPr>
            <a:r>
              <a:rPr lang="en-US" sz="1800">
                <a:latin typeface="Courier New" pitchFamily="-65" charset="0"/>
              </a:rPr>
              <a:t>{</a:t>
            </a:r>
          </a:p>
          <a:p>
            <a:pPr algn="l">
              <a:lnSpc>
                <a:spcPct val="100000"/>
              </a:lnSpc>
            </a:pPr>
            <a:r>
              <a:rPr lang="en-US" sz="1800">
                <a:latin typeface="Courier New" pitchFamily="-65" charset="0"/>
              </a:rPr>
              <a:t>   int val;</a:t>
            </a:r>
          </a:p>
          <a:p>
            <a:pPr algn="l">
              <a:lnSpc>
                <a:spcPct val="100000"/>
              </a:lnSpc>
            </a:pPr>
            <a:r>
              <a:rPr lang="en-US" sz="1800">
                <a:latin typeface="Courier New" pitchFamily="-65" charset="0"/>
              </a:rPr>
              <a:t>   return &amp;val;</a:t>
            </a:r>
          </a:p>
          <a:p>
            <a:pPr algn="l">
              <a:lnSpc>
                <a:spcPct val="100000"/>
              </a:lnSpc>
            </a:pPr>
            <a:r>
              <a:rPr lang="en-US" sz="1800">
                <a:latin typeface="Courier New" pitchFamily="-65" charset="0"/>
              </a:rPr>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title"/>
          </p:nvPr>
        </p:nvSpPr>
        <p:spPr/>
        <p:txBody>
          <a:bodyPr/>
          <a:lstStyle/>
          <a:p>
            <a:r>
              <a:rPr lang="en-US"/>
              <a:t>Freeing Blocks Multiple Times</a:t>
            </a:r>
          </a:p>
        </p:txBody>
      </p:sp>
      <p:sp>
        <p:nvSpPr>
          <p:cNvPr id="1228803" name="Rectangle 3"/>
          <p:cNvSpPr>
            <a:spLocks noGrp="1" noChangeArrowheads="1"/>
          </p:cNvSpPr>
          <p:nvPr>
            <p:ph idx="1"/>
          </p:nvPr>
        </p:nvSpPr>
        <p:spPr/>
        <p:txBody>
          <a:bodyPr/>
          <a:lstStyle/>
          <a:p>
            <a:r>
              <a:rPr lang="en-US"/>
              <a:t>Nasty!</a:t>
            </a:r>
          </a:p>
        </p:txBody>
      </p:sp>
      <p:sp>
        <p:nvSpPr>
          <p:cNvPr id="1228804" name="Text Box 4"/>
          <p:cNvSpPr txBox="1">
            <a:spLocks noChangeArrowheads="1"/>
          </p:cNvSpPr>
          <p:nvPr/>
        </p:nvSpPr>
        <p:spPr bwMode="auto">
          <a:xfrm>
            <a:off x="2438400" y="2133600"/>
            <a:ext cx="4343400" cy="2031325"/>
          </a:xfrm>
          <a:prstGeom prst="rect">
            <a:avLst/>
          </a:prstGeom>
          <a:solidFill>
            <a:srgbClr val="FFFF99"/>
          </a:solidFill>
          <a:ln w="3175">
            <a:solidFill>
              <a:schemeClr val="tx1"/>
            </a:solidFill>
            <a:miter lim="800000"/>
            <a:headEnd/>
            <a:tailEnd/>
          </a:ln>
          <a:effectLst/>
        </p:spPr>
        <p:txBody>
          <a:bodyPr>
            <a:prstTxWarp prst="textNoShape">
              <a:avLst/>
            </a:prstTxWarp>
            <a:spAutoFit/>
          </a:bodyPr>
          <a:lstStyle/>
          <a:p>
            <a:pPr algn="l">
              <a:lnSpc>
                <a:spcPct val="100000"/>
              </a:lnSpc>
            </a:pPr>
            <a:r>
              <a:rPr lang="en-US" sz="1800" dirty="0" err="1">
                <a:latin typeface="Courier New" pitchFamily="-65" charset="0"/>
              </a:rPr>
              <a:t>x</a:t>
            </a:r>
            <a:r>
              <a:rPr lang="en-US" sz="1800" dirty="0">
                <a:latin typeface="Courier New" pitchFamily="-65" charset="0"/>
              </a:rPr>
              <a:t> = </a:t>
            </a:r>
            <a:r>
              <a:rPr lang="en-US" sz="1800" dirty="0" err="1">
                <a:latin typeface="Courier New" pitchFamily="-65" charset="0"/>
              </a:rPr>
              <a:t>malloc(N</a:t>
            </a:r>
            <a:r>
              <a:rPr lang="en-US" sz="1800" dirty="0">
                <a:latin typeface="Courier New" pitchFamily="-65" charset="0"/>
              </a:rPr>
              <a:t>*</a:t>
            </a:r>
            <a:r>
              <a:rPr lang="en-US" sz="1800" dirty="0" err="1">
                <a:latin typeface="Courier New" pitchFamily="-65" charset="0"/>
              </a:rPr>
              <a:t>sizeof(int</a:t>
            </a:r>
            <a:r>
              <a:rPr lang="en-US" sz="1800" dirty="0">
                <a:latin typeface="Courier New" pitchFamily="-65" charset="0"/>
              </a:rPr>
              <a:t>));</a:t>
            </a:r>
          </a:p>
          <a:p>
            <a:pPr algn="l">
              <a:lnSpc>
                <a:spcPct val="100000"/>
              </a:lnSpc>
            </a:pPr>
            <a:r>
              <a:rPr lang="en-US" sz="1800" dirty="0">
                <a:latin typeface="Courier New" pitchFamily="-65" charset="0"/>
              </a:rPr>
              <a:t>/* do some stuff with </a:t>
            </a:r>
            <a:r>
              <a:rPr lang="en-US" sz="1800" dirty="0" err="1">
                <a:latin typeface="Courier New" pitchFamily="-65" charset="0"/>
              </a:rPr>
              <a:t>x</a:t>
            </a:r>
            <a:r>
              <a:rPr lang="en-US" sz="1800" dirty="0">
                <a:latin typeface="Courier New" pitchFamily="-65" charset="0"/>
              </a:rPr>
              <a:t> */</a:t>
            </a:r>
          </a:p>
          <a:p>
            <a:pPr algn="l">
              <a:lnSpc>
                <a:spcPct val="100000"/>
              </a:lnSpc>
            </a:pPr>
            <a:r>
              <a:rPr lang="en-US" sz="1800" dirty="0" err="1">
                <a:latin typeface="Courier New" pitchFamily="-65" charset="0"/>
              </a:rPr>
              <a:t>free(x</a:t>
            </a:r>
            <a:r>
              <a:rPr lang="en-US" sz="1800" dirty="0">
                <a:latin typeface="Courier New" pitchFamily="-65" charset="0"/>
              </a:rPr>
              <a:t>);</a:t>
            </a:r>
          </a:p>
          <a:p>
            <a:pPr algn="l">
              <a:lnSpc>
                <a:spcPct val="100000"/>
              </a:lnSpc>
            </a:pPr>
            <a:endParaRPr lang="en-US" sz="1800" dirty="0">
              <a:latin typeface="Courier New" pitchFamily="-65" charset="0"/>
            </a:endParaRPr>
          </a:p>
          <a:p>
            <a:pPr algn="l">
              <a:lnSpc>
                <a:spcPct val="100000"/>
              </a:lnSpc>
            </a:pPr>
            <a:r>
              <a:rPr lang="en-US" sz="1800" dirty="0" err="1">
                <a:latin typeface="Courier New" pitchFamily="-65" charset="0"/>
              </a:rPr>
              <a:t>y</a:t>
            </a:r>
            <a:r>
              <a:rPr lang="en-US" sz="1800" dirty="0">
                <a:latin typeface="Courier New" pitchFamily="-65" charset="0"/>
              </a:rPr>
              <a:t> = </a:t>
            </a:r>
            <a:r>
              <a:rPr lang="en-US" sz="1800" dirty="0" err="1">
                <a:latin typeface="Courier New" pitchFamily="-65" charset="0"/>
              </a:rPr>
              <a:t>malloc(M</a:t>
            </a:r>
            <a:r>
              <a:rPr lang="en-US" sz="1800" dirty="0">
                <a:latin typeface="Courier New" pitchFamily="-65" charset="0"/>
              </a:rPr>
              <a:t>*</a:t>
            </a:r>
            <a:r>
              <a:rPr lang="en-US" sz="1800" dirty="0" err="1">
                <a:latin typeface="Courier New" pitchFamily="-65" charset="0"/>
              </a:rPr>
              <a:t>sizeof(int</a:t>
            </a:r>
            <a:r>
              <a:rPr lang="en-US" sz="1800" dirty="0">
                <a:latin typeface="Courier New" pitchFamily="-65" charset="0"/>
              </a:rPr>
              <a:t>));</a:t>
            </a:r>
          </a:p>
          <a:p>
            <a:pPr algn="l">
              <a:lnSpc>
                <a:spcPct val="100000"/>
              </a:lnSpc>
            </a:pPr>
            <a:r>
              <a:rPr lang="en-US" sz="1800" dirty="0">
                <a:latin typeface="Courier New" pitchFamily="-65" charset="0"/>
              </a:rPr>
              <a:t>/* do some stuff with </a:t>
            </a:r>
            <a:r>
              <a:rPr lang="en-US" sz="1800" dirty="0" err="1">
                <a:latin typeface="Courier New" pitchFamily="-65" charset="0"/>
              </a:rPr>
              <a:t>y</a:t>
            </a:r>
            <a:r>
              <a:rPr lang="en-US" sz="1800" dirty="0">
                <a:latin typeface="Courier New" pitchFamily="-65" charset="0"/>
              </a:rPr>
              <a:t> */ </a:t>
            </a:r>
            <a:r>
              <a:rPr lang="en-US" sz="1800" dirty="0" err="1">
                <a:latin typeface="Courier New" pitchFamily="-65" charset="0"/>
              </a:rPr>
              <a:t>free(x</a:t>
            </a:r>
            <a:r>
              <a:rPr lang="en-US" sz="1800" dirty="0">
                <a:latin typeface="Courier New" pitchFamily="-65" charset="0"/>
              </a:rPr>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Grp="1" noChangeArrowheads="1"/>
          </p:cNvSpPr>
          <p:nvPr>
            <p:ph type="title"/>
          </p:nvPr>
        </p:nvSpPr>
        <p:spPr/>
        <p:txBody>
          <a:bodyPr/>
          <a:lstStyle/>
          <a:p>
            <a:r>
              <a:rPr lang="en-US"/>
              <a:t>Referencing Freed Blocks</a:t>
            </a:r>
          </a:p>
        </p:txBody>
      </p:sp>
      <p:sp>
        <p:nvSpPr>
          <p:cNvPr id="1229827" name="Rectangle 3"/>
          <p:cNvSpPr>
            <a:spLocks noGrp="1" noChangeArrowheads="1"/>
          </p:cNvSpPr>
          <p:nvPr>
            <p:ph idx="1"/>
          </p:nvPr>
        </p:nvSpPr>
        <p:spPr/>
        <p:txBody>
          <a:bodyPr/>
          <a:lstStyle/>
          <a:p>
            <a:r>
              <a:rPr lang="en-US"/>
              <a:t>Evil! </a:t>
            </a:r>
          </a:p>
        </p:txBody>
      </p:sp>
      <p:sp>
        <p:nvSpPr>
          <p:cNvPr id="1229828" name="Text Box 4"/>
          <p:cNvSpPr txBox="1">
            <a:spLocks noChangeArrowheads="1"/>
          </p:cNvSpPr>
          <p:nvPr/>
        </p:nvSpPr>
        <p:spPr bwMode="auto">
          <a:xfrm>
            <a:off x="2438400" y="2133600"/>
            <a:ext cx="4343400" cy="2031325"/>
          </a:xfrm>
          <a:prstGeom prst="rect">
            <a:avLst/>
          </a:prstGeom>
          <a:solidFill>
            <a:srgbClr val="FFFF99"/>
          </a:solidFill>
          <a:ln w="3175">
            <a:solidFill>
              <a:schemeClr val="tx1"/>
            </a:solidFill>
            <a:miter lim="800000"/>
            <a:headEnd/>
            <a:tailEnd/>
          </a:ln>
          <a:effectLst/>
        </p:spPr>
        <p:txBody>
          <a:bodyPr>
            <a:prstTxWarp prst="textNoShape">
              <a:avLst/>
            </a:prstTxWarp>
            <a:spAutoFit/>
          </a:bodyPr>
          <a:lstStyle/>
          <a:p>
            <a:pPr algn="l">
              <a:lnSpc>
                <a:spcPct val="100000"/>
              </a:lnSpc>
            </a:pPr>
            <a:r>
              <a:rPr lang="en-US" sz="1800" dirty="0" err="1">
                <a:latin typeface="Courier New" pitchFamily="-65" charset="0"/>
              </a:rPr>
              <a:t>x</a:t>
            </a:r>
            <a:r>
              <a:rPr lang="en-US" sz="1800" dirty="0">
                <a:latin typeface="Courier New" pitchFamily="-65" charset="0"/>
              </a:rPr>
              <a:t> = </a:t>
            </a:r>
            <a:r>
              <a:rPr lang="en-US" sz="1800" dirty="0" err="1">
                <a:latin typeface="Courier New" pitchFamily="-65" charset="0"/>
              </a:rPr>
              <a:t>malloc(N</a:t>
            </a:r>
            <a:r>
              <a:rPr lang="en-US" sz="1800" dirty="0">
                <a:latin typeface="Courier New" pitchFamily="-65" charset="0"/>
              </a:rPr>
              <a:t>*</a:t>
            </a:r>
            <a:r>
              <a:rPr lang="en-US" sz="1800" dirty="0" err="1">
                <a:latin typeface="Courier New" pitchFamily="-65" charset="0"/>
              </a:rPr>
              <a:t>sizeof(int</a:t>
            </a:r>
            <a:r>
              <a:rPr lang="en-US" sz="1800" dirty="0">
                <a:latin typeface="Courier New" pitchFamily="-65" charset="0"/>
              </a:rPr>
              <a:t>));</a:t>
            </a:r>
          </a:p>
          <a:p>
            <a:pPr algn="l">
              <a:lnSpc>
                <a:spcPct val="100000"/>
              </a:lnSpc>
            </a:pPr>
            <a:r>
              <a:rPr lang="en-US" sz="1800" dirty="0">
                <a:latin typeface="Courier New" pitchFamily="-65" charset="0"/>
              </a:rPr>
              <a:t>/* do some stuff with </a:t>
            </a:r>
            <a:r>
              <a:rPr lang="en-US" sz="1800" dirty="0" err="1">
                <a:latin typeface="Courier New" pitchFamily="-65" charset="0"/>
              </a:rPr>
              <a:t>x</a:t>
            </a:r>
            <a:r>
              <a:rPr lang="en-US" sz="1800" dirty="0">
                <a:latin typeface="Courier New" pitchFamily="-65" charset="0"/>
              </a:rPr>
              <a:t> */</a:t>
            </a:r>
          </a:p>
          <a:p>
            <a:pPr algn="l">
              <a:lnSpc>
                <a:spcPct val="100000"/>
              </a:lnSpc>
            </a:pPr>
            <a:r>
              <a:rPr lang="en-US" sz="1800" dirty="0" err="1">
                <a:latin typeface="Courier New" pitchFamily="-65" charset="0"/>
              </a:rPr>
              <a:t>free(x</a:t>
            </a:r>
            <a:r>
              <a:rPr lang="en-US" sz="1800" dirty="0">
                <a:latin typeface="Courier New" pitchFamily="-65" charset="0"/>
              </a:rPr>
              <a:t>);</a:t>
            </a:r>
          </a:p>
          <a:p>
            <a:pPr algn="l">
              <a:lnSpc>
                <a:spcPct val="100000"/>
              </a:lnSpc>
            </a:pPr>
            <a:r>
              <a:rPr lang="en-US" sz="1800" dirty="0">
                <a:latin typeface="Courier New" pitchFamily="-65" charset="0"/>
              </a:rPr>
              <a:t>...</a:t>
            </a:r>
          </a:p>
          <a:p>
            <a:pPr algn="l">
              <a:lnSpc>
                <a:spcPct val="100000"/>
              </a:lnSpc>
            </a:pPr>
            <a:r>
              <a:rPr lang="en-US" sz="1800" dirty="0" err="1">
                <a:latin typeface="Courier New" pitchFamily="-65" charset="0"/>
              </a:rPr>
              <a:t>y</a:t>
            </a:r>
            <a:r>
              <a:rPr lang="en-US" sz="1800" dirty="0">
                <a:latin typeface="Courier New" pitchFamily="-65" charset="0"/>
              </a:rPr>
              <a:t> = </a:t>
            </a:r>
            <a:r>
              <a:rPr lang="en-US" sz="1800" dirty="0" err="1">
                <a:latin typeface="Courier New" pitchFamily="-65" charset="0"/>
              </a:rPr>
              <a:t>malloc(M</a:t>
            </a:r>
            <a:r>
              <a:rPr lang="en-US" sz="1800" dirty="0">
                <a:latin typeface="Courier New" pitchFamily="-65" charset="0"/>
              </a:rPr>
              <a:t>*</a:t>
            </a:r>
            <a:r>
              <a:rPr lang="en-US" sz="1800" dirty="0" err="1">
                <a:latin typeface="Courier New" pitchFamily="-65" charset="0"/>
              </a:rPr>
              <a:t>sizeof(int</a:t>
            </a:r>
            <a:r>
              <a:rPr lang="en-US" sz="1800" dirty="0">
                <a:latin typeface="Courier New" pitchFamily="-65" charset="0"/>
              </a:rPr>
              <a:t>));</a:t>
            </a:r>
          </a:p>
          <a:p>
            <a:pPr algn="l">
              <a:lnSpc>
                <a:spcPct val="100000"/>
              </a:lnSpc>
            </a:pPr>
            <a:r>
              <a:rPr lang="en-US" sz="1800" dirty="0">
                <a:latin typeface="Courier New" pitchFamily="-65" charset="0"/>
              </a:rPr>
              <a:t>for (</a:t>
            </a:r>
            <a:r>
              <a:rPr lang="en-US" sz="1800" dirty="0" err="1">
                <a:latin typeface="Courier New" pitchFamily="-65" charset="0"/>
              </a:rPr>
              <a:t>i</a:t>
            </a:r>
            <a:r>
              <a:rPr lang="en-US" sz="1800" dirty="0">
                <a:latin typeface="Courier New" pitchFamily="-65" charset="0"/>
              </a:rPr>
              <a:t>=0; </a:t>
            </a:r>
            <a:r>
              <a:rPr lang="en-US" sz="1800" dirty="0" err="1">
                <a:latin typeface="Courier New" pitchFamily="-65" charset="0"/>
              </a:rPr>
              <a:t>i</a:t>
            </a:r>
            <a:r>
              <a:rPr lang="en-US" sz="1800" dirty="0">
                <a:latin typeface="Courier New" pitchFamily="-65" charset="0"/>
              </a:rPr>
              <a:t>&lt;M; </a:t>
            </a:r>
            <a:r>
              <a:rPr lang="en-US" sz="1800" dirty="0" err="1">
                <a:latin typeface="Courier New" pitchFamily="-65" charset="0"/>
              </a:rPr>
              <a:t>i</a:t>
            </a:r>
            <a:r>
              <a:rPr lang="en-US" sz="1800" dirty="0">
                <a:latin typeface="Courier New" pitchFamily="-65" charset="0"/>
              </a:rPr>
              <a:t>++)</a:t>
            </a:r>
          </a:p>
          <a:p>
            <a:pPr algn="l">
              <a:lnSpc>
                <a:spcPct val="100000"/>
              </a:lnSpc>
            </a:pPr>
            <a:r>
              <a:rPr lang="en-US" sz="1800" dirty="0">
                <a:latin typeface="Courier New" pitchFamily="-65" charset="0"/>
              </a:rPr>
              <a:t>   </a:t>
            </a:r>
            <a:r>
              <a:rPr lang="en-US" sz="1800" dirty="0" err="1">
                <a:latin typeface="Courier New" pitchFamily="-65" charset="0"/>
              </a:rPr>
              <a:t>y[i</a:t>
            </a:r>
            <a:r>
              <a:rPr lang="en-US" sz="1800" dirty="0">
                <a:latin typeface="Courier New" pitchFamily="-65" charset="0"/>
              </a:rPr>
              <a:t>] = </a:t>
            </a:r>
            <a:r>
              <a:rPr lang="en-US" sz="1800" dirty="0" err="1">
                <a:latin typeface="Courier New" pitchFamily="-65" charset="0"/>
              </a:rPr>
              <a:t>x[i</a:t>
            </a:r>
            <a:r>
              <a:rPr lang="en-US" sz="1800" dirty="0">
                <a:latin typeface="Courier New" pitchFamily="-65" charset="0"/>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a:xfrm>
            <a:off x="152400" y="478080"/>
            <a:ext cx="8915400" cy="781050"/>
          </a:xfrm>
        </p:spPr>
        <p:txBody>
          <a:bodyPr/>
          <a:lstStyle/>
          <a:p>
            <a:r>
              <a:rPr lang="en-US" dirty="0"/>
              <a:t>Failing to Free Blocks (Memory Leaks)</a:t>
            </a:r>
          </a:p>
        </p:txBody>
      </p:sp>
      <p:sp>
        <p:nvSpPr>
          <p:cNvPr id="1230851" name="Rectangle 3"/>
          <p:cNvSpPr>
            <a:spLocks noGrp="1" noChangeArrowheads="1"/>
          </p:cNvSpPr>
          <p:nvPr>
            <p:ph idx="1"/>
          </p:nvPr>
        </p:nvSpPr>
        <p:spPr/>
        <p:txBody>
          <a:bodyPr/>
          <a:lstStyle/>
          <a:p>
            <a:r>
              <a:rPr lang="en-US"/>
              <a:t>Slow, long-term killer! </a:t>
            </a:r>
          </a:p>
        </p:txBody>
      </p:sp>
      <p:sp>
        <p:nvSpPr>
          <p:cNvPr id="1230852" name="Text Box 4"/>
          <p:cNvSpPr txBox="1">
            <a:spLocks noChangeArrowheads="1"/>
          </p:cNvSpPr>
          <p:nvPr/>
        </p:nvSpPr>
        <p:spPr bwMode="auto">
          <a:xfrm>
            <a:off x="1676400" y="2341563"/>
            <a:ext cx="5257800" cy="1754327"/>
          </a:xfrm>
          <a:prstGeom prst="rect">
            <a:avLst/>
          </a:prstGeom>
          <a:solidFill>
            <a:srgbClr val="FFFF99"/>
          </a:solidFill>
          <a:ln w="3175">
            <a:solidFill>
              <a:schemeClr val="tx1"/>
            </a:solidFill>
            <a:miter lim="800000"/>
            <a:headEnd/>
            <a:tailEnd/>
          </a:ln>
          <a:effectLst/>
        </p:spPr>
        <p:txBody>
          <a:bodyPr>
            <a:prstTxWarp prst="textNoShape">
              <a:avLst/>
            </a:prstTxWarp>
            <a:spAutoFit/>
          </a:bodyPr>
          <a:lstStyle/>
          <a:p>
            <a:pPr algn="l">
              <a:lnSpc>
                <a:spcPct val="100000"/>
              </a:lnSpc>
            </a:pPr>
            <a:r>
              <a:rPr lang="en-US" sz="1800">
                <a:latin typeface="Courier New" pitchFamily="-65" charset="0"/>
              </a:rPr>
              <a:t>foo() </a:t>
            </a:r>
          </a:p>
          <a:p>
            <a:pPr algn="l">
              <a:lnSpc>
                <a:spcPct val="100000"/>
              </a:lnSpc>
            </a:pPr>
            <a:r>
              <a:rPr lang="en-US" sz="1800">
                <a:latin typeface="Courier New" pitchFamily="-65" charset="0"/>
              </a:rPr>
              <a:t>{</a:t>
            </a:r>
          </a:p>
          <a:p>
            <a:pPr algn="l">
              <a:lnSpc>
                <a:spcPct val="100000"/>
              </a:lnSpc>
            </a:pPr>
            <a:r>
              <a:rPr lang="en-US" sz="1800">
                <a:latin typeface="Courier New" pitchFamily="-65" charset="0"/>
              </a:rPr>
              <a:t>   int *x = malloc(N*sizeof(int));</a:t>
            </a:r>
          </a:p>
          <a:p>
            <a:pPr algn="l">
              <a:lnSpc>
                <a:spcPct val="100000"/>
              </a:lnSpc>
            </a:pPr>
            <a:r>
              <a:rPr lang="en-US" sz="1800">
                <a:latin typeface="Courier New" pitchFamily="-65" charset="0"/>
              </a:rPr>
              <a:t>   ...</a:t>
            </a:r>
          </a:p>
          <a:p>
            <a:pPr algn="l">
              <a:lnSpc>
                <a:spcPct val="100000"/>
              </a:lnSpc>
            </a:pPr>
            <a:r>
              <a:rPr lang="en-US" sz="1800">
                <a:latin typeface="Courier New" pitchFamily="-65" charset="0"/>
              </a:rPr>
              <a:t>   return;</a:t>
            </a:r>
          </a:p>
          <a:p>
            <a:pPr algn="l">
              <a:lnSpc>
                <a:spcPct val="100000"/>
              </a:lnSpc>
            </a:pPr>
            <a:r>
              <a:rPr lang="en-US" sz="1800">
                <a:latin typeface="Courier New" pitchFamily="-65" charset="0"/>
              </a:rPr>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8" name="Rectangle 6"/>
          <p:cNvSpPr>
            <a:spLocks noChangeArrowheads="1"/>
          </p:cNvSpPr>
          <p:nvPr/>
        </p:nvSpPr>
        <p:spPr bwMode="auto">
          <a:xfrm>
            <a:off x="152400" y="455400"/>
            <a:ext cx="8915400" cy="781050"/>
          </a:xfrm>
          <a:prstGeom prst="rect">
            <a:avLst/>
          </a:prstGeom>
          <a:noFill/>
          <a:ln w="9525">
            <a:noFill/>
            <a:miter lim="800000"/>
            <a:headEnd/>
            <a:tailEnd/>
          </a:ln>
          <a:effectLst/>
        </p:spPr>
        <p:txBody>
          <a:bodyPr lIns="0" tIns="0" rIns="0" bIns="0" anchor="ctr">
            <a:prstTxWarp prst="textNoShape">
              <a:avLst/>
            </a:prstTxWarp>
          </a:bodyPr>
          <a:lstStyle/>
          <a:p>
            <a:pPr algn="l" eaLnBrk="1" hangingPunct="1">
              <a:lnSpc>
                <a:spcPct val="87000"/>
              </a:lnSpc>
            </a:pPr>
            <a:r>
              <a:rPr lang="en-US" sz="3600" dirty="0">
                <a:solidFill>
                  <a:srgbClr val="000000"/>
                </a:solidFill>
                <a:latin typeface="Calibri"/>
                <a:cs typeface="Calibri"/>
              </a:rPr>
              <a:t>Failing to Free Blocks (Memory Leaks)</a:t>
            </a:r>
          </a:p>
        </p:txBody>
      </p:sp>
      <p:sp>
        <p:nvSpPr>
          <p:cNvPr id="1231875" name="Rectangle 3"/>
          <p:cNvSpPr>
            <a:spLocks noGrp="1" noChangeArrowheads="1"/>
          </p:cNvSpPr>
          <p:nvPr>
            <p:ph idx="1"/>
          </p:nvPr>
        </p:nvSpPr>
        <p:spPr/>
        <p:txBody>
          <a:bodyPr/>
          <a:lstStyle/>
          <a:p>
            <a:r>
              <a:rPr lang="en-US"/>
              <a:t>Freeing only part of a data structure</a:t>
            </a:r>
          </a:p>
        </p:txBody>
      </p:sp>
      <p:sp>
        <p:nvSpPr>
          <p:cNvPr id="1231876" name="Text Box 4"/>
          <p:cNvSpPr txBox="1">
            <a:spLocks noChangeArrowheads="1"/>
          </p:cNvSpPr>
          <p:nvPr/>
        </p:nvSpPr>
        <p:spPr bwMode="auto">
          <a:xfrm>
            <a:off x="1295400" y="1987550"/>
            <a:ext cx="6591300" cy="4247317"/>
          </a:xfrm>
          <a:prstGeom prst="rect">
            <a:avLst/>
          </a:prstGeom>
          <a:solidFill>
            <a:srgbClr val="FFFF99"/>
          </a:solidFill>
          <a:ln w="3175">
            <a:solidFill>
              <a:schemeClr val="tx1"/>
            </a:solidFill>
            <a:miter lim="800000"/>
            <a:headEnd/>
            <a:tailEnd/>
          </a:ln>
          <a:effectLst/>
        </p:spPr>
        <p:txBody>
          <a:bodyPr>
            <a:prstTxWarp prst="textNoShape">
              <a:avLst/>
            </a:prstTxWarp>
            <a:spAutoFit/>
          </a:bodyPr>
          <a:lstStyle/>
          <a:p>
            <a:pPr algn="l">
              <a:lnSpc>
                <a:spcPct val="100000"/>
              </a:lnSpc>
            </a:pPr>
            <a:r>
              <a:rPr lang="en-US" sz="1800">
                <a:latin typeface="Courier New" pitchFamily="-65" charset="0"/>
              </a:rPr>
              <a:t>struct list {</a:t>
            </a:r>
          </a:p>
          <a:p>
            <a:pPr algn="l">
              <a:lnSpc>
                <a:spcPct val="100000"/>
              </a:lnSpc>
            </a:pPr>
            <a:r>
              <a:rPr lang="en-US" sz="1800">
                <a:latin typeface="Courier New" pitchFamily="-65" charset="0"/>
              </a:rPr>
              <a:t>   int val;</a:t>
            </a:r>
          </a:p>
          <a:p>
            <a:pPr algn="l">
              <a:lnSpc>
                <a:spcPct val="100000"/>
              </a:lnSpc>
            </a:pPr>
            <a:r>
              <a:rPr lang="en-US" sz="1800">
                <a:latin typeface="Courier New" pitchFamily="-65" charset="0"/>
              </a:rPr>
              <a:t>   struct list *next;</a:t>
            </a:r>
          </a:p>
          <a:p>
            <a:pPr algn="l">
              <a:lnSpc>
                <a:spcPct val="100000"/>
              </a:lnSpc>
            </a:pPr>
            <a:r>
              <a:rPr lang="en-US" sz="1800">
                <a:latin typeface="Courier New" pitchFamily="-65" charset="0"/>
              </a:rPr>
              <a:t>};</a:t>
            </a:r>
          </a:p>
          <a:p>
            <a:pPr algn="l">
              <a:lnSpc>
                <a:spcPct val="100000"/>
              </a:lnSpc>
            </a:pPr>
            <a:endParaRPr lang="en-US" sz="1800">
              <a:latin typeface="Courier New" pitchFamily="-65" charset="0"/>
            </a:endParaRPr>
          </a:p>
          <a:p>
            <a:pPr algn="l">
              <a:lnSpc>
                <a:spcPct val="100000"/>
              </a:lnSpc>
            </a:pPr>
            <a:r>
              <a:rPr lang="en-US" sz="1800">
                <a:latin typeface="Courier New" pitchFamily="-65" charset="0"/>
              </a:rPr>
              <a:t>foo() {</a:t>
            </a:r>
          </a:p>
          <a:p>
            <a:pPr algn="l">
              <a:lnSpc>
                <a:spcPct val="100000"/>
              </a:lnSpc>
            </a:pPr>
            <a:r>
              <a:rPr lang="en-US" sz="1800">
                <a:latin typeface="Courier New" pitchFamily="-65" charset="0"/>
              </a:rPr>
              <a:t>   struct list *head = </a:t>
            </a:r>
          </a:p>
          <a:p>
            <a:pPr algn="l">
              <a:lnSpc>
                <a:spcPct val="100000"/>
              </a:lnSpc>
            </a:pPr>
            <a:r>
              <a:rPr lang="en-US" sz="1800">
                <a:latin typeface="Courier New" pitchFamily="-65" charset="0"/>
              </a:rPr>
              <a:t>               malloc(sizeof(struct list));</a:t>
            </a:r>
          </a:p>
          <a:p>
            <a:pPr algn="l">
              <a:lnSpc>
                <a:spcPct val="100000"/>
              </a:lnSpc>
            </a:pPr>
            <a:r>
              <a:rPr lang="en-US" sz="1800">
                <a:latin typeface="Courier New" pitchFamily="-65" charset="0"/>
              </a:rPr>
              <a:t>   head-&gt;val = 0;</a:t>
            </a:r>
          </a:p>
          <a:p>
            <a:pPr algn="l">
              <a:lnSpc>
                <a:spcPct val="100000"/>
              </a:lnSpc>
            </a:pPr>
            <a:r>
              <a:rPr lang="en-US" sz="1800">
                <a:latin typeface="Courier New" pitchFamily="-65" charset="0"/>
              </a:rPr>
              <a:t>   head-&gt;next = NULL;</a:t>
            </a:r>
          </a:p>
          <a:p>
            <a:pPr algn="l">
              <a:lnSpc>
                <a:spcPct val="100000"/>
              </a:lnSpc>
            </a:pPr>
            <a:r>
              <a:rPr lang="en-US" sz="1800">
                <a:latin typeface="Courier New" pitchFamily="-65" charset="0"/>
              </a:rPr>
              <a:t>   /* create, manipulate rest of the list */</a:t>
            </a:r>
          </a:p>
          <a:p>
            <a:pPr algn="l">
              <a:lnSpc>
                <a:spcPct val="100000"/>
              </a:lnSpc>
            </a:pPr>
            <a:r>
              <a:rPr lang="en-US" sz="1800">
                <a:latin typeface="Courier New" pitchFamily="-65" charset="0"/>
              </a:rPr>
              <a:t>   ...</a:t>
            </a:r>
          </a:p>
          <a:p>
            <a:pPr algn="l">
              <a:lnSpc>
                <a:spcPct val="100000"/>
              </a:lnSpc>
            </a:pPr>
            <a:r>
              <a:rPr lang="en-US" sz="1800">
                <a:latin typeface="Courier New" pitchFamily="-65" charset="0"/>
              </a:rPr>
              <a:t>   free(head);</a:t>
            </a:r>
          </a:p>
          <a:p>
            <a:pPr algn="l">
              <a:lnSpc>
                <a:spcPct val="100000"/>
              </a:lnSpc>
            </a:pPr>
            <a:r>
              <a:rPr lang="en-US" sz="1800">
                <a:latin typeface="Courier New" pitchFamily="-65" charset="0"/>
              </a:rPr>
              <a:t>   return;</a:t>
            </a:r>
          </a:p>
          <a:p>
            <a:pPr algn="l">
              <a:lnSpc>
                <a:spcPct val="100000"/>
              </a:lnSpc>
            </a:pPr>
            <a:r>
              <a:rPr lang="en-US" sz="1800">
                <a:latin typeface="Courier New" pitchFamily="-65"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304800" y="457200"/>
            <a:ext cx="8001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Why Virtual </a:t>
            </a:r>
            <a:r>
              <a:rPr lang="en-GB" dirty="0" smtClean="0"/>
              <a:t>Addressing?</a:t>
            </a:r>
            <a:endParaRPr lang="en-GB" dirty="0"/>
          </a:p>
        </p:txBody>
      </p:sp>
      <p:sp>
        <p:nvSpPr>
          <p:cNvPr id="11266" name="Rectangle 2"/>
          <p:cNvSpPr>
            <a:spLocks noGrp="1" noChangeArrowheads="1"/>
          </p:cNvSpPr>
          <p:nvPr>
            <p:ph idx="1"/>
          </p:nvPr>
        </p:nvSpPr>
        <p:spPr>
          <a:xfrm>
            <a:off x="304800" y="1301750"/>
            <a:ext cx="8686800" cy="5480050"/>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effectLst/>
              </a:rPr>
              <a:t>Simplifies </a:t>
            </a:r>
            <a:r>
              <a:rPr lang="en-GB" dirty="0">
                <a:effectLst/>
              </a:rPr>
              <a:t>memory management for programmers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Each process gets</a:t>
            </a:r>
            <a:r>
              <a:rPr lang="en-GB" dirty="0" smtClean="0"/>
              <a:t> an identical, full</a:t>
            </a:r>
            <a:r>
              <a:rPr lang="en-GB" dirty="0"/>
              <a:t>, </a:t>
            </a:r>
            <a:r>
              <a:rPr lang="en-GB" dirty="0" smtClean="0"/>
              <a:t>private, </a:t>
            </a:r>
            <a:r>
              <a:rPr lang="en-GB" dirty="0"/>
              <a:t>linear address space</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effectLst/>
              </a:rPr>
              <a:t>Isolates </a:t>
            </a:r>
            <a:r>
              <a:rPr lang="en-GB" dirty="0">
                <a:effectLst/>
              </a:rPr>
              <a:t>address spaces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One process can’t interfere with another’s memory	</a:t>
            </a:r>
            <a:endParaRPr lang="en-GB" dirty="0" smtClean="0"/>
          </a:p>
          <a:p>
            <a:pPr lvl="2">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B</a:t>
            </a:r>
            <a:r>
              <a:rPr lang="en-GB" dirty="0" smtClean="0"/>
              <a:t>ecause </a:t>
            </a:r>
            <a:r>
              <a:rPr lang="en-GB" dirty="0"/>
              <a:t>they operate in different address spaces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User process cannot access privileged information</a:t>
            </a:r>
            <a:endParaRPr lang="en-GB" dirty="0" smtClean="0"/>
          </a:p>
          <a:p>
            <a:pPr lvl="2">
              <a:lnSpc>
                <a:spcPct val="9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a:t>
            </a:r>
            <a:r>
              <a:rPr lang="en-GB" dirty="0" smtClean="0"/>
              <a:t>ifferent </a:t>
            </a:r>
            <a:r>
              <a:rPr lang="en-GB" dirty="0"/>
              <a:t>sections of address spaces have different permissions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Rectangle 2"/>
          <p:cNvSpPr>
            <a:spLocks noGrp="1" noChangeArrowheads="1"/>
          </p:cNvSpPr>
          <p:nvPr>
            <p:ph type="title"/>
          </p:nvPr>
        </p:nvSpPr>
        <p:spPr/>
        <p:txBody>
          <a:bodyPr/>
          <a:lstStyle/>
          <a:p>
            <a:r>
              <a:rPr lang="en-US"/>
              <a:t>Before You Sell Book Back…</a:t>
            </a:r>
          </a:p>
        </p:txBody>
      </p:sp>
      <p:sp>
        <p:nvSpPr>
          <p:cNvPr id="1436675" name="Rectangle 3"/>
          <p:cNvSpPr>
            <a:spLocks noGrp="1" noChangeArrowheads="1"/>
          </p:cNvSpPr>
          <p:nvPr>
            <p:ph idx="1"/>
          </p:nvPr>
        </p:nvSpPr>
        <p:spPr/>
        <p:txBody>
          <a:bodyPr/>
          <a:lstStyle/>
          <a:p>
            <a:r>
              <a:rPr lang="en-US" dirty="0"/>
              <a:t>Consider useful content of remaining chapters</a:t>
            </a:r>
          </a:p>
          <a:p>
            <a:endParaRPr lang="en-US" dirty="0"/>
          </a:p>
          <a:p>
            <a:r>
              <a:rPr lang="en-US" dirty="0"/>
              <a:t>Chapter </a:t>
            </a:r>
            <a:r>
              <a:rPr lang="en-US" dirty="0" smtClean="0"/>
              <a:t>10: </a:t>
            </a:r>
            <a:r>
              <a:rPr lang="en-US" dirty="0"/>
              <a:t>System level I/O</a:t>
            </a:r>
          </a:p>
          <a:p>
            <a:pPr lvl="1"/>
            <a:r>
              <a:rPr lang="en-US" dirty="0"/>
              <a:t>Unix file I/O</a:t>
            </a:r>
          </a:p>
          <a:p>
            <a:pPr lvl="1"/>
            <a:r>
              <a:rPr lang="en-US" dirty="0"/>
              <a:t>Opening and closing files</a:t>
            </a:r>
          </a:p>
          <a:p>
            <a:pPr lvl="1"/>
            <a:r>
              <a:rPr lang="en-US" dirty="0"/>
              <a:t>Reading and writing files</a:t>
            </a:r>
          </a:p>
          <a:p>
            <a:pPr lvl="1"/>
            <a:r>
              <a:rPr lang="en-US" dirty="0"/>
              <a:t>Reading file metadata</a:t>
            </a:r>
          </a:p>
          <a:p>
            <a:pPr lvl="1"/>
            <a:r>
              <a:rPr lang="en-US" dirty="0"/>
              <a:t>Sharing files</a:t>
            </a:r>
          </a:p>
          <a:p>
            <a:pPr lvl="1"/>
            <a:r>
              <a:rPr lang="en-US" dirty="0"/>
              <a:t>I/O redirection</a:t>
            </a:r>
          </a:p>
          <a:p>
            <a:pPr lvl="1"/>
            <a:r>
              <a:rPr lang="en-US" dirty="0"/>
              <a:t>Standard I/O </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p:txBody>
          <a:bodyPr/>
          <a:lstStyle/>
          <a:p>
            <a:r>
              <a:rPr lang="en-US" dirty="0"/>
              <a:t>Chapter </a:t>
            </a:r>
            <a:r>
              <a:rPr lang="en-US" dirty="0" smtClean="0"/>
              <a:t>11</a:t>
            </a:r>
            <a:endParaRPr lang="en-US" dirty="0"/>
          </a:p>
        </p:txBody>
      </p:sp>
      <p:sp>
        <p:nvSpPr>
          <p:cNvPr id="1431555" name="Rectangle 3"/>
          <p:cNvSpPr>
            <a:spLocks noGrp="1" noChangeArrowheads="1"/>
          </p:cNvSpPr>
          <p:nvPr>
            <p:ph idx="1"/>
          </p:nvPr>
        </p:nvSpPr>
        <p:spPr/>
        <p:txBody>
          <a:bodyPr/>
          <a:lstStyle/>
          <a:p>
            <a:r>
              <a:rPr lang="en-US"/>
              <a:t>Network programming</a:t>
            </a:r>
          </a:p>
          <a:p>
            <a:pPr lvl="1"/>
            <a:r>
              <a:rPr lang="en-US"/>
              <a:t>Client-server programming model</a:t>
            </a:r>
          </a:p>
          <a:p>
            <a:pPr lvl="1"/>
            <a:r>
              <a:rPr lang="en-US"/>
              <a:t>Networks</a:t>
            </a:r>
          </a:p>
          <a:p>
            <a:pPr lvl="1"/>
            <a:r>
              <a:rPr lang="en-US"/>
              <a:t>Global IP internet: IP addresses, domain names, DNS servers</a:t>
            </a:r>
          </a:p>
          <a:p>
            <a:pPr lvl="1"/>
            <a:r>
              <a:rPr lang="en-US"/>
              <a:t>Sockets</a:t>
            </a:r>
          </a:p>
          <a:p>
            <a:pPr lvl="1"/>
            <a:r>
              <a:rPr lang="en-US"/>
              <a:t>Web servers</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p:txBody>
          <a:bodyPr/>
          <a:lstStyle/>
          <a:p>
            <a:r>
              <a:rPr lang="en-US" dirty="0"/>
              <a:t>Chapter </a:t>
            </a:r>
            <a:r>
              <a:rPr lang="en-US" dirty="0" smtClean="0"/>
              <a:t>12</a:t>
            </a:r>
            <a:endParaRPr lang="en-US" dirty="0"/>
          </a:p>
        </p:txBody>
      </p:sp>
      <p:sp>
        <p:nvSpPr>
          <p:cNvPr id="1433603" name="Rectangle 3"/>
          <p:cNvSpPr>
            <a:spLocks noGrp="1" noChangeArrowheads="1"/>
          </p:cNvSpPr>
          <p:nvPr>
            <p:ph idx="1"/>
          </p:nvPr>
        </p:nvSpPr>
        <p:spPr/>
        <p:txBody>
          <a:bodyPr/>
          <a:lstStyle/>
          <a:p>
            <a:r>
              <a:rPr lang="en-US"/>
              <a:t>Concurrent programming</a:t>
            </a:r>
          </a:p>
          <a:p>
            <a:pPr lvl="1"/>
            <a:r>
              <a:rPr lang="en-US"/>
              <a:t>CP with processes (e.g., fork, exec, waitpid)</a:t>
            </a:r>
          </a:p>
          <a:p>
            <a:pPr lvl="1"/>
            <a:r>
              <a:rPr lang="en-US"/>
              <a:t>CP with I/O multiplexing</a:t>
            </a:r>
          </a:p>
          <a:p>
            <a:pPr lvl="2"/>
            <a:r>
              <a:rPr lang="en-US"/>
              <a:t>Ask kernel to suspend process, returning control when certain I/O events have occurred</a:t>
            </a:r>
          </a:p>
          <a:p>
            <a:pPr lvl="1"/>
            <a:r>
              <a:rPr lang="en-US"/>
              <a:t>CP with threads, shared variables, semaphores for synchronization</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a:xfrm>
            <a:off x="404813" y="400050"/>
            <a:ext cx="8586787" cy="514350"/>
          </a:xfrm>
        </p:spPr>
        <p:txBody>
          <a:bodyPr/>
          <a:lstStyle/>
          <a:p>
            <a:r>
              <a:rPr lang="en-US"/>
              <a:t>Class Wrap-up</a:t>
            </a:r>
          </a:p>
        </p:txBody>
      </p:sp>
      <p:sp>
        <p:nvSpPr>
          <p:cNvPr id="1256451" name="Rectangle 3"/>
          <p:cNvSpPr>
            <a:spLocks noGrp="1" noChangeArrowheads="1"/>
          </p:cNvSpPr>
          <p:nvPr>
            <p:ph idx="1"/>
          </p:nvPr>
        </p:nvSpPr>
        <p:spPr>
          <a:xfrm>
            <a:off x="290513" y="1100138"/>
            <a:ext cx="8307387" cy="5224462"/>
          </a:xfrm>
        </p:spPr>
        <p:txBody>
          <a:bodyPr/>
          <a:lstStyle/>
          <a:p>
            <a:r>
              <a:rPr lang="en-US" dirty="0"/>
              <a:t>Final exam in testing center:</a:t>
            </a:r>
            <a:r>
              <a:rPr lang="en-US" dirty="0" smtClean="0"/>
              <a:t> both days </a:t>
            </a:r>
            <a:r>
              <a:rPr lang="en-US" dirty="0"/>
              <a:t>of finals</a:t>
            </a:r>
          </a:p>
          <a:p>
            <a:pPr lvl="1">
              <a:lnSpc>
                <a:spcPct val="95000"/>
              </a:lnSpc>
            </a:pPr>
            <a:r>
              <a:rPr lang="en-US" dirty="0"/>
              <a:t>Check testing center hours, days!</a:t>
            </a:r>
          </a:p>
          <a:p>
            <a:pPr lvl="1">
              <a:lnSpc>
                <a:spcPct val="95000"/>
              </a:lnSpc>
            </a:pPr>
            <a:r>
              <a:rPr lang="en-US" dirty="0"/>
              <a:t>50 multiple choice questions</a:t>
            </a:r>
          </a:p>
          <a:p>
            <a:pPr lvl="1">
              <a:lnSpc>
                <a:spcPct val="95000"/>
              </a:lnSpc>
            </a:pPr>
            <a:r>
              <a:rPr lang="en-US" dirty="0"/>
              <a:t>Covers all chapters (4-7 questions each from chapters 2</a:t>
            </a:r>
            <a:r>
              <a:rPr lang="en-US" dirty="0" smtClean="0"/>
              <a:t>-9)</a:t>
            </a:r>
            <a:endParaRPr lang="en-US" dirty="0"/>
          </a:p>
          <a:p>
            <a:pPr lvl="1">
              <a:lnSpc>
                <a:spcPct val="95000"/>
              </a:lnSpc>
            </a:pPr>
            <a:r>
              <a:rPr lang="en-US" dirty="0"/>
              <a:t>3 hour time limit: but unlikely to use all of it</a:t>
            </a:r>
          </a:p>
          <a:p>
            <a:pPr lvl="1">
              <a:lnSpc>
                <a:spcPct val="95000"/>
              </a:lnSpc>
            </a:pPr>
            <a:r>
              <a:rPr lang="en-US" dirty="0"/>
              <a:t>Review midterm solutions, chapter review questions</a:t>
            </a:r>
          </a:p>
          <a:p>
            <a:pPr lvl="1">
              <a:lnSpc>
                <a:spcPct val="95000"/>
              </a:lnSpc>
            </a:pPr>
            <a:r>
              <a:rPr lang="en-US" dirty="0"/>
              <a:t>Remember: </a:t>
            </a:r>
          </a:p>
          <a:p>
            <a:pPr lvl="2">
              <a:lnSpc>
                <a:spcPct val="95000"/>
              </a:lnSpc>
            </a:pPr>
            <a:r>
              <a:rPr lang="en-US" dirty="0"/>
              <a:t>Final exam score replaces lower midterm </a:t>
            </a:r>
            <a:r>
              <a:rPr lang="en-US" dirty="0" smtClean="0"/>
              <a:t>scores</a:t>
            </a:r>
          </a:p>
          <a:p>
            <a:pPr lvl="2">
              <a:lnSpc>
                <a:spcPct val="95000"/>
              </a:lnSpc>
            </a:pPr>
            <a:r>
              <a:rPr lang="en-US" dirty="0" smtClean="0"/>
              <a:t>4 </a:t>
            </a:r>
            <a:r>
              <a:rPr lang="en-US" dirty="0"/>
              <a:t>low </a:t>
            </a:r>
            <a:r>
              <a:rPr lang="en-US" dirty="0" smtClean="0"/>
              <a:t>quizzes will </a:t>
            </a:r>
            <a:r>
              <a:rPr lang="en-US" dirty="0"/>
              <a:t>be </a:t>
            </a:r>
            <a:r>
              <a:rPr lang="en-US" dirty="0" smtClean="0"/>
              <a:t>dropped in computing overall quiz score</a:t>
            </a:r>
          </a:p>
          <a:p>
            <a:r>
              <a:rPr lang="en-US" dirty="0"/>
              <a:t>Assignments</a:t>
            </a:r>
          </a:p>
          <a:p>
            <a:pPr lvl="1">
              <a:lnSpc>
                <a:spcPct val="95000"/>
              </a:lnSpc>
            </a:pPr>
            <a:r>
              <a:rPr lang="en-US" dirty="0"/>
              <a:t>Deadline for late labs is</a:t>
            </a:r>
            <a:r>
              <a:rPr lang="en-US" dirty="0" smtClean="0"/>
              <a:t> tomorrow (15 June). </a:t>
            </a:r>
          </a:p>
          <a:p>
            <a:pPr lvl="1">
              <a:lnSpc>
                <a:spcPct val="95000"/>
              </a:lnSpc>
            </a:pPr>
            <a:r>
              <a:rPr lang="en-US" dirty="0" smtClean="0"/>
              <a:t>Notify instructor immediately if you are still working on a lab</a:t>
            </a:r>
          </a:p>
          <a:p>
            <a:pPr lvl="1">
              <a:lnSpc>
                <a:spcPct val="95000"/>
              </a:lnSpc>
            </a:pPr>
            <a:r>
              <a:rPr lang="en-US" dirty="0" smtClean="0"/>
              <a:t>All submissions from here on out: send instructor an email</a:t>
            </a:r>
            <a:endParaRPr lang="en-US" dirty="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p:txBody>
          <a:bodyPr/>
          <a:lstStyle/>
          <a:p>
            <a:r>
              <a:rPr lang="en-US" dirty="0" smtClean="0"/>
              <a:t>Reminder + </a:t>
            </a:r>
            <a:r>
              <a:rPr lang="en-US" dirty="0"/>
              <a:t>Request</a:t>
            </a:r>
          </a:p>
        </p:txBody>
      </p:sp>
      <p:sp>
        <p:nvSpPr>
          <p:cNvPr id="1439747" name="Rectangle 3"/>
          <p:cNvSpPr>
            <a:spLocks noGrp="1" noChangeArrowheads="1"/>
          </p:cNvSpPr>
          <p:nvPr>
            <p:ph idx="1"/>
          </p:nvPr>
        </p:nvSpPr>
        <p:spPr/>
        <p:txBody>
          <a:bodyPr/>
          <a:lstStyle/>
          <a:p>
            <a:r>
              <a:rPr lang="en-US" dirty="0"/>
              <a:t>From class syllabus:</a:t>
            </a:r>
          </a:p>
          <a:p>
            <a:pPr lvl="1"/>
            <a:r>
              <a:rPr lang="en-US" dirty="0"/>
              <a:t>Must complete all labs to receive passing grade in class</a:t>
            </a:r>
          </a:p>
          <a:p>
            <a:pPr lvl="1"/>
            <a:r>
              <a:rPr lang="en-US" dirty="0"/>
              <a:t>Must receive passing grade on final to pass class</a:t>
            </a:r>
          </a:p>
          <a:p>
            <a:pPr lvl="1"/>
            <a:endParaRPr lang="en-US" dirty="0"/>
          </a:p>
          <a:p>
            <a:pPr lvl="1"/>
            <a:endParaRPr lang="en-US" dirty="0"/>
          </a:p>
          <a:p>
            <a:r>
              <a:rPr lang="en-US" dirty="0"/>
              <a:t>Please double check all scores on Blackboard</a:t>
            </a:r>
          </a:p>
          <a:p>
            <a:pPr lvl="1"/>
            <a:r>
              <a:rPr lang="en-US" dirty="0"/>
              <a:t>Contact </a:t>
            </a:r>
            <a:r>
              <a:rPr lang="en-US" dirty="0" smtClean="0"/>
              <a:t>TA </a:t>
            </a:r>
            <a:r>
              <a:rPr lang="en-US" dirty="0"/>
              <a:t>for problems with labs, homework</a:t>
            </a:r>
          </a:p>
          <a:p>
            <a:pPr lvl="1"/>
            <a:r>
              <a:rPr lang="en-US" dirty="0"/>
              <a:t>Contact</a:t>
            </a:r>
            <a:r>
              <a:rPr lang="en-US" dirty="0" smtClean="0"/>
              <a:t> instructor for </a:t>
            </a:r>
            <a:r>
              <a:rPr lang="en-US" dirty="0"/>
              <a:t>problems with posted exam</a:t>
            </a:r>
            <a:r>
              <a:rPr lang="en-US" dirty="0" smtClean="0"/>
              <a:t> or quiz scores</a:t>
            </a:r>
            <a:endParaRPr lang="en-US"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a:xfrm>
            <a:off x="404813" y="438150"/>
            <a:ext cx="8586787" cy="781050"/>
          </a:xfrm>
        </p:spPr>
        <p:txBody>
          <a:bodyPr/>
          <a:lstStyle/>
          <a:p>
            <a:r>
              <a:rPr lang="en-US" dirty="0"/>
              <a:t>Parting Thought</a:t>
            </a:r>
          </a:p>
        </p:txBody>
      </p:sp>
      <p:sp>
        <p:nvSpPr>
          <p:cNvPr id="1456132" name="Rectangle 4"/>
          <p:cNvSpPr>
            <a:spLocks noChangeArrowheads="1"/>
          </p:cNvSpPr>
          <p:nvPr/>
        </p:nvSpPr>
        <p:spPr bwMode="auto">
          <a:xfrm>
            <a:off x="228600" y="1524000"/>
            <a:ext cx="6553200" cy="4862870"/>
          </a:xfrm>
          <a:prstGeom prst="rect">
            <a:avLst/>
          </a:prstGeom>
          <a:noFill/>
          <a:ln w="15875">
            <a:solidFill>
              <a:schemeClr val="tx1"/>
            </a:solidFill>
            <a:miter lim="800000"/>
            <a:headEnd/>
            <a:tailEnd/>
          </a:ln>
          <a:effectLst/>
        </p:spPr>
        <p:txBody>
          <a:bodyPr>
            <a:prstTxWarp prst="textNoShape">
              <a:avLst/>
            </a:prstTxWarp>
            <a:spAutoFit/>
          </a:bodyPr>
          <a:lstStyle/>
          <a:p>
            <a:pPr algn="just" eaLnBrk="1" hangingPunct="1">
              <a:spcBef>
                <a:spcPct val="50000"/>
              </a:spcBef>
              <a:buClr>
                <a:schemeClr val="hlink"/>
              </a:buClr>
              <a:buFont typeface="Wingdings" pitchFamily="-65" charset="2"/>
              <a:buNone/>
            </a:pPr>
            <a:r>
              <a:rPr lang="en-US" sz="2000" b="0" dirty="0">
                <a:solidFill>
                  <a:schemeClr val="tx2"/>
                </a:solidFill>
                <a:effectLst>
                  <a:outerShdw blurRad="38100" dist="38100" dir="2700000" algn="tl">
                    <a:srgbClr val="DDDDDD"/>
                  </a:outerShdw>
                </a:effectLst>
                <a:latin typeface="Calibri"/>
                <a:cs typeface="Calibri"/>
              </a:rPr>
              <a:t>Again and again I admonish my students both in Europe and in America: “Don’t aim at success – the more you aim at it and make it a target, the more you are going to miss it.  For success, like happiness, cannot be pursued; it must ensue, and it only does so as the unintended side-effect of one’s personal dedication to a cause greater than oneself or as the by-product of one’s surrender to a person other than oneself. Happiness must happen, and the same holds for success: you have to let it happen by not caring about it.  I want you to listen to what your conscience commands you to do and go on to carry it out to the best of your knowledge.  Then you will live to see that in the long run – in the long run, I say! – success will follow you precisely because you had forgotten to think of it.”</a:t>
            </a:r>
          </a:p>
          <a:p>
            <a:pPr algn="just" eaLnBrk="1" hangingPunct="1">
              <a:spcBef>
                <a:spcPct val="50000"/>
              </a:spcBef>
              <a:buClr>
                <a:schemeClr val="hlink"/>
              </a:buClr>
              <a:buFont typeface="Wingdings" pitchFamily="-65" charset="2"/>
              <a:buNone/>
            </a:pPr>
            <a:r>
              <a:rPr lang="en-US" sz="2000" b="0" dirty="0">
                <a:solidFill>
                  <a:schemeClr val="tx2"/>
                </a:solidFill>
                <a:effectLst>
                  <a:outerShdw blurRad="38100" dist="38100" dir="2700000" algn="tl">
                    <a:srgbClr val="DDDDDD"/>
                  </a:outerShdw>
                </a:effectLst>
                <a:latin typeface="Calibri"/>
                <a:cs typeface="Calibri"/>
              </a:rPr>
              <a:t>		</a:t>
            </a:r>
            <a:r>
              <a:rPr lang="en-US" sz="2000" b="0" dirty="0" smtClean="0">
                <a:solidFill>
                  <a:schemeClr val="tx2"/>
                </a:solidFill>
                <a:effectLst>
                  <a:outerShdw blurRad="38100" dist="38100" dir="2700000" algn="tl">
                    <a:srgbClr val="DDDDDD"/>
                  </a:outerShdw>
                </a:effectLst>
                <a:latin typeface="Calibri"/>
                <a:cs typeface="Calibri"/>
              </a:rPr>
              <a:t>		Viktor </a:t>
            </a:r>
            <a:r>
              <a:rPr lang="en-US" sz="2000" b="0" dirty="0" err="1">
                <a:solidFill>
                  <a:schemeClr val="tx2"/>
                </a:solidFill>
                <a:effectLst>
                  <a:outerShdw blurRad="38100" dist="38100" dir="2700000" algn="tl">
                    <a:srgbClr val="DDDDDD"/>
                  </a:outerShdw>
                </a:effectLst>
                <a:latin typeface="Calibri"/>
                <a:cs typeface="Calibri"/>
              </a:rPr>
              <a:t>Frankl</a:t>
            </a:r>
            <a:endParaRPr lang="en-US" sz="2000" b="0" dirty="0">
              <a:solidFill>
                <a:schemeClr val="tx2"/>
              </a:solidFill>
              <a:effectLst>
                <a:outerShdw blurRad="38100" dist="38100" dir="2700000" algn="tl">
                  <a:srgbClr val="DDDDDD"/>
                </a:outerShdw>
              </a:effectLst>
              <a:latin typeface="Calibri"/>
              <a:cs typeface="Calibri"/>
            </a:endParaRPr>
          </a:p>
        </p:txBody>
      </p:sp>
      <p:pic>
        <p:nvPicPr>
          <p:cNvPr id="1456133" name="Picture 5" descr="frankl"/>
          <p:cNvPicPr>
            <a:picLocks noChangeAspect="1" noChangeArrowheads="1"/>
          </p:cNvPicPr>
          <p:nvPr/>
        </p:nvPicPr>
        <p:blipFill>
          <a:blip r:embed="rId2" cstate="print"/>
          <a:srcRect/>
          <a:stretch>
            <a:fillRect/>
          </a:stretch>
        </p:blipFill>
        <p:spPr bwMode="auto">
          <a:xfrm>
            <a:off x="7048500" y="2387600"/>
            <a:ext cx="1866900" cy="2489200"/>
          </a:xfrm>
          <a:prstGeom prst="rect">
            <a:avLst/>
          </a:prstGeom>
          <a:noFill/>
        </p:spPr>
      </p:pic>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7700" name="Picture 4" descr="taf2"/>
          <p:cNvPicPr>
            <a:picLocks noChangeAspect="1" noChangeArrowheads="1"/>
          </p:cNvPicPr>
          <p:nvPr/>
        </p:nvPicPr>
        <p:blipFill>
          <a:blip r:embed="rId3" cstate="print"/>
          <a:srcRect/>
          <a:stretch>
            <a:fillRect/>
          </a:stretch>
        </p:blipFill>
        <p:spPr bwMode="auto">
          <a:xfrm>
            <a:off x="2909888" y="1354138"/>
            <a:ext cx="3121025" cy="3089275"/>
          </a:xfrm>
          <a:prstGeom prst="rect">
            <a:avLst/>
          </a:prstGeom>
          <a:noFill/>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best.potx</Template>
  <TotalTime>18857</TotalTime>
  <Words>6471</Words>
  <Application>Microsoft Office PowerPoint</Application>
  <PresentationFormat>On-screen Show (4:3)</PresentationFormat>
  <Paragraphs>2440</Paragraphs>
  <Slides>96</Slides>
  <Notes>88</Notes>
  <HiddenSlides>2</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template2007</vt:lpstr>
      <vt:lpstr>Virtual Memory (Review)</vt:lpstr>
      <vt:lpstr>Problem 1: How Does Everything Fit?</vt:lpstr>
      <vt:lpstr>Problem 2: Memory Management</vt:lpstr>
      <vt:lpstr>Problem 3: How To Protect</vt:lpstr>
      <vt:lpstr>Solution: Level Of Indirection</vt:lpstr>
      <vt:lpstr>Address Spaces</vt:lpstr>
      <vt:lpstr>A System Using Physical Addressing</vt:lpstr>
      <vt:lpstr>A System Using Virtual Addressing</vt:lpstr>
      <vt:lpstr>Why Virtual Addressing?</vt:lpstr>
      <vt:lpstr>Why Virtual Memory?</vt:lpstr>
      <vt:lpstr>VM as a Tool for Caching</vt:lpstr>
      <vt:lpstr>Memory Hierarchy: Core 2 Duo</vt:lpstr>
      <vt:lpstr>DRAM Cache Organization</vt:lpstr>
      <vt:lpstr>Address Translation: Page Tables</vt:lpstr>
      <vt:lpstr>Address Translation With a Page Table</vt:lpstr>
      <vt:lpstr>Page Hit</vt:lpstr>
      <vt:lpstr>Page Miss</vt:lpstr>
      <vt:lpstr>Handling Page Fault</vt:lpstr>
      <vt:lpstr>Handling Page Fault</vt:lpstr>
      <vt:lpstr>Handling Page Fault</vt:lpstr>
      <vt:lpstr>Handling Page Fault</vt:lpstr>
      <vt:lpstr>Why does it work?  Locality</vt:lpstr>
      <vt:lpstr>VM as a Tool for Memory Management</vt:lpstr>
      <vt:lpstr>VM as a Tool for Memory Management</vt:lpstr>
      <vt:lpstr>Simplifying Linking and Loading</vt:lpstr>
      <vt:lpstr>VM as a Tool for Memory Protection</vt:lpstr>
      <vt:lpstr>Address Translation: Page Hit</vt:lpstr>
      <vt:lpstr>Address Translation: Page Fault</vt:lpstr>
      <vt:lpstr>Speeding up Translation with a TLB</vt:lpstr>
      <vt:lpstr>TLB Hit</vt:lpstr>
      <vt:lpstr>TLB Miss</vt:lpstr>
      <vt:lpstr>From virtual address to memory location</vt:lpstr>
      <vt:lpstr>Translation Lookaside Buffer</vt:lpstr>
      <vt:lpstr>What Happens on a Context Switch?</vt:lpstr>
      <vt:lpstr>Review of Abbreviations</vt:lpstr>
      <vt:lpstr>Simple Memory System Example</vt:lpstr>
      <vt:lpstr>Simple Memory System Page Table</vt:lpstr>
      <vt:lpstr>Simple Memory System TLB</vt:lpstr>
      <vt:lpstr>Simple Memory System Cache</vt:lpstr>
      <vt:lpstr>Address Translation Example #1</vt:lpstr>
      <vt:lpstr>Address Translation Example #2</vt:lpstr>
      <vt:lpstr>Address Translation Example #1</vt:lpstr>
      <vt:lpstr>Address Translation Example #2</vt:lpstr>
      <vt:lpstr>Address Translation Example #3</vt:lpstr>
      <vt:lpstr>Summary</vt:lpstr>
      <vt:lpstr>Allocating Virtual Pages</vt:lpstr>
      <vt:lpstr>Allocating Virtual Pages</vt:lpstr>
      <vt:lpstr>Page Tables Size</vt:lpstr>
      <vt:lpstr>Multi-Level Page Tables</vt:lpstr>
      <vt:lpstr>A Two-Level Page Table Hierarchy</vt:lpstr>
      <vt:lpstr>Translating with a k-level Page Table</vt:lpstr>
      <vt:lpstr>x86-64 Paging</vt:lpstr>
      <vt:lpstr>Slide 53</vt:lpstr>
      <vt:lpstr>Slide 54</vt:lpstr>
      <vt:lpstr>Review of Abbreviations</vt:lpstr>
      <vt:lpstr>Overview of Core i7 Address Translation</vt:lpstr>
      <vt:lpstr>TLB Translation</vt:lpstr>
      <vt:lpstr>TLB Miss: Page Table Translation</vt:lpstr>
      <vt:lpstr>BONUS SLIDES</vt:lpstr>
      <vt:lpstr>Slide 60</vt:lpstr>
      <vt:lpstr>L1 Cache Access</vt:lpstr>
      <vt:lpstr>Speeding Up L1 Access: A “Neat Trick”</vt:lpstr>
      <vt:lpstr>Linux VM “Areas” </vt:lpstr>
      <vt:lpstr>Linux Page Fault Handling </vt:lpstr>
      <vt:lpstr>Memory Mapping</vt:lpstr>
      <vt:lpstr>User-Level Memory Mapping</vt:lpstr>
      <vt:lpstr>User-Level Memory Mapping</vt:lpstr>
      <vt:lpstr>mmap() Example: Fast File Copy</vt:lpstr>
      <vt:lpstr>Exec() Revisited</vt:lpstr>
      <vt:lpstr>Fork() Revisited</vt:lpstr>
      <vt:lpstr>Discussion</vt:lpstr>
      <vt:lpstr>9.9: Dynamic Memory Allocation</vt:lpstr>
      <vt:lpstr>Heap Management</vt:lpstr>
      <vt:lpstr>Heap Management</vt:lpstr>
      <vt:lpstr>Heap Management</vt:lpstr>
      <vt:lpstr>9.10: Garbage Collection</vt:lpstr>
      <vt:lpstr>9.11: Memory-Related Bugs</vt:lpstr>
      <vt:lpstr>Dereferencing Bad Pointers</vt:lpstr>
      <vt:lpstr>Reading Uninitialized Memory</vt:lpstr>
      <vt:lpstr>Overwriting Memory</vt:lpstr>
      <vt:lpstr>Overwriting Memory</vt:lpstr>
      <vt:lpstr>Overwriting Memory</vt:lpstr>
      <vt:lpstr>Overwriting Memory</vt:lpstr>
      <vt:lpstr>Other Pointer Pitfalls</vt:lpstr>
      <vt:lpstr>Referencing Nonexistent Variables</vt:lpstr>
      <vt:lpstr>Freeing Blocks Multiple Times</vt:lpstr>
      <vt:lpstr>Referencing Freed Blocks</vt:lpstr>
      <vt:lpstr>Failing to Free Blocks (Memory Leaks)</vt:lpstr>
      <vt:lpstr>Slide 89</vt:lpstr>
      <vt:lpstr>Before You Sell Book Back…</vt:lpstr>
      <vt:lpstr>Chapter 11</vt:lpstr>
      <vt:lpstr>Chapter 12</vt:lpstr>
      <vt:lpstr>Class Wrap-up</vt:lpstr>
      <vt:lpstr>Reminder + Request</vt:lpstr>
      <vt:lpstr>Parting Thought</vt:lpstr>
      <vt:lpstr>Slide 96</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ECEn 324: Computer Systems</dc:title>
  <dc:creator>James Archibald</dc:creator>
  <dc:description>Originals from CMU</dc:description>
  <cp:lastModifiedBy>ccteng</cp:lastModifiedBy>
  <cp:revision>573</cp:revision>
  <cp:lastPrinted>1999-09-20T15:19:18Z</cp:lastPrinted>
  <dcterms:created xsi:type="dcterms:W3CDTF">2010-06-11T14:13:02Z</dcterms:created>
  <dcterms:modified xsi:type="dcterms:W3CDTF">2010-11-15T17:39:54Z</dcterms:modified>
</cp:coreProperties>
</file>