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Default Extension="wav" ContentType="audio/wav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diagrams/data1.xml" ContentType="application/vnd.openxmlformats-officedocument.drawingml.diagramData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diagrams/drawing2.xml" ContentType="application/vnd.ms-office.drawingml.diagramDrawing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4"/>
  </p:notesMasterIdLst>
  <p:handoutMasterIdLst>
    <p:handoutMasterId r:id="rId125"/>
  </p:handoutMasterIdLst>
  <p:sldIdLst>
    <p:sldId id="906" r:id="rId2"/>
    <p:sldId id="1104" r:id="rId3"/>
    <p:sldId id="1105" r:id="rId4"/>
    <p:sldId id="1106" r:id="rId5"/>
    <p:sldId id="998" r:id="rId6"/>
    <p:sldId id="999" r:id="rId7"/>
    <p:sldId id="1000" r:id="rId8"/>
    <p:sldId id="1001" r:id="rId9"/>
    <p:sldId id="1002" r:id="rId10"/>
    <p:sldId id="1003" r:id="rId11"/>
    <p:sldId id="1004" r:id="rId12"/>
    <p:sldId id="1005" r:id="rId13"/>
    <p:sldId id="1006" r:id="rId14"/>
    <p:sldId id="1007" r:id="rId15"/>
    <p:sldId id="1008" r:id="rId16"/>
    <p:sldId id="1009" r:id="rId17"/>
    <p:sldId id="1010" r:id="rId18"/>
    <p:sldId id="1011" r:id="rId19"/>
    <p:sldId id="1012" r:id="rId20"/>
    <p:sldId id="1013" r:id="rId21"/>
    <p:sldId id="1014" r:id="rId22"/>
    <p:sldId id="1015" r:id="rId23"/>
    <p:sldId id="1016" r:id="rId24"/>
    <p:sldId id="1017" r:id="rId25"/>
    <p:sldId id="1018" r:id="rId26"/>
    <p:sldId id="986" r:id="rId27"/>
    <p:sldId id="1019" r:id="rId28"/>
    <p:sldId id="1020" r:id="rId29"/>
    <p:sldId id="1021" r:id="rId30"/>
    <p:sldId id="1022" r:id="rId31"/>
    <p:sldId id="1023" r:id="rId32"/>
    <p:sldId id="1024" r:id="rId33"/>
    <p:sldId id="1025" r:id="rId34"/>
    <p:sldId id="1026" r:id="rId35"/>
    <p:sldId id="1027" r:id="rId36"/>
    <p:sldId id="1028" r:id="rId37"/>
    <p:sldId id="1029" r:id="rId38"/>
    <p:sldId id="1030" r:id="rId39"/>
    <p:sldId id="1031" r:id="rId40"/>
    <p:sldId id="1109" r:id="rId41"/>
    <p:sldId id="1107" r:id="rId42"/>
    <p:sldId id="1108" r:id="rId43"/>
    <p:sldId id="981" r:id="rId44"/>
    <p:sldId id="1033" r:id="rId45"/>
    <p:sldId id="1034" r:id="rId46"/>
    <p:sldId id="1035" r:id="rId47"/>
    <p:sldId id="1036" r:id="rId48"/>
    <p:sldId id="1037" r:id="rId49"/>
    <p:sldId id="1038" r:id="rId50"/>
    <p:sldId id="1039" r:id="rId51"/>
    <p:sldId id="1040" r:id="rId52"/>
    <p:sldId id="987" r:id="rId53"/>
    <p:sldId id="1110" r:id="rId54"/>
    <p:sldId id="1041" r:id="rId55"/>
    <p:sldId id="1042" r:id="rId56"/>
    <p:sldId id="1043" r:id="rId57"/>
    <p:sldId id="1070" r:id="rId58"/>
    <p:sldId id="1111" r:id="rId59"/>
    <p:sldId id="1045" r:id="rId60"/>
    <p:sldId id="1046" r:id="rId61"/>
    <p:sldId id="1047" r:id="rId62"/>
    <p:sldId id="1048" r:id="rId63"/>
    <p:sldId id="1049" r:id="rId64"/>
    <p:sldId id="1050" r:id="rId65"/>
    <p:sldId id="1051" r:id="rId66"/>
    <p:sldId id="1052" r:id="rId67"/>
    <p:sldId id="1053" r:id="rId68"/>
    <p:sldId id="1054" r:id="rId69"/>
    <p:sldId id="1055" r:id="rId70"/>
    <p:sldId id="1056" r:id="rId71"/>
    <p:sldId id="1057" r:id="rId72"/>
    <p:sldId id="1058" r:id="rId73"/>
    <p:sldId id="1059" r:id="rId74"/>
    <p:sldId id="1060" r:id="rId75"/>
    <p:sldId id="1061" r:id="rId76"/>
    <p:sldId id="1062" r:id="rId77"/>
    <p:sldId id="1063" r:id="rId78"/>
    <p:sldId id="940" r:id="rId79"/>
    <p:sldId id="1064" r:id="rId80"/>
    <p:sldId id="996" r:id="rId81"/>
    <p:sldId id="1066" r:id="rId82"/>
    <p:sldId id="1067" r:id="rId83"/>
    <p:sldId id="947" r:id="rId84"/>
    <p:sldId id="948" r:id="rId85"/>
    <p:sldId id="949" r:id="rId86"/>
    <p:sldId id="950" r:id="rId87"/>
    <p:sldId id="951" r:id="rId88"/>
    <p:sldId id="952" r:id="rId89"/>
    <p:sldId id="983" r:id="rId90"/>
    <p:sldId id="953" r:id="rId91"/>
    <p:sldId id="954" r:id="rId92"/>
    <p:sldId id="1071" r:id="rId93"/>
    <p:sldId id="1072" r:id="rId94"/>
    <p:sldId id="1073" r:id="rId95"/>
    <p:sldId id="1074" r:id="rId96"/>
    <p:sldId id="1075" r:id="rId97"/>
    <p:sldId id="1076" r:id="rId98"/>
    <p:sldId id="1077" r:id="rId99"/>
    <p:sldId id="1078" r:id="rId100"/>
    <p:sldId id="1079" r:id="rId101"/>
    <p:sldId id="1080" r:id="rId102"/>
    <p:sldId id="1081" r:id="rId103"/>
    <p:sldId id="1082" r:id="rId104"/>
    <p:sldId id="1083" r:id="rId105"/>
    <p:sldId id="1084" r:id="rId106"/>
    <p:sldId id="1085" r:id="rId107"/>
    <p:sldId id="1086" r:id="rId108"/>
    <p:sldId id="1087" r:id="rId109"/>
    <p:sldId id="1089" r:id="rId110"/>
    <p:sldId id="1090" r:id="rId111"/>
    <p:sldId id="1091" r:id="rId112"/>
    <p:sldId id="1092" r:id="rId113"/>
    <p:sldId id="1093" r:id="rId114"/>
    <p:sldId id="1094" r:id="rId115"/>
    <p:sldId id="1095" r:id="rId116"/>
    <p:sldId id="1097" r:id="rId117"/>
    <p:sldId id="1098" r:id="rId118"/>
    <p:sldId id="1099" r:id="rId119"/>
    <p:sldId id="1100" r:id="rId120"/>
    <p:sldId id="1101" r:id="rId121"/>
    <p:sldId id="1102" r:id="rId122"/>
    <p:sldId id="1103" r:id="rId123"/>
  </p:sldIdLst>
  <p:sldSz cx="9144000" cy="6858000" type="overhead"/>
  <p:notesSz cx="7315200" cy="96012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CCFF99"/>
    <a:srgbClr val="FF99CC"/>
    <a:srgbClr val="CCFFFF"/>
    <a:srgbClr val="FFFF99"/>
    <a:srgbClr val="CC0000"/>
    <a:srgbClr val="000000"/>
    <a:srgbClr val="00001E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2256" autoAdjust="0"/>
  </p:normalViewPr>
  <p:slideViewPr>
    <p:cSldViewPr>
      <p:cViewPr varScale="1">
        <p:scale>
          <a:sx n="57" d="100"/>
          <a:sy n="57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28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3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solidFill>
                <a:schemeClr val="bg1"/>
              </a:solidFill>
              <a:latin typeface="Courier New"/>
              <a:cs typeface="Courier New"/>
            </a:rPr>
            <a:t>foo.c</a:t>
          </a:r>
          <a:endParaRPr lang="en-US" b="1" dirty="0">
            <a:solidFill>
              <a:schemeClr val="bg1"/>
            </a:solidFill>
            <a:latin typeface="Courier New"/>
            <a:cs typeface="Courier New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/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solidFill>
                <a:schemeClr val="bg1"/>
              </a:solidFill>
              <a:latin typeface="18 VAG Rounded Bold   07390"/>
              <a:cs typeface="18 vag rounded bold"/>
            </a:rPr>
            <a:t>lang</a:t>
          </a:r>
          <a:r>
            <a:rPr lang="en-US" dirty="0" smtClean="0">
              <a:solidFill>
                <a:schemeClr val="bg1"/>
              </a:solidFill>
              <a:latin typeface="18 VAG Rounded Bold   07390"/>
              <a:cs typeface="18 vag rounded bold"/>
            </a:rPr>
            <a:t> </a:t>
          </a:r>
          <a:r>
            <a:rPr lang="en-US" dirty="0" err="1" smtClean="0">
              <a:solidFill>
                <a:schemeClr val="bg1"/>
              </a:solidFill>
              <a:latin typeface="18 VAG Rounded Bold   07390"/>
              <a:cs typeface="18 vag rounded bold"/>
            </a:rPr>
            <a:t>pgm</a:t>
          </a:r>
          <a:r>
            <a:rPr lang="en-US" dirty="0" smtClean="0">
              <a:solidFill>
                <a:schemeClr val="bg1"/>
              </a:solidFill>
              <a:latin typeface="18 VAG Rounded Bold   07390"/>
              <a:cs typeface="18 vag rounded bold"/>
            </a:rPr>
            <a:t>): </a:t>
          </a:r>
          <a:r>
            <a:rPr lang="en-US" b="1" dirty="0" smtClean="0">
              <a:solidFill>
                <a:schemeClr val="bg1"/>
              </a:solidFill>
              <a:latin typeface="Courier New"/>
              <a:cs typeface="Courier New"/>
            </a:rPr>
            <a:t>foo.exe</a:t>
          </a:r>
          <a:endParaRPr lang="en-US" b="1" dirty="0">
            <a:solidFill>
              <a:schemeClr val="bg1"/>
            </a:solidFill>
            <a:latin typeface="Courier New"/>
            <a:cs typeface="Courier New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18 VAG Rounded Bold   07390"/>
              <a:cs typeface="18 vag rounded bold"/>
            </a:rPr>
            <a:t>Memory</a:t>
          </a:r>
          <a:endParaRPr lang="en-US" dirty="0">
            <a:solidFill>
              <a:schemeClr val="bg1"/>
            </a:solidFill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solidFill>
                <a:schemeClr val="bg1"/>
              </a:solidFill>
              <a:latin typeface="Courier New"/>
              <a:cs typeface="Courier New"/>
            </a:rPr>
            <a:t>foo.s</a:t>
          </a:r>
          <a:endParaRPr lang="en-US" b="1" dirty="0">
            <a:solidFill>
              <a:schemeClr val="bg1"/>
            </a:solidFill>
            <a:latin typeface="Courier New"/>
            <a:cs typeface="Courier New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solidFill>
                <a:schemeClr val="bg1"/>
              </a:solidFill>
              <a:latin typeface="18 VAG Rounded Bold   07390"/>
              <a:cs typeface="18 vag rounded bold"/>
            </a:rPr>
            <a:t>lang</a:t>
          </a:r>
          <a:r>
            <a:rPr lang="en-US" dirty="0" smtClean="0">
              <a:solidFill>
                <a:schemeClr val="bg1"/>
              </a:solidFill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solidFill>
                <a:schemeClr val="bg1"/>
              </a:solidFill>
              <a:latin typeface="Courier New"/>
              <a:cs typeface="Courier New"/>
            </a:rPr>
            <a:t>foo.o</a:t>
          </a:r>
          <a:endParaRPr lang="en-US" b="1" dirty="0">
            <a:solidFill>
              <a:schemeClr val="bg1"/>
            </a:solidFill>
            <a:latin typeface="Courier New"/>
            <a:cs typeface="Courier New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A78C2CB0-76CF-4A12-A16B-EAD65C1397B5}" type="presOf" srcId="{0D15FB73-0BBB-714B-9BB0-C2B2726CD3E1}" destId="{8E8E96C2-4F36-1749-BDB3-46131329B4B5}" srcOrd="0" destOrd="0" presId="urn:microsoft.com/office/officeart/2005/8/layout/process4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A7C87FF2-C0C5-41C3-B537-DA242C79AB82}" type="presOf" srcId="{E6A2FABE-CA65-FF46-827D-F94953C1F6DD}" destId="{0F6727B6-DD01-E94D-A473-7A95C2277833}" srcOrd="0" destOrd="0" presId="urn:microsoft.com/office/officeart/2005/8/layout/process4"/>
    <dgm:cxn modelId="{494F1496-E498-45B0-83C9-CB6ECA449AC3}" type="presOf" srcId="{9EEDC6EE-0E75-AD42-9AD4-6A3E98423EF6}" destId="{9C8D402F-1368-C044-A738-2DA9F17F3CC6}" srcOrd="0" destOrd="0" presId="urn:microsoft.com/office/officeart/2005/8/layout/process4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13201488-6788-4F0A-89F4-82BA3E4A3048}" type="presOf" srcId="{7A703120-5E94-4E43-AFCE-8826D79E0752}" destId="{6CF617F3-BDBA-D747-8539-E57CDB546D4C}" srcOrd="0" destOrd="0" presId="urn:microsoft.com/office/officeart/2005/8/layout/process4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28D97C19-2214-4B1B-8F6D-DC1FE65C1480}" type="presOf" srcId="{3D3E9305-B39C-9E47-8B0E-704DE21276A2}" destId="{0BF3E98C-8570-8B42-AC81-4CC700DE9808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A6CD9564-8341-4AE3-8162-891C6F3C3704}" type="presOf" srcId="{6B03903D-2083-194D-BF86-7D5912BBB1D7}" destId="{9BE3E724-A622-1F42-8344-499FE3CB1213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865A30DA-CCAD-44F4-96FB-71A6CF12C9FE}" type="presOf" srcId="{6874B277-C05A-F04C-81F1-AFE82E7C694D}" destId="{B7F0B060-9CB7-7E41-B723-A4CFD981EC89}" srcOrd="0" destOrd="0" presId="urn:microsoft.com/office/officeart/2005/8/layout/process4"/>
    <dgm:cxn modelId="{D1ACA85F-2E5F-458B-9C8B-C1D3DF0D3C3E}" type="presOf" srcId="{AAECF816-E805-754C-9D44-383350129CB4}" destId="{7B12BA32-5DB0-C047-A0D4-1650BF6FB212}" srcOrd="0" destOrd="0" presId="urn:microsoft.com/office/officeart/2005/8/layout/process4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7EE59EE-E2A1-4AA6-8B45-78E04452D206}" type="presOf" srcId="{7B490873-3F8C-6C47-BCCE-B410429C0291}" destId="{8861396F-4F80-1949-97A7-CA9286FE350B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B848B4D8-7656-4119-A3A4-8CE97912C122}" type="presOf" srcId="{F7CF5AB1-071E-E84C-B329-5536FFDCB271}" destId="{7AE1C772-9DBB-6441-BE15-0E1D3D6FE59C}" srcOrd="0" destOrd="0" presId="urn:microsoft.com/office/officeart/2005/8/layout/process4"/>
    <dgm:cxn modelId="{2B45906A-D48F-4B05-BD9E-EA7DCEE1116F}" type="presParOf" srcId="{B7F0B060-9CB7-7E41-B723-A4CFD981EC89}" destId="{B0D0E4A9-CEEB-6746-9751-6C5AC61544C0}" srcOrd="0" destOrd="0" presId="urn:microsoft.com/office/officeart/2005/8/layout/process4"/>
    <dgm:cxn modelId="{8CB5D132-497E-4859-9D6C-43B23C5F4E83}" type="presParOf" srcId="{B0D0E4A9-CEEB-6746-9751-6C5AC61544C0}" destId="{9C8D402F-1368-C044-A738-2DA9F17F3CC6}" srcOrd="0" destOrd="0" presId="urn:microsoft.com/office/officeart/2005/8/layout/process4"/>
    <dgm:cxn modelId="{57F26BC5-7C65-4ADC-8786-1D6B6EB976D9}" type="presParOf" srcId="{B7F0B060-9CB7-7E41-B723-A4CFD981EC89}" destId="{71A0E934-7612-6845-8F99-DAFB9FA1977C}" srcOrd="1" destOrd="0" presId="urn:microsoft.com/office/officeart/2005/8/layout/process4"/>
    <dgm:cxn modelId="{8CE8B31F-4E7E-4AD8-B4EE-7A3669F8A06C}" type="presParOf" srcId="{B7F0B060-9CB7-7E41-B723-A4CFD981EC89}" destId="{AEACEC9F-8E0C-314B-846C-60AB9667B250}" srcOrd="2" destOrd="0" presId="urn:microsoft.com/office/officeart/2005/8/layout/process4"/>
    <dgm:cxn modelId="{D0A54B63-2F77-408C-98FD-B4F275217814}" type="presParOf" srcId="{AEACEC9F-8E0C-314B-846C-60AB9667B250}" destId="{7B12BA32-5DB0-C047-A0D4-1650BF6FB212}" srcOrd="0" destOrd="0" presId="urn:microsoft.com/office/officeart/2005/8/layout/process4"/>
    <dgm:cxn modelId="{55D54E14-ED55-4E70-9AE2-6F75B6B2A663}" type="presParOf" srcId="{B7F0B060-9CB7-7E41-B723-A4CFD981EC89}" destId="{8E0656CC-EAD5-064F-B087-AAD2461BB8B3}" srcOrd="3" destOrd="0" presId="urn:microsoft.com/office/officeart/2005/8/layout/process4"/>
    <dgm:cxn modelId="{D52151BF-86DE-4499-88F5-6C57E300D7E4}" type="presParOf" srcId="{B7F0B060-9CB7-7E41-B723-A4CFD981EC89}" destId="{8D394CE5-702C-124D-8669-24721F7FC071}" srcOrd="4" destOrd="0" presId="urn:microsoft.com/office/officeart/2005/8/layout/process4"/>
    <dgm:cxn modelId="{3150F9DE-86F4-42D0-8B52-EA64E4BE1698}" type="presParOf" srcId="{8D394CE5-702C-124D-8669-24721F7FC071}" destId="{0BF3E98C-8570-8B42-AC81-4CC700DE9808}" srcOrd="0" destOrd="0" presId="urn:microsoft.com/office/officeart/2005/8/layout/process4"/>
    <dgm:cxn modelId="{3D1AC81E-B834-47C2-A134-0F82190CB16B}" type="presParOf" srcId="{B7F0B060-9CB7-7E41-B723-A4CFD981EC89}" destId="{965CCB3D-734A-E140-9CC4-28A7D8FC2BB1}" srcOrd="5" destOrd="0" presId="urn:microsoft.com/office/officeart/2005/8/layout/process4"/>
    <dgm:cxn modelId="{1AFE95CE-86C5-43FE-9A96-3C6CA8346C4C}" type="presParOf" srcId="{B7F0B060-9CB7-7E41-B723-A4CFD981EC89}" destId="{06147846-209D-B742-B056-CDEABBF24055}" srcOrd="6" destOrd="0" presId="urn:microsoft.com/office/officeart/2005/8/layout/process4"/>
    <dgm:cxn modelId="{B9C99D48-4199-4E6D-9E8E-947BFAD2FBC1}" type="presParOf" srcId="{06147846-209D-B742-B056-CDEABBF24055}" destId="{7AE1C772-9DBB-6441-BE15-0E1D3D6FE59C}" srcOrd="0" destOrd="0" presId="urn:microsoft.com/office/officeart/2005/8/layout/process4"/>
    <dgm:cxn modelId="{218E6B9B-AAEF-4187-B4F5-0F8079D37CB8}" type="presParOf" srcId="{B7F0B060-9CB7-7E41-B723-A4CFD981EC89}" destId="{979A61D6-0C81-FE40-A5AE-EED2D9248FDA}" srcOrd="7" destOrd="0" presId="urn:microsoft.com/office/officeart/2005/8/layout/process4"/>
    <dgm:cxn modelId="{B7E73C14-C0A4-40A8-9B1B-BAC52E8297CF}" type="presParOf" srcId="{B7F0B060-9CB7-7E41-B723-A4CFD981EC89}" destId="{71F1C9E9-2347-E547-849F-4421607881AC}" srcOrd="8" destOrd="0" presId="urn:microsoft.com/office/officeart/2005/8/layout/process4"/>
    <dgm:cxn modelId="{6DFB19EC-7B4E-4E27-8694-2959E17A3395}" type="presParOf" srcId="{71F1C9E9-2347-E547-849F-4421607881AC}" destId="{9BE3E724-A622-1F42-8344-499FE3CB1213}" srcOrd="0" destOrd="0" presId="urn:microsoft.com/office/officeart/2005/8/layout/process4"/>
    <dgm:cxn modelId="{1B66CF6D-0C76-4766-93D0-68CC6323BBD2}" type="presParOf" srcId="{B7F0B060-9CB7-7E41-B723-A4CFD981EC89}" destId="{C493CD63-1571-9E43-BF69-41F258302629}" srcOrd="9" destOrd="0" presId="urn:microsoft.com/office/officeart/2005/8/layout/process4"/>
    <dgm:cxn modelId="{56A7EA45-4284-4533-A8FD-5CCA45D3B25A}" type="presParOf" srcId="{B7F0B060-9CB7-7E41-B723-A4CFD981EC89}" destId="{97001315-234F-A54F-AC68-B6F97AD7D208}" srcOrd="10" destOrd="0" presId="urn:microsoft.com/office/officeart/2005/8/layout/process4"/>
    <dgm:cxn modelId="{A5AF958F-AECA-4074-AAED-B25733B0B51D}" type="presParOf" srcId="{97001315-234F-A54F-AC68-B6F97AD7D208}" destId="{6CF617F3-BDBA-D747-8539-E57CDB546D4C}" srcOrd="0" destOrd="0" presId="urn:microsoft.com/office/officeart/2005/8/layout/process4"/>
    <dgm:cxn modelId="{A2083BAF-8F4D-406E-A282-6D3F0AE4F6CA}" type="presParOf" srcId="{B7F0B060-9CB7-7E41-B723-A4CFD981EC89}" destId="{168654CF-17DC-EB42-A308-BCC6A9B24CEA}" srcOrd="11" destOrd="0" presId="urn:microsoft.com/office/officeart/2005/8/layout/process4"/>
    <dgm:cxn modelId="{2E38E23A-25C1-459D-8013-8453A1197F94}" type="presParOf" srcId="{B7F0B060-9CB7-7E41-B723-A4CFD981EC89}" destId="{73505428-7FB4-9445-A8EC-9E53F8051833}" srcOrd="12" destOrd="0" presId="urn:microsoft.com/office/officeart/2005/8/layout/process4"/>
    <dgm:cxn modelId="{6F5D6832-A480-453A-9872-C5F9E5FADF02}" type="presParOf" srcId="{73505428-7FB4-9445-A8EC-9E53F8051833}" destId="{8861396F-4F80-1949-97A7-CA9286FE350B}" srcOrd="0" destOrd="0" presId="urn:microsoft.com/office/officeart/2005/8/layout/process4"/>
    <dgm:cxn modelId="{D6A88DA2-C068-4B8A-9404-61105C7E3629}" type="presParOf" srcId="{B7F0B060-9CB7-7E41-B723-A4CFD981EC89}" destId="{B7612272-CD93-E04E-AC1D-B68F207428B7}" srcOrd="13" destOrd="0" presId="urn:microsoft.com/office/officeart/2005/8/layout/process4"/>
    <dgm:cxn modelId="{1134BE24-9C35-4E0A-9D4B-3A10A79D9BA4}" type="presParOf" srcId="{B7F0B060-9CB7-7E41-B723-A4CFD981EC89}" destId="{86CB7E37-0270-FA45-8B24-A03586F19ACE}" srcOrd="14" destOrd="0" presId="urn:microsoft.com/office/officeart/2005/8/layout/process4"/>
    <dgm:cxn modelId="{A8EA64F5-48E0-4DBF-A392-17617BE461BC}" type="presParOf" srcId="{86CB7E37-0270-FA45-8B24-A03586F19ACE}" destId="{8E8E96C2-4F36-1749-BDB3-46131329B4B5}" srcOrd="0" destOrd="0" presId="urn:microsoft.com/office/officeart/2005/8/layout/process4"/>
    <dgm:cxn modelId="{47025CC7-C991-41A4-B4AC-3A6C0A63B8E8}" type="presParOf" srcId="{B7F0B060-9CB7-7E41-B723-A4CFD981EC89}" destId="{1447AF3E-E6DA-5D45-8B21-A21A1207AEB5}" srcOrd="15" destOrd="0" presId="urn:microsoft.com/office/officeart/2005/8/layout/process4"/>
    <dgm:cxn modelId="{693D7626-353D-4B45-9AB2-58AAE6504566}" type="presParOf" srcId="{B7F0B060-9CB7-7E41-B723-A4CFD981EC89}" destId="{56CB6B94-7E70-C043-ADBF-B3C931176F34}" srcOrd="16" destOrd="0" presId="urn:microsoft.com/office/officeart/2005/8/layout/process4"/>
    <dgm:cxn modelId="{F6B86ACD-8046-4A3F-8005-368B934AE731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solidFill>
                <a:schemeClr val="bg1"/>
              </a:solidFill>
              <a:latin typeface="Courier New"/>
              <a:cs typeface="Courier New"/>
            </a:rPr>
            <a:t>lib.o</a:t>
          </a:r>
          <a:endParaRPr lang="en-US" b="1" dirty="0">
            <a:solidFill>
              <a:schemeClr val="bg1"/>
            </a:solidFill>
            <a:latin typeface="Courier New"/>
            <a:cs typeface="Courier New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C6823AE7-A802-4014-B42F-650690EBFC62}" type="presOf" srcId="{6874B277-C05A-F04C-81F1-AFE82E7C694D}" destId="{B7F0B060-9CB7-7E41-B723-A4CFD981EC89}" srcOrd="0" destOrd="0" presId="urn:microsoft.com/office/officeart/2005/8/layout/process4"/>
    <dgm:cxn modelId="{810541E5-8D55-4923-B439-4020DE06DF75}" type="presOf" srcId="{6B03903D-2083-194D-BF86-7D5912BBB1D7}" destId="{E469AF61-9493-3B46-82D0-8B07D495B049}" srcOrd="0" destOrd="0" presId="urn:microsoft.com/office/officeart/2005/8/layout/process4"/>
    <dgm:cxn modelId="{C2691678-1510-4C17-A6DA-943B540E581B}" type="presParOf" srcId="{B7F0B060-9CB7-7E41-B723-A4CFD981EC89}" destId="{D8650F80-DA51-1045-90D9-0B85668D54A1}" srcOrd="0" destOrd="0" presId="urn:microsoft.com/office/officeart/2005/8/layout/process4"/>
    <dgm:cxn modelId="{694C22CE-FFDF-43D9-BE8B-F560F3893BC0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bg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18 vag rounded bold"/>
            </a:rPr>
            <a:t>Memory</a:t>
          </a:r>
          <a:endParaRPr lang="en-US" sz="1700" kern="1200" dirty="0">
            <a:solidFill>
              <a:schemeClr val="bg1"/>
            </a:solidFill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764031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solidFill>
                <a:schemeClr val="bg1"/>
              </a:solidFill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solidFill>
                <a:schemeClr val="bg1"/>
              </a:solidFill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18 vag rounded bold"/>
            </a:rPr>
            <a:t>): </a:t>
          </a:r>
          <a:r>
            <a:rPr lang="en-US" sz="1700" b="1" kern="1200" dirty="0" smtClean="0">
              <a:solidFill>
                <a:schemeClr val="bg1"/>
              </a:solidFill>
              <a:latin typeface="Courier New"/>
              <a:cs typeface="Courier New"/>
            </a:rPr>
            <a:t>foo.exe</a:t>
          </a:r>
          <a:endParaRPr lang="en-US" sz="1700" b="1" kern="1200" dirty="0">
            <a:solidFill>
              <a:schemeClr val="bg1"/>
            </a:solidFill>
            <a:latin typeface="Courier New"/>
            <a:cs typeface="Courier New"/>
          </a:endParaRPr>
        </a:p>
      </dsp:txBody>
      <dsp:txXfrm rot="10800000">
        <a:off x="0" y="4541375"/>
        <a:ext cx="4114800" cy="764031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764031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solidFill>
                <a:schemeClr val="bg1"/>
              </a:solidFill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solidFill>
                <a:schemeClr val="bg1"/>
              </a:solidFill>
              <a:latin typeface="Courier New"/>
              <a:cs typeface="Courier New"/>
            </a:rPr>
            <a:t>foo.o</a:t>
          </a:r>
          <a:endParaRPr lang="en-US" sz="1700" b="1" kern="1200" dirty="0">
            <a:solidFill>
              <a:schemeClr val="bg1"/>
            </a:solidFill>
            <a:latin typeface="Courier New"/>
            <a:cs typeface="Courier New"/>
          </a:endParaRPr>
        </a:p>
      </dsp:txBody>
      <dsp:txXfrm rot="10800000">
        <a:off x="0" y="3028215"/>
        <a:ext cx="4114800" cy="764031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accent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764031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solidFill>
                <a:schemeClr val="bg1"/>
              </a:solidFill>
              <a:latin typeface="Courier New"/>
              <a:cs typeface="Courier New"/>
            </a:rPr>
            <a:t>foo.s</a:t>
          </a:r>
          <a:endParaRPr lang="en-US" sz="1700" b="1" kern="1200" dirty="0">
            <a:solidFill>
              <a:schemeClr val="bg1"/>
            </a:solidFill>
            <a:latin typeface="Courier New"/>
            <a:cs typeface="Courier New"/>
          </a:endParaRPr>
        </a:p>
      </dsp:txBody>
      <dsp:txXfrm rot="10800000">
        <a:off x="0" y="1515054"/>
        <a:ext cx="4114800" cy="764031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764031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solidFill>
                <a:schemeClr val="bg1"/>
              </a:solidFill>
              <a:latin typeface="Courier New"/>
              <a:cs typeface="Courier New"/>
            </a:rPr>
            <a:t>foo.c</a:t>
          </a:r>
          <a:endParaRPr lang="en-US" sz="1700" b="1" kern="1200" dirty="0">
            <a:solidFill>
              <a:schemeClr val="bg1"/>
            </a:solidFill>
            <a:latin typeface="Courier New"/>
            <a:cs typeface="Courier New"/>
          </a:endParaRPr>
        </a:p>
      </dsp:txBody>
      <dsp:txXfrm rot="10800000">
        <a:off x="0" y="1894"/>
        <a:ext cx="4114800" cy="76403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524000" cy="609600"/>
        </a:xfrm>
        <a:prstGeom prst="leftArrowCallout">
          <a:avLst/>
        </a:prstGeom>
        <a:solidFill>
          <a:schemeClr val="bg2"/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solidFill>
                <a:schemeClr val="bg1"/>
              </a:solidFill>
              <a:latin typeface="Courier New"/>
              <a:cs typeface="Courier New"/>
            </a:rPr>
            <a:t>lib.o</a:t>
          </a:r>
          <a:endParaRPr lang="en-US" sz="1800" b="1" kern="1200" dirty="0">
            <a:solidFill>
              <a:schemeClr val="bg1"/>
            </a:solidFill>
            <a:latin typeface="Courier New"/>
            <a:cs typeface="Courier New"/>
          </a:endParaRPr>
        </a:p>
      </dsp:txBody>
      <dsp:txXfrm>
        <a:off x="0" y="0"/>
        <a:ext cx="1524000" cy="6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11" tIns="46771" rIns="95211" bIns="46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28975" y="9145588"/>
            <a:ext cx="857250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870" tIns="46771" rIns="91870" bIns="46771">
            <a:prstTxWarp prst="textNoShape">
              <a:avLst/>
            </a:prstTxWarp>
            <a:spAutoFit/>
          </a:bodyPr>
          <a:lstStyle/>
          <a:p>
            <a:pPr defTabSz="912813"/>
            <a:r>
              <a:rPr lang="en-US" sz="1200" b="0">
                <a:latin typeface="Century Gothic" pitchFamily="-65" charset="0"/>
              </a:rPr>
              <a:t>Page </a:t>
            </a:r>
            <a:fld id="{1F9A076E-E703-3D48-833E-C0D7EB2316B1}" type="slidenum">
              <a:rPr lang="en-US" sz="1200" b="0">
                <a:latin typeface="Century Gothic" pitchFamily="-65" charset="0"/>
              </a:rPr>
              <a:pPr defTabSz="912813"/>
              <a:t>‹#›</a:t>
            </a:fld>
            <a:endParaRPr lang="en-US" sz="1200" b="0">
              <a:latin typeface="Century Gothic" pitchFamily="-65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dirty="0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7538"/>
            <a:ext cx="4781550" cy="3586162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971" y="4559916"/>
            <a:ext cx="6304896" cy="43208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46" tIns="48322" rIns="96646" bIns="48322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7538"/>
            <a:ext cx="4781550" cy="3586162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625" y="4559916"/>
            <a:ext cx="6303242" cy="43208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53" tIns="48326" rIns="96653" bIns="48326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7538"/>
            <a:ext cx="4783138" cy="35877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625" y="4559916"/>
            <a:ext cx="6303242" cy="43208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39" tIns="48321" rIns="96639" bIns="48321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7538"/>
            <a:ext cx="4783138" cy="35877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625" y="4559916"/>
            <a:ext cx="6303242" cy="43208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39" tIns="48321" rIns="96639" bIns="48321"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21956" y="9157627"/>
            <a:ext cx="3205966" cy="457881"/>
          </a:xfrm>
          <a:prstGeom prst="rect">
            <a:avLst/>
          </a:prstGeom>
        </p:spPr>
        <p:txBody>
          <a:bodyPr lIns="91577" tIns="45789" rIns="91577" bIns="45789"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8414" y="727076"/>
            <a:ext cx="4781550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8414" y="727076"/>
            <a:ext cx="4781550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8414" y="727076"/>
            <a:ext cx="4781550" cy="3586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2269068" y="727176"/>
            <a:ext cx="2777066" cy="35858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dirty="0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77" y="4560989"/>
            <a:ext cx="5365448" cy="432137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009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intel.com/design/processor/manuals/253665.pdf" TargetMode="Externa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7: Linking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Topics</a:t>
            </a:r>
          </a:p>
          <a:p>
            <a:pPr lvl="1"/>
            <a:r>
              <a:rPr lang="en-US" dirty="0"/>
              <a:t>Static linking</a:t>
            </a:r>
          </a:p>
          <a:p>
            <a:pPr lvl="1"/>
            <a:r>
              <a:rPr lang="en-US" dirty="0"/>
              <a:t>Object files</a:t>
            </a:r>
          </a:p>
          <a:p>
            <a:pPr lvl="1"/>
            <a:r>
              <a:rPr lang="en-US" dirty="0"/>
              <a:t>Static libraries</a:t>
            </a:r>
          </a:p>
          <a:p>
            <a:pPr lvl="1"/>
            <a:r>
              <a:rPr lang="en-US" dirty="0"/>
              <a:t>Loading</a:t>
            </a:r>
          </a:p>
          <a:p>
            <a:pPr lvl="1"/>
            <a:r>
              <a:rPr lang="en-US" dirty="0"/>
              <a:t>Dynamic linking of shared libraries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Do Linkers Do?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1676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Step </a:t>
            </a:r>
            <a:r>
              <a:rPr lang="en-GB" dirty="0" smtClean="0"/>
              <a:t>2: Relocation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Merges separate code and data sections into single sections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Relocates symbols from their relative locations in the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b="1" dirty="0"/>
              <a:t> </a:t>
            </a:r>
            <a:r>
              <a:rPr lang="en-GB" dirty="0"/>
              <a:t>files to their final absolute memory locations in the executable.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Updates all references to these symbols to reflect their new positions.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>
                <a:latin typeface="Courier New" pitchFamily="49" charset="0"/>
              </a:rPr>
              <a:t>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itchFamily="49" charset="0"/>
              </a:rPr>
              <a:t>kill 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4584700" cy="40036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Child1: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kill 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696200" cy="52629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fork12()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while(1); /* Child infinite loop */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terminates the child processes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("Killing process %d\n",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kill(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], SIGINT);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reaps terminated children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(WIFEXITED(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with exit status %d\n",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	  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, WEXITSTATUS(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abnormally\n",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</a:t>
            </a:r>
            <a:r>
              <a:rPr lang="en-US" dirty="0" smtClean="0">
                <a:solidFill>
                  <a:schemeClr val="tx1"/>
                </a:solidFill>
              </a:rPr>
              <a:t> returns, </a:t>
            </a:r>
            <a:r>
              <a:rPr lang="en-US" dirty="0">
                <a:solidFill>
                  <a:schemeClr val="tx1"/>
                </a:solidFill>
              </a:rPr>
              <a:t>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7" y="1209675"/>
            <a:ext cx="5257800" cy="32861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void int_handler(int sig)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    printf("Process %d received signal %d\n", 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            getpid(), sig);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    exit(0);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void fork13()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    pid_t pid[N];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    int i, child_status;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    signal(SIGINT, int_handler);</a:t>
            </a:r>
          </a:p>
          <a:p>
            <a:pPr algn="l">
              <a:lnSpc>
                <a:spcPct val="100000"/>
              </a:lnSpc>
            </a:pPr>
            <a:endParaRPr lang="en-US" sz="1400" b="1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114800" y="2921000"/>
            <a:ext cx="4724400" cy="37084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linux</a:t>
            </a:r>
            <a:r>
              <a:rPr lang="en-US" sz="1400" b="1" dirty="0">
                <a:latin typeface="Courier New" pitchFamily="49" charset="0"/>
              </a:rPr>
              <a:t>&gt; ./forks 13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Killing process 24973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Killing process 24974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Killing process 24975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Killing process 24976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Killing process 24977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Process 24977 received signal 2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Child 24977 terminated with exit status 0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Process 24976 received signal 2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Child 24976 terminated with exit status 0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Process 24975 received signal 2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Child 24975 terminated with exit status 0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Process 24974 received signal 2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Child 24974 terminated with exit status 0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Process 24973 received signal 2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Child 24973 terminated with exit status 0 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linux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4747736"/>
            <a:ext cx="3581400" cy="73866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Parent forks 5 child </a:t>
            </a:r>
            <a:r>
              <a:rPr lang="en-US" sz="1400" dirty="0" smtClean="0"/>
              <a:t>processes,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/>
              <a:t>sends </a:t>
            </a:r>
            <a:r>
              <a:rPr lang="en-US" sz="1400" dirty="0"/>
              <a:t>each a </a:t>
            </a:r>
            <a:r>
              <a:rPr lang="en-US" sz="1400" dirty="0" smtClean="0"/>
              <a:t>SIGINT (~</a:t>
            </a:r>
            <a:r>
              <a:rPr lang="en-US" sz="1400" dirty="0" smtClean="0">
                <a:latin typeface="Courier New"/>
                <a:cs typeface="Courier New"/>
              </a:rPr>
              <a:t>ctrl-</a:t>
            </a:r>
            <a:r>
              <a:rPr lang="en-US" sz="1400" dirty="0" err="1" smtClean="0">
                <a:latin typeface="Courier New"/>
                <a:cs typeface="Courier New"/>
              </a:rPr>
              <a:t>c</a:t>
            </a:r>
            <a:r>
              <a:rPr lang="en-US" sz="1400" dirty="0" smtClean="0"/>
              <a:t>),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/>
              <a:t>then reaps and prints exit status of each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724694" y="4569204"/>
            <a:ext cx="532606" cy="794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program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“Concurrently” </a:t>
            </a:r>
            <a:r>
              <a:rPr lang="en-US" dirty="0"/>
              <a:t>in the “not sequential” sense	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0409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2073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</a:t>
            </a:r>
            <a:r>
              <a:rPr lang="en-US" dirty="0" smtClean="0"/>
              <a:t> way </a:t>
            </a:r>
            <a:r>
              <a:rPr lang="en-US" dirty="0"/>
              <a:t>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once, returns one or more 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Three Kinds of Object Files (Modules)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9388"/>
            <a:ext cx="8307387" cy="50482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Relocatable </a:t>
            </a:r>
            <a:r>
              <a:rPr lang="en-GB" dirty="0">
                <a:solidFill>
                  <a:srgbClr val="990000"/>
                </a:solidFill>
              </a:rPr>
              <a:t>object file </a:t>
            </a:r>
            <a:r>
              <a:rPr lang="en-GB" dirty="0"/>
              <a:t>(</a:t>
            </a:r>
            <a:r>
              <a:rPr lang="en-GB" dirty="0">
                <a:latin typeface="Courier New" pitchFamily="49" charset="0"/>
              </a:rPr>
              <a:t>.o</a:t>
            </a:r>
            <a:r>
              <a:rPr lang="en-GB" dirty="0"/>
              <a:t> file)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Contains code and data in a form that can be combined with other relocatable object files to form executable object file.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.o file is produced from</a:t>
            </a:r>
            <a:r>
              <a:rPr lang="en-GB" sz="1800" dirty="0">
                <a:solidFill>
                  <a:srgbClr val="000066"/>
                </a:solidFill>
              </a:rPr>
              <a:t> </a:t>
            </a:r>
            <a:r>
              <a:rPr lang="en-GB" sz="1800" i="1" dirty="0">
                <a:solidFill>
                  <a:srgbClr val="990000"/>
                </a:solidFill>
              </a:rPr>
              <a:t>exactly one source (.c) file</a:t>
            </a:r>
          </a:p>
          <a:p>
            <a:pPr>
              <a:lnSpc>
                <a:spcPct val="83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Executable </a:t>
            </a:r>
            <a:r>
              <a:rPr lang="en-GB" dirty="0">
                <a:solidFill>
                  <a:srgbClr val="990000"/>
                </a:solidFill>
              </a:rPr>
              <a:t>object file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code and data in a form that can be copied directly into memory and then executed.</a:t>
            </a:r>
          </a:p>
          <a:p>
            <a:pPr>
              <a:lnSpc>
                <a:spcPct val="83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Shared </a:t>
            </a:r>
            <a:r>
              <a:rPr lang="en-GB" dirty="0">
                <a:solidFill>
                  <a:srgbClr val="990000"/>
                </a:solidFill>
              </a:rPr>
              <a:t>object file </a:t>
            </a:r>
            <a:r>
              <a:rPr lang="en-GB" dirty="0"/>
              <a:t>(</a:t>
            </a:r>
            <a:r>
              <a:rPr lang="en-GB" dirty="0">
                <a:latin typeface="Courier New" pitchFamily="49" charset="0"/>
              </a:rPr>
              <a:t>.so</a:t>
            </a:r>
            <a:r>
              <a:rPr lang="en-GB" dirty="0"/>
              <a:t> file)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Special type of relocatable object file that can be loaded into memory and linked dynamically, at either load time or run-time.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i="1" dirty="0"/>
              <a:t>Dynamic Link Libraries</a:t>
            </a:r>
            <a:r>
              <a:rPr lang="en-GB" dirty="0"/>
              <a:t> (DLLs) by Windows</a:t>
            </a:r>
          </a:p>
          <a:p>
            <a:pPr lvl="1">
              <a:lnSpc>
                <a:spcPct val="88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once, but never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929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</a:t>
            </a:r>
            <a:r>
              <a:rPr lang="en-US"/>
              <a:t>/</a:t>
            </a:r>
            <a:r>
              <a:rPr lang="en-US">
                <a:latin typeface="Courier New" pitchFamily="49" charset="0"/>
              </a:rPr>
              <a:t>longjmp</a:t>
            </a:r>
            <a:r>
              <a:rPr lang="en-US"/>
              <a:t> Example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15703" y="1447800"/>
            <a:ext cx="6400800" cy="400685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setjmp.h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) !=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("back in main due to an error\n");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else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("first time through\n");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p1();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p1 calls p2, which calls p3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&lt;error checking code&gt;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(error)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, 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4495800" y="1676400"/>
            <a:ext cx="1752600" cy="2362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676400"/>
            <a:ext cx="3514104" cy="50783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signal.h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setjmp.h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sigjmp_buf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handler(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siglongjmp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signal(SIGINT, handler);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if (!</a:t>
            </a:r>
            <a:r>
              <a:rPr lang="en-US" sz="1400" b="1" dirty="0" err="1">
                <a:latin typeface="Courier New" pitchFamily="49" charset="0"/>
              </a:rPr>
              <a:t>sigsetjmp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1))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("starting\n");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else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("restarting\n"); </a:t>
            </a:r>
            <a:endParaRPr lang="en-US" sz="14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while(1) {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sleep(1);</a:t>
            </a:r>
          </a:p>
          <a:p>
            <a:r>
              <a:rPr lang="en-US" sz="1400" dirty="0" smtClean="0">
                <a:latin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</a:rPr>
              <a:t>("processing...\n");</a:t>
            </a:r>
          </a:p>
          <a:p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4495800" y="16764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bass&gt; a.out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248400" y="2514600"/>
            <a:ext cx="1322388" cy="338138"/>
            <a:chOff x="3936" y="2524"/>
            <a:chExt cx="833" cy="213"/>
          </a:xfrm>
        </p:grpSpPr>
        <p:sp>
          <p:nvSpPr>
            <p:cNvPr id="566278" name="Text Box 6"/>
            <p:cNvSpPr txBox="1">
              <a:spLocks noChangeArrowheads="1"/>
            </p:cNvSpPr>
            <p:nvPr/>
          </p:nvSpPr>
          <p:spPr bwMode="auto">
            <a:xfrm>
              <a:off x="4368" y="2524"/>
              <a:ext cx="401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  <p:sp>
          <p:nvSpPr>
            <p:cNvPr id="566279" name="Line 7"/>
            <p:cNvSpPr>
              <a:spLocks noChangeShapeType="1"/>
            </p:cNvSpPr>
            <p:nvPr/>
          </p:nvSpPr>
          <p:spPr bwMode="auto">
            <a:xfrm>
              <a:off x="3936" y="2630"/>
              <a:ext cx="48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4495800" y="19050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starting</a:t>
            </a:r>
          </a:p>
        </p:txBody>
      </p:sp>
      <p:sp>
        <p:nvSpPr>
          <p:cNvPr id="566288" name="Rectangle 16"/>
          <p:cNvSpPr>
            <a:spLocks noChangeArrowheads="1"/>
          </p:cNvSpPr>
          <p:nvPr/>
        </p:nvSpPr>
        <p:spPr bwMode="auto">
          <a:xfrm>
            <a:off x="4495800" y="21336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processing...</a:t>
            </a:r>
          </a:p>
        </p:txBody>
      </p:sp>
      <p:sp>
        <p:nvSpPr>
          <p:cNvPr id="566289" name="Rectangle 17"/>
          <p:cNvSpPr>
            <a:spLocks noChangeArrowheads="1"/>
          </p:cNvSpPr>
          <p:nvPr/>
        </p:nvSpPr>
        <p:spPr bwMode="auto">
          <a:xfrm>
            <a:off x="4495800" y="23622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processing...</a:t>
            </a:r>
          </a:p>
        </p:txBody>
      </p:sp>
      <p:sp>
        <p:nvSpPr>
          <p:cNvPr id="566290" name="Rectangle 18"/>
          <p:cNvSpPr>
            <a:spLocks noChangeArrowheads="1"/>
          </p:cNvSpPr>
          <p:nvPr/>
        </p:nvSpPr>
        <p:spPr bwMode="auto">
          <a:xfrm>
            <a:off x="4495800" y="25908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restarting</a:t>
            </a:r>
          </a:p>
        </p:txBody>
      </p: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4495800" y="28194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processing...</a:t>
            </a: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4495800" y="30480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processing...</a:t>
            </a:r>
          </a:p>
        </p:txBody>
      </p: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4495800" y="32766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restarting</a:t>
            </a:r>
          </a:p>
        </p:txBody>
      </p:sp>
      <p:sp>
        <p:nvSpPr>
          <p:cNvPr id="566294" name="Rectangle 22"/>
          <p:cNvSpPr>
            <a:spLocks noChangeArrowheads="1"/>
          </p:cNvSpPr>
          <p:nvPr/>
        </p:nvSpPr>
        <p:spPr bwMode="auto">
          <a:xfrm>
            <a:off x="4495800" y="3505200"/>
            <a:ext cx="18288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processing...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248400" y="3176810"/>
            <a:ext cx="1322388" cy="338138"/>
            <a:chOff x="3936" y="2524"/>
            <a:chExt cx="833" cy="213"/>
          </a:xfrm>
        </p:grpSpPr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4368" y="2524"/>
              <a:ext cx="401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3936" y="2630"/>
              <a:ext cx="48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98" grpId="0" animBg="1"/>
      <p:bldP spid="566277" grpId="0"/>
      <p:bldP spid="566285" grpId="0"/>
      <p:bldP spid="566288" grpId="0"/>
      <p:bldP spid="566289" grpId="0"/>
      <p:bldP spid="566290" grpId="0"/>
      <p:bldP spid="566291" grpId="0"/>
      <p:bldP spid="566292" grpId="0"/>
      <p:bldP spid="566293" grpId="0"/>
      <p:bldP spid="56629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r>
              <a:rPr lang="en-US" dirty="0"/>
              <a:t>Some caveats</a:t>
            </a:r>
          </a:p>
          <a:p>
            <a:pPr lvl="1"/>
            <a:r>
              <a:rPr lang="en-US" dirty="0"/>
              <a:t>Very high overhead</a:t>
            </a:r>
          </a:p>
          <a:p>
            <a:pPr lvl="2"/>
            <a:r>
              <a:rPr lang="en-US" dirty="0" smtClean="0"/>
              <a:t>&gt;</a:t>
            </a:r>
            <a:r>
              <a:rPr lang="en-US" dirty="0"/>
              <a:t>10,000 clock cycles</a:t>
            </a:r>
          </a:p>
          <a:p>
            <a:pPr lvl="2"/>
            <a:r>
              <a:rPr lang="en-US" dirty="0"/>
              <a:t>Only use for exceptional conditions</a:t>
            </a:r>
          </a:p>
          <a:p>
            <a:pPr lvl="1"/>
            <a:r>
              <a:rPr lang="en-US" dirty="0"/>
              <a:t>Don’t have queues</a:t>
            </a:r>
          </a:p>
          <a:p>
            <a:pPr lvl="2"/>
            <a:r>
              <a:rPr lang="en-US" dirty="0"/>
              <a:t>Just one bit for each pending signal type</a:t>
            </a:r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Typing ctrl-c (ctrl-z) sends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>
                <a:latin typeface="Courier New" pitchFamily="49" charset="0"/>
              </a:rPr>
              <a:t>Child: pid=28108 pgrp=28107</a:t>
            </a:r>
          </a:p>
          <a:p>
            <a:pPr algn="l"/>
            <a:r>
              <a:rPr lang="en-US" sz="1600" b="1">
                <a:latin typeface="Courier New" pitchFamily="49" charset="0"/>
              </a:rPr>
              <a:t>Parent: pid=28107 pgrp=28107</a:t>
            </a:r>
          </a:p>
          <a:p>
            <a:pPr algn="l"/>
            <a:r>
              <a:rPr lang="en-US" sz="1600" b="1">
                <a:latin typeface="Courier New" pitchFamily="49" charset="0"/>
              </a:rPr>
              <a:t>&lt;types ctrl-z&gt;</a:t>
            </a:r>
          </a:p>
          <a:p>
            <a:pPr algn="l"/>
            <a:r>
              <a:rPr lang="en-US" sz="1600" b="1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>
                <a:latin typeface="Courier New" pitchFamily="49" charset="0"/>
              </a:rPr>
              <a:t>bluefish&gt; ps w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>
                <a:latin typeface="Courier New" pitchFamily="49" charset="0"/>
              </a:rPr>
              <a:t>27699 pts/8    Ss     0:00 -tcsh</a:t>
            </a:r>
          </a:p>
          <a:p>
            <a:pPr algn="l"/>
            <a:r>
              <a:rPr lang="en-US" sz="1600" b="1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>
                <a:latin typeface="Courier New" pitchFamily="49" charset="0"/>
              </a:rPr>
              <a:t>28109 pts/8    R+     0:00 ps w</a:t>
            </a:r>
          </a:p>
          <a:p>
            <a:pPr algn="l"/>
            <a:r>
              <a:rPr lang="en-US" sz="1600" b="1">
                <a:latin typeface="Courier New" pitchFamily="49" charset="0"/>
              </a:rPr>
              <a:t>bluefish&gt; fg</a:t>
            </a:r>
          </a:p>
          <a:p>
            <a:pPr algn="l"/>
            <a:r>
              <a:rPr lang="en-US" sz="1600" b="1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>
                <a:latin typeface="Courier New" pitchFamily="49" charset="0"/>
              </a:rPr>
              <a:t>&lt;types ctrl-c&gt;</a:t>
            </a:r>
          </a:p>
          <a:p>
            <a:pPr algn="l"/>
            <a:r>
              <a:rPr lang="en-US" sz="1600" b="1">
                <a:latin typeface="Courier New" pitchFamily="49" charset="0"/>
              </a:rPr>
              <a:t>bluefish&gt; ps w</a:t>
            </a:r>
          </a:p>
          <a:p>
            <a:pPr algn="l"/>
            <a:r>
              <a:rPr lang="en-US" sz="1600" b="1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>
                <a:latin typeface="Courier New" pitchFamily="49" charset="0"/>
              </a:rPr>
              <a:t>27699 pts/8    Ss     0:00 -tcsh</a:t>
            </a:r>
          </a:p>
          <a:p>
            <a:pPr algn="l"/>
            <a:r>
              <a:rPr lang="en-US" sz="1600" b="1">
                <a:latin typeface="Courier New" pitchFamily="49" charset="0"/>
              </a:rPr>
              <a:t>28110 pts/8    R+     0:00 ps w</a:t>
            </a:r>
          </a:p>
          <a:p>
            <a:pPr algn="l">
              <a:lnSpc>
                <a:spcPct val="100000"/>
              </a:lnSpc>
            </a:pPr>
            <a:endParaRPr lang="en-US" sz="1600" b="1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/>
              <a:t>Signal Handler Funkiness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188" indent="-230188"/>
            <a:r>
              <a:rPr lang="en-US" sz="2000" dirty="0"/>
              <a:t>Pending 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</a:p>
          <a:p>
            <a:pPr marL="401638" lvl="1" indent="-171450"/>
            <a:endParaRPr lang="en-US" sz="1800" dirty="0" smtClean="0"/>
          </a:p>
          <a:p>
            <a:pPr marL="401638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signal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638800" cy="52629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("Received signal %d from process %d\n",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       sig,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fork14()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N;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signal(SIGCHLD,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 child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exit(0);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Child: Exit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while (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&gt;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pause</a:t>
            </a:r>
            <a:r>
              <a:rPr lang="en-US" sz="1400" b="1" dirty="0" smtClean="0">
                <a:latin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Suspend until signal occurs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/>
              <a:t>Living With Nonqueuing Signals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check for all terminated jobs</a:t>
            </a:r>
          </a:p>
          <a:p>
            <a:pPr lvl="1"/>
            <a:r>
              <a:rPr lang="en-US" dirty="0"/>
              <a:t>Typically loop with </a:t>
            </a:r>
            <a:r>
              <a:rPr lang="en-US" b="1" dirty="0">
                <a:latin typeface="Courier New" pitchFamily="49" charset="0"/>
              </a:rPr>
              <a:t>wait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556996" y="2317750"/>
            <a:ext cx="8153400" cy="400685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void child_handler2(int sig)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    int child_status;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    pid_t pid;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    while ((pid = waitpid(-1, &amp;child_status, WNOHANG)) &gt; 0) {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	ccount--;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	printf("Received signal %d from process %d\n", sig, pid);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void fork15()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    signal(SIGCHLD, child_handler2);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7500"/>
            <a:ext cx="8153400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and Linkable Format (ELF)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2601" y="1565275"/>
            <a:ext cx="8255000" cy="39989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binary format for object files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Originally proposed by AT&amp;T System V Unix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Later adopted by BSD Unix variants and Linux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unified format for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Relocatable object files (</a:t>
            </a:r>
            <a:r>
              <a:rPr lang="en-GB" dirty="0">
                <a:solidFill>
                  <a:srgbClr val="000004"/>
                </a:solidFill>
                <a:latin typeface="Courier New" pitchFamily="49" charset="0"/>
              </a:rPr>
              <a:t>.o</a:t>
            </a:r>
            <a:r>
              <a:rPr lang="en-GB" dirty="0">
                <a:solidFill>
                  <a:srgbClr val="000004"/>
                </a:solidFill>
              </a:rPr>
              <a:t>),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Executable object files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Shared object files (.</a:t>
            </a:r>
            <a:r>
              <a:rPr lang="en-GB" dirty="0">
                <a:solidFill>
                  <a:srgbClr val="000004"/>
                </a:solidFill>
                <a:latin typeface="Courier New" pitchFamily="49" charset="0"/>
              </a:rPr>
              <a:t>so</a:t>
            </a:r>
            <a:r>
              <a:rPr lang="en-GB" dirty="0">
                <a:solidFill>
                  <a:srgbClr val="000004"/>
                </a:solidFill>
              </a:rPr>
              <a:t>)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Generic name: ELF binaries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/>
              <a:t>Signal Handler Funkiness (Cont.)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r>
              <a:rPr lang="en-US" dirty="0"/>
              <a:t>Signal arrival during long system calls (say a </a:t>
            </a:r>
            <a:r>
              <a:rPr lang="en-US" dirty="0" smtClean="0">
                <a:latin typeface="Courier New" pitchFamily="49" charset="0"/>
              </a:rPr>
              <a:t>read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Signal </a:t>
            </a:r>
            <a:r>
              <a:rPr lang="en-US" dirty="0"/>
              <a:t>handler interrupts </a:t>
            </a:r>
            <a:r>
              <a:rPr lang="en-US" dirty="0">
                <a:latin typeface="Courier New" pitchFamily="49" charset="0"/>
              </a:rPr>
              <a:t>read()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Linux: upon return from signal handler, the </a:t>
            </a:r>
            <a:r>
              <a:rPr lang="en-US" b="1" dirty="0">
                <a:latin typeface="Courier New" pitchFamily="49" charset="0"/>
              </a:rPr>
              <a:t>read()</a:t>
            </a:r>
            <a:r>
              <a:rPr lang="en-US" dirty="0"/>
              <a:t> call is restarted automatically</a:t>
            </a:r>
          </a:p>
          <a:p>
            <a:pPr lvl="1"/>
            <a:r>
              <a:rPr lang="en-US" dirty="0"/>
              <a:t>Some other flavors of Unix can cause the </a:t>
            </a:r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call to fail with an </a:t>
            </a:r>
            <a:r>
              <a:rPr lang="en-US" b="1" dirty="0">
                <a:latin typeface="Courier New" pitchFamily="49" charset="0"/>
              </a:rPr>
              <a:t>EINTER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error number (</a:t>
            </a:r>
            <a:r>
              <a:rPr lang="en-US" b="1" dirty="0" err="1">
                <a:latin typeface="Courier New" pitchFamily="49" charset="0"/>
              </a:rPr>
              <a:t>errno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this case, the application program can restart the slow system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Subtle </a:t>
            </a:r>
            <a:r>
              <a:rPr lang="en-US" dirty="0"/>
              <a:t>differences like these complicate the writing of portable code that uses </a:t>
            </a:r>
            <a:r>
              <a:rPr lang="en-US" dirty="0" smtClean="0"/>
              <a:t>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820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</a:t>
            </a:r>
            <a:br>
              <a:rPr lang="en-US" dirty="0"/>
            </a:br>
            <a:r>
              <a:rPr lang="en-US" dirty="0"/>
              <a:t>Externally Generated Events </a:t>
            </a:r>
            <a:r>
              <a:rPr lang="en-US" dirty="0" smtClean="0"/>
              <a:t>(Ctrl-c</a:t>
            </a:r>
            <a:r>
              <a:rPr lang="en-US" dirty="0"/>
              <a:t>)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555625" y="1736725"/>
            <a:ext cx="7521575" cy="474027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("You think hitting ctrl-c will stop the bomb?\n");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sleep(2);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("Well...");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fflush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stdout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sleep(1);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("OK\n");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signal(SIGINT, handler);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installs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ctl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-c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6827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 Internally Generated Events</a:t>
            </a:r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80796" y="1752600"/>
            <a:ext cx="3121025" cy="42513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beeps = 0;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SIGALRM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("BEEP\n");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fflush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stdout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(++beeps &lt; 5) 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alarm(1);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else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("BOOM!\n");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100512" y="1752600"/>
            <a:ext cx="3976688" cy="22955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signal(SIGALRM, handler);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alarm(1);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send SIGALRM in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              1 second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 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handler returns here */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103002" y="4276725"/>
            <a:ext cx="1895475" cy="20478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linux&gt; a.out  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BOOM! </a:t>
            </a:r>
          </a:p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bass&gt;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</a:t>
            </a:r>
            <a:r>
              <a:rPr lang="en-GB" sz="1800" dirty="0" smtClean="0"/>
              <a:t> for memory </a:t>
            </a:r>
            <a:r>
              <a:rPr lang="en-GB" sz="1800" dirty="0"/>
              <a:t>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format strings,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</a:t>
            </a:r>
            <a:r>
              <a:rPr lang="en-GB" sz="1800" dirty="0" smtClean="0"/>
              <a:t>”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>
                <a:solidFill>
                  <a:srgbClr val="C00000"/>
                </a:solidFill>
              </a:rPr>
              <a:t>“</a:t>
            </a:r>
            <a:r>
              <a:rPr lang="en-GB" sz="1800" dirty="0">
                <a:solidFill>
                  <a:srgbClr val="C00000"/>
                </a:solidFill>
              </a:rPr>
              <a:t>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</a:t>
            </a:r>
            <a:r>
              <a:rPr lang="en-GB" sz="1800" dirty="0" smtClean="0"/>
              <a:t>modifying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buf[2] = {1, 2};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main()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4041789" cy="3744103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635167" y="13461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 bwMode="auto">
          <a:xfrm rot="5400000">
            <a:off x="6984190" y="1604509"/>
            <a:ext cx="875273" cy="109731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862308" y="1787423"/>
            <a:ext cx="1180069" cy="1036284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08174" y="5791200"/>
            <a:ext cx="2278062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*bufp1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Relocatable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306513"/>
            <a:ext cx="299586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2309813"/>
            <a:ext cx="3048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779886" y="573405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  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Uninitialized data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367087" y="1549494"/>
            <a:ext cx="5489301" cy="2412906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0:   55              push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1:   89 e5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3:   83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08        sub    $0x8,%esp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6:   e8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call   7 &lt;main+0x7&gt;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 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R_386_PC32 swap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b:   31 c0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d:   89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ebp,%esp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f:   5d              pop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10:   c3              ret    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367087" y="4059968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00000000 &lt;buf&gt;: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172737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49494"/>
            <a:ext cx="2801065" cy="19213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{1,2};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771851" y="5189056"/>
            <a:ext cx="2308773" cy="150964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Relocation information</a:t>
            </a:r>
          </a:p>
          <a:p>
            <a:r>
              <a:rPr lang="en-US" dirty="0">
                <a:latin typeface="Calibri"/>
                <a:cs typeface="Calibri"/>
              </a:rPr>
              <a:t>from .</a:t>
            </a:r>
            <a:r>
              <a:rPr lang="en-US" dirty="0" err="1">
                <a:latin typeface="Calibri"/>
                <a:cs typeface="Calibri"/>
              </a:rPr>
              <a:t>rel.text</a:t>
            </a:r>
            <a:endParaRPr lang="en-US" dirty="0">
              <a:latin typeface="Calibri"/>
              <a:cs typeface="Calibri"/>
            </a:endParaRPr>
          </a:p>
          <a:p>
            <a:endParaRPr lang="en-US" sz="1600" dirty="0" smtClean="0">
              <a:latin typeface="Calibri"/>
              <a:cs typeface="Calibri"/>
            </a:endParaRPr>
          </a:p>
          <a:p>
            <a:r>
              <a:rPr lang="en-US" sz="1600" dirty="0" smtClean="0">
                <a:latin typeface="Calibri"/>
                <a:cs typeface="Calibri"/>
              </a:rPr>
              <a:t>(</a:t>
            </a:r>
            <a:r>
              <a:rPr lang="en-US" sz="1600" dirty="0" err="1" smtClean="0">
                <a:latin typeface="Calibri"/>
                <a:cs typeface="Calibri"/>
              </a:rPr>
              <a:t>objdump</a:t>
            </a:r>
            <a:r>
              <a:rPr lang="en-US" sz="1600" dirty="0" smtClean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displays</a:t>
            </a:r>
          </a:p>
          <a:p>
            <a:r>
              <a:rPr lang="en-US" sz="1600" dirty="0">
                <a:latin typeface="Calibri"/>
                <a:cs typeface="Calibri"/>
              </a:rPr>
              <a:t>within disassembled </a:t>
            </a:r>
          </a:p>
          <a:p>
            <a:r>
              <a:rPr lang="en-US" sz="1600" dirty="0">
                <a:latin typeface="Calibri"/>
                <a:cs typeface="Calibri"/>
              </a:rPr>
              <a:t>code for </a:t>
            </a:r>
            <a:r>
              <a:rPr lang="en-US" sz="1600" dirty="0" smtClean="0">
                <a:latin typeface="Calibri"/>
                <a:cs typeface="Calibri"/>
              </a:rPr>
              <a:t>convenience)</a:t>
            </a:r>
            <a:endParaRPr lang="en-US" sz="1600" dirty="0">
              <a:latin typeface="Calibri"/>
              <a:cs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rot="5400000" flipH="1" flipV="1">
            <a:off x="7581503" y="4077097"/>
            <a:ext cx="2362994" cy="1588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>
            <a:off x="8534400" y="2895600"/>
            <a:ext cx="228600" cy="1588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505200" y="1628775"/>
            <a:ext cx="5486400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.text: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&lt;swap&gt;: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0: 55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push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1: 8b 15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0x0,%edx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3</a:t>
            </a:r>
            <a:r>
              <a:rPr lang="en-GB" sz="16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: R_386_32 bufp0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7: a1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   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0x0,%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eax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</a:t>
            </a:r>
            <a:r>
              <a:rPr lang="en-GB" sz="16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: R_386_32 </a:t>
            </a:r>
            <a:r>
              <a:rPr lang="en-GB" sz="16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c: 89 e5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e: c7 05 </a:t>
            </a:r>
            <a:r>
              <a:rPr lang="en-GB" sz="1600" b="1" dirty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b="1" dirty="0" smtClean="0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04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$0x4,0x0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15: </a:t>
            </a:r>
            <a:r>
              <a:rPr lang="en-GB" sz="1600" dirty="0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00 00 00 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</a:t>
            </a:r>
            <a:r>
              <a:rPr lang="en-GB" sz="1600" b="1" dirty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: R_386_32 bufp1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14</a:t>
            </a:r>
            <a:r>
              <a:rPr lang="en-GB" sz="1600" dirty="0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: R_386_32 </a:t>
            </a:r>
            <a:r>
              <a:rPr lang="en-GB" sz="1600" dirty="0" err="1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18: 89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ebp,%esp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1a: 8b 0a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edx),%ecx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1c: 89 02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eax,(%edx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1e: a1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0x0,%eax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</a:t>
            </a:r>
            <a:r>
              <a:rPr lang="en-GB" sz="16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: R_386_32 bufp1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23: 89 08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ecx,(%eax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25: 5d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pop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38438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26: c3             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ret     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28600" y="1628775"/>
            <a:ext cx="3200400" cy="3983038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*bufp0 =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&amp;buf[0];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Steps to Starting a Program (translation)</a:t>
            </a:r>
          </a:p>
        </p:txBody>
      </p:sp>
      <p:graphicFrame>
        <p:nvGraphicFramePr>
          <p:cNvPr id="34" name="Diagram 33"/>
          <p:cNvGraphicFramePr/>
          <p:nvPr/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Diagram 34"/>
          <p:cNvGraphicFramePr/>
          <p:nvPr/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704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0: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398303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*bufp0 =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&amp;buf[0];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187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text</a:t>
            </a:r>
            <a:r>
              <a:rPr lang="en-GB"/>
              <a:t>)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68300" y="1207337"/>
            <a:ext cx="8575081" cy="5422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080483b4 &lt;main&gt;: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80483b4:       55                      push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80483b5:       89 e5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80483b7:       83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08                sub    $0x8,%esp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80483ba:       e8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09 00 00 00         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call   80483c8 &lt;swap&gt;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80483bf:       31 c0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80483c1:       89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ebp,%esp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80483c3:       5d                      pop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80483c4:       c3                      ret    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080483c8 &lt;swap&gt;: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80483c8:       55                      push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80483c9:       8b 15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5c </a:t>
            </a:r>
            <a:r>
              <a:rPr lang="en-GB" sz="1600" b="1" dirty="0">
                <a:solidFill>
                  <a:srgbClr val="CC0000"/>
                </a:solidFill>
                <a:latin typeface="Courier New" pitchFamily="49" charset="0"/>
                <a:ea typeface="msgothic" charset="0"/>
                <a:cs typeface="msgothic" charset="0"/>
              </a:rPr>
              <a:t>94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04 08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0x804945c,%edx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80483cf:       a1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58 94 04 08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0x8049458,%eax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80483d4:       89 e5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80483d6:       c7 05 </a:t>
            </a:r>
            <a:r>
              <a:rPr lang="en-GB" sz="1600" b="1" dirty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48 95 04 08 </a:t>
            </a:r>
            <a:r>
              <a:rPr lang="en-GB" sz="1600" b="1" dirty="0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58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$0x8049458,0x8049548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80483dd:       </a:t>
            </a:r>
            <a:r>
              <a:rPr lang="en-GB" sz="1600" b="1" dirty="0">
                <a:solidFill>
                  <a:srgbClr val="E2AC00"/>
                </a:solidFill>
                <a:latin typeface="Courier New" pitchFamily="49" charset="0"/>
                <a:ea typeface="msgothic" charset="0"/>
                <a:cs typeface="msgothic" charset="0"/>
              </a:rPr>
              <a:t>94 04 08 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80483e0:       89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ebp,%esp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80483e2:       8b 0a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80483e4:       89 02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80483e6:       a1 </a:t>
            </a:r>
            <a:r>
              <a:rPr lang="en-GB" sz="1600" b="1" dirty="0">
                <a:solidFill>
                  <a:srgbClr val="CC0000"/>
                </a:solidFill>
                <a:latin typeface="Courier New" pitchFamily="49" charset="0"/>
                <a:ea typeface="msgothic" charset="0"/>
                <a:cs typeface="msgothic" charset="0"/>
              </a:rPr>
              <a:t>48 95 04 08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0x8049548,%eax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80483eb:       89 08               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80483ed:       5d                      pop    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80483ee:       c3                      ret    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88827" y="1828800"/>
            <a:ext cx="2092773" cy="3810000"/>
            <a:chOff x="3088827" y="1828800"/>
            <a:chExt cx="2092773" cy="3810000"/>
          </a:xfrm>
        </p:grpSpPr>
        <p:sp>
          <p:nvSpPr>
            <p:cNvPr id="4" name="TextBox 3"/>
            <p:cNvSpPr txBox="1"/>
            <p:nvPr/>
          </p:nvSpPr>
          <p:spPr>
            <a:xfrm>
              <a:off x="4191000" y="1828800"/>
              <a:ext cx="813043" cy="391389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offset to </a:t>
              </a:r>
            </a:p>
            <a:p>
              <a:r>
                <a:rPr lang="en-US" sz="1400" dirty="0" smtClean="0">
                  <a:latin typeface="Calibri" pitchFamily="34" charset="0"/>
                </a:rPr>
                <a:t>swap()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60103" y="3688710"/>
              <a:ext cx="621497" cy="197490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bufp0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0" y="4038600"/>
              <a:ext cx="550752" cy="197490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sz="1400" dirty="0" err="1" smtClean="0">
                  <a:latin typeface="Calibri" pitchFamily="34" charset="0"/>
                </a:rPr>
                <a:t>buf</a:t>
              </a:r>
              <a:r>
                <a:rPr lang="en-US" sz="1400" dirty="0" smtClean="0">
                  <a:latin typeface="Calibri" pitchFamily="34" charset="0"/>
                </a:rPr>
                <a:t>[]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8827" y="4317264"/>
              <a:ext cx="621497" cy="197490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bufp1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3503" y="4907910"/>
              <a:ext cx="641747" cy="197490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buf[1]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1124" y="5441310"/>
              <a:ext cx="621497" cy="197490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bufp1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93516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08049454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8049454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      01 00 00 00 02 00 00 00 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0804945c &lt;bufp0&gt;: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804945c:    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54 94 04 08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Strong and Weak Symbols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493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strong or 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5883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5883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0867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2672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5787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37660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1264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3407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5846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37676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</a:t>
            </a:r>
            <a:r>
              <a:rPr lang="en-GB" dirty="0" smtClean="0"/>
              <a:t> multiple </a:t>
            </a:r>
            <a:r>
              <a:rPr lang="en-GB" dirty="0"/>
              <a:t>weak </a:t>
            </a:r>
            <a:r>
              <a:rPr lang="en-GB" dirty="0" smtClean="0"/>
              <a:t>symbols exist, 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71462" name="Text Box 6"/>
          <p:cNvSpPr txBox="1">
            <a:spLocks noGrp="1" noChangeArrowheads="1"/>
          </p:cNvSpPr>
          <p:nvPr>
            <p:ph idx="1"/>
          </p:nvPr>
        </p:nvSpPr>
        <p:spPr>
          <a:xfrm>
            <a:off x="152400" y="1331912"/>
            <a:ext cx="3810000" cy="3724275"/>
          </a:xfrm>
          <a:solidFill>
            <a:srgbClr val="CCFFFF"/>
          </a:solidFill>
          <a:ln w="19050" cap="flat">
            <a:solidFill>
              <a:schemeClr val="tx1"/>
            </a:solidFill>
            <a:headEnd type="none" w="med" len="med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itchFamily="-65" charset="0"/>
              </a:rPr>
              <a:t>/* file1.c */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itchFamily="-65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itchFamily="-65" charset="0"/>
              </a:rPr>
              <a:t>stdio.h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&gt;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1400" dirty="0">
              <a:solidFill>
                <a:schemeClr val="tx1"/>
              </a:solidFill>
              <a:effectLst/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=0;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1400" dirty="0">
              <a:solidFill>
                <a:schemeClr val="tx1"/>
              </a:solidFill>
              <a:effectLst/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p1() {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= 7;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1400" dirty="0">
              <a:solidFill>
                <a:schemeClr val="tx1"/>
              </a:solidFill>
              <a:effectLst/>
              <a:latin typeface="Courier New" pitchFamily="-65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main() {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   p1();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&gt;&gt;1;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printf("x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: %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d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: %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d\n",x,y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   p2();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printf("x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: %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d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: %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 New" pitchFamily="-65" charset="0"/>
              </a:rPr>
              <a:t>d\n",x,y</a:t>
            </a: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urier New" pitchFamily="-65" charset="0"/>
              </a:rPr>
              <a:t>}</a:t>
            </a:r>
          </a:p>
        </p:txBody>
      </p:sp>
      <p:sp>
        <p:nvSpPr>
          <p:cNvPr id="1171460" name="Text Box 4"/>
          <p:cNvSpPr txBox="1">
            <a:spLocks noChangeArrowheads="1"/>
          </p:cNvSpPr>
          <p:nvPr/>
        </p:nvSpPr>
        <p:spPr bwMode="auto">
          <a:xfrm>
            <a:off x="3105150" y="685800"/>
            <a:ext cx="48672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1463" name="Text Box 7"/>
          <p:cNvSpPr txBox="1">
            <a:spLocks noChangeArrowheads="1"/>
          </p:cNvSpPr>
          <p:nvPr/>
        </p:nvSpPr>
        <p:spPr bwMode="auto">
          <a:xfrm>
            <a:off x="152400" y="5294312"/>
            <a:ext cx="3810000" cy="117157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90479" tIns="44446" rIns="90479" bIns="44446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itchFamily="-65" charset="0"/>
              </a:rPr>
              <a:t>/* file2.c */</a:t>
            </a:r>
          </a:p>
          <a:p>
            <a:pPr algn="l" eaLnBrk="1" hangingPunct="1">
              <a:lnSpc>
                <a:spcPct val="100000"/>
              </a:lnSpc>
              <a:buClr>
                <a:schemeClr val="hlink"/>
              </a:buClr>
              <a:buFont typeface="Wingdings" pitchFamily="-65" charset="2"/>
              <a:buNone/>
            </a:pPr>
            <a:r>
              <a:rPr lang="en-US" sz="1400" dirty="0">
                <a:latin typeface="Courier New" pitchFamily="-65" charset="0"/>
              </a:rPr>
              <a:t>double </a:t>
            </a:r>
            <a:r>
              <a:rPr lang="en-US" sz="1400" dirty="0" err="1">
                <a:latin typeface="Courier New" pitchFamily="-65" charset="0"/>
              </a:rPr>
              <a:t>x</a:t>
            </a:r>
            <a:r>
              <a:rPr lang="en-US" sz="1400" dirty="0">
                <a:latin typeface="Courier New" pitchFamily="-65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buClr>
                <a:schemeClr val="hlink"/>
              </a:buClr>
              <a:buFont typeface="Wingdings" pitchFamily="-65" charset="2"/>
              <a:buNone/>
            </a:pPr>
            <a:r>
              <a:rPr lang="en-US" sz="1400" dirty="0" err="1">
                <a:latin typeface="Courier New" pitchFamily="-65" charset="0"/>
              </a:rPr>
              <a:t>int</a:t>
            </a:r>
            <a:r>
              <a:rPr lang="en-US" sz="1400" dirty="0">
                <a:latin typeface="Courier New" pitchFamily="-65" charset="0"/>
              </a:rPr>
              <a:t> p2() {</a:t>
            </a:r>
          </a:p>
          <a:p>
            <a:pPr algn="l" eaLnBrk="1" hangingPunct="1">
              <a:lnSpc>
                <a:spcPct val="100000"/>
              </a:lnSpc>
              <a:buClr>
                <a:schemeClr val="hlink"/>
              </a:buClr>
              <a:buFont typeface="Wingdings" pitchFamily="-65" charset="2"/>
              <a:buNone/>
            </a:pPr>
            <a:r>
              <a:rPr lang="en-US" sz="1400" dirty="0">
                <a:latin typeface="Courier New" pitchFamily="-65" charset="0"/>
              </a:rPr>
              <a:t>    </a:t>
            </a:r>
            <a:r>
              <a:rPr lang="en-US" sz="1400" dirty="0" err="1">
                <a:latin typeface="Courier New" pitchFamily="-65" charset="0"/>
              </a:rPr>
              <a:t>x</a:t>
            </a:r>
            <a:r>
              <a:rPr lang="en-US" sz="1400" dirty="0">
                <a:latin typeface="Courier New" pitchFamily="-65" charset="0"/>
              </a:rPr>
              <a:t> = 21913.57895;</a:t>
            </a:r>
          </a:p>
          <a:p>
            <a:pPr algn="l" eaLnBrk="1" hangingPunct="1">
              <a:lnSpc>
                <a:spcPct val="100000"/>
              </a:lnSpc>
              <a:buClr>
                <a:schemeClr val="hlink"/>
              </a:buClr>
              <a:buFont typeface="Wingdings" pitchFamily="-65" charset="2"/>
              <a:buNone/>
            </a:pPr>
            <a:r>
              <a:rPr lang="en-US" sz="1400" dirty="0">
                <a:latin typeface="Courier New" pitchFamily="-65" charset="0"/>
              </a:rPr>
              <a:t>}</a:t>
            </a:r>
            <a:endParaRPr lang="en-US" sz="140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-65" charset="0"/>
            </a:endParaRPr>
          </a:p>
        </p:txBody>
      </p:sp>
      <p:sp>
        <p:nvSpPr>
          <p:cNvPr id="1171464" name="Text Box 8"/>
          <p:cNvSpPr txBox="1">
            <a:spLocks noChangeArrowheads="1"/>
          </p:cNvSpPr>
          <p:nvPr/>
        </p:nvSpPr>
        <p:spPr bwMode="auto">
          <a:xfrm>
            <a:off x="4267200" y="1331912"/>
            <a:ext cx="4648200" cy="1809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90479" tIns="44446" rIns="90479" bIns="44446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-65" charset="0"/>
              </a:rPr>
              <a:t>paprika&gt;</a:t>
            </a:r>
            <a:r>
              <a:rPr lang="en-US" sz="1400" dirty="0" err="1">
                <a:latin typeface="Courier New" pitchFamily="-65" charset="0"/>
              </a:rPr>
              <a:t>gcc</a:t>
            </a:r>
            <a:r>
              <a:rPr lang="en-US" sz="1400" dirty="0">
                <a:latin typeface="Courier New" pitchFamily="-65" charset="0"/>
              </a:rPr>
              <a:t> -O2 file1.c file2.c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itchFamily="-65" charset="0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Courier New" pitchFamily="-65" charset="0"/>
              </a:rPr>
              <a:t>usr</a:t>
            </a:r>
            <a:r>
              <a:rPr lang="en-US" sz="1400" dirty="0">
                <a:solidFill>
                  <a:srgbClr val="FF0000"/>
                </a:solidFill>
                <a:latin typeface="Courier New" pitchFamily="-65" charset="0"/>
              </a:rPr>
              <a:t>/bin/ld: Warning: alignment 4 of symbol `</a:t>
            </a:r>
            <a:r>
              <a:rPr lang="en-US" sz="1400" dirty="0" err="1">
                <a:solidFill>
                  <a:srgbClr val="FF0000"/>
                </a:solidFill>
                <a:latin typeface="Courier New" pitchFamily="-65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itchFamily="-65" charset="0"/>
              </a:rPr>
              <a:t>' in /tmp/ccMjCLY9.o is smaller than 8 in /</a:t>
            </a:r>
            <a:r>
              <a:rPr lang="en-US" sz="1400" dirty="0" err="1">
                <a:solidFill>
                  <a:srgbClr val="FF0000"/>
                </a:solidFill>
                <a:latin typeface="Courier New" pitchFamily="-65" charset="0"/>
              </a:rPr>
              <a:t>tmp/ccCBTGnd.o</a:t>
            </a:r>
            <a:endParaRPr lang="en-US" sz="1400" dirty="0">
              <a:solidFill>
                <a:srgbClr val="FF0000"/>
              </a:solidFill>
              <a:latin typeface="Courier New" pitchFamily="-65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-65" charset="0"/>
              </a:rPr>
              <a:t>paprika&gt;</a:t>
            </a:r>
            <a:r>
              <a:rPr lang="en-US" sz="1400" dirty="0" err="1">
                <a:latin typeface="Courier New" pitchFamily="-65" charset="0"/>
              </a:rPr>
              <a:t>a.out</a:t>
            </a:r>
            <a:endParaRPr lang="en-US" sz="1400" dirty="0">
              <a:latin typeface="Courier New" pitchFamily="-65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FF0000"/>
                </a:solidFill>
                <a:latin typeface="Courier New" pitchFamily="-65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itchFamily="-65" charset="0"/>
              </a:rPr>
              <a:t>: 7, </a:t>
            </a:r>
            <a:r>
              <a:rPr lang="en-US" sz="1400" dirty="0" err="1">
                <a:solidFill>
                  <a:srgbClr val="FF0000"/>
                </a:solidFill>
                <a:latin typeface="Courier New" pitchFamily="-65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itchFamily="-65" charset="0"/>
              </a:rPr>
              <a:t>: 3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FF0000"/>
                </a:solidFill>
                <a:latin typeface="Courier New" pitchFamily="-65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itchFamily="-65" charset="0"/>
              </a:rPr>
              <a:t>: 226774273, </a:t>
            </a:r>
            <a:r>
              <a:rPr lang="en-US" sz="1400" dirty="0" err="1">
                <a:solidFill>
                  <a:srgbClr val="FF0000"/>
                </a:solidFill>
                <a:latin typeface="Courier New" pitchFamily="-65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itchFamily="-65" charset="0"/>
              </a:rPr>
              <a:t>: 1087727205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-65" charset="0"/>
              </a:rPr>
              <a:t>paprika&gt;</a:t>
            </a:r>
          </a:p>
        </p:txBody>
      </p:sp>
      <p:sp>
        <p:nvSpPr>
          <p:cNvPr id="1171466" name="Text Box 10"/>
          <p:cNvSpPr txBox="1">
            <a:spLocks noChangeArrowheads="1"/>
          </p:cNvSpPr>
          <p:nvPr/>
        </p:nvSpPr>
        <p:spPr bwMode="auto">
          <a:xfrm>
            <a:off x="7319963" y="3160712"/>
            <a:ext cx="1603375" cy="2286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/>
              <a:t>generated 20 March 2009</a:t>
            </a:r>
          </a:p>
        </p:txBody>
      </p:sp>
      <p:sp>
        <p:nvSpPr>
          <p:cNvPr id="1171467" name="Rectangle 11"/>
          <p:cNvSpPr>
            <a:spLocks noChangeArrowheads="1"/>
          </p:cNvSpPr>
          <p:nvPr/>
        </p:nvSpPr>
        <p:spPr bwMode="auto">
          <a:xfrm>
            <a:off x="3733800" y="3546475"/>
            <a:ext cx="5181600" cy="272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prstTxWarp prst="textNoShape">
              <a:avLst/>
            </a:prstTxWarp>
            <a:spAutoFit/>
          </a:bodyPr>
          <a:lstStyle/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65" charset="2"/>
              <a:buChar char="n"/>
            </a:pPr>
            <a:r>
              <a:rPr lang="en-US" dirty="0" smtClean="0">
                <a:latin typeface="Calibri"/>
                <a:ea typeface="ＭＳ Ｐゴシック" pitchFamily="-65" charset="-128"/>
                <a:cs typeface="Calibri"/>
              </a:rPr>
              <a:t>The good </a:t>
            </a:r>
            <a:r>
              <a:rPr lang="en-US" dirty="0">
                <a:latin typeface="Calibri"/>
                <a:ea typeface="ＭＳ Ｐゴシック" pitchFamily="-65" charset="-128"/>
                <a:cs typeface="Calibri"/>
              </a:rPr>
              <a:t>news: ld gave a warning</a:t>
            </a:r>
            <a:endParaRPr lang="en-US" dirty="0" smtClean="0">
              <a:latin typeface="Calibri"/>
              <a:ea typeface="ＭＳ Ｐゴシック" pitchFamily="-65" charset="-128"/>
              <a:cs typeface="Calibri"/>
            </a:endParaRP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65" charset="2"/>
              <a:buChar char="n"/>
            </a:pPr>
            <a:r>
              <a:rPr lang="en-US" dirty="0" smtClean="0">
                <a:latin typeface="Calibri"/>
                <a:ea typeface="ＭＳ Ｐゴシック" pitchFamily="-65" charset="-128"/>
                <a:cs typeface="Calibri"/>
              </a:rPr>
              <a:t>The bad </a:t>
            </a:r>
            <a:r>
              <a:rPr lang="en-US" dirty="0">
                <a:latin typeface="Calibri"/>
                <a:ea typeface="ＭＳ Ｐゴシック" pitchFamily="-65" charset="-128"/>
                <a:cs typeface="Calibri"/>
              </a:rPr>
              <a:t>news: code compiled, ran, and overwrote </a:t>
            </a:r>
            <a:r>
              <a:rPr lang="en-US" dirty="0" err="1">
                <a:latin typeface="Calibri"/>
                <a:ea typeface="ＭＳ Ｐゴシック" pitchFamily="-65" charset="-128"/>
                <a:cs typeface="Calibri"/>
              </a:rPr>
              <a:t>y</a:t>
            </a:r>
            <a:endParaRPr lang="en-US" dirty="0">
              <a:latin typeface="Calibri"/>
              <a:ea typeface="ＭＳ Ｐゴシック" pitchFamily="-65" charset="-128"/>
              <a:cs typeface="Calibri"/>
            </a:endParaRPr>
          </a:p>
          <a:p>
            <a:pPr marL="744538" lvl="1" indent="-246063" algn="l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65" charset="2"/>
              <a:buChar char="n"/>
            </a:pPr>
            <a:r>
              <a:rPr lang="en-US" dirty="0">
                <a:latin typeface="Calibri"/>
                <a:ea typeface="ＭＳ Ｐゴシック" pitchFamily="-65" charset="-128"/>
                <a:cs typeface="Calibri"/>
              </a:rPr>
              <a:t>Lessons:</a:t>
            </a:r>
          </a:p>
          <a:p>
            <a:pPr marL="1146175" lvl="2" indent="-238125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-65" charset="2"/>
              <a:buChar char="l"/>
            </a:pPr>
            <a:r>
              <a:rPr lang="en-US" sz="1600" dirty="0">
                <a:latin typeface="Calibri"/>
                <a:ea typeface="ＭＳ Ｐゴシック" pitchFamily="-65" charset="-128"/>
                <a:cs typeface="Calibri"/>
              </a:rPr>
              <a:t>Pay attention to compiler and linker warnings</a:t>
            </a:r>
          </a:p>
          <a:p>
            <a:pPr marL="1146175" lvl="2" indent="-238125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-65" charset="2"/>
              <a:buChar char="l"/>
            </a:pPr>
            <a:r>
              <a:rPr lang="en-US" sz="1600" dirty="0">
                <a:latin typeface="Calibri"/>
                <a:ea typeface="ＭＳ Ｐゴシック" pitchFamily="-65" charset="-128"/>
                <a:cs typeface="Calibri"/>
              </a:rPr>
              <a:t>Use “static” to limit scope of variable and avoid name conflicts</a:t>
            </a:r>
          </a:p>
          <a:p>
            <a:pPr marL="1146175" lvl="2" indent="-238125" algn="l" eaLnBrk="1" hangingPunct="1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pitchFamily="-65" charset="2"/>
              <a:buChar char="l"/>
            </a:pPr>
            <a:r>
              <a:rPr lang="en-US" sz="1600" dirty="0">
                <a:latin typeface="Calibri"/>
                <a:ea typeface="ＭＳ Ｐゴシック" pitchFamily="-65" charset="-128"/>
                <a:cs typeface="Calibri"/>
              </a:rPr>
              <a:t>System dependent: doesn’t overwrite </a:t>
            </a:r>
            <a:r>
              <a:rPr lang="en-US" sz="1600" dirty="0" err="1">
                <a:latin typeface="Calibri"/>
                <a:ea typeface="ＭＳ Ｐゴシック" pitchFamily="-65" charset="-128"/>
                <a:cs typeface="Calibri"/>
              </a:rPr>
              <a:t>y</a:t>
            </a:r>
            <a:r>
              <a:rPr lang="en-US" sz="1600" dirty="0">
                <a:latin typeface="Calibri"/>
                <a:ea typeface="ＭＳ Ｐゴシック" pitchFamily="-65" charset="-128"/>
                <a:cs typeface="Calibri"/>
              </a:rPr>
              <a:t> under </a:t>
            </a:r>
            <a:r>
              <a:rPr lang="en-US" sz="1600" dirty="0" err="1">
                <a:latin typeface="Calibri"/>
                <a:ea typeface="ＭＳ Ｐゴシック" pitchFamily="-65" charset="-128"/>
                <a:cs typeface="Calibri"/>
              </a:rPr>
              <a:t>MacOS</a:t>
            </a:r>
            <a:r>
              <a:rPr lang="en-US" sz="1600" dirty="0">
                <a:latin typeface="Calibri"/>
                <a:ea typeface="ＭＳ Ｐゴシック" pitchFamily="-65" charset="-128"/>
                <a:cs typeface="Calibri"/>
              </a:rPr>
              <a:t>; memory layout differs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use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04938"/>
            <a:ext cx="83073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relocatable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link into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4559300"/>
          </a:xfrm>
        </p:spPr>
        <p:txBody>
          <a:bodyPr/>
          <a:lstStyle/>
          <a:p>
            <a:pPr eaLnBrk="1" hangingPunct="1"/>
            <a:r>
              <a:rPr lang="en-US" dirty="0" smtClean="0"/>
              <a:t>Input: Assembly Language Code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dirty="0" err="1" smtClean="0">
                <a:latin typeface="Courier New" pitchFamily="49" charset="0"/>
              </a:rPr>
              <a:t>foo.s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Output: Object Code, information tables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dirty="0" err="1" smtClean="0">
                <a:latin typeface="Courier New" pitchFamily="49" charset="0"/>
              </a:rPr>
              <a:t>foo.o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Reads and Uses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</a:p>
          <a:p>
            <a:pPr eaLnBrk="1" hangingPunct="1"/>
            <a:r>
              <a:rPr lang="en-US" dirty="0" smtClean="0"/>
              <a:t>Produce Machine Language</a:t>
            </a:r>
          </a:p>
          <a:p>
            <a:pPr eaLnBrk="1" hangingPunct="1"/>
            <a:r>
              <a:rPr lang="en-US" dirty="0" smtClean="0"/>
              <a:t>Creates </a:t>
            </a:r>
            <a:r>
              <a:rPr lang="en-US" dirty="0" smtClean="0">
                <a:solidFill>
                  <a:schemeClr val="accent1"/>
                </a:solidFill>
              </a:rPr>
              <a:t>Object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335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ar rs libc.a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atoi.o printf.o … random.o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8 MB archive of 900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1 MB archive of 226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cos, tan, log, exp, sqrt,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6019800"/>
            <a:ext cx="3195747" cy="48372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solidFill>
                  <a:srgbClr val="CC0000"/>
                </a:solidFill>
                <a:latin typeface="Calibri"/>
                <a:cs typeface="Calibri"/>
              </a:rPr>
              <a:t>-L: add directory to search list for libraries</a:t>
            </a:r>
          </a:p>
          <a:p>
            <a:pPr algn="l"/>
            <a:r>
              <a:rPr lang="en-US" sz="1400" dirty="0">
                <a:solidFill>
                  <a:srgbClr val="CC0000"/>
                </a:solidFill>
                <a:latin typeface="Calibri"/>
                <a:cs typeface="Calibri"/>
              </a:rPr>
              <a:t>-</a:t>
            </a:r>
            <a:r>
              <a:rPr lang="en-US" sz="1400" dirty="0" err="1">
                <a:solidFill>
                  <a:srgbClr val="CC0000"/>
                </a:solidFill>
                <a:latin typeface="Calibri"/>
                <a:cs typeface="Calibri"/>
              </a:rPr>
              <a:t>lmine</a:t>
            </a:r>
            <a:r>
              <a:rPr lang="en-US" sz="1400" dirty="0">
                <a:solidFill>
                  <a:srgbClr val="CC0000"/>
                </a:solidFill>
                <a:latin typeface="Calibri"/>
                <a:cs typeface="Calibri"/>
              </a:rPr>
              <a:t>: search</a:t>
            </a:r>
            <a:r>
              <a:rPr lang="en-US" sz="1400" dirty="0" smtClean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lang="en-US" sz="1400" dirty="0" err="1" smtClean="0">
                <a:solidFill>
                  <a:srgbClr val="CC0000"/>
                </a:solidFill>
                <a:latin typeface="Calibri"/>
                <a:cs typeface="Calibri"/>
              </a:rPr>
              <a:t>archive“</a:t>
            </a:r>
            <a:r>
              <a:rPr lang="en-US" sz="1400" dirty="0" err="1">
                <a:solidFill>
                  <a:srgbClr val="CC0000"/>
                </a:solidFill>
                <a:latin typeface="Calibri"/>
                <a:cs typeface="Calibri"/>
              </a:rPr>
              <a:t>mine.a</a:t>
            </a:r>
            <a:r>
              <a:rPr lang="en-US" sz="1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96200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75050" y="1595216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0xc0000000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(e.g. many call </a:t>
            </a:r>
            <a:r>
              <a:rPr lang="en-GB" dirty="0" err="1" smtClean="0"/>
              <a:t>printf</a:t>
            </a:r>
            <a:r>
              <a:rPr lang="en-GB" dirty="0" smtClean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</a:t>
            </a:r>
            <a:r>
              <a:rPr lang="en-GB" dirty="0" smtClean="0"/>
              <a:t> in system </a:t>
            </a:r>
            <a:r>
              <a:rPr lang="en-GB" dirty="0"/>
              <a:t>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</a:t>
            </a:r>
            <a:r>
              <a:rPr lang="en-GB" dirty="0" smtClean="0">
                <a:solidFill>
                  <a:srgbClr val="000004"/>
                </a:solidFill>
              </a:rPr>
              <a:t> shared </a:t>
            </a:r>
            <a:r>
              <a:rPr lang="en-GB" dirty="0">
                <a:solidFill>
                  <a:srgbClr val="000004"/>
                </a:solidFill>
              </a:rPr>
              <a:t>l</a:t>
            </a:r>
            <a:r>
              <a:rPr lang="en-GB" dirty="0" smtClean="0">
                <a:solidFill>
                  <a:srgbClr val="000004"/>
                </a:solidFill>
              </a:rPr>
              <a:t>ibraries </a:t>
            </a:r>
            <a:endParaRPr lang="en-GB" dirty="0">
              <a:solidFill>
                <a:srgbClr val="000004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</a:t>
            </a:r>
            <a:r>
              <a:rPr lang="en-GB" dirty="0" smtClean="0"/>
              <a:t>libraries (DLLs), </a:t>
            </a:r>
            <a:r>
              <a:rPr lang="en-GB" dirty="0"/>
              <a:t>.so 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 smtClean="0">
                <a:latin typeface="Courier New" pitchFamily="49" charset="0"/>
              </a:rPr>
              <a:t>)</a:t>
            </a:r>
            <a:r>
              <a:rPr lang="en-GB" b="1" dirty="0" smtClean="0">
                <a:latin typeface="Calibri"/>
                <a:cs typeface="Calibri"/>
              </a:rPr>
              <a:t> </a:t>
            </a:r>
            <a:r>
              <a:rPr lang="en-GB" dirty="0" smtClean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Used in high</a:t>
            </a:r>
            <a:r>
              <a:rPr lang="en-GB" dirty="0"/>
              <a:t>-performance web </a:t>
            </a:r>
            <a:r>
              <a:rPr lang="en-GB" dirty="0" smtClean="0"/>
              <a:t>servers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Shared </a:t>
            </a:r>
            <a:r>
              <a:rPr lang="en-GB" dirty="0"/>
              <a:t>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467350" y="2514600"/>
            <a:ext cx="26098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</a:t>
            </a:r>
            <a:r>
              <a:rPr lang="en-GB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info only – no code or data from program</a:t>
            </a:r>
            <a:endParaRPr lang="en-GB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04800" y="3873224"/>
            <a:ext cx="19812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591388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Runtime: Example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323975"/>
            <a:ext cx="8062120" cy="472593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dlfcn.h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x[2] = {1, 2};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y[2] = {3, 4};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z[2];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*handle;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(*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char *error;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dynamically 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*/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handle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("./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", RTLD_LAZY);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(!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handle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(stderr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;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;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8308381" cy="472593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get 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function we just loaded */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dlsym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(handle, "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((error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 != NULL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fprintf(stderr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error);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;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it just like any other function */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(x, y, z, 2);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("z = [%d %d]\n", z[0], z[1]);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unload the shared library */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dlclose(handle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 &lt; 0)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{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fprintf(stderr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;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return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Assembler Directives (Appendix)</a:t>
            </a:r>
          </a:p>
        </p:txBody>
      </p:sp>
      <p:sp>
        <p:nvSpPr>
          <p:cNvPr id="2274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2736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Give directions to assembler, but do not produce machine instructions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accent1"/>
                </a:solidFill>
                <a:latin typeface="Courier New" pitchFamily="-65" charset="0"/>
              </a:rPr>
              <a:t>.text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Subsequent items put in user text segment (machine code)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accent1"/>
                </a:solidFill>
                <a:latin typeface="Courier New" pitchFamily="-65" charset="0"/>
              </a:rPr>
              <a:t>.data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Subsequent items put in user data segment (binary rep of data in source file)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accent1"/>
                </a:solidFill>
                <a:latin typeface="Courier New" pitchFamily="-65" charset="0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Courier New" pitchFamily="-65" charset="0"/>
              </a:rPr>
              <a:t>symtab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/>
              <a:t>declares </a:t>
            </a:r>
            <a:r>
              <a:rPr lang="en-US" dirty="0">
                <a:latin typeface="Courier New" pitchFamily="-65" charset="0"/>
              </a:rPr>
              <a:t>sym</a:t>
            </a:r>
            <a:r>
              <a:rPr lang="en-US" dirty="0"/>
              <a:t> global and can be referenced from other </a:t>
            </a:r>
            <a:r>
              <a:rPr lang="en-US" dirty="0" smtClean="0"/>
              <a:t>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Dynamically linked libraries</a:t>
            </a:r>
          </a:p>
        </p:txBody>
      </p:sp>
      <p:sp>
        <p:nvSpPr>
          <p:cNvPr id="233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Space/time issues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+ Storing a program requires less disk space.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+ Sending a program requires less time.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 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+ Executing two programs requires less memory (if they share a library).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– At runtime, there’s time overhead to do link.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Upgrades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+ Replacing one file (</a:t>
            </a:r>
            <a:r>
              <a:rPr lang="en-US" dirty="0" err="1" smtClean="0">
                <a:latin typeface="Courier New"/>
                <a:cs typeface="Courier New"/>
              </a:rPr>
              <a:t>libXYZ.so</a:t>
            </a:r>
            <a:r>
              <a:rPr lang="en-US" dirty="0" smtClean="0"/>
              <a:t>) upgrades every program that uses library “XYZ”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– Having the executable isn’t enough anymore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0" y="5867400"/>
            <a:ext cx="9144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700" b="1" i="1"/>
              <a:t>Overall, dynamic linking adds quite a bit of complexity to the compiler, linker, and operating system.  </a:t>
            </a:r>
            <a:br>
              <a:rPr lang="en-US" sz="1700" b="1" i="1"/>
            </a:br>
            <a:r>
              <a:rPr lang="en-US" sz="1700" b="1" i="1"/>
              <a:t>However, it provides many benefits that often outweigh these.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0" y="3352800"/>
            <a:ext cx="7543800" cy="3148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Assembler </a:t>
            </a:r>
            <a:r>
              <a:rPr lang="en-US" sz="2400" b="1" dirty="0">
                <a:latin typeface="18 VAG Rounded Bold   07390" charset="0"/>
              </a:rPr>
              <a:t>knows where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 module’s data &amp; instructions are in relation to other modules.</a:t>
            </a:r>
          </a:p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Assembler will </a:t>
            </a:r>
            <a:r>
              <a:rPr lang="en-US" sz="2400" b="1" dirty="0">
                <a:latin typeface="18 VAG Rounded Bold   07390" charset="0"/>
              </a:rPr>
              <a:t>ignore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the instruction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Loop:nop</a:t>
            </a:r>
            <a:r>
              <a:rPr lang="en-US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18 VAG Rounded Bold   07390" charset="0"/>
              </a:rPr>
              <a:t>because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it does nothing.</a:t>
            </a:r>
          </a:p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Java designers used a </a:t>
            </a:r>
            <a:r>
              <a:rPr lang="en-US" sz="2400" b="1" dirty="0" smtClean="0">
                <a:solidFill>
                  <a:schemeClr val="tx1"/>
                </a:solidFill>
                <a:latin typeface="18 VAG Rounded Bold   07390" charset="0"/>
              </a:rPr>
              <a:t>translator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AND interpreter (rather than just a </a:t>
            </a:r>
            <a:r>
              <a:rPr lang="en-US" sz="2400" b="1" dirty="0" smtClean="0">
                <a:solidFill>
                  <a:schemeClr val="tx1"/>
                </a:solidFill>
                <a:latin typeface="18 VAG Rounded Bold   07390" charset="0"/>
              </a:rPr>
              <a:t>translator) </a:t>
            </a:r>
            <a:r>
              <a:rPr lang="en-US" sz="2400" b="1" dirty="0">
                <a:latin typeface="18 VAG Rounded Bold   07390" charset="0"/>
              </a:rPr>
              <a:t>mainly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because of (at least 1 of): ease of writing, better error </a:t>
            </a:r>
            <a:r>
              <a:rPr lang="en-US" sz="2400" b="1" dirty="0" err="1">
                <a:solidFill>
                  <a:schemeClr val="tx1"/>
                </a:solidFill>
                <a:latin typeface="18 VAG Rounded Bold   07390" charset="0"/>
              </a:rPr>
              <a:t>msgs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, smaller object code.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7556500" y="3706813"/>
            <a:ext cx="1371600" cy="289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 ABC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0: </a:t>
            </a:r>
            <a:r>
              <a:rPr lang="en-US" sz="2400" b="1">
                <a:latin typeface="Courier New" pitchFamily="49" charset="0"/>
              </a:rPr>
              <a:t>FFF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1: </a:t>
            </a:r>
            <a:r>
              <a:rPr lang="en-US" sz="2400" b="1">
                <a:latin typeface="Courier New" pitchFamily="49" charset="0"/>
              </a:rPr>
              <a:t>FF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en-US" sz="2400" b="1">
                <a:latin typeface="Courier New" pitchFamily="49" charset="0"/>
              </a:rPr>
              <a:t>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en-US" sz="2400" b="1">
                <a:latin typeface="Courier New" pitchFamily="49" charset="0"/>
              </a:rPr>
              <a:t>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3: </a:t>
            </a:r>
            <a:r>
              <a:rPr lang="en-US" sz="2400" b="1">
                <a:latin typeface="Courier New" pitchFamily="49" charset="0"/>
              </a:rPr>
              <a:t>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TT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4: T</a:t>
            </a:r>
            <a:r>
              <a:rPr lang="en-US" sz="2400" b="1">
                <a:latin typeface="Courier New" pitchFamily="49" charset="0"/>
              </a:rPr>
              <a:t>FF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5: T</a:t>
            </a:r>
            <a:r>
              <a:rPr lang="en-US" sz="2400" b="1">
                <a:latin typeface="Courier New" pitchFamily="49" charset="0"/>
              </a:rPr>
              <a:t>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6: TT</a:t>
            </a:r>
            <a:r>
              <a:rPr lang="en-US" sz="2400" b="1">
                <a:latin typeface="Courier New" pitchFamily="49" charset="0"/>
              </a:rPr>
              <a:t>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7: TTT</a:t>
            </a:r>
          </a:p>
        </p:txBody>
      </p:sp>
      <p:sp>
        <p:nvSpPr>
          <p:cNvPr id="7987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Peer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ChangeArrowheads="1"/>
          </p:cNvSpPr>
          <p:nvPr/>
        </p:nvSpPr>
        <p:spPr bwMode="auto">
          <a:xfrm>
            <a:off x="7556500" y="3706813"/>
            <a:ext cx="1371600" cy="289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 ABC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0: </a:t>
            </a:r>
            <a:r>
              <a:rPr lang="en-US" sz="2400" b="1">
                <a:latin typeface="Courier New" pitchFamily="49" charset="0"/>
              </a:rPr>
              <a:t>FFF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1: </a:t>
            </a:r>
            <a:r>
              <a:rPr lang="en-US" sz="2400" b="1">
                <a:latin typeface="Courier New" pitchFamily="49" charset="0"/>
              </a:rPr>
              <a:t>FF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en-US" sz="2400" b="1">
                <a:latin typeface="Courier New" pitchFamily="49" charset="0"/>
              </a:rPr>
              <a:t>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</a:t>
            </a:r>
            <a:r>
              <a:rPr lang="en-US" sz="2400" b="1">
                <a:latin typeface="Courier New" pitchFamily="49" charset="0"/>
              </a:rPr>
              <a:t>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3: </a:t>
            </a:r>
            <a:r>
              <a:rPr lang="en-US" sz="2400" b="1">
                <a:latin typeface="Courier New" pitchFamily="49" charset="0"/>
              </a:rPr>
              <a:t>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TT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4: T</a:t>
            </a:r>
            <a:r>
              <a:rPr lang="en-US" sz="2400" b="1">
                <a:latin typeface="Courier New" pitchFamily="49" charset="0"/>
              </a:rPr>
              <a:t>FF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5: T</a:t>
            </a:r>
            <a:r>
              <a:rPr lang="en-US" sz="2400" b="1">
                <a:latin typeface="Courier New" pitchFamily="49" charset="0"/>
              </a:rPr>
              <a:t>F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T</a:t>
            </a: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6: TT</a:t>
            </a:r>
            <a:r>
              <a:rPr lang="en-US" sz="2400" b="1">
                <a:latin typeface="Courier New" pitchFamily="49" charset="0"/>
              </a:rPr>
              <a:t>F</a:t>
            </a:r>
            <a:endParaRPr lang="en-US" sz="2400" b="1">
              <a:solidFill>
                <a:schemeClr val="tx1"/>
              </a:solidFill>
              <a:latin typeface="Courier New" pitchFamily="49" charset="0"/>
            </a:endParaRPr>
          </a:p>
          <a:p>
            <a:pPr marL="203200" indent="-203200" eaLnBrk="0" hangingPunct="0">
              <a:lnSpc>
                <a:spcPct val="85000"/>
              </a:lnSpc>
              <a:buSzPct val="100000"/>
              <a:buFont typeface="Times" pitchFamily="-16" charset="0"/>
              <a:buNone/>
            </a:pP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7: TTT</a:t>
            </a:r>
          </a:p>
        </p:txBody>
      </p:sp>
      <p:sp>
        <p:nvSpPr>
          <p:cNvPr id="2284548" name="Rectangle 4"/>
          <p:cNvSpPr>
            <a:spLocks noChangeArrowheads="1"/>
          </p:cNvSpPr>
          <p:nvPr/>
        </p:nvSpPr>
        <p:spPr bwMode="auto">
          <a:xfrm>
            <a:off x="304800" y="1211263"/>
            <a:ext cx="8763000" cy="2370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  <a:t>Assembler only sees one compiled program at a time, that’s why it has to make a symbol &amp; relocation table. It’s the job of the </a:t>
            </a:r>
            <a:r>
              <a:rPr lang="en-US" sz="2000" b="1" u="sng" dirty="0">
                <a:solidFill>
                  <a:srgbClr val="FF0000"/>
                </a:solidFill>
                <a:latin typeface="18 VAG Rounded Bold   07390" charset="0"/>
              </a:rPr>
              <a:t>linker</a:t>
            </a:r>
            <a: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  <a:t> to link them all together…F!</a:t>
            </a:r>
          </a:p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  <a:t>Assembler keeps track of all labels in symbol table…F!</a:t>
            </a:r>
          </a:p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  <a:t>Java designers used</a:t>
            </a:r>
            <a:b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</a:br>
            <a: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  <a:t>an interpreter mainly </a:t>
            </a:r>
            <a:b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</a:br>
            <a: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  <a:t>because of </a:t>
            </a:r>
            <a:r>
              <a:rPr lang="en-US" sz="2000" b="1" u="sng" dirty="0">
                <a:solidFill>
                  <a:srgbClr val="FF0000"/>
                </a:solidFill>
                <a:latin typeface="18 VAG Rounded Bold   07390" charset="0"/>
              </a:rPr>
              <a:t>code portability</a:t>
            </a:r>
            <a:r>
              <a:rPr lang="en-US" sz="2000" b="1" dirty="0">
                <a:solidFill>
                  <a:srgbClr val="FF0000"/>
                </a:solidFill>
                <a:latin typeface="18 VAG Rounded Bold   07390" charset="0"/>
              </a:rPr>
              <a:t>…F!</a:t>
            </a:r>
          </a:p>
        </p:txBody>
      </p:sp>
      <p:pic>
        <p:nvPicPr>
          <p:cNvPr id="22845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482850"/>
            <a:ext cx="21336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84551" name="AutoShape 7"/>
          <p:cNvSpPr>
            <a:spLocks noChangeArrowheads="1"/>
          </p:cNvSpPr>
          <p:nvPr/>
        </p:nvSpPr>
        <p:spPr bwMode="auto">
          <a:xfrm>
            <a:off x="7391400" y="4038600"/>
            <a:ext cx="1600200" cy="304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80008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0902" name="Rectangle 3"/>
          <p:cNvSpPr>
            <a:spLocks noChangeArrowheads="1"/>
          </p:cNvSpPr>
          <p:nvPr/>
        </p:nvSpPr>
        <p:spPr bwMode="auto">
          <a:xfrm>
            <a:off x="304800" y="3481388"/>
            <a:ext cx="7239000" cy="3355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Assembler </a:t>
            </a:r>
            <a:r>
              <a:rPr lang="en-US" sz="2400" b="1" dirty="0">
                <a:latin typeface="18 VAG Rounded Bold   07390" charset="0"/>
              </a:rPr>
              <a:t>knows where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 module’s data &amp; instructions are in relation to other modules.</a:t>
            </a:r>
          </a:p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Assembler will </a:t>
            </a:r>
            <a:r>
              <a:rPr lang="en-US" sz="2400" b="1" dirty="0">
                <a:latin typeface="18 VAG Rounded Bold   07390" charset="0"/>
              </a:rPr>
              <a:t>ignore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the instruction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Loop:nop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 because it does nothing.</a:t>
            </a:r>
          </a:p>
          <a:p>
            <a:pPr marL="609600" indent="-609600" algn="l" eaLnBrk="0" hangingPunct="0">
              <a:lnSpc>
                <a:spcPct val="85000"/>
              </a:lnSpc>
              <a:spcBef>
                <a:spcPct val="65000"/>
              </a:spcBef>
              <a:buFont typeface="Times" pitchFamily="-16" charset="0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Java designers used a </a:t>
            </a:r>
            <a:r>
              <a:rPr lang="en-US" sz="2400" b="1" dirty="0" smtClean="0">
                <a:solidFill>
                  <a:schemeClr val="tx1"/>
                </a:solidFill>
                <a:latin typeface="18 VAG Rounded Bold   07390" charset="0"/>
              </a:rPr>
              <a:t>translator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AND interpreter (rather than just a </a:t>
            </a:r>
            <a:r>
              <a:rPr lang="en-US" sz="2400" b="1" dirty="0" smtClean="0">
                <a:solidFill>
                  <a:schemeClr val="tx1"/>
                </a:solidFill>
                <a:latin typeface="18 VAG Rounded Bold   07390" charset="0"/>
              </a:rPr>
              <a:t>translator) </a:t>
            </a:r>
            <a:r>
              <a:rPr lang="en-US" sz="2400" b="1" dirty="0">
                <a:latin typeface="18 VAG Rounded Bold   07390" charset="0"/>
              </a:rPr>
              <a:t>mainly 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because of (at least 1 of): ease of writing, better error </a:t>
            </a:r>
            <a:r>
              <a:rPr lang="en-US" sz="2400" b="1" dirty="0" err="1">
                <a:solidFill>
                  <a:schemeClr val="tx1"/>
                </a:solidFill>
                <a:latin typeface="18 VAG Rounded Bold   07390" charset="0"/>
              </a:rPr>
              <a:t>msgs</a:t>
            </a:r>
            <a:r>
              <a:rPr lang="en-US" sz="2400" b="1" dirty="0">
                <a:solidFill>
                  <a:schemeClr val="tx1"/>
                </a:solidFill>
                <a:latin typeface="18 VAG Rounded Bold   07390" charset="0"/>
              </a:rPr>
              <a:t>, smaller object code.</a:t>
            </a:r>
          </a:p>
        </p:txBody>
      </p:sp>
      <p:sp>
        <p:nvSpPr>
          <p:cNvPr id="8090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Peer Instruction Answer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8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8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548" grpId="0" build="p" autoUpdateAnimBg="0"/>
      <p:bldP spid="22845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431800"/>
            <a:ext cx="8586787" cy="781050"/>
          </a:xfrm>
        </p:spPr>
        <p:txBody>
          <a:bodyPr/>
          <a:lstStyle/>
          <a:p>
            <a:r>
              <a:rPr lang="en-US"/>
              <a:t>Chapter 8: Exceptional Flow Control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404938"/>
            <a:ext cx="8307387" cy="52244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Topics</a:t>
            </a:r>
          </a:p>
          <a:p>
            <a:pPr lvl="1"/>
            <a:r>
              <a:rPr lang="en-US"/>
              <a:t>Exceptions</a:t>
            </a:r>
          </a:p>
          <a:p>
            <a:pPr lvl="1"/>
            <a:r>
              <a:rPr lang="en-US"/>
              <a:t>Process context switches</a:t>
            </a:r>
          </a:p>
          <a:p>
            <a:pPr lvl="1"/>
            <a:r>
              <a:rPr lang="en-US"/>
              <a:t>Creating and destroying processes</a:t>
            </a:r>
          </a:p>
          <a:p>
            <a:pPr lvl="1"/>
            <a:r>
              <a:rPr lang="en-US"/>
              <a:t>Linux process hierarchy</a:t>
            </a:r>
          </a:p>
          <a:p>
            <a:pPr lvl="1"/>
            <a:r>
              <a:rPr lang="en-US"/>
              <a:t>Shells</a:t>
            </a:r>
          </a:p>
          <a:p>
            <a:pPr lvl="1"/>
            <a:r>
              <a:rPr lang="en-US"/>
              <a:t>Signals</a:t>
            </a:r>
          </a:p>
          <a:p>
            <a:pPr lvl="1"/>
            <a:r>
              <a:rPr lang="en-US"/>
              <a:t>Nonlocal jumps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81000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324485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7199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96240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Exceptions/Interrupts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  <a:endParaRPr lang="en-US" dirty="0" smtClean="0"/>
          </a:p>
          <a:p>
            <a:pPr lvl="1"/>
            <a:r>
              <a:rPr lang="en-US" dirty="0" smtClean="0"/>
              <a:t>Implementation: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/>
              <a:t>Process context switch</a:t>
            </a:r>
          </a:p>
          <a:p>
            <a:pPr lvl="1"/>
            <a:r>
              <a:rPr lang="en-US" dirty="0"/>
              <a:t>Signals</a:t>
            </a:r>
          </a:p>
          <a:p>
            <a:pPr lvl="1"/>
            <a:r>
              <a:rPr lang="en-US" dirty="0"/>
              <a:t>Nonlocal jumps: </a:t>
            </a:r>
            <a:r>
              <a:rPr lang="en-US" dirty="0" err="1"/>
              <a:t>setjmp</a:t>
            </a:r>
            <a:r>
              <a:rPr lang="en-US" dirty="0"/>
              <a:t>()/</a:t>
            </a:r>
            <a:r>
              <a:rPr lang="en-US" dirty="0" err="1"/>
              <a:t>longjmp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Implementation: software</a:t>
            </a:r>
          </a:p>
          <a:p>
            <a:pPr lvl="2"/>
            <a:r>
              <a:rPr lang="en-US" dirty="0" smtClean="0"/>
              <a:t>operating system (</a:t>
            </a:r>
            <a:r>
              <a:rPr lang="en-US" dirty="0"/>
              <a:t>context switch and signals)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 runtime library (nonlocal jumps)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23622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09855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Event examples: </a:t>
            </a:r>
            <a:br>
              <a:rPr lang="en-US" sz="2000" dirty="0" smtClean="0"/>
            </a:br>
            <a:r>
              <a:rPr lang="en-US" sz="2000" b="0" dirty="0" smtClean="0"/>
              <a:t>div by 0, arithmetic overflow, page fault, I/O request completes, Ctrl-C</a:t>
            </a:r>
            <a:endParaRPr lang="en-US" sz="2000" b="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19350" y="2433638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724525" y="2433638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29559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35607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35671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36306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36576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3233738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35067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4073994"/>
            <a:ext cx="204394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return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32923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33291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35345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34778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Vectors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410200" y="2340138"/>
            <a:ext cx="3581400" cy="2589213"/>
          </a:xfrm>
        </p:spPr>
        <p:txBody>
          <a:bodyPr/>
          <a:lstStyle/>
          <a:p>
            <a:r>
              <a:rPr lang="en-US" sz="1800" dirty="0"/>
              <a:t>Each </a:t>
            </a:r>
            <a:r>
              <a:rPr lang="en-US" sz="1800" dirty="0" smtClean="0"/>
              <a:t>type </a:t>
            </a:r>
            <a:r>
              <a:rPr lang="en-US" sz="1800" dirty="0"/>
              <a:t>of event has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unique </a:t>
            </a:r>
            <a:r>
              <a:rPr lang="en-US" sz="1800" dirty="0"/>
              <a:t>exception number k</a:t>
            </a:r>
          </a:p>
          <a:p>
            <a:endParaRPr lang="en-US" sz="1800" dirty="0" smtClean="0"/>
          </a:p>
          <a:p>
            <a:r>
              <a:rPr lang="en-US" sz="1800" dirty="0" smtClean="0"/>
              <a:t>k = index </a:t>
            </a:r>
            <a:r>
              <a:rPr lang="en-US" sz="1800" dirty="0"/>
              <a:t>into </a:t>
            </a:r>
            <a:r>
              <a:rPr lang="en-US" sz="1800" dirty="0" smtClean="0"/>
              <a:t>exception table 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r>
              <a:rPr lang="en-US" sz="1800" dirty="0"/>
              <a:t>a.k.a</a:t>
            </a:r>
            <a:r>
              <a:rPr lang="en-US" sz="1800" dirty="0" smtClean="0"/>
              <a:t>. </a:t>
            </a:r>
            <a:r>
              <a:rPr lang="en-US" sz="1800" dirty="0"/>
              <a:t>interrupt vector)</a:t>
            </a:r>
          </a:p>
          <a:p>
            <a:endParaRPr lang="en-US" sz="1800" dirty="0" smtClean="0"/>
          </a:p>
          <a:p>
            <a:r>
              <a:rPr lang="en-US" sz="1800" dirty="0" smtClean="0"/>
              <a:t>Handler </a:t>
            </a:r>
            <a:r>
              <a:rPr lang="en-US" sz="1800" dirty="0"/>
              <a:t>k is called each time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exception </a:t>
            </a:r>
            <a:r>
              <a:rPr lang="en-US" sz="18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</a:t>
            </a:r>
            <a:r>
              <a:rPr lang="en-US" dirty="0" smtClean="0"/>
              <a:t> asserting the </a:t>
            </a:r>
            <a:r>
              <a:rPr lang="en-US" dirty="0"/>
              <a:t>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 C Program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1600200"/>
            <a:ext cx="985837" cy="354013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967163" y="1600200"/>
            <a:ext cx="985837" cy="354013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035411" y="1981200"/>
            <a:ext cx="4041789" cy="3744103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 algn="l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838200" y="36576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527675" cy="573088"/>
          </a:xfrm>
          <a:noFill/>
          <a:ln/>
        </p:spPr>
        <p:txBody>
          <a:bodyPr/>
          <a:lstStyle/>
          <a:p>
            <a:r>
              <a:rPr lang="en-US" dirty="0"/>
              <a:t>Trap </a:t>
            </a:r>
            <a:r>
              <a:rPr lang="en-US" dirty="0" smtClean="0"/>
              <a:t>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8366125" cy="5486400"/>
          </a:xfrm>
        </p:spPr>
        <p:txBody>
          <a:bodyPr/>
          <a:lstStyle/>
          <a:p>
            <a:r>
              <a:rPr lang="en-US" sz="2000" b="0" dirty="0" smtClean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sz="2000" b="0" dirty="0"/>
          </a:p>
          <a:p>
            <a:r>
              <a:rPr lang="en-US" sz="2000" b="0" dirty="0"/>
              <a:t>Function 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executes </a:t>
            </a:r>
            <a:r>
              <a:rPr lang="en-US" sz="2000" b="0" dirty="0"/>
              <a:t>system call instruction </a:t>
            </a:r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r>
              <a:rPr lang="en-US" sz="2000" b="0" dirty="0" smtClean="0"/>
              <a:t>OS </a:t>
            </a:r>
            <a:r>
              <a:rPr lang="en-US" sz="2000" b="0" dirty="0"/>
              <a:t>must find or create file, get it ready for reading or writing</a:t>
            </a:r>
          </a:p>
          <a:p>
            <a:r>
              <a:rPr lang="en-US" sz="2000" b="0" dirty="0"/>
              <a:t>Returns integer file descriptor</a:t>
            </a:r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838200" y="2133600"/>
            <a:ext cx="6295699" cy="1339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0804d070 &lt;__libc_open&gt;: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804d082:	cd 80                	</a:t>
            </a:r>
            <a:r>
              <a:rPr lang="en-US" sz="1600" i="1"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   $0x80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804d084:	5b                   	pop    %ebx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. . 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39582" y="3657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244757" y="3657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753970" y="4179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760320" y="4784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73370" y="4791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747620" y="48545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747620" y="48815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622332" y="4419600"/>
            <a:ext cx="1072649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603532" y="48768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open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622332" y="5186362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327763" y="4553113"/>
            <a:ext cx="38016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239534" y="4758472"/>
            <a:ext cx="46839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pop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0623" y="4433652"/>
            <a:ext cx="2152377" cy="595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Why not use a 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simple function call?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8" grpId="0"/>
      <p:bldP spid="29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and Kernel Modes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</a:t>
            </a:r>
            <a:r>
              <a:rPr lang="en-US" dirty="0" smtClean="0"/>
              <a:t> or supervisor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Any instruction can be executed</a:t>
            </a:r>
          </a:p>
          <a:p>
            <a:pPr lvl="1"/>
            <a:r>
              <a:rPr lang="en-US" dirty="0"/>
              <a:t>Any memory location can be accessed</a:t>
            </a:r>
          </a:p>
          <a:p>
            <a:r>
              <a:rPr lang="en-US" dirty="0"/>
              <a:t>User mode</a:t>
            </a:r>
          </a:p>
          <a:p>
            <a:pPr lvl="1"/>
            <a:r>
              <a:rPr lang="en-US" dirty="0"/>
              <a:t>Execution limited to non-privileged instructions</a:t>
            </a:r>
          </a:p>
          <a:p>
            <a:pPr lvl="2"/>
            <a:r>
              <a:rPr lang="en-US" dirty="0"/>
              <a:t>Privileged: halt CPU, change mode bit, start I/O operation, etc.</a:t>
            </a:r>
          </a:p>
          <a:p>
            <a:pPr lvl="1"/>
            <a:r>
              <a:rPr lang="en-US" dirty="0"/>
              <a:t>Memory access limited to user sections in address space</a:t>
            </a:r>
          </a:p>
          <a:p>
            <a:pPr lvl="2"/>
            <a:r>
              <a:rPr lang="en-US" dirty="0"/>
              <a:t>Can’t access kernel code or data (above 0xc0000000)</a:t>
            </a:r>
          </a:p>
          <a:p>
            <a:r>
              <a:rPr lang="en-US" dirty="0"/>
              <a:t>Restrictions required for airtight process abstraction</a:t>
            </a:r>
          </a:p>
          <a:p>
            <a:pPr lvl="1"/>
            <a:r>
              <a:rPr lang="en-US" dirty="0"/>
              <a:t>Only way to change from user to kernel: exception</a:t>
            </a:r>
          </a:p>
          <a:p>
            <a:pPr lvl="2"/>
            <a:r>
              <a:rPr lang="en-US" dirty="0"/>
              <a:t>Includes interrupts, faults, traps</a:t>
            </a:r>
          </a:p>
          <a:p>
            <a:pPr lvl="1"/>
            <a:r>
              <a:rPr lang="en-US" dirty="0"/>
              <a:t>Change from kernel to user: special return instruction</a:t>
            </a:r>
          </a:p>
          <a:p>
            <a:pPr lvl="2"/>
            <a:r>
              <a:rPr lang="en-US" dirty="0"/>
              <a:t>On x86: </a:t>
            </a:r>
            <a:r>
              <a:rPr lang="en-US" dirty="0" err="1"/>
              <a:t>iret</a:t>
            </a:r>
            <a:r>
              <a:rPr lang="en-US" dirty="0"/>
              <a:t> (interrupt return)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Process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7937" y="1581150"/>
            <a:ext cx="61341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914400" y="30480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31242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000" b="0" dirty="0" smtClean="0"/>
          </a:p>
          <a:p>
            <a:r>
              <a:rPr lang="en-US" sz="2000" b="0" dirty="0" smtClean="0"/>
              <a:t>Page </a:t>
            </a:r>
            <a:r>
              <a:rPr lang="en-US" sz="2000" b="0" dirty="0"/>
              <a:t>handler must load page into physical memory</a:t>
            </a:r>
          </a:p>
          <a:p>
            <a:r>
              <a:rPr lang="en-US" sz="2000" b="0" dirty="0"/>
              <a:t>Returns to faulting instruction</a:t>
            </a:r>
          </a:p>
          <a:p>
            <a:r>
              <a:rPr lang="en-US" sz="2000" b="0" dirty="0"/>
              <a:t>Successful on second try</a:t>
            </a:r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90600" y="3100551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95775" y="3100551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804988" y="36228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811338" y="42276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624388" y="42340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798637" y="42340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798638" y="43245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277364" y="3862551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54550" y="42067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Create page and </a:t>
            </a:r>
          </a:p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load into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673350" y="4548351"/>
            <a:ext cx="853165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250732" y="40622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1255985"/>
          </a:xfrm>
        </p:spPr>
        <p:txBody>
          <a:bodyPr/>
          <a:lstStyle/>
          <a:p>
            <a:r>
              <a:rPr lang="en-US" sz="2000" b="0" dirty="0" smtClean="0"/>
              <a:t>Page </a:t>
            </a:r>
            <a:r>
              <a:rPr lang="en-US" sz="2000" b="0" dirty="0"/>
              <a:t>handler detects invalid address</a:t>
            </a:r>
          </a:p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90600" y="1371600"/>
            <a:ext cx="2277887" cy="1204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785646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80438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Process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65625" y="3276600"/>
            <a:ext cx="536989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14223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detect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signal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IA32 Exceptions: Examples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47800" y="1640840"/>
          <a:ext cx="70866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62200"/>
                <a:gridCol w="25908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 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Exception Class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Divide error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General protection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Page 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Fault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18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Machine check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Abort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32-127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128 (0x80)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System call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129-255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OS-defined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Interrupt or trap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6520190"/>
            <a:ext cx="800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See pp. 183, </a:t>
            </a:r>
            <a:r>
              <a:rPr lang="en-US" sz="1200" dirty="0" smtClean="0">
                <a:latin typeface="Calibri" pitchFamily="34" charset="0"/>
                <a:hlinkClick r:id="rId2"/>
              </a:rPr>
              <a:t>http://download.intel.com/design/processor/manuals/253665.pdf</a:t>
            </a:r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Linux/IA32 System Calls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system call number in 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Put arguments in other registers (call dependent)</a:t>
            </a:r>
          </a:p>
          <a:p>
            <a:r>
              <a:rPr lang="en-US" dirty="0" smtClean="0"/>
              <a:t>Execute “</a:t>
            </a:r>
            <a:r>
              <a:rPr lang="en-US" dirty="0" err="1" smtClean="0"/>
              <a:t>int</a:t>
            </a:r>
            <a:r>
              <a:rPr lang="en-US" dirty="0" smtClean="0"/>
              <a:t> $0x80”</a:t>
            </a:r>
          </a:p>
          <a:p>
            <a:r>
              <a:rPr lang="en-US" dirty="0" smtClean="0"/>
              <a:t>Examples (from 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usr/include/sys/syscall.h</a:t>
            </a:r>
            <a:r>
              <a:rPr lang="en-US" dirty="0" smtClean="0"/>
              <a:t>)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No.	Name	Description</a:t>
            </a:r>
            <a:endParaRPr lang="en-US" sz="2000" u="sng" dirty="0" smtClean="0"/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1	exit	Terminate process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2	fork	Create new process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3	read	Read file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4	write	Write file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5	open	Open file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6	close	Close File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	7	</a:t>
            </a:r>
            <a:r>
              <a:rPr lang="en-US" sz="2000" dirty="0" err="1" smtClean="0"/>
              <a:t>waitpid</a:t>
            </a:r>
            <a:r>
              <a:rPr lang="en-US" sz="2000" dirty="0" smtClean="0"/>
              <a:t>	Wait for child to terminate</a:t>
            </a:r>
          </a:p>
          <a:p>
            <a:pPr>
              <a:buNone/>
              <a:tabLst>
                <a:tab pos="341313" algn="l"/>
                <a:tab pos="1195388" algn="l"/>
                <a:tab pos="2454275" algn="l"/>
              </a:tabLst>
            </a:pPr>
            <a:r>
              <a:rPr lang="en-US" sz="2000" dirty="0" smtClean="0"/>
              <a:t>   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## Helper Function: prints string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putstring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.type @function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pushl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8(%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address of string</a:t>
            </a: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xorl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count_chars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(%ecx,%edx,1), %al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testb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%al, %al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done_count_chars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incl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length</a:t>
            </a: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count_chars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done_count_chars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$4,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system call #4</a:t>
            </a: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xorl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incl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$0x80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file descriptor #1</a:t>
            </a: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popl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47813" indent="-1547813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8624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“processor”</a:t>
            </a:r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program seems to have exclusive use of main </a:t>
            </a:r>
            <a:r>
              <a:rPr lang="en-US" dirty="0" smtClean="0"/>
              <a:t>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are these Illusions maintained?</a:t>
            </a:r>
          </a:p>
          <a:p>
            <a:pPr lvl="1"/>
            <a:r>
              <a:rPr lang="en-US" dirty="0"/>
              <a:t>Process executions interleaved (multitasking)</a:t>
            </a:r>
          </a:p>
          <a:p>
            <a:pPr lvl="1"/>
            <a:r>
              <a:rPr lang="en-US" dirty="0"/>
              <a:t>Address spaces managed by virtual memory </a:t>
            </a:r>
            <a:r>
              <a:rPr lang="en-US" dirty="0" smtClean="0"/>
              <a:t>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Static Linking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7" y="1371600"/>
            <a:ext cx="7772400" cy="1295400"/>
          </a:xfrm>
          <a:ln w="9360">
            <a:noFill/>
            <a:miter lim="800000"/>
          </a:ln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Programs are translated and linked using a </a:t>
            </a:r>
            <a:r>
              <a:rPr lang="en-GB" sz="2000" i="1" dirty="0"/>
              <a:t>compiler driver</a:t>
            </a:r>
            <a:r>
              <a:rPr lang="en-GB" sz="2000" dirty="0"/>
              <a:t>:</a:t>
            </a:r>
          </a:p>
          <a:p>
            <a:pPr lvl="1">
              <a:lnSpc>
                <a:spcPct val="94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</a:rPr>
              <a:t>unix</a:t>
            </a:r>
            <a:r>
              <a:rPr lang="en-GB" sz="1800" b="1" dirty="0">
                <a:latin typeface="Courier New" pitchFamily="49" charset="0"/>
              </a:rPr>
              <a:t>&gt; </a:t>
            </a:r>
            <a:r>
              <a:rPr lang="en-GB" sz="1800" b="1" i="1" dirty="0" err="1">
                <a:latin typeface="Courier New" pitchFamily="49" charset="0"/>
              </a:rPr>
              <a:t>gcc</a:t>
            </a:r>
            <a:r>
              <a:rPr lang="en-GB" sz="1800" b="1" i="1" dirty="0">
                <a:latin typeface="Courier New" pitchFamily="49" charset="0"/>
              </a:rPr>
              <a:t> -O2 -g -o p </a:t>
            </a:r>
            <a:r>
              <a:rPr lang="en-GB" sz="1800" b="1" i="1" dirty="0" err="1">
                <a:latin typeface="Courier New" pitchFamily="49" charset="0"/>
              </a:rPr>
              <a:t>main.c</a:t>
            </a:r>
            <a:r>
              <a:rPr lang="en-GB" sz="1800" b="1" i="1" dirty="0">
                <a:latin typeface="Courier New" pitchFamily="49" charset="0"/>
              </a:rPr>
              <a:t> </a:t>
            </a:r>
            <a:r>
              <a:rPr lang="en-GB" sz="1800" b="1" i="1" dirty="0" err="1">
                <a:latin typeface="Courier New" pitchFamily="49" charset="0"/>
              </a:rPr>
              <a:t>swap.c</a:t>
            </a:r>
            <a:endParaRPr lang="en-GB" sz="1800" b="1" i="1" dirty="0">
              <a:latin typeface="Courier New" pitchFamily="49" charset="0"/>
            </a:endParaRPr>
          </a:p>
          <a:p>
            <a:pPr lvl="1">
              <a:lnSpc>
                <a:spcPct val="94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</a:rPr>
              <a:t>unix</a:t>
            </a:r>
            <a:r>
              <a:rPr lang="en-GB" sz="1800" b="1" dirty="0">
                <a:latin typeface="Courier New" pitchFamily="49" charset="0"/>
              </a:rPr>
              <a:t>&gt; </a:t>
            </a:r>
            <a:r>
              <a:rPr lang="en-GB" sz="1800" b="1" i="1" dirty="0">
                <a:latin typeface="Courier New" pitchFamily="49" charset="0"/>
              </a:rPr>
              <a:t>./p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896533" y="3063640"/>
            <a:ext cx="1588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86933" y="5121040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Linker (ld)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82133" y="3433527"/>
            <a:ext cx="1828800" cy="632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  <a:ea typeface="msgothic" charset="0"/>
                <a:cs typeface="Courier New" pitchFamily="49" charset="0"/>
              </a:rPr>
              <a:t>(</a:t>
            </a:r>
            <a:r>
              <a:rPr lang="en-GB" sz="18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cpp,cc1,as</a:t>
            </a:r>
            <a:r>
              <a:rPr lang="en-GB" sz="1800" dirty="0">
                <a:latin typeface="Courier New" pitchFamily="49" charset="0"/>
                <a:ea typeface="msgothic" charset="0"/>
                <a:cs typeface="Courier New" pitchFamily="49" charset="0"/>
              </a:rPr>
              <a:t>)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04421" y="2766777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main.c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507596" y="4443177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963333" y="3433527"/>
            <a:ext cx="1944688" cy="632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(cpp,cc1,as)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493558" y="2766777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44346" y="4443177"/>
            <a:ext cx="100890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645833" y="5813190"/>
            <a:ext cx="319616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888846" y="3063640"/>
            <a:ext cx="1587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896533" y="4130440"/>
            <a:ext cx="1588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3888846" y="4130440"/>
            <a:ext cx="1587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888846" y="4740040"/>
            <a:ext cx="1587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788708" y="5513152"/>
            <a:ext cx="1588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1896533" y="4740040"/>
            <a:ext cx="1588" cy="381000"/>
          </a:xfrm>
          <a:prstGeom prst="line">
            <a:avLst/>
          </a:prstGeom>
          <a:noFill/>
          <a:ln w="284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105400" y="2719388"/>
            <a:ext cx="126532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Source files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105400" y="4264025"/>
            <a:ext cx="234933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Separately compiled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relocatable object files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962400" y="5607050"/>
            <a:ext cx="4025182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Fully linked 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(contains code and data for all functions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defined in main.c and swap.c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39624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39624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39624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48723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4958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 are 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OS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</a:t>
            </a:r>
            <a:r>
              <a:rPr lang="en-US" dirty="0" smtClean="0"/>
              <a:t>process; it runs as </a:t>
            </a:r>
            <a:r>
              <a:rPr lang="en-US" dirty="0"/>
              <a:t>part of some user process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fork</a:t>
            </a:r>
            <a:r>
              <a:rPr lang="en-US"/>
              <a:t>: Creating New 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423356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creates a new process (</a:t>
            </a:r>
            <a:r>
              <a:rPr lang="en-US" dirty="0" smtClean="0"/>
              <a:t>child) </a:t>
            </a:r>
            <a:r>
              <a:rPr lang="en-US" dirty="0"/>
              <a:t>that is</a:t>
            </a:r>
            <a:r>
              <a:rPr lang="en-US" dirty="0" smtClean="0"/>
              <a:t> identical </a:t>
            </a:r>
            <a:r>
              <a:rPr lang="en-US" dirty="0"/>
              <a:t>to the calling process (</a:t>
            </a:r>
            <a:r>
              <a:rPr lang="en-US" dirty="0" smtClean="0"/>
              <a:t>parent)</a:t>
            </a:r>
            <a:endParaRPr lang="en-US" dirty="0"/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to the parent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46150" y="3332162"/>
            <a:ext cx="4733988" cy="175432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urier New" pitchFamily="49" charset="0"/>
              </a:rPr>
              <a:t>pid_t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if (</a:t>
            </a:r>
            <a:r>
              <a:rPr lang="en-US" sz="1800" dirty="0" err="1" smtClean="0">
                <a:latin typeface="Courier New" pitchFamily="49" charset="0"/>
              </a:rPr>
              <a:t>pid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fork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15857" y="15885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529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8600" y="1561121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86494" y="1590259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4166" y="122092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Child Process m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799237" y="1562848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5857" y="3188732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1902" y="3583127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86494" y="3188732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799237" y="3276730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18735" y="358312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alibri" pitchFamily="34" charset="0"/>
              </a:rPr>
              <a:t>pid</a:t>
            </a:r>
            <a:r>
              <a:rPr lang="en-US" sz="1400" dirty="0" smtClean="0">
                <a:latin typeface="Calibri" pitchFamily="34" charset="0"/>
              </a:rPr>
              <a:t> = 0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4494" y="4802327"/>
            <a:ext cx="3728906" cy="138499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7237" y="564052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186494" y="4802327"/>
            <a:ext cx="3728906" cy="1384995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= fork();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pid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 else {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4799237" y="5216637"/>
            <a:ext cx="357762" cy="394395"/>
          </a:xfrm>
          <a:prstGeom prst="rightArrow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6290846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parent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93834" y="629084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hello from child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6277408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Which one is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/>
              <a:t>Fork Example #1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439429" y="3523833"/>
            <a:ext cx="7695636" cy="253402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void fork1()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1;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pid_t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 fork();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 ==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("Child has x = %d\n", ++x);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("Parent has x = %d\n", --x);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("Bye from process %d with x = %d\n", </a:t>
            </a:r>
            <a:r>
              <a:rPr lang="en-US" sz="1600" dirty="0" err="1">
                <a:latin typeface="Courier New" pitchFamily="49" charset="0"/>
              </a:rPr>
              <a:t>getpid</a:t>
            </a:r>
            <a:r>
              <a:rPr lang="en-US" sz="1600" dirty="0">
                <a:latin typeface="Courier New" pitchFamily="49" charset="0"/>
              </a:rPr>
              <a:t>(), x);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6257" y="1219200"/>
            <a:ext cx="8307387" cy="2438400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/>
              <a:t>and child both run same code</a:t>
            </a:r>
          </a:p>
          <a:p>
            <a:pPr lvl="1"/>
            <a:r>
              <a:rPr lang="en-US" dirty="0"/>
              <a:t>Distinguish parent from child by return value from </a:t>
            </a:r>
            <a:r>
              <a:rPr lang="en-US" b="1" dirty="0">
                <a:latin typeface="Courier New" pitchFamily="49" charset="0"/>
              </a:rPr>
              <a:t>fork</a:t>
            </a:r>
          </a:p>
          <a:p>
            <a:r>
              <a:rPr lang="en-US" dirty="0"/>
              <a:t>Start with same state, but each has private copy</a:t>
            </a:r>
          </a:p>
          <a:p>
            <a:pPr lvl="1"/>
            <a:r>
              <a:rPr lang="en-US" dirty="0"/>
              <a:t>Including shared output file descriptor</a:t>
            </a:r>
          </a:p>
          <a:p>
            <a:pPr lvl="1"/>
            <a:r>
              <a:rPr lang="en-US" dirty="0"/>
              <a:t>Relative ordering of their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statements 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/>
              <a:t>Fork Example #2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838200" y="1990626"/>
            <a:ext cx="2955106" cy="209134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void fork2()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    printf("L0\n");</a:t>
            </a:r>
          </a:p>
          <a:p>
            <a:pPr algn="l"/>
            <a:r>
              <a:rPr lang="en-US" sz="1800">
                <a:latin typeface="Courier New" pitchFamily="49" charset="0"/>
              </a:rPr>
              <a:t>    fork();</a:t>
            </a:r>
          </a:p>
          <a:p>
            <a:pPr algn="l"/>
            <a:r>
              <a:rPr lang="en-US" sz="1800">
                <a:latin typeface="Courier New" pitchFamily="49" charset="0"/>
              </a:rPr>
              <a:t>    printf("L1\n");    </a:t>
            </a:r>
          </a:p>
          <a:p>
            <a:pPr algn="l"/>
            <a:r>
              <a:rPr lang="en-US" sz="1800">
                <a:latin typeface="Courier New" pitchFamily="49" charset="0"/>
              </a:rPr>
              <a:t>    fork();</a:t>
            </a:r>
          </a:p>
          <a:p>
            <a:pPr algn="l"/>
            <a:r>
              <a:rPr lang="en-US" sz="1800">
                <a:latin typeface="Courier New" pitchFamily="49" charset="0"/>
              </a:rPr>
              <a:t>    printf("Bye\n");</a:t>
            </a:r>
          </a:p>
          <a:p>
            <a:pPr algn="l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697537" y="3505200"/>
            <a:ext cx="457200" cy="336550"/>
            <a:chOff x="3072" y="3120"/>
            <a:chExt cx="288" cy="212"/>
          </a:xfrm>
        </p:grpSpPr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>
              <a:off x="312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28" name="Text Box 8"/>
            <p:cNvSpPr txBox="1">
              <a:spLocks noChangeArrowheads="1"/>
            </p:cNvSpPr>
            <p:nvPr/>
          </p:nvSpPr>
          <p:spPr bwMode="auto">
            <a:xfrm>
              <a:off x="307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4737" y="2819400"/>
            <a:ext cx="533400" cy="1022350"/>
            <a:chOff x="3360" y="2688"/>
            <a:chExt cx="336" cy="644"/>
          </a:xfrm>
        </p:grpSpPr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336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60" y="2688"/>
              <a:ext cx="336" cy="644"/>
              <a:chOff x="3360" y="2688"/>
              <a:chExt cx="336" cy="644"/>
            </a:xfrm>
          </p:grpSpPr>
          <p:sp>
            <p:nvSpPr>
              <p:cNvPr id="491529" name="Line 9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91530" name="Text Box 10"/>
              <p:cNvSpPr txBox="1">
                <a:spLocks noChangeArrowheads="1"/>
              </p:cNvSpPr>
              <p:nvPr/>
            </p:nvSpPr>
            <p:spPr bwMode="auto">
              <a:xfrm>
                <a:off x="3360" y="3120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31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7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>
                    <a:latin typeface="Courier New" pitchFamily="49" charset="0"/>
                  </a:rPr>
                  <a:t>L1</a:t>
                </a:r>
              </a:p>
            </p:txBody>
          </p:sp>
          <p:sp>
            <p:nvSpPr>
              <p:cNvPr id="491541" name="Line 21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688137" y="2514600"/>
            <a:ext cx="627063" cy="1327150"/>
            <a:chOff x="3696" y="2496"/>
            <a:chExt cx="395" cy="836"/>
          </a:xfrm>
        </p:grpSpPr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 flipV="1">
              <a:off x="3696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3696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696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3744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7" name="Text Box 17"/>
            <p:cNvSpPr txBox="1">
              <a:spLocks noChangeArrowheads="1"/>
            </p:cNvSpPr>
            <p:nvPr/>
          </p:nvSpPr>
          <p:spPr bwMode="auto">
            <a:xfrm>
              <a:off x="3744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8" name="Text Box 18"/>
            <p:cNvSpPr txBox="1">
              <a:spLocks noChangeArrowheads="1"/>
            </p:cNvSpPr>
            <p:nvPr/>
          </p:nvSpPr>
          <p:spPr bwMode="auto">
            <a:xfrm>
              <a:off x="374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39" name="Text Box 19"/>
            <p:cNvSpPr txBox="1">
              <a:spLocks noChangeArrowheads="1"/>
            </p:cNvSpPr>
            <p:nvPr/>
          </p:nvSpPr>
          <p:spPr bwMode="auto">
            <a:xfrm>
              <a:off x="3744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91542" name="Line 22"/>
            <p:cNvSpPr>
              <a:spLocks noChangeShapeType="1"/>
            </p:cNvSpPr>
            <p:nvPr/>
          </p:nvSpPr>
          <p:spPr bwMode="auto">
            <a:xfrm>
              <a:off x="3696" y="33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1544" name="Line 24"/>
            <p:cNvSpPr>
              <a:spLocks noChangeShapeType="1"/>
            </p:cNvSpPr>
            <p:nvPr/>
          </p:nvSpPr>
          <p:spPr bwMode="auto">
            <a:xfrm>
              <a:off x="3696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2955106" cy="286232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fork3()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("L0\n");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("L1\n");  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("L2\n");  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fork();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("Bye\n");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0" y="1949450"/>
            <a:ext cx="2074863" cy="2622550"/>
            <a:chOff x="3552" y="1680"/>
            <a:chExt cx="1307" cy="165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4128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3552" y="3312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8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128" y="288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128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464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4464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464" y="268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464" y="312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512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4512" y="29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512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512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840" y="249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840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4128" y="20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4128" y="230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128" y="1872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V="1">
              <a:off x="446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4464" y="187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Line 29"/>
            <p:cNvSpPr>
              <a:spLocks noChangeShapeType="1"/>
            </p:cNvSpPr>
            <p:nvPr/>
          </p:nvSpPr>
          <p:spPr bwMode="auto">
            <a:xfrm>
              <a:off x="4464" y="23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4512" y="230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512" y="211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512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4512" y="168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3552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39914" cy="308853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void fork4()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if (fork() != 0)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	if (fork() != 0)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	}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V="1">
            <a:off x="6172200" y="377825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257800" y="4159250"/>
            <a:ext cx="457200" cy="336550"/>
            <a:chOff x="3360" y="3024"/>
            <a:chExt cx="288" cy="212"/>
          </a:xfrm>
        </p:grpSpPr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3360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3360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715000" y="2863850"/>
            <a:ext cx="1617663" cy="1631950"/>
            <a:chOff x="3648" y="2208"/>
            <a:chExt cx="1019" cy="1028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3648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3648" y="2400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Text Box 17"/>
            <p:cNvSpPr txBox="1">
              <a:spLocks noChangeArrowheads="1"/>
            </p:cNvSpPr>
            <p:nvPr/>
          </p:nvSpPr>
          <p:spPr bwMode="auto">
            <a:xfrm>
              <a:off x="4320" y="22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V="1">
              <a:off x="3648" y="2400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648" y="321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172200" y="3473450"/>
            <a:ext cx="1160463" cy="1022350"/>
            <a:chOff x="3936" y="2592"/>
            <a:chExt cx="731" cy="644"/>
          </a:xfrm>
        </p:grpSpPr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3936" y="278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3936" y="3024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4320" y="259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3936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705600" y="3854450"/>
            <a:ext cx="627063" cy="641350"/>
            <a:chOff x="4272" y="2832"/>
            <a:chExt cx="395" cy="404"/>
          </a:xfrm>
        </p:grpSpPr>
        <p:sp>
          <p:nvSpPr>
            <p:cNvPr id="75" name="Line 11"/>
            <p:cNvSpPr>
              <a:spLocks noChangeShapeType="1"/>
            </p:cNvSpPr>
            <p:nvPr/>
          </p:nvSpPr>
          <p:spPr bwMode="auto">
            <a:xfrm flipV="1">
              <a:off x="4272" y="30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Line 12"/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4320" y="3024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4320" y="283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4272" y="321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5089525" cy="573088"/>
          </a:xfrm>
        </p:spPr>
        <p:txBody>
          <a:bodyPr/>
          <a:lstStyle/>
          <a:p>
            <a:r>
              <a:rPr lang="en-US" dirty="0"/>
              <a:t>Fork Example </a:t>
            </a:r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3719" y="1219200"/>
            <a:ext cx="7896225" cy="771525"/>
          </a:xfrm>
        </p:spPr>
        <p:txBody>
          <a:bodyPr/>
          <a:lstStyle/>
          <a:p>
            <a:r>
              <a:rPr lang="en-US" dirty="0" smtClean="0"/>
              <a:t>Both </a:t>
            </a:r>
            <a:r>
              <a:rPr lang="en-US" dirty="0"/>
              <a:t>parent and child can continue forking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833893" y="1828800"/>
            <a:ext cx="3727302" cy="35086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fork5()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printf("L0\n");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(fork() 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printf("L1\n");   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if (fork() == 0)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printf("L2\n");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    fork();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printf("Bye\n");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410200" y="4006850"/>
            <a:ext cx="457200" cy="336550"/>
            <a:chOff x="3408" y="2976"/>
            <a:chExt cx="288" cy="212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4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408" y="297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L0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867400" y="3625850"/>
            <a:ext cx="627063" cy="717550"/>
            <a:chOff x="3696" y="2736"/>
            <a:chExt cx="395" cy="452"/>
          </a:xfrm>
        </p:grpSpPr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744" y="297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696" y="292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3696" y="273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L1</a:t>
              </a: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3696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781800" y="2863850"/>
            <a:ext cx="627063" cy="717550"/>
            <a:chOff x="4272" y="2256"/>
            <a:chExt cx="395" cy="452"/>
          </a:xfrm>
        </p:grpSpPr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V="1">
              <a:off x="4272" y="244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4320" y="249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4272" y="2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4309" y="225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272" y="26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324600" y="3244850"/>
            <a:ext cx="627063" cy="717550"/>
            <a:chOff x="3984" y="2496"/>
            <a:chExt cx="395" cy="452"/>
          </a:xfrm>
        </p:grpSpPr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032" y="2736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>
              <a:off x="398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984" y="2496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L2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3984" y="292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5334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Linkers</a:t>
            </a:r>
            <a:r>
              <a:rPr lang="en-GB" dirty="0" smtClean="0"/>
              <a:t>? Modularity!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1" y="1525588"/>
            <a:ext cx="8307387" cy="46466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Program </a:t>
            </a:r>
            <a:r>
              <a:rPr lang="en-GB" dirty="0"/>
              <a:t>can be written as a collection of smaller source files, rather than one monolithic mass.</a:t>
            </a:r>
          </a:p>
          <a:p>
            <a:pPr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libraries of common functions (more on this later)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e.g., Math library, standard C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0259" y="457200"/>
            <a:ext cx="66198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exit</a:t>
            </a:r>
            <a:r>
              <a:rPr lang="en-US"/>
              <a:t>: Ending a process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766" y="1143000"/>
            <a:ext cx="8255000" cy="17526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exit(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status)</a:t>
            </a:r>
            <a:endParaRPr lang="en-US" dirty="0"/>
          </a:p>
          <a:p>
            <a:pPr lvl="1"/>
            <a:r>
              <a:rPr lang="en-US" dirty="0"/>
              <a:t>exits a process</a:t>
            </a:r>
          </a:p>
          <a:p>
            <a:pPr lvl="2"/>
            <a:r>
              <a:rPr lang="en-US" dirty="0"/>
              <a:t>Normally return with status 0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atexit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registers functions to be executed upon exit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990600" y="3113544"/>
            <a:ext cx="3924760" cy="234064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urier New" pitchFamily="49" charset="0"/>
              </a:rPr>
              <a:t>void cleanup(void)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printf("cleaning up\n");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}</a:t>
            </a:r>
          </a:p>
          <a:p>
            <a:pPr algn="l"/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void fork6()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atexit(cleanup);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fork();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exit(0);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2006600" cy="573088"/>
          </a:xfrm>
        </p:spPr>
        <p:txBody>
          <a:bodyPr/>
          <a:lstStyle/>
          <a:p>
            <a:r>
              <a:rPr lang="en-US"/>
              <a:t>Zombies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still consumes system resources</a:t>
            </a:r>
          </a:p>
          <a:p>
            <a:pPr lvl="2"/>
            <a:r>
              <a:rPr lang="en-US" dirty="0"/>
              <a:t>Various tables maintained by OS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</a:t>
            </a:r>
            <a:r>
              <a:rPr lang="en-US" dirty="0" smtClean="0"/>
              <a:t> then discards </a:t>
            </a:r>
            <a:r>
              <a:rPr lang="en-US" dirty="0"/>
              <a:t>process</a:t>
            </a:r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then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6641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</a:t>
            </a:r>
            <a:r>
              <a:rPr lang="en-US" sz="1600" i="1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6642 ttyp9    00:00:00 ps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817938" y="549057"/>
            <a:ext cx="5296643" cy="310854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fork7()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printf("Terminating Child, PID = %d\n",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printf("Running Parent, PID = %d\n",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linux&gt; </a:t>
            </a:r>
            <a:r>
              <a:rPr lang="en-US" sz="1600" i="1">
                <a:latin typeface="Courier New" pitchFamily="49" charset="0"/>
              </a:rPr>
              <a:t>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6677 ttyp9    00:00:00 ps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>
                <a:latin typeface="Courier New" pitchFamily="49" charset="0"/>
              </a:rPr>
              <a:t>linux&gt;</a:t>
            </a:r>
            <a:r>
              <a:rPr lang="en-US" sz="1600">
                <a:latin typeface="Courier New" pitchFamily="49" charset="0"/>
              </a:rPr>
              <a:t> ps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6585 ttyp9    00:00:00 tcsh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6678 ttyp9    00:00:00 ps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err="1" smtClean="0"/>
              <a:t>Nonterminating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733800" y="381000"/>
            <a:ext cx="5417569" cy="2810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latin typeface="Courier New" pitchFamily="49" charset="0"/>
              </a:rPr>
              <a:t>void fork8()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    if (fork() == 0) {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printf("Running Child, PID = %d\n",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while (1)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    ;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/* Infinite loop */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    } else {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printf("Terminating Parent, PID = %d\n",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       getpid());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	exit(0);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31242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object it points to will be set to  a status indicating why the child process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51391" y="1413570"/>
            <a:ext cx="5492209" cy="35394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fork9()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int child_status;  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printf("HC: hello from child\n");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else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printf("HP: hello from parent\n");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wait(&amp;child_status);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printf("CT: child has terminated\n");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printf("Bye\n");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6248400" y="347345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629400" y="2482850"/>
            <a:ext cx="428625" cy="1022350"/>
            <a:chOff x="4224" y="2688"/>
            <a:chExt cx="270" cy="644"/>
          </a:xfrm>
        </p:grpSpPr>
        <p:sp>
          <p:nvSpPr>
            <p:cNvPr id="506886" name="Line 6"/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8" name="Line 8"/>
            <p:cNvSpPr>
              <a:spLocks noChangeShapeType="1"/>
            </p:cNvSpPr>
            <p:nvPr/>
          </p:nvSpPr>
          <p:spPr bwMode="auto">
            <a:xfrm>
              <a:off x="4224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89" name="Text Box 9"/>
            <p:cNvSpPr txBox="1">
              <a:spLocks noChangeArrowheads="1"/>
            </p:cNvSpPr>
            <p:nvPr/>
          </p:nvSpPr>
          <p:spPr bwMode="auto">
            <a:xfrm>
              <a:off x="4224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HP</a:t>
              </a: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HC</a:t>
              </a:r>
            </a:p>
          </p:txBody>
        </p:sp>
        <p:sp>
          <p:nvSpPr>
            <p:cNvPr id="506896" name="Line 16"/>
            <p:cNvSpPr>
              <a:spLocks noChangeShapeType="1"/>
            </p:cNvSpPr>
            <p:nvPr/>
          </p:nvSpPr>
          <p:spPr bwMode="auto">
            <a:xfrm>
              <a:off x="4224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10400" y="2482850"/>
            <a:ext cx="550863" cy="990600"/>
            <a:chOff x="4464" y="2688"/>
            <a:chExt cx="347" cy="624"/>
          </a:xfrm>
        </p:grpSpPr>
        <p:sp>
          <p:nvSpPr>
            <p:cNvPr id="506892" name="Text Box 12"/>
            <p:cNvSpPr txBox="1">
              <a:spLocks noChangeArrowheads="1"/>
            </p:cNvSpPr>
            <p:nvPr/>
          </p:nvSpPr>
          <p:spPr bwMode="auto">
            <a:xfrm>
              <a:off x="4464" y="268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897" name="Line 17"/>
            <p:cNvSpPr>
              <a:spLocks noChangeShapeType="1"/>
            </p:cNvSpPr>
            <p:nvPr/>
          </p:nvSpPr>
          <p:spPr bwMode="auto">
            <a:xfrm>
              <a:off x="4464" y="288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8" name="Line 18"/>
            <p:cNvSpPr>
              <a:spLocks noChangeShapeType="1"/>
            </p:cNvSpPr>
            <p:nvPr/>
          </p:nvSpPr>
          <p:spPr bwMode="auto">
            <a:xfrm>
              <a:off x="4464" y="33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543800" y="2787650"/>
            <a:ext cx="381000" cy="685800"/>
            <a:chOff x="4800" y="2880"/>
            <a:chExt cx="240" cy="432"/>
          </a:xfrm>
        </p:grpSpPr>
        <p:sp>
          <p:nvSpPr>
            <p:cNvPr id="506893" name="Line 13"/>
            <p:cNvSpPr>
              <a:spLocks noChangeShapeType="1"/>
            </p:cNvSpPr>
            <p:nvPr/>
          </p:nvSpPr>
          <p:spPr bwMode="auto">
            <a:xfrm>
              <a:off x="4800" y="288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5" name="Line 15"/>
            <p:cNvSpPr>
              <a:spLocks noChangeShapeType="1"/>
            </p:cNvSpPr>
            <p:nvPr/>
          </p:nvSpPr>
          <p:spPr bwMode="auto">
            <a:xfrm>
              <a:off x="5040" y="2880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06899" name="Line 19"/>
            <p:cNvSpPr>
              <a:spLocks noChangeShapeType="1"/>
            </p:cNvSpPr>
            <p:nvPr/>
          </p:nvSpPr>
          <p:spPr bwMode="auto">
            <a:xfrm>
              <a:off x="480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924800" y="3168650"/>
            <a:ext cx="428625" cy="336550"/>
            <a:chOff x="5040" y="3120"/>
            <a:chExt cx="270" cy="212"/>
          </a:xfrm>
        </p:grpSpPr>
        <p:sp>
          <p:nvSpPr>
            <p:cNvPr id="506894" name="Text Box 14"/>
            <p:cNvSpPr txBox="1">
              <a:spLocks noChangeArrowheads="1"/>
            </p:cNvSpPr>
            <p:nvPr/>
          </p:nvSpPr>
          <p:spPr bwMode="auto">
            <a:xfrm>
              <a:off x="5040" y="3120"/>
              <a:ext cx="27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CT</a:t>
              </a:r>
            </a:p>
          </p:txBody>
        </p:sp>
        <p:sp>
          <p:nvSpPr>
            <p:cNvPr id="506900" name="Line 20"/>
            <p:cNvSpPr>
              <a:spLocks noChangeShapeType="1"/>
            </p:cNvSpPr>
            <p:nvPr/>
          </p:nvSpPr>
          <p:spPr bwMode="auto">
            <a:xfrm>
              <a:off x="5040" y="331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8305800" y="3168650"/>
            <a:ext cx="550863" cy="336550"/>
            <a:chOff x="5280" y="3120"/>
            <a:chExt cx="347" cy="212"/>
          </a:xfrm>
        </p:grpSpPr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5280" y="3120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>
                  <a:latin typeface="Courier New" pitchFamily="49" charset="0"/>
                </a:rPr>
                <a:t>Bye</a:t>
              </a:r>
            </a:p>
          </p:txBody>
        </p:sp>
        <p:sp>
          <p:nvSpPr>
            <p:cNvPr id="506901" name="Line 21"/>
            <p:cNvSpPr>
              <a:spLocks noChangeShapeType="1"/>
            </p:cNvSpPr>
            <p:nvPr/>
          </p:nvSpPr>
          <p:spPr bwMode="auto">
            <a:xfrm>
              <a:off x="5280" y="33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978400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wait()</a:t>
            </a:r>
            <a:r>
              <a:rPr lang="en-US"/>
              <a:t> 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</a:t>
            </a:r>
            <a:r>
              <a:rPr lang="en-US" sz="2000" b="0" dirty="0" smtClean="0"/>
              <a:t>status (and thereby reap child processes)</a:t>
            </a:r>
            <a:endParaRPr lang="en-US" sz="2000" b="0" dirty="0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880182" cy="38636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void fork10()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pid_t wpid = wait(&amp;child_status);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else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	    printf("Child %d terminate abnormally\n", wpid);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waitpid()</a:t>
            </a:r>
            <a:r>
              <a:rPr lang="en-US" sz="3400"/>
              <a:t>: Waiting for a Specific Process</a:t>
            </a:r>
            <a:endParaRPr lang="en-US" sz="340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307387" cy="16891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waitpid(pid</a:t>
            </a:r>
            <a:r>
              <a:rPr lang="en-US" dirty="0">
                <a:latin typeface="Courier New" pitchFamily="49" charset="0"/>
              </a:rPr>
              <a:t>, &amp;status, options)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options (that we won’t talk about)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74416"/>
            <a:ext cx="7896714" cy="415498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fork11()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pid_t pid[N];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int child_status;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((pid[i] = fork()) == 0)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exit(100+i);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Child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pid_t wpid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waitpid(pid[i], &amp;child_status, 0);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(WIFEXITED(child_status))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with exit status %d\n",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wpid, WEXITSTATUS(child_status));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else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printf("Child %d terminated abnormally\n", wpid);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16800" cy="573088"/>
          </a:xfrm>
        </p:spPr>
        <p:txBody>
          <a:bodyPr/>
          <a:lstStyle/>
          <a:p>
            <a:r>
              <a:rPr lang="en-US"/>
              <a:t>Output: Wait/Waitpid Examples</a:t>
            </a:r>
          </a:p>
        </p:txBody>
      </p:sp>
      <p:sp>
        <p:nvSpPr>
          <p:cNvPr id="1012739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6002590" cy="1754327"/>
          </a:xfrm>
          <a:prstGeom prst="rect">
            <a:avLst/>
          </a:prstGeom>
          <a:solidFill>
            <a:srgbClr val="99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3565 terminated with exit status 103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3564 terminated with exit status 102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3563 terminated with exit status 101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3562 terminated with exit status 100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3566 terminated with exit status </a:t>
            </a:r>
            <a:r>
              <a:rPr lang="en-US" dirty="0" smtClean="0">
                <a:latin typeface="Courier New" pitchFamily="-65" charset="0"/>
              </a:rPr>
              <a:t>104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urier New" pitchFamily="-65" charset="0"/>
              </a:rPr>
              <a:t>...</a:t>
            </a:r>
            <a:endParaRPr lang="en-US" dirty="0">
              <a:latin typeface="Courier New" pitchFamily="-65" charset="0"/>
            </a:endParaRPr>
          </a:p>
        </p:txBody>
      </p:sp>
      <p:sp>
        <p:nvSpPr>
          <p:cNvPr id="1012740" name="Text Box 4"/>
          <p:cNvSpPr txBox="1">
            <a:spLocks noChangeArrowheads="1"/>
          </p:cNvSpPr>
          <p:nvPr/>
        </p:nvSpPr>
        <p:spPr bwMode="auto">
          <a:xfrm>
            <a:off x="1524000" y="4343400"/>
            <a:ext cx="6002590" cy="1754327"/>
          </a:xfrm>
          <a:prstGeom prst="rect">
            <a:avLst/>
          </a:prstGeom>
          <a:solidFill>
            <a:srgbClr val="99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3568 terminated with exit status 100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3569 terminated with exit status 101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3570 terminated with exit status 102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3571 terminated with exit status 103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-65" charset="0"/>
              </a:rPr>
              <a:t>Child 3572 terminated with exit status </a:t>
            </a:r>
            <a:r>
              <a:rPr lang="en-US" dirty="0" smtClean="0">
                <a:latin typeface="Courier New" pitchFamily="-65" charset="0"/>
              </a:rPr>
              <a:t>104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ourier New" pitchFamily="-65" charset="0"/>
              </a:rPr>
              <a:t>...</a:t>
            </a:r>
            <a:endParaRPr lang="en-US" dirty="0">
              <a:latin typeface="Courier New" pitchFamily="-65" charset="0"/>
            </a:endParaRPr>
          </a:p>
        </p:txBody>
      </p:sp>
      <p:sp>
        <p:nvSpPr>
          <p:cNvPr id="1012741" name="Text Box 5"/>
          <p:cNvSpPr txBox="1">
            <a:spLocks noChangeArrowheads="1"/>
          </p:cNvSpPr>
          <p:nvPr/>
        </p:nvSpPr>
        <p:spPr bwMode="auto">
          <a:xfrm>
            <a:off x="685800" y="1295400"/>
            <a:ext cx="33305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Using </a:t>
            </a:r>
            <a:r>
              <a:rPr lang="en-US" sz="2400">
                <a:latin typeface="Courier New" pitchFamily="-65" charset="0"/>
              </a:rPr>
              <a:t>wait </a:t>
            </a:r>
            <a:r>
              <a:rPr lang="en-US" sz="2400"/>
              <a:t>(</a:t>
            </a:r>
            <a:r>
              <a:rPr lang="en-US" sz="2400">
                <a:latin typeface="Courier New" pitchFamily="-65" charset="0"/>
              </a:rPr>
              <a:t>fork10</a:t>
            </a:r>
            <a:r>
              <a:rPr lang="en-US" sz="2400"/>
              <a:t>)</a:t>
            </a:r>
          </a:p>
        </p:txBody>
      </p:sp>
      <p:sp>
        <p:nvSpPr>
          <p:cNvPr id="1012742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387985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Using </a:t>
            </a:r>
            <a:r>
              <a:rPr lang="en-US" sz="2400">
                <a:latin typeface="Courier New" pitchFamily="-65" charset="0"/>
              </a:rPr>
              <a:t>waitpid </a:t>
            </a:r>
            <a:r>
              <a:rPr lang="en-US" sz="2400"/>
              <a:t>(</a:t>
            </a:r>
            <a:r>
              <a:rPr lang="en-US" sz="2400">
                <a:latin typeface="Courier New" pitchFamily="-65" charset="0"/>
              </a:rPr>
              <a:t>fork11</a:t>
            </a:r>
            <a:r>
              <a:rPr 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334000" cy="541020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execve</a:t>
            </a:r>
            <a:r>
              <a:rPr lang="en-US" sz="2000" dirty="0" smtClean="0">
                <a:latin typeface="Courier New" pitchFamily="49" charset="0"/>
              </a:rPr>
              <a:t>(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char *filename, 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char </a:t>
            </a:r>
            <a:r>
              <a:rPr lang="en-US" sz="2000" dirty="0">
                <a:latin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</a:rPr>
              <a:t>argv</a:t>
            </a:r>
            <a:r>
              <a:rPr lang="en-US" sz="2000" dirty="0" smtClean="0">
                <a:latin typeface="Courier New" pitchFamily="49" charset="0"/>
              </a:rPr>
              <a:t>[], 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 char *</a:t>
            </a:r>
            <a:r>
              <a:rPr lang="en-US" sz="2000" dirty="0" err="1" smtClean="0">
                <a:latin typeface="Courier New" pitchFamily="49" charset="0"/>
              </a:rPr>
              <a:t>envp</a:t>
            </a:r>
            <a:r>
              <a:rPr lang="en-US" sz="2000" dirty="0" smtClean="0">
                <a:latin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)</a:t>
            </a:r>
            <a:endParaRPr lang="en-US" dirty="0"/>
          </a:p>
          <a:p>
            <a:r>
              <a:rPr lang="en-US" dirty="0"/>
              <a:t>Loads and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Executable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1"/>
            <a:r>
              <a:rPr lang="en-US" dirty="0" smtClean="0"/>
              <a:t>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1"/>
            <a:r>
              <a:rPr lang="en-US" dirty="0" smtClean="0"/>
              <a:t>And environment variable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Does not return (unless error)</a:t>
            </a:r>
          </a:p>
          <a:p>
            <a:r>
              <a:rPr lang="en-US" dirty="0" smtClean="0"/>
              <a:t>Overwrites process, keeps </a:t>
            </a:r>
            <a:r>
              <a:rPr lang="en-US" dirty="0" err="1" smtClean="0"/>
              <a:t>pid</a:t>
            </a:r>
            <a:endParaRPr lang="en-US" dirty="0" smtClean="0"/>
          </a:p>
          <a:p>
            <a:r>
              <a:rPr lang="en-US" dirty="0" smtClean="0"/>
              <a:t>Environment variables:</a:t>
            </a:r>
          </a:p>
          <a:p>
            <a:pPr lvl="1"/>
            <a:r>
              <a:rPr lang="en-US" dirty="0" smtClean="0"/>
              <a:t>“name=value” strings</a:t>
            </a:r>
            <a:endParaRPr lang="en-US" dirty="0"/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6324600" y="1066800"/>
            <a:ext cx="1797050" cy="8382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Null-terminated</a:t>
            </a:r>
          </a:p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environment</a:t>
            </a:r>
          </a:p>
          <a:p>
            <a:pPr eaLnBrk="1" hangingPunct="1">
              <a:lnSpc>
                <a:spcPct val="100000"/>
              </a:lnSpc>
            </a:pPr>
            <a:r>
              <a:rPr lang="en-US" sz="1400" b="0" dirty="0" smtClean="0">
                <a:latin typeface="Calibri" pitchFamily="34" charset="0"/>
              </a:rPr>
              <a:t>variable strings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63246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24600" y="1905000"/>
            <a:ext cx="179705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1400" b="0" dirty="0" smtClean="0">
                <a:latin typeface="Calibri" pitchFamily="34" charset="0"/>
              </a:rPr>
              <a:t>Null-terminated</a:t>
            </a:r>
          </a:p>
          <a:p>
            <a:pPr eaLnBrk="1" hangingPunct="1"/>
            <a:r>
              <a:rPr lang="en-US" sz="1400" b="0" dirty="0" err="1" smtClean="0">
                <a:latin typeface="Calibri" pitchFamily="34" charset="0"/>
              </a:rPr>
              <a:t>commandline</a:t>
            </a:r>
            <a:endParaRPr lang="en-US" sz="1400" b="0" dirty="0" smtClean="0">
              <a:latin typeface="Calibri" pitchFamily="34" charset="0"/>
            </a:endParaRPr>
          </a:p>
          <a:p>
            <a:pPr eaLnBrk="1" hangingPunct="1"/>
            <a:r>
              <a:rPr lang="en-US" sz="1400" b="0" dirty="0" err="1" smtClean="0">
                <a:latin typeface="Calibri" pitchFamily="34" charset="0"/>
              </a:rPr>
              <a:t>arg</a:t>
            </a:r>
            <a:r>
              <a:rPr lang="en-US" sz="1400" b="0" dirty="0" smtClean="0">
                <a:latin typeface="Calibri" pitchFamily="34" charset="0"/>
              </a:rPr>
              <a:t> strings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6324600" y="30480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6324600" y="33528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[n-1]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6324600" y="39624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324600" y="3657600"/>
            <a:ext cx="179705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6324600" y="54864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Linker </a:t>
            </a:r>
            <a:r>
              <a:rPr lang="en-US" sz="1800" b="0" dirty="0" err="1" smtClean="0">
                <a:latin typeface="Calibri" pitchFamily="34" charset="0"/>
              </a:rPr>
              <a:t>vars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324600" y="4267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</a:t>
            </a:r>
            <a:r>
              <a:rPr lang="en-US" sz="1800" b="0" dirty="0" err="1" smtClean="0">
                <a:latin typeface="Calibri" pitchFamily="34" charset="0"/>
              </a:rPr>
              <a:t>argc</a:t>
            </a:r>
            <a:r>
              <a:rPr lang="en-US" sz="1800" b="0" dirty="0" smtClean="0">
                <a:latin typeface="Calibri" pitchFamily="34" charset="0"/>
              </a:rPr>
              <a:t>] = NULL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6324600" y="4572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[argc-1]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6324600" y="5181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r>
              <a:rPr lang="en-US" sz="1800" b="0" dirty="0" smtClean="0">
                <a:latin typeface="Calibri" pitchFamily="34" charset="0"/>
              </a:rPr>
              <a:t>[0]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324600" y="4876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alibri" pitchFamily="34" charset="0"/>
              </a:rPr>
              <a:t>…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324600" y="57912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envp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324600" y="64008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argc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324600" y="6096000"/>
            <a:ext cx="1797050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alibri" pitchFamily="34" charset="0"/>
              </a:rPr>
              <a:t>argv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37423" y="737556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61352" y="88852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0xbfffffff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5998234" y="5408762"/>
            <a:ext cx="324928" cy="836763"/>
          </a:xfrm>
          <a:custGeom>
            <a:avLst/>
            <a:gdLst>
              <a:gd name="connsiteX0" fmla="*/ 324928 w 324928"/>
              <a:gd name="connsiteY0" fmla="*/ 836763 h 836763"/>
              <a:gd name="connsiteX1" fmla="*/ 5751 w 324928"/>
              <a:gd name="connsiteY1" fmla="*/ 353683 h 836763"/>
              <a:gd name="connsiteX2" fmla="*/ 290423 w 324928"/>
              <a:gd name="connsiteY2" fmla="*/ 0 h 8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28" h="836763">
                <a:moveTo>
                  <a:pt x="324928" y="836763"/>
                </a:moveTo>
                <a:cubicBezTo>
                  <a:pt x="168215" y="664953"/>
                  <a:pt x="11502" y="493144"/>
                  <a:pt x="5751" y="353683"/>
                </a:cubicBezTo>
                <a:cubicBezTo>
                  <a:pt x="0" y="214222"/>
                  <a:pt x="145211" y="107111"/>
                  <a:pt x="290423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5535283" y="2674189"/>
            <a:ext cx="770626" cy="2631056"/>
          </a:xfrm>
          <a:custGeom>
            <a:avLst/>
            <a:gdLst>
              <a:gd name="connsiteX0" fmla="*/ 770626 w 770626"/>
              <a:gd name="connsiteY0" fmla="*/ 2631056 h 2631056"/>
              <a:gd name="connsiteX1" fmla="*/ 2875 w 770626"/>
              <a:gd name="connsiteY1" fmla="*/ 992037 h 2631056"/>
              <a:gd name="connsiteX2" fmla="*/ 753374 w 770626"/>
              <a:gd name="connsiteY2" fmla="*/ 0 h 263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626" h="2631056">
                <a:moveTo>
                  <a:pt x="770626" y="2631056"/>
                </a:moveTo>
                <a:cubicBezTo>
                  <a:pt x="388188" y="2030801"/>
                  <a:pt x="5750" y="1430546"/>
                  <a:pt x="2875" y="992037"/>
                </a:cubicBezTo>
                <a:cubicBezTo>
                  <a:pt x="0" y="553528"/>
                  <a:pt x="376687" y="276764"/>
                  <a:pt x="753374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8117457" y="4175185"/>
            <a:ext cx="503207" cy="1777041"/>
          </a:xfrm>
          <a:custGeom>
            <a:avLst/>
            <a:gdLst>
              <a:gd name="connsiteX0" fmla="*/ 0 w 503207"/>
              <a:gd name="connsiteY0" fmla="*/ 1777041 h 1777041"/>
              <a:gd name="connsiteX1" fmla="*/ 500332 w 503207"/>
              <a:gd name="connsiteY1" fmla="*/ 854015 h 1777041"/>
              <a:gd name="connsiteX2" fmla="*/ 17252 w 503207"/>
              <a:gd name="connsiteY2" fmla="*/ 0 h 177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207" h="1777041">
                <a:moveTo>
                  <a:pt x="0" y="1777041"/>
                </a:moveTo>
                <a:cubicBezTo>
                  <a:pt x="248728" y="1463614"/>
                  <a:pt x="497457" y="1150188"/>
                  <a:pt x="500332" y="854015"/>
                </a:cubicBezTo>
                <a:cubicBezTo>
                  <a:pt x="503207" y="557842"/>
                  <a:pt x="260229" y="278921"/>
                  <a:pt x="1725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>
            <a:off x="8143336" y="1846053"/>
            <a:ext cx="631166" cy="2242868"/>
          </a:xfrm>
          <a:custGeom>
            <a:avLst/>
            <a:gdLst>
              <a:gd name="connsiteX0" fmla="*/ 0 w 631166"/>
              <a:gd name="connsiteY0" fmla="*/ 2242868 h 2242868"/>
              <a:gd name="connsiteX1" fmla="*/ 629728 w 631166"/>
              <a:gd name="connsiteY1" fmla="*/ 854015 h 2242868"/>
              <a:gd name="connsiteX2" fmla="*/ 8626 w 631166"/>
              <a:gd name="connsiteY2" fmla="*/ 0 h 224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66" h="2242868">
                <a:moveTo>
                  <a:pt x="0" y="2242868"/>
                </a:moveTo>
                <a:cubicBezTo>
                  <a:pt x="314145" y="1735347"/>
                  <a:pt x="628290" y="1227826"/>
                  <a:pt x="629728" y="854015"/>
                </a:cubicBezTo>
                <a:cubicBezTo>
                  <a:pt x="631166" y="480204"/>
                  <a:pt x="319896" y="240102"/>
                  <a:pt x="8626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30" grpId="0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38681" y="487361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Linkers? </a:t>
            </a:r>
            <a:r>
              <a:rPr lang="en-GB" dirty="0" smtClean="0"/>
              <a:t>Efficiency!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1" y="1404938"/>
            <a:ext cx="807720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Time</a:t>
            </a:r>
            <a:r>
              <a:rPr lang="en-GB" dirty="0"/>
              <a:t>: Separate Compilation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Change one source file, compile, and then </a:t>
            </a:r>
            <a:r>
              <a:rPr lang="en-GB" dirty="0" err="1"/>
              <a:t>relink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 need to recompile other source files.</a:t>
            </a:r>
          </a:p>
          <a:p>
            <a:pPr lvl="1">
              <a:buSzPct val="90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Space: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functions can be aggregated into a single file...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Yet executable files and running memory images contain only code for the functions they actually use.</a:t>
            </a:r>
          </a:p>
          <a:p>
            <a:pPr lvl="3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47650"/>
            <a:ext cx="2719387" cy="1809750"/>
          </a:xfrm>
        </p:spPr>
        <p:txBody>
          <a:bodyPr/>
          <a:lstStyle/>
          <a:p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, </a:t>
            </a:r>
            <a:r>
              <a:rPr lang="en-US" dirty="0" err="1" smtClean="0"/>
              <a:t>envp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06388"/>
            <a:ext cx="6262687" cy="3198812"/>
          </a:xfrm>
          <a:solidFill>
            <a:srgbClr val="CCFFCC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stdio.h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main(int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, char *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[], char *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envp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a;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printf("The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command name (argv[0]) is %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s\n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", argv[0]);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printf("There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are %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arguments:\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", argc-1);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for (a=1; a&lt;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; a++)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printf("\targument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%2d:\t%s\n", a,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argv[a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printf("The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environment is as follows:\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a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while (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envp[a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] != NULL)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printf("\t%s\n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",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envp[a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++]);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3582988"/>
            <a:ext cx="7162800" cy="3122612"/>
          </a:xfrm>
          <a:prstGeom prst="rect">
            <a:avLst/>
          </a:prstGeom>
          <a:solidFill>
            <a:srgbClr val="FFCCFF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prompt&gt;: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gcc</a:t>
            </a: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 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envp.c</a:t>
            </a: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 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prompt&gt;: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a.out</a:t>
            </a:r>
            <a:endParaRPr lang="en-US" sz="1400" kern="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The command name (argv[0]) is 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a.out</a:t>
            </a:r>
            <a:endParaRPr lang="en-US" sz="1400" kern="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There are 0 arguments: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The environment is as follows: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BIBINPUTS=.//:/Users/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jamesarchibald/jka/facstaff/tex/bib</a:t>
            </a: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/: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TERM_PROGRAM=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Apple_Terminal</a:t>
            </a:r>
            <a:endParaRPr lang="en-US" sz="1400" kern="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TERM=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xterm</a:t>
            </a: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-color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SHELL=/bin/bash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TMPDIR=/var/folders/Zv/ZvE4YYCHHGCXtPobzsm7RE+++TI/-Tmp-/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PERL5LIB=/sw/lib/perl5:/sw/lib/perl5/darwin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Apple_PubSub_Socket_Render</a:t>
            </a: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=/</a:t>
            </a:r>
            <a:r>
              <a:rPr lang="en-US" sz="1400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tmp/launch-WnUuta/Render</a:t>
            </a:r>
            <a:endParaRPr lang="en-US" sz="1400" kern="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/>
              <a:cs typeface="Courier New"/>
            </a:endParaRP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TERM_PROGRAM_VERSION=272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...</a:t>
            </a:r>
          </a:p>
          <a:p>
            <a:pPr marL="385763" lvl="0" indent="-385763" algn="l" eaLnBrk="1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</a:pPr>
            <a:r>
              <a:rPr 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cs typeface="Courier New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execl</a:t>
            </a:r>
            <a:r>
              <a:rPr lang="en-US" sz="3400" dirty="0" smtClean="0">
                <a:latin typeface="Courier New" pitchFamily="49" charset="0"/>
              </a:rPr>
              <a:t> </a:t>
            </a:r>
            <a:r>
              <a:rPr lang="en-US" sz="3400" dirty="0" smtClean="0"/>
              <a:t>and</a:t>
            </a:r>
            <a:r>
              <a:rPr lang="en-US" sz="3400" dirty="0" smtClean="0">
                <a:latin typeface="Courier New" pitchFamily="49" charset="0"/>
              </a:rPr>
              <a:t> exec </a:t>
            </a:r>
            <a:r>
              <a:rPr lang="en-US" sz="3400" dirty="0" smtClean="0"/>
              <a:t>Family</a:t>
            </a:r>
            <a:endParaRPr lang="en-US" sz="34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18500" cy="541020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execl</a:t>
            </a:r>
            <a:r>
              <a:rPr lang="en-US" sz="2000" dirty="0">
                <a:latin typeface="Courier New" pitchFamily="49" charset="0"/>
              </a:rPr>
              <a:t>(char *path, char *arg0, char *arg1, …, 0</a:t>
            </a:r>
            <a:r>
              <a:rPr lang="en-US" sz="2000" dirty="0" smtClean="0">
                <a:latin typeface="Courier New" pitchFamily="49" charset="0"/>
              </a:rPr>
              <a:t>)</a:t>
            </a:r>
            <a:endParaRPr lang="en-US" dirty="0"/>
          </a:p>
          <a:p>
            <a:r>
              <a:rPr lang="en-US" dirty="0"/>
              <a:t>Loads and runs executable at </a:t>
            </a:r>
            <a:r>
              <a:rPr lang="en-US" dirty="0">
                <a:latin typeface="Courier New" pitchFamily="49" charset="0"/>
              </a:rPr>
              <a:t>path</a:t>
            </a:r>
            <a:r>
              <a:rPr lang="en-US" dirty="0"/>
              <a:t> with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arg0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arg1</a:t>
            </a:r>
            <a:r>
              <a:rPr lang="en-US" dirty="0"/>
              <a:t>, …</a:t>
            </a:r>
          </a:p>
          <a:p>
            <a:pPr lvl="1"/>
            <a:r>
              <a:rPr lang="en-US" b="1" dirty="0">
                <a:latin typeface="Courier New" pitchFamily="49" charset="0"/>
              </a:rPr>
              <a:t>path</a:t>
            </a:r>
            <a:r>
              <a:rPr lang="en-US" dirty="0"/>
              <a:t> is the complete path of an executable object file</a:t>
            </a:r>
          </a:p>
          <a:p>
            <a:pPr lvl="1"/>
            <a:r>
              <a:rPr lang="en-US" dirty="0"/>
              <a:t>By convention,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arg0</a:t>
            </a:r>
            <a:r>
              <a:rPr lang="en-US" b="1" dirty="0"/>
              <a:t> </a:t>
            </a:r>
            <a:r>
              <a:rPr lang="en-US" dirty="0"/>
              <a:t>is the name of the executable object file</a:t>
            </a:r>
          </a:p>
          <a:p>
            <a:pPr lvl="1"/>
            <a:r>
              <a:rPr lang="en-US" dirty="0"/>
              <a:t>“Real” arguments to the program start with </a:t>
            </a:r>
            <a:r>
              <a:rPr lang="en-US" b="1" dirty="0">
                <a:latin typeface="Courier New" pitchFamily="49" charset="0"/>
              </a:rPr>
              <a:t>arg1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List of </a:t>
            </a:r>
            <a:r>
              <a:rPr lang="en-US" dirty="0" err="1"/>
              <a:t>args</a:t>
            </a:r>
            <a:r>
              <a:rPr lang="en-US" dirty="0"/>
              <a:t> is terminated by a </a:t>
            </a:r>
            <a:r>
              <a:rPr lang="en-US" b="1" dirty="0">
                <a:latin typeface="Courier New" pitchFamily="49" charset="0"/>
              </a:rPr>
              <a:t>(char *)0</a:t>
            </a:r>
            <a:r>
              <a:rPr lang="en-US" b="1" dirty="0"/>
              <a:t> </a:t>
            </a:r>
            <a:r>
              <a:rPr lang="en-US" dirty="0"/>
              <a:t>argument</a:t>
            </a:r>
          </a:p>
          <a:p>
            <a:pPr lvl="1"/>
            <a:r>
              <a:rPr lang="en-US" dirty="0"/>
              <a:t>Environment taken from </a:t>
            </a:r>
            <a:r>
              <a:rPr lang="en-US" b="1" dirty="0">
                <a:latin typeface="Courier New" pitchFamily="49" charset="0"/>
              </a:rPr>
              <a:t>char **environ</a:t>
            </a:r>
            <a:r>
              <a:rPr lang="en-US" dirty="0"/>
              <a:t>, which points to an array of “name=value” strings:</a:t>
            </a:r>
          </a:p>
          <a:p>
            <a:pPr lvl="2"/>
            <a:r>
              <a:rPr lang="en-US" dirty="0"/>
              <a:t>USER</a:t>
            </a:r>
            <a:r>
              <a:rPr lang="en-US" dirty="0" smtClean="0"/>
              <a:t>=</a:t>
            </a:r>
            <a:r>
              <a:rPr lang="en-US" dirty="0" err="1" smtClean="0"/>
              <a:t>jka</a:t>
            </a:r>
            <a:endParaRPr lang="en-US" dirty="0" smtClean="0"/>
          </a:p>
          <a:p>
            <a:pPr lvl="2"/>
            <a:r>
              <a:rPr lang="en-US" dirty="0"/>
              <a:t>LOGNAME</a:t>
            </a:r>
            <a:r>
              <a:rPr lang="en-US" dirty="0" smtClean="0"/>
              <a:t>=</a:t>
            </a:r>
            <a:r>
              <a:rPr lang="en-US" dirty="0" err="1" smtClean="0"/>
              <a:t>jka</a:t>
            </a:r>
            <a:endParaRPr lang="en-US" dirty="0" smtClean="0"/>
          </a:p>
          <a:p>
            <a:pPr lvl="2"/>
            <a:r>
              <a:rPr lang="en-US" dirty="0"/>
              <a:t>HOME=</a:t>
            </a:r>
            <a:r>
              <a:rPr lang="en-US" dirty="0" smtClean="0"/>
              <a:t>/</a:t>
            </a:r>
            <a:r>
              <a:rPr lang="en-US" dirty="0" err="1" smtClean="0"/>
              <a:t>ee/user/jka</a:t>
            </a:r>
            <a:endParaRPr lang="en-US" dirty="0" smtClean="0"/>
          </a:p>
          <a:p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-1</a:t>
            </a:r>
            <a:r>
              <a:rPr lang="en-US" dirty="0"/>
              <a:t> if error, </a:t>
            </a:r>
            <a:r>
              <a:rPr lang="en-US" i="1" dirty="0">
                <a:solidFill>
                  <a:srgbClr val="990000"/>
                </a:solidFill>
              </a:rPr>
              <a:t>otherwise doesn’t return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/>
              <a:t>Family of functions includes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execv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</a:rPr>
              <a:t>execve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(</a:t>
            </a:r>
            <a:r>
              <a:rPr lang="en-US" dirty="0"/>
              <a:t>base function),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execvp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execl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execle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</a:rPr>
              <a:t>execlp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10600" cy="573088"/>
          </a:xfrm>
        </p:spPr>
        <p:txBody>
          <a:bodyPr/>
          <a:lstStyle/>
          <a:p>
            <a:r>
              <a:rPr lang="en-US" sz="3400">
                <a:latin typeface="Courier New" pitchFamily="49" charset="0"/>
              </a:rPr>
              <a:t>exec</a:t>
            </a:r>
            <a:r>
              <a:rPr lang="en-US" sz="3400">
                <a:latin typeface="Courier" pitchFamily="49" charset="0"/>
              </a:rPr>
              <a:t>:</a:t>
            </a:r>
            <a:r>
              <a:rPr lang="en-US" sz="3400"/>
              <a:t> Loading and Running Programs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6341199" cy="186923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if (fork() == 0)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execl("/usr/bin/cp", "cp", "foo", "bar", 0);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wait(NULL);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printf("copy completed\n");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exit();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41313"/>
            <a:ext cx="86360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19200"/>
            <a:ext cx="8307387" cy="5224463"/>
          </a:xfrm>
        </p:spPr>
        <p:txBody>
          <a:bodyPr/>
          <a:lstStyle/>
          <a:p>
            <a:r>
              <a:rPr lang="en-US" dirty="0"/>
              <a:t>Basic functions</a:t>
            </a:r>
          </a:p>
          <a:p>
            <a:pPr lvl="1">
              <a:lnSpc>
                <a:spcPct val="95000"/>
              </a:lnSpc>
            </a:pPr>
            <a:r>
              <a:rPr lang="en-US" b="1" dirty="0">
                <a:latin typeface="Courier New" pitchFamily="-65" charset="0"/>
              </a:rPr>
              <a:t>fork()</a:t>
            </a:r>
            <a:r>
              <a:rPr lang="en-US" dirty="0"/>
              <a:t> spawns new process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Called once, returns twice</a:t>
            </a:r>
          </a:p>
          <a:p>
            <a:pPr lvl="1">
              <a:lnSpc>
                <a:spcPct val="95000"/>
              </a:lnSpc>
            </a:pPr>
            <a:r>
              <a:rPr lang="en-US" b="1" dirty="0">
                <a:latin typeface="Courier New" pitchFamily="-65" charset="0"/>
              </a:rPr>
              <a:t>exit()</a:t>
            </a:r>
            <a:r>
              <a:rPr lang="en-US" dirty="0"/>
              <a:t> terminates calling process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Called once, never returns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Can turn process into zombie (if parent still running)</a:t>
            </a:r>
          </a:p>
          <a:p>
            <a:pPr lvl="1">
              <a:lnSpc>
                <a:spcPct val="95000"/>
              </a:lnSpc>
            </a:pPr>
            <a:r>
              <a:rPr lang="en-US" b="1" dirty="0">
                <a:latin typeface="Courier New" pitchFamily="-65" charset="0"/>
              </a:rPr>
              <a:t>wait()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-65" charset="0"/>
              </a:rPr>
              <a:t>waitpid</a:t>
            </a:r>
            <a:r>
              <a:rPr lang="en-US" b="1" dirty="0">
                <a:latin typeface="Courier New" pitchFamily="-65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wait for and reap terminated children</a:t>
            </a:r>
          </a:p>
          <a:p>
            <a:pPr lvl="1">
              <a:lnSpc>
                <a:spcPct val="95000"/>
              </a:lnSpc>
            </a:pPr>
            <a:r>
              <a:rPr lang="en-US" b="1" dirty="0" err="1">
                <a:latin typeface="Courier New" pitchFamily="-65" charset="0"/>
              </a:rPr>
              <a:t>execl</a:t>
            </a:r>
            <a:r>
              <a:rPr lang="en-US" b="1" dirty="0">
                <a:latin typeface="Courier New" pitchFamily="-65" charset="0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-65" charset="0"/>
              </a:rPr>
              <a:t>execve</a:t>
            </a:r>
            <a:r>
              <a:rPr lang="en-US" b="1" dirty="0">
                <a:latin typeface="Courier New" pitchFamily="-65" charset="0"/>
              </a:rPr>
              <a:t>()</a:t>
            </a:r>
            <a:r>
              <a:rPr lang="en-US" dirty="0"/>
              <a:t> run a new program in an existing process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Called once, never return (unless error finding or running file)</a:t>
            </a:r>
          </a:p>
          <a:p>
            <a:r>
              <a:rPr lang="en-US" dirty="0"/>
              <a:t>Programming challenge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Understanding the nonstandard semantics of the functions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Avoiding improper use of system resources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E.g., “fork bombs” can disable a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Process Hierarchy</a:t>
            </a:r>
          </a:p>
        </p:txBody>
      </p:sp>
      <p:sp>
        <p:nvSpPr>
          <p:cNvPr id="1020931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/>
              <a:t>Login shell</a:t>
            </a:r>
          </a:p>
        </p:txBody>
      </p:sp>
      <p:sp>
        <p:nvSpPr>
          <p:cNvPr id="1020932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/>
              <a:t>Child</a:t>
            </a:r>
          </a:p>
        </p:txBody>
      </p:sp>
      <p:sp>
        <p:nvSpPr>
          <p:cNvPr id="1020933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/>
              <a:t>Child</a:t>
            </a:r>
          </a:p>
        </p:txBody>
      </p:sp>
      <p:sp>
        <p:nvSpPr>
          <p:cNvPr id="1020934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/>
              <a:t>Child</a:t>
            </a:r>
          </a:p>
        </p:txBody>
      </p:sp>
      <p:sp>
        <p:nvSpPr>
          <p:cNvPr id="1020935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/>
              <a:t>Grandchild</a:t>
            </a:r>
          </a:p>
        </p:txBody>
      </p:sp>
      <p:sp>
        <p:nvSpPr>
          <p:cNvPr id="1020936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/>
              <a:t>Grandchild</a:t>
            </a:r>
          </a:p>
        </p:txBody>
      </p:sp>
      <p:sp>
        <p:nvSpPr>
          <p:cNvPr id="1020937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38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39" name="Oval 11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[0]</a:t>
            </a:r>
          </a:p>
        </p:txBody>
      </p:sp>
      <p:sp>
        <p:nvSpPr>
          <p:cNvPr id="1020940" name="Line 12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41" name="Line 13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42" name="Line 14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43" name="Line 15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44" name="Line 16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45" name="Line 17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0946" name="Oval 18"/>
          <p:cNvSpPr>
            <a:spLocks noChangeArrowheads="1"/>
          </p:cNvSpPr>
          <p:nvPr/>
        </p:nvSpPr>
        <p:spPr bwMode="auto">
          <a:xfrm>
            <a:off x="1066800" y="3429000"/>
            <a:ext cx="2133600" cy="609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/>
              <a:t>Daemon</a:t>
            </a:r>
          </a:p>
          <a:p>
            <a:pPr>
              <a:lnSpc>
                <a:spcPct val="100000"/>
              </a:lnSpc>
            </a:pPr>
            <a:r>
              <a:rPr lang="en-US"/>
              <a:t>e.g. </a:t>
            </a:r>
            <a:r>
              <a:rPr lang="en-US">
                <a:latin typeface="Courier New" pitchFamily="-65" charset="0"/>
              </a:rPr>
              <a:t>httpd</a:t>
            </a:r>
          </a:p>
        </p:txBody>
      </p:sp>
      <p:sp>
        <p:nvSpPr>
          <p:cNvPr id="1020947" name="Oval 19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init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667355" cy="762000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Unix Startup: Step 1</a:t>
            </a:r>
          </a:p>
        </p:txBody>
      </p:sp>
      <p:sp>
        <p:nvSpPr>
          <p:cNvPr id="1021955" name="Oval 3"/>
          <p:cNvSpPr>
            <a:spLocks noChangeArrowheads="1"/>
          </p:cNvSpPr>
          <p:nvPr/>
        </p:nvSpPr>
        <p:spPr bwMode="auto">
          <a:xfrm>
            <a:off x="2362199" y="5629275"/>
            <a:ext cx="1693019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init [1]</a:t>
            </a:r>
          </a:p>
        </p:txBody>
      </p:sp>
      <p:sp>
        <p:nvSpPr>
          <p:cNvPr id="1021956" name="Oval 4"/>
          <p:cNvSpPr>
            <a:spLocks noChangeArrowheads="1"/>
          </p:cNvSpPr>
          <p:nvPr/>
        </p:nvSpPr>
        <p:spPr bwMode="auto">
          <a:xfrm>
            <a:off x="2362199" y="3648075"/>
            <a:ext cx="1693019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/>
                <a:cs typeface="Courier New"/>
              </a:rPr>
              <a:t>[0]</a:t>
            </a:r>
          </a:p>
        </p:txBody>
      </p:sp>
      <p:sp>
        <p:nvSpPr>
          <p:cNvPr id="1021957" name="Line 5"/>
          <p:cNvSpPr>
            <a:spLocks noChangeShapeType="1"/>
          </p:cNvSpPr>
          <p:nvPr/>
        </p:nvSpPr>
        <p:spPr bwMode="auto">
          <a:xfrm flipH="1">
            <a:off x="3200400" y="4191000"/>
            <a:ext cx="0" cy="143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21958" name="Text Box 6"/>
          <p:cNvSpPr txBox="1">
            <a:spLocks noChangeArrowheads="1"/>
          </p:cNvSpPr>
          <p:nvPr/>
        </p:nvSpPr>
        <p:spPr bwMode="auto">
          <a:xfrm>
            <a:off x="4419600" y="3695700"/>
            <a:ext cx="38170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Process 0: handcrafted kernel process</a:t>
            </a:r>
          </a:p>
        </p:txBody>
      </p:sp>
      <p:sp>
        <p:nvSpPr>
          <p:cNvPr id="1021959" name="Text Box 7"/>
          <p:cNvSpPr txBox="1">
            <a:spLocks noChangeArrowheads="1"/>
          </p:cNvSpPr>
          <p:nvPr/>
        </p:nvSpPr>
        <p:spPr bwMode="auto">
          <a:xfrm>
            <a:off x="4419600" y="5715000"/>
            <a:ext cx="31730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Child process 1 execs /sbin/init</a:t>
            </a:r>
          </a:p>
        </p:txBody>
      </p:sp>
      <p:sp>
        <p:nvSpPr>
          <p:cNvPr id="1021960" name="Text Box 8"/>
          <p:cNvSpPr txBox="1">
            <a:spLocks noChangeArrowheads="1"/>
          </p:cNvSpPr>
          <p:nvPr/>
        </p:nvSpPr>
        <p:spPr bwMode="auto">
          <a:xfrm>
            <a:off x="390525" y="1371600"/>
            <a:ext cx="8220075" cy="1929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90513" indent="-290513" algn="l">
              <a:lnSpc>
                <a:spcPct val="110000"/>
              </a:lnSpc>
              <a:buFont typeface="Arial" pitchFamily="-65" charset="0"/>
              <a:buAutoNum type="arabicPeriod"/>
            </a:pPr>
            <a:r>
              <a:rPr lang="en-US" dirty="0">
                <a:latin typeface="Calibri"/>
                <a:cs typeface="Calibri"/>
              </a:rPr>
              <a:t>Pushing reset button loads the PC with the address of a small bootstrap program.</a:t>
            </a:r>
          </a:p>
          <a:p>
            <a:pPr marL="290513" indent="-290513" algn="l">
              <a:lnSpc>
                <a:spcPct val="140000"/>
              </a:lnSpc>
            </a:pPr>
            <a:r>
              <a:rPr lang="en-US" dirty="0">
                <a:latin typeface="Calibri"/>
                <a:cs typeface="Calibri"/>
              </a:rPr>
              <a:t>2. Bootstrap program loads the boot block (disk block 0).</a:t>
            </a:r>
          </a:p>
          <a:p>
            <a:pPr marL="290513" indent="-290513" algn="l">
              <a:lnSpc>
                <a:spcPct val="140000"/>
              </a:lnSpc>
            </a:pPr>
            <a:r>
              <a:rPr lang="en-US" dirty="0">
                <a:latin typeface="Calibri"/>
                <a:cs typeface="Calibri"/>
              </a:rPr>
              <a:t>3. Boot block program loads kernel binary (e.g., /boot/</a:t>
            </a:r>
            <a:r>
              <a:rPr lang="en-US" dirty="0" err="1">
                <a:latin typeface="Calibri"/>
                <a:cs typeface="Calibri"/>
              </a:rPr>
              <a:t>vmlinux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290513" indent="-290513" algn="l">
              <a:lnSpc>
                <a:spcPct val="140000"/>
              </a:lnSpc>
            </a:pPr>
            <a:r>
              <a:rPr lang="en-US" dirty="0">
                <a:latin typeface="Calibri"/>
                <a:cs typeface="Calibri"/>
              </a:rPr>
              <a:t>4. Boot block program passes control to kernel.</a:t>
            </a:r>
          </a:p>
          <a:p>
            <a:pPr marL="290513" indent="-290513" algn="l">
              <a:lnSpc>
                <a:spcPct val="140000"/>
              </a:lnSpc>
            </a:pPr>
            <a:r>
              <a:rPr lang="en-US" dirty="0">
                <a:latin typeface="Calibri"/>
                <a:cs typeface="Calibri"/>
              </a:rPr>
              <a:t>5. Kernel handcrafts the data structures for process 0.</a:t>
            </a:r>
          </a:p>
        </p:txBody>
      </p:sp>
      <p:sp>
        <p:nvSpPr>
          <p:cNvPr id="1021961" name="AutoShape 9"/>
          <p:cNvSpPr>
            <a:spLocks/>
          </p:cNvSpPr>
          <p:nvPr/>
        </p:nvSpPr>
        <p:spPr bwMode="auto">
          <a:xfrm>
            <a:off x="4099440" y="4713312"/>
            <a:ext cx="261889" cy="403175"/>
          </a:xfrm>
          <a:prstGeom prst="rightBrace">
            <a:avLst>
              <a:gd name="adj1" fmla="val 47222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prstTxWarp prst="textNoShape">
              <a:avLst/>
            </a:prstTxWarp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21962" name="Text Box 10"/>
          <p:cNvSpPr txBox="1">
            <a:spLocks noChangeArrowheads="1"/>
          </p:cNvSpPr>
          <p:nvPr/>
        </p:nvSpPr>
        <p:spPr bwMode="auto">
          <a:xfrm>
            <a:off x="4725033" y="4706938"/>
            <a:ext cx="2998379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Process 0 forks child process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Startup: Step 2</a:t>
            </a:r>
          </a:p>
        </p:txBody>
      </p:sp>
      <p:sp>
        <p:nvSpPr>
          <p:cNvPr id="1022979" name="Oval 3"/>
          <p:cNvSpPr>
            <a:spLocks noChangeArrowheads="1"/>
          </p:cNvSpPr>
          <p:nvPr/>
        </p:nvSpPr>
        <p:spPr bwMode="auto">
          <a:xfrm>
            <a:off x="3119438" y="25812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init [1]</a:t>
            </a:r>
          </a:p>
        </p:txBody>
      </p:sp>
      <p:sp>
        <p:nvSpPr>
          <p:cNvPr id="1022980" name="Oval 4"/>
          <p:cNvSpPr>
            <a:spLocks noChangeArrowheads="1"/>
          </p:cNvSpPr>
          <p:nvPr/>
        </p:nvSpPr>
        <p:spPr bwMode="auto">
          <a:xfrm>
            <a:off x="3119438" y="15906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[0]</a:t>
            </a:r>
          </a:p>
        </p:txBody>
      </p:sp>
      <p:sp>
        <p:nvSpPr>
          <p:cNvPr id="1022981" name="Line 5"/>
          <p:cNvSpPr>
            <a:spLocks noChangeShapeType="1"/>
          </p:cNvSpPr>
          <p:nvPr/>
        </p:nvSpPr>
        <p:spPr bwMode="auto">
          <a:xfrm flipH="1">
            <a:off x="3957638" y="21240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2982" name="Oval 6"/>
          <p:cNvSpPr>
            <a:spLocks noChangeArrowheads="1"/>
          </p:cNvSpPr>
          <p:nvPr/>
        </p:nvSpPr>
        <p:spPr bwMode="auto">
          <a:xfrm>
            <a:off x="3119438" y="35718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getty</a:t>
            </a:r>
          </a:p>
        </p:txBody>
      </p:sp>
      <p:sp>
        <p:nvSpPr>
          <p:cNvPr id="1022983" name="Line 7"/>
          <p:cNvSpPr>
            <a:spLocks noChangeShapeType="1"/>
          </p:cNvSpPr>
          <p:nvPr/>
        </p:nvSpPr>
        <p:spPr bwMode="auto">
          <a:xfrm flipH="1">
            <a:off x="3957638" y="31146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2984" name="Line 8"/>
          <p:cNvSpPr>
            <a:spLocks noChangeShapeType="1"/>
          </p:cNvSpPr>
          <p:nvPr/>
        </p:nvSpPr>
        <p:spPr bwMode="auto">
          <a:xfrm flipH="1">
            <a:off x="2433638" y="3038475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2985" name="Oval 9"/>
          <p:cNvSpPr>
            <a:spLocks noChangeArrowheads="1"/>
          </p:cNvSpPr>
          <p:nvPr/>
        </p:nvSpPr>
        <p:spPr bwMode="auto">
          <a:xfrm>
            <a:off x="228600" y="3505200"/>
            <a:ext cx="2433638" cy="914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Daemons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e.g., </a:t>
            </a:r>
            <a:r>
              <a:rPr lang="en-US" dirty="0" err="1">
                <a:latin typeface="Courier New" pitchFamily="-65" charset="0"/>
              </a:rPr>
              <a:t>ftpd</a:t>
            </a:r>
            <a:r>
              <a:rPr lang="en-US" dirty="0">
                <a:latin typeface="Courier New" pitchFamily="-65" charset="0"/>
              </a:rPr>
              <a:t>, </a:t>
            </a:r>
            <a:r>
              <a:rPr lang="en-US" dirty="0" err="1">
                <a:latin typeface="Courier New" pitchFamily="-65" charset="0"/>
              </a:rPr>
              <a:t>httpd</a:t>
            </a:r>
            <a:endParaRPr lang="en-US" dirty="0"/>
          </a:p>
        </p:txBody>
      </p:sp>
      <p:sp>
        <p:nvSpPr>
          <p:cNvPr id="1022986" name="Text Box 10"/>
          <p:cNvSpPr txBox="1">
            <a:spLocks noChangeArrowheads="1"/>
          </p:cNvSpPr>
          <p:nvPr/>
        </p:nvSpPr>
        <p:spPr bwMode="auto">
          <a:xfrm>
            <a:off x="609600" y="2597150"/>
            <a:ext cx="1833563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/etc/inittab</a:t>
            </a:r>
          </a:p>
        </p:txBody>
      </p:sp>
      <p:sp>
        <p:nvSpPr>
          <p:cNvPr id="1022987" name="Line 11"/>
          <p:cNvSpPr>
            <a:spLocks noChangeShapeType="1"/>
          </p:cNvSpPr>
          <p:nvPr/>
        </p:nvSpPr>
        <p:spPr bwMode="auto">
          <a:xfrm>
            <a:off x="2457450" y="2820988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2988" name="Text Box 12"/>
          <p:cNvSpPr txBox="1">
            <a:spLocks noChangeArrowheads="1"/>
          </p:cNvSpPr>
          <p:nvPr/>
        </p:nvSpPr>
        <p:spPr bwMode="auto">
          <a:xfrm>
            <a:off x="5662613" y="2803525"/>
            <a:ext cx="3176587" cy="1082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pitchFamily="-65" charset="0"/>
              </a:rPr>
              <a:t>init</a:t>
            </a: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forks and execs daemons per </a:t>
            </a:r>
            <a:r>
              <a:rPr lang="en-US" dirty="0">
                <a:latin typeface="Courier New" pitchFamily="-65" charset="0"/>
              </a:rPr>
              <a:t>/etc/</a:t>
            </a:r>
            <a:r>
              <a:rPr lang="en-US" dirty="0" err="1">
                <a:latin typeface="Courier New" pitchFamily="-65" charset="0"/>
              </a:rPr>
              <a:t>inittab</a:t>
            </a:r>
            <a:r>
              <a:rPr lang="en-US" dirty="0"/>
              <a:t>, </a:t>
            </a:r>
            <a:r>
              <a:rPr lang="en-US" dirty="0">
                <a:latin typeface="Calibri"/>
                <a:cs typeface="Calibri"/>
              </a:rPr>
              <a:t>and forks and execs a </a:t>
            </a:r>
            <a:r>
              <a:rPr lang="en-US" dirty="0" err="1">
                <a:latin typeface="Courier New" pitchFamily="-65" charset="0"/>
              </a:rPr>
              <a:t>getty</a:t>
            </a:r>
            <a:r>
              <a:rPr lang="en-US" dirty="0">
                <a:latin typeface="Calibri"/>
                <a:cs typeface="Calibri"/>
              </a:rPr>
              <a:t> program for the console</a:t>
            </a:r>
          </a:p>
        </p:txBody>
      </p:sp>
      <p:sp>
        <p:nvSpPr>
          <p:cNvPr id="1022989" name="AutoShape 13"/>
          <p:cNvSpPr>
            <a:spLocks/>
          </p:cNvSpPr>
          <p:nvPr/>
        </p:nvSpPr>
        <p:spPr bwMode="auto">
          <a:xfrm>
            <a:off x="4800600" y="3048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Startup: Step 3</a:t>
            </a:r>
          </a:p>
        </p:txBody>
      </p:sp>
      <p:sp>
        <p:nvSpPr>
          <p:cNvPr id="1024003" name="Oval 3"/>
          <p:cNvSpPr>
            <a:spLocks noChangeArrowheads="1"/>
          </p:cNvSpPr>
          <p:nvPr/>
        </p:nvSpPr>
        <p:spPr bwMode="auto">
          <a:xfrm>
            <a:off x="3119438" y="25812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init [1]</a:t>
            </a:r>
          </a:p>
        </p:txBody>
      </p:sp>
      <p:sp>
        <p:nvSpPr>
          <p:cNvPr id="1024004" name="Oval 4"/>
          <p:cNvSpPr>
            <a:spLocks noChangeArrowheads="1"/>
          </p:cNvSpPr>
          <p:nvPr/>
        </p:nvSpPr>
        <p:spPr bwMode="auto">
          <a:xfrm>
            <a:off x="3119438" y="15906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[0]</a:t>
            </a:r>
          </a:p>
        </p:txBody>
      </p:sp>
      <p:sp>
        <p:nvSpPr>
          <p:cNvPr id="1024005" name="Line 5"/>
          <p:cNvSpPr>
            <a:spLocks noChangeShapeType="1"/>
          </p:cNvSpPr>
          <p:nvPr/>
        </p:nvSpPr>
        <p:spPr bwMode="auto">
          <a:xfrm flipH="1">
            <a:off x="3957638" y="21240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06" name="Text Box 6"/>
          <p:cNvSpPr txBox="1">
            <a:spLocks noChangeArrowheads="1"/>
          </p:cNvSpPr>
          <p:nvPr/>
        </p:nvSpPr>
        <p:spPr bwMode="auto">
          <a:xfrm>
            <a:off x="5257800" y="3351213"/>
            <a:ext cx="2514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err="1">
                <a:latin typeface="Courier New" pitchFamily="-65" charset="0"/>
              </a:rPr>
              <a:t>getty</a:t>
            </a:r>
            <a:r>
              <a:rPr lang="en-US" dirty="0">
                <a:latin typeface="Calibri"/>
                <a:cs typeface="Calibri"/>
              </a:rPr>
              <a:t> process execs a </a:t>
            </a:r>
            <a:r>
              <a:rPr lang="en-US" dirty="0" smtClean="0">
                <a:latin typeface="Courier New" pitchFamily="-65" charset="0"/>
              </a:rPr>
              <a:t>login</a:t>
            </a:r>
            <a:r>
              <a:rPr lang="en-US" dirty="0"/>
              <a:t> </a:t>
            </a:r>
            <a:r>
              <a:rPr lang="en-US" dirty="0" smtClean="0">
                <a:latin typeface="Calibri"/>
                <a:cs typeface="Calibri"/>
              </a:rPr>
              <a:t>program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024007" name="Oval 7"/>
          <p:cNvSpPr>
            <a:spLocks noChangeArrowheads="1"/>
          </p:cNvSpPr>
          <p:nvPr/>
        </p:nvSpPr>
        <p:spPr bwMode="auto">
          <a:xfrm>
            <a:off x="3119438" y="35718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login</a:t>
            </a:r>
          </a:p>
        </p:txBody>
      </p:sp>
      <p:sp>
        <p:nvSpPr>
          <p:cNvPr id="1024008" name="Line 8"/>
          <p:cNvSpPr>
            <a:spLocks noChangeShapeType="1"/>
          </p:cNvSpPr>
          <p:nvPr/>
        </p:nvSpPr>
        <p:spPr bwMode="auto">
          <a:xfrm flipH="1">
            <a:off x="3957638" y="31146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Startup: Step 4</a:t>
            </a:r>
          </a:p>
        </p:txBody>
      </p:sp>
      <p:sp>
        <p:nvSpPr>
          <p:cNvPr id="1025027" name="Oval 3"/>
          <p:cNvSpPr>
            <a:spLocks noChangeArrowheads="1"/>
          </p:cNvSpPr>
          <p:nvPr/>
        </p:nvSpPr>
        <p:spPr bwMode="auto">
          <a:xfrm>
            <a:off x="3119438" y="25812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init [1]</a:t>
            </a:r>
          </a:p>
        </p:txBody>
      </p:sp>
      <p:sp>
        <p:nvSpPr>
          <p:cNvPr id="1025028" name="Oval 4"/>
          <p:cNvSpPr>
            <a:spLocks noChangeArrowheads="1"/>
          </p:cNvSpPr>
          <p:nvPr/>
        </p:nvSpPr>
        <p:spPr bwMode="auto">
          <a:xfrm>
            <a:off x="3119438" y="15906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[0]</a:t>
            </a:r>
          </a:p>
        </p:txBody>
      </p:sp>
      <p:sp>
        <p:nvSpPr>
          <p:cNvPr id="1025029" name="Line 5"/>
          <p:cNvSpPr>
            <a:spLocks noChangeShapeType="1"/>
          </p:cNvSpPr>
          <p:nvPr/>
        </p:nvSpPr>
        <p:spPr bwMode="auto">
          <a:xfrm flipH="1">
            <a:off x="3957638" y="21240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30" name="Text Box 6"/>
          <p:cNvSpPr txBox="1">
            <a:spLocks noChangeArrowheads="1"/>
          </p:cNvSpPr>
          <p:nvPr/>
        </p:nvSpPr>
        <p:spPr bwMode="auto">
          <a:xfrm>
            <a:off x="5181600" y="3276600"/>
            <a:ext cx="396240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login reads login and </a:t>
            </a:r>
            <a:r>
              <a:rPr lang="en-US" dirty="0" err="1">
                <a:latin typeface="Calibri"/>
                <a:cs typeface="Calibri"/>
              </a:rPr>
              <a:t>passwd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if OK, it execs a </a:t>
            </a:r>
            <a:r>
              <a:rPr lang="en-US" i="1" dirty="0">
                <a:latin typeface="Calibri"/>
                <a:cs typeface="Calibri"/>
              </a:rPr>
              <a:t>shell.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if not OK, it execs another</a:t>
            </a:r>
            <a:r>
              <a:rPr lang="en-US" dirty="0"/>
              <a:t> </a:t>
            </a:r>
            <a:r>
              <a:rPr lang="en-US" dirty="0" err="1">
                <a:latin typeface="Courier New" pitchFamily="-65" charset="0"/>
              </a:rPr>
              <a:t>getty</a:t>
            </a:r>
            <a:endParaRPr lang="en-US" sz="1600" dirty="0">
              <a:latin typeface="Courier New" pitchFamily="-65" charset="0"/>
            </a:endParaRPr>
          </a:p>
        </p:txBody>
      </p:sp>
      <p:sp>
        <p:nvSpPr>
          <p:cNvPr id="1025031" name="Oval 7"/>
          <p:cNvSpPr>
            <a:spLocks noChangeArrowheads="1"/>
          </p:cNvSpPr>
          <p:nvPr/>
        </p:nvSpPr>
        <p:spPr bwMode="auto">
          <a:xfrm>
            <a:off x="3119438" y="3571875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tcsh</a:t>
            </a:r>
          </a:p>
        </p:txBody>
      </p:sp>
      <p:sp>
        <p:nvSpPr>
          <p:cNvPr id="1025032" name="Line 8"/>
          <p:cNvSpPr>
            <a:spLocks noChangeShapeType="1"/>
          </p:cNvSpPr>
          <p:nvPr/>
        </p:nvSpPr>
        <p:spPr bwMode="auto">
          <a:xfrm flipH="1">
            <a:off x="3957638" y="3114675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Run-Time Picture</a:t>
            </a:r>
          </a:p>
        </p:txBody>
      </p:sp>
      <p:sp>
        <p:nvSpPr>
          <p:cNvPr id="105779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Login shell</a:t>
            </a:r>
          </a:p>
        </p:txBody>
      </p:sp>
      <p:sp>
        <p:nvSpPr>
          <p:cNvPr id="105779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Child</a:t>
            </a:r>
          </a:p>
        </p:txBody>
      </p:sp>
      <p:sp>
        <p:nvSpPr>
          <p:cNvPr id="105779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Child</a:t>
            </a:r>
          </a:p>
        </p:txBody>
      </p:sp>
      <p:sp>
        <p:nvSpPr>
          <p:cNvPr id="105779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Child</a:t>
            </a:r>
          </a:p>
        </p:txBody>
      </p:sp>
      <p:sp>
        <p:nvSpPr>
          <p:cNvPr id="105779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Grandchild</a:t>
            </a:r>
          </a:p>
        </p:txBody>
      </p:sp>
      <p:sp>
        <p:nvSpPr>
          <p:cNvPr id="105780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/>
                <a:cs typeface="Calibri"/>
              </a:rPr>
              <a:t>Grandchild</a:t>
            </a:r>
          </a:p>
        </p:txBody>
      </p:sp>
      <p:sp>
        <p:nvSpPr>
          <p:cNvPr id="105780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80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57803" name="Oval 11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[0]</a:t>
            </a:r>
          </a:p>
        </p:txBody>
      </p:sp>
      <p:sp>
        <p:nvSpPr>
          <p:cNvPr id="1057804" name="Line 12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805" name="Line 13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806" name="Line 14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57807" name="Line 15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57808" name="Line 16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57809" name="Line 17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810" name="Oval 18"/>
          <p:cNvSpPr>
            <a:spLocks noChangeArrowheads="1"/>
          </p:cNvSpPr>
          <p:nvPr/>
        </p:nvSpPr>
        <p:spPr bwMode="auto">
          <a:xfrm>
            <a:off x="1066800" y="3429000"/>
            <a:ext cx="2133600" cy="609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Daemon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e.g. </a:t>
            </a:r>
            <a:r>
              <a:rPr lang="en-US" dirty="0" err="1">
                <a:latin typeface="Courier New" pitchFamily="-65" charset="0"/>
              </a:rPr>
              <a:t>httpd</a:t>
            </a:r>
            <a:endParaRPr lang="en-US" dirty="0">
              <a:latin typeface="Courier New" pitchFamily="-65" charset="0"/>
            </a:endParaRPr>
          </a:p>
        </p:txBody>
      </p:sp>
      <p:sp>
        <p:nvSpPr>
          <p:cNvPr id="1057811" name="Oval 19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-65" charset="0"/>
              </a:rPr>
              <a:t>init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9865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Do Linkers Do?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93826"/>
            <a:ext cx="8624887" cy="525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Step </a:t>
            </a:r>
            <a:r>
              <a:rPr lang="en-GB" dirty="0" smtClean="0"/>
              <a:t>1: </a:t>
            </a:r>
            <a:r>
              <a:rPr lang="en-GB" dirty="0"/>
              <a:t>Symbol </a:t>
            </a:r>
            <a:r>
              <a:rPr lang="en-GB" dirty="0" smtClean="0"/>
              <a:t>resolution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define and reference </a:t>
            </a:r>
            <a:r>
              <a:rPr lang="en-GB" i="1" dirty="0"/>
              <a:t>symbols</a:t>
            </a:r>
            <a:r>
              <a:rPr lang="en-GB" dirty="0"/>
              <a:t> (variables and functions):</a:t>
            </a:r>
          </a:p>
          <a:p>
            <a:pPr lvl="2">
              <a:lnSpc>
                <a:spcPct val="101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void swap() {…}   /* define symbol swap */</a:t>
            </a:r>
          </a:p>
          <a:p>
            <a:pPr lvl="2">
              <a:lnSpc>
                <a:spcPct val="101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swap();           /* reference symbol swap */</a:t>
            </a:r>
          </a:p>
          <a:p>
            <a:pPr lvl="2">
              <a:lnSpc>
                <a:spcPct val="101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 *</a:t>
            </a:r>
            <a:r>
              <a:rPr lang="en-GB" sz="1800" b="1" dirty="0" err="1">
                <a:latin typeface="Courier New" pitchFamily="49" charset="0"/>
              </a:rPr>
              <a:t>xp</a:t>
            </a:r>
            <a:r>
              <a:rPr lang="en-GB" sz="1800" b="1" dirty="0">
                <a:latin typeface="Courier New" pitchFamily="49" charset="0"/>
              </a:rPr>
              <a:t> = &amp;x;     /* define </a:t>
            </a:r>
            <a:r>
              <a:rPr lang="en-GB" sz="1800" b="1" dirty="0" err="1">
                <a:latin typeface="Courier New" pitchFamily="49" charset="0"/>
              </a:rPr>
              <a:t>xp</a:t>
            </a:r>
            <a:r>
              <a:rPr lang="en-GB" sz="1800" b="1" dirty="0">
                <a:latin typeface="Courier New" pitchFamily="49" charset="0"/>
              </a:rPr>
              <a:t>, reference x */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 definitions are stored (by compiler) in </a:t>
            </a:r>
            <a:r>
              <a:rPr lang="en-GB" i="1" dirty="0"/>
              <a:t>symbol table</a:t>
            </a:r>
            <a:r>
              <a:rPr lang="en-GB" dirty="0"/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 table is an array of </a:t>
            </a:r>
            <a:r>
              <a:rPr lang="en-GB" dirty="0" err="1"/>
              <a:t>structs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entry includes name, type, size, and location of symbol.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 associates each symbol reference with exactly one symbol definition.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2362200"/>
          </a:xfrm>
        </p:spPr>
        <p:txBody>
          <a:bodyPr/>
          <a:lstStyle/>
          <a:p>
            <a:pPr>
              <a:lnSpc>
                <a:spcPct val="85000"/>
              </a:lnSpc>
              <a:tabLst>
                <a:tab pos="1492250" algn="l"/>
              </a:tabLst>
            </a:pPr>
            <a:r>
              <a:rPr lang="en-US" dirty="0"/>
              <a:t>A </a:t>
            </a:r>
            <a:r>
              <a:rPr lang="en-US" i="1" dirty="0">
                <a:solidFill>
                  <a:srgbClr val="FF33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lnSpc>
                <a:spcPct val="90000"/>
              </a:lnSpc>
              <a:tabLst>
                <a:tab pos="1492250" algn="l"/>
              </a:tabLst>
            </a:pPr>
            <a:r>
              <a:rPr lang="en-US" sz="1800" dirty="0" err="1">
                <a:latin typeface="Courier New" pitchFamily="-65" charset="0"/>
              </a:rPr>
              <a:t>sh</a:t>
            </a:r>
            <a:r>
              <a:rPr lang="en-US" sz="1800" dirty="0"/>
              <a:t>	Original Unix Bourne Shell</a:t>
            </a:r>
          </a:p>
          <a:p>
            <a:pPr lvl="1">
              <a:lnSpc>
                <a:spcPct val="90000"/>
              </a:lnSpc>
              <a:tabLst>
                <a:tab pos="1492250" algn="l"/>
              </a:tabLst>
            </a:pPr>
            <a:r>
              <a:rPr lang="en-US" sz="1800" dirty="0" err="1">
                <a:latin typeface="Courier New" pitchFamily="-65" charset="0"/>
              </a:rPr>
              <a:t>csh</a:t>
            </a:r>
            <a:r>
              <a:rPr lang="en-US" sz="1800" dirty="0">
                <a:latin typeface="Courier New" pitchFamily="-65" charset="0"/>
              </a:rPr>
              <a:t>	</a:t>
            </a:r>
            <a:r>
              <a:rPr lang="en-US" sz="1800" dirty="0"/>
              <a:t>BSD Unix C Shell</a:t>
            </a:r>
          </a:p>
          <a:p>
            <a:pPr lvl="1">
              <a:lnSpc>
                <a:spcPct val="90000"/>
              </a:lnSpc>
              <a:tabLst>
                <a:tab pos="1492250" algn="l"/>
              </a:tabLst>
            </a:pPr>
            <a:r>
              <a:rPr lang="en-US" sz="1800" dirty="0" err="1">
                <a:latin typeface="Courier New" pitchFamily="-65" charset="0"/>
              </a:rPr>
              <a:t>tcsh</a:t>
            </a:r>
            <a:r>
              <a:rPr lang="en-US" sz="1800" dirty="0">
                <a:latin typeface="Courier New" pitchFamily="-65" charset="0"/>
              </a:rPr>
              <a:t>	</a:t>
            </a:r>
            <a:r>
              <a:rPr lang="en-US" sz="1800" dirty="0"/>
              <a:t>Enhanced C Shell </a:t>
            </a:r>
          </a:p>
          <a:p>
            <a:pPr lvl="1">
              <a:lnSpc>
                <a:spcPct val="90000"/>
              </a:lnSpc>
              <a:tabLst>
                <a:tab pos="1492250" algn="l"/>
              </a:tabLst>
            </a:pPr>
            <a:r>
              <a:rPr lang="en-US" sz="1800" dirty="0">
                <a:latin typeface="Courier New" pitchFamily="-65" charset="0"/>
              </a:rPr>
              <a:t>bash	</a:t>
            </a:r>
            <a:r>
              <a:rPr lang="en-US" sz="1800" dirty="0"/>
              <a:t>Bourne-Again Shell</a:t>
            </a:r>
            <a:r>
              <a:rPr lang="en-US" sz="1800" dirty="0">
                <a:latin typeface="Courier New" pitchFamily="-65" charset="0"/>
              </a:rPr>
              <a:t> </a:t>
            </a:r>
            <a:endParaRPr lang="en-US" sz="1800" dirty="0"/>
          </a:p>
        </p:txBody>
      </p:sp>
      <p:sp>
        <p:nvSpPr>
          <p:cNvPr id="1026052" name="Text Box 4"/>
          <p:cNvSpPr txBox="1">
            <a:spLocks noChangeArrowheads="1"/>
          </p:cNvSpPr>
          <p:nvPr/>
        </p:nvSpPr>
        <p:spPr bwMode="auto">
          <a:xfrm>
            <a:off x="685800" y="3227388"/>
            <a:ext cx="4800600" cy="3402012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ourier New" pitchFamily="-65" charset="0"/>
              </a:rPr>
              <a:t>int main() </a:t>
            </a:r>
          </a:p>
          <a:p>
            <a:pPr algn="l"/>
            <a:r>
              <a:rPr lang="en-US" sz="1600">
                <a:latin typeface="Courier New" pitchFamily="-65" charset="0"/>
              </a:rPr>
              <a:t>{</a:t>
            </a:r>
          </a:p>
          <a:p>
            <a:pPr algn="l"/>
            <a:r>
              <a:rPr lang="en-US" sz="1600">
                <a:latin typeface="Courier New" pitchFamily="-65" charset="0"/>
              </a:rPr>
              <a:t>    char cmdline[MAXLINE]; </a:t>
            </a:r>
          </a:p>
          <a:p>
            <a:pPr algn="l"/>
            <a:endParaRPr lang="en-US" sz="1600">
              <a:latin typeface="Courier New" pitchFamily="-65" charset="0"/>
            </a:endParaRPr>
          </a:p>
          <a:p>
            <a:pPr algn="l"/>
            <a:r>
              <a:rPr lang="en-US" sz="1600">
                <a:latin typeface="Courier New" pitchFamily="-65" charset="0"/>
              </a:rPr>
              <a:t>    while (1) {</a:t>
            </a:r>
          </a:p>
          <a:p>
            <a:pPr algn="l"/>
            <a:r>
              <a:rPr lang="en-US" sz="1600">
                <a:latin typeface="Courier New" pitchFamily="-65" charset="0"/>
              </a:rPr>
              <a:t>	/* read */</a:t>
            </a:r>
          </a:p>
          <a:p>
            <a:pPr algn="l"/>
            <a:r>
              <a:rPr lang="en-US" sz="1600">
                <a:latin typeface="Courier New" pitchFamily="-65" charset="0"/>
              </a:rPr>
              <a:t>	printf("&gt; ");                   </a:t>
            </a:r>
          </a:p>
          <a:p>
            <a:pPr algn="l"/>
            <a:r>
              <a:rPr lang="en-US" sz="1600">
                <a:latin typeface="Courier New" pitchFamily="-65" charset="0"/>
              </a:rPr>
              <a:t>	Fgets(cmdline, MAXLINE, stdin); </a:t>
            </a:r>
          </a:p>
          <a:p>
            <a:pPr algn="l"/>
            <a:r>
              <a:rPr lang="en-US" sz="1600">
                <a:latin typeface="Courier New" pitchFamily="-65" charset="0"/>
              </a:rPr>
              <a:t>	if (feof(stdin))</a:t>
            </a:r>
          </a:p>
          <a:p>
            <a:pPr algn="l"/>
            <a:r>
              <a:rPr lang="en-US" sz="1600">
                <a:latin typeface="Courier New" pitchFamily="-65" charset="0"/>
              </a:rPr>
              <a:t>	    exit(0);</a:t>
            </a:r>
          </a:p>
          <a:p>
            <a:pPr algn="l"/>
            <a:endParaRPr lang="en-US" sz="1600">
              <a:latin typeface="Courier New" pitchFamily="-65" charset="0"/>
            </a:endParaRPr>
          </a:p>
          <a:p>
            <a:pPr algn="l"/>
            <a:r>
              <a:rPr lang="en-US" sz="1600">
                <a:latin typeface="Courier New" pitchFamily="-65" charset="0"/>
              </a:rPr>
              <a:t>	/* evaluate */</a:t>
            </a:r>
          </a:p>
          <a:p>
            <a:pPr algn="l"/>
            <a:r>
              <a:rPr lang="en-US" sz="1600">
                <a:latin typeface="Courier New" pitchFamily="-65" charset="0"/>
              </a:rPr>
              <a:t>	eval(cmdline);</a:t>
            </a:r>
          </a:p>
          <a:p>
            <a:pPr algn="l"/>
            <a:r>
              <a:rPr lang="en-US" sz="1600">
                <a:latin typeface="Courier New" pitchFamily="-65" charset="0"/>
              </a:rPr>
              <a:t>    } </a:t>
            </a:r>
          </a:p>
          <a:p>
            <a:pPr algn="l"/>
            <a:r>
              <a:rPr lang="en-US" sz="1600">
                <a:latin typeface="Courier New" pitchFamily="-65" charset="0"/>
              </a:rPr>
              <a:t>}</a:t>
            </a:r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5486400" y="527685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prstTxWarp prst="textNoShape">
              <a:avLst/>
            </a:prstTxWarp>
          </a:bodyPr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-65" charset="2"/>
              <a:buNone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cs typeface="Calibri"/>
              </a:rPr>
              <a:t>Execution is a sequence of read/evaluate steps</a:t>
            </a:r>
          </a:p>
        </p:txBody>
      </p:sp>
      <p:sp>
        <p:nvSpPr>
          <p:cNvPr id="1026054" name="Text Box 6"/>
          <p:cNvSpPr txBox="1">
            <a:spLocks noChangeArrowheads="1"/>
          </p:cNvSpPr>
          <p:nvPr/>
        </p:nvSpPr>
        <p:spPr bwMode="auto">
          <a:xfrm>
            <a:off x="6528277" y="3932238"/>
            <a:ext cx="1192845" cy="76328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A simple </a:t>
            </a:r>
          </a:p>
          <a:p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example</a:t>
            </a:r>
          </a:p>
        </p:txBody>
      </p:sp>
      <p:sp>
        <p:nvSpPr>
          <p:cNvPr id="1026055" name="Line 7"/>
          <p:cNvSpPr>
            <a:spLocks noChangeShapeType="1"/>
          </p:cNvSpPr>
          <p:nvPr/>
        </p:nvSpPr>
        <p:spPr bwMode="auto">
          <a:xfrm flipH="1">
            <a:off x="5486400" y="4343400"/>
            <a:ext cx="762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lIns="45720" rIns="4572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757988" cy="781050"/>
          </a:xfrm>
        </p:spPr>
        <p:txBody>
          <a:bodyPr/>
          <a:lstStyle/>
          <a:p>
            <a:r>
              <a:rPr lang="en-US"/>
              <a:t>Simple Shell </a:t>
            </a:r>
            <a:r>
              <a:rPr lang="en-US">
                <a:latin typeface="Courier New" pitchFamily="-65" charset="0"/>
              </a:rPr>
              <a:t>eval</a:t>
            </a:r>
            <a:r>
              <a:rPr lang="en-US"/>
              <a:t> Function</a:t>
            </a:r>
          </a:p>
        </p:txBody>
      </p:sp>
      <p:sp>
        <p:nvSpPr>
          <p:cNvPr id="102707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40725" cy="538797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ourier New" pitchFamily="-65" charset="0"/>
              </a:rPr>
              <a:t>void eval(char *cmdline) </a:t>
            </a:r>
          </a:p>
          <a:p>
            <a:pPr algn="l"/>
            <a:r>
              <a:rPr lang="en-US" sz="1600">
                <a:latin typeface="Courier New" pitchFamily="-65" charset="0"/>
              </a:rPr>
              <a:t>{</a:t>
            </a:r>
          </a:p>
          <a:p>
            <a:pPr algn="l"/>
            <a:r>
              <a:rPr lang="en-US" sz="1600">
                <a:latin typeface="Courier New" pitchFamily="-65" charset="0"/>
              </a:rPr>
              <a:t>    char *argv[MAXARGS]; /* argv for execve() */</a:t>
            </a:r>
          </a:p>
          <a:p>
            <a:pPr algn="l"/>
            <a:r>
              <a:rPr lang="en-US" sz="1600">
                <a:latin typeface="Courier New" pitchFamily="-65" charset="0"/>
              </a:rPr>
              <a:t>    int bg;              /* should the job run in bg or fg? */</a:t>
            </a:r>
          </a:p>
          <a:p>
            <a:pPr algn="l"/>
            <a:r>
              <a:rPr lang="en-US" sz="1600">
                <a:latin typeface="Courier New" pitchFamily="-65" charset="0"/>
              </a:rPr>
              <a:t>    pid_t pid;           /* process id */</a:t>
            </a:r>
          </a:p>
          <a:p>
            <a:pPr algn="l"/>
            <a:endParaRPr lang="en-US" sz="1600">
              <a:latin typeface="Courier New" pitchFamily="-65" charset="0"/>
            </a:endParaRPr>
          </a:p>
          <a:p>
            <a:pPr algn="l"/>
            <a:r>
              <a:rPr lang="en-US" sz="1600">
                <a:latin typeface="Courier New" pitchFamily="-65" charset="0"/>
              </a:rPr>
              <a:t>    bg = parseline(cmdline, argv); </a:t>
            </a:r>
          </a:p>
          <a:p>
            <a:pPr algn="l"/>
            <a:r>
              <a:rPr lang="en-US" sz="1600">
                <a:latin typeface="Courier New" pitchFamily="-65" charset="0"/>
              </a:rPr>
              <a:t>    if (!builtin_command(argv)) { </a:t>
            </a:r>
          </a:p>
          <a:p>
            <a:pPr algn="l"/>
            <a:r>
              <a:rPr lang="en-US" sz="1600">
                <a:latin typeface="Courier New" pitchFamily="-65" charset="0"/>
              </a:rPr>
              <a:t>	if ((pid = Fork()) == 0) {   /* child runs user job */</a:t>
            </a:r>
          </a:p>
          <a:p>
            <a:pPr algn="l"/>
            <a:r>
              <a:rPr lang="en-US" sz="1600">
                <a:latin typeface="Courier New" pitchFamily="-65" charset="0"/>
              </a:rPr>
              <a:t>	    if (execve(argv[0], argv, environ) &lt; 0) {</a:t>
            </a:r>
          </a:p>
          <a:p>
            <a:pPr algn="l"/>
            <a:r>
              <a:rPr lang="en-US" sz="1600">
                <a:latin typeface="Courier New" pitchFamily="-65" charset="0"/>
              </a:rPr>
              <a:t>		printf("%s: Command not found.\n", argv[0]);</a:t>
            </a:r>
          </a:p>
          <a:p>
            <a:pPr algn="l"/>
            <a:r>
              <a:rPr lang="en-US" sz="1600">
                <a:latin typeface="Courier New" pitchFamily="-65" charset="0"/>
              </a:rPr>
              <a:t>		exit(0);</a:t>
            </a:r>
          </a:p>
          <a:p>
            <a:pPr algn="l"/>
            <a:r>
              <a:rPr lang="en-US" sz="1600">
                <a:latin typeface="Courier New" pitchFamily="-65" charset="0"/>
              </a:rPr>
              <a:t>	    }</a:t>
            </a:r>
          </a:p>
          <a:p>
            <a:pPr algn="l"/>
            <a:r>
              <a:rPr lang="en-US" sz="1600">
                <a:latin typeface="Courier New" pitchFamily="-65" charset="0"/>
              </a:rPr>
              <a:t>	}</a:t>
            </a:r>
          </a:p>
          <a:p>
            <a:pPr algn="l"/>
            <a:endParaRPr lang="en-US" sz="1600">
              <a:latin typeface="Courier New" pitchFamily="-65" charset="0"/>
            </a:endParaRPr>
          </a:p>
          <a:p>
            <a:pPr algn="l"/>
            <a:r>
              <a:rPr lang="en-US" sz="1600">
                <a:latin typeface="Courier New" pitchFamily="-65" charset="0"/>
              </a:rPr>
              <a:t>	if (!bg) {   /* parent waits for fg job to terminate */</a:t>
            </a:r>
          </a:p>
          <a:p>
            <a:pPr algn="l"/>
            <a:r>
              <a:rPr lang="en-US" sz="1600">
                <a:latin typeface="Courier New" pitchFamily="-65" charset="0"/>
              </a:rPr>
              <a:t>           int status;</a:t>
            </a:r>
          </a:p>
          <a:p>
            <a:pPr algn="l"/>
            <a:r>
              <a:rPr lang="en-US" sz="1600">
                <a:latin typeface="Courier New" pitchFamily="-65" charset="0"/>
              </a:rPr>
              <a:t>           if (waitpid(pid, &amp;status, 0) &lt; 0)</a:t>
            </a:r>
          </a:p>
          <a:p>
            <a:pPr algn="l"/>
            <a:r>
              <a:rPr lang="en-US" sz="1600">
                <a:latin typeface="Courier New" pitchFamily="-65" charset="0"/>
              </a:rPr>
              <a:t>		unix_error("waitfg: waitpid error");</a:t>
            </a:r>
          </a:p>
          <a:p>
            <a:pPr algn="l"/>
            <a:r>
              <a:rPr lang="en-US" sz="1600">
                <a:latin typeface="Courier New" pitchFamily="-65" charset="0"/>
              </a:rPr>
              <a:t>	}</a:t>
            </a:r>
          </a:p>
          <a:p>
            <a:pPr algn="l"/>
            <a:r>
              <a:rPr lang="en-US" sz="1600">
                <a:latin typeface="Courier New" pitchFamily="-65" charset="0"/>
              </a:rPr>
              <a:t>	else         /* otherwise, don’t wait for bg job */</a:t>
            </a:r>
          </a:p>
          <a:p>
            <a:pPr algn="l"/>
            <a:r>
              <a:rPr lang="en-US" sz="1600">
                <a:latin typeface="Courier New" pitchFamily="-65" charset="0"/>
              </a:rPr>
              <a:t>	    printf("%d %s", pid, cmdline);</a:t>
            </a:r>
          </a:p>
          <a:p>
            <a:pPr algn="l"/>
            <a:r>
              <a:rPr lang="en-US" sz="1600">
                <a:latin typeface="Courier New" pitchFamily="-65" charset="0"/>
              </a:rPr>
              <a:t>    }</a:t>
            </a:r>
          </a:p>
          <a:p>
            <a:pPr algn="l"/>
            <a:r>
              <a:rPr lang="en-US" sz="1600">
                <a:latin typeface="Courier New" pitchFamily="-65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3089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</a:p>
          <a:p>
            <a:pPr marL="593725" lvl="3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% sleep 7200; </a:t>
            </a:r>
            <a:r>
              <a:rPr lang="en-GB" sz="1800" b="1" dirty="0" err="1">
                <a:latin typeface="Courier New" pitchFamily="49" charset="0"/>
              </a:rPr>
              <a:t>rm</a:t>
            </a:r>
            <a:r>
              <a:rPr lang="en-GB" sz="1800" b="1" dirty="0">
                <a:latin typeface="Courier New" pitchFamily="49" charset="0"/>
              </a:rPr>
              <a:t> /</a:t>
            </a:r>
            <a:r>
              <a:rPr lang="en-GB" sz="1800" b="1" dirty="0" err="1">
                <a:latin typeface="Courier New" pitchFamily="49" charset="0"/>
              </a:rPr>
              <a:t>tmp</a:t>
            </a:r>
            <a:r>
              <a:rPr lang="en-GB" sz="1800" b="1" dirty="0">
                <a:latin typeface="Courier New" pitchFamily="49" charset="0"/>
              </a:rPr>
              <a:t>/junk  # shell stuck for 2 hours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“background” job is a process we don't want to wait for</a:t>
            </a:r>
          </a:p>
          <a:p>
            <a:pPr marL="593725" lvl="3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% (sleep 7200 ; </a:t>
            </a:r>
            <a:r>
              <a:rPr lang="en-GB" sz="1800" b="1" dirty="0" err="1">
                <a:latin typeface="Courier New" pitchFamily="49" charset="0"/>
              </a:rPr>
              <a:t>rm</a:t>
            </a:r>
            <a:r>
              <a:rPr lang="en-GB" sz="1800" b="1" dirty="0">
                <a:latin typeface="Courier New" pitchFamily="49" charset="0"/>
              </a:rPr>
              <a:t> /</a:t>
            </a:r>
            <a:r>
              <a:rPr lang="en-GB" sz="1800" b="1" dirty="0" err="1">
                <a:latin typeface="Courier New" pitchFamily="49" charset="0"/>
              </a:rPr>
              <a:t>tmp</a:t>
            </a:r>
            <a:r>
              <a:rPr lang="en-GB" sz="1800" b="1" dirty="0">
                <a:latin typeface="Courier New" pitchFamily="49" charset="0"/>
              </a:rPr>
              <a:t>/junk) &amp;</a:t>
            </a:r>
          </a:p>
          <a:p>
            <a:pPr marL="593725" lvl="3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[1] 907</a:t>
            </a:r>
          </a:p>
          <a:p>
            <a:pPr marL="593725" lvl="3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% </a:t>
            </a:r>
            <a:r>
              <a:rPr lang="en-GB" sz="1800" b="1" dirty="0" smtClean="0">
                <a:latin typeface="Courier New" pitchFamily="49" charset="0"/>
              </a:rPr>
              <a:t># </a:t>
            </a:r>
            <a:r>
              <a:rPr lang="en-GB" sz="1800" b="1" dirty="0">
                <a:latin typeface="Courier New" pitchFamily="49" charset="0"/>
              </a:rPr>
              <a:t>ready for next command</a:t>
            </a:r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 theoretically run the kernel out of memory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Modern </a:t>
            </a:r>
            <a:r>
              <a:rPr lang="en-GB" dirty="0"/>
              <a:t>Unix: once you exceed your process quota, your shell can't run any new commands for </a:t>
            </a:r>
            <a:r>
              <a:rPr lang="en-GB" dirty="0" smtClean="0"/>
              <a:t>you: fork</a:t>
            </a:r>
            <a:r>
              <a:rPr lang="en-GB" dirty="0"/>
              <a:t>() returns -1</a:t>
            </a:r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% limit </a:t>
            </a:r>
            <a:r>
              <a:rPr lang="en-GB" sz="1800" b="1" dirty="0" err="1">
                <a:latin typeface="Courier New" pitchFamily="49" charset="0"/>
              </a:rPr>
              <a:t>maxproc</a:t>
            </a:r>
            <a:r>
              <a:rPr lang="en-GB" sz="1800" b="1" dirty="0">
                <a:latin typeface="Courier New" pitchFamily="49" charset="0"/>
              </a:rPr>
              <a:t>       # </a:t>
            </a:r>
            <a:r>
              <a:rPr lang="en-GB" sz="1800" b="1" dirty="0" err="1">
                <a:latin typeface="Courier New" pitchFamily="49" charset="0"/>
              </a:rPr>
              <a:t>csh</a:t>
            </a:r>
            <a:r>
              <a:rPr lang="en-GB" sz="1800" b="1" dirty="0">
                <a:latin typeface="Courier New" pitchFamily="49" charset="0"/>
              </a:rPr>
              <a:t> syntax</a:t>
            </a:r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</a:rPr>
              <a:t>maxproc</a:t>
            </a:r>
            <a:r>
              <a:rPr lang="en-GB" sz="1800" b="1" dirty="0">
                <a:latin typeface="Courier New" pitchFamily="49" charset="0"/>
              </a:rPr>
              <a:t>      3574</a:t>
            </a:r>
            <a:r>
              <a:rPr lang="en-GB" sz="1800" dirty="0"/>
              <a:t> </a:t>
            </a:r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$ </a:t>
            </a:r>
            <a:r>
              <a:rPr lang="en-GB" sz="1800" b="1" dirty="0" err="1">
                <a:latin typeface="Courier New" pitchFamily="49" charset="0"/>
              </a:rPr>
              <a:t>ulimit</a:t>
            </a:r>
            <a:r>
              <a:rPr lang="en-GB" sz="1800" b="1" dirty="0">
                <a:latin typeface="Courier New" pitchFamily="49" charset="0"/>
              </a:rPr>
              <a:t> -u           # bash syntax</a:t>
            </a:r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>
                <a:latin typeface="Courier New" pitchFamily="49" charset="0"/>
              </a:rPr>
              <a:t>3574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 doesn't know when a background job will finish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By nature, it could happen at any time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shell's regular control flow can't reap exited background processes in a timely fashion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Regular control flow is “wait until running job completes, then reap it”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ent by </a:t>
            </a:r>
            <a:r>
              <a:rPr lang="en-US" dirty="0"/>
              <a:t>the kernel (sometimes at</a:t>
            </a:r>
            <a:r>
              <a:rPr lang="en-US" dirty="0" smtClean="0"/>
              <a:t> request </a:t>
            </a:r>
            <a:r>
              <a:rPr lang="en-US" dirty="0"/>
              <a:t>of another process) to a process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>
                <a:solidFill>
                  <a:srgbClr val="C00000"/>
                </a:solidFill>
              </a:rPr>
              <a:t>sends</a:t>
            </a:r>
            <a:r>
              <a:rPr lang="en-US" dirty="0"/>
              <a:t> (delivers) a signal to a </a:t>
            </a:r>
            <a:r>
              <a:rPr lang="en-US" i="1" dirty="0">
                <a:solidFill>
                  <a:srgbClr val="C00000"/>
                </a:solidFill>
              </a:rPr>
              <a:t>destination 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updating some state in the context of the destination process</a:t>
            </a:r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sends a signal for one of the following reasons:</a:t>
            </a:r>
          </a:p>
          <a:p>
            <a:pPr lvl="1"/>
            <a:r>
              <a:rPr lang="en-US" dirty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/>
              <a:t>Another process has invoked the </a:t>
            </a:r>
            <a:r>
              <a:rPr lang="en-US" b="1" dirty="0">
                <a:latin typeface="Courier New" pitchFamily="49" charset="0"/>
              </a:rPr>
              <a:t>kill</a:t>
            </a:r>
            <a:r>
              <a:rPr lang="en-US" dirty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Concepts (continued)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2244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Concepts	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252538"/>
            <a:ext cx="8419883" cy="5224462"/>
          </a:xfrm>
        </p:spPr>
        <p:txBody>
          <a:bodyPr/>
          <a:lstStyle/>
          <a:p>
            <a:r>
              <a:rPr lang="en-US" dirty="0"/>
              <a:t>Kernel maintains </a:t>
            </a:r>
            <a:r>
              <a:rPr lang="en-US" dirty="0">
                <a:latin typeface="Courier New" pitchFamily="49" charset="0"/>
              </a:rPr>
              <a:t>pending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blocked</a:t>
            </a:r>
            <a:r>
              <a:rPr lang="en-US" dirty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represents the set of pending signals</a:t>
            </a:r>
          </a:p>
          <a:p>
            <a:pPr lvl="2"/>
            <a:r>
              <a:rPr lang="en-US" dirty="0"/>
              <a:t>Kernel sets bit k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k is delivered</a:t>
            </a:r>
          </a:p>
          <a:p>
            <a:pPr lvl="2"/>
            <a:r>
              <a:rPr lang="en-US" dirty="0"/>
              <a:t>Kernel clears bit k in </a:t>
            </a:r>
            <a:r>
              <a:rPr lang="en-US" b="1" dirty="0">
                <a:latin typeface="Courier New" pitchFamily="49" charset="0"/>
              </a:rPr>
              <a:t>pending</a:t>
            </a:r>
            <a:r>
              <a:rPr lang="en-US" dirty="0"/>
              <a:t> when a signal of type k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</a:t>
            </a:r>
            <a:r>
              <a:rPr lang="en-US" dirty="0"/>
              <a:t>represents the set of blocked signals</a:t>
            </a:r>
          </a:p>
          <a:p>
            <a:pPr lvl="2"/>
            <a:r>
              <a:rPr lang="en-US" dirty="0"/>
              <a:t>Can be set and cleared by using the </a:t>
            </a:r>
            <a:r>
              <a:rPr lang="en-US" b="1" dirty="0" err="1">
                <a:latin typeface="Courier New" pitchFamily="49" charset="0"/>
              </a:rPr>
              <a:t>sigprocmask</a:t>
            </a:r>
            <a:r>
              <a:rPr lang="en-US" dirty="0"/>
              <a:t>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best.potx</Template>
  <TotalTime>29874</TotalTime>
  <Pages>15</Pages>
  <Words>9123</Words>
  <Application>Microsoft Office PowerPoint</Application>
  <PresentationFormat>Overhead</PresentationFormat>
  <Paragraphs>2232</Paragraphs>
  <Slides>122</Slides>
  <Notes>114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3" baseType="lpstr">
      <vt:lpstr>template2007</vt:lpstr>
      <vt:lpstr>Chapter 7: Linking</vt:lpstr>
      <vt:lpstr>Steps to Starting a Program (translation)</vt:lpstr>
      <vt:lpstr>Assembler</vt:lpstr>
      <vt:lpstr>Assembler Directives (Appendix)</vt:lpstr>
      <vt:lpstr>Example C Program</vt:lpstr>
      <vt:lpstr>Static Linking</vt:lpstr>
      <vt:lpstr>Why Linkers? Modularity!</vt:lpstr>
      <vt:lpstr>Why Linkers? Efficiency!</vt:lpstr>
      <vt:lpstr>What Do Linkers Do?</vt:lpstr>
      <vt:lpstr>What Do Linkers Do? (cont.)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Resolving Symbols</vt:lpstr>
      <vt:lpstr>Relocating Code and Data</vt:lpstr>
      <vt:lpstr>Relocation Info (main)</vt:lpstr>
      <vt:lpstr>Relocation Info (swap, .text)</vt:lpstr>
      <vt:lpstr>Relocation Info (swap, .data)</vt:lpstr>
      <vt:lpstr>Executable After Relocation (.text)</vt:lpstr>
      <vt:lpstr>Executable After Relocation (.data)</vt:lpstr>
      <vt:lpstr>Strong and Weak Symbols</vt:lpstr>
      <vt:lpstr>Linker’s Symbol Rules</vt:lpstr>
      <vt:lpstr>Linker Puzzles</vt:lpstr>
      <vt:lpstr>Example</vt:lpstr>
      <vt:lpstr>Global Variables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Loading Executable Object Files</vt:lpstr>
      <vt:lpstr>Shared Libraries</vt:lpstr>
      <vt:lpstr>Shared Libraries (cont.)</vt:lpstr>
      <vt:lpstr>Dynamic Linking at Load-time</vt:lpstr>
      <vt:lpstr>Dynamic Linking at Runtime: Example</vt:lpstr>
      <vt:lpstr>Dynamic Linking at Run-time</vt:lpstr>
      <vt:lpstr>Dynamically linked libraries</vt:lpstr>
      <vt:lpstr>Peer Instruction</vt:lpstr>
      <vt:lpstr>Peer Instruction Answer</vt:lpstr>
      <vt:lpstr>Chapter 8: Exceptional Flow Control</vt:lpstr>
      <vt:lpstr>Control Flow</vt:lpstr>
      <vt:lpstr>Altering the Control Flow</vt:lpstr>
      <vt:lpstr>Exceptional Control Flow</vt:lpstr>
      <vt:lpstr>Exceptions</vt:lpstr>
      <vt:lpstr>Interrupt Vectors</vt:lpstr>
      <vt:lpstr>Asynchronous Exceptions (Interrupts)</vt:lpstr>
      <vt:lpstr>Synchronous Exceptions</vt:lpstr>
      <vt:lpstr>Trap Example: Opening File</vt:lpstr>
      <vt:lpstr>User and Kernel Modes</vt:lpstr>
      <vt:lpstr>Kernel Process</vt:lpstr>
      <vt:lpstr>Fault Example: Page Fault</vt:lpstr>
      <vt:lpstr>Fault Example: Invalid Memory Reference</vt:lpstr>
      <vt:lpstr>IA32 Exceptions: Examples</vt:lpstr>
      <vt:lpstr>Linux/IA32 System Calls</vt:lpstr>
      <vt:lpstr>Making System Calls</vt:lpstr>
      <vt:lpstr>Processes</vt:lpstr>
      <vt:lpstr>Concurrent Processes</vt:lpstr>
      <vt:lpstr>User View of Concurrent Processes</vt:lpstr>
      <vt:lpstr>Context Switching</vt:lpstr>
      <vt:lpstr>fork: Creating New Processes</vt:lpstr>
      <vt:lpstr>Understanding fork</vt:lpstr>
      <vt:lpstr>Fork Example #1</vt:lpstr>
      <vt:lpstr>Fork Example #2</vt:lpstr>
      <vt:lpstr>Fork Example #3</vt:lpstr>
      <vt:lpstr>Fork Example #4</vt:lpstr>
      <vt:lpstr>Fork Example #5</vt:lpstr>
      <vt:lpstr>exit: Ending a process</vt:lpstr>
      <vt:lpstr>Zombies</vt:lpstr>
      <vt:lpstr>Zombie Example</vt:lpstr>
      <vt:lpstr>Nonterminating Child Example</vt:lpstr>
      <vt:lpstr>wait: Synchronizing with Children</vt:lpstr>
      <vt:lpstr>wait: Synchronizing with Children</vt:lpstr>
      <vt:lpstr>wait() Example</vt:lpstr>
      <vt:lpstr>waitpid(): Waiting for a Specific Process</vt:lpstr>
      <vt:lpstr>Output: Wait/Waitpid Examples</vt:lpstr>
      <vt:lpstr>execve: Loading and Running Programs</vt:lpstr>
      <vt:lpstr>argc, argv, envp</vt:lpstr>
      <vt:lpstr>execl and exec Family</vt:lpstr>
      <vt:lpstr>exec: Loading and Running Programs</vt:lpstr>
      <vt:lpstr>Programmer’s Model of Multitasking</vt:lpstr>
      <vt:lpstr>Unix Process Hierarchy</vt:lpstr>
      <vt:lpstr>Unix Startup: Step 1</vt:lpstr>
      <vt:lpstr>Unix Startup: Step 2</vt:lpstr>
      <vt:lpstr>Unix Startup: Step 3</vt:lpstr>
      <vt:lpstr>Unix Startup: Step 4</vt:lpstr>
      <vt:lpstr>The Run-Time Picture</vt:lpstr>
      <vt:lpstr>Shell Programs</vt:lpstr>
      <vt:lpstr>Simple Shell eval Function</vt:lpstr>
      <vt:lpstr>What Is a “Background Job”?</vt:lpstr>
      <vt:lpstr>Problem with Simple Shell Example</vt:lpstr>
      <vt:lpstr>ECF to the Rescue!</vt:lpstr>
      <vt:lpstr>Signals</vt:lpstr>
      <vt:lpstr>Sending a Signal</vt:lpstr>
      <vt:lpstr>Receiving a Signal</vt:lpstr>
      <vt:lpstr>Signal Concepts (continued)</vt:lpstr>
      <vt:lpstr>Signal Concepts </vt:lpstr>
      <vt:lpstr>Process Groups</vt:lpstr>
      <vt:lpstr>Sending Signals with kill Program</vt:lpstr>
      <vt:lpstr>Sending Signals with kill Function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Nonlocal Jumps: setjmp/longjmp</vt:lpstr>
      <vt:lpstr>setjmp/longjmp (cont)</vt:lpstr>
      <vt:lpstr>setjmp/longjmp Example</vt:lpstr>
      <vt:lpstr>Limitations of Nonlocal Jumps</vt:lpstr>
      <vt:lpstr>Limitations of Long Jumps (cont.)</vt:lpstr>
      <vt:lpstr>Putting It All Together: A Program  That Restarts Itself When ctrl-c’d</vt:lpstr>
      <vt:lpstr>Summary</vt:lpstr>
      <vt:lpstr>Sending Signals from the Keyboard</vt:lpstr>
      <vt:lpstr>Example of ctrl-c and ctrl-z</vt:lpstr>
      <vt:lpstr>Signal Handler Funkiness</vt:lpstr>
      <vt:lpstr>Living With Nonqueuing Signals</vt:lpstr>
      <vt:lpstr>Signal Handler Funkiness (Cont.)</vt:lpstr>
      <vt:lpstr>A Program That Reacts to Externally Generated Events (Ctrl-c)</vt:lpstr>
      <vt:lpstr>A Program That Reacts to Internally Generated Events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324 part V</dc:title>
  <dc:subject>Chapter 4b</dc:subject>
  <dc:creator>James Archibald</dc:creator>
  <cp:lastModifiedBy>ccteng</cp:lastModifiedBy>
  <cp:revision>1161</cp:revision>
  <cp:lastPrinted>1999-01-11T23:34:46Z</cp:lastPrinted>
  <dcterms:created xsi:type="dcterms:W3CDTF">2010-06-09T12:20:16Z</dcterms:created>
  <dcterms:modified xsi:type="dcterms:W3CDTF">2010-11-22T17:55:38Z</dcterms:modified>
</cp:coreProperties>
</file>