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64" r:id="rId3"/>
    <p:sldId id="259" r:id="rId4"/>
    <p:sldId id="262" r:id="rId5"/>
    <p:sldId id="258" r:id="rId6"/>
    <p:sldId id="260" r:id="rId7"/>
    <p:sldId id="261" r:id="rId8"/>
    <p:sldId id="263" r:id="rId9"/>
    <p:sldId id="257" r:id="rId10"/>
    <p:sldId id="265" r:id="rId11"/>
    <p:sldId id="266" r:id="rId12"/>
    <p:sldId id="267" r:id="rId13"/>
    <p:sldId id="269" r:id="rId14"/>
    <p:sldId id="268" r:id="rId15"/>
    <p:sldId id="270" r:id="rId16"/>
    <p:sldId id="272" r:id="rId17"/>
    <p:sldId id="271" r:id="rId18"/>
    <p:sldId id="279" r:id="rId19"/>
    <p:sldId id="280" r:id="rId20"/>
    <p:sldId id="281" r:id="rId21"/>
    <p:sldId id="282" r:id="rId22"/>
    <p:sldId id="273" r:id="rId23"/>
    <p:sldId id="275" r:id="rId24"/>
    <p:sldId id="274" r:id="rId25"/>
    <p:sldId id="276" r:id="rId26"/>
    <p:sldId id="277" r:id="rId27"/>
    <p:sldId id="278" r:id="rId28"/>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9" d="100"/>
          <a:sy n="69" d="100"/>
        </p:scale>
        <p:origin x="900"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1097280" y="758952"/>
            <a:ext cx="10058400" cy="3566160"/>
          </a:xfrm>
        </p:spPr>
        <p:txBody>
          <a:bodyPr anchor="b">
            <a:normAutofit/>
          </a:bodyPr>
          <a:lstStyle>
            <a:lvl1pPr algn="l">
              <a:lnSpc>
                <a:spcPct val="85000"/>
              </a:lnSpc>
              <a:defRPr sz="8000" spc="-50" baseline="0">
                <a:solidFill>
                  <a:schemeClr val="tx1">
                    <a:lumMod val="85000"/>
                    <a:lumOff val="15000"/>
                  </a:schemeClr>
                </a:solidFill>
              </a:defRPr>
            </a:lvl1pPr>
          </a:lstStyle>
          <a:p>
            <a:r>
              <a:rPr lang="en-GB"/>
              <a:t>Click to edit Master title style</a:t>
            </a:r>
            <a:endParaRPr lang="en-US" dirty="0"/>
          </a:p>
        </p:txBody>
      </p:sp>
      <p:sp>
        <p:nvSpPr>
          <p:cNvPr id="3" name="Subtitle 2"/>
          <p:cNvSpPr>
            <a:spLocks noGrp="1"/>
          </p:cNvSpPr>
          <p:nvPr>
            <p:ph type="subTitle" idx="1"/>
          </p:nvPr>
        </p:nvSpPr>
        <p:spPr>
          <a:xfrm>
            <a:off x="1100051" y="4455620"/>
            <a:ext cx="10058400" cy="1143000"/>
          </a:xfrm>
        </p:spPr>
        <p:txBody>
          <a:bodyPr lIns="91440" rIns="91440">
            <a:normAutofit/>
          </a:bodyPr>
          <a:lstStyle>
            <a:lvl1pPr marL="0" indent="0" algn="l">
              <a:buNone/>
              <a:defRPr sz="2400" cap="all" spc="200" baseline="0">
                <a:solidFill>
                  <a:schemeClr val="tx2"/>
                </a:solidFill>
                <a:latin typeface="+mj-lt"/>
              </a:defRPr>
            </a:lvl1pPr>
            <a:lvl2pPr marL="457200" indent="0" algn="ctr">
              <a:buNone/>
              <a:defRPr sz="2400"/>
            </a:lvl2pPr>
            <a:lvl3pPr marL="914400" indent="0" algn="ctr">
              <a:buNone/>
              <a:defRPr sz="2400"/>
            </a:lvl3pPr>
            <a:lvl4pPr marL="1371600" indent="0" algn="ctr">
              <a:buNone/>
              <a:defRPr sz="2000"/>
            </a:lvl4pPr>
            <a:lvl5pPr marL="1828800" indent="0" algn="ctr">
              <a:buNone/>
              <a:defRPr sz="2000"/>
            </a:lvl5pPr>
            <a:lvl6pPr marL="2286000" indent="0" algn="ctr">
              <a:buNone/>
              <a:defRPr sz="2000"/>
            </a:lvl6pPr>
            <a:lvl7pPr marL="2743200" indent="0" algn="ctr">
              <a:buNone/>
              <a:defRPr sz="2000"/>
            </a:lvl7pPr>
            <a:lvl8pPr marL="3200400" indent="0" algn="ctr">
              <a:buNone/>
              <a:defRPr sz="2000"/>
            </a:lvl8pPr>
            <a:lvl9pPr marL="3657600" indent="0" algn="ctr">
              <a:buNone/>
              <a:defRPr sz="2000"/>
            </a:lvl9pPr>
          </a:lstStyle>
          <a:p>
            <a:r>
              <a:rPr lang="en-GB"/>
              <a:t>Click to edit Master subtitle style</a:t>
            </a:r>
            <a:endParaRPr lang="en-US" dirty="0"/>
          </a:p>
        </p:txBody>
      </p:sp>
      <p:sp>
        <p:nvSpPr>
          <p:cNvPr id="4" name="Date Placeholder 3"/>
          <p:cNvSpPr>
            <a:spLocks noGrp="1"/>
          </p:cNvSpPr>
          <p:nvPr>
            <p:ph type="dt" sz="half" idx="10"/>
          </p:nvPr>
        </p:nvSpPr>
        <p:spPr/>
        <p:txBody>
          <a:bodyPr/>
          <a:lstStyle/>
          <a:p>
            <a:fld id="{7D25330B-07E2-418A-BF84-D94516AF5209}"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18AD18-2909-4260-9176-F1A6C25A0BC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63700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Vertical Text Placeholder 2"/>
          <p:cNvSpPr>
            <a:spLocks noGrp="1"/>
          </p:cNvSpPr>
          <p:nvPr>
            <p:ph type="body" orient="vert" idx="1"/>
          </p:nvPr>
        </p:nvSpPr>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D25330B-07E2-418A-BF84-D94516AF5209}"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18AD18-2909-4260-9176-F1A6C25A0BCB}" type="slidenum">
              <a:rPr lang="en-GB" smtClean="0"/>
              <a:t>‹#›</a:t>
            </a:fld>
            <a:endParaRPr lang="en-GB"/>
          </a:p>
        </p:txBody>
      </p:sp>
    </p:spTree>
    <p:extLst>
      <p:ext uri="{BB962C8B-B14F-4D97-AF65-F5344CB8AC3E}">
        <p14:creationId xmlns:p14="http://schemas.microsoft.com/office/powerpoint/2010/main" val="19978926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Vertical Title 1"/>
          <p:cNvSpPr>
            <a:spLocks noGrp="1"/>
          </p:cNvSpPr>
          <p:nvPr>
            <p:ph type="title" orient="vert"/>
          </p:nvPr>
        </p:nvSpPr>
        <p:spPr>
          <a:xfrm>
            <a:off x="8724900" y="414778"/>
            <a:ext cx="2628900" cy="5757421"/>
          </a:xfrm>
        </p:spPr>
        <p:txBody>
          <a:bodyPr vert="eaVert"/>
          <a:lstStyle/>
          <a:p>
            <a:r>
              <a:rPr lang="en-GB"/>
              <a:t>Click to edit Master title style</a:t>
            </a:r>
            <a:endParaRPr lang="en-US" dirty="0"/>
          </a:p>
        </p:txBody>
      </p:sp>
      <p:sp>
        <p:nvSpPr>
          <p:cNvPr id="3" name="Vertical Text Placeholder 2"/>
          <p:cNvSpPr>
            <a:spLocks noGrp="1"/>
          </p:cNvSpPr>
          <p:nvPr>
            <p:ph type="body" orient="vert" idx="1"/>
          </p:nvPr>
        </p:nvSpPr>
        <p:spPr>
          <a:xfrm>
            <a:off x="838200" y="414778"/>
            <a:ext cx="7734300" cy="5757422"/>
          </a:xfrm>
        </p:spPr>
        <p:txBody>
          <a:bodyPr vert="eaVert" lIns="45720" tIns="0" rIns="45720" bIns="0"/>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D25330B-07E2-418A-BF84-D94516AF5209}"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18AD18-2909-4260-9176-F1A6C25A0BCB}" type="slidenum">
              <a:rPr lang="en-GB" smtClean="0"/>
              <a:t>‹#›</a:t>
            </a:fld>
            <a:endParaRPr lang="en-GB"/>
          </a:p>
        </p:txBody>
      </p:sp>
    </p:spTree>
    <p:extLst>
      <p:ext uri="{BB962C8B-B14F-4D97-AF65-F5344CB8AC3E}">
        <p14:creationId xmlns:p14="http://schemas.microsoft.com/office/powerpoint/2010/main" val="375658434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marL="0">
              <a:defRPr/>
            </a:lvl1pPr>
          </a:lstStyle>
          <a:p>
            <a:r>
              <a:rPr lang="en-GB"/>
              <a:t>Click to edit Master title style</a:t>
            </a:r>
            <a:endParaRPr lang="en-US" dirty="0"/>
          </a:p>
        </p:txBody>
      </p:sp>
      <p:sp>
        <p:nvSpPr>
          <p:cNvPr id="3" name="Content Placeholder 2"/>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p>
            <a:fld id="{7D25330B-07E2-418A-BF84-D94516AF5209}"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18AD18-2909-4260-9176-F1A6C25A0BCB}" type="slidenum">
              <a:rPr lang="en-GB" smtClean="0"/>
              <a:t>‹#›</a:t>
            </a:fld>
            <a:endParaRPr lang="en-GB"/>
          </a:p>
        </p:txBody>
      </p:sp>
    </p:spTree>
    <p:extLst>
      <p:ext uri="{BB962C8B-B14F-4D97-AF65-F5344CB8AC3E}">
        <p14:creationId xmlns:p14="http://schemas.microsoft.com/office/powerpoint/2010/main" val="26720696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Pr>
        <a:solidFill>
          <a:schemeClr val="bg1"/>
        </a:solidFill>
        <a:effectLst/>
      </p:bgPr>
    </p:bg>
    <p:spTree>
      <p:nvGrpSpPr>
        <p:cNvPr id="1" name=""/>
        <p:cNvGrpSpPr/>
        <p:nvPr/>
      </p:nvGrpSpPr>
      <p:grpSpPr>
        <a:xfrm>
          <a:off x="0" y="0"/>
          <a:ext cx="0" cy="0"/>
          <a:chOff x="0" y="0"/>
          <a:chExt cx="0" cy="0"/>
        </a:xfrm>
      </p:grpSpPr>
      <p:sp>
        <p:nvSpPr>
          <p:cNvPr id="7" name="Rectangle 6"/>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758952"/>
            <a:ext cx="10058400" cy="3566160"/>
          </a:xfrm>
        </p:spPr>
        <p:txBody>
          <a:bodyPr anchor="b" anchorCtr="0">
            <a:normAutofit/>
          </a:bodyPr>
          <a:lstStyle>
            <a:lvl1pPr>
              <a:lnSpc>
                <a:spcPct val="85000"/>
              </a:lnSpc>
              <a:defRPr sz="8000" b="0">
                <a:solidFill>
                  <a:schemeClr val="tx1">
                    <a:lumMod val="85000"/>
                    <a:lumOff val="15000"/>
                  </a:schemeClr>
                </a:solidFill>
              </a:defRPr>
            </a:lvl1pPr>
          </a:lstStyle>
          <a:p>
            <a:r>
              <a:rPr lang="en-GB"/>
              <a:t>Click to edit Master title style</a:t>
            </a:r>
            <a:endParaRPr lang="en-US" dirty="0"/>
          </a:p>
        </p:txBody>
      </p:sp>
      <p:sp>
        <p:nvSpPr>
          <p:cNvPr id="3" name="Text Placeholder 2"/>
          <p:cNvSpPr>
            <a:spLocks noGrp="1"/>
          </p:cNvSpPr>
          <p:nvPr>
            <p:ph type="body" idx="1"/>
          </p:nvPr>
        </p:nvSpPr>
        <p:spPr>
          <a:xfrm>
            <a:off x="1097280" y="4453128"/>
            <a:ext cx="10058400" cy="1143000"/>
          </a:xfrm>
        </p:spPr>
        <p:txBody>
          <a:bodyPr lIns="91440" rIns="91440" anchor="t" anchorCtr="0">
            <a:normAutofit/>
          </a:bodyPr>
          <a:lstStyle>
            <a:lvl1pPr marL="0" indent="0">
              <a:buNone/>
              <a:defRPr sz="2400" cap="all" spc="200" baseline="0">
                <a:solidFill>
                  <a:schemeClr val="tx2"/>
                </a:solidFill>
                <a:latin typeface="+mj-lt"/>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p>
            <a:fld id="{7D25330B-07E2-418A-BF84-D94516AF5209}" type="datetimeFigureOut">
              <a:rPr lang="en-GB" smtClean="0"/>
              <a:t>31/10/2023</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F218AD18-2909-4260-9176-F1A6C25A0BCB}" type="slidenum">
              <a:rPr lang="en-GB" smtClean="0"/>
              <a:t>‹#›</a:t>
            </a:fld>
            <a:endParaRPr lang="en-GB"/>
          </a:p>
        </p:txBody>
      </p:sp>
      <p:cxnSp>
        <p:nvCxnSpPr>
          <p:cNvPr id="9" name="Straight Connector 8"/>
          <p:cNvCxnSpPr/>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701982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Content Placeholder 2"/>
          <p:cNvSpPr>
            <a:spLocks noGrp="1"/>
          </p:cNvSpPr>
          <p:nvPr>
            <p:ph sz="half" idx="1"/>
          </p:nvPr>
        </p:nvSpPr>
        <p:spPr>
          <a:xfrm>
            <a:off x="1097279" y="1845734"/>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Content Placeholder 3"/>
          <p:cNvSpPr>
            <a:spLocks noGrp="1"/>
          </p:cNvSpPr>
          <p:nvPr>
            <p:ph sz="half" idx="2"/>
          </p:nvPr>
        </p:nvSpPr>
        <p:spPr>
          <a:xfrm>
            <a:off x="6217920" y="1845735"/>
            <a:ext cx="4937760" cy="402336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Date Placeholder 4"/>
          <p:cNvSpPr>
            <a:spLocks noGrp="1"/>
          </p:cNvSpPr>
          <p:nvPr>
            <p:ph type="dt" sz="half" idx="10"/>
          </p:nvPr>
        </p:nvSpPr>
        <p:spPr/>
        <p:txBody>
          <a:bodyPr/>
          <a:lstStyle/>
          <a:p>
            <a:fld id="{7D25330B-07E2-418A-BF84-D94516AF5209}" type="datetimeFigureOut">
              <a:rPr lang="en-GB" smtClean="0"/>
              <a:t>31/10/2023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18AD18-2909-4260-9176-F1A6C25A0BCB}" type="slidenum">
              <a:rPr lang="en-GB" smtClean="0"/>
              <a:t>‹#›</a:t>
            </a:fld>
            <a:endParaRPr lang="en-GB"/>
          </a:p>
        </p:txBody>
      </p:sp>
    </p:spTree>
    <p:extLst>
      <p:ext uri="{BB962C8B-B14F-4D97-AF65-F5344CB8AC3E}">
        <p14:creationId xmlns:p14="http://schemas.microsoft.com/office/powerpoint/2010/main" val="30592859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097280" y="286603"/>
            <a:ext cx="10058400" cy="1450757"/>
          </a:xfrm>
        </p:spPr>
        <p:txBody>
          <a:bodyPr/>
          <a:lstStyle/>
          <a:p>
            <a:r>
              <a:rPr lang="en-GB"/>
              <a:t>Click to edit Master title style</a:t>
            </a:r>
            <a:endParaRPr lang="en-US" dirty="0"/>
          </a:p>
        </p:txBody>
      </p:sp>
      <p:sp>
        <p:nvSpPr>
          <p:cNvPr id="3" name="Text Placeholder 2"/>
          <p:cNvSpPr>
            <a:spLocks noGrp="1"/>
          </p:cNvSpPr>
          <p:nvPr>
            <p:ph type="body" idx="1"/>
          </p:nvPr>
        </p:nvSpPr>
        <p:spPr>
          <a:xfrm>
            <a:off x="109728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109728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5" name="Text Placeholder 4"/>
          <p:cNvSpPr>
            <a:spLocks noGrp="1"/>
          </p:cNvSpPr>
          <p:nvPr>
            <p:ph type="body" sz="quarter" idx="3"/>
          </p:nvPr>
        </p:nvSpPr>
        <p:spPr>
          <a:xfrm>
            <a:off x="6217920" y="1846052"/>
            <a:ext cx="4937760" cy="736282"/>
          </a:xfrm>
        </p:spPr>
        <p:txBody>
          <a:bodyPr lIns="91440" rIns="91440" anchor="ctr">
            <a:normAutofit/>
          </a:bodyPr>
          <a:lstStyle>
            <a:lvl1pPr marL="0" indent="0">
              <a:buNone/>
              <a:defRPr sz="2000" b="0" cap="all"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6217920" y="2582334"/>
            <a:ext cx="4937760" cy="33782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Date Placeholder 6"/>
          <p:cNvSpPr>
            <a:spLocks noGrp="1"/>
          </p:cNvSpPr>
          <p:nvPr>
            <p:ph type="dt" sz="half" idx="10"/>
          </p:nvPr>
        </p:nvSpPr>
        <p:spPr/>
        <p:txBody>
          <a:bodyPr/>
          <a:lstStyle/>
          <a:p>
            <a:fld id="{7D25330B-07E2-418A-BF84-D94516AF5209}" type="datetimeFigureOut">
              <a:rPr lang="en-GB" smtClean="0"/>
              <a:t>31/10/2023</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F218AD18-2909-4260-9176-F1A6C25A0BCB}" type="slidenum">
              <a:rPr lang="en-GB" smtClean="0"/>
              <a:t>‹#›</a:t>
            </a:fld>
            <a:endParaRPr lang="en-GB"/>
          </a:p>
        </p:txBody>
      </p:sp>
    </p:spTree>
    <p:extLst>
      <p:ext uri="{BB962C8B-B14F-4D97-AF65-F5344CB8AC3E}">
        <p14:creationId xmlns:p14="http://schemas.microsoft.com/office/powerpoint/2010/main" val="23235173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Date Placeholder 2"/>
          <p:cNvSpPr>
            <a:spLocks noGrp="1"/>
          </p:cNvSpPr>
          <p:nvPr>
            <p:ph type="dt" sz="half" idx="10"/>
          </p:nvPr>
        </p:nvSpPr>
        <p:spPr/>
        <p:txBody>
          <a:bodyPr/>
          <a:lstStyle/>
          <a:p>
            <a:fld id="{7D25330B-07E2-418A-BF84-D94516AF5209}" type="datetimeFigureOut">
              <a:rPr lang="en-GB" smtClean="0"/>
              <a:t>31/10/2023</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F218AD18-2909-4260-9176-F1A6C25A0BCB}" type="slidenum">
              <a:rPr lang="en-GB" smtClean="0"/>
              <a:t>‹#›</a:t>
            </a:fld>
            <a:endParaRPr lang="en-GB"/>
          </a:p>
        </p:txBody>
      </p:sp>
    </p:spTree>
    <p:extLst>
      <p:ext uri="{BB962C8B-B14F-4D97-AF65-F5344CB8AC3E}">
        <p14:creationId xmlns:p14="http://schemas.microsoft.com/office/powerpoint/2010/main" val="5780809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5" name="Rectangle 4"/>
          <p:cNvSpPr/>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6" name="Rectangle 5"/>
          <p:cNvSpPr/>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7" name="Date Placeholder 6"/>
          <p:cNvSpPr>
            <a:spLocks noGrp="1"/>
          </p:cNvSpPr>
          <p:nvPr>
            <p:ph type="dt" sz="half" idx="10"/>
          </p:nvPr>
        </p:nvSpPr>
        <p:spPr/>
        <p:txBody>
          <a:bodyPr/>
          <a:lstStyle/>
          <a:p>
            <a:fld id="{7D25330B-07E2-418A-BF84-D94516AF5209}" type="datetimeFigureOut">
              <a:rPr lang="en-GB" smtClean="0"/>
              <a:t>31/10/2023</a:t>
            </a:fld>
            <a:endParaRPr lang="en-GB"/>
          </a:p>
        </p:txBody>
      </p:sp>
      <p:sp>
        <p:nvSpPr>
          <p:cNvPr id="8" name="Footer Placeholder 7"/>
          <p:cNvSpPr>
            <a:spLocks noGrp="1"/>
          </p:cNvSpPr>
          <p:nvPr>
            <p:ph type="ftr" sz="quarter" idx="11"/>
          </p:nvPr>
        </p:nvSpPr>
        <p:spPr/>
        <p:txBody>
          <a:bodyPr/>
          <a:lstStyle>
            <a:lvl1pPr>
              <a:defRPr>
                <a:solidFill>
                  <a:srgbClr val="FFFFFF"/>
                </a:solidFill>
              </a:defRPr>
            </a:lvl1pPr>
          </a:lstStyle>
          <a:p>
            <a:endParaRPr lang="en-GB"/>
          </a:p>
        </p:txBody>
      </p:sp>
      <p:sp>
        <p:nvSpPr>
          <p:cNvPr id="9" name="Slide Number Placeholder 8"/>
          <p:cNvSpPr>
            <a:spLocks noGrp="1"/>
          </p:cNvSpPr>
          <p:nvPr>
            <p:ph type="sldNum" sz="quarter" idx="12"/>
          </p:nvPr>
        </p:nvSpPr>
        <p:spPr/>
        <p:txBody>
          <a:bodyPr/>
          <a:lstStyle/>
          <a:p>
            <a:fld id="{F218AD18-2909-4260-9176-F1A6C25A0BCB}" type="slidenum">
              <a:rPr lang="en-GB" smtClean="0"/>
              <a:t>‹#›</a:t>
            </a:fld>
            <a:endParaRPr lang="en-GB"/>
          </a:p>
        </p:txBody>
      </p:sp>
    </p:spTree>
    <p:extLst>
      <p:ext uri="{BB962C8B-B14F-4D97-AF65-F5344CB8AC3E}">
        <p14:creationId xmlns:p14="http://schemas.microsoft.com/office/powerpoint/2010/main" val="299775552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p:cNvSpPr/>
          <p:nvPr/>
        </p:nvSpPr>
        <p:spPr>
          <a:xfrm>
            <a:off x="16" y="0"/>
            <a:ext cx="4050791"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4040071"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457200" y="594359"/>
            <a:ext cx="3200400" cy="2286000"/>
          </a:xfrm>
        </p:spPr>
        <p:txBody>
          <a:bodyPr anchor="b">
            <a:normAutofit/>
          </a:bodyPr>
          <a:lstStyle>
            <a:lvl1pPr>
              <a:defRPr sz="3600" b="0">
                <a:solidFill>
                  <a:srgbClr val="FFFFFF"/>
                </a:solidFill>
              </a:defRPr>
            </a:lvl1pPr>
          </a:lstStyle>
          <a:p>
            <a:r>
              <a:rPr lang="en-GB"/>
              <a:t>Click to edit Master title style</a:t>
            </a:r>
            <a:endParaRPr lang="en-US" dirty="0"/>
          </a:p>
        </p:txBody>
      </p:sp>
      <p:sp>
        <p:nvSpPr>
          <p:cNvPr id="3" name="Content Placeholder 2"/>
          <p:cNvSpPr>
            <a:spLocks noGrp="1"/>
          </p:cNvSpPr>
          <p:nvPr>
            <p:ph idx="1"/>
          </p:nvPr>
        </p:nvSpPr>
        <p:spPr>
          <a:xfrm>
            <a:off x="4800600" y="731520"/>
            <a:ext cx="6492240" cy="5257800"/>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Text Placeholder 3"/>
          <p:cNvSpPr>
            <a:spLocks noGrp="1"/>
          </p:cNvSpPr>
          <p:nvPr>
            <p:ph type="body" sz="half" idx="2"/>
          </p:nvPr>
        </p:nvSpPr>
        <p:spPr>
          <a:xfrm>
            <a:off x="457200" y="2926080"/>
            <a:ext cx="3200400" cy="3379124"/>
          </a:xfrm>
        </p:spPr>
        <p:txBody>
          <a:bodyPr lIns="91440" rIns="91440">
            <a:normAutofit/>
          </a:bodyPr>
          <a:lstStyle>
            <a:lvl1pPr marL="0" indent="0">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a:xfrm>
            <a:off x="465512" y="6459785"/>
            <a:ext cx="2618510" cy="365125"/>
          </a:xfrm>
        </p:spPr>
        <p:txBody>
          <a:bodyPr/>
          <a:lstStyle>
            <a:lvl1pPr algn="l">
              <a:defRPr/>
            </a:lvl1pPr>
          </a:lstStyle>
          <a:p>
            <a:fld id="{7D25330B-07E2-418A-BF84-D94516AF5209}" type="datetimeFigureOut">
              <a:rPr lang="en-GB" smtClean="0"/>
              <a:t>31/10/2023</a:t>
            </a:fld>
            <a:endParaRPr lang="en-GB"/>
          </a:p>
        </p:txBody>
      </p:sp>
      <p:sp>
        <p:nvSpPr>
          <p:cNvPr id="6" name="Footer Placeholder 5"/>
          <p:cNvSpPr>
            <a:spLocks noGrp="1"/>
          </p:cNvSpPr>
          <p:nvPr>
            <p:ph type="ftr" sz="quarter" idx="11"/>
          </p:nvPr>
        </p:nvSpPr>
        <p:spPr>
          <a:xfrm>
            <a:off x="4800600" y="6459785"/>
            <a:ext cx="4648200" cy="365125"/>
          </a:xfrm>
        </p:spPr>
        <p:txBody>
          <a:bodyPr/>
          <a:lstStyle>
            <a:lvl1pPr algn="l">
              <a:defRPr>
                <a:solidFill>
                  <a:schemeClr val="tx2"/>
                </a:solidFill>
              </a:defRPr>
            </a:lvl1pPr>
          </a:lstStyle>
          <a:p>
            <a:endParaRPr lang="en-GB"/>
          </a:p>
        </p:txBody>
      </p:sp>
      <p:sp>
        <p:nvSpPr>
          <p:cNvPr id="7" name="Slide Number Placeholder 6"/>
          <p:cNvSpPr>
            <a:spLocks noGrp="1"/>
          </p:cNvSpPr>
          <p:nvPr>
            <p:ph type="sldNum" sz="quarter" idx="12"/>
          </p:nvPr>
        </p:nvSpPr>
        <p:spPr/>
        <p:txBody>
          <a:bodyPr/>
          <a:lstStyle>
            <a:lvl1pPr>
              <a:defRPr>
                <a:solidFill>
                  <a:schemeClr val="tx2"/>
                </a:solidFill>
              </a:defRPr>
            </a:lvl1pPr>
          </a:lstStyle>
          <a:p>
            <a:fld id="{F218AD18-2909-4260-9176-F1A6C25A0BCB}" type="slidenum">
              <a:rPr lang="en-GB" smtClean="0"/>
              <a:t>‹#›</a:t>
            </a:fld>
            <a:endParaRPr lang="en-GB"/>
          </a:p>
        </p:txBody>
      </p:sp>
    </p:spTree>
    <p:extLst>
      <p:ext uri="{BB962C8B-B14F-4D97-AF65-F5344CB8AC3E}">
        <p14:creationId xmlns:p14="http://schemas.microsoft.com/office/powerpoint/2010/main" val="9871505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p:cNvSpPr/>
          <p:nvPr/>
        </p:nvSpPr>
        <p:spPr>
          <a:xfrm>
            <a:off x="0" y="4953000"/>
            <a:ext cx="12188825" cy="1905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5" y="491507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1097280" y="5074920"/>
            <a:ext cx="10113264" cy="822960"/>
          </a:xfrm>
        </p:spPr>
        <p:txBody>
          <a:bodyPr lIns="91440" tIns="0" rIns="91440" bIns="0" anchor="b">
            <a:noAutofit/>
          </a:bodyPr>
          <a:lstStyle>
            <a:lvl1pPr>
              <a:defRPr sz="3600" b="0">
                <a:solidFill>
                  <a:srgbClr val="FFFFFF"/>
                </a:solidFill>
              </a:defRPr>
            </a:lvl1pPr>
          </a:lstStyle>
          <a:p>
            <a:r>
              <a:rPr lang="en-GB"/>
              <a:t>Click to edit Master title style</a:t>
            </a:r>
            <a:endParaRPr lang="en-US" dirty="0"/>
          </a:p>
        </p:txBody>
      </p:sp>
      <p:sp>
        <p:nvSpPr>
          <p:cNvPr id="3" name="Picture Placeholder 2"/>
          <p:cNvSpPr>
            <a:spLocks noGrp="1" noChangeAspect="1"/>
          </p:cNvSpPr>
          <p:nvPr>
            <p:ph type="pic" idx="1"/>
          </p:nvPr>
        </p:nvSpPr>
        <p:spPr>
          <a:xfrm>
            <a:off x="15" y="0"/>
            <a:ext cx="12191985" cy="4915076"/>
          </a:xfrm>
          <a:blipFill>
            <a:blip r:embed="rId2"/>
            <a:stretch>
              <a:fillRect/>
            </a:stretch>
          </a:blipFill>
        </p:spPr>
        <p:txBody>
          <a:bodyPr lIns="457200" tIns="457200" anchor="t"/>
          <a:lstStyle>
            <a:lvl1pPr marL="0" indent="0">
              <a:buNone/>
              <a:defRPr sz="32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GB"/>
              <a:t>Click icon to add picture</a:t>
            </a:r>
            <a:endParaRPr lang="en-US" dirty="0"/>
          </a:p>
        </p:txBody>
      </p:sp>
      <p:sp>
        <p:nvSpPr>
          <p:cNvPr id="4" name="Text Placeholder 3"/>
          <p:cNvSpPr>
            <a:spLocks noGrp="1"/>
          </p:cNvSpPr>
          <p:nvPr>
            <p:ph type="body" sz="half" idx="2"/>
          </p:nvPr>
        </p:nvSpPr>
        <p:spPr>
          <a:xfrm>
            <a:off x="1097280" y="5907023"/>
            <a:ext cx="10113264" cy="594360"/>
          </a:xfrm>
        </p:spPr>
        <p:txBody>
          <a:bodyPr lIns="91440" tIns="0" rIns="91440" bIns="0">
            <a:normAutofit/>
          </a:bodyPr>
          <a:lstStyle>
            <a:lvl1pPr marL="0" indent="0">
              <a:spcBef>
                <a:spcPts val="0"/>
              </a:spcBef>
              <a:spcAft>
                <a:spcPts val="600"/>
              </a:spcAft>
              <a:buNone/>
              <a:defRPr sz="1500">
                <a:solidFill>
                  <a:srgbClr val="FFFFFF"/>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4"/>
          <p:cNvSpPr>
            <a:spLocks noGrp="1"/>
          </p:cNvSpPr>
          <p:nvPr>
            <p:ph type="dt" sz="half" idx="10"/>
          </p:nvPr>
        </p:nvSpPr>
        <p:spPr/>
        <p:txBody>
          <a:bodyPr/>
          <a:lstStyle/>
          <a:p>
            <a:fld id="{7D25330B-07E2-418A-BF84-D94516AF5209}" type="datetimeFigureOut">
              <a:rPr lang="en-GB" smtClean="0"/>
              <a:t>31/10/2023</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F218AD18-2909-4260-9176-F1A6C25A0BCB}" type="slidenum">
              <a:rPr lang="en-GB" smtClean="0"/>
              <a:t>‹#›</a:t>
            </a:fld>
            <a:endParaRPr lang="en-GB"/>
          </a:p>
        </p:txBody>
      </p:sp>
    </p:spTree>
    <p:extLst>
      <p:ext uri="{BB962C8B-B14F-4D97-AF65-F5344CB8AC3E}">
        <p14:creationId xmlns:p14="http://schemas.microsoft.com/office/powerpoint/2010/main" val="184862166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7" name="Rectangle 6"/>
          <p:cNvSpPr/>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0" y="6334316"/>
            <a:ext cx="12192001" cy="6599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1097280" y="286603"/>
            <a:ext cx="10058400" cy="1450757"/>
          </a:xfrm>
          <a:prstGeom prst="rect">
            <a:avLst/>
          </a:prstGeom>
        </p:spPr>
        <p:txBody>
          <a:bodyPr vert="horz" lIns="91440" tIns="45720" rIns="91440" bIns="45720" rtlCol="0" anchor="b">
            <a:normAutofit/>
          </a:bodyPr>
          <a:lstStyle/>
          <a:p>
            <a:r>
              <a:rPr lang="en-GB"/>
              <a:t>Click to edit Master title style</a:t>
            </a:r>
            <a:endParaRPr lang="en-US" dirty="0"/>
          </a:p>
        </p:txBody>
      </p:sp>
      <p:sp>
        <p:nvSpPr>
          <p:cNvPr id="3" name="Text Placeholder 2"/>
          <p:cNvSpPr>
            <a:spLocks noGrp="1"/>
          </p:cNvSpPr>
          <p:nvPr>
            <p:ph type="body" idx="1"/>
          </p:nvPr>
        </p:nvSpPr>
        <p:spPr>
          <a:xfrm>
            <a:off x="1097280" y="1845734"/>
            <a:ext cx="10058400" cy="4023360"/>
          </a:xfrm>
          <a:prstGeom prst="rect">
            <a:avLst/>
          </a:prstGeom>
        </p:spPr>
        <p:txBody>
          <a:bodyPr vert="horz" lIns="0" tIns="45720" rIns="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2"/>
          </p:nvPr>
        </p:nvSpPr>
        <p:spPr>
          <a:xfrm>
            <a:off x="1097280" y="6459785"/>
            <a:ext cx="2472271" cy="365125"/>
          </a:xfrm>
          <a:prstGeom prst="rect">
            <a:avLst/>
          </a:prstGeom>
        </p:spPr>
        <p:txBody>
          <a:bodyPr vert="horz" lIns="91440" tIns="45720" rIns="91440" bIns="45720" rtlCol="0" anchor="ctr"/>
          <a:lstStyle>
            <a:lvl1pPr algn="l">
              <a:defRPr sz="900">
                <a:solidFill>
                  <a:srgbClr val="FFFFFF"/>
                </a:solidFill>
              </a:defRPr>
            </a:lvl1pPr>
          </a:lstStyle>
          <a:p>
            <a:fld id="{7D25330B-07E2-418A-BF84-D94516AF5209}" type="datetimeFigureOut">
              <a:rPr lang="en-GB" smtClean="0"/>
              <a:t>31/10/2023</a:t>
            </a:fld>
            <a:endParaRPr lang="en-GB"/>
          </a:p>
        </p:txBody>
      </p:sp>
      <p:sp>
        <p:nvSpPr>
          <p:cNvPr id="5" name="Footer Placeholder 4"/>
          <p:cNvSpPr>
            <a:spLocks noGrp="1"/>
          </p:cNvSpPr>
          <p:nvPr>
            <p:ph type="ftr" sz="quarter" idx="3"/>
          </p:nvPr>
        </p:nvSpPr>
        <p:spPr>
          <a:xfrm>
            <a:off x="3686185" y="6459785"/>
            <a:ext cx="4822804" cy="365125"/>
          </a:xfrm>
          <a:prstGeom prst="rect">
            <a:avLst/>
          </a:prstGeom>
        </p:spPr>
        <p:txBody>
          <a:bodyPr vert="horz" lIns="91440" tIns="45720" rIns="91440" bIns="45720" rtlCol="0" anchor="ctr"/>
          <a:lstStyle>
            <a:lvl1pPr algn="ctr">
              <a:defRPr sz="900" cap="all" baseline="0">
                <a:solidFill>
                  <a:srgbClr val="FFFFFF"/>
                </a:solidFill>
              </a:defRPr>
            </a:lvl1pPr>
          </a:lstStyle>
          <a:p>
            <a:endParaRPr lang="en-GB"/>
          </a:p>
        </p:txBody>
      </p:sp>
      <p:sp>
        <p:nvSpPr>
          <p:cNvPr id="6" name="Slide Number Placeholder 5"/>
          <p:cNvSpPr>
            <a:spLocks noGrp="1"/>
          </p:cNvSpPr>
          <p:nvPr>
            <p:ph type="sldNum" sz="quarter" idx="4"/>
          </p:nvPr>
        </p:nvSpPr>
        <p:spPr>
          <a:xfrm>
            <a:off x="9900458" y="6459785"/>
            <a:ext cx="1312025" cy="365125"/>
          </a:xfrm>
          <a:prstGeom prst="rect">
            <a:avLst/>
          </a:prstGeom>
        </p:spPr>
        <p:txBody>
          <a:bodyPr vert="horz" lIns="91440" tIns="45720" rIns="91440" bIns="45720" rtlCol="0" anchor="ctr"/>
          <a:lstStyle>
            <a:lvl1pPr algn="r">
              <a:defRPr sz="1050">
                <a:solidFill>
                  <a:srgbClr val="FFFFFF"/>
                </a:solidFill>
              </a:defRPr>
            </a:lvl1pPr>
          </a:lstStyle>
          <a:p>
            <a:fld id="{F218AD18-2909-4260-9176-F1A6C25A0BCB}" type="slidenum">
              <a:rPr lang="en-GB" smtClean="0"/>
              <a:t>‹#›</a:t>
            </a:fld>
            <a:endParaRPr lang="en-GB"/>
          </a:p>
        </p:txBody>
      </p:sp>
      <p:cxnSp>
        <p:nvCxnSpPr>
          <p:cNvPr id="10" name="Straight Connector 9"/>
          <p:cNvCxnSpPr/>
          <p:nvPr/>
        </p:nvCxnSpPr>
        <p:spPr>
          <a:xfrm>
            <a:off x="1193532" y="1737845"/>
            <a:ext cx="996696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2771000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5000"/>
        </a:lnSpc>
        <a:spcBef>
          <a:spcPct val="0"/>
        </a:spcBef>
        <a:buNone/>
        <a:defRPr sz="4800" kern="1200" spc="-50" baseline="0">
          <a:solidFill>
            <a:schemeClr val="tx1">
              <a:lumMod val="75000"/>
              <a:lumOff val="25000"/>
            </a:schemeClr>
          </a:solidFill>
          <a:latin typeface="+mj-lt"/>
          <a:ea typeface="+mj-ea"/>
          <a:cs typeface="+mj-cs"/>
        </a:defRPr>
      </a:lvl1pPr>
    </p:titleStyle>
    <p:bodyStyle>
      <a:lvl1pPr marL="91440" indent="-91440" algn="l" defTabSz="914400" rtl="0" eaLnBrk="1" latinLnBrk="0" hangingPunct="1">
        <a:lnSpc>
          <a:spcPct val="90000"/>
        </a:lnSpc>
        <a:spcBef>
          <a:spcPts val="1200"/>
        </a:spcBef>
        <a:spcAft>
          <a:spcPts val="200"/>
        </a:spcAft>
        <a:buClr>
          <a:schemeClr val="accent1"/>
        </a:buClr>
        <a:buSzPct val="100000"/>
        <a:buFont typeface="Calibri" panose="020F0502020204030204" pitchFamily="34" charset="0"/>
        <a:buChar char=" "/>
        <a:defRPr sz="2000" kern="1200">
          <a:solidFill>
            <a:schemeClr val="tx1">
              <a:lumMod val="75000"/>
              <a:lumOff val="25000"/>
            </a:schemeClr>
          </a:solidFill>
          <a:latin typeface="+mn-lt"/>
          <a:ea typeface="+mn-ea"/>
          <a:cs typeface="+mn-cs"/>
        </a:defRPr>
      </a:lvl1pPr>
      <a:lvl2pPr marL="384048" indent="-182880" algn="l" defTabSz="914400" rtl="0" eaLnBrk="1" latinLnBrk="0" hangingPunct="1">
        <a:lnSpc>
          <a:spcPct val="90000"/>
        </a:lnSpc>
        <a:spcBef>
          <a:spcPts val="200"/>
        </a:spcBef>
        <a:spcAft>
          <a:spcPts val="400"/>
        </a:spcAft>
        <a:buClr>
          <a:schemeClr val="accent1"/>
        </a:buClr>
        <a:buFont typeface="Calibri" pitchFamily="34" charset="0"/>
        <a:buChar char="◦"/>
        <a:defRPr sz="1800" kern="1200">
          <a:solidFill>
            <a:schemeClr val="tx1">
              <a:lumMod val="75000"/>
              <a:lumOff val="25000"/>
            </a:schemeClr>
          </a:solidFill>
          <a:latin typeface="+mn-lt"/>
          <a:ea typeface="+mn-ea"/>
          <a:cs typeface="+mn-cs"/>
        </a:defRPr>
      </a:lvl2pPr>
      <a:lvl3pPr marL="56692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3pPr>
      <a:lvl4pPr marL="74980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4pPr>
      <a:lvl5pPr marL="932688" indent="-18288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5pPr>
      <a:lvl6pPr marL="11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6pPr>
      <a:lvl7pPr marL="13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7pPr>
      <a:lvl8pPr marL="15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8pPr>
      <a:lvl9pPr marL="1700000" indent="-228600" algn="l" defTabSz="914400" rtl="0" eaLnBrk="1" latinLnBrk="0" hangingPunct="1">
        <a:lnSpc>
          <a:spcPct val="90000"/>
        </a:lnSpc>
        <a:spcBef>
          <a:spcPts val="200"/>
        </a:spcBef>
        <a:spcAft>
          <a:spcPts val="400"/>
        </a:spcAft>
        <a:buClr>
          <a:schemeClr val="accent1"/>
        </a:buClr>
        <a:buFont typeface="Calibri" pitchFamily="34" charset="0"/>
        <a:buChar char="◦"/>
        <a:defRPr sz="1400" kern="1200">
          <a:solidFill>
            <a:schemeClr val="tx1">
              <a:lumMod val="75000"/>
              <a:lumOff val="25000"/>
            </a:schemeClr>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9AD276-1157-6286-E177-C2BCF285EF21}"/>
              </a:ext>
            </a:extLst>
          </p:cNvPr>
          <p:cNvSpPr>
            <a:spLocks noGrp="1"/>
          </p:cNvSpPr>
          <p:nvPr>
            <p:ph type="ctrTitle"/>
          </p:nvPr>
        </p:nvSpPr>
        <p:spPr/>
        <p:txBody>
          <a:bodyPr>
            <a:normAutofit/>
          </a:bodyPr>
          <a:lstStyle/>
          <a:p>
            <a:r>
              <a:rPr lang="en-GB" sz="6600" dirty="0"/>
              <a:t>Predicting performance drops without ground truth labels</a:t>
            </a:r>
          </a:p>
        </p:txBody>
      </p:sp>
      <p:sp>
        <p:nvSpPr>
          <p:cNvPr id="3" name="Subtitle 2">
            <a:extLst>
              <a:ext uri="{FF2B5EF4-FFF2-40B4-BE49-F238E27FC236}">
                <a16:creationId xmlns:a16="http://schemas.microsoft.com/office/drawing/2014/main" id="{5244CA9D-2A60-6031-80FF-D2EC55941C71}"/>
              </a:ext>
            </a:extLst>
          </p:cNvPr>
          <p:cNvSpPr>
            <a:spLocks noGrp="1"/>
          </p:cNvSpPr>
          <p:nvPr>
            <p:ph type="subTitle" idx="1"/>
          </p:nvPr>
        </p:nvSpPr>
        <p:spPr/>
        <p:txBody>
          <a:bodyPr/>
          <a:lstStyle/>
          <a:p>
            <a:r>
              <a:rPr lang="en-GB" dirty="0"/>
              <a:t>Results summary</a:t>
            </a:r>
          </a:p>
          <a:p>
            <a:r>
              <a:rPr lang="en-GB" sz="1200" dirty="0"/>
              <a:t>31</a:t>
            </a:r>
            <a:r>
              <a:rPr lang="en-GB" sz="1200" baseline="30000" dirty="0"/>
              <a:t>st</a:t>
            </a:r>
            <a:r>
              <a:rPr lang="en-GB" sz="1200" dirty="0"/>
              <a:t> October 2023</a:t>
            </a:r>
          </a:p>
        </p:txBody>
      </p:sp>
    </p:spTree>
    <p:extLst>
      <p:ext uri="{BB962C8B-B14F-4D97-AF65-F5344CB8AC3E}">
        <p14:creationId xmlns:p14="http://schemas.microsoft.com/office/powerpoint/2010/main" val="122034401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8908C9F-7A9A-C15B-F16B-65662DD7E6B6}"/>
              </a:ext>
            </a:extLst>
          </p:cNvPr>
          <p:cNvSpPr>
            <a:spLocks noGrp="1"/>
          </p:cNvSpPr>
          <p:nvPr>
            <p:ph type="title"/>
          </p:nvPr>
        </p:nvSpPr>
        <p:spPr/>
        <p:txBody>
          <a:bodyPr/>
          <a:lstStyle/>
          <a:p>
            <a:r>
              <a:rPr lang="en-GB" dirty="0"/>
              <a:t>Metrics computation</a:t>
            </a:r>
          </a:p>
        </p:txBody>
      </p:sp>
      <p:pic>
        <p:nvPicPr>
          <p:cNvPr id="7170" name="Picture 2">
            <a:extLst>
              <a:ext uri="{FF2B5EF4-FFF2-40B4-BE49-F238E27FC236}">
                <a16:creationId xmlns:a16="http://schemas.microsoft.com/office/drawing/2014/main" id="{6FF9DC34-798A-E7F5-A8C7-F68A6C0EE34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46172" y="2447924"/>
            <a:ext cx="5449828" cy="2830657"/>
          </a:xfrm>
          <a:prstGeom prst="rect">
            <a:avLst/>
          </a:prstGeom>
          <a:noFill/>
          <a:extLst>
            <a:ext uri="{909E8E84-426E-40DD-AFC4-6F175D3DCCD1}">
              <a14:hiddenFill xmlns:a14="http://schemas.microsoft.com/office/drawing/2010/main">
                <a:solidFill>
                  <a:srgbClr val="FFFFFF"/>
                </a:solidFill>
              </a14:hiddenFill>
            </a:ext>
          </a:extLst>
        </p:spPr>
      </p:pic>
      <p:pic>
        <p:nvPicPr>
          <p:cNvPr id="7172" name="Picture 4" descr="Chart, line chart&#10;&#10;Description automatically generated">
            <a:extLst>
              <a:ext uri="{FF2B5EF4-FFF2-40B4-BE49-F238E27FC236}">
                <a16:creationId xmlns:a16="http://schemas.microsoft.com/office/drawing/2014/main" id="{DCD3DFD3-B729-4E25-313B-545A8735DBC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246235" y="2447925"/>
            <a:ext cx="5449826" cy="283065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28F0E3CB-8D33-CD90-BC59-155B9D6AB157}"/>
              </a:ext>
            </a:extLst>
          </p:cNvPr>
          <p:cNvSpPr txBox="1"/>
          <p:nvPr/>
        </p:nvSpPr>
        <p:spPr>
          <a:xfrm>
            <a:off x="1385803" y="2078592"/>
            <a:ext cx="10310258" cy="369332"/>
          </a:xfrm>
          <a:prstGeom prst="rect">
            <a:avLst/>
          </a:prstGeom>
          <a:noFill/>
        </p:spPr>
        <p:txBody>
          <a:bodyPr wrap="none" rtlCol="0">
            <a:spAutoFit/>
          </a:bodyPr>
          <a:lstStyle/>
          <a:p>
            <a:r>
              <a:rPr lang="en-GB" dirty="0"/>
              <a:t>*Something is actually changing around the instance where the drift is happening (spotted by both metrics)</a:t>
            </a:r>
          </a:p>
        </p:txBody>
      </p:sp>
    </p:spTree>
    <p:extLst>
      <p:ext uri="{BB962C8B-B14F-4D97-AF65-F5344CB8AC3E}">
        <p14:creationId xmlns:p14="http://schemas.microsoft.com/office/powerpoint/2010/main" val="36425398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19E7FB-CE18-C2A0-76EE-B5031EC46474}"/>
              </a:ext>
            </a:extLst>
          </p:cNvPr>
          <p:cNvSpPr>
            <a:spLocks noGrp="1"/>
          </p:cNvSpPr>
          <p:nvPr>
            <p:ph type="title"/>
          </p:nvPr>
        </p:nvSpPr>
        <p:spPr/>
        <p:txBody>
          <a:bodyPr/>
          <a:lstStyle/>
          <a:p>
            <a:r>
              <a:rPr lang="en-GB" dirty="0"/>
              <a:t>Regression models</a:t>
            </a:r>
          </a:p>
        </p:txBody>
      </p:sp>
      <p:pic>
        <p:nvPicPr>
          <p:cNvPr id="8194" name="Picture 2">
            <a:extLst>
              <a:ext uri="{FF2B5EF4-FFF2-40B4-BE49-F238E27FC236}">
                <a16:creationId xmlns:a16="http://schemas.microsoft.com/office/drawing/2014/main" id="{6ACF21F8-9632-DE48-4F76-152E094228C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0838" y="2549668"/>
            <a:ext cx="5587208" cy="3047568"/>
          </a:xfrm>
          <a:prstGeom prst="rect">
            <a:avLst/>
          </a:prstGeom>
          <a:noFill/>
          <a:extLst>
            <a:ext uri="{909E8E84-426E-40DD-AFC4-6F175D3DCCD1}">
              <a14:hiddenFill xmlns:a14="http://schemas.microsoft.com/office/drawing/2010/main">
                <a:solidFill>
                  <a:srgbClr val="FFFFFF"/>
                </a:solidFill>
              </a14:hiddenFill>
            </a:ext>
          </a:extLst>
        </p:spPr>
      </p:pic>
      <p:pic>
        <p:nvPicPr>
          <p:cNvPr id="8196" name="Picture 4">
            <a:extLst>
              <a:ext uri="{FF2B5EF4-FFF2-40B4-BE49-F238E27FC236}">
                <a16:creationId xmlns:a16="http://schemas.microsoft.com/office/drawing/2014/main" id="{10A788C0-49B0-E14B-37F5-A0829C303DF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838957" y="2549668"/>
            <a:ext cx="5776736" cy="3149311"/>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1DAE1798-38FE-290C-CE4D-976B9EF6080A}"/>
              </a:ext>
            </a:extLst>
          </p:cNvPr>
          <p:cNvSpPr txBox="1"/>
          <p:nvPr/>
        </p:nvSpPr>
        <p:spPr>
          <a:xfrm>
            <a:off x="4183136" y="2180336"/>
            <a:ext cx="3825727" cy="369332"/>
          </a:xfrm>
          <a:prstGeom prst="rect">
            <a:avLst/>
          </a:prstGeom>
          <a:noFill/>
        </p:spPr>
        <p:txBody>
          <a:bodyPr wrap="none" rtlCol="0">
            <a:spAutoFit/>
          </a:bodyPr>
          <a:lstStyle/>
          <a:p>
            <a:r>
              <a:rPr lang="en-GB" dirty="0"/>
              <a:t>*Negative correlation for both metrics.</a:t>
            </a:r>
          </a:p>
        </p:txBody>
      </p:sp>
    </p:spTree>
    <p:extLst>
      <p:ext uri="{BB962C8B-B14F-4D97-AF65-F5344CB8AC3E}">
        <p14:creationId xmlns:p14="http://schemas.microsoft.com/office/powerpoint/2010/main" val="316209598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223" name="Rectangle 9222">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25" name="Rectangle 9224">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9227" name="Straight Connector 9226">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9229" name="Rectangle 9228">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3369288-81F7-C691-C321-93C4400E4D64}"/>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400" dirty="0">
                <a:solidFill>
                  <a:schemeClr val="tx1">
                    <a:lumMod val="85000"/>
                    <a:lumOff val="15000"/>
                  </a:schemeClr>
                </a:solidFill>
              </a:rPr>
              <a:t>Shift prediction</a:t>
            </a:r>
          </a:p>
        </p:txBody>
      </p:sp>
      <p:pic>
        <p:nvPicPr>
          <p:cNvPr id="9218" name="Picture 2">
            <a:extLst>
              <a:ext uri="{FF2B5EF4-FFF2-40B4-BE49-F238E27FC236}">
                <a16:creationId xmlns:a16="http://schemas.microsoft.com/office/drawing/2014/main" id="{2FDC45C4-EBC8-FA05-D292-7A6756F80A89}"/>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782295" y="457200"/>
            <a:ext cx="5343011" cy="5841089"/>
          </a:xfrm>
          <a:prstGeom prst="rect">
            <a:avLst/>
          </a:prstGeom>
          <a:noFill/>
          <a:extLst>
            <a:ext uri="{909E8E84-426E-40DD-AFC4-6F175D3DCCD1}">
              <a14:hiddenFill xmlns:a14="http://schemas.microsoft.com/office/drawing/2010/main">
                <a:solidFill>
                  <a:srgbClr val="FFFFFF"/>
                </a:solidFill>
              </a14:hiddenFill>
            </a:ext>
          </a:extLst>
        </p:spPr>
      </p:pic>
      <p:cxnSp>
        <p:nvCxnSpPr>
          <p:cNvPr id="9231" name="Straight Connector 9230">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9233" name="Rectangle 9232">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235" name="Rectangle 9234">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220" name="Picture 4" descr="Graphical user interface, text, application&#10;&#10;Description automatically generated">
            <a:extLst>
              <a:ext uri="{FF2B5EF4-FFF2-40B4-BE49-F238E27FC236}">
                <a16:creationId xmlns:a16="http://schemas.microsoft.com/office/drawing/2014/main" id="{E8F360A1-DE22-CAC1-2621-64A22D86B70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572616" y="5015866"/>
            <a:ext cx="5172075" cy="942975"/>
          </a:xfrm>
          <a:prstGeom prst="rect">
            <a:avLst/>
          </a:prstGeom>
          <a:noFill/>
          <a:extLst>
            <a:ext uri="{909E8E84-426E-40DD-AFC4-6F175D3DCCD1}">
              <a14:hiddenFill xmlns:a14="http://schemas.microsoft.com/office/drawing/2010/main">
                <a:solidFill>
                  <a:srgbClr val="FFFFFF"/>
                </a:solidFill>
              </a14:hiddenFill>
            </a:ext>
          </a:extLst>
        </p:spPr>
      </p:pic>
      <p:sp>
        <p:nvSpPr>
          <p:cNvPr id="4" name="Rectangle 3">
            <a:extLst>
              <a:ext uri="{FF2B5EF4-FFF2-40B4-BE49-F238E27FC236}">
                <a16:creationId xmlns:a16="http://schemas.microsoft.com/office/drawing/2014/main" id="{AAB74844-3808-0E93-098E-BE612D2EE1AF}"/>
              </a:ext>
            </a:extLst>
          </p:cNvPr>
          <p:cNvSpPr/>
          <p:nvPr/>
        </p:nvSpPr>
        <p:spPr>
          <a:xfrm>
            <a:off x="6572616" y="5708072"/>
            <a:ext cx="5172075" cy="286795"/>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5" name="TextBox 4">
            <a:extLst>
              <a:ext uri="{FF2B5EF4-FFF2-40B4-BE49-F238E27FC236}">
                <a16:creationId xmlns:a16="http://schemas.microsoft.com/office/drawing/2014/main" id="{C6F38419-3800-A1D5-08E6-9FD467B8429A}"/>
              </a:ext>
            </a:extLst>
          </p:cNvPr>
          <p:cNvSpPr txBox="1"/>
          <p:nvPr/>
        </p:nvSpPr>
        <p:spPr>
          <a:xfrm>
            <a:off x="7031980" y="1512302"/>
            <a:ext cx="4253346" cy="646331"/>
          </a:xfrm>
          <a:prstGeom prst="rect">
            <a:avLst/>
          </a:prstGeom>
          <a:noFill/>
        </p:spPr>
        <p:txBody>
          <a:bodyPr wrap="square" rtlCol="0">
            <a:spAutoFit/>
          </a:bodyPr>
          <a:lstStyle/>
          <a:p>
            <a:r>
              <a:rPr lang="en-GB" dirty="0"/>
              <a:t>*AVR score is the metric performing better in predicting the shifts. </a:t>
            </a:r>
          </a:p>
        </p:txBody>
      </p:sp>
    </p:spTree>
    <p:extLst>
      <p:ext uri="{BB962C8B-B14F-4D97-AF65-F5344CB8AC3E}">
        <p14:creationId xmlns:p14="http://schemas.microsoft.com/office/powerpoint/2010/main" val="235225411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9EC8F4-A135-9A9A-E0E4-AAF41A08CC47}"/>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8000" dirty="0">
                <a:solidFill>
                  <a:schemeClr val="tx2"/>
                </a:solidFill>
              </a:rPr>
              <a:t>Results</a:t>
            </a:r>
            <a:br>
              <a:rPr lang="en-US" sz="8000" dirty="0">
                <a:solidFill>
                  <a:schemeClr val="tx2"/>
                </a:solidFill>
              </a:rPr>
            </a:br>
            <a:r>
              <a:rPr lang="en-US" sz="4400" dirty="0">
                <a:solidFill>
                  <a:schemeClr val="tx2"/>
                </a:solidFill>
              </a:rPr>
              <a:t>Covid-19 data </a:t>
            </a:r>
            <a:br>
              <a:rPr lang="en-US" sz="4400" dirty="0">
                <a:solidFill>
                  <a:schemeClr val="tx2"/>
                </a:solidFill>
              </a:rPr>
            </a:br>
            <a:r>
              <a:rPr lang="en-US" sz="4400" dirty="0">
                <a:solidFill>
                  <a:schemeClr val="tx2"/>
                </a:solidFill>
              </a:rPr>
              <a:t>(accuracy, LR model)</a:t>
            </a:r>
            <a:endParaRPr lang="en-US" sz="8000" dirty="0">
              <a:solidFill>
                <a:schemeClr val="tx2"/>
              </a:solidFill>
            </a:endParaRPr>
          </a:p>
        </p:txBody>
      </p:sp>
      <p:sp>
        <p:nvSpPr>
          <p:cNvPr id="16" name="Rectangle 15">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647577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870C28-DD86-6FC5-208F-FEDBEB71E4BC}"/>
              </a:ext>
            </a:extLst>
          </p:cNvPr>
          <p:cNvSpPr>
            <a:spLocks noGrp="1"/>
          </p:cNvSpPr>
          <p:nvPr>
            <p:ph type="title"/>
          </p:nvPr>
        </p:nvSpPr>
        <p:spPr/>
        <p:txBody>
          <a:bodyPr/>
          <a:lstStyle/>
          <a:p>
            <a:r>
              <a:rPr lang="en-GB" dirty="0"/>
              <a:t>COVID-19 data (accuracy, LR model)</a:t>
            </a:r>
          </a:p>
        </p:txBody>
      </p:sp>
      <p:pic>
        <p:nvPicPr>
          <p:cNvPr id="9" name="Content Placeholder 8" descr="A graph of different types of performance&#10;&#10;Description automatically generated with medium confidence">
            <a:extLst>
              <a:ext uri="{FF2B5EF4-FFF2-40B4-BE49-F238E27FC236}">
                <a16:creationId xmlns:a16="http://schemas.microsoft.com/office/drawing/2014/main" id="{639D38E2-DB28-A76B-4D71-E44FA59B5ADB}"/>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1681"/>
          <a:stretch/>
        </p:blipFill>
        <p:spPr>
          <a:xfrm>
            <a:off x="1097280" y="2287730"/>
            <a:ext cx="10234448" cy="3296796"/>
          </a:xfrm>
        </p:spPr>
      </p:pic>
      <p:cxnSp>
        <p:nvCxnSpPr>
          <p:cNvPr id="10" name="Straight Connector 9">
            <a:extLst>
              <a:ext uri="{FF2B5EF4-FFF2-40B4-BE49-F238E27FC236}">
                <a16:creationId xmlns:a16="http://schemas.microsoft.com/office/drawing/2014/main" id="{ABE46F80-D5EC-9CF3-CA27-C4D89BCBE25E}"/>
              </a:ext>
            </a:extLst>
          </p:cNvPr>
          <p:cNvCxnSpPr/>
          <p:nvPr/>
        </p:nvCxnSpPr>
        <p:spPr>
          <a:xfrm>
            <a:off x="7286201" y="3574474"/>
            <a:ext cx="4045527"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95762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B56D5A-B942-B58B-B276-D5EB876C4301}"/>
              </a:ext>
            </a:extLst>
          </p:cNvPr>
          <p:cNvSpPr>
            <a:spLocks noGrp="1"/>
          </p:cNvSpPr>
          <p:nvPr>
            <p:ph type="title"/>
          </p:nvPr>
        </p:nvSpPr>
        <p:spPr/>
        <p:txBody>
          <a:bodyPr/>
          <a:lstStyle/>
          <a:p>
            <a:r>
              <a:rPr lang="en-GB" dirty="0"/>
              <a:t>Metrics computation</a:t>
            </a:r>
          </a:p>
        </p:txBody>
      </p:sp>
      <p:pic>
        <p:nvPicPr>
          <p:cNvPr id="5" name="Content Placeholder 4" descr="A graph of different types of performance&#10;&#10;Description automatically generated with medium confidence">
            <a:extLst>
              <a:ext uri="{FF2B5EF4-FFF2-40B4-BE49-F238E27FC236}">
                <a16:creationId xmlns:a16="http://schemas.microsoft.com/office/drawing/2014/main" id="{0E2A0D99-7F2B-031A-F640-476381B73B65}"/>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t="49077"/>
          <a:stretch/>
        </p:blipFill>
        <p:spPr>
          <a:xfrm>
            <a:off x="953935" y="2202873"/>
            <a:ext cx="10284130" cy="3491345"/>
          </a:xfrm>
        </p:spPr>
      </p:pic>
    </p:spTree>
    <p:extLst>
      <p:ext uri="{BB962C8B-B14F-4D97-AF65-F5344CB8AC3E}">
        <p14:creationId xmlns:p14="http://schemas.microsoft.com/office/powerpoint/2010/main" val="2403190148"/>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30F75FC-83D6-FF5C-DA1F-8389F6FD43BC}"/>
              </a:ext>
            </a:extLst>
          </p:cNvPr>
          <p:cNvSpPr>
            <a:spLocks noGrp="1"/>
          </p:cNvSpPr>
          <p:nvPr>
            <p:ph type="title"/>
          </p:nvPr>
        </p:nvSpPr>
        <p:spPr/>
        <p:txBody>
          <a:bodyPr/>
          <a:lstStyle/>
          <a:p>
            <a:r>
              <a:rPr lang="en-GB" dirty="0"/>
              <a:t>Regression models</a:t>
            </a:r>
          </a:p>
        </p:txBody>
      </p:sp>
      <p:pic>
        <p:nvPicPr>
          <p:cNvPr id="5" name="Picture 4" descr="A graph of a graph with a line&#10;&#10;Description automatically generated">
            <a:extLst>
              <a:ext uri="{FF2B5EF4-FFF2-40B4-BE49-F238E27FC236}">
                <a16:creationId xmlns:a16="http://schemas.microsoft.com/office/drawing/2014/main" id="{B9D51110-9E66-687A-EFE0-D68BA277DA2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6298786" y="2223013"/>
            <a:ext cx="5486409" cy="3657606"/>
          </a:xfrm>
          <a:prstGeom prst="rect">
            <a:avLst/>
          </a:prstGeom>
        </p:spPr>
      </p:pic>
      <p:pic>
        <p:nvPicPr>
          <p:cNvPr id="7" name="Picture 6" descr="A graph with a line and dots&#10;&#10;Description automatically generated">
            <a:extLst>
              <a:ext uri="{FF2B5EF4-FFF2-40B4-BE49-F238E27FC236}">
                <a16:creationId xmlns:a16="http://schemas.microsoft.com/office/drawing/2014/main" id="{F6B10F23-F263-5152-99BC-0B6AC7A4BDA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6804" y="2223013"/>
            <a:ext cx="5486411" cy="3657607"/>
          </a:xfrm>
          <a:prstGeom prst="rect">
            <a:avLst/>
          </a:prstGeom>
        </p:spPr>
      </p:pic>
      <p:sp>
        <p:nvSpPr>
          <p:cNvPr id="8" name="TextBox 7">
            <a:extLst>
              <a:ext uri="{FF2B5EF4-FFF2-40B4-BE49-F238E27FC236}">
                <a16:creationId xmlns:a16="http://schemas.microsoft.com/office/drawing/2014/main" id="{499D00A1-6A0D-5564-B837-590F61BB2A2C}"/>
              </a:ext>
            </a:extLst>
          </p:cNvPr>
          <p:cNvSpPr txBox="1"/>
          <p:nvPr/>
        </p:nvSpPr>
        <p:spPr>
          <a:xfrm>
            <a:off x="4026037" y="1887676"/>
            <a:ext cx="3734356" cy="369332"/>
          </a:xfrm>
          <a:prstGeom prst="rect">
            <a:avLst/>
          </a:prstGeom>
          <a:noFill/>
        </p:spPr>
        <p:txBody>
          <a:bodyPr wrap="none" rtlCol="0">
            <a:spAutoFit/>
          </a:bodyPr>
          <a:lstStyle/>
          <a:p>
            <a:r>
              <a:rPr lang="en-GB" dirty="0"/>
              <a:t>*Positive correlation for both metrics.</a:t>
            </a:r>
          </a:p>
        </p:txBody>
      </p:sp>
    </p:spTree>
    <p:extLst>
      <p:ext uri="{BB962C8B-B14F-4D97-AF65-F5344CB8AC3E}">
        <p14:creationId xmlns:p14="http://schemas.microsoft.com/office/powerpoint/2010/main" val="397853824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4E4490D0-3672-446A-AC12-B4830333BDD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Rectangle 11">
            <a:extLst>
              <a:ext uri="{FF2B5EF4-FFF2-40B4-BE49-F238E27FC236}">
                <a16:creationId xmlns:a16="http://schemas.microsoft.com/office/drawing/2014/main" id="{39CB82C2-DF65-4EC1-8280-F201D50F570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4" name="Straight Connector 13">
            <a:extLst>
              <a:ext uri="{FF2B5EF4-FFF2-40B4-BE49-F238E27FC236}">
                <a16:creationId xmlns:a16="http://schemas.microsoft.com/office/drawing/2014/main" id="{7E1D4427-852B-4B37-8E76-0E9F1810BA2A}"/>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6" name="Rectangle 15">
            <a:extLst>
              <a:ext uri="{FF2B5EF4-FFF2-40B4-BE49-F238E27FC236}">
                <a16:creationId xmlns:a16="http://schemas.microsoft.com/office/drawing/2014/main" id="{FA4CD5CB-D209-4D70-8CA4-629731C5921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73A846E-C821-4F65-4E50-883E99B3A426}"/>
              </a:ext>
            </a:extLst>
          </p:cNvPr>
          <p:cNvSpPr>
            <a:spLocks noGrp="1"/>
          </p:cNvSpPr>
          <p:nvPr>
            <p:ph type="title"/>
          </p:nvPr>
        </p:nvSpPr>
        <p:spPr>
          <a:xfrm>
            <a:off x="8141110" y="639097"/>
            <a:ext cx="3401961" cy="3686015"/>
          </a:xfrm>
        </p:spPr>
        <p:txBody>
          <a:bodyPr vert="horz" lIns="91440" tIns="45720" rIns="91440" bIns="45720" rtlCol="0" anchor="b">
            <a:normAutofit/>
          </a:bodyPr>
          <a:lstStyle/>
          <a:p>
            <a:r>
              <a:rPr lang="en-US" sz="5400" dirty="0">
                <a:solidFill>
                  <a:schemeClr val="tx1">
                    <a:lumMod val="85000"/>
                    <a:lumOff val="15000"/>
                  </a:schemeClr>
                </a:solidFill>
              </a:rPr>
              <a:t>Shift prediction</a:t>
            </a:r>
          </a:p>
        </p:txBody>
      </p:sp>
      <p:cxnSp>
        <p:nvCxnSpPr>
          <p:cNvPr id="18" name="Straight Connector 17">
            <a:extLst>
              <a:ext uri="{FF2B5EF4-FFF2-40B4-BE49-F238E27FC236}">
                <a16:creationId xmlns:a16="http://schemas.microsoft.com/office/drawing/2014/main" id="{5C6A2BAE-B461-4B55-8E1F-0722ABDD139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209305" y="4343400"/>
            <a:ext cx="3200400" cy="0"/>
          </a:xfrm>
          <a:prstGeom prst="line">
            <a:avLst/>
          </a:prstGeom>
          <a:ln w="6350">
            <a:solidFill>
              <a:schemeClr val="tx2">
                <a:alpha val="90000"/>
              </a:schemeClr>
            </a:solidFill>
          </a:ln>
        </p:spPr>
        <p:style>
          <a:lnRef idx="1">
            <a:schemeClr val="accent1"/>
          </a:lnRef>
          <a:fillRef idx="0">
            <a:schemeClr val="accent1"/>
          </a:fillRef>
          <a:effectRef idx="0">
            <a:schemeClr val="accent1"/>
          </a:effectRef>
          <a:fontRef idx="minor">
            <a:schemeClr val="tx1"/>
          </a:fontRef>
        </p:style>
      </p:cxnSp>
      <p:sp>
        <p:nvSpPr>
          <p:cNvPr id="20" name="Rectangle 19">
            <a:extLst>
              <a:ext uri="{FF2B5EF4-FFF2-40B4-BE49-F238E27FC236}">
                <a16:creationId xmlns:a16="http://schemas.microsoft.com/office/drawing/2014/main" id="{B4C27B90-DF2B-4D00-BA07-18ED774CD2F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2" name="Rectangle 21">
            <a:extLst>
              <a:ext uri="{FF2B5EF4-FFF2-40B4-BE49-F238E27FC236}">
                <a16:creationId xmlns:a16="http://schemas.microsoft.com/office/drawing/2014/main" id="{593ACC25-C262-417A-8AA9-0641C772BDB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9" name="Content Placeholder 8" descr="A graph of data showing different types of data&#10;&#10;Description automatically generated with medium confidence">
            <a:extLst>
              <a:ext uri="{FF2B5EF4-FFF2-40B4-BE49-F238E27FC236}">
                <a16:creationId xmlns:a16="http://schemas.microsoft.com/office/drawing/2014/main" id="{88C7E874-5F6D-50FA-E9C1-44557E752D3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90602" y="1140513"/>
            <a:ext cx="6768212" cy="4512141"/>
          </a:xfrm>
        </p:spPr>
      </p:pic>
      <p:pic>
        <p:nvPicPr>
          <p:cNvPr id="13" name="Picture 12">
            <a:extLst>
              <a:ext uri="{FF2B5EF4-FFF2-40B4-BE49-F238E27FC236}">
                <a16:creationId xmlns:a16="http://schemas.microsoft.com/office/drawing/2014/main" id="{F6BF7410-7C64-C8FC-00C2-D31AAA462AA9}"/>
              </a:ext>
            </a:extLst>
          </p:cNvPr>
          <p:cNvPicPr>
            <a:picLocks noChangeAspect="1"/>
          </p:cNvPicPr>
          <p:nvPr/>
        </p:nvPicPr>
        <p:blipFill>
          <a:blip r:embed="rId3"/>
          <a:stretch>
            <a:fillRect/>
          </a:stretch>
        </p:blipFill>
        <p:spPr>
          <a:xfrm>
            <a:off x="8394111" y="4778448"/>
            <a:ext cx="2863194" cy="1098668"/>
          </a:xfrm>
          <a:prstGeom prst="rect">
            <a:avLst/>
          </a:prstGeom>
        </p:spPr>
      </p:pic>
      <p:sp>
        <p:nvSpPr>
          <p:cNvPr id="17" name="TextBox 16">
            <a:extLst>
              <a:ext uri="{FF2B5EF4-FFF2-40B4-BE49-F238E27FC236}">
                <a16:creationId xmlns:a16="http://schemas.microsoft.com/office/drawing/2014/main" id="{644C3A32-FA1F-7EDA-3EED-54E769C2EEE1}"/>
              </a:ext>
            </a:extLst>
          </p:cNvPr>
          <p:cNvSpPr txBox="1"/>
          <p:nvPr/>
        </p:nvSpPr>
        <p:spPr>
          <a:xfrm>
            <a:off x="3048000" y="3244334"/>
            <a:ext cx="6096000" cy="369332"/>
          </a:xfrm>
          <a:prstGeom prst="rect">
            <a:avLst/>
          </a:prstGeom>
          <a:noFill/>
        </p:spPr>
        <p:txBody>
          <a:bodyPr wrap="square">
            <a:spAutoFit/>
          </a:bodyPr>
          <a:lstStyle/>
          <a:p>
            <a:r>
              <a:rPr lang="en-GB" b="0" dirty="0">
                <a:effectLst/>
              </a:rPr>
              <a:t> </a:t>
            </a:r>
            <a:endParaRPr lang="en-GB" dirty="0"/>
          </a:p>
        </p:txBody>
      </p:sp>
      <p:sp>
        <p:nvSpPr>
          <p:cNvPr id="19" name="Rectangle 18">
            <a:extLst>
              <a:ext uri="{FF2B5EF4-FFF2-40B4-BE49-F238E27FC236}">
                <a16:creationId xmlns:a16="http://schemas.microsoft.com/office/drawing/2014/main" id="{B2138DC6-76B7-BC43-2264-A006B6B45572}"/>
              </a:ext>
            </a:extLst>
          </p:cNvPr>
          <p:cNvSpPr/>
          <p:nvPr/>
        </p:nvSpPr>
        <p:spPr>
          <a:xfrm>
            <a:off x="8237747" y="5599723"/>
            <a:ext cx="3535386" cy="235528"/>
          </a:xfrm>
          <a:prstGeom prst="rect">
            <a:avLst/>
          </a:prstGeom>
          <a:noFill/>
          <a:ln w="28575"/>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21" name="TextBox 20">
            <a:extLst>
              <a:ext uri="{FF2B5EF4-FFF2-40B4-BE49-F238E27FC236}">
                <a16:creationId xmlns:a16="http://schemas.microsoft.com/office/drawing/2014/main" id="{DE0D48E4-BF7F-D252-0B80-C6615CFEF418}"/>
              </a:ext>
            </a:extLst>
          </p:cNvPr>
          <p:cNvSpPr txBox="1"/>
          <p:nvPr/>
        </p:nvSpPr>
        <p:spPr>
          <a:xfrm>
            <a:off x="7715417" y="1864200"/>
            <a:ext cx="4253346" cy="646331"/>
          </a:xfrm>
          <a:prstGeom prst="rect">
            <a:avLst/>
          </a:prstGeom>
          <a:noFill/>
        </p:spPr>
        <p:txBody>
          <a:bodyPr wrap="square" rtlCol="0">
            <a:spAutoFit/>
          </a:bodyPr>
          <a:lstStyle/>
          <a:p>
            <a:r>
              <a:rPr lang="en-GB" dirty="0"/>
              <a:t>*AVR score is the metric performing slightly better in predicting the shifts. </a:t>
            </a:r>
          </a:p>
        </p:txBody>
      </p:sp>
    </p:spTree>
    <p:extLst>
      <p:ext uri="{BB962C8B-B14F-4D97-AF65-F5344CB8AC3E}">
        <p14:creationId xmlns:p14="http://schemas.microsoft.com/office/powerpoint/2010/main" val="98002824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9EC8F4-A135-9A9A-E0E4-AAF41A08CC47}"/>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8000" dirty="0">
                <a:solidFill>
                  <a:schemeClr val="tx2"/>
                </a:solidFill>
              </a:rPr>
              <a:t>Results</a:t>
            </a:r>
            <a:br>
              <a:rPr lang="en-US" sz="8000" dirty="0">
                <a:solidFill>
                  <a:schemeClr val="tx2"/>
                </a:solidFill>
              </a:rPr>
            </a:br>
            <a:r>
              <a:rPr lang="en-US" sz="4400" dirty="0">
                <a:solidFill>
                  <a:schemeClr val="tx2"/>
                </a:solidFill>
              </a:rPr>
              <a:t>Covid-19 data </a:t>
            </a:r>
            <a:br>
              <a:rPr lang="en-US" sz="4400" dirty="0">
                <a:solidFill>
                  <a:schemeClr val="tx2"/>
                </a:solidFill>
              </a:rPr>
            </a:br>
            <a:r>
              <a:rPr lang="en-US" sz="4400" dirty="0">
                <a:solidFill>
                  <a:schemeClr val="tx2"/>
                </a:solidFill>
              </a:rPr>
              <a:t>(recall, LR model)</a:t>
            </a:r>
            <a:endParaRPr lang="en-US" sz="8000" dirty="0">
              <a:solidFill>
                <a:schemeClr val="tx2"/>
              </a:solidFill>
            </a:endParaRPr>
          </a:p>
        </p:txBody>
      </p:sp>
      <p:sp>
        <p:nvSpPr>
          <p:cNvPr id="16" name="Rectangle 15">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84278754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E703CC-F81B-E0D5-5C62-2D9E5D2BD0EF}"/>
              </a:ext>
            </a:extLst>
          </p:cNvPr>
          <p:cNvSpPr>
            <a:spLocks noGrp="1"/>
          </p:cNvSpPr>
          <p:nvPr>
            <p:ph type="title"/>
          </p:nvPr>
        </p:nvSpPr>
        <p:spPr/>
        <p:txBody>
          <a:bodyPr/>
          <a:lstStyle/>
          <a:p>
            <a:r>
              <a:rPr lang="en-GB" dirty="0"/>
              <a:t>COVID-19 data (recall, LR model)</a:t>
            </a:r>
          </a:p>
        </p:txBody>
      </p:sp>
      <p:pic>
        <p:nvPicPr>
          <p:cNvPr id="5" name="Content Placeholder 4" descr="A graph of different types of data&#10;&#10;Description automatically generated with medium confidence">
            <a:extLst>
              <a:ext uri="{FF2B5EF4-FFF2-40B4-BE49-F238E27FC236}">
                <a16:creationId xmlns:a16="http://schemas.microsoft.com/office/drawing/2014/main" id="{B8FED35B-75A5-E586-76AA-364333367831}"/>
              </a:ext>
            </a:extLst>
          </p:cNvPr>
          <p:cNvPicPr>
            <a:picLocks noGrp="1" noChangeAspect="1"/>
          </p:cNvPicPr>
          <p:nvPr>
            <p:ph idx="1"/>
          </p:nvPr>
        </p:nvPicPr>
        <p:blipFill rotWithShape="1">
          <a:blip r:embed="rId2">
            <a:extLst>
              <a:ext uri="{28A0092B-C50C-407E-A947-70E740481C1C}">
                <a14:useLocalDpi xmlns:a14="http://schemas.microsoft.com/office/drawing/2010/main" val="0"/>
              </a:ext>
            </a:extLst>
          </a:blip>
          <a:srcRect b="50165"/>
          <a:stretch/>
        </p:blipFill>
        <p:spPr>
          <a:xfrm>
            <a:off x="433666" y="2014534"/>
            <a:ext cx="11324667" cy="3762377"/>
          </a:xfrm>
        </p:spPr>
      </p:pic>
      <p:cxnSp>
        <p:nvCxnSpPr>
          <p:cNvPr id="7" name="Straight Connector 6">
            <a:extLst>
              <a:ext uri="{FF2B5EF4-FFF2-40B4-BE49-F238E27FC236}">
                <a16:creationId xmlns:a16="http://schemas.microsoft.com/office/drawing/2014/main" id="{5CB4A49E-0FCD-6B56-08B2-687B1EBD3991}"/>
              </a:ext>
            </a:extLst>
          </p:cNvPr>
          <p:cNvCxnSpPr/>
          <p:nvPr/>
        </p:nvCxnSpPr>
        <p:spPr>
          <a:xfrm>
            <a:off x="7481455" y="3200401"/>
            <a:ext cx="4045527"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8418594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F5CF3C5-EBBE-0EFD-4BCE-7EAAF32E79DD}"/>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8000">
                <a:solidFill>
                  <a:schemeClr val="tx2"/>
                </a:solidFill>
              </a:rPr>
              <a:t>Methods</a:t>
            </a:r>
          </a:p>
        </p:txBody>
      </p:sp>
      <p:sp>
        <p:nvSpPr>
          <p:cNvPr id="16" name="Rectangle 15">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3025790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56D542D-DDE1-4F5B-AE6D-1FA01242D70E}"/>
              </a:ext>
            </a:extLst>
          </p:cNvPr>
          <p:cNvSpPr>
            <a:spLocks noGrp="1"/>
          </p:cNvSpPr>
          <p:nvPr>
            <p:ph type="title"/>
          </p:nvPr>
        </p:nvSpPr>
        <p:spPr/>
        <p:txBody>
          <a:bodyPr/>
          <a:lstStyle/>
          <a:p>
            <a:r>
              <a:rPr lang="en-GB" dirty="0"/>
              <a:t>Metrics computation</a:t>
            </a:r>
          </a:p>
        </p:txBody>
      </p:sp>
      <p:pic>
        <p:nvPicPr>
          <p:cNvPr id="7" name="Picture 6" descr="A graph of different types of data&#10;&#10;Description automatically generated with medium confidence">
            <a:extLst>
              <a:ext uri="{FF2B5EF4-FFF2-40B4-BE49-F238E27FC236}">
                <a16:creationId xmlns:a16="http://schemas.microsoft.com/office/drawing/2014/main" id="{628EF097-3EB8-0AA2-536C-BAB743C49B70}"/>
              </a:ext>
            </a:extLst>
          </p:cNvPr>
          <p:cNvPicPr>
            <a:picLocks noChangeAspect="1"/>
          </p:cNvPicPr>
          <p:nvPr/>
        </p:nvPicPr>
        <p:blipFill rotWithShape="1">
          <a:blip r:embed="rId2">
            <a:extLst>
              <a:ext uri="{28A0092B-C50C-407E-A947-70E740481C1C}">
                <a14:useLocalDpi xmlns:a14="http://schemas.microsoft.com/office/drawing/2010/main" val="0"/>
              </a:ext>
            </a:extLst>
          </a:blip>
          <a:srcRect t="50000"/>
          <a:stretch/>
        </p:blipFill>
        <p:spPr>
          <a:xfrm>
            <a:off x="1097280" y="2124089"/>
            <a:ext cx="9795990" cy="3265329"/>
          </a:xfrm>
          <a:prstGeom prst="rect">
            <a:avLst/>
          </a:prstGeom>
        </p:spPr>
      </p:pic>
      <p:sp>
        <p:nvSpPr>
          <p:cNvPr id="8" name="TextBox 7">
            <a:extLst>
              <a:ext uri="{FF2B5EF4-FFF2-40B4-BE49-F238E27FC236}">
                <a16:creationId xmlns:a16="http://schemas.microsoft.com/office/drawing/2014/main" id="{ED7A052B-659A-68C5-D703-E97EB1A36E0A}"/>
              </a:ext>
            </a:extLst>
          </p:cNvPr>
          <p:cNvSpPr txBox="1"/>
          <p:nvPr/>
        </p:nvSpPr>
        <p:spPr>
          <a:xfrm>
            <a:off x="1097280" y="5389418"/>
            <a:ext cx="8261033" cy="646331"/>
          </a:xfrm>
          <a:prstGeom prst="rect">
            <a:avLst/>
          </a:prstGeom>
          <a:noFill/>
        </p:spPr>
        <p:txBody>
          <a:bodyPr wrap="square" rtlCol="0">
            <a:spAutoFit/>
          </a:bodyPr>
          <a:lstStyle/>
          <a:p>
            <a:r>
              <a:rPr lang="en-GB" dirty="0"/>
              <a:t>*same results as before. The metric computation is not correlated to the performance metric you choose to predict. Is this an issue?</a:t>
            </a:r>
          </a:p>
        </p:txBody>
      </p:sp>
    </p:spTree>
    <p:extLst>
      <p:ext uri="{BB962C8B-B14F-4D97-AF65-F5344CB8AC3E}">
        <p14:creationId xmlns:p14="http://schemas.microsoft.com/office/powerpoint/2010/main" val="6563069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B472AF4-A68F-0BEF-5418-EF283EEE48E7}"/>
              </a:ext>
            </a:extLst>
          </p:cNvPr>
          <p:cNvSpPr>
            <a:spLocks noGrp="1"/>
          </p:cNvSpPr>
          <p:nvPr>
            <p:ph type="title"/>
          </p:nvPr>
        </p:nvSpPr>
        <p:spPr/>
        <p:txBody>
          <a:bodyPr/>
          <a:lstStyle/>
          <a:p>
            <a:r>
              <a:rPr lang="en-US" sz="4800" dirty="0">
                <a:solidFill>
                  <a:schemeClr val="tx1">
                    <a:lumMod val="85000"/>
                    <a:lumOff val="15000"/>
                  </a:schemeClr>
                </a:solidFill>
              </a:rPr>
              <a:t>Shift prediction</a:t>
            </a:r>
            <a:endParaRPr lang="en-GB" dirty="0"/>
          </a:p>
        </p:txBody>
      </p:sp>
      <p:pic>
        <p:nvPicPr>
          <p:cNvPr id="5" name="Picture 4" descr="A graph of data with numbers and a line&#10;&#10;Description automatically generated with medium confidence">
            <a:extLst>
              <a:ext uri="{FF2B5EF4-FFF2-40B4-BE49-F238E27FC236}">
                <a16:creationId xmlns:a16="http://schemas.microsoft.com/office/drawing/2014/main" id="{72A56E03-528D-FEE9-843F-8E9206B187D9}"/>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223957" y="2128833"/>
            <a:ext cx="5486411" cy="3657607"/>
          </a:xfrm>
          <a:prstGeom prst="rect">
            <a:avLst/>
          </a:prstGeom>
        </p:spPr>
      </p:pic>
      <p:pic>
        <p:nvPicPr>
          <p:cNvPr id="7" name="Picture 6">
            <a:extLst>
              <a:ext uri="{FF2B5EF4-FFF2-40B4-BE49-F238E27FC236}">
                <a16:creationId xmlns:a16="http://schemas.microsoft.com/office/drawing/2014/main" id="{0DC10E94-3BD5-2B94-D5F2-C8CB413FAD97}"/>
              </a:ext>
            </a:extLst>
          </p:cNvPr>
          <p:cNvPicPr>
            <a:picLocks noChangeAspect="1"/>
          </p:cNvPicPr>
          <p:nvPr/>
        </p:nvPicPr>
        <p:blipFill>
          <a:blip r:embed="rId3"/>
          <a:stretch>
            <a:fillRect/>
          </a:stretch>
        </p:blipFill>
        <p:spPr>
          <a:xfrm>
            <a:off x="8010384" y="3609912"/>
            <a:ext cx="2476641" cy="1108592"/>
          </a:xfrm>
          <a:prstGeom prst="rect">
            <a:avLst/>
          </a:prstGeom>
        </p:spPr>
      </p:pic>
      <p:sp>
        <p:nvSpPr>
          <p:cNvPr id="8" name="TextBox 7">
            <a:extLst>
              <a:ext uri="{FF2B5EF4-FFF2-40B4-BE49-F238E27FC236}">
                <a16:creationId xmlns:a16="http://schemas.microsoft.com/office/drawing/2014/main" id="{2FF04D27-862C-1C45-1D4E-8D71CA3E9492}"/>
              </a:ext>
            </a:extLst>
          </p:cNvPr>
          <p:cNvSpPr txBox="1"/>
          <p:nvPr/>
        </p:nvSpPr>
        <p:spPr>
          <a:xfrm>
            <a:off x="7515225" y="4797475"/>
            <a:ext cx="3171825" cy="646331"/>
          </a:xfrm>
          <a:prstGeom prst="rect">
            <a:avLst/>
          </a:prstGeom>
          <a:noFill/>
        </p:spPr>
        <p:txBody>
          <a:bodyPr wrap="square" rtlCol="0">
            <a:spAutoFit/>
          </a:bodyPr>
          <a:lstStyle/>
          <a:p>
            <a:r>
              <a:rPr lang="en-GB" dirty="0"/>
              <a:t>Slightly better predictions using the DE metric. </a:t>
            </a:r>
          </a:p>
        </p:txBody>
      </p:sp>
      <p:sp>
        <p:nvSpPr>
          <p:cNvPr id="9" name="Rectangle 8">
            <a:extLst>
              <a:ext uri="{FF2B5EF4-FFF2-40B4-BE49-F238E27FC236}">
                <a16:creationId xmlns:a16="http://schemas.microsoft.com/office/drawing/2014/main" id="{8F95E989-130B-1CCA-2C99-58BA5E2AA318}"/>
              </a:ext>
            </a:extLst>
          </p:cNvPr>
          <p:cNvSpPr/>
          <p:nvPr/>
        </p:nvSpPr>
        <p:spPr>
          <a:xfrm>
            <a:off x="8010384" y="4216766"/>
            <a:ext cx="2476641" cy="360816"/>
          </a:xfrm>
          <a:prstGeom prst="rect">
            <a:avLst/>
          </a:prstGeom>
          <a:noFill/>
          <a:ln w="28575"/>
        </p:spPr>
        <p:style>
          <a:lnRef idx="2">
            <a:schemeClr val="accent1"/>
          </a:lnRef>
          <a:fillRef idx="1">
            <a:schemeClr val="lt1"/>
          </a:fillRef>
          <a:effectRef idx="0">
            <a:schemeClr val="accent1"/>
          </a:effectRef>
          <a:fontRef idx="minor">
            <a:schemeClr val="dk1"/>
          </a:fontRef>
        </p:style>
        <p:txBody>
          <a:bodyPr rtlCol="0" anchor="ctr"/>
          <a:lstStyle/>
          <a:p>
            <a:pPr algn="ctr"/>
            <a:endParaRPr lang="en-GB"/>
          </a:p>
        </p:txBody>
      </p:sp>
    </p:spTree>
    <p:extLst>
      <p:ext uri="{BB962C8B-B14F-4D97-AF65-F5344CB8AC3E}">
        <p14:creationId xmlns:p14="http://schemas.microsoft.com/office/powerpoint/2010/main" val="17389008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2ABB703-2B0E-4C3B-B4A2-F3973548E56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1" cy="6334316"/>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8BAE9C99-0C00-D714-D34D-4C99C71E3665}"/>
              </a:ext>
            </a:extLst>
          </p:cNvPr>
          <p:cNvSpPr>
            <a:spLocks noGrp="1"/>
          </p:cNvSpPr>
          <p:nvPr>
            <p:ph type="title"/>
          </p:nvPr>
        </p:nvSpPr>
        <p:spPr>
          <a:xfrm>
            <a:off x="6411685" y="634946"/>
            <a:ext cx="5127171" cy="1450757"/>
          </a:xfrm>
        </p:spPr>
        <p:txBody>
          <a:bodyPr>
            <a:normAutofit/>
          </a:bodyPr>
          <a:lstStyle/>
          <a:p>
            <a:r>
              <a:rPr lang="en-GB" dirty="0"/>
              <a:t>Thought #1</a:t>
            </a:r>
          </a:p>
        </p:txBody>
      </p:sp>
      <p:pic>
        <p:nvPicPr>
          <p:cNvPr id="4" name="Picture 2">
            <a:extLst>
              <a:ext uri="{FF2B5EF4-FFF2-40B4-BE49-F238E27FC236}">
                <a16:creationId xmlns:a16="http://schemas.microsoft.com/office/drawing/2014/main" id="{D0212033-D3AC-FE84-0B86-7A866EFB5DD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480028" y="523684"/>
            <a:ext cx="5451627" cy="2829764"/>
          </a:xfrm>
          <a:prstGeom prst="rect">
            <a:avLst/>
          </a:prstGeom>
          <a:noFill/>
          <a:extLst>
            <a:ext uri="{909E8E84-426E-40DD-AFC4-6F175D3DCCD1}">
              <a14:hiddenFill xmlns:a14="http://schemas.microsoft.com/office/drawing/2010/main">
                <a:solidFill>
                  <a:srgbClr val="FFFFFF"/>
                </a:solidFill>
              </a14:hiddenFill>
            </a:ext>
          </a:extLst>
        </p:spPr>
      </p:pic>
      <p:cxnSp>
        <p:nvCxnSpPr>
          <p:cNvPr id="11" name="Straight Connector 10">
            <a:extLst>
              <a:ext uri="{FF2B5EF4-FFF2-40B4-BE49-F238E27FC236}">
                <a16:creationId xmlns:a16="http://schemas.microsoft.com/office/drawing/2014/main" id="{9C21570E-E159-49A6-9891-FA397B7A92D3}"/>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6411684" y="2086188"/>
            <a:ext cx="4748808" cy="0"/>
          </a:xfrm>
          <a:prstGeom prst="line">
            <a:avLst/>
          </a:prstGeom>
          <a:ln w="6350">
            <a:solidFill>
              <a:schemeClr val="tx1">
                <a:lumMod val="50000"/>
                <a:lumOff val="50000"/>
                <a:alpha val="90000"/>
              </a:schemeClr>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EDA53ED-8FA2-A10F-FF43-C637EAF23659}"/>
              </a:ext>
            </a:extLst>
          </p:cNvPr>
          <p:cNvSpPr>
            <a:spLocks noGrp="1"/>
          </p:cNvSpPr>
          <p:nvPr>
            <p:ph idx="1"/>
          </p:nvPr>
        </p:nvSpPr>
        <p:spPr>
          <a:xfrm>
            <a:off x="6411684" y="2198914"/>
            <a:ext cx="5127172" cy="3670180"/>
          </a:xfrm>
        </p:spPr>
        <p:txBody>
          <a:bodyPr>
            <a:normAutofit lnSpcReduction="10000"/>
          </a:bodyPr>
          <a:lstStyle/>
          <a:p>
            <a:r>
              <a:rPr lang="en-GB" sz="1900" dirty="0"/>
              <a:t>When the discrimination error (DE) increases, it means that the models is struggling to separate between the source data (Ds) and the target data (Dt). It should indicate that the domains are similar (NO DRIFT ?). </a:t>
            </a:r>
          </a:p>
          <a:p>
            <a:r>
              <a:rPr lang="en-GB" sz="1900" dirty="0"/>
              <a:t>Similar for the Average certainty score (AVRS). When it increases, it means that the model is more confident about its predictions. (NO DRIFT?)</a:t>
            </a:r>
          </a:p>
          <a:p>
            <a:r>
              <a:rPr lang="en-GB" sz="1900" dirty="0"/>
              <a:t>For this reason, for the SIMULATED DATA, </a:t>
            </a:r>
            <a:r>
              <a:rPr lang="en-GB" sz="1900" b="1" dirty="0"/>
              <a:t>we were expecting the peak in the opposite direction. </a:t>
            </a:r>
          </a:p>
          <a:p>
            <a:r>
              <a:rPr lang="en-GB" sz="1900" dirty="0"/>
              <a:t>Why it isn’t instead? Is it something to do with the generation method? </a:t>
            </a:r>
          </a:p>
        </p:txBody>
      </p:sp>
      <p:sp>
        <p:nvSpPr>
          <p:cNvPr id="13" name="Rectangle 12">
            <a:extLst>
              <a:ext uri="{FF2B5EF4-FFF2-40B4-BE49-F238E27FC236}">
                <a16:creationId xmlns:a16="http://schemas.microsoft.com/office/drawing/2014/main" id="{E95DA498-D9A2-4DA9-B9DA-B3776E08CF7E}"/>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91985" cy="6648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a:extLst>
              <a:ext uri="{FF2B5EF4-FFF2-40B4-BE49-F238E27FC236}">
                <a16:creationId xmlns:a16="http://schemas.microsoft.com/office/drawing/2014/main" id="{82A73093-4B9D-420D-B17E-52293703A1D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6400800"/>
            <a:ext cx="12192000"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pic>
        <p:nvPicPr>
          <p:cNvPr id="5" name="Picture 4" descr="Chart, line chart&#10;&#10;Description automatically generated">
            <a:extLst>
              <a:ext uri="{FF2B5EF4-FFF2-40B4-BE49-F238E27FC236}">
                <a16:creationId xmlns:a16="http://schemas.microsoft.com/office/drawing/2014/main" id="{EBB40A74-81C3-F448-10FD-64411666066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81829" y="3428554"/>
            <a:ext cx="5449826" cy="2830656"/>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580C1DA6-DA81-9193-DCFD-8745DD901B8E}"/>
              </a:ext>
            </a:extLst>
          </p:cNvPr>
          <p:cNvSpPr txBox="1"/>
          <p:nvPr/>
        </p:nvSpPr>
        <p:spPr>
          <a:xfrm>
            <a:off x="3048000" y="3244334"/>
            <a:ext cx="6096000" cy="369332"/>
          </a:xfrm>
          <a:prstGeom prst="rect">
            <a:avLst/>
          </a:prstGeom>
          <a:noFill/>
        </p:spPr>
        <p:txBody>
          <a:bodyPr wrap="square">
            <a:spAutoFit/>
          </a:bodyPr>
          <a:lstStyle/>
          <a:p>
            <a:r>
              <a:rPr lang="en-GB" b="0" dirty="0">
                <a:effectLst/>
              </a:rPr>
              <a:t> </a:t>
            </a:r>
            <a:endParaRPr lang="en-GB" dirty="0"/>
          </a:p>
        </p:txBody>
      </p:sp>
      <p:sp>
        <p:nvSpPr>
          <p:cNvPr id="10" name="TextBox 9">
            <a:extLst>
              <a:ext uri="{FF2B5EF4-FFF2-40B4-BE49-F238E27FC236}">
                <a16:creationId xmlns:a16="http://schemas.microsoft.com/office/drawing/2014/main" id="{74A5AC4D-F05F-F138-8692-C9F4A264DFEE}"/>
              </a:ext>
            </a:extLst>
          </p:cNvPr>
          <p:cNvSpPr txBox="1"/>
          <p:nvPr/>
        </p:nvSpPr>
        <p:spPr>
          <a:xfrm>
            <a:off x="3048000" y="3244334"/>
            <a:ext cx="6096000" cy="369332"/>
          </a:xfrm>
          <a:prstGeom prst="rect">
            <a:avLst/>
          </a:prstGeom>
          <a:noFill/>
        </p:spPr>
        <p:txBody>
          <a:bodyPr wrap="square">
            <a:spAutoFit/>
          </a:bodyPr>
          <a:lstStyle/>
          <a:p>
            <a:r>
              <a:rPr lang="en-GB" b="0" dirty="0">
                <a:effectLst/>
              </a:rPr>
              <a:t> </a:t>
            </a:r>
            <a:endParaRPr lang="en-GB" dirty="0"/>
          </a:p>
        </p:txBody>
      </p:sp>
    </p:spTree>
    <p:extLst>
      <p:ext uri="{BB962C8B-B14F-4D97-AF65-F5344CB8AC3E}">
        <p14:creationId xmlns:p14="http://schemas.microsoft.com/office/powerpoint/2010/main" val="2411647642"/>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61769EA-5595-D494-82CC-A296EF46B375}"/>
              </a:ext>
            </a:extLst>
          </p:cNvPr>
          <p:cNvSpPr>
            <a:spLocks noGrp="1"/>
          </p:cNvSpPr>
          <p:nvPr>
            <p:ph type="title"/>
          </p:nvPr>
        </p:nvSpPr>
        <p:spPr/>
        <p:txBody>
          <a:bodyPr>
            <a:normAutofit/>
          </a:bodyPr>
          <a:lstStyle/>
          <a:p>
            <a:pPr rtl="0">
              <a:spcBef>
                <a:spcPts val="0"/>
              </a:spcBef>
              <a:spcAft>
                <a:spcPts val="0"/>
              </a:spcAft>
            </a:pPr>
            <a:r>
              <a:rPr lang="en-GB" b="0" i="0" u="none" strike="noStrike" dirty="0">
                <a:solidFill>
                  <a:srgbClr val="000000"/>
                </a:solidFill>
                <a:effectLst/>
                <a:latin typeface="Calibri" panose="020F0502020204030204" pitchFamily="34" charset="0"/>
              </a:rPr>
              <a:t>AGRAWAL generator</a:t>
            </a:r>
            <a:endParaRPr lang="en-GB" sz="11500" dirty="0"/>
          </a:p>
        </p:txBody>
      </p:sp>
      <p:sp>
        <p:nvSpPr>
          <p:cNvPr id="3" name="Content Placeholder 2">
            <a:extLst>
              <a:ext uri="{FF2B5EF4-FFF2-40B4-BE49-F238E27FC236}">
                <a16:creationId xmlns:a16="http://schemas.microsoft.com/office/drawing/2014/main" id="{5DD63275-62CF-FA60-1ADA-23477B87532D}"/>
              </a:ext>
            </a:extLst>
          </p:cNvPr>
          <p:cNvSpPr>
            <a:spLocks noGrp="1"/>
          </p:cNvSpPr>
          <p:nvPr>
            <p:ph idx="1"/>
          </p:nvPr>
        </p:nvSpPr>
        <p:spPr>
          <a:xfrm>
            <a:off x="1097280" y="1845734"/>
            <a:ext cx="6456903" cy="4023360"/>
          </a:xfrm>
        </p:spPr>
        <p:txBody>
          <a:bodyPr/>
          <a:lstStyle/>
          <a:p>
            <a:pPr rtl="0">
              <a:spcBef>
                <a:spcPts val="0"/>
              </a:spcBef>
              <a:spcAft>
                <a:spcPts val="0"/>
              </a:spcAft>
            </a:pPr>
            <a:r>
              <a:rPr lang="en-GB" sz="1800" b="0" i="0" u="none" strike="noStrike" dirty="0">
                <a:solidFill>
                  <a:srgbClr val="2E2E2E"/>
                </a:solidFill>
                <a:effectLst/>
                <a:latin typeface="Arial" panose="020B0604020202020204" pitchFamily="34" charset="0"/>
              </a:rPr>
              <a:t>This generator consists of </a:t>
            </a:r>
            <a:r>
              <a:rPr lang="en-GB" sz="1800" b="0" i="0" u="sng" dirty="0">
                <a:solidFill>
                  <a:srgbClr val="2E2E2E"/>
                </a:solidFill>
                <a:effectLst/>
                <a:latin typeface="Arial" panose="020B0604020202020204" pitchFamily="34" charset="0"/>
              </a:rPr>
              <a:t>six numeric attributes and three categorical attributes </a:t>
            </a:r>
            <a:r>
              <a:rPr lang="en-GB" sz="1800" b="0" i="0" u="none" strike="noStrike" dirty="0">
                <a:solidFill>
                  <a:srgbClr val="2E2E2E"/>
                </a:solidFill>
                <a:effectLst/>
                <a:latin typeface="Arial" panose="020B0604020202020204" pitchFamily="34" charset="0"/>
              </a:rPr>
              <a:t>to </a:t>
            </a:r>
            <a:r>
              <a:rPr lang="en-GB" sz="1800" b="0" i="0" u="sng" dirty="0">
                <a:solidFill>
                  <a:srgbClr val="2E2E2E"/>
                </a:solidFill>
                <a:effectLst/>
                <a:latin typeface="Arial" panose="020B0604020202020204" pitchFamily="34" charset="0"/>
              </a:rPr>
              <a:t>describe the hypothetical loan applications</a:t>
            </a:r>
            <a:r>
              <a:rPr lang="en-GB" sz="1800" b="0" i="0" u="none" strike="noStrike" dirty="0">
                <a:solidFill>
                  <a:srgbClr val="2E2E2E"/>
                </a:solidFill>
                <a:effectLst/>
                <a:latin typeface="Arial" panose="020B0604020202020204" pitchFamily="34" charset="0"/>
              </a:rPr>
              <a:t>. For the numeric attributes, there is a perturbation factor that makes to shift the true value by adding an offset. It can produce ten different functions to determine whether the loan should be approved or not. The concept drift happens by changing the functions.</a:t>
            </a:r>
          </a:p>
          <a:p>
            <a:pPr rtl="0">
              <a:spcBef>
                <a:spcPts val="0"/>
              </a:spcBef>
              <a:spcAft>
                <a:spcPts val="0"/>
              </a:spcAft>
            </a:pPr>
            <a:endParaRPr lang="en-GB" sz="1800" dirty="0">
              <a:solidFill>
                <a:srgbClr val="2E2E2E"/>
              </a:solidFill>
              <a:latin typeface="Arial" panose="020B0604020202020204" pitchFamily="34" charset="0"/>
            </a:endParaRPr>
          </a:p>
          <a:p>
            <a:pPr rtl="0">
              <a:spcBef>
                <a:spcPts val="0"/>
              </a:spcBef>
              <a:spcAft>
                <a:spcPts val="0"/>
              </a:spcAft>
            </a:pPr>
            <a:r>
              <a:rPr lang="en-GB" sz="1800" b="1" dirty="0">
                <a:solidFill>
                  <a:srgbClr val="2E2E2E"/>
                </a:solidFill>
                <a:latin typeface="Arial" panose="020B0604020202020204" pitchFamily="34" charset="0"/>
              </a:rPr>
              <a:t>Reference</a:t>
            </a:r>
            <a:r>
              <a:rPr lang="en-GB" sz="1800" dirty="0">
                <a:solidFill>
                  <a:srgbClr val="2E2E2E"/>
                </a:solidFill>
                <a:latin typeface="Arial" panose="020B0604020202020204" pitchFamily="34" charset="0"/>
              </a:rPr>
              <a:t>: https://moa.cms.waikato.ac.nz/tutorial-5-simulating-concept-drift-in-moa/</a:t>
            </a:r>
            <a:endParaRPr lang="en-GB" b="0" dirty="0">
              <a:effectLst/>
            </a:endParaRPr>
          </a:p>
          <a:p>
            <a:br>
              <a:rPr lang="en-GB" dirty="0"/>
            </a:br>
            <a:endParaRPr lang="en-GB" dirty="0"/>
          </a:p>
        </p:txBody>
      </p:sp>
      <p:graphicFrame>
        <p:nvGraphicFramePr>
          <p:cNvPr id="4" name="Table 3">
            <a:extLst>
              <a:ext uri="{FF2B5EF4-FFF2-40B4-BE49-F238E27FC236}">
                <a16:creationId xmlns:a16="http://schemas.microsoft.com/office/drawing/2014/main" id="{C57875F1-D15D-8ADC-BCCF-FFC5498E0C6D}"/>
              </a:ext>
            </a:extLst>
          </p:cNvPr>
          <p:cNvGraphicFramePr>
            <a:graphicFrameLocks noGrp="1"/>
          </p:cNvGraphicFramePr>
          <p:nvPr>
            <p:extLst>
              <p:ext uri="{D42A27DB-BD31-4B8C-83A1-F6EECF244321}">
                <p14:modId xmlns:p14="http://schemas.microsoft.com/office/powerpoint/2010/main" val="4197320515"/>
              </p:ext>
            </p:extLst>
          </p:nvPr>
        </p:nvGraphicFramePr>
        <p:xfrm>
          <a:off x="7825209" y="1997606"/>
          <a:ext cx="3114675" cy="3608070"/>
        </p:xfrm>
        <a:graphic>
          <a:graphicData uri="http://schemas.openxmlformats.org/drawingml/2006/table">
            <a:tbl>
              <a:tblPr/>
              <a:tblGrid>
                <a:gridCol w="857250">
                  <a:extLst>
                    <a:ext uri="{9D8B030D-6E8A-4147-A177-3AD203B41FA5}">
                      <a16:colId xmlns:a16="http://schemas.microsoft.com/office/drawing/2014/main" val="2326648175"/>
                    </a:ext>
                  </a:extLst>
                </a:gridCol>
                <a:gridCol w="1209675">
                  <a:extLst>
                    <a:ext uri="{9D8B030D-6E8A-4147-A177-3AD203B41FA5}">
                      <a16:colId xmlns:a16="http://schemas.microsoft.com/office/drawing/2014/main" val="353997360"/>
                    </a:ext>
                  </a:extLst>
                </a:gridCol>
                <a:gridCol w="1047750">
                  <a:extLst>
                    <a:ext uri="{9D8B030D-6E8A-4147-A177-3AD203B41FA5}">
                      <a16:colId xmlns:a16="http://schemas.microsoft.com/office/drawing/2014/main" val="597673623"/>
                    </a:ext>
                  </a:extLst>
                </a:gridCol>
              </a:tblGrid>
              <a:tr h="314325">
                <a:tc>
                  <a:txBody>
                    <a:bodyPr/>
                    <a:lstStyle/>
                    <a:p>
                      <a:pPr algn="ctr" rtl="0" fontAlgn="ctr">
                        <a:spcBef>
                          <a:spcPts val="0"/>
                        </a:spcBef>
                        <a:spcAft>
                          <a:spcPts val="0"/>
                        </a:spcAft>
                      </a:pPr>
                      <a:r>
                        <a:rPr lang="en-GB" sz="1100" b="1" i="0" u="none" strike="noStrike">
                          <a:solidFill>
                            <a:srgbClr val="FFFFFF"/>
                          </a:solidFill>
                          <a:effectLst/>
                          <a:latin typeface="Calibri" panose="020F0502020204030204" pitchFamily="34" charset="0"/>
                        </a:rPr>
                        <a:t>Feature</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0000"/>
                    </a:solidFill>
                  </a:tcPr>
                </a:tc>
                <a:tc>
                  <a:txBody>
                    <a:bodyPr/>
                    <a:lstStyle/>
                    <a:p>
                      <a:pPr algn="ctr" rtl="0" fontAlgn="ctr">
                        <a:spcBef>
                          <a:spcPts val="0"/>
                        </a:spcBef>
                        <a:spcAft>
                          <a:spcPts val="0"/>
                        </a:spcAft>
                      </a:pPr>
                      <a:r>
                        <a:rPr lang="en-GB" sz="1100" b="1" i="0" u="none" strike="noStrike">
                          <a:solidFill>
                            <a:srgbClr val="FFFFFF"/>
                          </a:solidFill>
                          <a:effectLst/>
                          <a:latin typeface="Calibri" panose="020F0502020204030204" pitchFamily="34" charset="0"/>
                        </a:rPr>
                        <a:t>Description </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000000"/>
                    </a:solidFill>
                  </a:tcPr>
                </a:tc>
                <a:tc>
                  <a:txBody>
                    <a:bodyPr/>
                    <a:lstStyle/>
                    <a:p>
                      <a:pPr algn="ctr" rtl="0" fontAlgn="ctr">
                        <a:spcBef>
                          <a:spcPts val="0"/>
                        </a:spcBef>
                        <a:spcAft>
                          <a:spcPts val="0"/>
                        </a:spcAft>
                      </a:pPr>
                      <a:r>
                        <a:rPr lang="en-GB" sz="1100" b="1" i="0" u="none" strike="noStrike">
                          <a:solidFill>
                            <a:srgbClr val="FFFFFF"/>
                          </a:solidFill>
                          <a:effectLst/>
                          <a:latin typeface="Calibri" panose="020F0502020204030204" pitchFamily="34" charset="0"/>
                        </a:rPr>
                        <a:t>Type</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000000"/>
                    </a:solidFill>
                  </a:tcPr>
                </a:tc>
                <a:extLst>
                  <a:ext uri="{0D108BD9-81ED-4DB2-BD59-A6C34878D82A}">
                    <a16:rowId xmlns:a16="http://schemas.microsoft.com/office/drawing/2014/main" val="1310657990"/>
                  </a:ext>
                </a:extLst>
              </a:tr>
              <a:tr h="314325">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salary </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salary</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continuous</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12080468"/>
                  </a:ext>
                </a:extLst>
              </a:tr>
              <a:tr h="314325">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commission </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commission</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continuous</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89523599"/>
                  </a:ext>
                </a:extLst>
              </a:tr>
              <a:tr h="314325">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age </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 age</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continuous</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795085577"/>
                  </a:ext>
                </a:extLst>
              </a:tr>
              <a:tr h="314325">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elevel </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education level</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categorical</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806350378"/>
                  </a:ext>
                </a:extLst>
              </a:tr>
              <a:tr h="314325">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car </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car maker</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categorical</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2120014266"/>
                  </a:ext>
                </a:extLst>
              </a:tr>
              <a:tr h="314325">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zipcode </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zip code of the town </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categorical</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386369799"/>
                  </a:ext>
                </a:extLst>
              </a:tr>
              <a:tr h="314325">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hvalue </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house value </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continuous</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661273688"/>
                  </a:ext>
                </a:extLst>
              </a:tr>
              <a:tr h="314325">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hyears </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years house owned </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continuous</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848537465"/>
                  </a:ext>
                </a:extLst>
              </a:tr>
              <a:tr h="314325">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loan </a:t>
                      </a:r>
                      <a:endParaRPr lang="en-GB">
                        <a:effectLst/>
                      </a:endParaRPr>
                    </a:p>
                  </a:txBody>
                  <a:tcPr marL="95250" marR="95250" marT="47625" marB="47625" anchor="ctr">
                    <a:lnL w="9525"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a:solidFill>
                            <a:srgbClr val="000000"/>
                          </a:solidFill>
                          <a:effectLst/>
                          <a:latin typeface="Calibri" panose="020F0502020204030204" pitchFamily="34" charset="0"/>
                        </a:rPr>
                        <a:t> total loan amount </a:t>
                      </a:r>
                      <a:endParaRPr lang="en-GB">
                        <a:effectLst/>
                      </a:endParaRPr>
                    </a:p>
                  </a:txBody>
                  <a:tcPr marL="95250" marR="95250" marT="47625" marB="47625" anchor="ctr">
                    <a:lnL w="12697" cap="flat" cmpd="sng" algn="ctr">
                      <a:solidFill>
                        <a:srgbClr val="000000"/>
                      </a:solidFill>
                      <a:prstDash val="solid"/>
                      <a:round/>
                      <a:headEnd type="none" w="med" len="med"/>
                      <a:tailEnd type="none" w="med" len="med"/>
                    </a:lnL>
                    <a:lnR w="12697" cap="flat" cmpd="sng" algn="ctr">
                      <a:solidFill>
                        <a:srgbClr val="000000"/>
                      </a:solidFill>
                      <a:prstDash val="solid"/>
                      <a:round/>
                      <a:headEnd type="none" w="med" len="med"/>
                      <a:tailEnd type="none" w="med" len="med"/>
                    </a:lnR>
                    <a:lnT w="12697" cap="flat" cmpd="sng" algn="ctr">
                      <a:solidFill>
                        <a:srgbClr val="000000"/>
                      </a:solidFill>
                      <a:prstDash val="solid"/>
                      <a:round/>
                      <a:headEnd type="none" w="med" len="med"/>
                      <a:tailEnd type="none" w="med" len="med"/>
                    </a:lnT>
                    <a:lnB w="12697" cap="flat" cmpd="sng" algn="ctr">
                      <a:solidFill>
                        <a:srgbClr val="000000"/>
                      </a:solidFill>
                      <a:prstDash val="solid"/>
                      <a:round/>
                      <a:headEnd type="none" w="med" len="med"/>
                      <a:tailEnd type="none" w="med" len="med"/>
                    </a:lnB>
                    <a:solidFill>
                      <a:srgbClr val="FFFFFF"/>
                    </a:solidFill>
                  </a:tcPr>
                </a:tc>
                <a:tc>
                  <a:txBody>
                    <a:bodyPr/>
                    <a:lstStyle/>
                    <a:p>
                      <a:pPr algn="ctr" rtl="0" fontAlgn="ctr">
                        <a:spcBef>
                          <a:spcPts val="0"/>
                        </a:spcBef>
                        <a:spcAft>
                          <a:spcPts val="0"/>
                        </a:spcAft>
                      </a:pPr>
                      <a:r>
                        <a:rPr lang="en-GB" sz="1100" b="0" i="0" u="none" strike="noStrike" dirty="0">
                          <a:solidFill>
                            <a:srgbClr val="000000"/>
                          </a:solidFill>
                          <a:effectLst/>
                          <a:latin typeface="Calibri" panose="020F0502020204030204" pitchFamily="34" charset="0"/>
                        </a:rPr>
                        <a:t>continuous</a:t>
                      </a:r>
                      <a:endParaRPr lang="en-GB" dirty="0">
                        <a:effectLst/>
                      </a:endParaRPr>
                    </a:p>
                  </a:txBody>
                  <a:tcPr marL="95250" marR="95250" marT="47625" marB="47625" anchor="ctr">
                    <a:lnL w="12697" cap="flat" cmpd="sng" algn="ctr">
                      <a:solidFill>
                        <a:srgbClr val="000000"/>
                      </a:solidFill>
                      <a:prstDash val="solid"/>
                      <a:round/>
                      <a:headEnd type="none" w="med" len="med"/>
                      <a:tailEnd type="none" w="med" len="med"/>
                    </a:lnL>
                    <a:lnR w="9525" cap="flat" cmpd="sng" algn="ctr">
                      <a:solidFill>
                        <a:srgbClr val="000000"/>
                      </a:solidFill>
                      <a:prstDash val="solid"/>
                      <a:round/>
                      <a:headEnd type="none" w="med" len="med"/>
                      <a:tailEnd type="none" w="med" len="med"/>
                    </a:lnR>
                    <a:lnT w="9525" cap="flat" cmpd="sng" algn="ctr">
                      <a:solidFill>
                        <a:srgbClr val="000000"/>
                      </a:solidFill>
                      <a:prstDash val="solid"/>
                      <a:round/>
                      <a:headEnd type="none" w="med" len="med"/>
                      <a:tailEnd type="none" w="med" len="med"/>
                    </a:lnT>
                    <a:lnB w="9525" cap="flat" cmpd="sng" algn="ctr">
                      <a:solidFill>
                        <a:srgbClr val="000000"/>
                      </a:solidFill>
                      <a:prstDash val="solid"/>
                      <a:round/>
                      <a:headEnd type="none" w="med" len="med"/>
                      <a:tailEnd type="none" w="med" len="med"/>
                    </a:lnB>
                    <a:solidFill>
                      <a:srgbClr val="FFFFFF"/>
                    </a:solidFill>
                  </a:tcPr>
                </a:tc>
                <a:extLst>
                  <a:ext uri="{0D108BD9-81ED-4DB2-BD59-A6C34878D82A}">
                    <a16:rowId xmlns:a16="http://schemas.microsoft.com/office/drawing/2014/main" val="3509508560"/>
                  </a:ext>
                </a:extLst>
              </a:tr>
            </a:tbl>
          </a:graphicData>
        </a:graphic>
      </p:graphicFrame>
      <p:sp>
        <p:nvSpPr>
          <p:cNvPr id="5" name="Rectangle 1">
            <a:extLst>
              <a:ext uri="{FF2B5EF4-FFF2-40B4-BE49-F238E27FC236}">
                <a16:creationId xmlns:a16="http://schemas.microsoft.com/office/drawing/2014/main" id="{A1141DE9-348F-41CC-4DC0-A4BA9BC5A5B9}"/>
              </a:ext>
            </a:extLst>
          </p:cNvPr>
          <p:cNvSpPr>
            <a:spLocks noChangeArrowheads="1"/>
          </p:cNvSpPr>
          <p:nvPr/>
        </p:nvSpPr>
        <p:spPr bwMode="auto">
          <a:xfrm>
            <a:off x="7825209" y="1998241"/>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graphicFrame>
        <p:nvGraphicFramePr>
          <p:cNvPr id="6" name="Table 5">
            <a:extLst>
              <a:ext uri="{FF2B5EF4-FFF2-40B4-BE49-F238E27FC236}">
                <a16:creationId xmlns:a16="http://schemas.microsoft.com/office/drawing/2014/main" id="{B97BE7E7-A594-EF71-BE0B-5B27B8218AD5}"/>
              </a:ext>
            </a:extLst>
          </p:cNvPr>
          <p:cNvGraphicFramePr>
            <a:graphicFrameLocks noGrp="1"/>
          </p:cNvGraphicFramePr>
          <p:nvPr>
            <p:extLst>
              <p:ext uri="{D42A27DB-BD31-4B8C-83A1-F6EECF244321}">
                <p14:modId xmlns:p14="http://schemas.microsoft.com/office/powerpoint/2010/main" val="566697009"/>
              </p:ext>
            </p:extLst>
          </p:nvPr>
        </p:nvGraphicFramePr>
        <p:xfrm>
          <a:off x="238983" y="4759856"/>
          <a:ext cx="7200900" cy="845820"/>
        </p:xfrm>
        <a:graphic>
          <a:graphicData uri="http://schemas.openxmlformats.org/drawingml/2006/table">
            <a:tbl>
              <a:tblPr/>
              <a:tblGrid>
                <a:gridCol w="1200150">
                  <a:extLst>
                    <a:ext uri="{9D8B030D-6E8A-4147-A177-3AD203B41FA5}">
                      <a16:colId xmlns:a16="http://schemas.microsoft.com/office/drawing/2014/main" val="2899089515"/>
                    </a:ext>
                  </a:extLst>
                </a:gridCol>
                <a:gridCol w="1200150">
                  <a:extLst>
                    <a:ext uri="{9D8B030D-6E8A-4147-A177-3AD203B41FA5}">
                      <a16:colId xmlns:a16="http://schemas.microsoft.com/office/drawing/2014/main" val="1794192942"/>
                    </a:ext>
                  </a:extLst>
                </a:gridCol>
                <a:gridCol w="1200150">
                  <a:extLst>
                    <a:ext uri="{9D8B030D-6E8A-4147-A177-3AD203B41FA5}">
                      <a16:colId xmlns:a16="http://schemas.microsoft.com/office/drawing/2014/main" val="1150004860"/>
                    </a:ext>
                  </a:extLst>
                </a:gridCol>
                <a:gridCol w="1200150">
                  <a:extLst>
                    <a:ext uri="{9D8B030D-6E8A-4147-A177-3AD203B41FA5}">
                      <a16:colId xmlns:a16="http://schemas.microsoft.com/office/drawing/2014/main" val="2183500813"/>
                    </a:ext>
                  </a:extLst>
                </a:gridCol>
                <a:gridCol w="1200150">
                  <a:extLst>
                    <a:ext uri="{9D8B030D-6E8A-4147-A177-3AD203B41FA5}">
                      <a16:colId xmlns:a16="http://schemas.microsoft.com/office/drawing/2014/main" val="349926368"/>
                    </a:ext>
                  </a:extLst>
                </a:gridCol>
                <a:gridCol w="1200150">
                  <a:extLst>
                    <a:ext uri="{9D8B030D-6E8A-4147-A177-3AD203B41FA5}">
                      <a16:colId xmlns:a16="http://schemas.microsoft.com/office/drawing/2014/main" val="2224772336"/>
                    </a:ext>
                  </a:extLst>
                </a:gridCol>
              </a:tblGrid>
              <a:tr h="349979">
                <a:tc>
                  <a:txBody>
                    <a:bodyPr/>
                    <a:lstStyle/>
                    <a:p>
                      <a:pPr algn="ctr" rtl="0" fontAlgn="t">
                        <a:spcBef>
                          <a:spcPts val="0"/>
                        </a:spcBef>
                        <a:spcAft>
                          <a:spcPts val="0"/>
                        </a:spcAft>
                      </a:pPr>
                      <a:r>
                        <a:rPr lang="en-GB" sz="1600" b="1" i="0" u="none" strike="noStrike">
                          <a:solidFill>
                            <a:srgbClr val="FFFFFF"/>
                          </a:solidFill>
                          <a:effectLst/>
                          <a:latin typeface="Calibri" panose="020F0502020204030204" pitchFamily="34" charset="0"/>
                        </a:rPr>
                        <a:t>Dataset</a:t>
                      </a:r>
                      <a:endParaRPr lang="en-GB">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n-GB" sz="1600" b="1" i="0" u="none" strike="noStrike">
                          <a:solidFill>
                            <a:srgbClr val="FFFFFF"/>
                          </a:solidFill>
                          <a:effectLst/>
                          <a:latin typeface="Calibri" panose="020F0502020204030204" pitchFamily="34" charset="0"/>
                        </a:rPr>
                        <a:t>Total instances</a:t>
                      </a:r>
                      <a:endParaRPr lang="en-GB">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n-GB" sz="1600" b="1" i="0" u="none" strike="noStrike" dirty="0">
                          <a:solidFill>
                            <a:srgbClr val="FFFFFF"/>
                          </a:solidFill>
                          <a:effectLst/>
                          <a:latin typeface="Calibri" panose="020F0502020204030204" pitchFamily="34" charset="0"/>
                        </a:rPr>
                        <a:t>No. of classes</a:t>
                      </a:r>
                      <a:endParaRPr lang="en-GB" dirty="0">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n-GB" sz="1600" b="1" i="0" u="none" strike="noStrike">
                          <a:solidFill>
                            <a:srgbClr val="FFFFFF"/>
                          </a:solidFill>
                          <a:effectLst/>
                          <a:latin typeface="Calibri" panose="020F0502020204030204" pitchFamily="34" charset="0"/>
                        </a:rPr>
                        <a:t>No. of drifts</a:t>
                      </a:r>
                      <a:endParaRPr lang="en-GB">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n-GB" sz="1600" b="1" i="0" u="none" strike="noStrike">
                          <a:solidFill>
                            <a:srgbClr val="FFFFFF"/>
                          </a:solidFill>
                          <a:effectLst/>
                          <a:latin typeface="Calibri" panose="020F0502020204030204" pitchFamily="34" charset="0"/>
                        </a:rPr>
                        <a:t>Drift type</a:t>
                      </a:r>
                      <a:endParaRPr lang="en-GB">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tc>
                  <a:txBody>
                    <a:bodyPr/>
                    <a:lstStyle/>
                    <a:p>
                      <a:pPr algn="ctr" rtl="0" fontAlgn="t">
                        <a:spcBef>
                          <a:spcPts val="0"/>
                        </a:spcBef>
                        <a:spcAft>
                          <a:spcPts val="0"/>
                        </a:spcAft>
                      </a:pPr>
                      <a:r>
                        <a:rPr lang="en-GB" sz="1600" b="1" i="0" u="none" strike="noStrike">
                          <a:solidFill>
                            <a:srgbClr val="FFFFFF"/>
                          </a:solidFill>
                          <a:effectLst/>
                          <a:latin typeface="Calibri" panose="020F0502020204030204" pitchFamily="34" charset="0"/>
                        </a:rPr>
                        <a:t>Drift width</a:t>
                      </a:r>
                      <a:endParaRPr lang="en-GB">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12697" cap="flat" cmpd="sng" algn="ctr">
                      <a:solidFill>
                        <a:srgbClr val="FFFFFF"/>
                      </a:solidFill>
                      <a:prstDash val="solid"/>
                      <a:round/>
                      <a:headEnd type="none" w="med" len="med"/>
                      <a:tailEnd type="none" w="med" len="med"/>
                    </a:lnT>
                    <a:lnB w="38100" cap="flat" cmpd="sng" algn="ctr">
                      <a:solidFill>
                        <a:srgbClr val="FFFFFF"/>
                      </a:solidFill>
                      <a:prstDash val="solid"/>
                      <a:round/>
                      <a:headEnd type="none" w="med" len="med"/>
                      <a:tailEnd type="none" w="med" len="med"/>
                    </a:lnB>
                    <a:solidFill>
                      <a:srgbClr val="4F81BD"/>
                    </a:solidFill>
                  </a:tcPr>
                </a:tc>
                <a:extLst>
                  <a:ext uri="{0D108BD9-81ED-4DB2-BD59-A6C34878D82A}">
                    <a16:rowId xmlns:a16="http://schemas.microsoft.com/office/drawing/2014/main" val="1831363601"/>
                  </a:ext>
                </a:extLst>
              </a:tr>
              <a:tr h="238622">
                <a:tc>
                  <a:txBody>
                    <a:bodyPr/>
                    <a:lstStyle/>
                    <a:p>
                      <a:pPr algn="ctr" rtl="0" fontAlgn="t">
                        <a:spcBef>
                          <a:spcPts val="0"/>
                        </a:spcBef>
                        <a:spcAft>
                          <a:spcPts val="0"/>
                        </a:spcAft>
                      </a:pPr>
                      <a:r>
                        <a:rPr lang="en-GB" sz="1600" b="0" i="0" u="none" strike="noStrike">
                          <a:solidFill>
                            <a:srgbClr val="000000"/>
                          </a:solidFill>
                          <a:effectLst/>
                          <a:latin typeface="Calibri" panose="020F0502020204030204" pitchFamily="34" charset="0"/>
                        </a:rPr>
                        <a:t>Agrawal-60K</a:t>
                      </a:r>
                      <a:endParaRPr lang="en-GB">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n-GB" sz="1600" b="0" i="0" u="none" strike="noStrike">
                          <a:solidFill>
                            <a:srgbClr val="000000"/>
                          </a:solidFill>
                          <a:effectLst/>
                          <a:latin typeface="Calibri" panose="020F0502020204030204" pitchFamily="34" charset="0"/>
                        </a:rPr>
                        <a:t>60,000</a:t>
                      </a:r>
                      <a:endParaRPr lang="en-GB">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n-GB" sz="1600" b="0" i="0" u="none" strike="noStrike">
                          <a:solidFill>
                            <a:srgbClr val="000000"/>
                          </a:solidFill>
                          <a:effectLst/>
                          <a:latin typeface="Calibri" panose="020F0502020204030204" pitchFamily="34" charset="0"/>
                        </a:rPr>
                        <a:t>2</a:t>
                      </a:r>
                      <a:endParaRPr lang="en-GB">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n-GB" sz="1600" b="0" i="0" u="none" strike="noStrike">
                          <a:solidFill>
                            <a:srgbClr val="000000"/>
                          </a:solidFill>
                          <a:effectLst/>
                          <a:latin typeface="Calibri" panose="020F0502020204030204" pitchFamily="34" charset="0"/>
                        </a:rPr>
                        <a:t>1</a:t>
                      </a:r>
                      <a:endParaRPr lang="en-GB">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n-GB" sz="1600" b="0" i="0" u="none" strike="noStrike">
                          <a:solidFill>
                            <a:srgbClr val="000000"/>
                          </a:solidFill>
                          <a:effectLst/>
                          <a:latin typeface="Calibri" panose="020F0502020204030204" pitchFamily="34" charset="0"/>
                        </a:rPr>
                        <a:t>Gradual</a:t>
                      </a:r>
                      <a:endParaRPr lang="en-GB">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tc>
                  <a:txBody>
                    <a:bodyPr/>
                    <a:lstStyle/>
                    <a:p>
                      <a:pPr algn="ctr" rtl="0" fontAlgn="t">
                        <a:spcBef>
                          <a:spcPts val="0"/>
                        </a:spcBef>
                        <a:spcAft>
                          <a:spcPts val="0"/>
                        </a:spcAft>
                      </a:pPr>
                      <a:r>
                        <a:rPr lang="en-GB" sz="1600" b="0" i="0" u="none" strike="noStrike" dirty="0">
                          <a:solidFill>
                            <a:srgbClr val="000000"/>
                          </a:solidFill>
                          <a:effectLst/>
                          <a:latin typeface="Calibri" panose="020F0502020204030204" pitchFamily="34" charset="0"/>
                        </a:rPr>
                        <a:t>10,000</a:t>
                      </a:r>
                      <a:endParaRPr lang="en-GB" dirty="0">
                        <a:effectLst/>
                      </a:endParaRPr>
                    </a:p>
                  </a:txBody>
                  <a:tcPr marL="28575" marR="28575" marT="28575" marB="28575">
                    <a:lnL w="12697" cap="flat" cmpd="sng" algn="ctr">
                      <a:solidFill>
                        <a:srgbClr val="FFFFFF"/>
                      </a:solidFill>
                      <a:prstDash val="solid"/>
                      <a:round/>
                      <a:headEnd type="none" w="med" len="med"/>
                      <a:tailEnd type="none" w="med" len="med"/>
                    </a:lnL>
                    <a:lnR w="12697" cap="flat" cmpd="sng" algn="ctr">
                      <a:solidFill>
                        <a:srgbClr val="FFFFFF"/>
                      </a:solidFill>
                      <a:prstDash val="solid"/>
                      <a:round/>
                      <a:headEnd type="none" w="med" len="med"/>
                      <a:tailEnd type="none" w="med" len="med"/>
                    </a:lnR>
                    <a:lnT w="38100" cap="flat" cmpd="sng" algn="ctr">
                      <a:solidFill>
                        <a:srgbClr val="FFFFFF"/>
                      </a:solidFill>
                      <a:prstDash val="solid"/>
                      <a:round/>
                      <a:headEnd type="none" w="med" len="med"/>
                      <a:tailEnd type="none" w="med" len="med"/>
                    </a:lnT>
                    <a:lnB w="12697" cap="flat" cmpd="sng" algn="ctr">
                      <a:solidFill>
                        <a:srgbClr val="FFFFFF"/>
                      </a:solidFill>
                      <a:prstDash val="solid"/>
                      <a:round/>
                      <a:headEnd type="none" w="med" len="med"/>
                      <a:tailEnd type="none" w="med" len="med"/>
                    </a:lnB>
                    <a:solidFill>
                      <a:srgbClr val="CFD7E7"/>
                    </a:solidFill>
                  </a:tcPr>
                </a:tc>
                <a:extLst>
                  <a:ext uri="{0D108BD9-81ED-4DB2-BD59-A6C34878D82A}">
                    <a16:rowId xmlns:a16="http://schemas.microsoft.com/office/drawing/2014/main" val="3818374392"/>
                  </a:ext>
                </a:extLst>
              </a:tr>
            </a:tbl>
          </a:graphicData>
        </a:graphic>
      </p:graphicFrame>
      <p:sp>
        <p:nvSpPr>
          <p:cNvPr id="7" name="Rectangle 2">
            <a:extLst>
              <a:ext uri="{FF2B5EF4-FFF2-40B4-BE49-F238E27FC236}">
                <a16:creationId xmlns:a16="http://schemas.microsoft.com/office/drawing/2014/main" id="{75189B6B-6CBD-DCFE-6565-E161E8697CDF}"/>
              </a:ext>
            </a:extLst>
          </p:cNvPr>
          <p:cNvSpPr>
            <a:spLocks noChangeArrowheads="1"/>
          </p:cNvSpPr>
          <p:nvPr/>
        </p:nvSpPr>
        <p:spPr bwMode="auto">
          <a:xfrm>
            <a:off x="510301" y="4054160"/>
            <a:ext cx="12192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endParaRPr lang="en-GB"/>
          </a:p>
        </p:txBody>
      </p:sp>
    </p:spTree>
    <p:extLst>
      <p:ext uri="{BB962C8B-B14F-4D97-AF65-F5344CB8AC3E}">
        <p14:creationId xmlns:p14="http://schemas.microsoft.com/office/powerpoint/2010/main" val="12551457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EAAE11-48DB-6263-4A58-1D5EDA4B37A6}"/>
              </a:ext>
            </a:extLst>
          </p:cNvPr>
          <p:cNvSpPr>
            <a:spLocks noGrp="1"/>
          </p:cNvSpPr>
          <p:nvPr>
            <p:ph type="title"/>
          </p:nvPr>
        </p:nvSpPr>
        <p:spPr/>
        <p:txBody>
          <a:bodyPr/>
          <a:lstStyle/>
          <a:p>
            <a:r>
              <a:rPr lang="en-GB" dirty="0"/>
              <a:t>Simulating Concept drift with MOA</a:t>
            </a:r>
          </a:p>
        </p:txBody>
      </p:sp>
      <p:pic>
        <p:nvPicPr>
          <p:cNvPr id="10242" name="Picture 2">
            <a:extLst>
              <a:ext uri="{FF2B5EF4-FFF2-40B4-BE49-F238E27FC236}">
                <a16:creationId xmlns:a16="http://schemas.microsoft.com/office/drawing/2014/main" id="{A25A4559-AB24-3466-A317-68299441C9B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64821" y="1957790"/>
            <a:ext cx="3101393" cy="3760942"/>
          </a:xfrm>
          <a:prstGeom prst="rect">
            <a:avLst/>
          </a:prstGeom>
          <a:noFill/>
          <a:extLst>
            <a:ext uri="{909E8E84-426E-40DD-AFC4-6F175D3DCCD1}">
              <a14:hiddenFill xmlns:a14="http://schemas.microsoft.com/office/drawing/2010/main">
                <a:solidFill>
                  <a:srgbClr val="FFFFFF"/>
                </a:solidFill>
              </a14:hiddenFill>
            </a:ext>
          </a:extLst>
        </p:spPr>
      </p:pic>
      <p:pic>
        <p:nvPicPr>
          <p:cNvPr id="10243" name="Picture 3">
            <a:extLst>
              <a:ext uri="{FF2B5EF4-FFF2-40B4-BE49-F238E27FC236}">
                <a16:creationId xmlns:a16="http://schemas.microsoft.com/office/drawing/2014/main" id="{A0D1BCAF-AECB-0139-119B-BFCB7E24B57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329218" y="2298018"/>
            <a:ext cx="3619807" cy="2822623"/>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a:extLst>
              <a:ext uri="{FF2B5EF4-FFF2-40B4-BE49-F238E27FC236}">
                <a16:creationId xmlns:a16="http://schemas.microsoft.com/office/drawing/2014/main" id="{28B24D48-E3B1-9A6F-7E39-7C08B5950196}"/>
              </a:ext>
            </a:extLst>
          </p:cNvPr>
          <p:cNvSpPr/>
          <p:nvPr/>
        </p:nvSpPr>
        <p:spPr>
          <a:xfrm>
            <a:off x="2466109" y="3103418"/>
            <a:ext cx="2535382" cy="32558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cxnSp>
        <p:nvCxnSpPr>
          <p:cNvPr id="9" name="Straight Arrow Connector 8">
            <a:extLst>
              <a:ext uri="{FF2B5EF4-FFF2-40B4-BE49-F238E27FC236}">
                <a16:creationId xmlns:a16="http://schemas.microsoft.com/office/drawing/2014/main" id="{64E23C70-9FF0-FF6D-4813-EF8ECFB86C96}"/>
              </a:ext>
            </a:extLst>
          </p:cNvPr>
          <p:cNvCxnSpPr/>
          <p:nvPr/>
        </p:nvCxnSpPr>
        <p:spPr>
          <a:xfrm>
            <a:off x="5166214" y="3325091"/>
            <a:ext cx="929786"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0" name="Rectangle 9">
            <a:extLst>
              <a:ext uri="{FF2B5EF4-FFF2-40B4-BE49-F238E27FC236}">
                <a16:creationId xmlns:a16="http://schemas.microsoft.com/office/drawing/2014/main" id="{4B50E7A2-CEC2-8911-3FD8-DB4B445ED0B9}"/>
              </a:ext>
            </a:extLst>
          </p:cNvPr>
          <p:cNvSpPr/>
          <p:nvPr/>
        </p:nvSpPr>
        <p:spPr>
          <a:xfrm>
            <a:off x="6500227" y="4304689"/>
            <a:ext cx="3448798" cy="536252"/>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1" name="Rectangle 10">
            <a:extLst>
              <a:ext uri="{FF2B5EF4-FFF2-40B4-BE49-F238E27FC236}">
                <a16:creationId xmlns:a16="http://schemas.microsoft.com/office/drawing/2014/main" id="{DEDDB11D-9BCB-54DF-0C04-9F9100E59FE2}"/>
              </a:ext>
            </a:extLst>
          </p:cNvPr>
          <p:cNvSpPr/>
          <p:nvPr/>
        </p:nvSpPr>
        <p:spPr>
          <a:xfrm>
            <a:off x="6410579" y="3397193"/>
            <a:ext cx="3538445" cy="627795"/>
          </a:xfrm>
          <a:prstGeom prst="rect">
            <a:avLst/>
          </a:prstGeom>
          <a:noFill/>
        </p:spPr>
        <p:style>
          <a:lnRef idx="2">
            <a:schemeClr val="accent2"/>
          </a:lnRef>
          <a:fillRef idx="1">
            <a:schemeClr val="lt1"/>
          </a:fillRef>
          <a:effectRef idx="0">
            <a:schemeClr val="accent2"/>
          </a:effectRef>
          <a:fontRef idx="minor">
            <a:schemeClr val="dk1"/>
          </a:fontRef>
        </p:style>
        <p:txBody>
          <a:bodyPr rtlCol="0" anchor="ctr"/>
          <a:lstStyle/>
          <a:p>
            <a:pPr algn="ctr"/>
            <a:endParaRPr lang="en-GB"/>
          </a:p>
        </p:txBody>
      </p:sp>
      <p:sp>
        <p:nvSpPr>
          <p:cNvPr id="12" name="TextBox 11">
            <a:extLst>
              <a:ext uri="{FF2B5EF4-FFF2-40B4-BE49-F238E27FC236}">
                <a16:creationId xmlns:a16="http://schemas.microsoft.com/office/drawing/2014/main" id="{3636DAD1-D6C1-196A-36D8-B5E16E03B208}"/>
              </a:ext>
            </a:extLst>
          </p:cNvPr>
          <p:cNvSpPr txBox="1"/>
          <p:nvPr/>
        </p:nvSpPr>
        <p:spPr>
          <a:xfrm>
            <a:off x="5853130" y="5180821"/>
            <a:ext cx="5598057" cy="646331"/>
          </a:xfrm>
          <a:prstGeom prst="rect">
            <a:avLst/>
          </a:prstGeom>
          <a:noFill/>
        </p:spPr>
        <p:txBody>
          <a:bodyPr wrap="square" rtlCol="0">
            <a:spAutoFit/>
          </a:bodyPr>
          <a:lstStyle/>
          <a:p>
            <a:r>
              <a:rPr lang="en-GB" dirty="0"/>
              <a:t>To simulate the drift, we use two different perturbation functions (f2, f3) to generate the instances.</a:t>
            </a:r>
          </a:p>
        </p:txBody>
      </p:sp>
    </p:spTree>
    <p:extLst>
      <p:ext uri="{BB962C8B-B14F-4D97-AF65-F5344CB8AC3E}">
        <p14:creationId xmlns:p14="http://schemas.microsoft.com/office/powerpoint/2010/main" val="333241660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42726A-CBB7-D36D-526F-984E3E529F6A}"/>
              </a:ext>
            </a:extLst>
          </p:cNvPr>
          <p:cNvSpPr>
            <a:spLocks noGrp="1"/>
          </p:cNvSpPr>
          <p:nvPr>
            <p:ph type="title"/>
          </p:nvPr>
        </p:nvSpPr>
        <p:spPr/>
        <p:txBody>
          <a:bodyPr/>
          <a:lstStyle/>
          <a:p>
            <a:r>
              <a:rPr lang="en-GB" dirty="0"/>
              <a:t>Thought #1</a:t>
            </a:r>
          </a:p>
        </p:txBody>
      </p:sp>
      <p:sp>
        <p:nvSpPr>
          <p:cNvPr id="3" name="Content Placeholder 2">
            <a:extLst>
              <a:ext uri="{FF2B5EF4-FFF2-40B4-BE49-F238E27FC236}">
                <a16:creationId xmlns:a16="http://schemas.microsoft.com/office/drawing/2014/main" id="{9AAFD45D-9848-CCE2-BE44-85FBC4A48463}"/>
              </a:ext>
            </a:extLst>
          </p:cNvPr>
          <p:cNvSpPr>
            <a:spLocks noGrp="1"/>
          </p:cNvSpPr>
          <p:nvPr>
            <p:ph idx="1"/>
          </p:nvPr>
        </p:nvSpPr>
        <p:spPr>
          <a:xfrm>
            <a:off x="1097280" y="1845734"/>
            <a:ext cx="5580611" cy="4023360"/>
          </a:xfrm>
        </p:spPr>
        <p:txBody>
          <a:bodyPr/>
          <a:lstStyle/>
          <a:p>
            <a:r>
              <a:rPr lang="en-GB" dirty="0"/>
              <a:t>However, the prediction of the shift seems to be pretty accurate (better for the AVR score, as the error is lower)</a:t>
            </a:r>
          </a:p>
        </p:txBody>
      </p:sp>
      <p:pic>
        <p:nvPicPr>
          <p:cNvPr id="4" name="Picture 2">
            <a:extLst>
              <a:ext uri="{FF2B5EF4-FFF2-40B4-BE49-F238E27FC236}">
                <a16:creationId xmlns:a16="http://schemas.microsoft.com/office/drawing/2014/main" id="{E3EE47F4-7057-0A5C-E282-48B7C3482CC0}"/>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6961423" y="1965966"/>
            <a:ext cx="3680282" cy="4023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Graphical user interface, text, application&#10;&#10;Description automatically generated">
            <a:extLst>
              <a:ext uri="{FF2B5EF4-FFF2-40B4-BE49-F238E27FC236}">
                <a16:creationId xmlns:a16="http://schemas.microsoft.com/office/drawing/2014/main" id="{159B9438-0ED8-CF8A-73F7-DF04613877F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301547" y="3977646"/>
            <a:ext cx="5172075" cy="94297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7824597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38BF34-A3AF-22EC-C06D-1EFE910177AD}"/>
              </a:ext>
            </a:extLst>
          </p:cNvPr>
          <p:cNvSpPr>
            <a:spLocks noGrp="1"/>
          </p:cNvSpPr>
          <p:nvPr>
            <p:ph type="title"/>
          </p:nvPr>
        </p:nvSpPr>
        <p:spPr/>
        <p:txBody>
          <a:bodyPr/>
          <a:lstStyle/>
          <a:p>
            <a:r>
              <a:rPr lang="en-GB" dirty="0"/>
              <a:t>Thought #2</a:t>
            </a:r>
          </a:p>
        </p:txBody>
      </p:sp>
      <p:sp>
        <p:nvSpPr>
          <p:cNvPr id="3" name="Content Placeholder 2">
            <a:extLst>
              <a:ext uri="{FF2B5EF4-FFF2-40B4-BE49-F238E27FC236}">
                <a16:creationId xmlns:a16="http://schemas.microsoft.com/office/drawing/2014/main" id="{66E1641C-D62D-5C24-24CD-B6410710254D}"/>
              </a:ext>
            </a:extLst>
          </p:cNvPr>
          <p:cNvSpPr>
            <a:spLocks noGrp="1"/>
          </p:cNvSpPr>
          <p:nvPr>
            <p:ph idx="1"/>
          </p:nvPr>
        </p:nvSpPr>
        <p:spPr>
          <a:xfrm>
            <a:off x="1097280" y="1939636"/>
            <a:ext cx="9307484" cy="3929457"/>
          </a:xfrm>
        </p:spPr>
        <p:txBody>
          <a:bodyPr/>
          <a:lstStyle/>
          <a:p>
            <a:r>
              <a:rPr lang="en-GB" dirty="0"/>
              <a:t>With COVID data, accuracy is going up even though the model is not re-trained. Can this be because the data is unbalanced? Qualitatively, we can spot 4 different shifts (where the performance jump is high from one batch to the following one) </a:t>
            </a:r>
          </a:p>
        </p:txBody>
      </p:sp>
      <p:pic>
        <p:nvPicPr>
          <p:cNvPr id="4" name="Content Placeholder 8" descr="A graph of different types of performance&#10;&#10;Description automatically generated with medium confidence">
            <a:extLst>
              <a:ext uri="{FF2B5EF4-FFF2-40B4-BE49-F238E27FC236}">
                <a16:creationId xmlns:a16="http://schemas.microsoft.com/office/drawing/2014/main" id="{9F3FD896-92EB-1161-5ABD-FEA28DE6EAF4}"/>
              </a:ext>
            </a:extLst>
          </p:cNvPr>
          <p:cNvPicPr>
            <a:picLocks noChangeAspect="1"/>
          </p:cNvPicPr>
          <p:nvPr/>
        </p:nvPicPr>
        <p:blipFill rotWithShape="1">
          <a:blip r:embed="rId2">
            <a:extLst>
              <a:ext uri="{28A0092B-C50C-407E-A947-70E740481C1C}">
                <a14:useLocalDpi xmlns:a14="http://schemas.microsoft.com/office/drawing/2010/main" val="0"/>
              </a:ext>
            </a:extLst>
          </a:blip>
          <a:srcRect b="51681"/>
          <a:stretch/>
        </p:blipFill>
        <p:spPr>
          <a:xfrm>
            <a:off x="1097280" y="2986321"/>
            <a:ext cx="9142710" cy="2945117"/>
          </a:xfrm>
          <a:prstGeom prst="rect">
            <a:avLst/>
          </a:prstGeom>
        </p:spPr>
      </p:pic>
      <p:cxnSp>
        <p:nvCxnSpPr>
          <p:cNvPr id="6" name="Straight Connector 5">
            <a:extLst>
              <a:ext uri="{FF2B5EF4-FFF2-40B4-BE49-F238E27FC236}">
                <a16:creationId xmlns:a16="http://schemas.microsoft.com/office/drawing/2014/main" id="{C648F396-8595-7AC5-D6F6-E914CF2411D2}"/>
              </a:ext>
            </a:extLst>
          </p:cNvPr>
          <p:cNvCxnSpPr/>
          <p:nvPr/>
        </p:nvCxnSpPr>
        <p:spPr>
          <a:xfrm>
            <a:off x="6677892" y="4128652"/>
            <a:ext cx="37545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C7F96761-A4E0-30AE-46A0-1ED6118B9AC8}"/>
              </a:ext>
            </a:extLst>
          </p:cNvPr>
          <p:cNvCxnSpPr/>
          <p:nvPr/>
        </p:nvCxnSpPr>
        <p:spPr>
          <a:xfrm>
            <a:off x="7647708" y="3322806"/>
            <a:ext cx="0" cy="789709"/>
          </a:xfrm>
          <a:prstGeom prst="straightConnector1">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88C07B5C-254F-D73E-1279-471765FA570E}"/>
              </a:ext>
            </a:extLst>
          </p:cNvPr>
          <p:cNvCxnSpPr>
            <a:cxnSpLocks/>
          </p:cNvCxnSpPr>
          <p:nvPr/>
        </p:nvCxnSpPr>
        <p:spPr>
          <a:xfrm>
            <a:off x="7093527" y="4112515"/>
            <a:ext cx="0" cy="692727"/>
          </a:xfrm>
          <a:prstGeom prst="straightConnector1">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9EDBD544-B38A-3357-360E-A906467DFBD5}"/>
              </a:ext>
            </a:extLst>
          </p:cNvPr>
          <p:cNvCxnSpPr/>
          <p:nvPr/>
        </p:nvCxnSpPr>
        <p:spPr>
          <a:xfrm>
            <a:off x="8922327" y="3863133"/>
            <a:ext cx="0" cy="249382"/>
          </a:xfrm>
          <a:prstGeom prst="straightConnector1">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84A48547-A167-96F1-15F9-5227B1AA82DA}"/>
              </a:ext>
            </a:extLst>
          </p:cNvPr>
          <p:cNvCxnSpPr/>
          <p:nvPr/>
        </p:nvCxnSpPr>
        <p:spPr>
          <a:xfrm>
            <a:off x="9989127" y="3833139"/>
            <a:ext cx="0" cy="249382"/>
          </a:xfrm>
          <a:prstGeom prst="straightConnector1">
            <a:avLst/>
          </a:prstGeom>
          <a:ln w="19050">
            <a:solidFill>
              <a:srgbClr val="C00000"/>
            </a:solidFill>
            <a:headEnd type="triangle"/>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9198995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7111CA-B3E9-0C7F-5F36-CFF35BF60E46}"/>
              </a:ext>
            </a:extLst>
          </p:cNvPr>
          <p:cNvSpPr>
            <a:spLocks noGrp="1"/>
          </p:cNvSpPr>
          <p:nvPr>
            <p:ph type="title"/>
          </p:nvPr>
        </p:nvSpPr>
        <p:spPr/>
        <p:txBody>
          <a:bodyPr/>
          <a:lstStyle/>
          <a:p>
            <a:r>
              <a:rPr lang="en-GB" dirty="0"/>
              <a:t>Thought #2</a:t>
            </a:r>
          </a:p>
        </p:txBody>
      </p:sp>
      <p:sp>
        <p:nvSpPr>
          <p:cNvPr id="3" name="Content Placeholder 2">
            <a:extLst>
              <a:ext uri="{FF2B5EF4-FFF2-40B4-BE49-F238E27FC236}">
                <a16:creationId xmlns:a16="http://schemas.microsoft.com/office/drawing/2014/main" id="{86AAFECA-3315-36D4-9FC0-456D95B17DA7}"/>
              </a:ext>
            </a:extLst>
          </p:cNvPr>
          <p:cNvSpPr>
            <a:spLocks noGrp="1"/>
          </p:cNvSpPr>
          <p:nvPr>
            <p:ph idx="1"/>
          </p:nvPr>
        </p:nvSpPr>
        <p:spPr/>
        <p:txBody>
          <a:bodyPr/>
          <a:lstStyle/>
          <a:p>
            <a:r>
              <a:rPr lang="en-GB" dirty="0"/>
              <a:t>The DE is decreasing over the time, indicating that shifts are more likely (low DE, means different domains i.e. SHIFT). The opposite trend is instead for the other metric. </a:t>
            </a:r>
            <a:br>
              <a:rPr lang="en-GB" dirty="0"/>
            </a:br>
            <a:r>
              <a:rPr lang="en-GB" dirty="0"/>
              <a:t>Why?</a:t>
            </a:r>
          </a:p>
        </p:txBody>
      </p:sp>
      <p:pic>
        <p:nvPicPr>
          <p:cNvPr id="4" name="Content Placeholder 4" descr="A graph of different types of performance&#10;&#10;Description automatically generated with medium confidence">
            <a:extLst>
              <a:ext uri="{FF2B5EF4-FFF2-40B4-BE49-F238E27FC236}">
                <a16:creationId xmlns:a16="http://schemas.microsoft.com/office/drawing/2014/main" id="{B8FEDA04-DA7E-C11A-DF0A-EE31BAC8AF79}"/>
              </a:ext>
            </a:extLst>
          </p:cNvPr>
          <p:cNvPicPr>
            <a:picLocks noChangeAspect="1"/>
          </p:cNvPicPr>
          <p:nvPr/>
        </p:nvPicPr>
        <p:blipFill rotWithShape="1">
          <a:blip r:embed="rId2">
            <a:extLst>
              <a:ext uri="{28A0092B-C50C-407E-A947-70E740481C1C}">
                <a14:useLocalDpi xmlns:a14="http://schemas.microsoft.com/office/drawing/2010/main" val="0"/>
              </a:ext>
            </a:extLst>
          </a:blip>
          <a:srcRect t="49077"/>
          <a:stretch/>
        </p:blipFill>
        <p:spPr>
          <a:xfrm>
            <a:off x="810590" y="2757055"/>
            <a:ext cx="10284130" cy="3491345"/>
          </a:xfrm>
          <a:prstGeom prst="rect">
            <a:avLst/>
          </a:prstGeom>
        </p:spPr>
      </p:pic>
    </p:spTree>
    <p:extLst>
      <p:ext uri="{BB962C8B-B14F-4D97-AF65-F5344CB8AC3E}">
        <p14:creationId xmlns:p14="http://schemas.microsoft.com/office/powerpoint/2010/main" val="110652987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6E7683-04CA-93A5-71A8-B81CBF0F3B53}"/>
              </a:ext>
            </a:extLst>
          </p:cNvPr>
          <p:cNvSpPr>
            <a:spLocks noGrp="1"/>
          </p:cNvSpPr>
          <p:nvPr>
            <p:ph type="title"/>
          </p:nvPr>
        </p:nvSpPr>
        <p:spPr/>
        <p:txBody>
          <a:bodyPr/>
          <a:lstStyle/>
          <a:p>
            <a:r>
              <a:rPr lang="en-GB" dirty="0"/>
              <a:t>Unlabelled batch learning scenario</a:t>
            </a:r>
          </a:p>
        </p:txBody>
      </p:sp>
      <p:pic>
        <p:nvPicPr>
          <p:cNvPr id="4" name="Picture 2" descr="A diagram of a diagram of a number of cylinders&#10;&#10;Description automatically generated with medium confidence">
            <a:extLst>
              <a:ext uri="{FF2B5EF4-FFF2-40B4-BE49-F238E27FC236}">
                <a16:creationId xmlns:a16="http://schemas.microsoft.com/office/drawing/2014/main" id="{E738F451-7B99-5146-2CA1-DA5C4E63059F}"/>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1884253" y="2522166"/>
            <a:ext cx="8161342" cy="229921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40523293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2098D8-2B43-CE76-69DD-D20BAC5F873B}"/>
              </a:ext>
            </a:extLst>
          </p:cNvPr>
          <p:cNvSpPr>
            <a:spLocks noGrp="1"/>
          </p:cNvSpPr>
          <p:nvPr>
            <p:ph type="title"/>
          </p:nvPr>
        </p:nvSpPr>
        <p:spPr/>
        <p:txBody>
          <a:bodyPr>
            <a:normAutofit/>
          </a:bodyPr>
          <a:lstStyle/>
          <a:p>
            <a:r>
              <a:rPr lang="en-GB" sz="4000" dirty="0"/>
              <a:t>Regression of performance shift (on labelled sets) </a:t>
            </a:r>
          </a:p>
        </p:txBody>
      </p:sp>
      <p:pic>
        <p:nvPicPr>
          <p:cNvPr id="5122" name="Picture 2">
            <a:extLst>
              <a:ext uri="{FF2B5EF4-FFF2-40B4-BE49-F238E27FC236}">
                <a16:creationId xmlns:a16="http://schemas.microsoft.com/office/drawing/2014/main" id="{8AFF6896-EF6C-4544-F00D-6FD2D8BA590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5802" y="2045710"/>
            <a:ext cx="7320395" cy="3873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7597128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48D3ED7-D37D-4710-D2BB-25322FE237A2}"/>
              </a:ext>
            </a:extLst>
          </p:cNvPr>
          <p:cNvSpPr>
            <a:spLocks noGrp="1"/>
          </p:cNvSpPr>
          <p:nvPr>
            <p:ph type="title"/>
          </p:nvPr>
        </p:nvSpPr>
        <p:spPr/>
        <p:txBody>
          <a:bodyPr vert="horz" lIns="91440" tIns="45720" rIns="91440" bIns="45720" rtlCol="0" anchor="b">
            <a:noAutofit/>
          </a:bodyPr>
          <a:lstStyle/>
          <a:p>
            <a:r>
              <a:rPr lang="en-US" sz="3600" dirty="0">
                <a:solidFill>
                  <a:schemeClr val="tx1">
                    <a:lumMod val="85000"/>
                    <a:lumOff val="15000"/>
                  </a:schemeClr>
                </a:solidFill>
              </a:rPr>
              <a:t>Prediction of performance shift (on new unlabeled set)</a:t>
            </a:r>
          </a:p>
        </p:txBody>
      </p:sp>
      <p:pic>
        <p:nvPicPr>
          <p:cNvPr id="1028" name="Picture 4" descr="A diagram of a graph&#10;&#10;Description automatically generated">
            <a:extLst>
              <a:ext uri="{FF2B5EF4-FFF2-40B4-BE49-F238E27FC236}">
                <a16:creationId xmlns:a16="http://schemas.microsoft.com/office/drawing/2014/main" id="{A8A7EDFA-CF1E-C411-EEF0-AED6441DD925}"/>
              </a:ext>
            </a:extLst>
          </p:cNvPr>
          <p:cNvPicPr>
            <a:picLocks noChangeAspect="1" noChangeArrowheads="1"/>
          </p:cNvPicPr>
          <p:nvPr/>
        </p:nvPicPr>
        <p:blipFill>
          <a:blip r:embed="rId2">
            <a:extLst>
              <a:ext uri="{28A0092B-C50C-407E-A947-70E740481C1C}">
                <a14:useLocalDpi xmlns:a14="http://schemas.microsoft.com/office/drawing/2010/main" val="0"/>
              </a:ext>
            </a:extLst>
          </a:blip>
          <a:stretch>
            <a:fillRect/>
          </a:stretch>
        </p:blipFill>
        <p:spPr bwMode="auto">
          <a:xfrm>
            <a:off x="2166257" y="2457996"/>
            <a:ext cx="8157616" cy="266264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4175525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BDA6747-0CC9-0ABF-52D8-F0A822E7AEE5}"/>
              </a:ext>
            </a:extLst>
          </p:cNvPr>
          <p:cNvSpPr>
            <a:spLocks noGrp="1"/>
          </p:cNvSpPr>
          <p:nvPr>
            <p:ph type="title"/>
          </p:nvPr>
        </p:nvSpPr>
        <p:spPr/>
        <p:txBody>
          <a:bodyPr/>
          <a:lstStyle/>
          <a:p>
            <a:r>
              <a:rPr lang="en-GB" dirty="0"/>
              <a:t>Metrics to predict performance shift</a:t>
            </a:r>
          </a:p>
        </p:txBody>
      </p:sp>
      <p:pic>
        <p:nvPicPr>
          <p:cNvPr id="2050" name="Picture 2" descr="A picture containing application&#10;&#10;Description automatically generated">
            <a:extLst>
              <a:ext uri="{FF2B5EF4-FFF2-40B4-BE49-F238E27FC236}">
                <a16:creationId xmlns:a16="http://schemas.microsoft.com/office/drawing/2014/main" id="{7F97583B-6423-11A0-158F-F23458CDBBA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435057" y="2838884"/>
            <a:ext cx="9523022" cy="2420303"/>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8A35ACC3-FF3F-1CDD-C7E8-5E5E1C226C3E}"/>
              </a:ext>
            </a:extLst>
          </p:cNvPr>
          <p:cNvSpPr txBox="1"/>
          <p:nvPr/>
        </p:nvSpPr>
        <p:spPr>
          <a:xfrm>
            <a:off x="1435057" y="2202873"/>
            <a:ext cx="3485762" cy="523220"/>
          </a:xfrm>
          <a:prstGeom prst="rect">
            <a:avLst/>
          </a:prstGeom>
          <a:noFill/>
        </p:spPr>
        <p:txBody>
          <a:bodyPr wrap="none" rtlCol="0">
            <a:spAutoFit/>
          </a:bodyPr>
          <a:lstStyle/>
          <a:p>
            <a:r>
              <a:rPr lang="en-GB" sz="2800" dirty="0"/>
              <a:t>1) Discrimination error</a:t>
            </a:r>
          </a:p>
        </p:txBody>
      </p:sp>
    </p:spTree>
    <p:extLst>
      <p:ext uri="{BB962C8B-B14F-4D97-AF65-F5344CB8AC3E}">
        <p14:creationId xmlns:p14="http://schemas.microsoft.com/office/powerpoint/2010/main" val="133645248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506851-221C-F166-6251-00933E5220E5}"/>
              </a:ext>
            </a:extLst>
          </p:cNvPr>
          <p:cNvSpPr>
            <a:spLocks noGrp="1"/>
          </p:cNvSpPr>
          <p:nvPr>
            <p:ph type="title"/>
          </p:nvPr>
        </p:nvSpPr>
        <p:spPr/>
        <p:txBody>
          <a:bodyPr/>
          <a:lstStyle/>
          <a:p>
            <a:r>
              <a:rPr lang="en-GB" dirty="0"/>
              <a:t>Metrics to predict performance shift</a:t>
            </a:r>
          </a:p>
        </p:txBody>
      </p:sp>
      <p:sp>
        <p:nvSpPr>
          <p:cNvPr id="3" name="Content Placeholder 2">
            <a:extLst>
              <a:ext uri="{FF2B5EF4-FFF2-40B4-BE49-F238E27FC236}">
                <a16:creationId xmlns:a16="http://schemas.microsoft.com/office/drawing/2014/main" id="{E82BFA2E-D6B1-E671-3499-69FE1F45ADEB}"/>
              </a:ext>
            </a:extLst>
          </p:cNvPr>
          <p:cNvSpPr>
            <a:spLocks noGrp="1"/>
          </p:cNvSpPr>
          <p:nvPr>
            <p:ph idx="1"/>
          </p:nvPr>
        </p:nvSpPr>
        <p:spPr>
          <a:xfrm>
            <a:off x="1097280" y="2216726"/>
            <a:ext cx="10058400" cy="3652367"/>
          </a:xfrm>
        </p:spPr>
        <p:txBody>
          <a:bodyPr>
            <a:normAutofit/>
          </a:bodyPr>
          <a:lstStyle/>
          <a:p>
            <a:r>
              <a:rPr lang="en-GB" sz="2800" dirty="0"/>
              <a:t>2) Average certainty score (AVRS)</a:t>
            </a:r>
          </a:p>
        </p:txBody>
      </p:sp>
      <p:pic>
        <p:nvPicPr>
          <p:cNvPr id="4098" name="Picture 2">
            <a:extLst>
              <a:ext uri="{FF2B5EF4-FFF2-40B4-BE49-F238E27FC236}">
                <a16:creationId xmlns:a16="http://schemas.microsoft.com/office/drawing/2014/main" id="{8B12F8B3-05D4-7A61-0D60-E83446B1227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97280" y="2985654"/>
            <a:ext cx="10058400" cy="248953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5773379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52C0B2E1-0268-42EC-ABD3-94F81A05BCBD}"/>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175" y="6400800"/>
            <a:ext cx="12188825" cy="4572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Rectangle 9">
            <a:extLst>
              <a:ext uri="{FF2B5EF4-FFF2-40B4-BE49-F238E27FC236}">
                <a16:creationId xmlns:a16="http://schemas.microsoft.com/office/drawing/2014/main" id="{7D2256B4-48EA-40FC-BBC0-AA1EE6E008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5" y="6334316"/>
            <a:ext cx="12188825" cy="64008"/>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cxnSp>
        <p:nvCxnSpPr>
          <p:cNvPr id="12" name="Straight Connector 11">
            <a:extLst>
              <a:ext uri="{FF2B5EF4-FFF2-40B4-BE49-F238E27FC236}">
                <a16:creationId xmlns:a16="http://schemas.microsoft.com/office/drawing/2014/main" id="{3D44BCCA-102D-4A9D-B1E4-2450CAF0B05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1207658" y="4343400"/>
            <a:ext cx="9875520" cy="0"/>
          </a:xfrm>
          <a:prstGeom prst="line">
            <a:avLst/>
          </a:prstGeom>
          <a:ln w="6350">
            <a:solidFill>
              <a:schemeClr val="tx1">
                <a:lumMod val="50000"/>
                <a:lumOff val="50000"/>
              </a:schemeClr>
            </a:solidFill>
          </a:ln>
        </p:spPr>
        <p:style>
          <a:lnRef idx="1">
            <a:schemeClr val="accent1"/>
          </a:lnRef>
          <a:fillRef idx="0">
            <a:schemeClr val="accent1"/>
          </a:fillRef>
          <a:effectRef idx="0">
            <a:schemeClr val="accent1"/>
          </a:effectRef>
          <a:fontRef idx="minor">
            <a:schemeClr val="tx1"/>
          </a:fontRef>
        </p:style>
      </p:cxnSp>
      <p:sp useBgFill="1">
        <p:nvSpPr>
          <p:cNvPr id="14" name="Rectangle 13">
            <a:extLst>
              <a:ext uri="{FF2B5EF4-FFF2-40B4-BE49-F238E27FC236}">
                <a16:creationId xmlns:a16="http://schemas.microsoft.com/office/drawing/2014/main" id="{8C6E698C-8155-4B8B-BDC9-B7299772B50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29EC8F4-A135-9A9A-E0E4-AAF41A08CC47}"/>
              </a:ext>
            </a:extLst>
          </p:cNvPr>
          <p:cNvSpPr>
            <a:spLocks noGrp="1"/>
          </p:cNvSpPr>
          <p:nvPr>
            <p:ph type="title"/>
          </p:nvPr>
        </p:nvSpPr>
        <p:spPr>
          <a:xfrm>
            <a:off x="5220928" y="965200"/>
            <a:ext cx="5999002" cy="4927600"/>
          </a:xfrm>
        </p:spPr>
        <p:txBody>
          <a:bodyPr vert="horz" lIns="91440" tIns="45720" rIns="91440" bIns="45720" rtlCol="0" anchor="ctr">
            <a:normAutofit/>
          </a:bodyPr>
          <a:lstStyle/>
          <a:p>
            <a:r>
              <a:rPr lang="en-US" sz="8000" dirty="0">
                <a:solidFill>
                  <a:schemeClr val="tx2"/>
                </a:solidFill>
              </a:rPr>
              <a:t>Results</a:t>
            </a:r>
            <a:br>
              <a:rPr lang="en-US" sz="8000" dirty="0">
                <a:solidFill>
                  <a:schemeClr val="tx2"/>
                </a:solidFill>
              </a:rPr>
            </a:br>
            <a:r>
              <a:rPr lang="en-US" sz="4400" dirty="0">
                <a:solidFill>
                  <a:schemeClr val="tx2"/>
                </a:solidFill>
              </a:rPr>
              <a:t>Simulated data (AGRAWAL)</a:t>
            </a:r>
            <a:endParaRPr lang="en-US" sz="8000" dirty="0">
              <a:solidFill>
                <a:schemeClr val="tx2"/>
              </a:solidFill>
            </a:endParaRPr>
          </a:p>
        </p:txBody>
      </p:sp>
      <p:sp>
        <p:nvSpPr>
          <p:cNvPr id="16" name="Rectangle 15">
            <a:extLst>
              <a:ext uri="{FF2B5EF4-FFF2-40B4-BE49-F238E27FC236}">
                <a16:creationId xmlns:a16="http://schemas.microsoft.com/office/drawing/2014/main" id="{0EEF5601-A8BC-411D-AA64-3E79320BA12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bwMode="white">
          <a:xfrm>
            <a:off x="0" y="0"/>
            <a:ext cx="4584734"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8" name="Rectangle 17">
            <a:extLst>
              <a:ext uri="{FF2B5EF4-FFF2-40B4-BE49-F238E27FC236}">
                <a16:creationId xmlns:a16="http://schemas.microsoft.com/office/drawing/2014/main" id="{33209156-242F-4B26-8D07-CEB2B68A9F9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584734" y="0"/>
            <a:ext cx="64008"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5645500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6200FE-E7C8-0813-5567-0383951AFD9E}"/>
              </a:ext>
            </a:extLst>
          </p:cNvPr>
          <p:cNvSpPr>
            <a:spLocks noGrp="1"/>
          </p:cNvSpPr>
          <p:nvPr>
            <p:ph type="title"/>
          </p:nvPr>
        </p:nvSpPr>
        <p:spPr/>
        <p:txBody>
          <a:bodyPr>
            <a:normAutofit/>
          </a:bodyPr>
          <a:lstStyle/>
          <a:p>
            <a:r>
              <a:rPr lang="en-GB" sz="4000" dirty="0"/>
              <a:t>Simulated data (gradual drift at 30th instance)</a:t>
            </a:r>
          </a:p>
        </p:txBody>
      </p:sp>
      <p:pic>
        <p:nvPicPr>
          <p:cNvPr id="6146" name="Picture 2">
            <a:extLst>
              <a:ext uri="{FF2B5EF4-FFF2-40B4-BE49-F238E27FC236}">
                <a16:creationId xmlns:a16="http://schemas.microsoft.com/office/drawing/2014/main" id="{06CA1C10-DB7E-51B1-04DE-90BF0E494CA6}"/>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29243" y="2331547"/>
            <a:ext cx="5431846" cy="3214766"/>
          </a:xfrm>
          <a:prstGeom prst="rect">
            <a:avLst/>
          </a:prstGeom>
          <a:noFill/>
          <a:extLst>
            <a:ext uri="{909E8E84-426E-40DD-AFC4-6F175D3DCCD1}">
              <a14:hiddenFill xmlns:a14="http://schemas.microsoft.com/office/drawing/2010/main">
                <a:solidFill>
                  <a:srgbClr val="FFFFFF"/>
                </a:solidFill>
              </a14:hiddenFill>
            </a:ext>
          </a:extLst>
        </p:spPr>
      </p:pic>
      <p:pic>
        <p:nvPicPr>
          <p:cNvPr id="6148" name="Picture 4" descr="Chart, line chart&#10;&#10;Description automatically generated">
            <a:extLst>
              <a:ext uri="{FF2B5EF4-FFF2-40B4-BE49-F238E27FC236}">
                <a16:creationId xmlns:a16="http://schemas.microsoft.com/office/drawing/2014/main" id="{E1971F3E-1EE3-8B35-C30C-28D94669402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6000" y="2331547"/>
            <a:ext cx="5767123" cy="3413196"/>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a:extLst>
              <a:ext uri="{FF2B5EF4-FFF2-40B4-BE49-F238E27FC236}">
                <a16:creationId xmlns:a16="http://schemas.microsoft.com/office/drawing/2014/main" id="{D66C15DB-2663-B313-0ED7-327B86CA7D31}"/>
              </a:ext>
            </a:extLst>
          </p:cNvPr>
          <p:cNvSpPr txBox="1"/>
          <p:nvPr/>
        </p:nvSpPr>
        <p:spPr>
          <a:xfrm>
            <a:off x="6786282" y="2023770"/>
            <a:ext cx="4030719" cy="307777"/>
          </a:xfrm>
          <a:prstGeom prst="rect">
            <a:avLst/>
          </a:prstGeom>
          <a:noFill/>
        </p:spPr>
        <p:txBody>
          <a:bodyPr wrap="none" rtlCol="0">
            <a:spAutoFit/>
          </a:bodyPr>
          <a:lstStyle/>
          <a:p>
            <a:r>
              <a:rPr lang="en-GB" sz="1400" dirty="0"/>
              <a:t>*The shift is computed between subsequent batches</a:t>
            </a:r>
          </a:p>
        </p:txBody>
      </p:sp>
    </p:spTree>
    <p:extLst>
      <p:ext uri="{BB962C8B-B14F-4D97-AF65-F5344CB8AC3E}">
        <p14:creationId xmlns:p14="http://schemas.microsoft.com/office/powerpoint/2010/main" val="4011199191"/>
      </p:ext>
    </p:extLst>
  </p:cSld>
  <p:clrMapOvr>
    <a:masterClrMapping/>
  </p:clrMapOvr>
</p:sld>
</file>

<file path=ppt/theme/theme1.xml><?xml version="1.0" encoding="utf-8"?>
<a:theme xmlns:a="http://schemas.openxmlformats.org/drawingml/2006/main" name="Retrospect">
  <a:themeElements>
    <a:clrScheme name="Retrospect">
      <a:dk1>
        <a:srgbClr val="000000"/>
      </a:dk1>
      <a:lt1>
        <a:sysClr val="window" lastClr="FFFFFF"/>
      </a:lt1>
      <a:dk2>
        <a:srgbClr val="637052"/>
      </a:dk2>
      <a:lt2>
        <a:srgbClr val="CCDDEA"/>
      </a:lt2>
      <a:accent1>
        <a:srgbClr val="E48312"/>
      </a:accent1>
      <a:accent2>
        <a:srgbClr val="BD582C"/>
      </a:accent2>
      <a:accent3>
        <a:srgbClr val="865640"/>
      </a:accent3>
      <a:accent4>
        <a:srgbClr val="9B8357"/>
      </a:accent4>
      <a:accent5>
        <a:srgbClr val="C2BC80"/>
      </a:accent5>
      <a:accent6>
        <a:srgbClr val="94A088"/>
      </a:accent6>
      <a:hlink>
        <a:srgbClr val="2998E3"/>
      </a:hlink>
      <a:folHlink>
        <a:srgbClr val="8C8C8C"/>
      </a:folHlink>
    </a:clrScheme>
    <a:fontScheme name="Retrospect">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Retrospect">
      <a:fillStyleLst>
        <a:solidFill>
          <a:schemeClr val="phClr"/>
        </a:solidFill>
        <a:gradFill rotWithShape="1">
          <a:gsLst>
            <a:gs pos="0">
              <a:schemeClr val="phClr">
                <a:tint val="65000"/>
                <a:shade val="92000"/>
                <a:satMod val="130000"/>
              </a:schemeClr>
            </a:gs>
            <a:gs pos="45000">
              <a:schemeClr val="phClr">
                <a:tint val="60000"/>
                <a:shade val="99000"/>
                <a:satMod val="120000"/>
              </a:schemeClr>
            </a:gs>
            <a:gs pos="100000">
              <a:schemeClr val="phClr">
                <a:tint val="55000"/>
                <a:satMod val="140000"/>
              </a:schemeClr>
            </a:gs>
          </a:gsLst>
          <a:path path="circle">
            <a:fillToRect l="100000" t="100000" r="100000" b="100000"/>
          </a:path>
        </a:gradFill>
        <a:gradFill rotWithShape="1">
          <a:gsLst>
            <a:gs pos="0">
              <a:schemeClr val="phClr">
                <a:shade val="85000"/>
                <a:satMod val="130000"/>
              </a:schemeClr>
            </a:gs>
            <a:gs pos="34000">
              <a:schemeClr val="phClr">
                <a:shade val="87000"/>
                <a:satMod val="125000"/>
              </a:schemeClr>
            </a:gs>
            <a:gs pos="70000">
              <a:schemeClr val="phClr">
                <a:tint val="100000"/>
                <a:shade val="90000"/>
                <a:satMod val="130000"/>
              </a:schemeClr>
            </a:gs>
            <a:gs pos="100000">
              <a:schemeClr val="phClr">
                <a:tint val="100000"/>
                <a:shade val="100000"/>
                <a:satMod val="110000"/>
              </a:schemeClr>
            </a:gs>
          </a:gsLst>
          <a:path path="circle">
            <a:fillToRect l="100000" t="100000" r="100000" b="100000"/>
          </a:path>
        </a:gradFill>
      </a:fillStyleLst>
      <a:lnStyleLst>
        <a:ln w="12700" cap="flat" cmpd="sng" algn="ctr">
          <a:solidFill>
            <a:schemeClr val="phClr"/>
          </a:solidFill>
          <a:prstDash val="solid"/>
        </a:ln>
        <a:ln w="15875"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2700000" algn="br" rotWithShape="0">
              <a:srgbClr val="000000">
                <a:alpha val="60000"/>
              </a:srgbClr>
            </a:outerShdw>
          </a:effectLst>
        </a:effectStyle>
        <a:effectStyle>
          <a:effectLst>
            <a:outerShdw blurRad="44450" dist="25400" dir="2700000" algn="br" rotWithShape="0">
              <a:srgbClr val="000000">
                <a:alpha val="60000"/>
              </a:srgbClr>
            </a:outerShdw>
          </a:effectLst>
          <a:scene3d>
            <a:camera prst="orthographicFront">
              <a:rot lat="0" lon="0" rev="0"/>
            </a:camera>
            <a:lightRig rig="threePt" dir="t">
              <a:rot lat="0" lon="0" rev="19800000"/>
            </a:lightRig>
          </a:scene3d>
          <a:sp3d prstMaterial="flat">
            <a:bevelT w="25400" h="31750"/>
          </a:sp3d>
        </a:effectStyle>
      </a:effectStyleLst>
      <a:bgFillStyleLst>
        <a:solidFill>
          <a:schemeClr val="phClr"/>
        </a:solidFill>
        <a:solidFill>
          <a:schemeClr val="phClr">
            <a:tint val="90000"/>
            <a:shade val="97000"/>
            <a:satMod val="130000"/>
          </a:schemeClr>
        </a:solidFill>
        <a:gradFill rotWithShape="1">
          <a:gsLst>
            <a:gs pos="0">
              <a:schemeClr val="phClr">
                <a:tint val="96000"/>
                <a:shade val="99000"/>
                <a:satMod val="140000"/>
              </a:schemeClr>
            </a:gs>
            <a:gs pos="65000">
              <a:schemeClr val="phClr">
                <a:tint val="100000"/>
                <a:shade val="80000"/>
                <a:satMod val="130000"/>
              </a:schemeClr>
            </a:gs>
            <a:gs pos="100000">
              <a:schemeClr val="phClr">
                <a:tint val="100000"/>
                <a:shade val="48000"/>
                <a:satMod val="120000"/>
              </a:schemeClr>
            </a:gs>
          </a:gsLst>
          <a:lin ang="16200000" scaled="0"/>
        </a:gradFill>
      </a:bgFillStyleLst>
    </a:fmtScheme>
  </a:themeElements>
  <a:objectDefaults/>
  <a:extraClrSchemeLst/>
  <a:extLst>
    <a:ext uri="{05A4C25C-085E-4340-85A3-A5531E510DB2}">
      <thm15:themeFamily xmlns:thm15="http://schemas.microsoft.com/office/thememl/2012/main" name="Retrospect" id="{5F128B03-DCCA-4EEB-AB3B-CF2899314A46}" vid="{3F1AAB62-24C6-49D2-8E01-B56FAC9A3DCD}"/>
    </a:ext>
  </a:extLst>
</a:theme>
</file>

<file path=docProps/app.xml><?xml version="1.0" encoding="utf-8"?>
<Properties xmlns="http://schemas.openxmlformats.org/officeDocument/2006/extended-properties" xmlns:vt="http://schemas.openxmlformats.org/officeDocument/2006/docPropsVTypes">
  <Template>Retrospect</Template>
  <TotalTime>214</TotalTime>
  <Words>640</Words>
  <Application>Microsoft Office PowerPoint</Application>
  <PresentationFormat>Widescreen</PresentationFormat>
  <Paragraphs>96</Paragraphs>
  <Slides>27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27</vt:i4>
      </vt:variant>
    </vt:vector>
  </HeadingPairs>
  <TitlesOfParts>
    <vt:vector size="31" baseType="lpstr">
      <vt:lpstr>Arial</vt:lpstr>
      <vt:lpstr>Calibri</vt:lpstr>
      <vt:lpstr>Calibri Light</vt:lpstr>
      <vt:lpstr>Retrospect</vt:lpstr>
      <vt:lpstr>Predicting performance drops without ground truth labels</vt:lpstr>
      <vt:lpstr>Methods</vt:lpstr>
      <vt:lpstr>Unlabelled batch learning scenario</vt:lpstr>
      <vt:lpstr>Regression of performance shift (on labelled sets) </vt:lpstr>
      <vt:lpstr>Prediction of performance shift (on new unlabeled set)</vt:lpstr>
      <vt:lpstr>Metrics to predict performance shift</vt:lpstr>
      <vt:lpstr>Metrics to predict performance shift</vt:lpstr>
      <vt:lpstr>Results Simulated data (AGRAWAL)</vt:lpstr>
      <vt:lpstr>Simulated data (gradual drift at 30th instance)</vt:lpstr>
      <vt:lpstr>Metrics computation</vt:lpstr>
      <vt:lpstr>Regression models</vt:lpstr>
      <vt:lpstr>Shift prediction</vt:lpstr>
      <vt:lpstr>Results Covid-19 data  (accuracy, LR model)</vt:lpstr>
      <vt:lpstr>COVID-19 data (accuracy, LR model)</vt:lpstr>
      <vt:lpstr>Metrics computation</vt:lpstr>
      <vt:lpstr>Regression models</vt:lpstr>
      <vt:lpstr>Shift prediction</vt:lpstr>
      <vt:lpstr>Results Covid-19 data  (recall, LR model)</vt:lpstr>
      <vt:lpstr>COVID-19 data (recall, LR model)</vt:lpstr>
      <vt:lpstr>Metrics computation</vt:lpstr>
      <vt:lpstr>Shift prediction</vt:lpstr>
      <vt:lpstr>Thought #1</vt:lpstr>
      <vt:lpstr>AGRAWAL generator</vt:lpstr>
      <vt:lpstr>Simulating Concept drift with MOA</vt:lpstr>
      <vt:lpstr>Thought #1</vt:lpstr>
      <vt:lpstr>Thought #2</vt:lpstr>
      <vt:lpstr>Thought #2</vt:lpstr>
    </vt:vector>
  </TitlesOfParts>
  <Company>MHRA</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Predicting performance drops without ground truth labels</dc:title>
  <dc:creator>Rotalinti, Ylenia</dc:creator>
  <cp:lastModifiedBy>Rotalinti, Ylenia</cp:lastModifiedBy>
  <cp:revision>1</cp:revision>
  <dcterms:created xsi:type="dcterms:W3CDTF">2023-10-31T09:35:15Z</dcterms:created>
  <dcterms:modified xsi:type="dcterms:W3CDTF">2023-10-31T13:09:23Z</dcterms:modified>
</cp:coreProperties>
</file>