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3_77B335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9" r:id="rId4"/>
    <p:sldId id="262" r:id="rId5"/>
    <p:sldId id="258" r:id="rId6"/>
    <p:sldId id="260" r:id="rId7"/>
    <p:sldId id="261" r:id="rId8"/>
    <p:sldId id="263" r:id="rId9"/>
    <p:sldId id="275" r:id="rId10"/>
    <p:sldId id="284" r:id="rId11"/>
    <p:sldId id="285" r:id="rId12"/>
    <p:sldId id="286" r:id="rId13"/>
    <p:sldId id="266" r:id="rId14"/>
    <p:sldId id="267" r:id="rId15"/>
    <p:sldId id="269" r:id="rId16"/>
    <p:sldId id="283" r:id="rId17"/>
    <p:sldId id="268" r:id="rId18"/>
    <p:sldId id="270" r:id="rId19"/>
    <p:sldId id="272" r:id="rId20"/>
    <p:sldId id="271" r:id="rId21"/>
    <p:sldId id="279" r:id="rId22"/>
    <p:sldId id="280" r:id="rId23"/>
    <p:sldId id="281"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B47D30-B5EB-1C0B-DDA5-3C196384B5F0}" name="Ylenia Rotalinti (Doctoral Researcher)" initials="YR" userId="S::1936691@brunel.ac.uk::acd6635c-38fe-4e20-bdc6-62dc17fe748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13_77B3351.xml><?xml version="1.0" encoding="utf-8"?>
<p188:cmLst xmlns:a="http://schemas.openxmlformats.org/drawingml/2006/main" xmlns:r="http://schemas.openxmlformats.org/officeDocument/2006/relationships" xmlns:p188="http://schemas.microsoft.com/office/powerpoint/2018/8/main">
  <p188:cm id="{920E1F40-E312-4C0D-A8C4-6F37DDE92237}" authorId="{C2B47D30-B5EB-1C0B-DDA5-3C196384B5F0}" created="2023-11-02T16:42:48.176">
    <ac:txMkLst xmlns:ac="http://schemas.microsoft.com/office/drawing/2013/main/command">
      <pc:docMk xmlns:pc="http://schemas.microsoft.com/office/powerpoint/2013/main/command"/>
      <pc:sldMk xmlns:pc="http://schemas.microsoft.com/office/powerpoint/2013/main/command" cId="125514577" sldId="275"/>
      <ac:graphicFrameMk id="6" creationId="{B97BE7E7-A594-EF71-BE0B-5B27B8218AD5}"/>
      <ac:tblMk/>
      <ac:tcMk rowId="3818374392" colId="2224772336"/>
      <ac:txMk cp="0" len="5">
        <ac:context len="6" hash="2128135198"/>
      </ac:txMk>
    </ac:txMkLst>
    <p188:pos x="6873017" y="791199"/>
    <p188:txBody>
      <a:bodyPr/>
      <a:lstStyle/>
      <a:p>
        <a:r>
          <a:rPr lang="en-GB"/>
          <a:t>Future work: explore how the drift width and the batches window interact.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70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199789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375658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267206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25330B-07E2-418A-BF84-D94516AF5209}" type="datetimeFigureOut">
              <a:rPr lang="en-GB" smtClean="0"/>
              <a:t>02/11/2023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1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D25330B-07E2-418A-BF84-D94516AF5209}" type="datetimeFigureOut">
              <a:rPr lang="en-GB" smtClean="0"/>
              <a:t>02/11/2023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305928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D25330B-07E2-418A-BF84-D94516AF5209}" type="datetimeFigureOut">
              <a:rPr lang="en-GB" smtClean="0"/>
              <a:t>02/11/2023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232351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D25330B-07E2-418A-BF84-D94516AF5209}" type="datetimeFigureOut">
              <a:rPr lang="en-GB" smtClean="0"/>
              <a:t>02/11/2023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57808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25330B-07E2-418A-BF84-D94516AF5209}" type="datetimeFigureOut">
              <a:rPr lang="en-GB" smtClean="0"/>
              <a:t>02/11/2023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299775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25330B-07E2-418A-BF84-D94516AF5209}" type="datetimeFigureOut">
              <a:rPr lang="en-GB" smtClean="0"/>
              <a:t>02/11/2023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18AD18-2909-4260-9176-F1A6C25A0BCB}" type="slidenum">
              <a:rPr lang="en-GB" smtClean="0"/>
              <a:t>‹#›</a:t>
            </a:fld>
            <a:endParaRPr lang="en-GB"/>
          </a:p>
        </p:txBody>
      </p:sp>
    </p:spTree>
    <p:extLst>
      <p:ext uri="{BB962C8B-B14F-4D97-AF65-F5344CB8AC3E}">
        <p14:creationId xmlns:p14="http://schemas.microsoft.com/office/powerpoint/2010/main" val="98715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D25330B-07E2-418A-BF84-D94516AF5209}" type="datetimeFigureOut">
              <a:rPr lang="en-GB" smtClean="0"/>
              <a:t>02/11/2023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184862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25330B-07E2-418A-BF84-D94516AF5209}" type="datetimeFigureOut">
              <a:rPr lang="en-GB" smtClean="0"/>
              <a:t>02/11/2023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18AD18-2909-4260-9176-F1A6C25A0BC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10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13_77B33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D276-1157-6286-E177-C2BCF285EF21}"/>
              </a:ext>
            </a:extLst>
          </p:cNvPr>
          <p:cNvSpPr>
            <a:spLocks noGrp="1"/>
          </p:cNvSpPr>
          <p:nvPr>
            <p:ph type="ctrTitle"/>
          </p:nvPr>
        </p:nvSpPr>
        <p:spPr/>
        <p:txBody>
          <a:bodyPr>
            <a:normAutofit/>
          </a:bodyPr>
          <a:lstStyle/>
          <a:p>
            <a:r>
              <a:rPr lang="en-GB" sz="6600" dirty="0"/>
              <a:t>Predicting performance drops without ground truth labels</a:t>
            </a:r>
          </a:p>
        </p:txBody>
      </p:sp>
      <p:sp>
        <p:nvSpPr>
          <p:cNvPr id="3" name="Subtitle 2">
            <a:extLst>
              <a:ext uri="{FF2B5EF4-FFF2-40B4-BE49-F238E27FC236}">
                <a16:creationId xmlns:a16="http://schemas.microsoft.com/office/drawing/2014/main" id="{5244CA9D-2A60-6031-80FF-D2EC55941C71}"/>
              </a:ext>
            </a:extLst>
          </p:cNvPr>
          <p:cNvSpPr>
            <a:spLocks noGrp="1"/>
          </p:cNvSpPr>
          <p:nvPr>
            <p:ph type="subTitle" idx="1"/>
          </p:nvPr>
        </p:nvSpPr>
        <p:spPr/>
        <p:txBody>
          <a:bodyPr/>
          <a:lstStyle/>
          <a:p>
            <a:r>
              <a:rPr lang="en-GB" dirty="0"/>
              <a:t>Results summary (simulating 3 drifts)</a:t>
            </a:r>
          </a:p>
          <a:p>
            <a:r>
              <a:rPr lang="en-GB" sz="1200" dirty="0"/>
              <a:t>2</a:t>
            </a:r>
            <a:r>
              <a:rPr lang="en-GB" sz="1200" baseline="30000" dirty="0"/>
              <a:t>nd</a:t>
            </a:r>
            <a:r>
              <a:rPr lang="en-GB" sz="1200" dirty="0"/>
              <a:t> NOVEMBER 2023</a:t>
            </a:r>
          </a:p>
        </p:txBody>
      </p:sp>
    </p:spTree>
    <p:extLst>
      <p:ext uri="{BB962C8B-B14F-4D97-AF65-F5344CB8AC3E}">
        <p14:creationId xmlns:p14="http://schemas.microsoft.com/office/powerpoint/2010/main" val="122034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50FF-9996-1D46-A9F8-A30529DF5C1C}"/>
              </a:ext>
            </a:extLst>
          </p:cNvPr>
          <p:cNvSpPr>
            <a:spLocks noGrp="1"/>
          </p:cNvSpPr>
          <p:nvPr>
            <p:ph type="title"/>
          </p:nvPr>
        </p:nvSpPr>
        <p:spPr/>
        <p:txBody>
          <a:bodyPr>
            <a:normAutofit/>
          </a:bodyPr>
          <a:lstStyle/>
          <a:p>
            <a:r>
              <a:rPr lang="en-GB" sz="3600" dirty="0"/>
              <a:t>Simulated  drifts (width = 5K) with AGRAWAL generator</a:t>
            </a:r>
          </a:p>
        </p:txBody>
      </p:sp>
      <p:pic>
        <p:nvPicPr>
          <p:cNvPr id="5" name="Picture 4" descr="A graph with blue lines&#10;&#10;Description automatically generated">
            <a:extLst>
              <a:ext uri="{FF2B5EF4-FFF2-40B4-BE49-F238E27FC236}">
                <a16:creationId xmlns:a16="http://schemas.microsoft.com/office/drawing/2014/main" id="{8EBCDB13-5757-55C0-B4C9-6CF755F64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983" y="1993018"/>
            <a:ext cx="6730652" cy="3870741"/>
          </a:xfrm>
          <a:prstGeom prst="rect">
            <a:avLst/>
          </a:prstGeom>
        </p:spPr>
      </p:pic>
    </p:spTree>
    <p:extLst>
      <p:ext uri="{BB962C8B-B14F-4D97-AF65-F5344CB8AC3E}">
        <p14:creationId xmlns:p14="http://schemas.microsoft.com/office/powerpoint/2010/main" val="292656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BB74-0271-E96D-8286-3C98A00B88CF}"/>
              </a:ext>
            </a:extLst>
          </p:cNvPr>
          <p:cNvSpPr>
            <a:spLocks noGrp="1"/>
          </p:cNvSpPr>
          <p:nvPr>
            <p:ph type="title"/>
          </p:nvPr>
        </p:nvSpPr>
        <p:spPr/>
        <p:txBody>
          <a:bodyPr/>
          <a:lstStyle/>
          <a:p>
            <a:r>
              <a:rPr lang="en-GB" dirty="0"/>
              <a:t>Simulated data (accuracy shifts)</a:t>
            </a:r>
          </a:p>
        </p:txBody>
      </p:sp>
      <p:pic>
        <p:nvPicPr>
          <p:cNvPr id="5" name="Content Placeholder 4" descr="A graph of different types of data&#10;&#10;Description automatically generated with medium confidence">
            <a:extLst>
              <a:ext uri="{FF2B5EF4-FFF2-40B4-BE49-F238E27FC236}">
                <a16:creationId xmlns:a16="http://schemas.microsoft.com/office/drawing/2014/main" id="{BCBC1250-8C11-5533-3BB4-1C9C1200DE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069"/>
          <a:stretch/>
        </p:blipFill>
        <p:spPr>
          <a:xfrm>
            <a:off x="962045" y="2426062"/>
            <a:ext cx="9814424" cy="3201545"/>
          </a:xfrm>
        </p:spPr>
      </p:pic>
    </p:spTree>
    <p:extLst>
      <p:ext uri="{BB962C8B-B14F-4D97-AF65-F5344CB8AC3E}">
        <p14:creationId xmlns:p14="http://schemas.microsoft.com/office/powerpoint/2010/main" val="1237205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6FAE-3700-2071-B55F-DA1BC94A3A5A}"/>
              </a:ext>
            </a:extLst>
          </p:cNvPr>
          <p:cNvSpPr>
            <a:spLocks noGrp="1"/>
          </p:cNvSpPr>
          <p:nvPr>
            <p:ph type="title"/>
          </p:nvPr>
        </p:nvSpPr>
        <p:spPr/>
        <p:txBody>
          <a:bodyPr/>
          <a:lstStyle/>
          <a:p>
            <a:r>
              <a:rPr lang="en-GB" dirty="0"/>
              <a:t>Metrics computation</a:t>
            </a:r>
          </a:p>
        </p:txBody>
      </p:sp>
      <p:pic>
        <p:nvPicPr>
          <p:cNvPr id="5" name="Content Placeholder 4" descr="A graph of different types of data&#10;&#10;Description automatically generated with medium confidence">
            <a:extLst>
              <a:ext uri="{FF2B5EF4-FFF2-40B4-BE49-F238E27FC236}">
                <a16:creationId xmlns:a16="http://schemas.microsoft.com/office/drawing/2014/main" id="{B19BC161-578D-6BFD-6CEF-95BDE65A8B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9731"/>
          <a:stretch/>
        </p:blipFill>
        <p:spPr>
          <a:xfrm>
            <a:off x="946995" y="2370125"/>
            <a:ext cx="9975517" cy="3343046"/>
          </a:xfrm>
        </p:spPr>
      </p:pic>
      <p:sp>
        <p:nvSpPr>
          <p:cNvPr id="7" name="TextBox 6">
            <a:extLst>
              <a:ext uri="{FF2B5EF4-FFF2-40B4-BE49-F238E27FC236}">
                <a16:creationId xmlns:a16="http://schemas.microsoft.com/office/drawing/2014/main" id="{331AC81A-B335-800E-091C-F3325A07E279}"/>
              </a:ext>
            </a:extLst>
          </p:cNvPr>
          <p:cNvSpPr txBox="1"/>
          <p:nvPr/>
        </p:nvSpPr>
        <p:spPr>
          <a:xfrm>
            <a:off x="1097280" y="1922602"/>
            <a:ext cx="10462564" cy="369332"/>
          </a:xfrm>
          <a:prstGeom prst="rect">
            <a:avLst/>
          </a:prstGeom>
          <a:noFill/>
        </p:spPr>
        <p:txBody>
          <a:bodyPr wrap="square">
            <a:spAutoFit/>
          </a:bodyPr>
          <a:lstStyle/>
          <a:p>
            <a:r>
              <a:rPr lang="en-GB" dirty="0"/>
              <a:t>*both metrics can spot the drift. However, they cannot guess the direction of change.</a:t>
            </a:r>
          </a:p>
        </p:txBody>
      </p:sp>
    </p:spTree>
    <p:extLst>
      <p:ext uri="{BB962C8B-B14F-4D97-AF65-F5344CB8AC3E}">
        <p14:creationId xmlns:p14="http://schemas.microsoft.com/office/powerpoint/2010/main" val="421508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E7FB-CE18-C2A0-76EE-B5031EC46474}"/>
              </a:ext>
            </a:extLst>
          </p:cNvPr>
          <p:cNvSpPr>
            <a:spLocks noGrp="1"/>
          </p:cNvSpPr>
          <p:nvPr>
            <p:ph type="title"/>
          </p:nvPr>
        </p:nvSpPr>
        <p:spPr/>
        <p:txBody>
          <a:bodyPr/>
          <a:lstStyle/>
          <a:p>
            <a:r>
              <a:rPr lang="en-GB" dirty="0"/>
              <a:t>Regression models</a:t>
            </a:r>
          </a:p>
        </p:txBody>
      </p:sp>
      <p:pic>
        <p:nvPicPr>
          <p:cNvPr id="5" name="Picture 4" descr="A graph with a line and dots&#10;&#10;Description automatically generated">
            <a:extLst>
              <a:ext uri="{FF2B5EF4-FFF2-40B4-BE49-F238E27FC236}">
                <a16:creationId xmlns:a16="http://schemas.microsoft.com/office/drawing/2014/main" id="{18E9A9F8-A5C0-8842-4A7B-3F97C737E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61987"/>
            <a:ext cx="5486411" cy="3657607"/>
          </a:xfrm>
          <a:prstGeom prst="rect">
            <a:avLst/>
          </a:prstGeom>
        </p:spPr>
      </p:pic>
      <p:pic>
        <p:nvPicPr>
          <p:cNvPr id="7" name="Picture 6" descr="A graph with a line and a blue line&#10;&#10;Description automatically generated">
            <a:extLst>
              <a:ext uri="{FF2B5EF4-FFF2-40B4-BE49-F238E27FC236}">
                <a16:creationId xmlns:a16="http://schemas.microsoft.com/office/drawing/2014/main" id="{21194BF4-D9FA-DFED-278C-18FBC96D5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98" y="2239682"/>
            <a:ext cx="5253324" cy="3502216"/>
          </a:xfrm>
          <a:prstGeom prst="rect">
            <a:avLst/>
          </a:prstGeom>
        </p:spPr>
      </p:pic>
    </p:spTree>
    <p:extLst>
      <p:ext uri="{BB962C8B-B14F-4D97-AF65-F5344CB8AC3E}">
        <p14:creationId xmlns:p14="http://schemas.microsoft.com/office/powerpoint/2010/main" val="316209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9225" name="Rectangle 92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9227" name="Straight Connector 922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229" name="Rectangle 922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69288-81F7-C691-C321-93C4400E4D64}"/>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400" dirty="0">
                <a:solidFill>
                  <a:schemeClr val="tx1">
                    <a:lumMod val="85000"/>
                    <a:lumOff val="15000"/>
                  </a:schemeClr>
                </a:solidFill>
              </a:rPr>
              <a:t>Shift prediction</a:t>
            </a:r>
          </a:p>
        </p:txBody>
      </p:sp>
      <p:cxnSp>
        <p:nvCxnSpPr>
          <p:cNvPr id="9231" name="Straight Connector 923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233" name="Rectangle 923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9235" name="Rectangle 923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5" name="TextBox 4">
            <a:extLst>
              <a:ext uri="{FF2B5EF4-FFF2-40B4-BE49-F238E27FC236}">
                <a16:creationId xmlns:a16="http://schemas.microsoft.com/office/drawing/2014/main" id="{C6F38419-3800-A1D5-08E6-9FD467B8429A}"/>
              </a:ext>
            </a:extLst>
          </p:cNvPr>
          <p:cNvSpPr txBox="1"/>
          <p:nvPr/>
        </p:nvSpPr>
        <p:spPr>
          <a:xfrm>
            <a:off x="7031980" y="1512302"/>
            <a:ext cx="4253346" cy="646331"/>
          </a:xfrm>
          <a:prstGeom prst="rect">
            <a:avLst/>
          </a:prstGeom>
          <a:noFill/>
        </p:spPr>
        <p:txBody>
          <a:bodyPr wrap="square" rtlCol="0">
            <a:spAutoFit/>
          </a:bodyPr>
          <a:lstStyle/>
          <a:p>
            <a:r>
              <a:rPr lang="en-GB" dirty="0"/>
              <a:t>*AVR score is the metric performing better in predicting the shifts. </a:t>
            </a:r>
          </a:p>
        </p:txBody>
      </p:sp>
      <p:pic>
        <p:nvPicPr>
          <p:cNvPr id="6" name="Picture 5" descr="A graph of different types of data&#10;&#10;Description automatically generated with medium confidence">
            <a:extLst>
              <a:ext uri="{FF2B5EF4-FFF2-40B4-BE49-F238E27FC236}">
                <a16:creationId xmlns:a16="http://schemas.microsoft.com/office/drawing/2014/main" id="{6E2DDC5C-6461-1ED3-7A0F-BCCFD42D8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40" y="1387896"/>
            <a:ext cx="6123313" cy="4082208"/>
          </a:xfrm>
          <a:prstGeom prst="rect">
            <a:avLst/>
          </a:prstGeom>
        </p:spPr>
      </p:pic>
      <p:pic>
        <p:nvPicPr>
          <p:cNvPr id="8" name="Picture 7">
            <a:extLst>
              <a:ext uri="{FF2B5EF4-FFF2-40B4-BE49-F238E27FC236}">
                <a16:creationId xmlns:a16="http://schemas.microsoft.com/office/drawing/2014/main" id="{FA397D6A-13A9-B668-C70D-A02BA6FDDD16}"/>
              </a:ext>
            </a:extLst>
          </p:cNvPr>
          <p:cNvPicPr>
            <a:picLocks noChangeAspect="1"/>
          </p:cNvPicPr>
          <p:nvPr/>
        </p:nvPicPr>
        <p:blipFill>
          <a:blip r:embed="rId3"/>
          <a:stretch>
            <a:fillRect/>
          </a:stretch>
        </p:blipFill>
        <p:spPr>
          <a:xfrm>
            <a:off x="6761308" y="4668597"/>
            <a:ext cx="4977011" cy="700026"/>
          </a:xfrm>
          <a:prstGeom prst="rect">
            <a:avLst/>
          </a:prstGeom>
        </p:spPr>
      </p:pic>
      <p:sp>
        <p:nvSpPr>
          <p:cNvPr id="4" name="Rectangle 3">
            <a:extLst>
              <a:ext uri="{FF2B5EF4-FFF2-40B4-BE49-F238E27FC236}">
                <a16:creationId xmlns:a16="http://schemas.microsoft.com/office/drawing/2014/main" id="{AAB74844-3808-0E93-098E-BE612D2EE1AF}"/>
              </a:ext>
            </a:extLst>
          </p:cNvPr>
          <p:cNvSpPr/>
          <p:nvPr/>
        </p:nvSpPr>
        <p:spPr>
          <a:xfrm>
            <a:off x="6572615" y="5165697"/>
            <a:ext cx="5172075" cy="143398"/>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35225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C8F4-A135-9A9A-E0E4-AAF41A08CC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Results</a:t>
            </a:r>
            <a:br>
              <a:rPr lang="en-US" sz="8000" dirty="0">
                <a:solidFill>
                  <a:schemeClr val="tx2"/>
                </a:solidFill>
              </a:rPr>
            </a:br>
            <a:r>
              <a:rPr lang="en-US" sz="4400" dirty="0">
                <a:solidFill>
                  <a:schemeClr val="tx2"/>
                </a:solidFill>
              </a:rPr>
              <a:t>Covid-19 data </a:t>
            </a:r>
            <a:br>
              <a:rPr lang="en-US" sz="4400" dirty="0">
                <a:solidFill>
                  <a:schemeClr val="tx2"/>
                </a:solidFill>
              </a:rPr>
            </a:br>
            <a:r>
              <a:rPr lang="en-US" sz="4400" dirty="0">
                <a:solidFill>
                  <a:schemeClr val="tx2"/>
                </a:solidFill>
              </a:rPr>
              <a:t>(accuracy, RF model)</a:t>
            </a:r>
            <a:endParaRPr lang="en-US" sz="8000" dirty="0">
              <a:solidFill>
                <a:schemeClr val="tx2"/>
              </a:solidFill>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6475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907D-03C1-D437-8FEE-CEC597BB6BA7}"/>
              </a:ext>
            </a:extLst>
          </p:cNvPr>
          <p:cNvSpPr>
            <a:spLocks noGrp="1"/>
          </p:cNvSpPr>
          <p:nvPr>
            <p:ph type="title"/>
          </p:nvPr>
        </p:nvSpPr>
        <p:spPr/>
        <p:txBody>
          <a:bodyPr/>
          <a:lstStyle/>
          <a:p>
            <a:r>
              <a:rPr lang="en-GB"/>
              <a:t>Balancing data</a:t>
            </a:r>
            <a:endParaRPr lang="en-GB" dirty="0"/>
          </a:p>
        </p:txBody>
      </p:sp>
      <p:sp>
        <p:nvSpPr>
          <p:cNvPr id="8" name="Text Placeholder 7">
            <a:extLst>
              <a:ext uri="{FF2B5EF4-FFF2-40B4-BE49-F238E27FC236}">
                <a16:creationId xmlns:a16="http://schemas.microsoft.com/office/drawing/2014/main" id="{0E78011B-6B09-C3E7-864D-0BE38F8B269D}"/>
              </a:ext>
            </a:extLst>
          </p:cNvPr>
          <p:cNvSpPr>
            <a:spLocks noGrp="1"/>
          </p:cNvSpPr>
          <p:nvPr>
            <p:ph type="body" idx="1"/>
          </p:nvPr>
        </p:nvSpPr>
        <p:spPr/>
        <p:txBody>
          <a:bodyPr/>
          <a:lstStyle/>
          <a:p>
            <a:r>
              <a:rPr lang="en-GB"/>
              <a:t>Original data</a:t>
            </a:r>
            <a:endParaRPr lang="en-GB" dirty="0"/>
          </a:p>
        </p:txBody>
      </p:sp>
      <p:pic>
        <p:nvPicPr>
          <p:cNvPr id="5" name="Content Placeholder 4" descr="A graph of a number of years&#10;&#10;Description automatically generated with medium confidence">
            <a:extLst>
              <a:ext uri="{FF2B5EF4-FFF2-40B4-BE49-F238E27FC236}">
                <a16:creationId xmlns:a16="http://schemas.microsoft.com/office/drawing/2014/main" id="{7FB977B3-B9C0-4A10-5C35-ABD018AD80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763" y="3051197"/>
            <a:ext cx="4938712" cy="2441532"/>
          </a:xfrm>
        </p:spPr>
      </p:pic>
      <p:sp>
        <p:nvSpPr>
          <p:cNvPr id="9" name="Text Placeholder 8">
            <a:extLst>
              <a:ext uri="{FF2B5EF4-FFF2-40B4-BE49-F238E27FC236}">
                <a16:creationId xmlns:a16="http://schemas.microsoft.com/office/drawing/2014/main" id="{94F05F01-CC80-8A52-F173-9167E700BDD2}"/>
              </a:ext>
            </a:extLst>
          </p:cNvPr>
          <p:cNvSpPr>
            <a:spLocks noGrp="1"/>
          </p:cNvSpPr>
          <p:nvPr>
            <p:ph type="body" sz="quarter" idx="3"/>
          </p:nvPr>
        </p:nvSpPr>
        <p:spPr/>
        <p:txBody>
          <a:bodyPr/>
          <a:lstStyle/>
          <a:p>
            <a:r>
              <a:rPr lang="en-GB" dirty="0"/>
              <a:t>After under sampling majority class (death=0)</a:t>
            </a:r>
          </a:p>
        </p:txBody>
      </p:sp>
      <p:pic>
        <p:nvPicPr>
          <p:cNvPr id="7" name="Picture 6" descr="A graph of a graph with numbers and a number of years&#10;&#10;Description automatically generated with medium confidence">
            <a:extLst>
              <a:ext uri="{FF2B5EF4-FFF2-40B4-BE49-F238E27FC236}">
                <a16:creationId xmlns:a16="http://schemas.microsoft.com/office/drawing/2014/main" id="{A9964F08-24C1-C7A5-E817-9F19CA75C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226" y="2781400"/>
            <a:ext cx="6030198" cy="2981126"/>
          </a:xfrm>
          <a:prstGeom prst="rect">
            <a:avLst/>
          </a:prstGeom>
        </p:spPr>
      </p:pic>
      <p:cxnSp>
        <p:nvCxnSpPr>
          <p:cNvPr id="12" name="Straight Connector 11">
            <a:extLst>
              <a:ext uri="{FF2B5EF4-FFF2-40B4-BE49-F238E27FC236}">
                <a16:creationId xmlns:a16="http://schemas.microsoft.com/office/drawing/2014/main" id="{ED256DAB-98BE-8A5C-C961-5FB373AC52C4}"/>
              </a:ext>
            </a:extLst>
          </p:cNvPr>
          <p:cNvCxnSpPr/>
          <p:nvPr/>
        </p:nvCxnSpPr>
        <p:spPr>
          <a:xfrm>
            <a:off x="5671239" y="2214193"/>
            <a:ext cx="0" cy="354833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DAB231-7BBF-AEE6-E441-5DC274B7AC51}"/>
              </a:ext>
            </a:extLst>
          </p:cNvPr>
          <p:cNvSpPr txBox="1"/>
          <p:nvPr/>
        </p:nvSpPr>
        <p:spPr>
          <a:xfrm>
            <a:off x="6891420" y="822210"/>
            <a:ext cx="4167809" cy="646331"/>
          </a:xfrm>
          <a:prstGeom prst="rect">
            <a:avLst/>
          </a:prstGeom>
          <a:noFill/>
        </p:spPr>
        <p:txBody>
          <a:bodyPr wrap="square" rtlCol="0">
            <a:spAutoFit/>
          </a:bodyPr>
          <a:lstStyle/>
          <a:p>
            <a:r>
              <a:rPr lang="en-GB" sz="1200" dirty="0"/>
              <a:t>*Thought: we noticed that precision of the model over the batches was extremely low. We then decided to balance the data by under sampling the majority class (Death=0)</a:t>
            </a:r>
          </a:p>
        </p:txBody>
      </p:sp>
    </p:spTree>
    <p:extLst>
      <p:ext uri="{BB962C8B-B14F-4D97-AF65-F5344CB8AC3E}">
        <p14:creationId xmlns:p14="http://schemas.microsoft.com/office/powerpoint/2010/main" val="296709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0C28-DD86-6FC5-208F-FEDBEB71E4BC}"/>
              </a:ext>
            </a:extLst>
          </p:cNvPr>
          <p:cNvSpPr>
            <a:spLocks noGrp="1"/>
          </p:cNvSpPr>
          <p:nvPr>
            <p:ph type="title"/>
          </p:nvPr>
        </p:nvSpPr>
        <p:spPr/>
        <p:txBody>
          <a:bodyPr/>
          <a:lstStyle/>
          <a:p>
            <a:r>
              <a:rPr lang="en-GB" dirty="0"/>
              <a:t>COVID-19 data (accuracy, RF model)</a:t>
            </a:r>
          </a:p>
        </p:txBody>
      </p:sp>
      <p:pic>
        <p:nvPicPr>
          <p:cNvPr id="6" name="Content Placeholder 5" descr="A graph with numbers and lines&#10;&#10;Description automatically generated with medium confidence">
            <a:extLst>
              <a:ext uri="{FF2B5EF4-FFF2-40B4-BE49-F238E27FC236}">
                <a16:creationId xmlns:a16="http://schemas.microsoft.com/office/drawing/2014/main" id="{D005D176-BEB2-C424-82C6-3E0A8752F9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302"/>
          <a:stretch/>
        </p:blipFill>
        <p:spPr>
          <a:xfrm>
            <a:off x="1219942" y="2260735"/>
            <a:ext cx="9935738" cy="3225664"/>
          </a:xfrm>
        </p:spPr>
      </p:pic>
      <p:cxnSp>
        <p:nvCxnSpPr>
          <p:cNvPr id="10" name="Straight Connector 9">
            <a:extLst>
              <a:ext uri="{FF2B5EF4-FFF2-40B4-BE49-F238E27FC236}">
                <a16:creationId xmlns:a16="http://schemas.microsoft.com/office/drawing/2014/main" id="{ABE46F80-D5EC-9CF3-CA27-C4D89BCBE25E}"/>
              </a:ext>
            </a:extLst>
          </p:cNvPr>
          <p:cNvCxnSpPr>
            <a:cxnSpLocks/>
          </p:cNvCxnSpPr>
          <p:nvPr/>
        </p:nvCxnSpPr>
        <p:spPr>
          <a:xfrm>
            <a:off x="7286201" y="3574474"/>
            <a:ext cx="36932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0DE88BC-4DC0-AD72-1A44-2A741D2FD0F1}"/>
              </a:ext>
            </a:extLst>
          </p:cNvPr>
          <p:cNvCxnSpPr/>
          <p:nvPr/>
        </p:nvCxnSpPr>
        <p:spPr>
          <a:xfrm>
            <a:off x="8640417" y="2789583"/>
            <a:ext cx="0" cy="715617"/>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D90ED982-DD78-A738-6427-F80A51935A9C}"/>
              </a:ext>
            </a:extLst>
          </p:cNvPr>
          <p:cNvCxnSpPr>
            <a:cxnSpLocks/>
          </p:cNvCxnSpPr>
          <p:nvPr/>
        </p:nvCxnSpPr>
        <p:spPr>
          <a:xfrm>
            <a:off x="10237305" y="3071191"/>
            <a:ext cx="0" cy="434009"/>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1DF0703D-A28F-1433-AE78-EEC981D1B1D3}"/>
              </a:ext>
            </a:extLst>
          </p:cNvPr>
          <p:cNvCxnSpPr>
            <a:cxnSpLocks/>
          </p:cNvCxnSpPr>
          <p:nvPr/>
        </p:nvCxnSpPr>
        <p:spPr>
          <a:xfrm>
            <a:off x="7984435" y="2978426"/>
            <a:ext cx="0" cy="596048"/>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6230658B-A88F-BED3-520E-AC2ADADE0133}"/>
              </a:ext>
            </a:extLst>
          </p:cNvPr>
          <p:cNvCxnSpPr>
            <a:cxnSpLocks/>
          </p:cNvCxnSpPr>
          <p:nvPr/>
        </p:nvCxnSpPr>
        <p:spPr>
          <a:xfrm>
            <a:off x="9886122" y="3574474"/>
            <a:ext cx="0" cy="52707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27BB9C95-391F-B327-DFB7-3474B328FB50}"/>
              </a:ext>
            </a:extLst>
          </p:cNvPr>
          <p:cNvCxnSpPr>
            <a:cxnSpLocks/>
          </p:cNvCxnSpPr>
          <p:nvPr/>
        </p:nvCxnSpPr>
        <p:spPr>
          <a:xfrm>
            <a:off x="8991601" y="3574474"/>
            <a:ext cx="0" cy="434309"/>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7957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6D5A-B942-B58B-B276-D5EB876C4301}"/>
              </a:ext>
            </a:extLst>
          </p:cNvPr>
          <p:cNvSpPr>
            <a:spLocks noGrp="1"/>
          </p:cNvSpPr>
          <p:nvPr>
            <p:ph type="title"/>
          </p:nvPr>
        </p:nvSpPr>
        <p:spPr/>
        <p:txBody>
          <a:bodyPr/>
          <a:lstStyle/>
          <a:p>
            <a:r>
              <a:rPr lang="en-GB" dirty="0"/>
              <a:t>Metrics computation</a:t>
            </a:r>
          </a:p>
        </p:txBody>
      </p:sp>
      <p:pic>
        <p:nvPicPr>
          <p:cNvPr id="7" name="Content Placeholder 6" descr="A graph with numbers and lines&#10;&#10;Description automatically generated with medium confidence">
            <a:extLst>
              <a:ext uri="{FF2B5EF4-FFF2-40B4-BE49-F238E27FC236}">
                <a16:creationId xmlns:a16="http://schemas.microsoft.com/office/drawing/2014/main" id="{9F81559F-5BB0-65AB-36EF-76A6EF456E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395"/>
          <a:stretch/>
        </p:blipFill>
        <p:spPr>
          <a:xfrm>
            <a:off x="695679" y="2044870"/>
            <a:ext cx="10800642" cy="3715790"/>
          </a:xfrm>
        </p:spPr>
      </p:pic>
      <p:sp>
        <p:nvSpPr>
          <p:cNvPr id="8" name="Oval 7">
            <a:extLst>
              <a:ext uri="{FF2B5EF4-FFF2-40B4-BE49-F238E27FC236}">
                <a16:creationId xmlns:a16="http://schemas.microsoft.com/office/drawing/2014/main" id="{9C0A0AAA-0879-E855-50BC-30D27ABD3150}"/>
              </a:ext>
            </a:extLst>
          </p:cNvPr>
          <p:cNvSpPr/>
          <p:nvPr/>
        </p:nvSpPr>
        <p:spPr>
          <a:xfrm>
            <a:off x="2014330" y="2822713"/>
            <a:ext cx="1292087" cy="10800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8078470-56DF-360D-47BB-5EBE5AAF8FA6}"/>
              </a:ext>
            </a:extLst>
          </p:cNvPr>
          <p:cNvSpPr/>
          <p:nvPr/>
        </p:nvSpPr>
        <p:spPr>
          <a:xfrm rot="4021262">
            <a:off x="4538868" y="3279912"/>
            <a:ext cx="1292087" cy="10800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2F810ED2-089A-21E7-E857-9F6CE1850EC8}"/>
              </a:ext>
            </a:extLst>
          </p:cNvPr>
          <p:cNvSpPr/>
          <p:nvPr/>
        </p:nvSpPr>
        <p:spPr>
          <a:xfrm rot="4021262">
            <a:off x="9422831" y="2820850"/>
            <a:ext cx="1327023" cy="99767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55C6F5D6-41D1-E667-DA17-43A7FE5A012C}"/>
              </a:ext>
            </a:extLst>
          </p:cNvPr>
          <p:cNvSpPr txBox="1"/>
          <p:nvPr/>
        </p:nvSpPr>
        <p:spPr>
          <a:xfrm>
            <a:off x="695679" y="5706652"/>
            <a:ext cx="9293057" cy="523220"/>
          </a:xfrm>
          <a:prstGeom prst="rect">
            <a:avLst/>
          </a:prstGeom>
          <a:noFill/>
        </p:spPr>
        <p:txBody>
          <a:bodyPr wrap="none" rtlCol="0">
            <a:spAutoFit/>
          </a:bodyPr>
          <a:lstStyle/>
          <a:p>
            <a:r>
              <a:rPr lang="en-GB" sz="1400" dirty="0"/>
              <a:t>*When DE decreases, the model easily split source data with target data, that is the domain are very different (indicates shift).</a:t>
            </a:r>
          </a:p>
          <a:p>
            <a:r>
              <a:rPr lang="en-GB" sz="1400" dirty="0"/>
              <a:t>Same for the average certainty score. </a:t>
            </a:r>
          </a:p>
        </p:txBody>
      </p:sp>
    </p:spTree>
    <p:extLst>
      <p:ext uri="{BB962C8B-B14F-4D97-AF65-F5344CB8AC3E}">
        <p14:creationId xmlns:p14="http://schemas.microsoft.com/office/powerpoint/2010/main" val="240319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75FC-83D6-FF5C-DA1F-8389F6FD43BC}"/>
              </a:ext>
            </a:extLst>
          </p:cNvPr>
          <p:cNvSpPr>
            <a:spLocks noGrp="1"/>
          </p:cNvSpPr>
          <p:nvPr>
            <p:ph type="title"/>
          </p:nvPr>
        </p:nvSpPr>
        <p:spPr/>
        <p:txBody>
          <a:bodyPr/>
          <a:lstStyle/>
          <a:p>
            <a:r>
              <a:rPr lang="en-GB" dirty="0"/>
              <a:t>Regression models</a:t>
            </a:r>
          </a:p>
        </p:txBody>
      </p:sp>
      <p:sp>
        <p:nvSpPr>
          <p:cNvPr id="8" name="TextBox 7">
            <a:extLst>
              <a:ext uri="{FF2B5EF4-FFF2-40B4-BE49-F238E27FC236}">
                <a16:creationId xmlns:a16="http://schemas.microsoft.com/office/drawing/2014/main" id="{499D00A1-6A0D-5564-B837-590F61BB2A2C}"/>
              </a:ext>
            </a:extLst>
          </p:cNvPr>
          <p:cNvSpPr txBox="1"/>
          <p:nvPr/>
        </p:nvSpPr>
        <p:spPr>
          <a:xfrm>
            <a:off x="4026037" y="1887676"/>
            <a:ext cx="3734356" cy="369332"/>
          </a:xfrm>
          <a:prstGeom prst="rect">
            <a:avLst/>
          </a:prstGeom>
          <a:noFill/>
        </p:spPr>
        <p:txBody>
          <a:bodyPr wrap="none" rtlCol="0">
            <a:spAutoFit/>
          </a:bodyPr>
          <a:lstStyle/>
          <a:p>
            <a:r>
              <a:rPr lang="en-GB" dirty="0"/>
              <a:t>*Positive correlation for both metrics.</a:t>
            </a:r>
          </a:p>
        </p:txBody>
      </p:sp>
      <p:pic>
        <p:nvPicPr>
          <p:cNvPr id="4" name="Picture 3" descr="A graph with a line and dots&#10;&#10;Description automatically generated">
            <a:extLst>
              <a:ext uri="{FF2B5EF4-FFF2-40B4-BE49-F238E27FC236}">
                <a16:creationId xmlns:a16="http://schemas.microsoft.com/office/drawing/2014/main" id="{53E76D90-1BB8-D151-F2FD-882800087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785" y="2257008"/>
            <a:ext cx="5486411" cy="3657607"/>
          </a:xfrm>
          <a:prstGeom prst="rect">
            <a:avLst/>
          </a:prstGeom>
        </p:spPr>
      </p:pic>
      <p:pic>
        <p:nvPicPr>
          <p:cNvPr id="9" name="Picture 8" descr="A graph showing a line and a blue line&#10;&#10;Description automatically generated">
            <a:extLst>
              <a:ext uri="{FF2B5EF4-FFF2-40B4-BE49-F238E27FC236}">
                <a16:creationId xmlns:a16="http://schemas.microsoft.com/office/drawing/2014/main" id="{88AE2610-D108-D527-F477-F2CF2BF9B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04" y="2257008"/>
            <a:ext cx="5486411" cy="3657607"/>
          </a:xfrm>
          <a:prstGeom prst="rect">
            <a:avLst/>
          </a:prstGeom>
        </p:spPr>
      </p:pic>
    </p:spTree>
    <p:extLst>
      <p:ext uri="{BB962C8B-B14F-4D97-AF65-F5344CB8AC3E}">
        <p14:creationId xmlns:p14="http://schemas.microsoft.com/office/powerpoint/2010/main" val="397853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CF3C5-EBBE-0EFD-4BCE-7EAAF32E79DD}"/>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a:solidFill>
                  <a:schemeClr val="tx2"/>
                </a:solidFill>
              </a:rPr>
              <a:t>Methods</a:t>
            </a: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30257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A846E-C821-4F65-4E50-883E99B3A426}"/>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400" dirty="0">
                <a:solidFill>
                  <a:schemeClr val="tx1">
                    <a:lumMod val="85000"/>
                    <a:lumOff val="15000"/>
                  </a:schemeClr>
                </a:solidFill>
              </a:rPr>
              <a:t>Shift prediction</a:t>
            </a:r>
          </a:p>
        </p:txBody>
      </p:sp>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7" name="TextBox 16">
            <a:extLst>
              <a:ext uri="{FF2B5EF4-FFF2-40B4-BE49-F238E27FC236}">
                <a16:creationId xmlns:a16="http://schemas.microsoft.com/office/drawing/2014/main" id="{644C3A32-FA1F-7EDA-3EED-54E769C2EEE1}"/>
              </a:ext>
            </a:extLst>
          </p:cNvPr>
          <p:cNvSpPr txBox="1"/>
          <p:nvPr/>
        </p:nvSpPr>
        <p:spPr>
          <a:xfrm>
            <a:off x="3048000" y="3244334"/>
            <a:ext cx="6096000" cy="369332"/>
          </a:xfrm>
          <a:prstGeom prst="rect">
            <a:avLst/>
          </a:prstGeom>
          <a:noFill/>
        </p:spPr>
        <p:txBody>
          <a:bodyPr wrap="square">
            <a:spAutoFit/>
          </a:bodyPr>
          <a:lstStyle/>
          <a:p>
            <a:r>
              <a:rPr lang="en-GB" b="0" dirty="0">
                <a:effectLst/>
              </a:rPr>
              <a:t> </a:t>
            </a:r>
            <a:endParaRPr lang="en-GB" dirty="0"/>
          </a:p>
        </p:txBody>
      </p:sp>
      <p:sp>
        <p:nvSpPr>
          <p:cNvPr id="21" name="TextBox 20">
            <a:extLst>
              <a:ext uri="{FF2B5EF4-FFF2-40B4-BE49-F238E27FC236}">
                <a16:creationId xmlns:a16="http://schemas.microsoft.com/office/drawing/2014/main" id="{DE0D48E4-BF7F-D252-0B80-C6615CFEF418}"/>
              </a:ext>
            </a:extLst>
          </p:cNvPr>
          <p:cNvSpPr txBox="1"/>
          <p:nvPr/>
        </p:nvSpPr>
        <p:spPr>
          <a:xfrm>
            <a:off x="7715417" y="1864200"/>
            <a:ext cx="4253346" cy="646331"/>
          </a:xfrm>
          <a:prstGeom prst="rect">
            <a:avLst/>
          </a:prstGeom>
          <a:noFill/>
        </p:spPr>
        <p:txBody>
          <a:bodyPr wrap="square" rtlCol="0">
            <a:spAutoFit/>
          </a:bodyPr>
          <a:lstStyle/>
          <a:p>
            <a:r>
              <a:rPr lang="en-GB" dirty="0"/>
              <a:t>*AVR score is the metric performing slightly better in predicting the shifts. </a:t>
            </a:r>
          </a:p>
        </p:txBody>
      </p:sp>
      <p:pic>
        <p:nvPicPr>
          <p:cNvPr id="6" name="Content Placeholder 5" descr="A graph of data showing different types of data&#10;&#10;Description automatically generated with medium confidence">
            <a:extLst>
              <a:ext uri="{FF2B5EF4-FFF2-40B4-BE49-F238E27FC236}">
                <a16:creationId xmlns:a16="http://schemas.microsoft.com/office/drawing/2014/main" id="{02E6059C-16F8-8F73-494B-048F474E3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350" y="1521746"/>
            <a:ext cx="5486411" cy="3657607"/>
          </a:xfrm>
        </p:spPr>
      </p:pic>
      <p:pic>
        <p:nvPicPr>
          <p:cNvPr id="8" name="Picture 7">
            <a:extLst>
              <a:ext uri="{FF2B5EF4-FFF2-40B4-BE49-F238E27FC236}">
                <a16:creationId xmlns:a16="http://schemas.microsoft.com/office/drawing/2014/main" id="{74CA939C-B824-C530-AACB-9E835C783197}"/>
              </a:ext>
            </a:extLst>
          </p:cNvPr>
          <p:cNvPicPr>
            <a:picLocks noChangeAspect="1"/>
          </p:cNvPicPr>
          <p:nvPr/>
        </p:nvPicPr>
        <p:blipFill>
          <a:blip r:embed="rId3"/>
          <a:stretch>
            <a:fillRect/>
          </a:stretch>
        </p:blipFill>
        <p:spPr>
          <a:xfrm>
            <a:off x="8141110" y="4614823"/>
            <a:ext cx="2694643" cy="1140042"/>
          </a:xfrm>
          <a:prstGeom prst="rect">
            <a:avLst/>
          </a:prstGeom>
        </p:spPr>
      </p:pic>
      <p:sp>
        <p:nvSpPr>
          <p:cNvPr id="19" name="Rectangle 18">
            <a:extLst>
              <a:ext uri="{FF2B5EF4-FFF2-40B4-BE49-F238E27FC236}">
                <a16:creationId xmlns:a16="http://schemas.microsoft.com/office/drawing/2014/main" id="{B2138DC6-76B7-BC43-2264-A006B6B45572}"/>
              </a:ext>
            </a:extLst>
          </p:cNvPr>
          <p:cNvSpPr/>
          <p:nvPr/>
        </p:nvSpPr>
        <p:spPr>
          <a:xfrm>
            <a:off x="7787450" y="5438737"/>
            <a:ext cx="3401961" cy="221623"/>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8002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C8F4-A135-9A9A-E0E4-AAF41A08CC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Results</a:t>
            </a:r>
            <a:br>
              <a:rPr lang="en-US" sz="8000" dirty="0">
                <a:solidFill>
                  <a:schemeClr val="tx2"/>
                </a:solidFill>
              </a:rPr>
            </a:br>
            <a:r>
              <a:rPr lang="en-US" sz="4400" dirty="0">
                <a:solidFill>
                  <a:schemeClr val="tx2"/>
                </a:solidFill>
              </a:rPr>
              <a:t>Covid-19 data </a:t>
            </a:r>
            <a:br>
              <a:rPr lang="en-US" sz="4400" dirty="0">
                <a:solidFill>
                  <a:schemeClr val="tx2"/>
                </a:solidFill>
              </a:rPr>
            </a:br>
            <a:r>
              <a:rPr lang="en-US" sz="4400" dirty="0">
                <a:solidFill>
                  <a:schemeClr val="tx2"/>
                </a:solidFill>
              </a:rPr>
              <a:t>(recall, RF model)</a:t>
            </a:r>
            <a:endParaRPr lang="en-US" sz="8000" dirty="0">
              <a:solidFill>
                <a:schemeClr val="tx2"/>
              </a:solidFill>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84278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03CC-F81B-E0D5-5C62-2D9E5D2BD0EF}"/>
              </a:ext>
            </a:extLst>
          </p:cNvPr>
          <p:cNvSpPr>
            <a:spLocks noGrp="1"/>
          </p:cNvSpPr>
          <p:nvPr>
            <p:ph type="title"/>
          </p:nvPr>
        </p:nvSpPr>
        <p:spPr/>
        <p:txBody>
          <a:bodyPr/>
          <a:lstStyle/>
          <a:p>
            <a:r>
              <a:rPr lang="en-GB" dirty="0"/>
              <a:t>COVID-19 data (recall, RF model)</a:t>
            </a:r>
          </a:p>
        </p:txBody>
      </p:sp>
      <p:sp>
        <p:nvSpPr>
          <p:cNvPr id="9" name="TextBox 8">
            <a:extLst>
              <a:ext uri="{FF2B5EF4-FFF2-40B4-BE49-F238E27FC236}">
                <a16:creationId xmlns:a16="http://schemas.microsoft.com/office/drawing/2014/main" id="{3F36FFC1-ACD6-1D26-3D97-D695BF8BA6C4}"/>
              </a:ext>
            </a:extLst>
          </p:cNvPr>
          <p:cNvSpPr txBox="1"/>
          <p:nvPr/>
        </p:nvSpPr>
        <p:spPr>
          <a:xfrm>
            <a:off x="640069" y="5602358"/>
            <a:ext cx="7255769" cy="307777"/>
          </a:xfrm>
          <a:prstGeom prst="rect">
            <a:avLst/>
          </a:prstGeom>
          <a:noFill/>
        </p:spPr>
        <p:txBody>
          <a:bodyPr wrap="none" rtlCol="0">
            <a:spAutoFit/>
          </a:bodyPr>
          <a:lstStyle/>
          <a:p>
            <a:r>
              <a:rPr lang="en-GB" sz="1400" dirty="0"/>
              <a:t>*recall assumed much higher values now. The trend is decreasing with a spike in the last batches.</a:t>
            </a:r>
          </a:p>
        </p:txBody>
      </p:sp>
      <p:pic>
        <p:nvPicPr>
          <p:cNvPr id="11" name="Picture 10" descr="A graph of different types of data&#10;&#10;Description automatically generated with medium confidence">
            <a:extLst>
              <a:ext uri="{FF2B5EF4-FFF2-40B4-BE49-F238E27FC236}">
                <a16:creationId xmlns:a16="http://schemas.microsoft.com/office/drawing/2014/main" id="{CA4A900F-592C-E1A8-31C0-058D6371CC81}"/>
              </a:ext>
            </a:extLst>
          </p:cNvPr>
          <p:cNvPicPr>
            <a:picLocks noChangeAspect="1"/>
          </p:cNvPicPr>
          <p:nvPr/>
        </p:nvPicPr>
        <p:blipFill rotWithShape="1">
          <a:blip r:embed="rId2">
            <a:extLst>
              <a:ext uri="{28A0092B-C50C-407E-A947-70E740481C1C}">
                <a14:useLocalDpi xmlns:a14="http://schemas.microsoft.com/office/drawing/2010/main" val="0"/>
              </a:ext>
            </a:extLst>
          </a:blip>
          <a:srcRect b="50724"/>
          <a:stretch/>
        </p:blipFill>
        <p:spPr>
          <a:xfrm>
            <a:off x="1046922" y="2190182"/>
            <a:ext cx="9766858" cy="3208438"/>
          </a:xfrm>
          <a:prstGeom prst="rect">
            <a:avLst/>
          </a:prstGeom>
        </p:spPr>
      </p:pic>
      <p:cxnSp>
        <p:nvCxnSpPr>
          <p:cNvPr id="7" name="Straight Connector 6">
            <a:extLst>
              <a:ext uri="{FF2B5EF4-FFF2-40B4-BE49-F238E27FC236}">
                <a16:creationId xmlns:a16="http://schemas.microsoft.com/office/drawing/2014/main" id="{5CB4A49E-0FCD-6B56-08B2-687B1EBD3991}"/>
              </a:ext>
            </a:extLst>
          </p:cNvPr>
          <p:cNvCxnSpPr/>
          <p:nvPr/>
        </p:nvCxnSpPr>
        <p:spPr>
          <a:xfrm>
            <a:off x="6885108" y="3233531"/>
            <a:ext cx="404552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3F0E93-2CE6-BB77-006B-94AD08485298}"/>
              </a:ext>
            </a:extLst>
          </p:cNvPr>
          <p:cNvCxnSpPr/>
          <p:nvPr/>
        </p:nvCxnSpPr>
        <p:spPr>
          <a:xfrm>
            <a:off x="10528852" y="3293166"/>
            <a:ext cx="0" cy="71230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2B6AE0-384C-D1E2-0167-8D463D56A19F}"/>
              </a:ext>
            </a:extLst>
          </p:cNvPr>
          <p:cNvCxnSpPr/>
          <p:nvPr/>
        </p:nvCxnSpPr>
        <p:spPr>
          <a:xfrm>
            <a:off x="10157791" y="2521227"/>
            <a:ext cx="0" cy="71230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5EA90CFA-40D3-0697-0EC2-5AFA3C3BCEB9}"/>
              </a:ext>
            </a:extLst>
          </p:cNvPr>
          <p:cNvCxnSpPr/>
          <p:nvPr/>
        </p:nvCxnSpPr>
        <p:spPr>
          <a:xfrm>
            <a:off x="9574695" y="3293166"/>
            <a:ext cx="0" cy="71230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06C49730-164F-B6A3-F81B-3B72B6176283}"/>
              </a:ext>
            </a:extLst>
          </p:cNvPr>
          <p:cNvCxnSpPr>
            <a:cxnSpLocks/>
          </p:cNvCxnSpPr>
          <p:nvPr/>
        </p:nvCxnSpPr>
        <p:spPr>
          <a:xfrm>
            <a:off x="8627165" y="3253409"/>
            <a:ext cx="0" cy="351182"/>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8418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542D-DDE1-4F5B-AE6D-1FA01242D70E}"/>
              </a:ext>
            </a:extLst>
          </p:cNvPr>
          <p:cNvSpPr>
            <a:spLocks noGrp="1"/>
          </p:cNvSpPr>
          <p:nvPr>
            <p:ph type="title"/>
          </p:nvPr>
        </p:nvSpPr>
        <p:spPr/>
        <p:txBody>
          <a:bodyPr/>
          <a:lstStyle/>
          <a:p>
            <a:r>
              <a:rPr lang="en-GB" dirty="0"/>
              <a:t>Metrics computation</a:t>
            </a:r>
          </a:p>
        </p:txBody>
      </p:sp>
      <p:pic>
        <p:nvPicPr>
          <p:cNvPr id="6" name="Picture 5" descr="A graph of different types of data&#10;&#10;Description automatically generated with medium confidence">
            <a:extLst>
              <a:ext uri="{FF2B5EF4-FFF2-40B4-BE49-F238E27FC236}">
                <a16:creationId xmlns:a16="http://schemas.microsoft.com/office/drawing/2014/main" id="{E8562FD5-8D03-83F7-7EBB-C2F4A707C4A4}"/>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528548" y="2198716"/>
            <a:ext cx="11134903" cy="3711633"/>
          </a:xfrm>
          <a:prstGeom prst="rect">
            <a:avLst/>
          </a:prstGeom>
        </p:spPr>
      </p:pic>
      <p:sp>
        <p:nvSpPr>
          <p:cNvPr id="9" name="Oval 8">
            <a:extLst>
              <a:ext uri="{FF2B5EF4-FFF2-40B4-BE49-F238E27FC236}">
                <a16:creationId xmlns:a16="http://schemas.microsoft.com/office/drawing/2014/main" id="{2486002C-08EE-B7BA-E285-E77F63B35287}"/>
              </a:ext>
            </a:extLst>
          </p:cNvPr>
          <p:cNvSpPr/>
          <p:nvPr/>
        </p:nvSpPr>
        <p:spPr>
          <a:xfrm rot="4021262">
            <a:off x="4538868" y="3279912"/>
            <a:ext cx="1292087" cy="10800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05250AEB-4EA7-A2DA-E62D-FD2A83CD5B20}"/>
              </a:ext>
            </a:extLst>
          </p:cNvPr>
          <p:cNvSpPr/>
          <p:nvPr/>
        </p:nvSpPr>
        <p:spPr>
          <a:xfrm rot="4021262">
            <a:off x="9297803" y="3069813"/>
            <a:ext cx="1656389" cy="1165989"/>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37EA6A08-0BDD-8C2C-DF4E-EBB199C076A1}"/>
              </a:ext>
            </a:extLst>
          </p:cNvPr>
          <p:cNvSpPr txBox="1"/>
          <p:nvPr/>
        </p:nvSpPr>
        <p:spPr>
          <a:xfrm>
            <a:off x="708931" y="5759253"/>
            <a:ext cx="9293057" cy="523220"/>
          </a:xfrm>
          <a:prstGeom prst="rect">
            <a:avLst/>
          </a:prstGeom>
          <a:noFill/>
        </p:spPr>
        <p:txBody>
          <a:bodyPr wrap="none" rtlCol="0">
            <a:spAutoFit/>
          </a:bodyPr>
          <a:lstStyle/>
          <a:p>
            <a:r>
              <a:rPr lang="en-GB" sz="1400" dirty="0"/>
              <a:t>*When DE decreases, the model easily split source data with target data, that is the domain are very different (indicates shift).</a:t>
            </a:r>
          </a:p>
          <a:p>
            <a:r>
              <a:rPr lang="en-GB" sz="1400" dirty="0"/>
              <a:t>Same for the average certainty score. </a:t>
            </a:r>
          </a:p>
        </p:txBody>
      </p:sp>
    </p:spTree>
    <p:extLst>
      <p:ext uri="{BB962C8B-B14F-4D97-AF65-F5344CB8AC3E}">
        <p14:creationId xmlns:p14="http://schemas.microsoft.com/office/powerpoint/2010/main" val="65630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2AF4-A68F-0BEF-5418-EF283EEE48E7}"/>
              </a:ext>
            </a:extLst>
          </p:cNvPr>
          <p:cNvSpPr>
            <a:spLocks noGrp="1"/>
          </p:cNvSpPr>
          <p:nvPr>
            <p:ph type="title"/>
          </p:nvPr>
        </p:nvSpPr>
        <p:spPr/>
        <p:txBody>
          <a:bodyPr/>
          <a:lstStyle/>
          <a:p>
            <a:r>
              <a:rPr lang="en-US" sz="4800" dirty="0">
                <a:solidFill>
                  <a:schemeClr val="tx1">
                    <a:lumMod val="85000"/>
                    <a:lumOff val="15000"/>
                  </a:schemeClr>
                </a:solidFill>
              </a:rPr>
              <a:t>Shift prediction</a:t>
            </a:r>
            <a:endParaRPr lang="en-GB" dirty="0"/>
          </a:p>
        </p:txBody>
      </p:sp>
      <p:sp>
        <p:nvSpPr>
          <p:cNvPr id="8" name="TextBox 7">
            <a:extLst>
              <a:ext uri="{FF2B5EF4-FFF2-40B4-BE49-F238E27FC236}">
                <a16:creationId xmlns:a16="http://schemas.microsoft.com/office/drawing/2014/main" id="{2FF04D27-862C-1C45-1D4E-8D71CA3E9492}"/>
              </a:ext>
            </a:extLst>
          </p:cNvPr>
          <p:cNvSpPr txBox="1"/>
          <p:nvPr/>
        </p:nvSpPr>
        <p:spPr>
          <a:xfrm>
            <a:off x="7515225" y="4797475"/>
            <a:ext cx="3171825" cy="646331"/>
          </a:xfrm>
          <a:prstGeom prst="rect">
            <a:avLst/>
          </a:prstGeom>
          <a:noFill/>
        </p:spPr>
        <p:txBody>
          <a:bodyPr wrap="square" rtlCol="0">
            <a:spAutoFit/>
          </a:bodyPr>
          <a:lstStyle/>
          <a:p>
            <a:r>
              <a:rPr lang="en-GB" dirty="0"/>
              <a:t>Slightly better predictions using the AVR metric. </a:t>
            </a:r>
          </a:p>
        </p:txBody>
      </p:sp>
      <p:pic>
        <p:nvPicPr>
          <p:cNvPr id="10" name="Picture 9" descr="A graph of data with numbers and a line&#10;&#10;Description automatically generated with medium confidence">
            <a:extLst>
              <a:ext uri="{FF2B5EF4-FFF2-40B4-BE49-F238E27FC236}">
                <a16:creationId xmlns:a16="http://schemas.microsoft.com/office/drawing/2014/main" id="{A62E68C8-9C78-AC51-C390-486DFC02A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77" y="2015832"/>
            <a:ext cx="6317684" cy="4211789"/>
          </a:xfrm>
          <a:prstGeom prst="rect">
            <a:avLst/>
          </a:prstGeom>
        </p:spPr>
      </p:pic>
      <p:pic>
        <p:nvPicPr>
          <p:cNvPr id="14" name="Picture 13">
            <a:extLst>
              <a:ext uri="{FF2B5EF4-FFF2-40B4-BE49-F238E27FC236}">
                <a16:creationId xmlns:a16="http://schemas.microsoft.com/office/drawing/2014/main" id="{37BDE6CE-222B-4632-A29C-BCEE454B8827}"/>
              </a:ext>
            </a:extLst>
          </p:cNvPr>
          <p:cNvPicPr>
            <a:picLocks noChangeAspect="1"/>
          </p:cNvPicPr>
          <p:nvPr/>
        </p:nvPicPr>
        <p:blipFill>
          <a:blip r:embed="rId3"/>
          <a:stretch>
            <a:fillRect/>
          </a:stretch>
        </p:blipFill>
        <p:spPr>
          <a:xfrm>
            <a:off x="7652936" y="2946417"/>
            <a:ext cx="4033422" cy="1450757"/>
          </a:xfrm>
          <a:prstGeom prst="rect">
            <a:avLst/>
          </a:prstGeom>
        </p:spPr>
      </p:pic>
      <p:sp>
        <p:nvSpPr>
          <p:cNvPr id="9" name="Rectangle 8">
            <a:extLst>
              <a:ext uri="{FF2B5EF4-FFF2-40B4-BE49-F238E27FC236}">
                <a16:creationId xmlns:a16="http://schemas.microsoft.com/office/drawing/2014/main" id="{8F95E989-130B-1CCA-2C99-58BA5E2AA318}"/>
              </a:ext>
            </a:extLst>
          </p:cNvPr>
          <p:cNvSpPr/>
          <p:nvPr/>
        </p:nvSpPr>
        <p:spPr>
          <a:xfrm>
            <a:off x="7652936" y="3941319"/>
            <a:ext cx="1391311" cy="36081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3890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7683-04CA-93A5-71A8-B81CBF0F3B53}"/>
              </a:ext>
            </a:extLst>
          </p:cNvPr>
          <p:cNvSpPr>
            <a:spLocks noGrp="1"/>
          </p:cNvSpPr>
          <p:nvPr>
            <p:ph type="title"/>
          </p:nvPr>
        </p:nvSpPr>
        <p:spPr/>
        <p:txBody>
          <a:bodyPr/>
          <a:lstStyle/>
          <a:p>
            <a:r>
              <a:rPr lang="en-GB" dirty="0"/>
              <a:t>Unlabelled batch learning scenario</a:t>
            </a:r>
          </a:p>
        </p:txBody>
      </p:sp>
      <p:pic>
        <p:nvPicPr>
          <p:cNvPr id="4" name="Picture 2" descr="A diagram of a diagram of a number of cylinders&#10;&#10;Description automatically generated with medium confidence">
            <a:extLst>
              <a:ext uri="{FF2B5EF4-FFF2-40B4-BE49-F238E27FC236}">
                <a16:creationId xmlns:a16="http://schemas.microsoft.com/office/drawing/2014/main" id="{E738F451-7B99-5146-2CA1-DA5C4E6305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84253" y="2522166"/>
            <a:ext cx="8161342" cy="229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3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98D8-2B43-CE76-69DD-D20BAC5F873B}"/>
              </a:ext>
            </a:extLst>
          </p:cNvPr>
          <p:cNvSpPr>
            <a:spLocks noGrp="1"/>
          </p:cNvSpPr>
          <p:nvPr>
            <p:ph type="title"/>
          </p:nvPr>
        </p:nvSpPr>
        <p:spPr/>
        <p:txBody>
          <a:bodyPr>
            <a:normAutofit/>
          </a:bodyPr>
          <a:lstStyle/>
          <a:p>
            <a:r>
              <a:rPr lang="en-GB" sz="4000" dirty="0"/>
              <a:t>Regression of performance shift (on labelled sets) </a:t>
            </a:r>
          </a:p>
        </p:txBody>
      </p:sp>
      <p:pic>
        <p:nvPicPr>
          <p:cNvPr id="5122" name="Picture 2">
            <a:extLst>
              <a:ext uri="{FF2B5EF4-FFF2-40B4-BE49-F238E27FC236}">
                <a16:creationId xmlns:a16="http://schemas.microsoft.com/office/drawing/2014/main" id="{8AFF6896-EF6C-4544-F00D-6FD2D8BA5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802" y="2045710"/>
            <a:ext cx="7320395" cy="387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71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3ED7-D37D-4710-D2BB-25322FE237A2}"/>
              </a:ext>
            </a:extLst>
          </p:cNvPr>
          <p:cNvSpPr>
            <a:spLocks noGrp="1"/>
          </p:cNvSpPr>
          <p:nvPr>
            <p:ph type="title"/>
          </p:nvPr>
        </p:nvSpPr>
        <p:spPr/>
        <p:txBody>
          <a:bodyPr vert="horz" lIns="91440" tIns="45720" rIns="91440" bIns="45720" rtlCol="0" anchor="b">
            <a:noAutofit/>
          </a:bodyPr>
          <a:lstStyle/>
          <a:p>
            <a:r>
              <a:rPr lang="en-US" sz="3600" dirty="0">
                <a:solidFill>
                  <a:schemeClr val="tx1">
                    <a:lumMod val="85000"/>
                    <a:lumOff val="15000"/>
                  </a:schemeClr>
                </a:solidFill>
              </a:rPr>
              <a:t>Prediction of performance shift (on new unlabeled set)</a:t>
            </a:r>
          </a:p>
        </p:txBody>
      </p:sp>
      <p:pic>
        <p:nvPicPr>
          <p:cNvPr id="1028" name="Picture 4" descr="A diagram of a graph&#10;&#10;Description automatically generated">
            <a:extLst>
              <a:ext uri="{FF2B5EF4-FFF2-40B4-BE49-F238E27FC236}">
                <a16:creationId xmlns:a16="http://schemas.microsoft.com/office/drawing/2014/main" id="{A8A7EDFA-CF1E-C411-EEF0-AED6441DD9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6257" y="2457996"/>
            <a:ext cx="8157616" cy="2662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2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6747-0CC9-0ABF-52D8-F0A822E7AEE5}"/>
              </a:ext>
            </a:extLst>
          </p:cNvPr>
          <p:cNvSpPr>
            <a:spLocks noGrp="1"/>
          </p:cNvSpPr>
          <p:nvPr>
            <p:ph type="title"/>
          </p:nvPr>
        </p:nvSpPr>
        <p:spPr/>
        <p:txBody>
          <a:bodyPr/>
          <a:lstStyle/>
          <a:p>
            <a:r>
              <a:rPr lang="en-GB" dirty="0"/>
              <a:t>Metrics to predict performance shift</a:t>
            </a:r>
          </a:p>
        </p:txBody>
      </p:sp>
      <p:pic>
        <p:nvPicPr>
          <p:cNvPr id="2050" name="Picture 2" descr="A picture containing application&#10;&#10;Description automatically generated">
            <a:extLst>
              <a:ext uri="{FF2B5EF4-FFF2-40B4-BE49-F238E27FC236}">
                <a16:creationId xmlns:a16="http://schemas.microsoft.com/office/drawing/2014/main" id="{7F97583B-6423-11A0-158F-F23458CDB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057" y="2838884"/>
            <a:ext cx="9523022" cy="24203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35ACC3-FF3F-1CDD-C7E8-5E5E1C226C3E}"/>
              </a:ext>
            </a:extLst>
          </p:cNvPr>
          <p:cNvSpPr txBox="1"/>
          <p:nvPr/>
        </p:nvSpPr>
        <p:spPr>
          <a:xfrm>
            <a:off x="1435057" y="2202873"/>
            <a:ext cx="3485762" cy="523220"/>
          </a:xfrm>
          <a:prstGeom prst="rect">
            <a:avLst/>
          </a:prstGeom>
          <a:noFill/>
        </p:spPr>
        <p:txBody>
          <a:bodyPr wrap="none" rtlCol="0">
            <a:spAutoFit/>
          </a:bodyPr>
          <a:lstStyle/>
          <a:p>
            <a:r>
              <a:rPr lang="en-GB" sz="2800" dirty="0"/>
              <a:t>1) Discrimination error</a:t>
            </a:r>
          </a:p>
        </p:txBody>
      </p:sp>
    </p:spTree>
    <p:extLst>
      <p:ext uri="{BB962C8B-B14F-4D97-AF65-F5344CB8AC3E}">
        <p14:creationId xmlns:p14="http://schemas.microsoft.com/office/powerpoint/2010/main" val="133645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6851-221C-F166-6251-00933E5220E5}"/>
              </a:ext>
            </a:extLst>
          </p:cNvPr>
          <p:cNvSpPr>
            <a:spLocks noGrp="1"/>
          </p:cNvSpPr>
          <p:nvPr>
            <p:ph type="title"/>
          </p:nvPr>
        </p:nvSpPr>
        <p:spPr/>
        <p:txBody>
          <a:bodyPr/>
          <a:lstStyle/>
          <a:p>
            <a:r>
              <a:rPr lang="en-GB" dirty="0"/>
              <a:t>Metrics to predict performance shift</a:t>
            </a:r>
          </a:p>
        </p:txBody>
      </p:sp>
      <p:sp>
        <p:nvSpPr>
          <p:cNvPr id="3" name="Content Placeholder 2">
            <a:extLst>
              <a:ext uri="{FF2B5EF4-FFF2-40B4-BE49-F238E27FC236}">
                <a16:creationId xmlns:a16="http://schemas.microsoft.com/office/drawing/2014/main" id="{E82BFA2E-D6B1-E671-3499-69FE1F45ADEB}"/>
              </a:ext>
            </a:extLst>
          </p:cNvPr>
          <p:cNvSpPr>
            <a:spLocks noGrp="1"/>
          </p:cNvSpPr>
          <p:nvPr>
            <p:ph idx="1"/>
          </p:nvPr>
        </p:nvSpPr>
        <p:spPr>
          <a:xfrm>
            <a:off x="1097280" y="2216726"/>
            <a:ext cx="10058400" cy="3652367"/>
          </a:xfrm>
        </p:spPr>
        <p:txBody>
          <a:bodyPr>
            <a:normAutofit/>
          </a:bodyPr>
          <a:lstStyle/>
          <a:p>
            <a:r>
              <a:rPr lang="en-GB" sz="2800" dirty="0"/>
              <a:t>2) Average certainty score (AVRS)</a:t>
            </a:r>
          </a:p>
        </p:txBody>
      </p:sp>
      <p:pic>
        <p:nvPicPr>
          <p:cNvPr id="4098" name="Picture 2">
            <a:extLst>
              <a:ext uri="{FF2B5EF4-FFF2-40B4-BE49-F238E27FC236}">
                <a16:creationId xmlns:a16="http://schemas.microsoft.com/office/drawing/2014/main" id="{8B12F8B3-05D4-7A61-0D60-E83446B12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985654"/>
            <a:ext cx="10058400" cy="24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73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C8F4-A135-9A9A-E0E4-AAF41A08CC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Results</a:t>
            </a:r>
            <a:br>
              <a:rPr lang="en-US" sz="8000" dirty="0">
                <a:solidFill>
                  <a:schemeClr val="tx2"/>
                </a:solidFill>
              </a:rPr>
            </a:br>
            <a:r>
              <a:rPr lang="en-US" sz="4400" dirty="0">
                <a:solidFill>
                  <a:schemeClr val="tx2"/>
                </a:solidFill>
              </a:rPr>
              <a:t>Simulated data (AGRAWAL)</a:t>
            </a:r>
            <a:endParaRPr lang="en-US" sz="8000" dirty="0">
              <a:solidFill>
                <a:schemeClr val="tx2"/>
              </a:solidFill>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56455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69EA-5595-D494-82CC-A296EF46B375}"/>
              </a:ext>
            </a:extLst>
          </p:cNvPr>
          <p:cNvSpPr>
            <a:spLocks noGrp="1"/>
          </p:cNvSpPr>
          <p:nvPr>
            <p:ph type="title"/>
          </p:nvPr>
        </p:nvSpPr>
        <p:spPr/>
        <p:txBody>
          <a:bodyPr>
            <a:normAutofit/>
          </a:bodyPr>
          <a:lstStyle/>
          <a:p>
            <a:pPr rtl="0">
              <a:spcBef>
                <a:spcPts val="0"/>
              </a:spcBef>
              <a:spcAft>
                <a:spcPts val="0"/>
              </a:spcAft>
            </a:pPr>
            <a:r>
              <a:rPr lang="en-GB" b="0" i="0" u="none" strike="noStrike" dirty="0">
                <a:solidFill>
                  <a:srgbClr val="000000"/>
                </a:solidFill>
                <a:effectLst/>
                <a:latin typeface="Calibri" panose="020F0502020204030204" pitchFamily="34" charset="0"/>
              </a:rPr>
              <a:t>AGRAWAL generator</a:t>
            </a:r>
            <a:endParaRPr lang="en-GB" sz="11500" dirty="0"/>
          </a:p>
        </p:txBody>
      </p:sp>
      <p:sp>
        <p:nvSpPr>
          <p:cNvPr id="3" name="Content Placeholder 2">
            <a:extLst>
              <a:ext uri="{FF2B5EF4-FFF2-40B4-BE49-F238E27FC236}">
                <a16:creationId xmlns:a16="http://schemas.microsoft.com/office/drawing/2014/main" id="{5DD63275-62CF-FA60-1ADA-23477B87532D}"/>
              </a:ext>
            </a:extLst>
          </p:cNvPr>
          <p:cNvSpPr>
            <a:spLocks noGrp="1"/>
          </p:cNvSpPr>
          <p:nvPr>
            <p:ph idx="1"/>
          </p:nvPr>
        </p:nvSpPr>
        <p:spPr>
          <a:xfrm>
            <a:off x="1097280" y="1845734"/>
            <a:ext cx="6456903" cy="4023360"/>
          </a:xfrm>
        </p:spPr>
        <p:txBody>
          <a:bodyPr/>
          <a:lstStyle/>
          <a:p>
            <a:pPr rtl="0">
              <a:spcBef>
                <a:spcPts val="0"/>
              </a:spcBef>
              <a:spcAft>
                <a:spcPts val="0"/>
              </a:spcAft>
            </a:pPr>
            <a:r>
              <a:rPr lang="en-GB" sz="1800" b="0" i="0" u="none" strike="noStrike" dirty="0">
                <a:solidFill>
                  <a:srgbClr val="2E2E2E"/>
                </a:solidFill>
                <a:effectLst/>
                <a:latin typeface="Arial" panose="020B0604020202020204" pitchFamily="34" charset="0"/>
              </a:rPr>
              <a:t>This generator consists of </a:t>
            </a:r>
            <a:r>
              <a:rPr lang="en-GB" sz="1800" b="0" i="0" u="sng" dirty="0">
                <a:solidFill>
                  <a:srgbClr val="2E2E2E"/>
                </a:solidFill>
                <a:effectLst/>
                <a:latin typeface="Arial" panose="020B0604020202020204" pitchFamily="34" charset="0"/>
              </a:rPr>
              <a:t>six numeric attributes and three categorical attributes </a:t>
            </a:r>
            <a:r>
              <a:rPr lang="en-GB" sz="1800" b="0" i="0" u="none" strike="noStrike" dirty="0">
                <a:solidFill>
                  <a:srgbClr val="2E2E2E"/>
                </a:solidFill>
                <a:effectLst/>
                <a:latin typeface="Arial" panose="020B0604020202020204" pitchFamily="34" charset="0"/>
              </a:rPr>
              <a:t>to </a:t>
            </a:r>
            <a:r>
              <a:rPr lang="en-GB" sz="1800" b="0" i="0" u="sng" dirty="0">
                <a:solidFill>
                  <a:srgbClr val="2E2E2E"/>
                </a:solidFill>
                <a:effectLst/>
                <a:latin typeface="Arial" panose="020B0604020202020204" pitchFamily="34" charset="0"/>
              </a:rPr>
              <a:t>describe the hypothetical loan applications</a:t>
            </a:r>
            <a:r>
              <a:rPr lang="en-GB" sz="1800" b="0" i="0" u="none" strike="noStrike" dirty="0">
                <a:solidFill>
                  <a:srgbClr val="2E2E2E"/>
                </a:solidFill>
                <a:effectLst/>
                <a:latin typeface="Arial" panose="020B0604020202020204" pitchFamily="34" charset="0"/>
              </a:rPr>
              <a:t>. For the numeric attributes, there is a perturbation factor that makes to shift the true value by adding an offset. It can produce ten different functions to determine whether the loan should be approved or not. The concept drift happens by changing the functions.</a:t>
            </a:r>
          </a:p>
          <a:p>
            <a:pPr rtl="0">
              <a:spcBef>
                <a:spcPts val="0"/>
              </a:spcBef>
              <a:spcAft>
                <a:spcPts val="0"/>
              </a:spcAft>
            </a:pPr>
            <a:endParaRPr lang="en-GB" sz="1800" dirty="0">
              <a:solidFill>
                <a:srgbClr val="2E2E2E"/>
              </a:solidFill>
              <a:latin typeface="Arial" panose="020B0604020202020204" pitchFamily="34" charset="0"/>
            </a:endParaRPr>
          </a:p>
          <a:p>
            <a:pPr rtl="0">
              <a:spcBef>
                <a:spcPts val="0"/>
              </a:spcBef>
              <a:spcAft>
                <a:spcPts val="0"/>
              </a:spcAft>
            </a:pPr>
            <a:r>
              <a:rPr lang="en-GB" sz="1800" b="1" dirty="0">
                <a:solidFill>
                  <a:srgbClr val="2E2E2E"/>
                </a:solidFill>
                <a:latin typeface="Arial" panose="020B0604020202020204" pitchFamily="34" charset="0"/>
              </a:rPr>
              <a:t>Reference</a:t>
            </a:r>
            <a:r>
              <a:rPr lang="en-GB" sz="1800" dirty="0">
                <a:solidFill>
                  <a:srgbClr val="2E2E2E"/>
                </a:solidFill>
                <a:latin typeface="Arial" panose="020B0604020202020204" pitchFamily="34" charset="0"/>
              </a:rPr>
              <a:t>: https://moa.cms.waikato.ac.nz/tutorial-5-simulating-concept-drift-in-moa/</a:t>
            </a:r>
            <a:endParaRPr lang="en-GB" b="0" dirty="0">
              <a:effectLst/>
            </a:endParaRPr>
          </a:p>
          <a:p>
            <a:br>
              <a:rPr lang="en-GB" dirty="0"/>
            </a:br>
            <a:endParaRPr lang="en-GB" dirty="0"/>
          </a:p>
        </p:txBody>
      </p:sp>
      <p:graphicFrame>
        <p:nvGraphicFramePr>
          <p:cNvPr id="4" name="Table 3">
            <a:extLst>
              <a:ext uri="{FF2B5EF4-FFF2-40B4-BE49-F238E27FC236}">
                <a16:creationId xmlns:a16="http://schemas.microsoft.com/office/drawing/2014/main" id="{C57875F1-D15D-8ADC-BCCF-FFC5498E0C6D}"/>
              </a:ext>
            </a:extLst>
          </p:cNvPr>
          <p:cNvGraphicFramePr>
            <a:graphicFrameLocks noGrp="1"/>
          </p:cNvGraphicFramePr>
          <p:nvPr>
            <p:extLst>
              <p:ext uri="{D42A27DB-BD31-4B8C-83A1-F6EECF244321}">
                <p14:modId xmlns:p14="http://schemas.microsoft.com/office/powerpoint/2010/main" val="4197320515"/>
              </p:ext>
            </p:extLst>
          </p:nvPr>
        </p:nvGraphicFramePr>
        <p:xfrm>
          <a:off x="7825209" y="1997606"/>
          <a:ext cx="3114675" cy="3608070"/>
        </p:xfrm>
        <a:graphic>
          <a:graphicData uri="http://schemas.openxmlformats.org/drawingml/2006/table">
            <a:tbl>
              <a:tblPr/>
              <a:tblGrid>
                <a:gridCol w="857250">
                  <a:extLst>
                    <a:ext uri="{9D8B030D-6E8A-4147-A177-3AD203B41FA5}">
                      <a16:colId xmlns:a16="http://schemas.microsoft.com/office/drawing/2014/main" val="2326648175"/>
                    </a:ext>
                  </a:extLst>
                </a:gridCol>
                <a:gridCol w="1209675">
                  <a:extLst>
                    <a:ext uri="{9D8B030D-6E8A-4147-A177-3AD203B41FA5}">
                      <a16:colId xmlns:a16="http://schemas.microsoft.com/office/drawing/2014/main" val="353997360"/>
                    </a:ext>
                  </a:extLst>
                </a:gridCol>
                <a:gridCol w="1047750">
                  <a:extLst>
                    <a:ext uri="{9D8B030D-6E8A-4147-A177-3AD203B41FA5}">
                      <a16:colId xmlns:a16="http://schemas.microsoft.com/office/drawing/2014/main" val="597673623"/>
                    </a:ext>
                  </a:extLst>
                </a:gridCol>
              </a:tblGrid>
              <a:tr h="314325">
                <a:tc>
                  <a:txBody>
                    <a:bodyPr/>
                    <a:lstStyle/>
                    <a:p>
                      <a:pPr algn="ctr" rtl="0" fontAlgn="ctr">
                        <a:spcBef>
                          <a:spcPts val="0"/>
                        </a:spcBef>
                        <a:spcAft>
                          <a:spcPts val="0"/>
                        </a:spcAft>
                      </a:pPr>
                      <a:r>
                        <a:rPr lang="en-GB" sz="1100" b="1" i="0" u="none" strike="noStrike">
                          <a:solidFill>
                            <a:srgbClr val="FFFFFF"/>
                          </a:solidFill>
                          <a:effectLst/>
                          <a:latin typeface="Calibri" panose="020F0502020204030204" pitchFamily="34" charset="0"/>
                        </a:rPr>
                        <a:t>Feature</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pPr algn="ctr" rtl="0" fontAlgn="ctr">
                        <a:spcBef>
                          <a:spcPts val="0"/>
                        </a:spcBef>
                        <a:spcAft>
                          <a:spcPts val="0"/>
                        </a:spcAft>
                      </a:pPr>
                      <a:r>
                        <a:rPr lang="en-GB" sz="1100" b="1" i="0" u="none" strike="noStrike">
                          <a:solidFill>
                            <a:srgbClr val="FFFFFF"/>
                          </a:solidFill>
                          <a:effectLst/>
                          <a:latin typeface="Calibri" panose="020F0502020204030204" pitchFamily="34" charset="0"/>
                        </a:rPr>
                        <a:t>Description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0000"/>
                    </a:solidFill>
                  </a:tcPr>
                </a:tc>
                <a:tc>
                  <a:txBody>
                    <a:bodyPr/>
                    <a:lstStyle/>
                    <a:p>
                      <a:pPr algn="ctr" rtl="0" fontAlgn="ctr">
                        <a:spcBef>
                          <a:spcPts val="0"/>
                        </a:spcBef>
                        <a:spcAft>
                          <a:spcPts val="0"/>
                        </a:spcAft>
                      </a:pPr>
                      <a:r>
                        <a:rPr lang="en-GB" sz="1100" b="1" i="0" u="none" strike="noStrike">
                          <a:solidFill>
                            <a:srgbClr val="FFFFFF"/>
                          </a:solidFill>
                          <a:effectLst/>
                          <a:latin typeface="Calibri" panose="020F0502020204030204" pitchFamily="34" charset="0"/>
                        </a:rPr>
                        <a:t>Type</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10657990"/>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salary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salary</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2080468"/>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commission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commission</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9523599"/>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age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 age</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95085577"/>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elevel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education level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categorical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6350378"/>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car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car maker</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categorical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0014266"/>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zipcode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zip code of the town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categorical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6369799"/>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hvalue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house value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1273688"/>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hyears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years house owned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48537465"/>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loan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 total loan amount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dirty="0">
                          <a:solidFill>
                            <a:srgbClr val="000000"/>
                          </a:solidFill>
                          <a:effectLst/>
                          <a:latin typeface="Calibri" panose="020F0502020204030204" pitchFamily="34" charset="0"/>
                        </a:rPr>
                        <a:t>continuous</a:t>
                      </a:r>
                      <a:endParaRPr lang="en-GB" dirty="0">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09508560"/>
                  </a:ext>
                </a:extLst>
              </a:tr>
            </a:tbl>
          </a:graphicData>
        </a:graphic>
      </p:graphicFrame>
      <p:sp>
        <p:nvSpPr>
          <p:cNvPr id="5" name="Rectangle 1">
            <a:extLst>
              <a:ext uri="{FF2B5EF4-FFF2-40B4-BE49-F238E27FC236}">
                <a16:creationId xmlns:a16="http://schemas.microsoft.com/office/drawing/2014/main" id="{A1141DE9-348F-41CC-4DC0-A4BA9BC5A5B9}"/>
              </a:ext>
            </a:extLst>
          </p:cNvPr>
          <p:cNvSpPr>
            <a:spLocks noChangeArrowheads="1"/>
          </p:cNvSpPr>
          <p:nvPr/>
        </p:nvSpPr>
        <p:spPr bwMode="auto">
          <a:xfrm>
            <a:off x="7825209" y="19982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Table 5">
            <a:extLst>
              <a:ext uri="{FF2B5EF4-FFF2-40B4-BE49-F238E27FC236}">
                <a16:creationId xmlns:a16="http://schemas.microsoft.com/office/drawing/2014/main" id="{B97BE7E7-A594-EF71-BE0B-5B27B8218AD5}"/>
              </a:ext>
            </a:extLst>
          </p:cNvPr>
          <p:cNvGraphicFramePr>
            <a:graphicFrameLocks noGrp="1"/>
          </p:cNvGraphicFramePr>
          <p:nvPr>
            <p:extLst>
              <p:ext uri="{D42A27DB-BD31-4B8C-83A1-F6EECF244321}">
                <p14:modId xmlns:p14="http://schemas.microsoft.com/office/powerpoint/2010/main" val="31411381"/>
              </p:ext>
            </p:extLst>
          </p:nvPr>
        </p:nvGraphicFramePr>
        <p:xfrm>
          <a:off x="238983" y="4759856"/>
          <a:ext cx="7200900" cy="845820"/>
        </p:xfrm>
        <a:graphic>
          <a:graphicData uri="http://schemas.openxmlformats.org/drawingml/2006/table">
            <a:tbl>
              <a:tblPr/>
              <a:tblGrid>
                <a:gridCol w="1200150">
                  <a:extLst>
                    <a:ext uri="{9D8B030D-6E8A-4147-A177-3AD203B41FA5}">
                      <a16:colId xmlns:a16="http://schemas.microsoft.com/office/drawing/2014/main" val="2899089515"/>
                    </a:ext>
                  </a:extLst>
                </a:gridCol>
                <a:gridCol w="1200150">
                  <a:extLst>
                    <a:ext uri="{9D8B030D-6E8A-4147-A177-3AD203B41FA5}">
                      <a16:colId xmlns:a16="http://schemas.microsoft.com/office/drawing/2014/main" val="1794192942"/>
                    </a:ext>
                  </a:extLst>
                </a:gridCol>
                <a:gridCol w="1200150">
                  <a:extLst>
                    <a:ext uri="{9D8B030D-6E8A-4147-A177-3AD203B41FA5}">
                      <a16:colId xmlns:a16="http://schemas.microsoft.com/office/drawing/2014/main" val="1150004860"/>
                    </a:ext>
                  </a:extLst>
                </a:gridCol>
                <a:gridCol w="1200150">
                  <a:extLst>
                    <a:ext uri="{9D8B030D-6E8A-4147-A177-3AD203B41FA5}">
                      <a16:colId xmlns:a16="http://schemas.microsoft.com/office/drawing/2014/main" val="2183500813"/>
                    </a:ext>
                  </a:extLst>
                </a:gridCol>
                <a:gridCol w="1200150">
                  <a:extLst>
                    <a:ext uri="{9D8B030D-6E8A-4147-A177-3AD203B41FA5}">
                      <a16:colId xmlns:a16="http://schemas.microsoft.com/office/drawing/2014/main" val="349926368"/>
                    </a:ext>
                  </a:extLst>
                </a:gridCol>
                <a:gridCol w="1200150">
                  <a:extLst>
                    <a:ext uri="{9D8B030D-6E8A-4147-A177-3AD203B41FA5}">
                      <a16:colId xmlns:a16="http://schemas.microsoft.com/office/drawing/2014/main" val="2224772336"/>
                    </a:ext>
                  </a:extLst>
                </a:gridCol>
              </a:tblGrid>
              <a:tr h="349979">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Dataset</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Total instances</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dirty="0">
                          <a:solidFill>
                            <a:srgbClr val="FFFFFF"/>
                          </a:solidFill>
                          <a:effectLst/>
                          <a:latin typeface="Calibri" panose="020F0502020204030204" pitchFamily="34" charset="0"/>
                        </a:rPr>
                        <a:t>No. of classes</a:t>
                      </a:r>
                      <a:endParaRPr lang="en-GB" dirty="0">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No. of drifts</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Drift type</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Drift width</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831363601"/>
                  </a:ext>
                </a:extLst>
              </a:tr>
              <a:tr h="238622">
                <a:tc>
                  <a:txBody>
                    <a:bodyPr/>
                    <a:lstStyle/>
                    <a:p>
                      <a:pPr algn="ctr" rtl="0" fontAlgn="t">
                        <a:spcBef>
                          <a:spcPts val="0"/>
                        </a:spcBef>
                        <a:spcAft>
                          <a:spcPts val="0"/>
                        </a:spcAft>
                      </a:pPr>
                      <a:r>
                        <a:rPr lang="en-GB" sz="1600" b="0" i="0" u="none" strike="noStrike" dirty="0">
                          <a:solidFill>
                            <a:srgbClr val="000000"/>
                          </a:solidFill>
                          <a:effectLst/>
                          <a:latin typeface="Calibri" panose="020F0502020204030204" pitchFamily="34" charset="0"/>
                        </a:rPr>
                        <a:t>Agrawal-100K</a:t>
                      </a:r>
                      <a:endParaRPr lang="en-GB" dirty="0">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dirty="0">
                          <a:solidFill>
                            <a:srgbClr val="000000"/>
                          </a:solidFill>
                          <a:effectLst/>
                          <a:latin typeface="Calibri" panose="020F0502020204030204" pitchFamily="34" charset="0"/>
                        </a:rPr>
                        <a:t>100,000</a:t>
                      </a:r>
                      <a:endParaRPr lang="en-GB" dirty="0">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2</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dirty="0">
                          <a:solidFill>
                            <a:srgbClr val="000000"/>
                          </a:solidFill>
                          <a:effectLst/>
                          <a:latin typeface="Calibri" panose="020F0502020204030204" pitchFamily="34" charset="0"/>
                        </a:rPr>
                        <a:t>3</a:t>
                      </a:r>
                      <a:endParaRPr lang="en-GB" dirty="0">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Gradual</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dirty="0">
                          <a:solidFill>
                            <a:srgbClr val="000000"/>
                          </a:solidFill>
                          <a:effectLst/>
                          <a:latin typeface="Calibri" panose="020F0502020204030204" pitchFamily="34" charset="0"/>
                        </a:rPr>
                        <a:t>5,000</a:t>
                      </a:r>
                      <a:endParaRPr lang="en-GB" dirty="0">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818374392"/>
                  </a:ext>
                </a:extLst>
              </a:tr>
            </a:tbl>
          </a:graphicData>
        </a:graphic>
      </p:graphicFrame>
      <p:sp>
        <p:nvSpPr>
          <p:cNvPr id="7" name="Rectangle 2">
            <a:extLst>
              <a:ext uri="{FF2B5EF4-FFF2-40B4-BE49-F238E27FC236}">
                <a16:creationId xmlns:a16="http://schemas.microsoft.com/office/drawing/2014/main" id="{75189B6B-6CBD-DCFE-6565-E161E8697CDF}"/>
              </a:ext>
            </a:extLst>
          </p:cNvPr>
          <p:cNvSpPr>
            <a:spLocks noChangeArrowheads="1"/>
          </p:cNvSpPr>
          <p:nvPr/>
        </p:nvSpPr>
        <p:spPr bwMode="auto">
          <a:xfrm>
            <a:off x="510301" y="40541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TextBox 7">
            <a:extLst>
              <a:ext uri="{FF2B5EF4-FFF2-40B4-BE49-F238E27FC236}">
                <a16:creationId xmlns:a16="http://schemas.microsoft.com/office/drawing/2014/main" id="{6A960F99-5FE1-64B7-3A13-F8F41F5C7A48}"/>
              </a:ext>
            </a:extLst>
          </p:cNvPr>
          <p:cNvSpPr txBox="1"/>
          <p:nvPr/>
        </p:nvSpPr>
        <p:spPr>
          <a:xfrm>
            <a:off x="4898548" y="5752526"/>
            <a:ext cx="5582297" cy="461665"/>
          </a:xfrm>
          <a:prstGeom prst="rect">
            <a:avLst/>
          </a:prstGeom>
          <a:noFill/>
        </p:spPr>
        <p:txBody>
          <a:bodyPr wrap="none" rtlCol="0">
            <a:spAutoFit/>
          </a:bodyPr>
          <a:lstStyle/>
          <a:p>
            <a:r>
              <a:rPr lang="en-GB" sz="1200" b="1" dirty="0">
                <a:solidFill>
                  <a:srgbClr val="FF0000"/>
                </a:solidFill>
                <a:effectLst/>
                <a:latin typeface="Segoe UI" panose="020B0502040204020203" pitchFamily="34" charset="0"/>
              </a:rPr>
              <a:t>Future work: explore how the drift width and the batches window interact.</a:t>
            </a:r>
            <a:endParaRPr lang="en-GB" sz="1200" b="1" dirty="0">
              <a:solidFill>
                <a:srgbClr val="FF0000"/>
              </a:solidFill>
              <a:effectLst/>
              <a:latin typeface="Arial" panose="020B0604020202020204" pitchFamily="34" charset="0"/>
            </a:endParaRPr>
          </a:p>
          <a:p>
            <a:endParaRPr lang="en-GB" sz="1200" dirty="0"/>
          </a:p>
        </p:txBody>
      </p:sp>
    </p:spTree>
    <p:extLst>
      <p:ext uri="{BB962C8B-B14F-4D97-AF65-F5344CB8AC3E}">
        <p14:creationId xmlns:p14="http://schemas.microsoft.com/office/powerpoint/2010/main" val="12551457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287</TotalTime>
  <Words>499</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Segoe UI</vt:lpstr>
      <vt:lpstr>Retrospect</vt:lpstr>
      <vt:lpstr>Predicting performance drops without ground truth labels</vt:lpstr>
      <vt:lpstr>Methods</vt:lpstr>
      <vt:lpstr>Unlabelled batch learning scenario</vt:lpstr>
      <vt:lpstr>Regression of performance shift (on labelled sets) </vt:lpstr>
      <vt:lpstr>Prediction of performance shift (on new unlabeled set)</vt:lpstr>
      <vt:lpstr>Metrics to predict performance shift</vt:lpstr>
      <vt:lpstr>Metrics to predict performance shift</vt:lpstr>
      <vt:lpstr>Results Simulated data (AGRAWAL)</vt:lpstr>
      <vt:lpstr>AGRAWAL generator</vt:lpstr>
      <vt:lpstr>Simulated  drifts (width = 5K) with AGRAWAL generator</vt:lpstr>
      <vt:lpstr>Simulated data (accuracy shifts)</vt:lpstr>
      <vt:lpstr>Metrics computation</vt:lpstr>
      <vt:lpstr>Regression models</vt:lpstr>
      <vt:lpstr>Shift prediction</vt:lpstr>
      <vt:lpstr>Results Covid-19 data  (accuracy, RF model)</vt:lpstr>
      <vt:lpstr>Balancing data</vt:lpstr>
      <vt:lpstr>COVID-19 data (accuracy, RF model)</vt:lpstr>
      <vt:lpstr>Metrics computation</vt:lpstr>
      <vt:lpstr>Regression models</vt:lpstr>
      <vt:lpstr>Shift prediction</vt:lpstr>
      <vt:lpstr>Results Covid-19 data  (recall, RF model)</vt:lpstr>
      <vt:lpstr>COVID-19 data (recall, RF model)</vt:lpstr>
      <vt:lpstr>Metrics computation</vt:lpstr>
      <vt:lpstr>Shift prediction</vt:lpstr>
    </vt:vector>
  </TitlesOfParts>
  <Company>MHRA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performance drops without ground truth labels</dc:title>
  <dc:creator>Rotalinti, Ylenia</dc:creator>
  <cp:lastModifiedBy>Ylenia Rotalinti (Doctoral Researcher)</cp:lastModifiedBy>
  <cp:revision>3</cp:revision>
  <dcterms:created xsi:type="dcterms:W3CDTF">2023-10-31T09:35:15Z</dcterms:created>
  <dcterms:modified xsi:type="dcterms:W3CDTF">2023-11-02T16:46:46Z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e4133c5-5087-4607-8934-ed2ce7741901_Enabled">
    <vt:lpwstr>true</vt:lpwstr>
  </property>
  <property fmtid="{D5CDD505-2E9C-101B-9397-08002B2CF9AE}" pid="3" name="MSIP_Label_3e4133c5-5087-4607-8934-ed2ce7741901_SetDate">
    <vt:lpwstr>2023-11-02T16:44:15Z</vt:lpwstr>
  </property>
  <property fmtid="{D5CDD505-2E9C-101B-9397-08002B2CF9AE}" pid="4" name="MSIP_Label_3e4133c5-5087-4607-8934-ed2ce7741901_Method">
    <vt:lpwstr>Standard</vt:lpwstr>
  </property>
  <property fmtid="{D5CDD505-2E9C-101B-9397-08002B2CF9AE}" pid="5" name="MSIP_Label_3e4133c5-5087-4607-8934-ed2ce7741901_Name">
    <vt:lpwstr>Protect Staff Only (2023)</vt:lpwstr>
  </property>
  <property fmtid="{D5CDD505-2E9C-101B-9397-08002B2CF9AE}" pid="6" name="MSIP_Label_3e4133c5-5087-4607-8934-ed2ce7741901_SiteId">
    <vt:lpwstr>4cad97b1-5935-4103-a866-57ad98a1517e</vt:lpwstr>
  </property>
  <property fmtid="{D5CDD505-2E9C-101B-9397-08002B2CF9AE}" pid="7" name="MSIP_Label_3e4133c5-5087-4607-8934-ed2ce7741901_ActionId">
    <vt:lpwstr>d37e715c-7792-4e13-8431-d75ec3e22c74</vt:lpwstr>
  </property>
  <property fmtid="{D5CDD505-2E9C-101B-9397-08002B2CF9AE}" pid="8" name="MSIP_Label_3e4133c5-5087-4607-8934-ed2ce7741901_ContentBits">
    <vt:lpwstr>0</vt:lpwstr>
  </property>
</Properties>
</file>