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5" r:id="rId3"/>
    <p:sldId id="337" r:id="rId4"/>
    <p:sldId id="338" r:id="rId5"/>
    <p:sldId id="258" r:id="rId6"/>
    <p:sldId id="262" r:id="rId7"/>
    <p:sldId id="260" r:id="rId8"/>
    <p:sldId id="263" r:id="rId9"/>
    <p:sldId id="261" r:id="rId10"/>
    <p:sldId id="277" r:id="rId11"/>
    <p:sldId id="279" r:id="rId12"/>
    <p:sldId id="278" r:id="rId13"/>
    <p:sldId id="276" r:id="rId14"/>
    <p:sldId id="275" r:id="rId15"/>
    <p:sldId id="274" r:id="rId16"/>
    <p:sldId id="273" r:id="rId17"/>
    <p:sldId id="272" r:id="rId18"/>
    <p:sldId id="271" r:id="rId19"/>
    <p:sldId id="267" r:id="rId20"/>
    <p:sldId id="266" r:id="rId21"/>
    <p:sldId id="283" r:id="rId22"/>
    <p:sldId id="290" r:id="rId23"/>
    <p:sldId id="291" r:id="rId24"/>
    <p:sldId id="292" r:id="rId25"/>
    <p:sldId id="294" r:id="rId26"/>
    <p:sldId id="295" r:id="rId27"/>
    <p:sldId id="281" r:id="rId28"/>
    <p:sldId id="296" r:id="rId29"/>
    <p:sldId id="297" r:id="rId30"/>
    <p:sldId id="298" r:id="rId31"/>
    <p:sldId id="304" r:id="rId32"/>
    <p:sldId id="307" r:id="rId33"/>
    <p:sldId id="280" r:id="rId34"/>
    <p:sldId id="284" r:id="rId35"/>
    <p:sldId id="308" r:id="rId36"/>
    <p:sldId id="312" r:id="rId37"/>
    <p:sldId id="311" r:id="rId38"/>
    <p:sldId id="310" r:id="rId39"/>
    <p:sldId id="286" r:id="rId40"/>
    <p:sldId id="315" r:id="rId41"/>
    <p:sldId id="316" r:id="rId42"/>
    <p:sldId id="317" r:id="rId43"/>
    <p:sldId id="318" r:id="rId44"/>
    <p:sldId id="287" r:id="rId45"/>
    <p:sldId id="322" r:id="rId46"/>
    <p:sldId id="323" r:id="rId47"/>
    <p:sldId id="324" r:id="rId48"/>
    <p:sldId id="325" r:id="rId49"/>
    <p:sldId id="288" r:id="rId50"/>
    <p:sldId id="330" r:id="rId51"/>
    <p:sldId id="331" r:id="rId52"/>
    <p:sldId id="332" r:id="rId53"/>
    <p:sldId id="334" r:id="rId54"/>
    <p:sldId id="326" r:id="rId55"/>
    <p:sldId id="327" r:id="rId56"/>
    <p:sldId id="346" r:id="rId57"/>
    <p:sldId id="339" r:id="rId58"/>
    <p:sldId id="340" r:id="rId59"/>
    <p:sldId id="341" r:id="rId60"/>
    <p:sldId id="342" r:id="rId61"/>
    <p:sldId id="344" r:id="rId62"/>
    <p:sldId id="345" r:id="rId63"/>
    <p:sldId id="336" r:id="rId64"/>
    <p:sldId id="289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4" autoAdjust="0"/>
    <p:restoredTop sz="94660"/>
  </p:normalViewPr>
  <p:slideViewPr>
    <p:cSldViewPr>
      <p:cViewPr>
        <p:scale>
          <a:sx n="66" d="100"/>
          <a:sy n="66" d="100"/>
        </p:scale>
        <p:origin x="-154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tree/master/doc" TargetMode="External"/><Relationship Id="rId2" Type="http://schemas.openxmlformats.org/officeDocument/2006/relationships/hyperlink" Target="https://github.com/MIPSfpga/schoolMI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6.bin"/><Relationship Id="rId4" Type="http://schemas.openxmlformats.org/officeDocument/2006/relationships/hyperlink" Target="https://github.com/MIPSfpga/schoolMIPS/blob/a46a14c7a5819314844822129403776e38e0857a/src/sm_register.v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s://github.com/MIPSfpga/schoolMIPS/blob/a46a14c7a5819314844822129403776e38e0857a/src/sm_rom.v" TargetMode="Externa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9.vml"/><Relationship Id="rId5" Type="http://schemas.openxmlformats.org/officeDocument/2006/relationships/hyperlink" Target="https://github.com/MIPSfpga/schoolMIPS/blob/a46a14c7a5819314844822129403776e38e0857a/src/sm_cpu.vh" TargetMode="External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hyperlink" Target="https://github.com/MIPSfpga/schoolMIPS/blob/master/src/sm_cpu.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mgtec.com/university" TargetMode="External"/><Relationship Id="rId2" Type="http://schemas.openxmlformats.org/officeDocument/2006/relationships/hyperlink" Target="https://community.imgtec.com/downloads/digital-design-and-computer-architecture-russian-edition-second-edition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Процессорное ядро </a:t>
            </a:r>
            <a:br>
              <a:rPr lang="ru-RU" sz="6600" dirty="0" smtClean="0"/>
            </a:br>
            <a:r>
              <a:rPr lang="ru-RU" sz="6600" dirty="0" err="1" smtClean="0"/>
              <a:t>schoolMIPS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Выборка (считывание) инструкции </a:t>
            </a:r>
            <a:r>
              <a:rPr lang="en-US" sz="2800" dirty="0" err="1" smtClean="0">
                <a:latin typeface="Courier" pitchFamily="49" charset="0"/>
              </a:rPr>
              <a:t>addiu</a:t>
            </a:r>
            <a:r>
              <a:rPr lang="uk-UA" sz="2800" dirty="0" smtClean="0"/>
              <a:t> </a:t>
            </a:r>
            <a:r>
              <a:rPr lang="ru-RU" sz="2800" dirty="0" smtClean="0"/>
              <a:t>из памяти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считывание операндов-источников из регистрового файла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расширение 16-битной константы до 32-х разрядов битом знака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результата арифметической операции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запись результата вычислений в регистр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адреса следующей инструкции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считывание операнда </a:t>
            </a:r>
            <a:r>
              <a:rPr lang="en-US" sz="2800" dirty="0" smtClean="0"/>
              <a:t>2</a:t>
            </a:r>
            <a:r>
              <a:rPr lang="ru-RU" sz="2800" dirty="0" smtClean="0"/>
              <a:t> из регистрового файла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операнда 2 в арифметико-логическое устройство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регистра для записи результата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запись результата вычислений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srl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 размере сдвига в арифметико-логическое устройство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913925"/>
            <a:ext cx="8892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Адрес для скачивания </a:t>
            </a:r>
            <a:r>
              <a:rPr lang="ru-RU" sz="2800" dirty="0" err="1" smtClean="0"/>
              <a:t>schoolMIPS</a:t>
            </a:r>
            <a:r>
              <a:rPr lang="ru-RU" sz="2800" dirty="0" smtClean="0"/>
              <a:t> :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https://github.com/MIPSfpga/schoolMIPS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Данная презентация и другая документация:</a:t>
            </a:r>
          </a:p>
          <a:p>
            <a:r>
              <a:rPr lang="en-US" sz="2800" dirty="0" smtClean="0">
                <a:hlinkClick r:id="rId3"/>
              </a:rPr>
              <a:t>https://github.com/MIPSfpga/schoolMIPS/tree/master/doc</a:t>
            </a:r>
            <a:endParaRPr lang="ru-RU" sz="28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вычисление адреса следующей инструкции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необходимости перехода в зависимости от равенства результата нулю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Итоговая схема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Тракт данных</a:t>
            </a:r>
          </a:p>
          <a:p>
            <a:pPr lvl="1"/>
            <a:r>
              <a:rPr lang="ru-RU" dirty="0" smtClean="0"/>
              <a:t>Счетчик команд (</a:t>
            </a:r>
            <a:r>
              <a:rPr lang="en-US" dirty="0" smtClean="0"/>
              <a:t>PC)</a:t>
            </a:r>
          </a:p>
          <a:p>
            <a:pPr lvl="1"/>
            <a:r>
              <a:rPr lang="ru-RU" dirty="0" smtClean="0"/>
              <a:t>Память инструкций (</a:t>
            </a:r>
            <a:r>
              <a:rPr lang="en-US" dirty="0" smtClean="0"/>
              <a:t>Instruction Memory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Регистровый файл (</a:t>
            </a:r>
            <a:r>
              <a:rPr lang="en-US" dirty="0" smtClean="0"/>
              <a:t>Register File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Арифметико-логическое устройство (</a:t>
            </a:r>
            <a:r>
              <a:rPr lang="en-US" dirty="0" smtClean="0"/>
              <a:t>ALU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Блок расширения знака</a:t>
            </a:r>
            <a:r>
              <a:rPr lang="en-US" dirty="0" smtClean="0"/>
              <a:t> (Sign Extend)</a:t>
            </a:r>
            <a:endParaRPr lang="ru-RU" dirty="0" smtClean="0"/>
          </a:p>
          <a:p>
            <a:pPr lvl="1"/>
            <a:r>
              <a:rPr lang="ru-RU" dirty="0" smtClean="0"/>
              <a:t>Сумматоры для вычисления адреса следующей инструкции (</a:t>
            </a:r>
            <a:r>
              <a:rPr lang="en-US" dirty="0" err="1" smtClean="0"/>
              <a:t>pcNext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pcBranch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Мультиплексоры (</a:t>
            </a:r>
            <a:r>
              <a:rPr lang="en-US" dirty="0" err="1" smtClean="0"/>
              <a:t>pcSrc</a:t>
            </a:r>
            <a:r>
              <a:rPr lang="en-US" dirty="0" smtClean="0"/>
              <a:t>, </a:t>
            </a:r>
            <a:r>
              <a:rPr lang="en-US" dirty="0" err="1" smtClean="0"/>
              <a:t>regDst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aluSrc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Устройство управления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Итоговый состав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Счетчик команд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00808"/>
            <a:ext cx="53767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33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r_pc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rst_n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pc);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sm_register.v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3-15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[ 31 : 0 ] d,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[ 31 : 0 ] q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negedge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if(~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d;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/>
        </p:nvGraphicFramePr>
        <p:xfrm>
          <a:off x="7092280" y="836712"/>
          <a:ext cx="1808163" cy="1528763"/>
        </p:xfrm>
        <a:graphic>
          <a:graphicData uri="http://schemas.openxmlformats.org/presentationml/2006/ole">
            <p:oleObj spid="_x0000_s47108" name="Visio" r:id="rId5" imgW="700278" imgH="5214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Память инструкций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/>
        </p:nvGraphicFramePr>
        <p:xfrm>
          <a:off x="6660232" y="764704"/>
          <a:ext cx="2092325" cy="1817688"/>
        </p:xfrm>
        <a:graphic>
          <a:graphicData uri="http://schemas.openxmlformats.org/presentationml/2006/ole">
            <p:oleObj spid="_x0000_s49154" name="Visio" r:id="rId3" imgW="858393" imgH="744931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908720"/>
            <a:ext cx="5376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35-37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reset_rom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(pc,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sm_rom.v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2-17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SIZE = 64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a,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[SIZE - 1:0];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readmemh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("program.hex",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Регистровый файл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178" name="Object 2"/>
          <p:cNvGraphicFramePr>
            <a:graphicFrameLocks noGrp="1" noChangeAspect="1"/>
          </p:cNvGraphicFramePr>
          <p:nvPr/>
        </p:nvGraphicFramePr>
        <p:xfrm>
          <a:off x="6300192" y="764704"/>
          <a:ext cx="2651125" cy="2371725"/>
        </p:xfrm>
        <a:graphic>
          <a:graphicData uri="http://schemas.openxmlformats.org/presentationml/2006/ole">
            <p:oleObj spid="_x0000_s50178" name="Visio" r:id="rId3" imgW="1086993" imgH="971702" progId="Visio.Drawing.11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620688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161-182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sm_register_file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wd3,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we3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rd0 = (a0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[a0] : 32'b0;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debug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rd1 = (a1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[a1]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rd2 = (a2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[a2]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if(we3)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[a3] &lt;= wd3;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>Операции </a:t>
            </a:r>
            <a:r>
              <a:rPr lang="en-US" sz="3400" dirty="0" smtClean="0"/>
              <a:t>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68144" y="764704"/>
          <a:ext cx="3600400" cy="3816424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4724113"/>
              </p:ext>
            </p:extLst>
          </p:nvPr>
        </p:nvGraphicFramePr>
        <p:xfrm>
          <a:off x="467544" y="2754208"/>
          <a:ext cx="5040561" cy="362712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39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68144" y="450505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11-17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ALU_ADD  3'b000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ALU_OR   3'b001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ALU_LUI  3'b010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ALU_SRL  3'b011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ALU_SLTU 3'b100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ALU_SUBU 3'b101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867400" y="765175"/>
          <a:ext cx="3600450" cy="3816350"/>
        </p:xfrm>
        <a:graphic>
          <a:graphicData uri="http://schemas.openxmlformats.org/presentationml/2006/ole">
            <p:oleObj spid="_x0000_s51202" name="Visio" r:id="rId3" imgW="1119431" imgH="127899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620688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137-159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sm_alu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[ 4:0] shift,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zero,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result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default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`ALU_ADD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`ALU_OR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`ALU_LUI 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16);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`ALU_SRL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shift;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`ALU_SLTU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? 1 :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`ALU_SUBU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zero = (result == 0);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346646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Сумматоры и блок расширения знака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//program counter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28-31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pc;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pc + 1;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//sign extension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{ {16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[15] }},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[15:0] };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//branch address calculation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164288" y="1340768"/>
          <a:ext cx="1814513" cy="1180678"/>
        </p:xfrm>
        <a:graphic>
          <a:graphicData uri="http://schemas.openxmlformats.org/presentationml/2006/ole">
            <p:oleObj spid="_x0000_s52228" name="Visio" r:id="rId4" imgW="891921" imgH="516128" progId="Visio.Drawing.11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868144" y="3356992"/>
          <a:ext cx="3486150" cy="820737"/>
        </p:xfrm>
        <a:graphic>
          <a:graphicData uri="http://schemas.openxmlformats.org/presentationml/2006/ole">
            <p:oleObj spid="_x0000_s52230" name="Visio" r:id="rId5" imgW="1714881" imgH="358038" progId="Visio.Drawing.11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816724" y="4941168"/>
          <a:ext cx="2363788" cy="1181100"/>
        </p:xfrm>
        <a:graphic>
          <a:graphicData uri="http://schemas.openxmlformats.org/presentationml/2006/ole">
            <p:oleObj spid="_x0000_s52231" name="Visio" r:id="rId6" imgW="1162431" imgH="5161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Сара Л. Харрис, Дэвид М. Харрис – авторы прекрасного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компьютера», </a:t>
            </a:r>
            <a:r>
              <a:rPr lang="ru-RU" dirty="0" err="1" smtClean="0"/>
              <a:t>однотактный</a:t>
            </a:r>
            <a:r>
              <a:rPr lang="ru-RU" dirty="0" smtClean="0"/>
              <a:t> процессор из этой книги послужил основой для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Коллектив переводчиков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на русский язык</a:t>
            </a:r>
          </a:p>
          <a:p>
            <a:r>
              <a:rPr lang="ru-RU" dirty="0" smtClean="0"/>
              <a:t>Участники конференции </a:t>
            </a:r>
            <a:r>
              <a:rPr lang="en-US" dirty="0" smtClean="0"/>
              <a:t>Young Russian Chip Architects</a:t>
            </a:r>
            <a:endParaRPr lang="ru-RU" dirty="0" smtClean="0"/>
          </a:p>
          <a:p>
            <a:r>
              <a:rPr lang="ru-RU" dirty="0" smtClean="0"/>
              <a:t>Юрий </a:t>
            </a:r>
            <a:r>
              <a:rPr lang="ru-RU" dirty="0" err="1" smtClean="0"/>
              <a:t>Панчул</a:t>
            </a:r>
            <a:r>
              <a:rPr lang="ru-RU" dirty="0" smtClean="0"/>
              <a:t> - старший инженер по разработке и верификации блоков микропроцессорного ядра в команде MIPS I6400, </a:t>
            </a:r>
            <a:r>
              <a:rPr lang="ru-RU" dirty="0" err="1" smtClean="0"/>
              <a:t>Imagination</a:t>
            </a:r>
            <a:r>
              <a:rPr lang="ru-RU" dirty="0" smtClean="0"/>
              <a:t> </a:t>
            </a:r>
            <a:r>
              <a:rPr lang="ru-RU" dirty="0" err="1" smtClean="0"/>
              <a:t>Technologies</a:t>
            </a:r>
            <a:r>
              <a:rPr lang="ru-RU" dirty="0" smtClean="0"/>
              <a:t>, отделение в Санта-Кларе, Калифорния, США. Автор инициативы по преподаванию </a:t>
            </a:r>
            <a:r>
              <a:rPr lang="en-US" dirty="0" smtClean="0"/>
              <a:t>HDL</a:t>
            </a:r>
            <a:r>
              <a:rPr lang="ru-RU" dirty="0" smtClean="0"/>
              <a:t> и ПЛИС школьникам и идеи создания ядра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Станислав Жельнио – архитектура и программирование ядра, документация</a:t>
            </a:r>
          </a:p>
          <a:p>
            <a:r>
              <a:rPr lang="ru-RU" dirty="0" smtClean="0"/>
              <a:t>Александр Романов - НИУ ВШЭ, МИЭМ – архитектура ядра, тестирование и </a:t>
            </a:r>
            <a:r>
              <a:rPr lang="ru-RU" dirty="0" err="1" smtClean="0"/>
              <a:t>портирование</a:t>
            </a:r>
            <a:r>
              <a:rPr lang="ru-RU" dirty="0" smtClean="0"/>
              <a:t> на различные отладочные платы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Мультиплексоры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12776"/>
            <a:ext cx="6984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next PC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mux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branch or +1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register file address A3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44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[ 4:0] a3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[15:11]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[20:16];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source B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68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rd2;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020272" y="4437112"/>
          <a:ext cx="2430463" cy="1339850"/>
        </p:xfrm>
        <a:graphic>
          <a:graphicData uri="http://schemas.openxmlformats.org/presentationml/2006/ole">
            <p:oleObj spid="_x0000_s53251" name="Visio" r:id="rId5" imgW="1194816" imgH="586435" progId="Visio.Drawing.11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948264" y="2636912"/>
          <a:ext cx="2511425" cy="1341438"/>
        </p:xfrm>
        <a:graphic>
          <a:graphicData uri="http://schemas.openxmlformats.org/presentationml/2006/ole">
            <p:oleObj spid="_x0000_s53252" name="Visio" r:id="rId6" imgW="1235202" imgH="586435" progId="Visio.Drawing.11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020272" y="764704"/>
          <a:ext cx="2406650" cy="1339850"/>
        </p:xfrm>
        <a:graphic>
          <a:graphicData uri="http://schemas.openxmlformats.org/presentationml/2006/ole">
            <p:oleObj spid="_x0000_s53253" name="Visio" r:id="rId7" imgW="1182243" imgH="5864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I-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9512" y="141277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21-27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C_ADDIU 6'b001001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Integer Add Immediate Unsigned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C_BEQ 6'b000100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==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C_LUI 6'b001111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Load Upper Immediate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&lt;&lt; 16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C_BNE 6'b000101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Not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!=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R-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8072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19-41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C_SPEC 6'b000000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Special instructions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(depends on function field)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function field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F_ADDU 6'b100001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Integer Add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F_OR   6'b100101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Logical 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|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F_SRL  6'b000010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Shift Right Logical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Rs∅ &gt;&gt; shift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F_SLTU 6'b101011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Set on Less Than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(Rs∅ &lt;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∅) ? 1 : 0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F_SUBU 6'b100011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Unsigned Subtract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–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F_ANY  6'b??????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21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</a:t>
            </a:r>
            <a:r>
              <a:rPr lang="ru-RU" sz="3400" dirty="0" smtClean="0"/>
              <a:t>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529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939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837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734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простое процессорное ядро для преподавания школьникам основ цифровой </a:t>
            </a:r>
            <a:r>
              <a:rPr lang="ru-RU" dirty="0" err="1" smtClean="0"/>
              <a:t>схемотехники</a:t>
            </a:r>
            <a:r>
              <a:rPr lang="ru-RU" dirty="0" smtClean="0"/>
              <a:t>, языков описания аппаратуры и использования ПЛИС</a:t>
            </a:r>
          </a:p>
          <a:p>
            <a:r>
              <a:rPr lang="ru-RU" dirty="0" smtClean="0"/>
              <a:t>написано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err="1" smtClean="0"/>
              <a:t>Verilog</a:t>
            </a:r>
            <a:endParaRPr lang="ru-RU" dirty="0" smtClean="0"/>
          </a:p>
          <a:p>
            <a:r>
              <a:rPr lang="ru-RU" dirty="0" smtClean="0"/>
              <a:t>реализует подмножество архитектуры </a:t>
            </a:r>
            <a:r>
              <a:rPr lang="en-US" dirty="0" smtClean="0"/>
              <a:t>MIPS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041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144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24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349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451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5539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65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758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92896"/>
          <a:ext cx="5400675" cy="4419600"/>
        </p:xfrm>
        <a:graphic>
          <a:graphicData uri="http://schemas.openxmlformats.org/presentationml/2006/ole">
            <p:oleObj spid="_x0000_s409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Микроархитектура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аппаратная реализация архитектуры в виде схемы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Процессор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Тракт данных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функциональные блоки обработки и передачи данных (арифметико-логическое устройство, регистровый файл, мультиплексоры и т.д.)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формирует управляющие сигналы для функциональных блоков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861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8851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!= Rd =&gt; no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(20)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9874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== Rd =&gt;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(21)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8192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Интерфейс модуля. Сигналы ветвления 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cmdFunk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branch &amp;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dirty="0">
              <a:solidFill>
                <a:srgbClr val="3333CC"/>
              </a:solidFill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5177606" y="1340768"/>
          <a:ext cx="4074914" cy="1728192"/>
        </p:xfrm>
        <a:graphic>
          <a:graphicData uri="http://schemas.openxmlformats.org/presentationml/2006/ole">
            <p:oleObj spid="_x0000_s83970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Управляющие сигналы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052736"/>
            <a:ext cx="77048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//control signals default values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branch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{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cmdOper,cmdFunk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`C_SPEC, `F_ADDU } :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 </a:t>
            </a:r>
            <a:endParaRPr lang="ru-RU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sz="1600" dirty="0">
              <a:solidFill>
                <a:srgbClr val="3333CC"/>
              </a:solidFill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176838" y="1341438"/>
          <a:ext cx="4075112" cy="1727200"/>
        </p:xfrm>
        <a:graphic>
          <a:graphicData uri="http://schemas.openxmlformats.org/presentationml/2006/ole">
            <p:oleObj spid="_x0000_s84996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 </a:t>
            </a:r>
            <a:r>
              <a:rPr lang="ru-RU" sz="3600" dirty="0" smtClean="0"/>
              <a:t>на отладочной плате</a:t>
            </a:r>
            <a:endParaRPr lang="ru-RU" sz="3600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395536" y="1196752"/>
          <a:ext cx="8352928" cy="4968552"/>
        </p:xfrm>
        <a:graphic>
          <a:graphicData uri="http://schemas.openxmlformats.org/presentationml/2006/ole">
            <p:oleObj spid="_x0000_s101378" name="Visio" r:id="rId3" imgW="3719703" imgH="2069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70080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gcc</a:t>
            </a:r>
            <a:r>
              <a:rPr lang="en-US" sz="3600" dirty="0" smtClean="0"/>
              <a:t> (MIPS </a:t>
            </a:r>
            <a:r>
              <a:rPr lang="en-US" sz="3600" dirty="0" err="1" smtClean="0"/>
              <a:t>toolchain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BIN2HEX converter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synthesis tool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programmer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  <a:endParaRPr lang="ru-RU" sz="3600" dirty="0"/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949280"/>
            <a:ext cx="730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i="1" dirty="0" smtClean="0"/>
              <a:t> см. Руководство пользователя</a:t>
            </a:r>
            <a:endParaRPr lang="ru-RU" sz="4000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на ассемблере </a:t>
            </a:r>
            <a:r>
              <a:rPr lang="en-US" dirty="0" smtClean="0"/>
              <a:t>MIPS 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908721"/>
            <a:ext cx="5598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program/01_fibonacci/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main.S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(line 3-13)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fr-FR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fr-FR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  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fibonacci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fibonacci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427984" y="494116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27784" y="5733256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gcc</a:t>
            </a:r>
            <a:r>
              <a:rPr lang="en-US" sz="3200" dirty="0" smtClean="0"/>
              <a:t> (MIPS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Бинарный исполняемый 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98401"/>
            <a:ext cx="68675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4427984" y="508518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15816" y="573325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BIN2HEX converter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Микроархитектура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Возможны несколько аппаратных реализаций одной и той же архитектуры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Однотактная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выполняется за один такт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Многотактная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 и выполняется за несколько тактов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smtClean="0">
                <a:solidFill>
                  <a:schemeClr val="accent1"/>
                </a:solidFill>
              </a:rPr>
              <a:t>Конвейерная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</a:t>
            </a:r>
            <a:r>
              <a:rPr lang="en-US" dirty="0" smtClean="0"/>
              <a:t> </a:t>
            </a:r>
            <a:r>
              <a:rPr lang="ru-RU" dirty="0" smtClean="0"/>
              <a:t>и несколько инструкций выполняются одновременно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HEX-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3923928" y="508518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87824" y="573325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synthesis tool (</a:t>
            </a:r>
            <a:r>
              <a:rPr lang="en-US" sz="3200" dirty="0" err="1" smtClean="0"/>
              <a:t>Quartus</a:t>
            </a:r>
            <a:r>
              <a:rPr lang="en-US" sz="3200" dirty="0" smtClean="0"/>
              <a:t> Prime)</a:t>
            </a:r>
            <a:endParaRPr lang="ru-RU" sz="3200" dirty="0"/>
          </a:p>
        </p:txBody>
      </p:sp>
      <p:sp>
        <p:nvSpPr>
          <p:cNvPr id="15" name="Вертикальный свиток 14"/>
          <p:cNvSpPr/>
          <p:nvPr/>
        </p:nvSpPr>
        <p:spPr>
          <a:xfrm>
            <a:off x="5940152" y="1124744"/>
            <a:ext cx="2808312" cy="3744416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*.</a:t>
            </a:r>
            <a:r>
              <a:rPr lang="en-US" b="1" dirty="0" smtClean="0">
                <a:solidFill>
                  <a:schemeClr val="tx1"/>
                </a:solidFill>
              </a:rPr>
              <a:t>v, *.</a:t>
            </a:r>
            <a:r>
              <a:rPr lang="en-US" b="1" dirty="0" err="1" smtClean="0">
                <a:solidFill>
                  <a:schemeClr val="tx1"/>
                </a:solidFill>
              </a:rPr>
              <a:t>vh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Verilog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Sources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6948264" y="5085184"/>
            <a:ext cx="360040" cy="64807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Вертикальный свиток 21"/>
          <p:cNvSpPr/>
          <p:nvPr/>
        </p:nvSpPr>
        <p:spPr>
          <a:xfrm>
            <a:off x="2843808" y="3645024"/>
            <a:ext cx="2448272" cy="1224136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sm_rom.v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readmemh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(…);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196752"/>
            <a:ext cx="2304256" cy="159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Стрелка вниз 22"/>
          <p:cNvSpPr/>
          <p:nvPr/>
        </p:nvSpPr>
        <p:spPr>
          <a:xfrm>
            <a:off x="3923928" y="296792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Файл конфигурации ПЛИС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749" y="1268760"/>
            <a:ext cx="61716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Отладочная плата ПЛИС с загруженной конфигурацией</a:t>
            </a:r>
            <a:endParaRPr lang="ru-RU" sz="3600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6258" name="Picture 2" descr="https://www.altera.com/content/dam/altera-www/global/en_US/images/products/devices/max10/frontSh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5992611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учебник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авторов Дэвида Харриса и Сары Харрис. Бесплатный русский перевод второго издания этого учебника можно загрузить с сайта</a:t>
            </a:r>
            <a:r>
              <a:rPr lang="en-US" dirty="0" smtClean="0"/>
              <a:t> </a:t>
            </a:r>
            <a:r>
              <a:rPr lang="ru-RU" dirty="0" smtClean="0"/>
              <a:t>компании </a:t>
            </a:r>
            <a:r>
              <a:rPr lang="en-US" dirty="0" smtClean="0"/>
              <a:t>Imagination Technologies</a:t>
            </a:r>
            <a:r>
              <a:rPr lang="ru-RU" dirty="0" smtClean="0"/>
              <a:t> (</a:t>
            </a:r>
            <a:r>
              <a:rPr lang="en-US" dirty="0" smtClean="0">
                <a:hlinkClick r:id="rId2"/>
              </a:rPr>
              <a:t>link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процессор </a:t>
            </a:r>
            <a:r>
              <a:rPr lang="en-US" dirty="0" smtClean="0"/>
              <a:t>MIPSfpga – </a:t>
            </a:r>
            <a:r>
              <a:rPr lang="ru-RU" dirty="0" smtClean="0"/>
              <a:t>промышленное процессорное ядро, исходный код которого доступен под академической лицензией</a:t>
            </a:r>
            <a:r>
              <a:rPr lang="en-US" dirty="0" smtClean="0"/>
              <a:t> </a:t>
            </a:r>
            <a:r>
              <a:rPr lang="ru-RU" dirty="0" smtClean="0"/>
              <a:t>в рамках </a:t>
            </a:r>
            <a:r>
              <a:rPr lang="en-US" dirty="0" smtClean="0"/>
              <a:t>Imagination University </a:t>
            </a:r>
            <a:r>
              <a:rPr lang="en-US" dirty="0" err="1" smtClean="0"/>
              <a:t>Programme</a:t>
            </a:r>
            <a:r>
              <a:rPr lang="ru-RU" dirty="0" smtClean="0"/>
              <a:t> (</a:t>
            </a:r>
            <a:r>
              <a:rPr lang="en-US" dirty="0" smtClean="0">
                <a:hlinkClick r:id="rId3"/>
              </a:rPr>
              <a:t>link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Ваши вопросы?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MIPS</a:t>
            </a:r>
            <a:r>
              <a:rPr lang="ru-RU" dirty="0" smtClean="0"/>
              <a:t> процессор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Однотактная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Отсутствует память данных</a:t>
            </a:r>
          </a:p>
          <a:p>
            <a:r>
              <a:rPr lang="ru-RU" dirty="0" smtClean="0"/>
              <a:t>Словная адресация памяти инструкций</a:t>
            </a:r>
          </a:p>
          <a:p>
            <a:r>
              <a:rPr lang="ru-RU" dirty="0" smtClean="0"/>
              <a:t>Инструкции:</a:t>
            </a:r>
          </a:p>
          <a:p>
            <a:pPr lvl="1"/>
            <a:r>
              <a:rPr lang="en-US" dirty="0" smtClean="0"/>
              <a:t>R-</a:t>
            </a:r>
            <a:r>
              <a:rPr lang="ru-RU" dirty="0" smtClean="0"/>
              <a:t>типа </a:t>
            </a:r>
            <a:r>
              <a:rPr lang="en-US" dirty="0" smtClean="0"/>
              <a:t>(</a:t>
            </a:r>
            <a:r>
              <a:rPr lang="ru-RU" dirty="0" smtClean="0"/>
              <a:t>оба аргумента хранятся в регистрах):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(один из аргументов - константа):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(инструкции ветвления): 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Архитектурное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Определяется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счетчика команд (</a:t>
            </a:r>
            <a:r>
              <a:rPr lang="en-US" dirty="0" smtClean="0"/>
              <a:t>PC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en-US" dirty="0" smtClean="0"/>
              <a:t>32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регистров общего назначения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памяти (команд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данных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Элементы, хранящие состояние MIPS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150" imgH="9786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2726</Words>
  <Application>Microsoft Office PowerPoint</Application>
  <PresentationFormat>Экран (4:3)</PresentationFormat>
  <Paragraphs>1085</Paragraphs>
  <Slides>64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67" baseType="lpstr">
      <vt:lpstr>Тема Office</vt:lpstr>
      <vt:lpstr>VISIO</vt:lpstr>
      <vt:lpstr>Visio</vt:lpstr>
      <vt:lpstr>Процессорное ядро  schoolMIPS</vt:lpstr>
      <vt:lpstr>Слайд 2</vt:lpstr>
      <vt:lpstr>Благодарности</vt:lpstr>
      <vt:lpstr>Что такое schoolMIPS</vt:lpstr>
      <vt:lpstr>Введение</vt:lpstr>
      <vt:lpstr>Микроархитектура</vt:lpstr>
      <vt:lpstr>MIPS процессор schoolMIPS</vt:lpstr>
      <vt:lpstr>Архитектурное состояние</vt:lpstr>
      <vt:lpstr>Элементы, хранящие состояние MIPS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addu</vt:lpstr>
      <vt:lpstr>Процессор schoolMIPS: инструкция addu</vt:lpstr>
      <vt:lpstr>Процессор schoolMIPS: инструкция addu</vt:lpstr>
      <vt:lpstr>Процессор schoolMIPS: инструкция srl</vt:lpstr>
      <vt:lpstr>Процессор schoolMIPS: инструкция beq</vt:lpstr>
      <vt:lpstr>Процессор schoolMIPS: инструкция beq</vt:lpstr>
      <vt:lpstr>Процессор schoolMIPS. Итоговая схема</vt:lpstr>
      <vt:lpstr>Процессор schoolMIPS. Итоговый состав</vt:lpstr>
      <vt:lpstr>Реализация schoolMIPS. Счетчик команд </vt:lpstr>
      <vt:lpstr>Реализация schoolMIPS. Память инструкций</vt:lpstr>
      <vt:lpstr>Реализация schoolMIPS. Регистровый файл</vt:lpstr>
      <vt:lpstr>Реализация schoolMIPS. Операции ALU</vt:lpstr>
      <vt:lpstr>Реализация schoolMIPS. ALU</vt:lpstr>
      <vt:lpstr>Реализация schoolMIPS.  Сумматоры и блок расширения знака</vt:lpstr>
      <vt:lpstr>Реализация schoolMIPS. Мультиплексоры</vt:lpstr>
      <vt:lpstr>Реализация schoolMIPS. Инструкции I-типа </vt:lpstr>
      <vt:lpstr>Реализация schoolMIPS. Инструкции R-типа </vt:lpstr>
      <vt:lpstr>Реализация schoolMIPS: сигналы управления (1)</vt:lpstr>
      <vt:lpstr>Процессор schoolMIPS: сигналы управления (2)</vt:lpstr>
      <vt:lpstr>Процессор schoolMIPS: сигналы управления (3)</vt:lpstr>
      <vt:lpstr>Процессор schoolMIPS: сигналы управления (4)</vt:lpstr>
      <vt:lpstr>Процессор schoolMIPS: сигналы управления (5)</vt:lpstr>
      <vt:lpstr>Процессор schoolMIPS: сигналы управления (6)</vt:lpstr>
      <vt:lpstr>Процессор schoolMIPS: сигналы управления (7)</vt:lpstr>
      <vt:lpstr>Процессор schoolMIPS: сигналы управления (8)</vt:lpstr>
      <vt:lpstr>Процессор schoolMIPS: сигналы управления (9)</vt:lpstr>
      <vt:lpstr>Процессор schoolMIPS: сигналы управления (10)</vt:lpstr>
      <vt:lpstr>Процессор schoolMIPS: сигналы управления (11)</vt:lpstr>
      <vt:lpstr>Процессор schoolMIPS: сигналы управления (12)</vt:lpstr>
      <vt:lpstr>Процессор schoolMIPS: сигналы управления (13)</vt:lpstr>
      <vt:lpstr>Процессор schoolMIPS: сигналы управления (14)</vt:lpstr>
      <vt:lpstr>Процессор schoolMIPS: сигналы управления (15)</vt:lpstr>
      <vt:lpstr>Процессор schoolMIPS: сигналы управления (16)</vt:lpstr>
      <vt:lpstr>Процессор schoolMIPS: сигналы управления (17)</vt:lpstr>
      <vt:lpstr>Процессор schoolMIPS: сигналы управления (18)</vt:lpstr>
      <vt:lpstr>Процессор schoolMIPS: сигналы управления (19)</vt:lpstr>
      <vt:lpstr>Процессор schoolMIPS: сигналы управления (20)</vt:lpstr>
      <vt:lpstr>Процессор schoolMIPS: сигналы управления (21)</vt:lpstr>
      <vt:lpstr>Реализация schoolMIPS. Устройство управления Интерфейс модуля. Сигналы ветвления </vt:lpstr>
      <vt:lpstr>Реализация schoolMIPS. Устройство управления Управляющие сигналы</vt:lpstr>
      <vt:lpstr>Реализация schoolMIPS на отладочной плате</vt:lpstr>
      <vt:lpstr>Программирование schoolMIPS</vt:lpstr>
      <vt:lpstr>Программа на ассемблере MIPS </vt:lpstr>
      <vt:lpstr>Бинарный исполняемый файл</vt:lpstr>
      <vt:lpstr>HEX-файл</vt:lpstr>
      <vt:lpstr>Файл конфигурации ПЛИС</vt:lpstr>
      <vt:lpstr>Отладочная плата ПЛИС с загруженной конфигурацией</vt:lpstr>
      <vt:lpstr>Что дальше?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548</cp:revision>
  <dcterms:created xsi:type="dcterms:W3CDTF">2017-07-07T14:07:24Z</dcterms:created>
  <dcterms:modified xsi:type="dcterms:W3CDTF">2017-09-22T15:32:11Z</dcterms:modified>
</cp:coreProperties>
</file>