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Old Standard TT"/>
      <p:regular r:id="rId50"/>
      <p:bold r:id="rId51"/>
      <p: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9A37B3-788D-40E3-A27A-B46AE3CB73F2}">
  <a:tblStyle styleId="{A59A37B3-788D-40E3-A27A-B46AE3CB73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ldStandardTT-bold.fntdata"/><Relationship Id="rId50" Type="http://schemas.openxmlformats.org/officeDocument/2006/relationships/font" Target="fonts/OldStandardTT-regular.fntdata"/><Relationship Id="rId52"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5be8e4c7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be8e4c7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5be8e4c7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be8e4c7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Code to convert xml to json </a:t>
            </a:r>
            <a:endParaRPr/>
          </a:p>
          <a:p>
            <a:pPr indent="-317500" lvl="0" marL="457200" rtl="0" algn="l">
              <a:spcBef>
                <a:spcPts val="0"/>
              </a:spcBef>
              <a:spcAft>
                <a:spcPts val="0"/>
              </a:spcAft>
              <a:buSzPts val="1400"/>
              <a:buAutoNum type="arabicPeriod"/>
            </a:pPr>
            <a:r>
              <a:rPr lang="en"/>
              <a:t>C</a:t>
            </a:r>
            <a:r>
              <a:rPr lang="en"/>
              <a:t>heck all the data type in each entry and make sure they are the same (Pre processing)</a:t>
            </a:r>
            <a:endParaRPr/>
          </a:p>
          <a:p>
            <a:pPr indent="-317500" lvl="1" marL="914400" rtl="0" algn="l">
              <a:spcBef>
                <a:spcPts val="0"/>
              </a:spcBef>
              <a:spcAft>
                <a:spcPts val="0"/>
              </a:spcAft>
              <a:buSzPts val="1400"/>
              <a:buAutoNum type="alphaLcPeriod"/>
            </a:pPr>
            <a:r>
              <a:rPr lang="en"/>
              <a:t>If they are different, convert each one to dictionary data type</a:t>
            </a:r>
            <a:endParaRPr/>
          </a:p>
          <a:p>
            <a:pPr indent="-317500" lvl="0" marL="457200" rtl="0" algn="l">
              <a:spcBef>
                <a:spcPts val="0"/>
              </a:spcBef>
              <a:spcAft>
                <a:spcPts val="0"/>
              </a:spcAft>
              <a:buSzPts val="1400"/>
              <a:buAutoNum type="arabicPeriod"/>
            </a:pPr>
            <a:r>
              <a:rPr lang="en"/>
              <a:t>The format can be ingested to </a:t>
            </a:r>
            <a:r>
              <a:rPr lang="en"/>
              <a:t>elasticsearch</a:t>
            </a:r>
            <a:r>
              <a:rPr lang="en"/>
              <a:t> team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be8e4c7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be8e4c7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5be8e4c73_1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5be8e4c73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be8e4c73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be8e4c73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5c40d09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5c40d09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5c9dd66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5c9dd66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5be8e4c73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5be8e4c73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c40d09b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c40d09b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5c9dd669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5c9dd669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Chaoran</a:t>
            </a:r>
            <a:endParaRPr/>
          </a:p>
          <a:p>
            <a:pPr indent="0" lvl="0" marL="0" rtl="0" algn="l">
              <a:spcBef>
                <a:spcPts val="0"/>
              </a:spcBef>
              <a:spcAft>
                <a:spcPts val="0"/>
              </a:spcAft>
              <a:buNone/>
            </a:pPr>
            <a:r>
              <a:rPr lang="en"/>
              <a:t>Metadata Extraction - Liling</a:t>
            </a:r>
            <a:endParaRPr/>
          </a:p>
          <a:p>
            <a:pPr indent="0" lvl="0" marL="0" rtl="0" algn="l">
              <a:spcBef>
                <a:spcPts val="0"/>
              </a:spcBef>
              <a:spcAft>
                <a:spcPts val="0"/>
              </a:spcAft>
              <a:buNone/>
            </a:pPr>
            <a:r>
              <a:rPr lang="en"/>
              <a:t>Text Extraction and Preprocessing - Chenhan + Aarohi</a:t>
            </a:r>
            <a:endParaRPr/>
          </a:p>
          <a:p>
            <a:pPr indent="0" lvl="0" marL="0" rtl="0" algn="l">
              <a:spcBef>
                <a:spcPts val="0"/>
              </a:spcBef>
              <a:spcAft>
                <a:spcPts val="0"/>
              </a:spcAft>
              <a:buNone/>
            </a:pPr>
            <a:r>
              <a:rPr lang="en"/>
              <a:t>Chapter Level Text Extraction - Rutwik</a:t>
            </a:r>
            <a:endParaRPr/>
          </a:p>
          <a:p>
            <a:pPr indent="0" lvl="0" marL="0" rtl="0" algn="l">
              <a:spcBef>
                <a:spcPts val="0"/>
              </a:spcBef>
              <a:spcAft>
                <a:spcPts val="0"/>
              </a:spcAft>
              <a:buNone/>
            </a:pPr>
            <a:r>
              <a:rPr lang="en"/>
              <a:t>Development of an Automated Suite - Kulendra</a:t>
            </a:r>
            <a:endParaRPr/>
          </a:p>
          <a:p>
            <a:pPr indent="0" lvl="0" marL="0" rtl="0" algn="l">
              <a:spcBef>
                <a:spcPts val="0"/>
              </a:spcBef>
              <a:spcAft>
                <a:spcPts val="0"/>
              </a:spcAft>
              <a:buNone/>
            </a:pPr>
            <a:r>
              <a:rPr lang="en"/>
              <a:t>Contribution and Future Work - Aarohi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5be8e4c73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5be8e4c73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5be8e4c7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5be8e4c7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5be8e4c7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5be8e4c7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5be8e4c7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5be8e4c7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5be8e4c7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5be8e4c7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be8e4c7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5be8e4c7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5be8e4c7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5be8e4c7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c40d09b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c40d09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5be8e4c73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5be8e4c7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5be8e4c73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be8e4c73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5be8e4c73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5be8e4c7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5be8e4c73_1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5be8e4c73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5be8e4c73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5be8e4c73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c9dd66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c9dd66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5c40d09b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5c40d09b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5c40d09b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5c40d09b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5be8e4c73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5be8e4c73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5be8e4c73_1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5be8e4c73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5c9dd66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5c9dd66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5be8e4c73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5be8e4c73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5be8e4c73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5be8e4c73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5be8e4c73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5be8e4c73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5be8e4c73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5be8e4c73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5be8e4c73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5be8e4c73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be8e4c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5be8e4c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be8e4c73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be8e4c73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79950" y="533000"/>
            <a:ext cx="8118600" cy="89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Storage and Retrieval</a:t>
            </a:r>
            <a:endParaRPr/>
          </a:p>
        </p:txBody>
      </p:sp>
      <p:sp>
        <p:nvSpPr>
          <p:cNvPr id="60" name="Google Shape;60;p13"/>
          <p:cNvSpPr txBox="1"/>
          <p:nvPr>
            <p:ph idx="1" type="subTitle"/>
          </p:nvPr>
        </p:nvSpPr>
        <p:spPr>
          <a:xfrm>
            <a:off x="380400" y="1687025"/>
            <a:ext cx="8318100" cy="3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CME</a:t>
            </a:r>
            <a:endParaRPr/>
          </a:p>
          <a:p>
            <a:pPr indent="0" lvl="0" marL="0" rtl="0" algn="l">
              <a:spcBef>
                <a:spcPts val="0"/>
              </a:spcBef>
              <a:spcAft>
                <a:spcPts val="0"/>
              </a:spcAft>
              <a:buClr>
                <a:schemeClr val="dk1"/>
              </a:buClr>
              <a:buSzPts val="1100"/>
              <a:buFont typeface="Arial"/>
              <a:buNone/>
            </a:pPr>
            <a:r>
              <a:rPr lang="en"/>
              <a:t>Kulendra Kumar Kaushal, Rutwik Kulkarni, Aarohi Sumant, Chaoran Wang, Liling Yuan, Chenhan Yuan</a:t>
            </a:r>
            <a:endParaRPr/>
          </a:p>
          <a:p>
            <a:pPr indent="0" lvl="0" marL="0" rtl="0" algn="l">
              <a:spcBef>
                <a:spcPts val="0"/>
              </a:spcBef>
              <a:spcAft>
                <a:spcPts val="0"/>
              </a:spcAft>
              <a:buClr>
                <a:schemeClr val="dk1"/>
              </a:buClr>
              <a:buSzPts val="1100"/>
              <a:buFont typeface="Arial"/>
              <a:buNone/>
            </a:pPr>
            <a:br>
              <a:rPr lang="en"/>
            </a:br>
            <a:r>
              <a:rPr lang="en"/>
              <a:t>CS 5604: Information Storage and Retrieval, Fall 2019</a:t>
            </a:r>
            <a:br>
              <a:rPr lang="en"/>
            </a:br>
            <a:r>
              <a:rPr lang="en"/>
              <a:t>Instructor: Dr. Edward A. Fox</a:t>
            </a:r>
            <a:br>
              <a:rPr lang="en"/>
            </a:br>
            <a:r>
              <a:rPr lang="en"/>
              <a:t>Department of Computer Science, Virginia Tech</a:t>
            </a:r>
            <a:br>
              <a:rPr lang="en"/>
            </a:br>
            <a:r>
              <a:rPr lang="en"/>
              <a:t>Blacksburg, VA 24061</a:t>
            </a:r>
            <a:br>
              <a:rPr lang="en"/>
            </a:br>
            <a:r>
              <a:rPr lang="en"/>
              <a:t>December 05, 2019</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70000" y="445025"/>
            <a:ext cx="7911300" cy="61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GROBID-</a:t>
            </a:r>
            <a:r>
              <a:rPr b="1" lang="en">
                <a:solidFill>
                  <a:srgbClr val="000000"/>
                </a:solidFill>
              </a:rPr>
              <a:t>G</a:t>
            </a:r>
            <a:r>
              <a:rPr b="1" lang="en">
                <a:solidFill>
                  <a:schemeClr val="lt2"/>
                </a:solidFill>
              </a:rPr>
              <a:t>ene</a:t>
            </a:r>
            <a:r>
              <a:rPr b="1" lang="en">
                <a:solidFill>
                  <a:srgbClr val="000000"/>
                </a:solidFill>
              </a:rPr>
              <a:t>R</a:t>
            </a:r>
            <a:r>
              <a:rPr b="1" lang="en">
                <a:solidFill>
                  <a:schemeClr val="lt2"/>
                </a:solidFill>
              </a:rPr>
              <a:t>ation</a:t>
            </a:r>
            <a:r>
              <a:rPr b="1" lang="en">
                <a:solidFill>
                  <a:srgbClr val="3796BF"/>
                </a:solidFill>
              </a:rPr>
              <a:t> </a:t>
            </a:r>
            <a:r>
              <a:rPr b="1" lang="en">
                <a:solidFill>
                  <a:srgbClr val="000000"/>
                </a:solidFill>
              </a:rPr>
              <a:t>O</a:t>
            </a:r>
            <a:r>
              <a:rPr b="1" lang="en">
                <a:solidFill>
                  <a:schemeClr val="lt2"/>
                </a:solidFill>
              </a:rPr>
              <a:t>f</a:t>
            </a:r>
            <a:r>
              <a:rPr b="1" lang="en">
                <a:solidFill>
                  <a:srgbClr val="3796BF"/>
                </a:solidFill>
              </a:rPr>
              <a:t> </a:t>
            </a:r>
            <a:r>
              <a:rPr b="1" lang="en">
                <a:solidFill>
                  <a:srgbClr val="000000"/>
                </a:solidFill>
              </a:rPr>
              <a:t>BI</a:t>
            </a:r>
            <a:r>
              <a:rPr b="1" lang="en">
                <a:solidFill>
                  <a:schemeClr val="lt2"/>
                </a:solidFill>
              </a:rPr>
              <a:t>bliographic</a:t>
            </a:r>
            <a:r>
              <a:rPr b="1" lang="en">
                <a:solidFill>
                  <a:srgbClr val="3796BF"/>
                </a:solidFill>
              </a:rPr>
              <a:t> </a:t>
            </a:r>
            <a:r>
              <a:rPr b="1" lang="en">
                <a:solidFill>
                  <a:srgbClr val="000000"/>
                </a:solidFill>
              </a:rPr>
              <a:t>D</a:t>
            </a:r>
            <a:r>
              <a:rPr b="1" lang="en">
                <a:solidFill>
                  <a:schemeClr val="lt2"/>
                </a:solidFill>
              </a:rPr>
              <a:t>ata</a:t>
            </a:r>
            <a:endParaRPr b="1">
              <a:solidFill>
                <a:schemeClr val="lt2"/>
              </a:solidFill>
            </a:endParaRPr>
          </a:p>
          <a:p>
            <a:pPr indent="0" lvl="0" marL="0" rtl="0" algn="just">
              <a:lnSpc>
                <a:spcPct val="115000"/>
              </a:lnSpc>
              <a:spcBef>
                <a:spcPts val="0"/>
              </a:spcBef>
              <a:spcAft>
                <a:spcPts val="0"/>
              </a:spcAft>
              <a:buClr>
                <a:schemeClr val="dk1"/>
              </a:buClr>
              <a:buSzPts val="1100"/>
              <a:buFont typeface="Arial"/>
              <a:buNone/>
            </a:pPr>
            <a:r>
              <a:t/>
            </a:r>
            <a:endParaRPr sz="1800"/>
          </a:p>
          <a:p>
            <a:pPr indent="0" lvl="0" marL="0" rtl="0" algn="just">
              <a:spcBef>
                <a:spcPts val="1600"/>
              </a:spcBef>
              <a:spcAft>
                <a:spcPts val="0"/>
              </a:spcAft>
              <a:buNone/>
            </a:pPr>
            <a:r>
              <a:t/>
            </a:r>
            <a:endParaRPr/>
          </a:p>
        </p:txBody>
      </p:sp>
      <p:pic>
        <p:nvPicPr>
          <p:cNvPr id="142" name="Google Shape;142;p22"/>
          <p:cNvPicPr preferRelativeResize="0"/>
          <p:nvPr/>
        </p:nvPicPr>
        <p:blipFill>
          <a:blip r:embed="rId3">
            <a:alphaModFix/>
          </a:blip>
          <a:stretch>
            <a:fillRect/>
          </a:stretch>
        </p:blipFill>
        <p:spPr>
          <a:xfrm>
            <a:off x="4572000" y="1058225"/>
            <a:ext cx="3568074" cy="2684625"/>
          </a:xfrm>
          <a:prstGeom prst="rect">
            <a:avLst/>
          </a:prstGeom>
          <a:noFill/>
          <a:ln>
            <a:noFill/>
          </a:ln>
        </p:spPr>
      </p:pic>
      <p:pic>
        <p:nvPicPr>
          <p:cNvPr id="143" name="Google Shape;143;p22"/>
          <p:cNvPicPr preferRelativeResize="0"/>
          <p:nvPr/>
        </p:nvPicPr>
        <p:blipFill>
          <a:blip r:embed="rId4">
            <a:alphaModFix/>
          </a:blip>
          <a:stretch>
            <a:fillRect/>
          </a:stretch>
        </p:blipFill>
        <p:spPr>
          <a:xfrm>
            <a:off x="1128225" y="1219188"/>
            <a:ext cx="1352550" cy="1352550"/>
          </a:xfrm>
          <a:prstGeom prst="rect">
            <a:avLst/>
          </a:prstGeom>
          <a:noFill/>
          <a:ln>
            <a:noFill/>
          </a:ln>
        </p:spPr>
      </p:pic>
      <p:pic>
        <p:nvPicPr>
          <p:cNvPr id="144" name="Google Shape;144;p22"/>
          <p:cNvPicPr preferRelativeResize="0"/>
          <p:nvPr/>
        </p:nvPicPr>
        <p:blipFill>
          <a:blip r:embed="rId5">
            <a:alphaModFix/>
          </a:blip>
          <a:stretch>
            <a:fillRect/>
          </a:stretch>
        </p:blipFill>
        <p:spPr>
          <a:xfrm>
            <a:off x="152400" y="4721200"/>
            <a:ext cx="342900" cy="247650"/>
          </a:xfrm>
          <a:prstGeom prst="rect">
            <a:avLst/>
          </a:prstGeom>
          <a:noFill/>
          <a:ln>
            <a:noFill/>
          </a:ln>
        </p:spPr>
      </p:pic>
      <p:sp>
        <p:nvSpPr>
          <p:cNvPr id="145" name="Google Shape;145;p22"/>
          <p:cNvSpPr/>
          <p:nvPr/>
        </p:nvSpPr>
        <p:spPr>
          <a:xfrm>
            <a:off x="3122950" y="1626513"/>
            <a:ext cx="1075800" cy="5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nvSpPr>
        <p:spPr>
          <a:xfrm>
            <a:off x="526675" y="3685775"/>
            <a:ext cx="7911300" cy="121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latin typeface="Old Standard TT"/>
                <a:ea typeface="Old Standard TT"/>
                <a:cs typeface="Old Standard TT"/>
                <a:sym typeface="Old Standard TT"/>
              </a:rPr>
              <a:t>GROBID takes the PDF format of each scientific document as the input and makes use of machine learning models (cascading of linear-chain CRF) for extracting the metadata from the document in XML format. As GROBID could extract </a:t>
            </a:r>
            <a:r>
              <a:rPr b="1" lang="en" sz="1600">
                <a:latin typeface="Old Standard TT"/>
                <a:ea typeface="Old Standard TT"/>
                <a:cs typeface="Old Standard TT"/>
                <a:sym typeface="Old Standard TT"/>
              </a:rPr>
              <a:t>maximum metadata</a:t>
            </a:r>
            <a:r>
              <a:rPr lang="en" sz="1600">
                <a:latin typeface="Old Standard TT"/>
                <a:ea typeface="Old Standard TT"/>
                <a:cs typeface="Old Standard TT"/>
                <a:sym typeface="Old Standard TT"/>
              </a:rPr>
              <a:t> with </a:t>
            </a:r>
            <a:r>
              <a:rPr b="1" lang="en" sz="1600">
                <a:latin typeface="Old Standard TT"/>
                <a:ea typeface="Old Standard TT"/>
                <a:cs typeface="Old Standard TT"/>
                <a:sym typeface="Old Standard TT"/>
              </a:rPr>
              <a:t>minimum noise</a:t>
            </a:r>
            <a:r>
              <a:rPr lang="en" sz="1600">
                <a:latin typeface="Old Standard TT"/>
                <a:ea typeface="Old Standard TT"/>
                <a:cs typeface="Old Standard TT"/>
                <a:sym typeface="Old Standard TT"/>
              </a:rPr>
              <a:t> it was selected as the parser for extracting the metadata.</a:t>
            </a:r>
            <a:endParaRPr sz="16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01975"/>
            <a:ext cx="4627500" cy="14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Conversion of Metadata into ingestible format</a:t>
            </a:r>
            <a:endParaRPr/>
          </a:p>
        </p:txBody>
      </p:sp>
      <p:pic>
        <p:nvPicPr>
          <p:cNvPr id="152" name="Google Shape;152;p23"/>
          <p:cNvPicPr preferRelativeResize="0"/>
          <p:nvPr/>
        </p:nvPicPr>
        <p:blipFill>
          <a:blip r:embed="rId3">
            <a:alphaModFix/>
          </a:blip>
          <a:stretch>
            <a:fillRect/>
          </a:stretch>
        </p:blipFill>
        <p:spPr>
          <a:xfrm>
            <a:off x="311700" y="1872275"/>
            <a:ext cx="3568074" cy="2684625"/>
          </a:xfrm>
          <a:prstGeom prst="rect">
            <a:avLst/>
          </a:prstGeom>
          <a:noFill/>
          <a:ln>
            <a:noFill/>
          </a:ln>
        </p:spPr>
      </p:pic>
      <p:sp>
        <p:nvSpPr>
          <p:cNvPr id="153" name="Google Shape;153;p23"/>
          <p:cNvSpPr/>
          <p:nvPr/>
        </p:nvSpPr>
        <p:spPr>
          <a:xfrm>
            <a:off x="4034100" y="2853813"/>
            <a:ext cx="1075800" cy="5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3"/>
          <p:cNvPicPr preferRelativeResize="0"/>
          <p:nvPr/>
        </p:nvPicPr>
        <p:blipFill>
          <a:blip r:embed="rId4">
            <a:alphaModFix/>
          </a:blip>
          <a:stretch>
            <a:fillRect/>
          </a:stretch>
        </p:blipFill>
        <p:spPr>
          <a:xfrm>
            <a:off x="5109900" y="145375"/>
            <a:ext cx="3084957" cy="3780474"/>
          </a:xfrm>
          <a:prstGeom prst="rect">
            <a:avLst/>
          </a:prstGeom>
          <a:noFill/>
          <a:ln>
            <a:noFill/>
          </a:ln>
        </p:spPr>
      </p:pic>
      <p:pic>
        <p:nvPicPr>
          <p:cNvPr id="155" name="Google Shape;155;p23"/>
          <p:cNvPicPr preferRelativeResize="0"/>
          <p:nvPr/>
        </p:nvPicPr>
        <p:blipFill>
          <a:blip r:embed="rId5">
            <a:alphaModFix/>
          </a:blip>
          <a:stretch>
            <a:fillRect/>
          </a:stretch>
        </p:blipFill>
        <p:spPr>
          <a:xfrm>
            <a:off x="5109892" y="3925850"/>
            <a:ext cx="3871632" cy="73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Char char="●"/>
            </a:pPr>
            <a:r>
              <a:rPr b="1" lang="en" sz="2400"/>
              <a:t>RQ 1</a:t>
            </a:r>
            <a:r>
              <a:rPr lang="en" sz="2400"/>
              <a:t>: Can we extract metadata from an ETD document, and transform it into a format that can be ingested into Elasticsearch?</a:t>
            </a:r>
            <a:endParaRPr sz="2400"/>
          </a:p>
          <a:p>
            <a:pPr indent="0" lvl="0" marL="0" rtl="0" algn="l">
              <a:spcBef>
                <a:spcPts val="1200"/>
              </a:spcBef>
              <a:spcAft>
                <a:spcPts val="0"/>
              </a:spcAft>
              <a:buNone/>
            </a:pPr>
            <a:r>
              <a:t/>
            </a:r>
            <a:endParaRPr/>
          </a:p>
        </p:txBody>
      </p:sp>
      <p:sp>
        <p:nvSpPr>
          <p:cNvPr id="161" name="Google Shape;161;p24"/>
          <p:cNvSpPr txBox="1"/>
          <p:nvPr>
            <p:ph idx="1" type="body"/>
          </p:nvPr>
        </p:nvSpPr>
        <p:spPr>
          <a:xfrm>
            <a:off x="311700" y="1932800"/>
            <a:ext cx="8520600" cy="2636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Comparison of Parsers</a:t>
            </a:r>
            <a:endParaRPr/>
          </a:p>
          <a:p>
            <a:pPr indent="-342900" lvl="0" marL="457200" rtl="0" algn="just">
              <a:spcBef>
                <a:spcPts val="0"/>
              </a:spcBef>
              <a:spcAft>
                <a:spcPts val="0"/>
              </a:spcAft>
              <a:buSzPts val="1800"/>
              <a:buAutoNum type="arabicPeriod"/>
            </a:pPr>
            <a:r>
              <a:rPr lang="en"/>
              <a:t>Use GROBID to extract metadata</a:t>
            </a:r>
            <a:endParaRPr/>
          </a:p>
          <a:p>
            <a:pPr indent="-342900" lvl="0" marL="457200" rtl="0" algn="just">
              <a:spcBef>
                <a:spcPts val="0"/>
              </a:spcBef>
              <a:spcAft>
                <a:spcPts val="0"/>
              </a:spcAft>
              <a:buSzPts val="1800"/>
              <a:buAutoNum type="arabicPeriod"/>
            </a:pPr>
            <a:r>
              <a:rPr lang="en"/>
              <a:t>Convert the extracted metadata into ingestible format</a:t>
            </a:r>
            <a:endParaRPr/>
          </a:p>
          <a:p>
            <a:pPr indent="-342900" lvl="0" marL="457200" rtl="0" algn="just">
              <a:spcBef>
                <a:spcPts val="0"/>
              </a:spcBef>
              <a:spcAft>
                <a:spcPts val="0"/>
              </a:spcAft>
              <a:buSzPts val="1800"/>
              <a:buAutoNum type="arabicPeriod"/>
            </a:pPr>
            <a:r>
              <a:rPr lang="en"/>
              <a:t>The data of small subset (2017 ETDs) and larger dataset (all 30K ETDs) is ingested.</a:t>
            </a:r>
            <a:endParaRPr/>
          </a:p>
          <a:p>
            <a:pPr indent="-342900" lvl="0" marL="457200" rtl="0" algn="just">
              <a:spcBef>
                <a:spcPts val="0"/>
              </a:spcBef>
              <a:spcAft>
                <a:spcPts val="0"/>
              </a:spcAft>
              <a:buSzPts val="1800"/>
              <a:buAutoNum type="arabicPeriod"/>
            </a:pPr>
            <a:r>
              <a:rPr lang="en"/>
              <a:t>Evaluated whether the obtained data is in correct format ( To be discussed in the next sections)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512700" y="1174325"/>
            <a:ext cx="8118600" cy="22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Extraction and Preprocessing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and Need</a:t>
            </a:r>
            <a:endParaRPr/>
          </a:p>
        </p:txBody>
      </p:sp>
      <p:sp>
        <p:nvSpPr>
          <p:cNvPr id="172" name="Google Shape;172;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In order to facilitate full text search for the ETDs, extraction of full texts and adding this as a field in the metadata is necessary.</a:t>
            </a:r>
            <a:endParaRPr/>
          </a:p>
          <a:p>
            <a:pPr indent="0" lvl="0" marL="457200" rtl="0" algn="just">
              <a:spcBef>
                <a:spcPts val="0"/>
              </a:spcBef>
              <a:spcAft>
                <a:spcPts val="0"/>
              </a:spcAft>
              <a:buNone/>
            </a:pPr>
            <a:r>
              <a:t/>
            </a:r>
            <a:endParaRPr/>
          </a:p>
          <a:p>
            <a:pPr indent="-342900" lvl="0" marL="457200" rtl="0" algn="just">
              <a:spcBef>
                <a:spcPts val="1600"/>
              </a:spcBef>
              <a:spcAft>
                <a:spcPts val="0"/>
              </a:spcAft>
              <a:buSzPts val="1800"/>
              <a:buAutoNum type="arabicPeriod"/>
            </a:pPr>
            <a:r>
              <a:rPr lang="en"/>
              <a:t>Additionally, the Text Analysis and Machine Learning Team needed the preprocessed data for implementing machine learning algorithms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Extraction</a:t>
            </a:r>
            <a:endParaRPr/>
          </a:p>
        </p:txBody>
      </p:sp>
      <p:sp>
        <p:nvSpPr>
          <p:cNvPr id="178" name="Google Shape;178;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Toolkits used to convert PDF to text: </a:t>
            </a:r>
            <a:endParaRPr/>
          </a:p>
          <a:p>
            <a:pPr indent="-342900" lvl="0" marL="457200" rtl="0" algn="l">
              <a:spcBef>
                <a:spcPts val="1600"/>
              </a:spcBef>
              <a:spcAft>
                <a:spcPts val="0"/>
              </a:spcAft>
              <a:buSzPts val="1800"/>
              <a:buChar char="●"/>
            </a:pPr>
            <a:r>
              <a:rPr lang="en"/>
              <a:t>PyPDF2</a:t>
            </a:r>
            <a:endParaRPr/>
          </a:p>
          <a:p>
            <a:pPr indent="0" lvl="0" marL="0" rtl="0" algn="l">
              <a:spcBef>
                <a:spcPts val="1600"/>
              </a:spcBef>
              <a:spcAft>
                <a:spcPts val="0"/>
              </a:spcAft>
              <a:buNone/>
            </a:pPr>
            <a:r>
              <a:rPr lang="en"/>
              <a:t>       APIs are reachable; </a:t>
            </a:r>
            <a:endParaRPr/>
          </a:p>
          <a:p>
            <a:pPr indent="-342900" lvl="0" marL="457200" rtl="0" algn="l">
              <a:spcBef>
                <a:spcPts val="1600"/>
              </a:spcBef>
              <a:spcAft>
                <a:spcPts val="0"/>
              </a:spcAft>
              <a:buSzPts val="1800"/>
              <a:buChar char="●"/>
            </a:pPr>
            <a:r>
              <a:rPr lang="en"/>
              <a:t>PDFminer.six</a:t>
            </a:r>
            <a:endParaRPr/>
          </a:p>
          <a:p>
            <a:pPr indent="0" lvl="0" marL="457200" rtl="0" algn="l">
              <a:spcBef>
                <a:spcPts val="1600"/>
              </a:spcBef>
              <a:spcAft>
                <a:spcPts val="0"/>
              </a:spcAft>
              <a:buNone/>
            </a:pPr>
            <a:r>
              <a:rPr lang="en"/>
              <a:t>Only scripts are offered to extract PDF, no APIs document.</a:t>
            </a:r>
            <a:endParaRPr/>
          </a:p>
          <a:p>
            <a:pPr indent="0" lvl="0" marL="457200" rtl="0" algn="l">
              <a:spcBef>
                <a:spcPts val="1600"/>
              </a:spcBef>
              <a:spcAft>
                <a:spcPts val="1600"/>
              </a:spcAft>
              <a:buNone/>
            </a:pPr>
            <a:r>
              <a:rPr lang="en"/>
              <a:t>Still under developing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idx="1" type="body"/>
          </p:nvPr>
        </p:nvSpPr>
        <p:spPr>
          <a:xfrm>
            <a:off x="311700" y="137525"/>
            <a:ext cx="8520600" cy="47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PyPDF2</a:t>
            </a:r>
            <a:endParaRPr/>
          </a:p>
          <a:p>
            <a:pPr indent="0" lvl="0" marL="76200" marR="76200" rtl="0" algn="l">
              <a:spcBef>
                <a:spcPts val="1600"/>
              </a:spcBef>
              <a:spcAft>
                <a:spcPts val="0"/>
              </a:spcAft>
              <a:buNone/>
            </a:pPr>
            <a:r>
              <a:rPr lang="en" sz="1400">
                <a:solidFill>
                  <a:srgbClr val="303336"/>
                </a:solidFill>
                <a:highlight>
                  <a:srgbClr val="EFF0F1"/>
                </a:highlight>
                <a:latin typeface="Courier New"/>
                <a:ea typeface="Courier New"/>
                <a:cs typeface="Courier New"/>
                <a:sym typeface="Courier New"/>
              </a:rPr>
              <a:t>ERROR : </a:t>
            </a:r>
            <a:r>
              <a:rPr lang="en" sz="1400">
                <a:solidFill>
                  <a:srgbClr val="2B91AF"/>
                </a:solidFill>
                <a:highlight>
                  <a:srgbClr val="EFF0F1"/>
                </a:highlight>
                <a:latin typeface="Courier New"/>
                <a:ea typeface="Courier New"/>
                <a:cs typeface="Courier New"/>
                <a:sym typeface="Courier New"/>
              </a:rPr>
              <a:t>TypeError</a:t>
            </a:r>
            <a:r>
              <a:rPr lang="en" sz="1400">
                <a:solidFill>
                  <a:srgbClr val="303336"/>
                </a:solidFill>
                <a:highlight>
                  <a:srgbClr val="EFF0F1"/>
                </a:highlight>
                <a:latin typeface="Courier New"/>
                <a:ea typeface="Courier New"/>
                <a:cs typeface="Courier New"/>
                <a:sym typeface="Courier New"/>
              </a:rPr>
              <a:t>: ord() expected string of length </a:t>
            </a:r>
            <a:r>
              <a:rPr lang="en" sz="1400">
                <a:solidFill>
                  <a:srgbClr val="7D2727"/>
                </a:solidFill>
                <a:highlight>
                  <a:srgbClr val="EFF0F1"/>
                </a:highlight>
                <a:latin typeface="Courier New"/>
                <a:ea typeface="Courier New"/>
                <a:cs typeface="Courier New"/>
                <a:sym typeface="Courier New"/>
              </a:rPr>
              <a:t>1</a:t>
            </a:r>
            <a:r>
              <a:rPr lang="en" sz="1400">
                <a:solidFill>
                  <a:srgbClr val="303336"/>
                </a:solidFill>
                <a:highlight>
                  <a:srgbClr val="EFF0F1"/>
                </a:highlight>
                <a:latin typeface="Courier New"/>
                <a:ea typeface="Courier New"/>
                <a:cs typeface="Courier New"/>
                <a:sym typeface="Courier New"/>
              </a:rPr>
              <a:t>, but int found</a:t>
            </a:r>
            <a:endParaRPr sz="1400">
              <a:solidFill>
                <a:srgbClr val="303336"/>
              </a:solidFill>
              <a:highlight>
                <a:srgbClr val="EFF0F1"/>
              </a:highlight>
              <a:latin typeface="Courier New"/>
              <a:ea typeface="Courier New"/>
              <a:cs typeface="Courier New"/>
              <a:sym typeface="Courier New"/>
            </a:endParaRPr>
          </a:p>
          <a:p>
            <a:pPr indent="0" lvl="0" marL="76200" marR="76200" rtl="0" algn="l">
              <a:spcBef>
                <a:spcPts val="1100"/>
              </a:spcBef>
              <a:spcAft>
                <a:spcPts val="0"/>
              </a:spcAft>
              <a:buNone/>
            </a:pPr>
            <a:r>
              <a:t/>
            </a:r>
            <a:endParaRPr sz="1400">
              <a:solidFill>
                <a:srgbClr val="303336"/>
              </a:solidFill>
              <a:highlight>
                <a:srgbClr val="EFF0F1"/>
              </a:highlight>
              <a:latin typeface="Courier New"/>
              <a:ea typeface="Courier New"/>
              <a:cs typeface="Courier New"/>
              <a:sym typeface="Courier New"/>
            </a:endParaRPr>
          </a:p>
          <a:p>
            <a:pPr indent="0" lvl="0" marL="76200" marR="76200" rtl="0" algn="l">
              <a:spcBef>
                <a:spcPts val="1100"/>
              </a:spcBef>
              <a:spcAft>
                <a:spcPts val="0"/>
              </a:spcAft>
              <a:buNone/>
            </a:pPr>
            <a:r>
              <a:rPr lang="en">
                <a:solidFill>
                  <a:srgbClr val="303336"/>
                </a:solidFill>
              </a:rPr>
              <a:t>This </a:t>
            </a:r>
            <a:r>
              <a:rPr lang="en">
                <a:solidFill>
                  <a:srgbClr val="303336"/>
                </a:solidFill>
              </a:rPr>
              <a:t>happens</a:t>
            </a:r>
            <a:r>
              <a:rPr lang="en">
                <a:solidFill>
                  <a:srgbClr val="303336"/>
                </a:solidFill>
              </a:rPr>
              <a:t> when decoding LZW </a:t>
            </a:r>
            <a:r>
              <a:rPr lang="en">
                <a:solidFill>
                  <a:srgbClr val="303336"/>
                </a:solidFill>
              </a:rPr>
              <a:t>algorithm</a:t>
            </a:r>
            <a:r>
              <a:rPr lang="en">
                <a:solidFill>
                  <a:srgbClr val="303336"/>
                </a:solidFill>
              </a:rPr>
              <a:t> </a:t>
            </a:r>
            <a:endParaRPr>
              <a:solidFill>
                <a:srgbClr val="303336"/>
              </a:solidFill>
            </a:endParaRPr>
          </a:p>
          <a:p>
            <a:pPr indent="0" lvl="0" marL="76200" marR="76200" rtl="0" algn="l">
              <a:spcBef>
                <a:spcPts val="1100"/>
              </a:spcBef>
              <a:spcAft>
                <a:spcPts val="0"/>
              </a:spcAft>
              <a:buNone/>
            </a:pPr>
            <a:r>
              <a:rPr lang="en" sz="1400">
                <a:solidFill>
                  <a:srgbClr val="545454"/>
                </a:solidFill>
              </a:rPr>
              <a:t>Lempel–Ziv–Welch</a:t>
            </a:r>
            <a:r>
              <a:rPr lang="en" sz="1400">
                <a:solidFill>
                  <a:srgbClr val="303336"/>
                </a:solidFill>
              </a:rPr>
              <a:t> (</a:t>
            </a:r>
            <a:r>
              <a:rPr lang="en" sz="1400">
                <a:solidFill>
                  <a:srgbClr val="303336"/>
                </a:solidFill>
              </a:rPr>
              <a:t>LZW) is a compressing </a:t>
            </a:r>
            <a:r>
              <a:rPr lang="en" sz="1400">
                <a:solidFill>
                  <a:srgbClr val="303336"/>
                </a:solidFill>
              </a:rPr>
              <a:t>algorithm</a:t>
            </a:r>
            <a:r>
              <a:rPr lang="en" sz="1400">
                <a:solidFill>
                  <a:srgbClr val="303336"/>
                </a:solidFill>
              </a:rPr>
              <a:t> based on reference dictionary</a:t>
            </a:r>
            <a:endParaRPr sz="1400">
              <a:solidFill>
                <a:srgbClr val="303336"/>
              </a:solidFill>
            </a:endParaRPr>
          </a:p>
          <a:p>
            <a:pPr indent="0" lvl="0" marL="76200" marR="76200" rtl="0" algn="l">
              <a:spcBef>
                <a:spcPts val="1100"/>
              </a:spcBef>
              <a:spcAft>
                <a:spcPts val="0"/>
              </a:spcAft>
              <a:buNone/>
            </a:pPr>
            <a:r>
              <a:rPr lang="en" sz="1400">
                <a:solidFill>
                  <a:srgbClr val="FF0000"/>
                </a:solidFill>
                <a:highlight>
                  <a:srgbClr val="EFF0F1"/>
                </a:highlight>
                <a:latin typeface="Courier New"/>
                <a:ea typeface="Courier New"/>
                <a:cs typeface="Courier New"/>
                <a:sym typeface="Courier New"/>
              </a:rPr>
              <a:t>Line 205</a:t>
            </a:r>
            <a:r>
              <a:rPr lang="en" sz="1400">
                <a:solidFill>
                  <a:srgbClr val="303336"/>
                </a:solidFill>
                <a:highlight>
                  <a:srgbClr val="EFF0F1"/>
                </a:highlight>
                <a:latin typeface="Courier New"/>
                <a:ea typeface="Courier New"/>
                <a:cs typeface="Courier New"/>
                <a:sym typeface="Courier New"/>
              </a:rPr>
              <a:t>       </a:t>
            </a:r>
            <a:r>
              <a:rPr lang="en" sz="1400">
                <a:solidFill>
                  <a:srgbClr val="303336"/>
                </a:solidFill>
                <a:highlight>
                  <a:srgbClr val="EFF0F1"/>
                </a:highlight>
                <a:latin typeface="Courier New"/>
                <a:ea typeface="Courier New"/>
                <a:cs typeface="Courier New"/>
                <a:sym typeface="Courier New"/>
              </a:rPr>
              <a:t>nextbits=ord(self.data[self.bytepos])</a:t>
            </a:r>
            <a:endParaRPr>
              <a:solidFill>
                <a:srgbClr val="303336"/>
              </a:solidFill>
            </a:endParaRPr>
          </a:p>
          <a:p>
            <a:pPr indent="0" lvl="0" marL="76200" marR="76200" rtl="0" algn="l">
              <a:spcBef>
                <a:spcPts val="1100"/>
              </a:spcBef>
              <a:spcAft>
                <a:spcPts val="0"/>
              </a:spcAft>
              <a:buNone/>
            </a:pPr>
            <a:r>
              <a:rPr lang="en">
                <a:solidFill>
                  <a:srgbClr val="303336"/>
                </a:solidFill>
              </a:rPr>
              <a:t>The decoding processing will probably generate </a:t>
            </a:r>
            <a:r>
              <a:rPr b="1" lang="en">
                <a:solidFill>
                  <a:srgbClr val="303336"/>
                </a:solidFill>
              </a:rPr>
              <a:t>integer</a:t>
            </a:r>
            <a:r>
              <a:rPr lang="en">
                <a:solidFill>
                  <a:srgbClr val="303336"/>
                </a:solidFill>
              </a:rPr>
              <a:t> instead of string.</a:t>
            </a:r>
            <a:endParaRPr>
              <a:solidFill>
                <a:srgbClr val="303336"/>
              </a:solidFill>
            </a:endParaRPr>
          </a:p>
          <a:p>
            <a:pPr indent="0" lvl="0" marL="76200" marR="76200" rtl="0" algn="l">
              <a:spcBef>
                <a:spcPts val="1100"/>
              </a:spcBef>
              <a:spcAft>
                <a:spcPts val="0"/>
              </a:spcAft>
              <a:buNone/>
            </a:pPr>
            <a:r>
              <a:rPr lang="en">
                <a:solidFill>
                  <a:srgbClr val="303336"/>
                </a:solidFill>
              </a:rPr>
              <a:t>To address this issue, a new </a:t>
            </a:r>
            <a:r>
              <a:rPr b="1" lang="en">
                <a:solidFill>
                  <a:srgbClr val="303336"/>
                </a:solidFill>
              </a:rPr>
              <a:t>ord() function</a:t>
            </a:r>
            <a:r>
              <a:rPr lang="en">
                <a:solidFill>
                  <a:srgbClr val="303336"/>
                </a:solidFill>
              </a:rPr>
              <a:t> is re-defined (override the built-in)</a:t>
            </a:r>
            <a:r>
              <a:rPr lang="en">
                <a:solidFill>
                  <a:srgbClr val="303336"/>
                </a:solidFill>
              </a:rPr>
              <a:t> </a:t>
            </a:r>
            <a:endParaRPr>
              <a:solidFill>
                <a:srgbClr val="303336"/>
              </a:solidFill>
            </a:endParaRPr>
          </a:p>
          <a:p>
            <a:pPr indent="0" lvl="0" marL="76200" marR="76200" rtl="0" algn="l">
              <a:spcBef>
                <a:spcPts val="1100"/>
              </a:spcBef>
              <a:spcAft>
                <a:spcPts val="0"/>
              </a:spcAft>
              <a:buNone/>
            </a:pPr>
            <a:r>
              <a:t/>
            </a:r>
            <a:endParaRPr sz="1400">
              <a:solidFill>
                <a:srgbClr val="303336"/>
              </a:solidFill>
              <a:highlight>
                <a:srgbClr val="EFF0F1"/>
              </a:highlight>
              <a:latin typeface="Courier New"/>
              <a:ea typeface="Courier New"/>
              <a:cs typeface="Courier New"/>
              <a:sym typeface="Courier New"/>
            </a:endParaRPr>
          </a:p>
          <a:p>
            <a:pPr indent="0" lvl="0" marL="76200" marR="76200" rtl="0" algn="l">
              <a:spcBef>
                <a:spcPts val="1100"/>
              </a:spcBef>
              <a:spcAft>
                <a:spcPts val="0"/>
              </a:spcAft>
              <a:buClr>
                <a:schemeClr val="dk1"/>
              </a:buClr>
              <a:buSzPts val="1100"/>
              <a:buFont typeface="Arial"/>
              <a:buNone/>
            </a:pPr>
            <a:r>
              <a:t/>
            </a:r>
            <a:endParaRPr sz="1400">
              <a:solidFill>
                <a:srgbClr val="303336"/>
              </a:solidFill>
              <a:highlight>
                <a:srgbClr val="EFF0F1"/>
              </a:highlight>
              <a:latin typeface="Courier New"/>
              <a:ea typeface="Courier New"/>
              <a:cs typeface="Courier New"/>
              <a:sym typeface="Courier New"/>
            </a:endParaRPr>
          </a:p>
          <a:p>
            <a:pPr indent="0" lvl="0" marL="0" rtl="0" algn="l">
              <a:spcBef>
                <a:spcPts val="11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266875" y="864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Garbage values in the extracted text</a:t>
            </a:r>
            <a:endParaRPr/>
          </a:p>
        </p:txBody>
      </p:sp>
      <p:sp>
        <p:nvSpPr>
          <p:cNvPr id="189" name="Google Shape;189;p29"/>
          <p:cNvSpPr txBox="1"/>
          <p:nvPr>
            <p:ph idx="1" type="body"/>
          </p:nvPr>
        </p:nvSpPr>
        <p:spPr>
          <a:xfrm>
            <a:off x="311700" y="779500"/>
            <a:ext cx="8520600" cy="417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full text documents contained a lot of garbage data and redundant numerical values which needed to be removed.</a:t>
            </a:r>
            <a:endParaRPr/>
          </a:p>
          <a:p>
            <a:pPr indent="0" lvl="0" marL="0" rtl="0" algn="just">
              <a:lnSpc>
                <a:spcPct val="120000"/>
              </a:lnSpc>
              <a:spcBef>
                <a:spcPts val="1600"/>
              </a:spcBef>
              <a:spcAft>
                <a:spcPts val="0"/>
              </a:spcAft>
              <a:buNone/>
            </a:pPr>
            <a:r>
              <a:rPr lang="en"/>
              <a:t>For example:</a:t>
            </a:r>
            <a:endParaRPr/>
          </a:p>
          <a:p>
            <a:pPr indent="-342900" lvl="0" marL="457200" rtl="0" algn="just">
              <a:lnSpc>
                <a:spcPct val="120000"/>
              </a:lnSpc>
              <a:spcBef>
                <a:spcPts val="0"/>
              </a:spcBef>
              <a:spcAft>
                <a:spcPts val="0"/>
              </a:spcAft>
              <a:buSzPts val="1800"/>
              <a:buChar char="●"/>
            </a:pPr>
            <a:r>
              <a:rPr lang="en"/>
              <a:t>b</a:t>
            </a:r>
            <a:r>
              <a:rPr lang="en"/>
              <a:t>' at the start of the extracted text.</a:t>
            </a:r>
            <a:endParaRPr/>
          </a:p>
          <a:p>
            <a:pPr indent="-342900" lvl="0" marL="457200" rtl="0" algn="just">
              <a:lnSpc>
                <a:spcPct val="120000"/>
              </a:lnSpc>
              <a:spcBef>
                <a:spcPts val="0"/>
              </a:spcBef>
              <a:spcAft>
                <a:spcPts val="0"/>
              </a:spcAft>
              <a:buSzPts val="1800"/>
              <a:buChar char="●"/>
            </a:pPr>
            <a:r>
              <a:rPr lang="en"/>
              <a:t>[23]: Reference numbers are garbage values for clustering</a:t>
            </a:r>
            <a:endParaRPr/>
          </a:p>
          <a:p>
            <a:pPr indent="-342900" lvl="0" marL="457200" rtl="0" algn="just">
              <a:lnSpc>
                <a:spcPct val="120000"/>
              </a:lnSpc>
              <a:spcBef>
                <a:spcPts val="0"/>
              </a:spcBef>
              <a:spcAft>
                <a:spcPts val="0"/>
              </a:spcAft>
              <a:buSzPts val="1800"/>
              <a:buChar char="●"/>
            </a:pPr>
            <a:r>
              <a:rPr lang="en"/>
              <a:t>Figure 4.1: Figure numbers area also irrelevant for clustering</a:t>
            </a:r>
            <a:endParaRPr/>
          </a:p>
          <a:p>
            <a:pPr indent="-342900" lvl="0" marL="457200" rtl="0" algn="just">
              <a:lnSpc>
                <a:spcPct val="120000"/>
              </a:lnSpc>
              <a:spcBef>
                <a:spcPts val="0"/>
              </a:spcBef>
              <a:spcAft>
                <a:spcPts val="0"/>
              </a:spcAft>
              <a:buSzPts val="1800"/>
              <a:buChar char="●"/>
            </a:pPr>
            <a:r>
              <a:rPr lang="en"/>
              <a:t>PDF parsers are not able to extract contents of the image and hence produce garbage value, so such garbage strings are </a:t>
            </a:r>
            <a:r>
              <a:rPr lang="en"/>
              <a:t>removed</a:t>
            </a:r>
            <a:r>
              <a:rPr lang="en"/>
              <a:t>, 51sin()kNzzkFmgmx12223242(.)NNNNfFFFF1234(.) </a:t>
            </a:r>
            <a:endParaRPr/>
          </a:p>
          <a:p>
            <a:pPr indent="-342900" lvl="0" marL="457200" rtl="0" algn="just">
              <a:lnSpc>
                <a:spcPct val="120000"/>
              </a:lnSpc>
              <a:spcBef>
                <a:spcPts val="0"/>
              </a:spcBef>
              <a:spcAft>
                <a:spcPts val="0"/>
              </a:spcAft>
              <a:buSzPts val="1800"/>
              <a:buChar char="●"/>
            </a:pPr>
            <a:r>
              <a:rPr lang="en"/>
              <a:t>PDF parsers are also not able to extract the formulae from the document and these formulate appear as  garbage and are removed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95" name="Google Shape;195;p30"/>
          <p:cNvSpPr txBox="1"/>
          <p:nvPr>
            <p:ph idx="1" type="body"/>
          </p:nvPr>
        </p:nvSpPr>
        <p:spPr>
          <a:xfrm>
            <a:off x="311700" y="1171600"/>
            <a:ext cx="8520600" cy="3808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Used NLTK library in Python to remove stop words.</a:t>
            </a:r>
            <a:endParaRPr/>
          </a:p>
          <a:p>
            <a:pPr indent="0" lvl="0" marL="457200" rtl="0" algn="just">
              <a:spcBef>
                <a:spcPts val="0"/>
              </a:spcBef>
              <a:spcAft>
                <a:spcPts val="0"/>
              </a:spcAft>
              <a:buNone/>
            </a:pPr>
            <a:r>
              <a:rPr lang="en"/>
              <a:t>stopwords.words('english') </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AutoNum type="arabicPeriod"/>
            </a:pPr>
            <a:r>
              <a:rPr lang="en"/>
              <a:t>Used regular expression to remove the garbage values and irrelevant numerical  data. For example:</a:t>
            </a:r>
            <a:endParaRPr/>
          </a:p>
          <a:p>
            <a:pPr indent="-342900" lvl="0" marL="457200" rtl="0" algn="just">
              <a:spcBef>
                <a:spcPts val="0"/>
              </a:spcBef>
              <a:spcAft>
                <a:spcPts val="0"/>
              </a:spcAft>
              <a:buSzPts val="1800"/>
              <a:buChar char="-"/>
            </a:pPr>
            <a:r>
              <a:rPr lang="en"/>
              <a:t>R</a:t>
            </a:r>
            <a:r>
              <a:rPr lang="en"/>
              <a:t>eplace "..." by ""</a:t>
            </a:r>
            <a:endParaRPr/>
          </a:p>
          <a:p>
            <a:pPr indent="-342900" lvl="0" marL="457200" rtl="0" algn="just">
              <a:spcBef>
                <a:spcPts val="0"/>
              </a:spcBef>
              <a:spcAft>
                <a:spcPts val="0"/>
              </a:spcAft>
              <a:buSzPts val="1800"/>
              <a:buChar char="-"/>
            </a:pPr>
            <a:r>
              <a:rPr lang="en"/>
              <a:t>"[\d{1,20}]"</a:t>
            </a:r>
            <a:endParaRPr/>
          </a:p>
          <a:p>
            <a:pPr indent="457200" lvl="0" marL="0" rtl="0" algn="just">
              <a:spcBef>
                <a:spcPts val="0"/>
              </a:spcBef>
              <a:spcAft>
                <a:spcPts val="0"/>
              </a:spcAft>
              <a:buNone/>
            </a:pPr>
            <a:r>
              <a:rPr lang="en"/>
              <a:t>"[\d{1,20}\.\d{1,20}]"</a:t>
            </a:r>
            <a:endParaRPr/>
          </a:p>
          <a:p>
            <a:pPr indent="-342900" lvl="0" marL="457200" rtl="0" algn="just">
              <a:spcBef>
                <a:spcPts val="0"/>
              </a:spcBef>
              <a:spcAft>
                <a:spcPts val="0"/>
              </a:spcAft>
              <a:buSzPts val="1800"/>
              <a:buChar char="-"/>
            </a:pPr>
            <a:r>
              <a:rPr lang="en"/>
              <a:t>Replace "[\(\[].*?[\)\]]" by ""</a:t>
            </a:r>
            <a:endParaRPr/>
          </a:p>
          <a:p>
            <a:pPr indent="0" lvl="0" marL="0" rtl="0" algn="just">
              <a:spcBef>
                <a:spcPts val="0"/>
              </a:spcBef>
              <a:spcAft>
                <a:spcPts val="0"/>
              </a:spcAft>
              <a:buNone/>
            </a:pPr>
            <a:r>
              <a:t/>
            </a:r>
            <a:endParaRPr/>
          </a:p>
          <a:p>
            <a:pPr indent="-342900" lvl="0" marL="457200" rtl="0" algn="just">
              <a:spcBef>
                <a:spcPts val="0"/>
              </a:spcBef>
              <a:spcAft>
                <a:spcPts val="0"/>
              </a:spcAft>
              <a:buSzPts val="1800"/>
              <a:buAutoNum type="arabicPeriod"/>
            </a:pPr>
            <a:r>
              <a:rPr lang="en"/>
              <a:t>Extracting TF-IDF tags and abstracts separately for clustering</a:t>
            </a:r>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pic>
        <p:nvPicPr>
          <p:cNvPr id="196" name="Google Shape;196;p30"/>
          <p:cNvPicPr preferRelativeResize="0"/>
          <p:nvPr/>
        </p:nvPicPr>
        <p:blipFill>
          <a:blip r:embed="rId3">
            <a:alphaModFix/>
          </a:blip>
          <a:stretch>
            <a:fillRect/>
          </a:stretch>
        </p:blipFill>
        <p:spPr>
          <a:xfrm>
            <a:off x="6145375" y="738975"/>
            <a:ext cx="2686925" cy="126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1"/>
          <p:cNvPicPr preferRelativeResize="0"/>
          <p:nvPr/>
        </p:nvPicPr>
        <p:blipFill>
          <a:blip r:embed="rId3">
            <a:alphaModFix/>
          </a:blip>
          <a:stretch>
            <a:fillRect/>
          </a:stretch>
        </p:blipFill>
        <p:spPr>
          <a:xfrm>
            <a:off x="86762" y="445025"/>
            <a:ext cx="8970474" cy="4114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6" name="Google Shape;66;p14"/>
          <p:cNvSpPr txBox="1"/>
          <p:nvPr/>
        </p:nvSpPr>
        <p:spPr>
          <a:xfrm>
            <a:off x="4741000" y="202500"/>
            <a:ext cx="4266600" cy="475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Introduction</a:t>
            </a:r>
            <a:endParaRPr sz="1800">
              <a:solidFill>
                <a:srgbClr val="FFFFFF"/>
              </a:solidFill>
              <a:latin typeface="Old Standard TT"/>
              <a:ea typeface="Old Standard TT"/>
              <a:cs typeface="Old Standard TT"/>
              <a:sym typeface="Old Standard TT"/>
            </a:endParaRPr>
          </a:p>
          <a:p>
            <a:pPr indent="-342900" lvl="0" marL="457200" rtl="0" algn="l">
              <a:spcBef>
                <a:spcPts val="100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Metadata Extraction</a:t>
            </a:r>
            <a:endParaRPr sz="1800">
              <a:solidFill>
                <a:srgbClr val="FFFFFF"/>
              </a:solidFill>
              <a:latin typeface="Old Standard TT"/>
              <a:ea typeface="Old Standard TT"/>
              <a:cs typeface="Old Standard TT"/>
              <a:sym typeface="Old Standard TT"/>
            </a:endParaRPr>
          </a:p>
          <a:p>
            <a:pPr indent="-342900" lvl="0" marL="457200" rtl="0" algn="l">
              <a:spcBef>
                <a:spcPts val="100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Text Extraction and Preprocessing</a:t>
            </a:r>
            <a:endParaRPr sz="1800">
              <a:solidFill>
                <a:srgbClr val="FFFFFF"/>
              </a:solidFill>
              <a:latin typeface="Old Standard TT"/>
              <a:ea typeface="Old Standard TT"/>
              <a:cs typeface="Old Standard TT"/>
              <a:sym typeface="Old Standard TT"/>
            </a:endParaRPr>
          </a:p>
          <a:p>
            <a:pPr indent="-342900" lvl="0" marL="457200" rtl="0" algn="l">
              <a:spcBef>
                <a:spcPts val="1000"/>
              </a:spcBef>
              <a:spcAft>
                <a:spcPts val="0"/>
              </a:spcAft>
              <a:buClr>
                <a:srgbClr val="FFFFFF"/>
              </a:buClr>
              <a:buSzPts val="1800"/>
              <a:buFont typeface="Old Standard TT"/>
              <a:buAutoNum type="arabicPeriod"/>
            </a:pPr>
            <a:r>
              <a:rPr lang="en" sz="1800">
                <a:solidFill>
                  <a:schemeClr val="lt1"/>
                </a:solidFill>
                <a:latin typeface="Old Standard TT"/>
                <a:ea typeface="Old Standard TT"/>
                <a:cs typeface="Old Standard TT"/>
                <a:sym typeface="Old Standard TT"/>
              </a:rPr>
              <a:t>Chapter Level Text Extraction</a:t>
            </a:r>
            <a:endParaRPr sz="1800">
              <a:solidFill>
                <a:srgbClr val="FFFFFF"/>
              </a:solidFill>
              <a:latin typeface="Old Standard TT"/>
              <a:ea typeface="Old Standard TT"/>
              <a:cs typeface="Old Standard TT"/>
              <a:sym typeface="Old Standard TT"/>
            </a:endParaRPr>
          </a:p>
          <a:p>
            <a:pPr indent="-342900" lvl="0" marL="457200" rtl="0" algn="l">
              <a:spcBef>
                <a:spcPts val="100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Development of an Automated Suite</a:t>
            </a:r>
            <a:endParaRPr sz="1800">
              <a:solidFill>
                <a:srgbClr val="FFFFFF"/>
              </a:solidFill>
              <a:latin typeface="Old Standard TT"/>
              <a:ea typeface="Old Standard TT"/>
              <a:cs typeface="Old Standard TT"/>
              <a:sym typeface="Old Standard TT"/>
            </a:endParaRPr>
          </a:p>
          <a:p>
            <a:pPr indent="-342900" lvl="0" marL="457200" rtl="0" algn="l">
              <a:spcBef>
                <a:spcPts val="100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Contribution</a:t>
            </a:r>
            <a:endParaRPr sz="1800">
              <a:solidFill>
                <a:srgbClr val="FFFFFF"/>
              </a:solidFill>
              <a:latin typeface="Old Standard TT"/>
              <a:ea typeface="Old Standard TT"/>
              <a:cs typeface="Old Standard TT"/>
              <a:sym typeface="Old Standard TT"/>
            </a:endParaRPr>
          </a:p>
          <a:p>
            <a:pPr indent="-342900" lvl="0" marL="457200" rtl="0" algn="l">
              <a:spcBef>
                <a:spcPts val="1000"/>
              </a:spcBef>
              <a:spcAft>
                <a:spcPts val="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Future Scope</a:t>
            </a:r>
            <a:endParaRPr sz="1800">
              <a:solidFill>
                <a:srgbClr val="FFFFFF"/>
              </a:solidFill>
              <a:latin typeface="Old Standard TT"/>
              <a:ea typeface="Old Standard TT"/>
              <a:cs typeface="Old Standard TT"/>
              <a:sym typeface="Old Standard TT"/>
            </a:endParaRPr>
          </a:p>
          <a:p>
            <a:pPr indent="-342900" lvl="0" marL="457200" rtl="0" algn="l">
              <a:spcBef>
                <a:spcPts val="1000"/>
              </a:spcBef>
              <a:spcAft>
                <a:spcPts val="1000"/>
              </a:spcAft>
              <a:buClr>
                <a:srgbClr val="FFFFFF"/>
              </a:buClr>
              <a:buSzPts val="1800"/>
              <a:buFont typeface="Old Standard TT"/>
              <a:buAutoNum type="arabicPeriod"/>
            </a:pPr>
            <a:r>
              <a:rPr lang="en" sz="1800">
                <a:solidFill>
                  <a:srgbClr val="FFFFFF"/>
                </a:solidFill>
                <a:latin typeface="Old Standard TT"/>
                <a:ea typeface="Old Standard TT"/>
                <a:cs typeface="Old Standard TT"/>
                <a:sym typeface="Old Standard TT"/>
              </a:rPr>
              <a:t>Acknowledgements</a:t>
            </a:r>
            <a:endParaRPr sz="1800">
              <a:solidFill>
                <a:srgbClr val="FFFFFF"/>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14166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Char char="●"/>
            </a:pPr>
            <a:r>
              <a:rPr b="1" lang="en" sz="2400"/>
              <a:t>RQ 2</a:t>
            </a:r>
            <a:r>
              <a:rPr lang="en" sz="2400"/>
              <a:t>: </a:t>
            </a:r>
            <a:r>
              <a:rPr lang="en" sz="1600"/>
              <a:t> </a:t>
            </a:r>
            <a:r>
              <a:rPr b="1" lang="en" sz="1600"/>
              <a:t> </a:t>
            </a:r>
            <a:r>
              <a:rPr lang="en" sz="2400"/>
              <a:t>Can we produce text files from PDF files as well as from extracted elements, thus having content suitable for subsequent indexing and searching</a:t>
            </a:r>
            <a:r>
              <a:rPr lang="en" sz="1600"/>
              <a:t>?</a:t>
            </a:r>
            <a:endParaRPr sz="2400"/>
          </a:p>
          <a:p>
            <a:pPr indent="0" lvl="0" marL="457200" rtl="0" algn="l">
              <a:lnSpc>
                <a:spcPct val="115000"/>
              </a:lnSpc>
              <a:spcBef>
                <a:spcPts val="1200"/>
              </a:spcBef>
              <a:spcAft>
                <a:spcPts val="0"/>
              </a:spcAft>
              <a:buNone/>
            </a:pPr>
            <a:r>
              <a:t/>
            </a:r>
            <a:endParaRPr sz="2400"/>
          </a:p>
          <a:p>
            <a:pPr indent="0" lvl="0" marL="457200" rtl="0" algn="l">
              <a:lnSpc>
                <a:spcPct val="115000"/>
              </a:lnSpc>
              <a:spcBef>
                <a:spcPts val="1200"/>
              </a:spcBef>
              <a:spcAft>
                <a:spcPts val="0"/>
              </a:spcAft>
              <a:buNone/>
            </a:pPr>
            <a:r>
              <a:t/>
            </a:r>
            <a:endParaRPr sz="2400"/>
          </a:p>
          <a:p>
            <a:pPr indent="0" lvl="0" marL="0" rtl="0" algn="l">
              <a:spcBef>
                <a:spcPts val="1200"/>
              </a:spcBef>
              <a:spcAft>
                <a:spcPts val="0"/>
              </a:spcAft>
              <a:buNone/>
            </a:pPr>
            <a:r>
              <a:t/>
            </a:r>
            <a:endParaRPr/>
          </a:p>
        </p:txBody>
      </p:sp>
      <p:sp>
        <p:nvSpPr>
          <p:cNvPr id="207" name="Google Shape;207;p32"/>
          <p:cNvSpPr txBox="1"/>
          <p:nvPr>
            <p:ph idx="1" type="body"/>
          </p:nvPr>
        </p:nvSpPr>
        <p:spPr>
          <a:xfrm>
            <a:off x="311700" y="1932800"/>
            <a:ext cx="8520600" cy="2910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We extracted full text from all 30K ETD documents.</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AutoNum type="arabicPeriod"/>
            </a:pPr>
            <a:r>
              <a:rPr lang="en"/>
              <a:t>We ingested this text in the metadata to facilitate full text searching.</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AutoNum type="arabicPeriod"/>
            </a:pPr>
            <a:r>
              <a:rPr lang="en"/>
              <a:t>We preprocessed the data, so that it could be used for training machine learning algorithms.</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AutoNum type="arabicPeriod"/>
            </a:pPr>
            <a:r>
              <a:rPr lang="en"/>
              <a:t>We extracted the abstracts and TF-IDF tags of all the ETDs to facilitate clustering.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512700" y="1174325"/>
            <a:ext cx="8118600" cy="22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Chapter Level Text Extraction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Xpath based Chapter Level Text Extraction</a:t>
            </a:r>
            <a:endParaRPr/>
          </a:p>
          <a:p>
            <a:pPr indent="0" lvl="0" marL="0" rtl="0" algn="l">
              <a:spcBef>
                <a:spcPts val="1200"/>
              </a:spcBef>
              <a:spcAft>
                <a:spcPts val="0"/>
              </a:spcAft>
              <a:buNone/>
            </a:pPr>
            <a:r>
              <a:t/>
            </a:r>
            <a:endParaRPr/>
          </a:p>
        </p:txBody>
      </p:sp>
      <p:sp>
        <p:nvSpPr>
          <p:cNvPr id="218" name="Google Shape;218;p34"/>
          <p:cNvSpPr txBox="1"/>
          <p:nvPr>
            <p:ph idx="1" type="body"/>
          </p:nvPr>
        </p:nvSpPr>
        <p:spPr>
          <a:xfrm>
            <a:off x="311700" y="1257275"/>
            <a:ext cx="8520600" cy="3684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Various p</a:t>
            </a:r>
            <a:r>
              <a:rPr lang="en"/>
              <a:t>rojects have successfully used GROBID for capturing the structure of ETD documents. Therefore, due to previous successful usage and ease of installation, we decided to use GROBID for chapter level text extraction.</a:t>
            </a:r>
            <a:endParaRPr/>
          </a:p>
          <a:p>
            <a:pPr indent="-342900" lvl="0" marL="457200" rtl="0" algn="just">
              <a:spcBef>
                <a:spcPts val="1000"/>
              </a:spcBef>
              <a:spcAft>
                <a:spcPts val="0"/>
              </a:spcAft>
              <a:buSzPts val="1800"/>
              <a:buChar char="●"/>
            </a:pPr>
            <a:r>
              <a:rPr lang="en"/>
              <a:t>The TEI output format does not explicitly define a chapter tag &lt;chapter&gt;, neither does it provide @type=chapter attribute for the &lt;div&gt; element.</a:t>
            </a:r>
            <a:endParaRPr/>
          </a:p>
          <a:p>
            <a:pPr indent="-342900" lvl="0" marL="457200" rtl="0" algn="just">
              <a:spcBef>
                <a:spcPts val="1000"/>
              </a:spcBef>
              <a:spcAft>
                <a:spcPts val="0"/>
              </a:spcAft>
              <a:buSzPts val="1800"/>
              <a:buChar char="●"/>
            </a:pPr>
            <a:r>
              <a:rPr lang="en"/>
              <a:t>Therefore, due to the lack of explicit tags for the indication of the start or end of a chapter, chapter level extraction from ETD documents is a difficult task.</a:t>
            </a:r>
            <a:endParaRPr/>
          </a:p>
          <a:p>
            <a:pPr indent="0" lvl="0" marL="457200" rtl="0" algn="l">
              <a:spcBef>
                <a:spcPts val="10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Xpath based Chapter Level Text Extraction</a:t>
            </a:r>
            <a:endParaRPr/>
          </a:p>
        </p:txBody>
      </p:sp>
      <p:sp>
        <p:nvSpPr>
          <p:cNvPr id="224" name="Google Shape;224;p35"/>
          <p:cNvSpPr txBox="1"/>
          <p:nvPr>
            <p:ph idx="1" type="body"/>
          </p:nvPr>
        </p:nvSpPr>
        <p:spPr>
          <a:xfrm>
            <a:off x="311700" y="1171600"/>
            <a:ext cx="45951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t>
            </a:r>
            <a:r>
              <a:rPr lang="en"/>
              <a:t>Chapter Name'' is generally present in the &lt;head&gt;tag which is wrapped inside the &lt;div&gt; tag.</a:t>
            </a:r>
            <a:endParaRPr/>
          </a:p>
          <a:p>
            <a:pPr indent="0" lvl="0" marL="0" rtl="0" algn="just">
              <a:spcBef>
                <a:spcPts val="1600"/>
              </a:spcBef>
              <a:spcAft>
                <a:spcPts val="0"/>
              </a:spcAft>
              <a:buClr>
                <a:schemeClr val="dk1"/>
              </a:buClr>
              <a:buSzPts val="1100"/>
              <a:buFont typeface="Arial"/>
              <a:buNone/>
            </a:pPr>
            <a:r>
              <a:rPr lang="en"/>
              <a:t>XPath expression used:</a:t>
            </a:r>
            <a:endParaRPr/>
          </a:p>
          <a:p>
            <a:pPr indent="0" lvl="0" marL="0" rtl="0" algn="just">
              <a:spcBef>
                <a:spcPts val="1600"/>
              </a:spcBef>
              <a:spcAft>
                <a:spcPts val="1600"/>
              </a:spcAft>
              <a:buNone/>
            </a:pPr>
            <a:r>
              <a:rPr i="1" lang="en"/>
              <a:t>/tei:TEI/tei:text/tei:body/tei:div[tei:head]</a:t>
            </a:r>
            <a:endParaRPr i="1"/>
          </a:p>
        </p:txBody>
      </p:sp>
      <p:pic>
        <p:nvPicPr>
          <p:cNvPr id="225" name="Google Shape;225;p35"/>
          <p:cNvPicPr preferRelativeResize="0"/>
          <p:nvPr/>
        </p:nvPicPr>
        <p:blipFill rotWithShape="1">
          <a:blip r:embed="rId3">
            <a:alphaModFix/>
          </a:blip>
          <a:srcRect b="6824" l="20943" r="16595" t="9647"/>
          <a:stretch/>
        </p:blipFill>
        <p:spPr>
          <a:xfrm>
            <a:off x="5367625" y="1058225"/>
            <a:ext cx="3541054" cy="3693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1" name="Google Shape;231;p36"/>
          <p:cNvSpPr txBox="1"/>
          <p:nvPr>
            <p:ph idx="1" type="body"/>
          </p:nvPr>
        </p:nvSpPr>
        <p:spPr>
          <a:xfrm>
            <a:off x="311700" y="1171600"/>
            <a:ext cx="41793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Method Extracted more chapters</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AutoNum type="arabicPeriod"/>
            </a:pPr>
            <a:r>
              <a:rPr lang="en"/>
              <a:t>Treated subsections as chapters</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AutoNum type="arabicPeriod"/>
            </a:pPr>
            <a:r>
              <a:rPr lang="en"/>
              <a:t>The ETD having 5 chapters was segmented into 15 chapters!!</a:t>
            </a:r>
            <a:endParaRPr/>
          </a:p>
        </p:txBody>
      </p:sp>
      <p:pic>
        <p:nvPicPr>
          <p:cNvPr id="232" name="Google Shape;232;p36"/>
          <p:cNvPicPr preferRelativeResize="0"/>
          <p:nvPr/>
        </p:nvPicPr>
        <p:blipFill rotWithShape="1">
          <a:blip r:embed="rId3">
            <a:alphaModFix/>
          </a:blip>
          <a:srcRect b="9445" l="1319" r="42519" t="2440"/>
          <a:stretch/>
        </p:blipFill>
        <p:spPr>
          <a:xfrm>
            <a:off x="4653075" y="652075"/>
            <a:ext cx="4179224" cy="3839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216900" y="229000"/>
            <a:ext cx="85206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Level Text extraction based on Table of Contents</a:t>
            </a:r>
            <a:endParaRPr/>
          </a:p>
        </p:txBody>
      </p:sp>
      <p:sp>
        <p:nvSpPr>
          <p:cNvPr id="238" name="Google Shape;238;p37"/>
          <p:cNvSpPr txBox="1"/>
          <p:nvPr>
            <p:ph idx="1" type="body"/>
          </p:nvPr>
        </p:nvSpPr>
        <p:spPr>
          <a:xfrm>
            <a:off x="311700" y="1446900"/>
            <a:ext cx="3232200" cy="312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Table of Contents </a:t>
            </a:r>
            <a:r>
              <a:rPr lang="en"/>
              <a:t>provides the page numbers on which a user can find these sections and subsections.</a:t>
            </a:r>
            <a:endParaRPr/>
          </a:p>
          <a:p>
            <a:pPr indent="0" lvl="0" marL="0" rtl="0" algn="l">
              <a:spcBef>
                <a:spcPts val="1600"/>
              </a:spcBef>
              <a:spcAft>
                <a:spcPts val="1600"/>
              </a:spcAft>
              <a:buNone/>
            </a:pPr>
            <a:r>
              <a:t/>
            </a:r>
            <a:endParaRPr/>
          </a:p>
        </p:txBody>
      </p:sp>
      <p:pic>
        <p:nvPicPr>
          <p:cNvPr id="239" name="Google Shape;239;p37"/>
          <p:cNvPicPr preferRelativeResize="0"/>
          <p:nvPr/>
        </p:nvPicPr>
        <p:blipFill rotWithShape="1">
          <a:blip r:embed="rId3">
            <a:alphaModFix/>
          </a:blip>
          <a:srcRect b="7735" l="21918" r="22209" t="15146"/>
          <a:stretch/>
        </p:blipFill>
        <p:spPr>
          <a:xfrm>
            <a:off x="4444725" y="866175"/>
            <a:ext cx="4065026" cy="405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228750" y="208000"/>
            <a:ext cx="8520600" cy="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Chapter Level Text extraction based on Table of Contents- Issues</a:t>
            </a:r>
            <a:endParaRPr/>
          </a:p>
        </p:txBody>
      </p:sp>
      <p:sp>
        <p:nvSpPr>
          <p:cNvPr id="245" name="Google Shape;245;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46" name="Google Shape;246;p38"/>
          <p:cNvPicPr preferRelativeResize="0"/>
          <p:nvPr/>
        </p:nvPicPr>
        <p:blipFill>
          <a:blip r:embed="rId3">
            <a:alphaModFix/>
          </a:blip>
          <a:stretch>
            <a:fillRect/>
          </a:stretch>
        </p:blipFill>
        <p:spPr>
          <a:xfrm>
            <a:off x="311700" y="1257250"/>
            <a:ext cx="3279725" cy="2998425"/>
          </a:xfrm>
          <a:prstGeom prst="rect">
            <a:avLst/>
          </a:prstGeom>
          <a:noFill/>
          <a:ln>
            <a:noFill/>
          </a:ln>
        </p:spPr>
      </p:pic>
      <p:pic>
        <p:nvPicPr>
          <p:cNvPr id="247" name="Google Shape;247;p38"/>
          <p:cNvPicPr preferRelativeResize="0"/>
          <p:nvPr/>
        </p:nvPicPr>
        <p:blipFill>
          <a:blip r:embed="rId4">
            <a:alphaModFix/>
          </a:blip>
          <a:stretch>
            <a:fillRect/>
          </a:stretch>
        </p:blipFill>
        <p:spPr>
          <a:xfrm>
            <a:off x="337592" y="1257250"/>
            <a:ext cx="3227941" cy="2998425"/>
          </a:xfrm>
          <a:prstGeom prst="rect">
            <a:avLst/>
          </a:prstGeom>
          <a:noFill/>
          <a:ln>
            <a:noFill/>
          </a:ln>
        </p:spPr>
      </p:pic>
      <p:sp>
        <p:nvSpPr>
          <p:cNvPr id="248" name="Google Shape;248;p38"/>
          <p:cNvSpPr/>
          <p:nvPr/>
        </p:nvSpPr>
        <p:spPr>
          <a:xfrm>
            <a:off x="3966075" y="2209713"/>
            <a:ext cx="1075800" cy="5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38"/>
          <p:cNvPicPr preferRelativeResize="0"/>
          <p:nvPr/>
        </p:nvPicPr>
        <p:blipFill>
          <a:blip r:embed="rId5">
            <a:alphaModFix/>
          </a:blip>
          <a:stretch>
            <a:fillRect/>
          </a:stretch>
        </p:blipFill>
        <p:spPr>
          <a:xfrm>
            <a:off x="5416525" y="1319275"/>
            <a:ext cx="3415775" cy="299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Chapter Level Extraction</a:t>
            </a:r>
            <a:endParaRPr/>
          </a:p>
        </p:txBody>
      </p:sp>
      <p:sp>
        <p:nvSpPr>
          <p:cNvPr id="255" name="Google Shape;255;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 We finally did a manual chapter level extraction from 20 ETD documents.</a:t>
            </a:r>
            <a:endParaRPr/>
          </a:p>
          <a:p>
            <a:pPr indent="0" lvl="0" marL="0" rtl="0" algn="just">
              <a:spcBef>
                <a:spcPts val="1600"/>
              </a:spcBef>
              <a:spcAft>
                <a:spcPts val="0"/>
              </a:spcAft>
              <a:buClr>
                <a:schemeClr val="dk1"/>
              </a:buClr>
              <a:buSzPts val="1100"/>
              <a:buFont typeface="Arial"/>
              <a:buNone/>
            </a:pPr>
            <a:r>
              <a:rPr lang="en"/>
              <a:t>This gives the gold standard result.</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87900" y="-44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Differences of number of chapters</a:t>
            </a:r>
            <a:endParaRPr/>
          </a:p>
        </p:txBody>
      </p:sp>
      <p:pic>
        <p:nvPicPr>
          <p:cNvPr id="261" name="Google Shape;261;p40"/>
          <p:cNvPicPr preferRelativeResize="0"/>
          <p:nvPr/>
        </p:nvPicPr>
        <p:blipFill>
          <a:blip r:embed="rId3">
            <a:alphaModFix/>
          </a:blip>
          <a:stretch>
            <a:fillRect/>
          </a:stretch>
        </p:blipFill>
        <p:spPr>
          <a:xfrm>
            <a:off x="1936900" y="619275"/>
            <a:ext cx="4620300" cy="4198569"/>
          </a:xfrm>
          <a:prstGeom prst="rect">
            <a:avLst/>
          </a:prstGeom>
          <a:noFill/>
          <a:ln>
            <a:noFill/>
          </a:ln>
        </p:spPr>
      </p:pic>
      <p:sp>
        <p:nvSpPr>
          <p:cNvPr id="262" name="Google Shape;262;p40"/>
          <p:cNvSpPr/>
          <p:nvPr/>
        </p:nvSpPr>
        <p:spPr>
          <a:xfrm>
            <a:off x="1936900" y="2167725"/>
            <a:ext cx="4620300" cy="1557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65600" y="-38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graphicFrame>
        <p:nvGraphicFramePr>
          <p:cNvPr id="268" name="Google Shape;268;p41"/>
          <p:cNvGraphicFramePr/>
          <p:nvPr/>
        </p:nvGraphicFramePr>
        <p:xfrm>
          <a:off x="719250" y="1165113"/>
          <a:ext cx="3000000" cy="3000000"/>
        </p:xfrm>
        <a:graphic>
          <a:graphicData uri="http://schemas.openxmlformats.org/drawingml/2006/table">
            <a:tbl>
              <a:tblPr>
                <a:noFill/>
                <a:tableStyleId>{A59A37B3-788D-40E3-A27A-B46AE3CB73F2}</a:tableStyleId>
              </a:tblPr>
              <a:tblGrid>
                <a:gridCol w="2900275"/>
                <a:gridCol w="1696300"/>
                <a:gridCol w="2961375"/>
              </a:tblGrid>
              <a:tr h="3965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latin typeface="Old Standard TT"/>
                          <a:ea typeface="Old Standard TT"/>
                          <a:cs typeface="Old Standard TT"/>
                          <a:sym typeface="Old Standard TT"/>
                        </a:rPr>
                        <a:t>XPath</a:t>
                      </a:r>
                      <a:endParaRPr b="1">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n">
                          <a:latin typeface="Old Standard TT"/>
                          <a:ea typeface="Old Standard TT"/>
                          <a:cs typeface="Old Standard TT"/>
                          <a:sym typeface="Old Standard TT"/>
                        </a:rPr>
                        <a:t>Manual</a:t>
                      </a:r>
                      <a:endParaRPr b="1">
                        <a:latin typeface="Old Standard TT"/>
                        <a:ea typeface="Old Standard TT"/>
                        <a:cs typeface="Old Standard TT"/>
                        <a:sym typeface="Old Standard TT"/>
                      </a:endParaRPr>
                    </a:p>
                  </a:txBody>
                  <a:tcPr marT="91425" marB="91425" marR="91425" marL="91425"/>
                </a:tc>
              </a:tr>
              <a:tr h="39652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Chapter completeness on average</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43.90%</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90.88%</a:t>
                      </a:r>
                      <a:endParaRPr>
                        <a:latin typeface="Old Standard TT"/>
                        <a:ea typeface="Old Standard TT"/>
                        <a:cs typeface="Old Standard TT"/>
                        <a:sym typeface="Old Standard TT"/>
                      </a:endParaRPr>
                    </a:p>
                  </a:txBody>
                  <a:tcPr marT="91425" marB="91425" marR="91425" marL="91425"/>
                </a:tc>
              </a:tr>
              <a:tr h="39652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Formulas</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No</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Yes but lots of illegal characters</a:t>
                      </a:r>
                      <a:endParaRPr>
                        <a:latin typeface="Old Standard TT"/>
                        <a:ea typeface="Old Standard TT"/>
                        <a:cs typeface="Old Standard TT"/>
                        <a:sym typeface="Old Standard TT"/>
                      </a:endParaRPr>
                    </a:p>
                  </a:txBody>
                  <a:tcPr marT="91425" marB="91425" marR="91425" marL="91425"/>
                </a:tc>
              </a:tr>
              <a:tr h="39652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Illegal characters</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No</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Some letters  are converted to {cid:}</a:t>
                      </a:r>
                      <a:endParaRPr>
                        <a:latin typeface="Old Standard TT"/>
                        <a:ea typeface="Old Standard TT"/>
                        <a:cs typeface="Old Standard TT"/>
                        <a:sym typeface="Old Standard TT"/>
                      </a:endParaRPr>
                    </a:p>
                  </a:txBody>
                  <a:tcPr marT="91425" marB="91425" marR="91425" marL="91425"/>
                </a:tc>
              </a:tr>
              <a:tr h="39652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References in-text</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No</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Yes</a:t>
                      </a:r>
                      <a:endParaRPr>
                        <a:latin typeface="Old Standard TT"/>
                        <a:ea typeface="Old Standard TT"/>
                        <a:cs typeface="Old Standard TT"/>
                        <a:sym typeface="Old Standard TT"/>
                      </a:endParaRPr>
                    </a:p>
                  </a:txBody>
                  <a:tcPr marT="91425" marB="91425" marR="91425" marL="91425"/>
                </a:tc>
              </a:tr>
              <a:tr h="39652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References</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No</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Yes</a:t>
                      </a:r>
                      <a:endParaRPr>
                        <a:latin typeface="Old Standard TT"/>
                        <a:ea typeface="Old Standard TT"/>
                        <a:cs typeface="Old Standard TT"/>
                        <a:sym typeface="Old Standard TT"/>
                      </a:endParaRPr>
                    </a:p>
                  </a:txBody>
                  <a:tcPr marT="91425" marB="91425" marR="91425" marL="91425"/>
                </a:tc>
              </a:tr>
              <a:tr h="39652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Texts in figures</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No</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Yes but many illegal characters</a:t>
                      </a:r>
                      <a:endParaRPr>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9783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Char char="●"/>
            </a:pPr>
            <a:r>
              <a:rPr b="1" lang="en" sz="2400"/>
              <a:t>RQ 3</a:t>
            </a:r>
            <a:r>
              <a:rPr lang="en" sz="2400"/>
              <a:t>: </a:t>
            </a:r>
            <a:r>
              <a:rPr lang="en" sz="1600"/>
              <a:t> </a:t>
            </a:r>
            <a:r>
              <a:rPr lang="en" sz="2400"/>
              <a:t>Can we expand the extracted data by including a file for each chapter?</a:t>
            </a:r>
            <a:endParaRPr sz="2400"/>
          </a:p>
          <a:p>
            <a:pPr indent="0" lvl="0" marL="457200" rtl="0" algn="l">
              <a:lnSpc>
                <a:spcPct val="115000"/>
              </a:lnSpc>
              <a:spcBef>
                <a:spcPts val="1200"/>
              </a:spcBef>
              <a:spcAft>
                <a:spcPts val="0"/>
              </a:spcAft>
              <a:buNone/>
            </a:pPr>
            <a:r>
              <a:t/>
            </a:r>
            <a:endParaRPr sz="2400"/>
          </a:p>
          <a:p>
            <a:pPr indent="0" lvl="0" marL="0" rtl="0" algn="l">
              <a:spcBef>
                <a:spcPts val="1200"/>
              </a:spcBef>
              <a:spcAft>
                <a:spcPts val="0"/>
              </a:spcAft>
              <a:buNone/>
            </a:pPr>
            <a:r>
              <a:t/>
            </a:r>
            <a:endParaRPr/>
          </a:p>
        </p:txBody>
      </p:sp>
      <p:sp>
        <p:nvSpPr>
          <p:cNvPr id="274" name="Google Shape;274;p42"/>
          <p:cNvSpPr txBox="1"/>
          <p:nvPr>
            <p:ph idx="1" type="body"/>
          </p:nvPr>
        </p:nvSpPr>
        <p:spPr>
          <a:xfrm>
            <a:off x="311700" y="1932800"/>
            <a:ext cx="8520600" cy="2636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Tried Xpath </a:t>
            </a:r>
            <a:r>
              <a:rPr lang="en"/>
              <a:t>based</a:t>
            </a:r>
            <a:r>
              <a:rPr lang="en"/>
              <a:t> and table of contents based method for chapter level text extraction  </a:t>
            </a:r>
            <a:endParaRPr/>
          </a:p>
          <a:p>
            <a:pPr indent="-342900" lvl="0" marL="457200" rtl="0" algn="just">
              <a:spcBef>
                <a:spcPts val="0"/>
              </a:spcBef>
              <a:spcAft>
                <a:spcPts val="0"/>
              </a:spcAft>
              <a:buSzPts val="1800"/>
              <a:buAutoNum type="arabicPeriod"/>
            </a:pPr>
            <a:r>
              <a:rPr lang="en"/>
              <a:t>Evaluated these methods </a:t>
            </a:r>
            <a:r>
              <a:rPr lang="en"/>
              <a:t>against</a:t>
            </a:r>
            <a:r>
              <a:rPr lang="en"/>
              <a:t> gold standards (Manual Chapter level text </a:t>
            </a:r>
            <a:r>
              <a:rPr lang="en"/>
              <a:t>extraction</a:t>
            </a:r>
            <a:r>
              <a:rPr lang="en"/>
              <a:t>)</a:t>
            </a:r>
            <a:endParaRPr/>
          </a:p>
          <a:p>
            <a:pPr indent="-342900" lvl="0" marL="457200" rtl="0" algn="just">
              <a:spcBef>
                <a:spcPts val="0"/>
              </a:spcBef>
              <a:spcAft>
                <a:spcPts val="0"/>
              </a:spcAft>
              <a:buSzPts val="1800"/>
              <a:buAutoNum type="arabicPeriod"/>
            </a:pPr>
            <a:r>
              <a:rPr lang="en"/>
              <a:t>This result can be used for Big Data summarization problem</a:t>
            </a:r>
            <a:endParaRPr/>
          </a:p>
          <a:p>
            <a:pPr indent="-342900" lvl="0" marL="457200" rtl="0" algn="just">
              <a:spcBef>
                <a:spcPts val="0"/>
              </a:spcBef>
              <a:spcAft>
                <a:spcPts val="0"/>
              </a:spcAft>
              <a:buSzPts val="1800"/>
              <a:buAutoNum type="arabicPeriod"/>
            </a:pPr>
            <a:r>
              <a:rPr lang="en"/>
              <a:t>There is a  scope for improvement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512700" y="1174325"/>
            <a:ext cx="8118600" cy="22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of an Automated 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pic>
        <p:nvPicPr>
          <p:cNvPr id="285" name="Google Shape;285;p44"/>
          <p:cNvPicPr preferRelativeResize="0"/>
          <p:nvPr/>
        </p:nvPicPr>
        <p:blipFill>
          <a:blip r:embed="rId3">
            <a:alphaModFix/>
          </a:blip>
          <a:stretch>
            <a:fillRect/>
          </a:stretch>
        </p:blipFill>
        <p:spPr>
          <a:xfrm>
            <a:off x="4246600" y="0"/>
            <a:ext cx="3962425" cy="5085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Description</a:t>
            </a:r>
            <a:endParaRPr/>
          </a:p>
        </p:txBody>
      </p:sp>
      <p:sp>
        <p:nvSpPr>
          <p:cNvPr id="291" name="Google Shape;291;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2" name="Google Shape;292;p45"/>
          <p:cNvPicPr preferRelativeResize="0"/>
          <p:nvPr/>
        </p:nvPicPr>
        <p:blipFill>
          <a:blip r:embed="rId3">
            <a:alphaModFix/>
          </a:blip>
          <a:stretch>
            <a:fillRect/>
          </a:stretch>
        </p:blipFill>
        <p:spPr>
          <a:xfrm>
            <a:off x="398171" y="1171600"/>
            <a:ext cx="5466228" cy="37505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and Advantages</a:t>
            </a:r>
            <a:endParaRPr/>
          </a:p>
        </p:txBody>
      </p:sp>
      <p:sp>
        <p:nvSpPr>
          <p:cNvPr id="298" name="Google Shape;298;p4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Unit tests to test the scripts (e.g check whether GROBID is running or not)</a:t>
            </a:r>
            <a:endParaRPr/>
          </a:p>
          <a:p>
            <a:pPr indent="-342900" lvl="0" marL="457200" rtl="0" algn="just">
              <a:spcBef>
                <a:spcPts val="1000"/>
              </a:spcBef>
              <a:spcAft>
                <a:spcPts val="0"/>
              </a:spcAft>
              <a:buSzPts val="1800"/>
              <a:buAutoNum type="arabicPeriod"/>
            </a:pPr>
            <a:r>
              <a:rPr lang="en"/>
              <a:t>Automatic extraction of the new metadata and merging it to the existing file </a:t>
            </a:r>
            <a:endParaRPr/>
          </a:p>
          <a:p>
            <a:pPr indent="-342900" lvl="0" marL="457200" rtl="0" algn="just">
              <a:spcBef>
                <a:spcPts val="1000"/>
              </a:spcBef>
              <a:spcAft>
                <a:spcPts val="0"/>
              </a:spcAft>
              <a:buSzPts val="1800"/>
              <a:buAutoNum type="arabicPeriod"/>
            </a:pPr>
            <a:r>
              <a:rPr lang="en"/>
              <a:t>Unit tests to validate the metadata</a:t>
            </a:r>
            <a:endParaRPr/>
          </a:p>
          <a:p>
            <a:pPr indent="-342900" lvl="0" marL="457200" rtl="0" algn="just">
              <a:spcBef>
                <a:spcPts val="1000"/>
              </a:spcBef>
              <a:spcAft>
                <a:spcPts val="1000"/>
              </a:spcAft>
              <a:buSzPts val="1800"/>
              <a:buAutoNum type="arabicPeriod"/>
            </a:pPr>
            <a:r>
              <a:rPr lang="en"/>
              <a:t>Extraction of text that can be used by Text Analysis and Machine Learning Team </a:t>
            </a:r>
            <a:endParaRPr/>
          </a:p>
        </p:txBody>
      </p:sp>
      <p:pic>
        <p:nvPicPr>
          <p:cNvPr id="299" name="Google Shape;299;p46"/>
          <p:cNvPicPr preferRelativeResize="0"/>
          <p:nvPr/>
        </p:nvPicPr>
        <p:blipFill>
          <a:blip r:embed="rId3">
            <a:alphaModFix/>
          </a:blip>
          <a:stretch>
            <a:fillRect/>
          </a:stretch>
        </p:blipFill>
        <p:spPr>
          <a:xfrm>
            <a:off x="1992325" y="2962650"/>
            <a:ext cx="5322700" cy="1898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Assumptions</a:t>
            </a:r>
            <a:endParaRPr/>
          </a:p>
        </p:txBody>
      </p:sp>
      <p:sp>
        <p:nvSpPr>
          <p:cNvPr id="305" name="Google Shape;305;p4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Cannot scrape the data from vtechworks/ircluster. (The new data should be added in a folder called “temp:” on ceph)</a:t>
            </a:r>
            <a:endParaRPr/>
          </a:p>
          <a:p>
            <a:pPr indent="-342900" lvl="0" marL="457200" rtl="0" algn="l">
              <a:spcBef>
                <a:spcPts val="0"/>
              </a:spcBef>
              <a:spcAft>
                <a:spcPts val="0"/>
              </a:spcAft>
              <a:buSzPts val="1800"/>
              <a:buAutoNum type="arabicPeriod"/>
            </a:pPr>
            <a:r>
              <a:rPr lang="en"/>
              <a:t>The folder structure of ETD document should be the same as we are currently using.   </a:t>
            </a:r>
            <a:endParaRPr/>
          </a:p>
          <a:p>
            <a:pPr indent="0" lvl="0" marL="457200" rtl="0" algn="l">
              <a:spcBef>
                <a:spcPts val="1600"/>
              </a:spcBef>
              <a:spcAft>
                <a:spcPts val="1600"/>
              </a:spcAft>
              <a:buNone/>
            </a:pP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11700" y="445025"/>
            <a:ext cx="8520600" cy="14166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Char char="●"/>
            </a:pPr>
            <a:r>
              <a:rPr b="1" lang="en" sz="2400"/>
              <a:t>RQ 4</a:t>
            </a:r>
            <a:r>
              <a:rPr lang="en" sz="2400"/>
              <a:t>:</a:t>
            </a:r>
            <a:r>
              <a:rPr b="1" lang="en" sz="1600"/>
              <a:t> </a:t>
            </a:r>
            <a:r>
              <a:rPr lang="en" sz="2400"/>
              <a:t>Can we develop an automated system that can extract the metadata  from new documents, format it and ingest it to Elasticsearch?</a:t>
            </a:r>
            <a:endParaRPr sz="2400"/>
          </a:p>
          <a:p>
            <a:pPr indent="0" lvl="0" marL="457200" rtl="0" algn="l">
              <a:lnSpc>
                <a:spcPct val="115000"/>
              </a:lnSpc>
              <a:spcBef>
                <a:spcPts val="1200"/>
              </a:spcBef>
              <a:spcAft>
                <a:spcPts val="0"/>
              </a:spcAft>
              <a:buNone/>
            </a:pPr>
            <a:r>
              <a:t/>
            </a:r>
            <a:endParaRPr sz="2400"/>
          </a:p>
          <a:p>
            <a:pPr indent="0" lvl="0" marL="457200" rtl="0" algn="l">
              <a:lnSpc>
                <a:spcPct val="115000"/>
              </a:lnSpc>
              <a:spcBef>
                <a:spcPts val="1200"/>
              </a:spcBef>
              <a:spcAft>
                <a:spcPts val="0"/>
              </a:spcAft>
              <a:buNone/>
            </a:pPr>
            <a:r>
              <a:t/>
            </a:r>
            <a:endParaRPr sz="2400"/>
          </a:p>
          <a:p>
            <a:pPr indent="0" lvl="0" marL="0" rtl="0" algn="l">
              <a:spcBef>
                <a:spcPts val="1200"/>
              </a:spcBef>
              <a:spcAft>
                <a:spcPts val="0"/>
              </a:spcAft>
              <a:buNone/>
            </a:pPr>
            <a:r>
              <a:t/>
            </a:r>
            <a:endParaRPr/>
          </a:p>
        </p:txBody>
      </p:sp>
      <p:sp>
        <p:nvSpPr>
          <p:cNvPr id="311" name="Google Shape;311;p48"/>
          <p:cNvSpPr txBox="1"/>
          <p:nvPr>
            <p:ph idx="1" type="body"/>
          </p:nvPr>
        </p:nvSpPr>
        <p:spPr>
          <a:xfrm>
            <a:off x="311700" y="1932800"/>
            <a:ext cx="8520600" cy="263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Such an automated system which will automate the </a:t>
            </a:r>
            <a:r>
              <a:rPr lang="en"/>
              <a:t>entire</a:t>
            </a:r>
            <a:r>
              <a:rPr lang="en"/>
              <a:t> project </a:t>
            </a:r>
            <a:r>
              <a:rPr lang="en"/>
              <a:t>done</a:t>
            </a:r>
            <a:r>
              <a:rPr lang="en"/>
              <a:t> by CS5604 class </a:t>
            </a:r>
            <a:r>
              <a:rPr lang="en"/>
              <a:t>can be developed</a:t>
            </a:r>
            <a:r>
              <a:rPr lang="en"/>
              <a:t>. </a:t>
            </a:r>
            <a:endParaRPr/>
          </a:p>
          <a:p>
            <a:pPr indent="0" lvl="0" marL="457200" rtl="0" algn="l">
              <a:spcBef>
                <a:spcPts val="1000"/>
              </a:spcBef>
              <a:spcAft>
                <a:spcPts val="1000"/>
              </a:spcAft>
              <a:buNone/>
            </a:pPr>
            <a:r>
              <a:rPr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512700" y="1174325"/>
            <a:ext cx="8118600" cy="22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contribution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0"/>
          <p:cNvSpPr txBox="1"/>
          <p:nvPr>
            <p:ph idx="1" type="body"/>
          </p:nvPr>
        </p:nvSpPr>
        <p:spPr>
          <a:xfrm>
            <a:off x="311700" y="421600"/>
            <a:ext cx="8520600" cy="41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000"/>
              </a:spcBef>
              <a:spcAft>
                <a:spcPts val="0"/>
              </a:spcAft>
              <a:buSzPts val="1800"/>
              <a:buAutoNum type="arabicPeriod"/>
            </a:pPr>
            <a:r>
              <a:rPr lang="en"/>
              <a:t>Full text extraction and preprocessing</a:t>
            </a:r>
            <a:endParaRPr/>
          </a:p>
          <a:p>
            <a:pPr indent="-342900" lvl="0" marL="457200" rtl="0" algn="l">
              <a:spcBef>
                <a:spcPts val="1000"/>
              </a:spcBef>
              <a:spcAft>
                <a:spcPts val="0"/>
              </a:spcAft>
              <a:buSzPts val="1800"/>
              <a:buAutoNum type="arabicPeriod"/>
            </a:pPr>
            <a:r>
              <a:rPr lang="en"/>
              <a:t>Metadata extraction and conversion into ingestible format</a:t>
            </a:r>
            <a:endParaRPr/>
          </a:p>
          <a:p>
            <a:pPr indent="-342900" lvl="0" marL="457200" rtl="0" algn="l">
              <a:spcBef>
                <a:spcPts val="1000"/>
              </a:spcBef>
              <a:spcAft>
                <a:spcPts val="1000"/>
              </a:spcAft>
              <a:buSzPts val="1800"/>
              <a:buAutoNum type="arabicPeriod"/>
            </a:pPr>
            <a:r>
              <a:rPr lang="en"/>
              <a:t>Automation suite for adding new documents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72000" y="462925"/>
            <a:ext cx="1635600" cy="29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position in the system</a:t>
            </a:r>
            <a:endParaRPr/>
          </a:p>
        </p:txBody>
      </p:sp>
      <p:sp>
        <p:nvSpPr>
          <p:cNvPr id="77" name="Google Shape;77;p16"/>
          <p:cNvSpPr/>
          <p:nvPr/>
        </p:nvSpPr>
        <p:spPr>
          <a:xfrm>
            <a:off x="2493025" y="2676725"/>
            <a:ext cx="1565700" cy="559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2025988" y="42863"/>
            <a:ext cx="7058025" cy="5057775"/>
          </a:xfrm>
          <a:prstGeom prst="rect">
            <a:avLst/>
          </a:prstGeom>
          <a:noFill/>
          <a:ln>
            <a:noFill/>
          </a:ln>
        </p:spPr>
      </p:pic>
      <p:sp>
        <p:nvSpPr>
          <p:cNvPr id="79" name="Google Shape;79;p16"/>
          <p:cNvSpPr/>
          <p:nvPr/>
        </p:nvSpPr>
        <p:spPr>
          <a:xfrm>
            <a:off x="2766550" y="1970125"/>
            <a:ext cx="1958100" cy="640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2"/>
          <p:cNvSpPr txBox="1"/>
          <p:nvPr>
            <p:ph idx="1" type="body"/>
          </p:nvPr>
        </p:nvSpPr>
        <p:spPr>
          <a:xfrm>
            <a:off x="311700" y="440325"/>
            <a:ext cx="8520600" cy="412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Improve chapter level text extraction.</a:t>
            </a:r>
            <a:endParaRPr sz="2400"/>
          </a:p>
          <a:p>
            <a:pPr indent="0" lvl="0" marL="457200" rtl="0" algn="l">
              <a:spcBef>
                <a:spcPts val="1600"/>
              </a:spcBef>
              <a:spcAft>
                <a:spcPts val="0"/>
              </a:spcAft>
              <a:buNone/>
            </a:pPr>
            <a:r>
              <a:t/>
            </a:r>
            <a:endParaRPr sz="2400"/>
          </a:p>
          <a:p>
            <a:pPr indent="-381000" lvl="0" marL="457200" rtl="0" algn="l">
              <a:spcBef>
                <a:spcPts val="1600"/>
              </a:spcBef>
              <a:spcAft>
                <a:spcPts val="0"/>
              </a:spcAft>
              <a:buSzPts val="2400"/>
              <a:buAutoNum type="arabicPeriod"/>
            </a:pPr>
            <a:r>
              <a:rPr lang="en" sz="2400"/>
              <a:t>Batch metadata processing of ETD documents.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Acknowledgements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4"/>
          <p:cNvSpPr txBox="1"/>
          <p:nvPr>
            <p:ph idx="1" type="body"/>
          </p:nvPr>
        </p:nvSpPr>
        <p:spPr>
          <a:xfrm>
            <a:off x="311700" y="103050"/>
            <a:ext cx="8520600" cy="479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This project was completed over the course of CS4984/5984: Big Data Text Summarization at Virginia Tech. ETD data analyzed was provided by Virginia Tech University Libraries, and the students who have submitted theses or dissertations in connection with their Virginia Tech studies.</a:t>
            </a:r>
            <a:endParaRPr/>
          </a:p>
          <a:p>
            <a:pPr indent="0" lvl="0" marL="0" rtl="0" algn="just">
              <a:spcBef>
                <a:spcPts val="1600"/>
              </a:spcBef>
              <a:spcAft>
                <a:spcPts val="0"/>
              </a:spcAft>
              <a:buClr>
                <a:schemeClr val="dk1"/>
              </a:buClr>
              <a:buSzPts val="1100"/>
              <a:buFont typeface="Arial"/>
              <a:buNone/>
            </a:pPr>
            <a:r>
              <a:rPr lang="en"/>
              <a:t>The authors would like to thank Dr. Edward A. Fox, Ziqian Song, and our classmates for providing insight and expertise that greatly helped us accomplish this research project.</a:t>
            </a:r>
            <a:endParaRPr/>
          </a:p>
          <a:p>
            <a:pPr indent="0" lvl="0" marL="0" rtl="0" algn="just">
              <a:spcBef>
                <a:spcPts val="1600"/>
              </a:spcBef>
              <a:spcAft>
                <a:spcPts val="0"/>
              </a:spcAft>
              <a:buClr>
                <a:schemeClr val="dk1"/>
              </a:buClr>
              <a:buSzPts val="1100"/>
              <a:buFont typeface="Arial"/>
              <a:buNone/>
            </a:pPr>
            <a:r>
              <a:rPr lang="en"/>
              <a:t>We thank Bipasha Banerjee for her help and insights on ETD processing.</a:t>
            </a:r>
            <a:endParaRPr/>
          </a:p>
          <a:p>
            <a:pPr indent="0" lvl="0" marL="0" rtl="0" algn="just">
              <a:spcBef>
                <a:spcPts val="1600"/>
              </a:spcBef>
              <a:spcAft>
                <a:spcPts val="0"/>
              </a:spcAft>
              <a:buClr>
                <a:schemeClr val="dk1"/>
              </a:buClr>
              <a:buSzPts val="1100"/>
              <a:buFont typeface="Arial"/>
              <a:buNone/>
            </a:pPr>
            <a:r>
              <a:rPr lang="en"/>
              <a:t>We thank the other teams TML, CMT, FEK, INT, and ELS for their valuable help and </a:t>
            </a:r>
            <a:r>
              <a:rPr lang="en"/>
              <a:t>coordination.</a:t>
            </a:r>
            <a:endParaRPr/>
          </a:p>
          <a:p>
            <a:pPr indent="0" lvl="0" marL="0" rtl="0" algn="just">
              <a:spcBef>
                <a:spcPts val="1600"/>
              </a:spcBef>
              <a:spcAft>
                <a:spcPts val="0"/>
              </a:spcAft>
              <a:buClr>
                <a:schemeClr val="dk1"/>
              </a:buClr>
              <a:buSzPts val="1100"/>
              <a:buFont typeface="Arial"/>
              <a:buNone/>
            </a:pPr>
            <a:r>
              <a:rPr lang="en"/>
              <a:t>Last but not least, we are immensely grateful to the creators of all the open source software we used to create this project. Thank you very much!</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5"/>
          <p:cNvSpPr txBox="1"/>
          <p:nvPr>
            <p:ph type="ctrTitle"/>
          </p:nvPr>
        </p:nvSpPr>
        <p:spPr>
          <a:xfrm>
            <a:off x="512700" y="945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Thank you</a:t>
            </a:r>
            <a:r>
              <a:rPr lang="en" sz="4800"/>
              <a:t>!</a:t>
            </a:r>
            <a:endParaRPr sz="4800"/>
          </a:p>
        </p:txBody>
      </p:sp>
      <p:sp>
        <p:nvSpPr>
          <p:cNvPr id="347" name="Google Shape;347;p55"/>
          <p:cNvSpPr txBox="1"/>
          <p:nvPr>
            <p:ph idx="1" type="subTitle"/>
          </p:nvPr>
        </p:nvSpPr>
        <p:spPr>
          <a:xfrm>
            <a:off x="465875" y="1757250"/>
            <a:ext cx="8500200" cy="331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chemeClr val="accent1"/>
                </a:solidFill>
              </a:rPr>
              <a:t>Any Questions?</a:t>
            </a:r>
            <a:endParaRPr sz="3600">
              <a:solidFill>
                <a:schemeClr val="accent1"/>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n"/>
              <a:t>Team: CME</a:t>
            </a:r>
            <a:endParaRPr/>
          </a:p>
          <a:p>
            <a:pPr indent="0" lvl="0" marL="0" rtl="0" algn="l">
              <a:lnSpc>
                <a:spcPct val="100000"/>
              </a:lnSpc>
              <a:spcBef>
                <a:spcPts val="0"/>
              </a:spcBef>
              <a:spcAft>
                <a:spcPts val="0"/>
              </a:spcAft>
              <a:buClr>
                <a:schemeClr val="dk1"/>
              </a:buClr>
              <a:buSzPts val="1100"/>
              <a:buFont typeface="Arial"/>
              <a:buNone/>
            </a:pPr>
            <a:r>
              <a:rPr lang="en"/>
              <a:t>Kulendra Kumar Kaushal, Rutwik Kulkarni, Aarohi Sumant, Chaoran Wang, Liling Yuan, Chenhan Yuan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85" name="Google Shape;85;p17"/>
          <p:cNvSpPr txBox="1"/>
          <p:nvPr>
            <p:ph idx="1" type="body"/>
          </p:nvPr>
        </p:nvSpPr>
        <p:spPr>
          <a:xfrm>
            <a:off x="311700" y="1160475"/>
            <a:ext cx="8766900" cy="385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a:t>Our team addressed the problems related to the extraction of metadata  and preprocessing </a:t>
            </a:r>
            <a:r>
              <a:rPr b="1" lang="en" sz="2100"/>
              <a:t>from the ETDs</a:t>
            </a:r>
            <a:r>
              <a:rPr b="1" lang="en" sz="2100"/>
              <a:t> by addressing the following research questions:</a:t>
            </a:r>
            <a:endParaRPr b="1" sz="2100">
              <a:solidFill>
                <a:schemeClr val="dk1"/>
              </a:solidFill>
            </a:endParaRPr>
          </a:p>
          <a:p>
            <a:pPr indent="-330200" lvl="0" marL="457200" rtl="0" algn="just">
              <a:spcBef>
                <a:spcPts val="1600"/>
              </a:spcBef>
              <a:spcAft>
                <a:spcPts val="0"/>
              </a:spcAft>
              <a:buSzPts val="1600"/>
              <a:buChar char="●"/>
            </a:pPr>
            <a:r>
              <a:rPr b="1" lang="en" sz="1600"/>
              <a:t>RQ 1</a:t>
            </a:r>
            <a:r>
              <a:rPr lang="en" sz="1600"/>
              <a:t>: Can we extract metadata from an ETD document, and transform it into a format that can be ingested into Elasticsearch?</a:t>
            </a:r>
            <a:endParaRPr sz="1600"/>
          </a:p>
          <a:p>
            <a:pPr indent="-330200" lvl="0" marL="457200" rtl="0" algn="just">
              <a:spcBef>
                <a:spcPts val="1200"/>
              </a:spcBef>
              <a:spcAft>
                <a:spcPts val="0"/>
              </a:spcAft>
              <a:buSzPts val="1600"/>
              <a:buChar char="●"/>
            </a:pPr>
            <a:r>
              <a:rPr b="1" lang="en" sz="1600"/>
              <a:t>RQ 2: </a:t>
            </a:r>
            <a:r>
              <a:rPr lang="en" sz="1600"/>
              <a:t>Can we produce text files from PDF files as well as from extracted elements, thus having content suitable for subsequent indexing and searching?</a:t>
            </a:r>
            <a:endParaRPr sz="1600"/>
          </a:p>
          <a:p>
            <a:pPr indent="-330200" lvl="0" marL="457200" rtl="0" algn="just">
              <a:spcBef>
                <a:spcPts val="1200"/>
              </a:spcBef>
              <a:spcAft>
                <a:spcPts val="0"/>
              </a:spcAft>
              <a:buSzPts val="1600"/>
              <a:buChar char="●"/>
            </a:pPr>
            <a:r>
              <a:rPr b="1" lang="en" sz="1600"/>
              <a:t>RQ 3</a:t>
            </a:r>
            <a:r>
              <a:rPr lang="en" sz="1600"/>
              <a:t>: </a:t>
            </a:r>
            <a:r>
              <a:rPr lang="en" sz="1600"/>
              <a:t>Can we expand the extracted data by including a file for each chapter?</a:t>
            </a:r>
            <a:endParaRPr sz="1600"/>
          </a:p>
          <a:p>
            <a:pPr indent="-330200" lvl="0" marL="457200" rtl="0" algn="just">
              <a:spcBef>
                <a:spcPts val="1200"/>
              </a:spcBef>
              <a:spcAft>
                <a:spcPts val="1200"/>
              </a:spcAft>
              <a:buSzPts val="1600"/>
              <a:buChar char="●"/>
            </a:pPr>
            <a:r>
              <a:rPr b="1" lang="en" sz="1600"/>
              <a:t>RQ 4: </a:t>
            </a:r>
            <a:r>
              <a:rPr lang="en" sz="1600"/>
              <a:t>Can we develop an automated </a:t>
            </a:r>
            <a:r>
              <a:rPr lang="en" sz="1600"/>
              <a:t>system</a:t>
            </a:r>
            <a:r>
              <a:rPr lang="en" sz="1600"/>
              <a:t> that can extract the metadata  from new documents, format it and ingest it into Elasticsearch?</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descr="Background pointer shape in timeline graphic" id="90" name="Google Shape;90;p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1" name="Google Shape;91;p18"/>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09.19.2019</a:t>
            </a:r>
            <a:endParaRPr b="1" sz="1600">
              <a:solidFill>
                <a:schemeClr val="lt1"/>
              </a:solidFill>
            </a:endParaRPr>
          </a:p>
        </p:txBody>
      </p:sp>
      <p:grpSp>
        <p:nvGrpSpPr>
          <p:cNvPr id="92" name="Google Shape;92;p18"/>
          <p:cNvGrpSpPr/>
          <p:nvPr/>
        </p:nvGrpSpPr>
        <p:grpSpPr>
          <a:xfrm>
            <a:off x="969270" y="1610215"/>
            <a:ext cx="198900" cy="593656"/>
            <a:chOff x="777447" y="1610215"/>
            <a:chExt cx="198900" cy="593656"/>
          </a:xfrm>
        </p:grpSpPr>
        <p:cxnSp>
          <p:nvCxnSpPr>
            <p:cNvPr id="93" name="Google Shape;93;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4" name="Google Shape;94;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8"/>
          <p:cNvSpPr txBox="1"/>
          <p:nvPr>
            <p:ph idx="4294967295" type="body"/>
          </p:nvPr>
        </p:nvSpPr>
        <p:spPr>
          <a:xfrm>
            <a:off x="318375" y="385677"/>
            <a:ext cx="2242800" cy="119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Research different parsers and pick the best ones for this project</a:t>
            </a:r>
            <a:endParaRPr sz="1600"/>
          </a:p>
        </p:txBody>
      </p:sp>
      <p:sp>
        <p:nvSpPr>
          <p:cNvPr descr="Background pointer shape in timeline graphic" id="96" name="Google Shape;96;p18"/>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7" name="Google Shape;97;p18"/>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a:t>
            </a:r>
            <a:r>
              <a:rPr b="1" lang="en" sz="1600">
                <a:solidFill>
                  <a:schemeClr val="lt1"/>
                </a:solidFill>
              </a:rPr>
              <a:t>.10.2019</a:t>
            </a:r>
            <a:endParaRPr b="1" sz="1600">
              <a:solidFill>
                <a:schemeClr val="lt1"/>
              </a:solidFill>
            </a:endParaRPr>
          </a:p>
        </p:txBody>
      </p:sp>
      <p:grpSp>
        <p:nvGrpSpPr>
          <p:cNvPr id="98" name="Google Shape;98;p18"/>
          <p:cNvGrpSpPr/>
          <p:nvPr/>
        </p:nvGrpSpPr>
        <p:grpSpPr>
          <a:xfrm>
            <a:off x="2684632" y="2938958"/>
            <a:ext cx="198900" cy="593656"/>
            <a:chOff x="2223534" y="2938958"/>
            <a:chExt cx="198900" cy="593656"/>
          </a:xfrm>
        </p:grpSpPr>
        <p:cxnSp>
          <p:nvCxnSpPr>
            <p:cNvPr id="99" name="Google Shape;99;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0" name="Google Shape;100;p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8"/>
          <p:cNvSpPr txBox="1"/>
          <p:nvPr>
            <p:ph idx="4294967295" type="body"/>
          </p:nvPr>
        </p:nvSpPr>
        <p:spPr>
          <a:xfrm>
            <a:off x="1244321" y="3757725"/>
            <a:ext cx="2955000" cy="132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Parse and organized ETD data and put in ceph</a:t>
            </a:r>
            <a:endParaRPr sz="1600"/>
          </a:p>
          <a:p>
            <a:pPr indent="-330200" lvl="0" marL="457200" rtl="0" algn="l">
              <a:spcBef>
                <a:spcPts val="0"/>
              </a:spcBef>
              <a:spcAft>
                <a:spcPts val="0"/>
              </a:spcAft>
              <a:buSzPts val="1600"/>
              <a:buAutoNum type="arabicPeriod"/>
            </a:pPr>
            <a:r>
              <a:rPr lang="en" sz="1600"/>
              <a:t>Chapterwise Extraction</a:t>
            </a:r>
            <a:endParaRPr sz="1600"/>
          </a:p>
          <a:p>
            <a:pPr indent="-330200" lvl="0" marL="457200" rtl="0" algn="l">
              <a:spcBef>
                <a:spcPts val="0"/>
              </a:spcBef>
              <a:spcAft>
                <a:spcPts val="0"/>
              </a:spcAft>
              <a:buSzPts val="1600"/>
              <a:buAutoNum type="arabicPeriod"/>
            </a:pPr>
            <a:r>
              <a:rPr lang="en" sz="1600"/>
              <a:t>Extract TF-IDF tags</a:t>
            </a:r>
            <a:endParaRPr sz="1600"/>
          </a:p>
        </p:txBody>
      </p:sp>
      <p:sp>
        <p:nvSpPr>
          <p:cNvPr descr="Background pointer shape in timeline graphic" id="102" name="Google Shape;102;p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8"/>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10.31.2019</a:t>
            </a:r>
            <a:endParaRPr b="1" sz="1600">
              <a:solidFill>
                <a:schemeClr val="lt1"/>
              </a:solidFill>
            </a:endParaRPr>
          </a:p>
        </p:txBody>
      </p:sp>
      <p:grpSp>
        <p:nvGrpSpPr>
          <p:cNvPr id="104" name="Google Shape;104;p18"/>
          <p:cNvGrpSpPr/>
          <p:nvPr/>
        </p:nvGrpSpPr>
        <p:grpSpPr>
          <a:xfrm>
            <a:off x="4319545" y="1610215"/>
            <a:ext cx="198900" cy="593656"/>
            <a:chOff x="3918084" y="1610215"/>
            <a:chExt cx="198900" cy="593656"/>
          </a:xfrm>
        </p:grpSpPr>
        <p:cxnSp>
          <p:nvCxnSpPr>
            <p:cNvPr id="105" name="Google Shape;105;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6" name="Google Shape;106;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8"/>
          <p:cNvSpPr txBox="1"/>
          <p:nvPr>
            <p:ph idx="4294967295" type="body"/>
          </p:nvPr>
        </p:nvSpPr>
        <p:spPr>
          <a:xfrm>
            <a:off x="2883525" y="218025"/>
            <a:ext cx="3625500" cy="139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Organize metadata</a:t>
            </a:r>
            <a:endParaRPr sz="1600"/>
          </a:p>
          <a:p>
            <a:pPr indent="-330200" lvl="0" marL="457200" rtl="0" algn="l">
              <a:spcBef>
                <a:spcPts val="0"/>
              </a:spcBef>
              <a:spcAft>
                <a:spcPts val="0"/>
              </a:spcAft>
              <a:buSzPts val="1600"/>
              <a:buAutoNum type="arabicPeriod"/>
            </a:pPr>
            <a:r>
              <a:rPr lang="en" sz="1600"/>
              <a:t>Clean text</a:t>
            </a:r>
            <a:endParaRPr sz="1600"/>
          </a:p>
          <a:p>
            <a:pPr indent="-330200" lvl="0" marL="457200" rtl="0" algn="l">
              <a:spcBef>
                <a:spcPts val="0"/>
              </a:spcBef>
              <a:spcAft>
                <a:spcPts val="0"/>
              </a:spcAft>
              <a:buSzPts val="1600"/>
              <a:buAutoNum type="arabicPeriod"/>
            </a:pPr>
            <a:r>
              <a:rPr lang="en" sz="1600"/>
              <a:t>Submit visualization requirements</a:t>
            </a:r>
            <a:endParaRPr sz="1600"/>
          </a:p>
          <a:p>
            <a:pPr indent="-330200" lvl="0" marL="457200" rtl="0" algn="l">
              <a:spcBef>
                <a:spcPts val="0"/>
              </a:spcBef>
              <a:spcAft>
                <a:spcPts val="0"/>
              </a:spcAft>
              <a:buSzPts val="1600"/>
              <a:buAutoNum type="arabicPeriod"/>
            </a:pPr>
            <a:r>
              <a:rPr lang="en" sz="1600"/>
              <a:t>Setup GROBID</a:t>
            </a:r>
            <a:endParaRPr sz="1600"/>
          </a:p>
        </p:txBody>
      </p:sp>
      <p:sp>
        <p:nvSpPr>
          <p:cNvPr descr="Background pointer shape in timeline graphic" id="108" name="Google Shape;108;p18"/>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9" name="Google Shape;109;p18"/>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11.21.2019</a:t>
            </a:r>
            <a:endParaRPr b="1" sz="1600">
              <a:solidFill>
                <a:schemeClr val="lt1"/>
              </a:solidFill>
            </a:endParaRPr>
          </a:p>
        </p:txBody>
      </p:sp>
      <p:grpSp>
        <p:nvGrpSpPr>
          <p:cNvPr id="110" name="Google Shape;110;p18"/>
          <p:cNvGrpSpPr/>
          <p:nvPr/>
        </p:nvGrpSpPr>
        <p:grpSpPr>
          <a:xfrm>
            <a:off x="5973070" y="2938958"/>
            <a:ext cx="198900" cy="593656"/>
            <a:chOff x="5958946" y="2938958"/>
            <a:chExt cx="198900" cy="593656"/>
          </a:xfrm>
        </p:grpSpPr>
        <p:cxnSp>
          <p:nvCxnSpPr>
            <p:cNvPr id="111" name="Google Shape;111;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2" name="Google Shape;112;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8"/>
          <p:cNvSpPr txBox="1"/>
          <p:nvPr>
            <p:ph idx="4294967295" type="body"/>
          </p:nvPr>
        </p:nvSpPr>
        <p:spPr>
          <a:xfrm>
            <a:off x="5126900" y="3757725"/>
            <a:ext cx="2242800" cy="132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Create an Automated Suite</a:t>
            </a:r>
            <a:endParaRPr sz="1600"/>
          </a:p>
          <a:p>
            <a:pPr indent="-330200" lvl="0" marL="457200" rtl="0" algn="l">
              <a:spcBef>
                <a:spcPts val="0"/>
              </a:spcBef>
              <a:spcAft>
                <a:spcPts val="0"/>
              </a:spcAft>
              <a:buSzPts val="1600"/>
              <a:buAutoNum type="arabicPeriod"/>
            </a:pPr>
            <a:r>
              <a:rPr lang="en" sz="1600"/>
              <a:t>Upload all scripts on Gitlab</a:t>
            </a:r>
            <a:endParaRPr sz="1600"/>
          </a:p>
        </p:txBody>
      </p:sp>
      <p:sp>
        <p:nvSpPr>
          <p:cNvPr descr="Background pointer shape in timeline graphic" id="114" name="Google Shape;114;p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p18"/>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12.05.2019</a:t>
            </a:r>
            <a:endParaRPr b="1" sz="1600">
              <a:solidFill>
                <a:schemeClr val="lt1"/>
              </a:solidFill>
            </a:endParaRPr>
          </a:p>
        </p:txBody>
      </p:sp>
      <p:grpSp>
        <p:nvGrpSpPr>
          <p:cNvPr id="116" name="Google Shape;116;p18"/>
          <p:cNvGrpSpPr/>
          <p:nvPr/>
        </p:nvGrpSpPr>
        <p:grpSpPr>
          <a:xfrm>
            <a:off x="7669807" y="1610215"/>
            <a:ext cx="198900" cy="593656"/>
            <a:chOff x="3918084" y="1610215"/>
            <a:chExt cx="198900" cy="593656"/>
          </a:xfrm>
        </p:grpSpPr>
        <p:cxnSp>
          <p:nvCxnSpPr>
            <p:cNvPr id="117" name="Google Shape;117;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8" name="Google Shape;118;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8"/>
          <p:cNvSpPr txBox="1"/>
          <p:nvPr>
            <p:ph idx="4294967295" type="body"/>
          </p:nvPr>
        </p:nvSpPr>
        <p:spPr>
          <a:xfrm>
            <a:off x="7081200" y="640275"/>
            <a:ext cx="13761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Presentation</a:t>
            </a:r>
            <a:endParaRPr sz="1600"/>
          </a:p>
          <a:p>
            <a:pPr indent="0" lvl="0" marL="0" rtl="0" algn="l">
              <a:spcBef>
                <a:spcPts val="1600"/>
              </a:spcBef>
              <a:spcAft>
                <a:spcPts val="1600"/>
              </a:spcAft>
              <a:buNone/>
            </a:pPr>
            <a:r>
              <a:rPr lang="en" sz="1600"/>
              <a:t>Final Report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Metadata Extraction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Parsers</a:t>
            </a:r>
            <a:endParaRPr/>
          </a:p>
        </p:txBody>
      </p:sp>
      <p:sp>
        <p:nvSpPr>
          <p:cNvPr id="130" name="Google Shape;130;p20"/>
          <p:cNvSpPr txBox="1"/>
          <p:nvPr>
            <p:ph idx="1" type="body"/>
          </p:nvPr>
        </p:nvSpPr>
        <p:spPr>
          <a:xfrm>
            <a:off x="311700" y="1171675"/>
            <a:ext cx="8470500" cy="37596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a:pPr>
            <a:r>
              <a:rPr lang="en" sz="1600"/>
              <a:t>Different parsers can extract metadata and text from a ETD document. Each parser has its pros and cons. We performed a </a:t>
            </a:r>
            <a:r>
              <a:rPr lang="en" sz="1600"/>
              <a:t>detailed</a:t>
            </a:r>
            <a:r>
              <a:rPr lang="en" sz="1600"/>
              <a:t> review of the existing parsers for deciding the most accurate parser for our problem statement. </a:t>
            </a:r>
            <a:r>
              <a:rPr lang="en" sz="1600"/>
              <a:t> </a:t>
            </a:r>
            <a:endParaRPr sz="1600"/>
          </a:p>
          <a:p>
            <a:pPr indent="0" lvl="0" marL="457200" rtl="0" algn="just">
              <a:spcBef>
                <a:spcPts val="1600"/>
              </a:spcBef>
              <a:spcAft>
                <a:spcPts val="0"/>
              </a:spcAft>
              <a:buNone/>
            </a:pPr>
            <a:r>
              <a:t/>
            </a:r>
            <a:endParaRPr sz="1600"/>
          </a:p>
          <a:p>
            <a:pPr indent="-330200" lvl="0" marL="457200" rtl="0" algn="just">
              <a:lnSpc>
                <a:spcPct val="150000"/>
              </a:lnSpc>
              <a:spcBef>
                <a:spcPts val="0"/>
              </a:spcBef>
              <a:spcAft>
                <a:spcPts val="0"/>
              </a:spcAft>
              <a:buSzPts val="1600"/>
              <a:buAutoNum type="arabicPeriod"/>
            </a:pPr>
            <a:r>
              <a:rPr lang="en" sz="1600"/>
              <a:t>The parsers which we studied includes:</a:t>
            </a:r>
            <a:endParaRPr sz="1600"/>
          </a:p>
          <a:p>
            <a:pPr indent="0" lvl="0" marL="457200" rtl="0" algn="just">
              <a:lnSpc>
                <a:spcPct val="150000"/>
              </a:lnSpc>
              <a:spcBef>
                <a:spcPts val="0"/>
              </a:spcBef>
              <a:spcAft>
                <a:spcPts val="0"/>
              </a:spcAft>
              <a:buNone/>
            </a:pPr>
            <a:r>
              <a:rPr lang="en" sz="1600"/>
              <a:t>a. GROBID</a:t>
            </a:r>
            <a:endParaRPr sz="1600"/>
          </a:p>
          <a:p>
            <a:pPr indent="0" lvl="0" marL="457200" rtl="0" algn="just">
              <a:lnSpc>
                <a:spcPct val="150000"/>
              </a:lnSpc>
              <a:spcBef>
                <a:spcPts val="0"/>
              </a:spcBef>
              <a:spcAft>
                <a:spcPts val="0"/>
              </a:spcAft>
              <a:buNone/>
            </a:pPr>
            <a:r>
              <a:rPr lang="en" sz="1600"/>
              <a:t>b</a:t>
            </a:r>
            <a:r>
              <a:rPr lang="en" sz="1600"/>
              <a:t>. Apache TIKA</a:t>
            </a:r>
            <a:endParaRPr sz="1600"/>
          </a:p>
          <a:p>
            <a:pPr indent="0" lvl="0" marL="457200" rtl="0" algn="just">
              <a:lnSpc>
                <a:spcPct val="150000"/>
              </a:lnSpc>
              <a:spcBef>
                <a:spcPts val="0"/>
              </a:spcBef>
              <a:spcAft>
                <a:spcPts val="0"/>
              </a:spcAft>
              <a:buNone/>
            </a:pPr>
            <a:r>
              <a:rPr lang="en" sz="1600"/>
              <a:t>c. Science Parse</a:t>
            </a:r>
            <a:endParaRPr sz="1600"/>
          </a:p>
          <a:p>
            <a:pPr indent="0" lvl="0" marL="457200" rtl="0" algn="just">
              <a:lnSpc>
                <a:spcPct val="150000"/>
              </a:lnSpc>
              <a:spcBef>
                <a:spcPts val="0"/>
              </a:spcBef>
              <a:spcAft>
                <a:spcPts val="0"/>
              </a:spcAft>
              <a:buNone/>
            </a:pPr>
            <a:r>
              <a:rPr lang="en" sz="1600"/>
              <a:t>d</a:t>
            </a:r>
            <a:r>
              <a:rPr lang="en" sz="1600"/>
              <a:t>. PyPDF2</a:t>
            </a:r>
            <a:endParaRPr sz="1600"/>
          </a:p>
          <a:p>
            <a:pPr indent="0" lvl="0" marL="457200" rtl="0" algn="just">
              <a:lnSpc>
                <a:spcPct val="150000"/>
              </a:lnSpc>
              <a:spcBef>
                <a:spcPts val="0"/>
              </a:spcBef>
              <a:spcAft>
                <a:spcPts val="0"/>
              </a:spcAft>
              <a:buNone/>
            </a:pPr>
            <a:r>
              <a:rPr lang="en" sz="1600"/>
              <a:t>e</a:t>
            </a:r>
            <a:r>
              <a:rPr lang="en" sz="1600"/>
              <a:t>. PDFMiner</a:t>
            </a:r>
            <a:endParaRPr sz="1600"/>
          </a:p>
          <a:p>
            <a:pPr indent="0" lvl="0" marL="457200" rtl="0" algn="l">
              <a:spcBef>
                <a:spcPts val="0"/>
              </a:spcBef>
              <a:spcAft>
                <a:spcPts val="0"/>
              </a:spcAft>
              <a:buNone/>
            </a:pPr>
            <a:r>
              <a:t/>
            </a:r>
            <a:endParaRPr sz="1600"/>
          </a:p>
          <a:p>
            <a:pPr indent="0" lvl="0" marL="45720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73150" y="66275"/>
            <a:ext cx="7505700" cy="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Parser comparison</a:t>
            </a:r>
            <a:endParaRPr/>
          </a:p>
        </p:txBody>
      </p:sp>
      <p:graphicFrame>
        <p:nvGraphicFramePr>
          <p:cNvPr id="136" name="Google Shape;136;p21"/>
          <p:cNvGraphicFramePr/>
          <p:nvPr/>
        </p:nvGraphicFramePr>
        <p:xfrm>
          <a:off x="540950" y="685785"/>
          <a:ext cx="3000000" cy="3000000"/>
        </p:xfrm>
        <a:graphic>
          <a:graphicData uri="http://schemas.openxmlformats.org/drawingml/2006/table">
            <a:tbl>
              <a:tblPr>
                <a:noFill/>
                <a:tableStyleId>{A59A37B3-788D-40E3-A27A-B46AE3CB73F2}</a:tableStyleId>
              </a:tblPr>
              <a:tblGrid>
                <a:gridCol w="2015525"/>
                <a:gridCol w="2015525"/>
                <a:gridCol w="2015525"/>
                <a:gridCol w="2015525"/>
              </a:tblGrid>
              <a:tr h="516325">
                <a:tc>
                  <a:txBody>
                    <a:bodyPr/>
                    <a:lstStyle/>
                    <a:p>
                      <a:pPr indent="0" lvl="0" marL="0" rtl="0" algn="l">
                        <a:spcBef>
                          <a:spcPts val="0"/>
                        </a:spcBef>
                        <a:spcAft>
                          <a:spcPts val="0"/>
                        </a:spcAft>
                        <a:buNone/>
                      </a:pPr>
                      <a:r>
                        <a:rPr b="1" lang="en" sz="1000">
                          <a:latin typeface="Old Standard TT"/>
                          <a:ea typeface="Old Standard TT"/>
                          <a:cs typeface="Old Standard TT"/>
                          <a:sym typeface="Old Standard TT"/>
                        </a:rPr>
                        <a:t>Parser</a:t>
                      </a:r>
                      <a:endParaRPr b="1"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b="1" lang="en" sz="1000">
                          <a:latin typeface="Old Standard TT"/>
                          <a:ea typeface="Old Standard TT"/>
                          <a:cs typeface="Old Standard TT"/>
                          <a:sym typeface="Old Standard TT"/>
                        </a:rPr>
                        <a:t>Extraction Format</a:t>
                      </a:r>
                      <a:endParaRPr b="1"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b="1" lang="en" sz="1000">
                          <a:latin typeface="Old Standard TT"/>
                          <a:ea typeface="Old Standard TT"/>
                          <a:cs typeface="Old Standard TT"/>
                          <a:sym typeface="Old Standard TT"/>
                        </a:rPr>
                        <a:t>Advantages</a:t>
                      </a:r>
                      <a:endParaRPr b="1"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b="1" lang="en" sz="1000">
                          <a:latin typeface="Old Standard TT"/>
                          <a:ea typeface="Old Standard TT"/>
                          <a:cs typeface="Old Standard TT"/>
                          <a:sym typeface="Old Standard TT"/>
                        </a:rPr>
                        <a:t>Disadvantages</a:t>
                      </a:r>
                      <a:endParaRPr b="1" sz="1000">
                        <a:latin typeface="Old Standard TT"/>
                        <a:ea typeface="Old Standard TT"/>
                        <a:cs typeface="Old Standard TT"/>
                        <a:sym typeface="Old Standard TT"/>
                      </a:endParaRPr>
                    </a:p>
                  </a:txBody>
                  <a:tcPr marT="91425" marB="91425" marR="91425" marL="91425"/>
                </a:tc>
              </a:tr>
              <a:tr h="621225">
                <a:tc>
                  <a:txBody>
                    <a:bodyPr/>
                    <a:lstStyle/>
                    <a:p>
                      <a:pPr indent="0" lvl="0" marL="0" rtl="0" algn="l">
                        <a:spcBef>
                          <a:spcPts val="0"/>
                        </a:spcBef>
                        <a:spcAft>
                          <a:spcPts val="0"/>
                        </a:spcAft>
                        <a:buNone/>
                      </a:pPr>
                      <a:r>
                        <a:rPr b="1" lang="en" sz="1000">
                          <a:latin typeface="Old Standard TT"/>
                          <a:ea typeface="Old Standard TT"/>
                          <a:cs typeface="Old Standard TT"/>
                          <a:sym typeface="Old Standard TT"/>
                        </a:rPr>
                        <a:t>GROBID</a:t>
                      </a:r>
                      <a:endParaRPr b="1"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XML</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Easy to set up</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Structured format</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Can be tuned </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Slow parsing</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Not able to extract chapter wise content</a:t>
                      </a:r>
                      <a:endParaRPr sz="1000">
                        <a:latin typeface="Old Standard TT"/>
                        <a:ea typeface="Old Standard TT"/>
                        <a:cs typeface="Old Standard TT"/>
                        <a:sym typeface="Old Standard TT"/>
                      </a:endParaRPr>
                    </a:p>
                  </a:txBody>
                  <a:tcPr marT="91425" marB="91425" marR="91425" marL="91425"/>
                </a:tc>
              </a:tr>
              <a:tr h="917050">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Apache TIKA</a:t>
                      </a:r>
                      <a:endParaRPr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Text</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Can be used for different file formats</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Able to process tables</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Can extract content as well as metadata</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It is hard to extract combination of two different types of information</a:t>
                      </a:r>
                      <a:endParaRPr sz="1000">
                        <a:latin typeface="Old Standard TT"/>
                        <a:ea typeface="Old Standard TT"/>
                        <a:cs typeface="Old Standard TT"/>
                        <a:sym typeface="Old Standard TT"/>
                      </a:endParaRPr>
                    </a:p>
                  </a:txBody>
                  <a:tcPr marT="91425" marB="91425" marR="91425" marL="91425"/>
                </a:tc>
              </a:tr>
              <a:tr h="769125">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Science Parse</a:t>
                      </a:r>
                      <a:endParaRPr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JSON</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Structured format</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Detects abstract correctly</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Difficult to set up</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Skips or merges chapters</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Skips some references</a:t>
                      </a:r>
                      <a:endParaRPr sz="1000">
                        <a:latin typeface="Old Standard TT"/>
                        <a:ea typeface="Old Standard TT"/>
                        <a:cs typeface="Old Standard TT"/>
                        <a:sym typeface="Old Standard TT"/>
                      </a:endParaRPr>
                    </a:p>
                  </a:txBody>
                  <a:tcPr marT="91425" marB="91425" marR="91425" marL="91425"/>
                </a:tc>
              </a:tr>
              <a:tr h="621225">
                <a:tc>
                  <a:txBody>
                    <a:bodyPr/>
                    <a:lstStyle/>
                    <a:p>
                      <a:pPr indent="0" lvl="0" marL="0" rtl="0" algn="l">
                        <a:spcBef>
                          <a:spcPts val="0"/>
                        </a:spcBef>
                        <a:spcAft>
                          <a:spcPts val="0"/>
                        </a:spcAft>
                        <a:buNone/>
                      </a:pPr>
                      <a:r>
                        <a:rPr b="1" lang="en" sz="1000">
                          <a:latin typeface="Old Standard TT"/>
                          <a:ea typeface="Old Standard TT"/>
                          <a:cs typeface="Old Standard TT"/>
                          <a:sym typeface="Old Standard TT"/>
                        </a:rPr>
                        <a:t>PyPDF2</a:t>
                      </a:r>
                      <a:endParaRPr b="1"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Text</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Easy to set up</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Extracts text and document information</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No output  in JSON or XML format</a:t>
                      </a:r>
                      <a:endParaRPr sz="1000">
                        <a:latin typeface="Old Standard TT"/>
                        <a:ea typeface="Old Standard TT"/>
                        <a:cs typeface="Old Standard TT"/>
                        <a:sym typeface="Old Standard TT"/>
                      </a:endParaRPr>
                    </a:p>
                  </a:txBody>
                  <a:tcPr marT="91425" marB="91425" marR="91425" marL="91425"/>
                </a:tc>
              </a:tr>
              <a:tr h="621225">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PDFMiner</a:t>
                      </a:r>
                      <a:endParaRPr sz="1000">
                        <a:latin typeface="Old Standard TT"/>
                        <a:ea typeface="Old Standard TT"/>
                        <a:cs typeface="Old Standard TT"/>
                        <a:sym typeface="Old Standard TT"/>
                      </a:endParaRPr>
                    </a:p>
                    <a:p>
                      <a:pPr indent="0" lvl="0" marL="0" rtl="0" algn="l">
                        <a:spcBef>
                          <a:spcPts val="0"/>
                        </a:spcBef>
                        <a:spcAft>
                          <a:spcPts val="0"/>
                        </a:spcAft>
                        <a:buNone/>
                      </a:pPr>
                      <a:r>
                        <a:t/>
                      </a:r>
                      <a:endParaRPr sz="1000">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sz="1000">
                          <a:latin typeface="Old Standard TT"/>
                          <a:ea typeface="Old Standard TT"/>
                          <a:cs typeface="Old Standard TT"/>
                          <a:sym typeface="Old Standard TT"/>
                        </a:rPr>
                        <a:t>Text, XML, HTML</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Easy to set up</a:t>
                      </a:r>
                      <a:endParaRPr sz="1000">
                        <a:latin typeface="Old Standard TT"/>
                        <a:ea typeface="Old Standard TT"/>
                        <a:cs typeface="Old Standard TT"/>
                        <a:sym typeface="Old Standard TT"/>
                      </a:endParaRPr>
                    </a:p>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Compatible to both Py2.x &amp;3.x</a:t>
                      </a:r>
                      <a:endParaRPr sz="1000">
                        <a:latin typeface="Old Standard TT"/>
                        <a:ea typeface="Old Standard TT"/>
                        <a:cs typeface="Old Standard TT"/>
                        <a:sym typeface="Old Standard TT"/>
                      </a:endParaRPr>
                    </a:p>
                  </a:txBody>
                  <a:tcPr marT="91425" marB="91425" marR="91425" marL="91425"/>
                </a:tc>
                <a:tc>
                  <a:txBody>
                    <a:bodyPr/>
                    <a:lstStyle/>
                    <a:p>
                      <a:pPr indent="-292100" lvl="0" marL="457200" rtl="0" algn="l">
                        <a:spcBef>
                          <a:spcPts val="0"/>
                        </a:spcBef>
                        <a:spcAft>
                          <a:spcPts val="0"/>
                        </a:spcAft>
                        <a:buSzPts val="1000"/>
                        <a:buFont typeface="Old Standard TT"/>
                        <a:buAutoNum type="arabicPeriod"/>
                      </a:pPr>
                      <a:r>
                        <a:rPr lang="en" sz="1000">
                          <a:latin typeface="Old Standard TT"/>
                          <a:ea typeface="Old Standard TT"/>
                          <a:cs typeface="Old Standard TT"/>
                          <a:sym typeface="Old Standard TT"/>
                        </a:rPr>
                        <a:t>I</a:t>
                      </a:r>
                      <a:r>
                        <a:rPr lang="en" sz="1000">
                          <a:latin typeface="Old Standard TT"/>
                          <a:ea typeface="Old Standard TT"/>
                          <a:cs typeface="Old Standard TT"/>
                          <a:sym typeface="Old Standard TT"/>
                        </a:rPr>
                        <a:t>t cannot process table and image</a:t>
                      </a:r>
                      <a:endParaRPr sz="1000">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