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314" r:id="rId2"/>
    <p:sldId id="265" r:id="rId3"/>
    <p:sldId id="311" r:id="rId4"/>
    <p:sldId id="312" r:id="rId5"/>
    <p:sldId id="313" r:id="rId6"/>
  </p:sldIdLst>
  <p:sldSz cx="9144000" cy="5143500" type="screen16x9"/>
  <p:notesSz cx="6858000" cy="9144000"/>
  <p:embeddedFontLst>
    <p:embeddedFont>
      <p:font typeface="Dosis" pitchFamily="2" charset="77"/>
      <p:regular r:id="rId8"/>
      <p:bold r:id="rId9"/>
    </p:embeddedFont>
    <p:embeddedFont>
      <p:font typeface="Philosopher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2FD26-5EE1-40AC-A695-AA9D00AA2F8B}">
  <a:tblStyle styleId="{61F2FD26-5EE1-40AC-A695-AA9D00AA2F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05"/>
  </p:normalViewPr>
  <p:slideViewPr>
    <p:cSldViewPr snapToGrid="0">
      <p:cViewPr varScale="1">
        <p:scale>
          <a:sx n="144" d="100"/>
          <a:sy n="144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F6310821-2D6F-E1B8-552F-3EB9099F9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fc6b24401_0_342:notes">
            <a:extLst>
              <a:ext uri="{FF2B5EF4-FFF2-40B4-BE49-F238E27FC236}">
                <a16:creationId xmlns:a16="http://schemas.microsoft.com/office/drawing/2014/main" id="{F0D1FE29-C5EC-418B-D5F5-0423AC56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fc6b24401_0_342:notes">
            <a:extLst>
              <a:ext uri="{FF2B5EF4-FFF2-40B4-BE49-F238E27FC236}">
                <a16:creationId xmlns:a16="http://schemas.microsoft.com/office/drawing/2014/main" id="{4C7BCFCA-071F-533D-898D-4199D9499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45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fc6b2440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fc6b2440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AB12F5CB-43B2-3BA4-AA8A-BB93D418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fc6b24401_0_342:notes">
            <a:extLst>
              <a:ext uri="{FF2B5EF4-FFF2-40B4-BE49-F238E27FC236}">
                <a16:creationId xmlns:a16="http://schemas.microsoft.com/office/drawing/2014/main" id="{7739FE24-3FFA-FDCE-9372-CC6FD77BA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fc6b24401_0_342:notes">
            <a:extLst>
              <a:ext uri="{FF2B5EF4-FFF2-40B4-BE49-F238E27FC236}">
                <a16:creationId xmlns:a16="http://schemas.microsoft.com/office/drawing/2014/main" id="{9630B5B3-486C-5387-4A09-196CFFB1E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Understand where, when, and how revenue and order volumes are being generated to inform targeted growth strategies and operational resource allocation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64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172045C7-EBEB-D167-07F8-59E020289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fc6b24401_0_342:notes">
            <a:extLst>
              <a:ext uri="{FF2B5EF4-FFF2-40B4-BE49-F238E27FC236}">
                <a16:creationId xmlns:a16="http://schemas.microsoft.com/office/drawing/2014/main" id="{7139A5BF-C24B-4074-5980-6F8F94DF1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fc6b24401_0_342:notes">
            <a:extLst>
              <a:ext uri="{FF2B5EF4-FFF2-40B4-BE49-F238E27FC236}">
                <a16:creationId xmlns:a16="http://schemas.microsoft.com/office/drawing/2014/main" id="{852D5DB7-9A88-4A05-E781-DF0B42A88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Understand where, when, and how revenue and order volumes are being generated to inform targeted growth strategies and operational resource allocation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39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67B24E28-F926-E4D7-2637-00DCD1375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fc6b24401_0_342:notes">
            <a:extLst>
              <a:ext uri="{FF2B5EF4-FFF2-40B4-BE49-F238E27FC236}">
                <a16:creationId xmlns:a16="http://schemas.microsoft.com/office/drawing/2014/main" id="{94FF4809-B908-9C6C-D431-C36ACEEE6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fc6b24401_0_342:notes">
            <a:extLst>
              <a:ext uri="{FF2B5EF4-FFF2-40B4-BE49-F238E27FC236}">
                <a16:creationId xmlns:a16="http://schemas.microsoft.com/office/drawing/2014/main" id="{CA71DF44-C26F-F14F-09E4-1288161A2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Understand where, when, and how revenue and order volumes are being generated to inform targeted growth strategies and operational resource allocation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45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382525" y="3141800"/>
            <a:ext cx="24735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287875" y="3141800"/>
            <a:ext cx="24735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1382525" y="2737325"/>
            <a:ext cx="24735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287875" y="2737325"/>
            <a:ext cx="24735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 flipH="1">
            <a:off x="8983674" y="0"/>
            <a:ext cx="159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 txBox="1"/>
          <p:nvPr/>
        </p:nvSpPr>
        <p:spPr>
          <a:xfrm rot="-5400000">
            <a:off x="401914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rot="-5400000">
            <a:off x="-236936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 rot="-5400000">
            <a:off x="131164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40701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27"/>
          <p:cNvSpPr/>
          <p:nvPr/>
        </p:nvSpPr>
        <p:spPr>
          <a:xfrm rot="-5400000">
            <a:off x="75082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8357337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 rot="-5400000">
            <a:off x="7991718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-8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97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8E9FCFBB-415D-DBA3-DCDE-1585D713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>
            <a:extLst>
              <a:ext uri="{FF2B5EF4-FFF2-40B4-BE49-F238E27FC236}">
                <a16:creationId xmlns:a16="http://schemas.microsoft.com/office/drawing/2014/main" id="{E30840EA-6C38-4123-4B7D-B13508EAB6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368790"/>
            <a:ext cx="532161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latin typeface="+mn-lt"/>
              </a:rPr>
              <a:t>Perspective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&amp;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Focus</a:t>
            </a:r>
            <a:endParaRPr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93616-6678-25CB-5189-D465FBCF89E0}"/>
              </a:ext>
            </a:extLst>
          </p:cNvPr>
          <p:cNvSpPr txBox="1"/>
          <p:nvPr/>
        </p:nvSpPr>
        <p:spPr>
          <a:xfrm>
            <a:off x="878889" y="1322774"/>
            <a:ext cx="6312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Assume we are the restaurant network operator, overseeing a portfolio of restaurants across multiple cities.</a:t>
            </a:r>
          </a:p>
          <a:p>
            <a:endParaRPr lang="en-AU" dirty="0"/>
          </a:p>
          <a:p>
            <a:r>
              <a:rPr lang="en-AU" dirty="0"/>
              <a:t>My primary focus in this analysis is on the Order and Revenue perspective.</a:t>
            </a:r>
          </a:p>
          <a:p>
            <a:endParaRPr lang="en-AU" dirty="0"/>
          </a:p>
          <a:p>
            <a:r>
              <a:rPr lang="en-AU" dirty="0"/>
              <a:t>The goal is to identify revenue drivers, performance patterns, and menu profitability insights that can guide strategic business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>
            <a:spLocks noGrp="1"/>
          </p:cNvSpPr>
          <p:nvPr>
            <p:ph type="title"/>
          </p:nvPr>
        </p:nvSpPr>
        <p:spPr>
          <a:xfrm>
            <a:off x="-2382389" y="36879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Summary</a:t>
            </a:r>
            <a:endParaRPr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F01BA-0B43-D5D9-3CE5-826E3DC92893}"/>
              </a:ext>
            </a:extLst>
          </p:cNvPr>
          <p:cNvSpPr txBox="1"/>
          <p:nvPr/>
        </p:nvSpPr>
        <p:spPr>
          <a:xfrm>
            <a:off x="652345" y="1052140"/>
            <a:ext cx="749096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750" indent="-213750">
              <a:buFont typeface="Arial" panose="020B0604020202020204" pitchFamily="34" charset="0"/>
              <a:buChar char="•"/>
            </a:pPr>
            <a:r>
              <a:rPr lang="en-US" dirty="0"/>
              <a:t>5 Cities (</a:t>
            </a:r>
            <a:r>
              <a:rPr lang="en-US" dirty="0" err="1"/>
              <a:t>Herzelia</a:t>
            </a:r>
            <a:r>
              <a:rPr lang="en-US" dirty="0"/>
              <a:t>, Ramat Hasharon, Ramat Gan, Tel Aviv, </a:t>
            </a:r>
            <a:r>
              <a:rPr lang="en-US" dirty="0" err="1"/>
              <a:t>Giyatayim</a:t>
            </a:r>
            <a:r>
              <a:rPr lang="en-US" dirty="0"/>
              <a:t>)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lang="en-US" dirty="0"/>
              <a:t>30 Restaurant, 5 Restaurant Types (Asian, Fast Food, Homemade, Indian, Italian)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dirty="0"/>
              <a:t>4 Meal Types (Vegan, Cheese, Beef, Chicken)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endParaRPr lang="en-AU" dirty="0"/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lang="en-US" b="1" dirty="0"/>
              <a:t>36,000 Orders in total, </a:t>
            </a:r>
            <a:r>
              <a:rPr lang="en-AU" b="1" dirty="0"/>
              <a:t>generating a total revenue of $3.16M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dirty="0"/>
              <a:t>On average, each restaurant handles 1,200 orders, with an average order value of $88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F258D-8048-9441-5808-3F2221D8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42" y="2670647"/>
            <a:ext cx="4626428" cy="20456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1E2744-7EC9-74C8-0F7A-F5FEE1970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" y="2720354"/>
            <a:ext cx="3255627" cy="19959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408AEC-64F7-FFC4-7027-5C7074CCF816}"/>
              </a:ext>
            </a:extLst>
          </p:cNvPr>
          <p:cNvSpPr txBox="1"/>
          <p:nvPr/>
        </p:nvSpPr>
        <p:spPr>
          <a:xfrm>
            <a:off x="2171699" y="4835723"/>
            <a:ext cx="445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 data is from Jan 2020 to July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681EE8C5-B2C6-C33B-742B-B7AD8182A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>
            <a:extLst>
              <a:ext uri="{FF2B5EF4-FFF2-40B4-BE49-F238E27FC236}">
                <a16:creationId xmlns:a16="http://schemas.microsoft.com/office/drawing/2014/main" id="{5E08E93C-1EFC-4AC1-0491-58750B1649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368790"/>
            <a:ext cx="532161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Order &amp; Revenue Analysis</a:t>
            </a:r>
            <a:endParaRPr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CB94C-0097-A9ED-C7BE-98D6411E2CB6}"/>
              </a:ext>
            </a:extLst>
          </p:cNvPr>
          <p:cNvSpPr txBox="1"/>
          <p:nvPr/>
        </p:nvSpPr>
        <p:spPr>
          <a:xfrm>
            <a:off x="297807" y="1026035"/>
            <a:ext cx="4311541" cy="145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dirty="0"/>
              <a:t>Order volumes remain consistent across cities, with Tel Aviv and Ramat Hasharon showing slightly higher order counts.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b="1" dirty="0"/>
              <a:t>March is the peak month across all cities</a:t>
            </a:r>
          </a:p>
          <a:p>
            <a:endParaRPr lang="en-A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926C2-2EC0-5238-96CF-FE898C6FB9CE}"/>
              </a:ext>
            </a:extLst>
          </p:cNvPr>
          <p:cNvSpPr txBox="1"/>
          <p:nvPr/>
        </p:nvSpPr>
        <p:spPr>
          <a:xfrm>
            <a:off x="297808" y="2236202"/>
            <a:ext cx="4622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dirty="0"/>
              <a:t>Monthly revenue per restaurant across all cities is approximately </a:t>
            </a:r>
            <a:r>
              <a:rPr lang="en-AU" b="1" dirty="0"/>
              <a:t>$17K to $19K</a:t>
            </a:r>
            <a:r>
              <a:rPr lang="en-AU" dirty="0"/>
              <a:t>.</a:t>
            </a:r>
            <a:r>
              <a:rPr lang="zh-CN" altLang="en-US" dirty="0"/>
              <a:t> </a:t>
            </a:r>
            <a:r>
              <a:rPr lang="en-AU" altLang="zh-CN" dirty="0"/>
              <a:t>P</a:t>
            </a:r>
            <a:r>
              <a:rPr lang="en-AU" dirty="0"/>
              <a:t>er-restaurant revenue is balanced across locations.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endParaRPr lang="en-AU" dirty="0"/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dirty="0"/>
              <a:t>Top 5 Restaurants by Monthly Revenue are: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569EA-ACBC-18EA-3914-BCE63706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43" y="933090"/>
            <a:ext cx="3829050" cy="201295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BFA0CFE-4DAF-C860-322E-22900A182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56408"/>
              </p:ext>
            </p:extLst>
          </p:nvPr>
        </p:nvGraphicFramePr>
        <p:xfrm>
          <a:off x="485609" y="3820014"/>
          <a:ext cx="7450077" cy="1007231"/>
        </p:xfrm>
        <a:graphic>
          <a:graphicData uri="http://schemas.openxmlformats.org/drawingml/2006/table">
            <a:tbl>
              <a:tblPr firstRow="1" bandRow="1">
                <a:tableStyleId>{61F2FD26-5EE1-40AC-A695-AA9D00AA2F8B}</a:tableStyleId>
              </a:tblPr>
              <a:tblGrid>
                <a:gridCol w="1074739">
                  <a:extLst>
                    <a:ext uri="{9D8B030D-6E8A-4147-A177-3AD203B41FA5}">
                      <a16:colId xmlns:a16="http://schemas.microsoft.com/office/drawing/2014/main" val="1454674738"/>
                    </a:ext>
                  </a:extLst>
                </a:gridCol>
                <a:gridCol w="1324425">
                  <a:extLst>
                    <a:ext uri="{9D8B030D-6E8A-4147-A177-3AD203B41FA5}">
                      <a16:colId xmlns:a16="http://schemas.microsoft.com/office/drawing/2014/main" val="797318608"/>
                    </a:ext>
                  </a:extLst>
                </a:gridCol>
                <a:gridCol w="1176678">
                  <a:extLst>
                    <a:ext uri="{9D8B030D-6E8A-4147-A177-3AD203B41FA5}">
                      <a16:colId xmlns:a16="http://schemas.microsoft.com/office/drawing/2014/main" val="3424219797"/>
                    </a:ext>
                  </a:extLst>
                </a:gridCol>
                <a:gridCol w="1335281">
                  <a:extLst>
                    <a:ext uri="{9D8B030D-6E8A-4147-A177-3AD203B41FA5}">
                      <a16:colId xmlns:a16="http://schemas.microsoft.com/office/drawing/2014/main" val="1166183351"/>
                    </a:ext>
                  </a:extLst>
                </a:gridCol>
                <a:gridCol w="1226723">
                  <a:extLst>
                    <a:ext uri="{9D8B030D-6E8A-4147-A177-3AD203B41FA5}">
                      <a16:colId xmlns:a16="http://schemas.microsoft.com/office/drawing/2014/main" val="3342645478"/>
                    </a:ext>
                  </a:extLst>
                </a:gridCol>
                <a:gridCol w="1312231">
                  <a:extLst>
                    <a:ext uri="{9D8B030D-6E8A-4147-A177-3AD203B41FA5}">
                      <a16:colId xmlns:a16="http://schemas.microsoft.com/office/drawing/2014/main" val="2954444914"/>
                    </a:ext>
                  </a:extLst>
                </a:gridCol>
              </a:tblGrid>
              <a:tr h="420159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Ramat 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Herzelia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 Aviv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Herzelia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Ramat 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62114"/>
                  </a:ext>
                </a:extLst>
              </a:tr>
              <a:tr h="587072">
                <a:tc>
                  <a:txBody>
                    <a:bodyPr/>
                    <a:lstStyle/>
                    <a:p>
                      <a:r>
                        <a:rPr lang="en-US" dirty="0"/>
                        <a:t>Restaurant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Restaurant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Restaurant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Restaurant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Restaurant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Restaurant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1321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911479B-D161-6995-83AF-853B2E4EB851}"/>
              </a:ext>
            </a:extLst>
          </p:cNvPr>
          <p:cNvSpPr txBox="1"/>
          <p:nvPr/>
        </p:nvSpPr>
        <p:spPr>
          <a:xfrm>
            <a:off x="485609" y="3374571"/>
            <a:ext cx="8360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These restaurants consistently outperform the network average monthly revenue (~$17K–$19K).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5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EE867F0A-1920-8E41-13C7-D392B7975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>
            <a:extLst>
              <a:ext uri="{FF2B5EF4-FFF2-40B4-BE49-F238E27FC236}">
                <a16:creationId xmlns:a16="http://schemas.microsoft.com/office/drawing/2014/main" id="{40CF648C-E36E-5A6E-1003-98ADD4879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368790"/>
            <a:ext cx="532161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Order &amp; Revenue Analysis</a:t>
            </a:r>
            <a:endParaRPr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32700-504E-6620-0954-20D8F90AC640}"/>
              </a:ext>
            </a:extLst>
          </p:cNvPr>
          <p:cNvSpPr txBox="1"/>
          <p:nvPr/>
        </p:nvSpPr>
        <p:spPr>
          <a:xfrm>
            <a:off x="260459" y="1217520"/>
            <a:ext cx="3441529" cy="145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b="1" dirty="0"/>
              <a:t>Cheese-based meals generate the highest revenue per restaurant</a:t>
            </a:r>
            <a:r>
              <a:rPr lang="en-AU" dirty="0"/>
              <a:t>, outperforming Vegan, Chicken, and Beef categories.</a:t>
            </a:r>
          </a:p>
          <a:p>
            <a:endParaRPr lang="en-A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0711-83F9-8014-46FB-33723271882F}"/>
              </a:ext>
            </a:extLst>
          </p:cNvPr>
          <p:cNvSpPr txBox="1"/>
          <p:nvPr/>
        </p:nvSpPr>
        <p:spPr>
          <a:xfrm>
            <a:off x="4341180" y="1143686"/>
            <a:ext cx="39165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b="1" dirty="0"/>
              <a:t>Order volumes for Hot and Cold meals are similar.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dirty="0"/>
              <a:t>Despite similar volumes, Hot meals command higher price points.</a:t>
            </a:r>
          </a:p>
          <a:p>
            <a:pPr marL="213750" indent="-213750">
              <a:buFont typeface="Arial" panose="020B0604020202020204" pitchFamily="34" charset="0"/>
              <a:buChar char="•"/>
            </a:pPr>
            <a:endParaRPr lang="en-AU" dirty="0"/>
          </a:p>
          <a:p>
            <a:pPr marL="213750" indent="-213750">
              <a:buFont typeface="Arial" panose="020B0604020202020204" pitchFamily="34" charset="0"/>
              <a:buChar char="•"/>
            </a:pPr>
            <a:r>
              <a:rPr lang="en-AU" dirty="0"/>
              <a:t>Top 5 highest-priced meals:</a:t>
            </a: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A389B-5E7B-5FE8-975E-83110C5B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9" y="2749742"/>
            <a:ext cx="3761358" cy="190465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4EB599-D86C-83C5-DFBD-BE65298AA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31940"/>
              </p:ext>
            </p:extLst>
          </p:nvPr>
        </p:nvGraphicFramePr>
        <p:xfrm>
          <a:off x="4507772" y="2825601"/>
          <a:ext cx="4122570" cy="1828800"/>
        </p:xfrm>
        <a:graphic>
          <a:graphicData uri="http://schemas.openxmlformats.org/drawingml/2006/table">
            <a:tbl>
              <a:tblPr firstRow="1" bandRow="1">
                <a:tableStyleId>{61F2FD26-5EE1-40AC-A695-AA9D00AA2F8B}</a:tableStyleId>
              </a:tblPr>
              <a:tblGrid>
                <a:gridCol w="1374190">
                  <a:extLst>
                    <a:ext uri="{9D8B030D-6E8A-4147-A177-3AD203B41FA5}">
                      <a16:colId xmlns:a16="http://schemas.microsoft.com/office/drawing/2014/main" val="3740033746"/>
                    </a:ext>
                  </a:extLst>
                </a:gridCol>
                <a:gridCol w="1374190">
                  <a:extLst>
                    <a:ext uri="{9D8B030D-6E8A-4147-A177-3AD203B41FA5}">
                      <a16:colId xmlns:a16="http://schemas.microsoft.com/office/drawing/2014/main" val="2309316979"/>
                    </a:ext>
                  </a:extLst>
                </a:gridCol>
                <a:gridCol w="1374190">
                  <a:extLst>
                    <a:ext uri="{9D8B030D-6E8A-4147-A177-3AD203B41FA5}">
                      <a16:colId xmlns:a16="http://schemas.microsoft.com/office/drawing/2014/main" val="4045810450"/>
                    </a:ext>
                  </a:extLst>
                </a:gridCol>
              </a:tblGrid>
              <a:tr h="253771">
                <a:tc>
                  <a:txBody>
                    <a:bodyPr/>
                    <a:lstStyle/>
                    <a:p>
                      <a:r>
                        <a:rPr lang="en-US" dirty="0"/>
                        <a:t>Meal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Hot/Cold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71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Meal 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15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Meal 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Desert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0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Meal 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Desert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6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Meal 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92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Meal 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348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7005CB-C49E-999C-589B-A5C250D611D4}"/>
              </a:ext>
            </a:extLst>
          </p:cNvPr>
          <p:cNvSpPr txBox="1"/>
          <p:nvPr/>
        </p:nvSpPr>
        <p:spPr>
          <a:xfrm>
            <a:off x="4572000" y="2477085"/>
            <a:ext cx="428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These are priced above </a:t>
            </a:r>
            <a:r>
              <a:rPr lang="en-AU" b="1" dirty="0"/>
              <a:t>$80 </a:t>
            </a:r>
            <a:r>
              <a:rPr lang="en-AU" dirty="0"/>
              <a:t>per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3CC88506-8A32-A6C3-F4C7-9D98EDD9C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>
            <a:extLst>
              <a:ext uri="{FF2B5EF4-FFF2-40B4-BE49-F238E27FC236}">
                <a16:creationId xmlns:a16="http://schemas.microsoft.com/office/drawing/2014/main" id="{33CF5B00-F6A4-D214-87B2-39971C99D7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8790"/>
            <a:ext cx="4116304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Recommendation</a:t>
            </a:r>
            <a:endParaRPr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6A695-F86F-1332-B1E5-818A8AACB412}"/>
              </a:ext>
            </a:extLst>
          </p:cNvPr>
          <p:cNvSpPr txBox="1"/>
          <p:nvPr/>
        </p:nvSpPr>
        <p:spPr>
          <a:xfrm>
            <a:off x="2445845" y="1406667"/>
            <a:ext cx="6832799" cy="83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Cities like Givatayim contribute lower total revenue due to a smaller restaurant footprint, not inefficiency.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4059B1-EA9E-3FA6-B257-6A3B77413364}"/>
              </a:ext>
            </a:extLst>
          </p:cNvPr>
          <p:cNvSpPr/>
          <p:nvPr/>
        </p:nvSpPr>
        <p:spPr>
          <a:xfrm>
            <a:off x="612559" y="1233995"/>
            <a:ext cx="1698641" cy="930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More Restaurants in </a:t>
            </a:r>
            <a:r>
              <a:rPr lang="en-US" b="1" dirty="0" err="1">
                <a:solidFill>
                  <a:schemeClr val="tx1"/>
                </a:solidFill>
              </a:rPr>
              <a:t>Giyatayim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C9E6F-026F-4379-2D02-22D9BD781289}"/>
              </a:ext>
            </a:extLst>
          </p:cNvPr>
          <p:cNvSpPr/>
          <p:nvPr/>
        </p:nvSpPr>
        <p:spPr>
          <a:xfrm>
            <a:off x="597810" y="2465775"/>
            <a:ext cx="1698641" cy="930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Targeted Investments and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53E5E-070B-9BD1-1E17-8458FEFE686B}"/>
              </a:ext>
            </a:extLst>
          </p:cNvPr>
          <p:cNvSpPr txBox="1"/>
          <p:nvPr/>
        </p:nvSpPr>
        <p:spPr>
          <a:xfrm>
            <a:off x="2507989" y="2448646"/>
            <a:ext cx="5579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Focus marketing support, staff incentives and menu innovation on high-revenue restaurants to amplify their performance</a:t>
            </a:r>
          </a:p>
          <a:p>
            <a:r>
              <a:rPr lang="en-AU" dirty="0"/>
              <a:t>Plan targeted promotions and capacity strategies around March to maximise revenue.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90E47-6CD1-E96A-06C7-FF063E93EA34}"/>
              </a:ext>
            </a:extLst>
          </p:cNvPr>
          <p:cNvSpPr/>
          <p:nvPr/>
        </p:nvSpPr>
        <p:spPr>
          <a:xfrm>
            <a:off x="528268" y="3743524"/>
            <a:ext cx="1698641" cy="930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Prioritize High-Impact Men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6377C-019E-754C-38EB-91615B501D1C}"/>
              </a:ext>
            </a:extLst>
          </p:cNvPr>
          <p:cNvSpPr txBox="1"/>
          <p:nvPr/>
        </p:nvSpPr>
        <p:spPr>
          <a:xfrm>
            <a:off x="2543500" y="3947351"/>
            <a:ext cx="557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Expand high-performing meal categories (Cheese, Vegan, Hot Starters/Desserts) to uplift profitability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83821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ajor for College: Hotel Management by Slidesgo">
  <a:themeElements>
    <a:clrScheme name="Simple Light">
      <a:dk1>
        <a:srgbClr val="000000"/>
      </a:dk1>
      <a:lt1>
        <a:srgbClr val="FFFBF5"/>
      </a:lt1>
      <a:dk2>
        <a:srgbClr val="B96B15"/>
      </a:dk2>
      <a:lt2>
        <a:srgbClr val="F6ECDE"/>
      </a:lt2>
      <a:accent1>
        <a:srgbClr val="FCB293"/>
      </a:accent1>
      <a:accent2>
        <a:srgbClr val="FE4F1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463</Words>
  <Application>Microsoft Macintosh PowerPoint</Application>
  <PresentationFormat>On-screen Show (16:9)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Philosopher</vt:lpstr>
      <vt:lpstr>Arial</vt:lpstr>
      <vt:lpstr>Dosis</vt:lpstr>
      <vt:lpstr>Business Major for College: Hotel Management by Slidesgo</vt:lpstr>
      <vt:lpstr>Perspective &amp; Focus</vt:lpstr>
      <vt:lpstr>Summary</vt:lpstr>
      <vt:lpstr>Order &amp; Revenue Analysis</vt:lpstr>
      <vt:lpstr>Order &amp; Revenue Analysis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Emily Zhang</cp:lastModifiedBy>
  <cp:revision>3</cp:revision>
  <dcterms:modified xsi:type="dcterms:W3CDTF">2025-08-03T19:46:10Z</dcterms:modified>
</cp:coreProperties>
</file>