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1"/>
    <p:restoredTop sz="94680"/>
  </p:normalViewPr>
  <p:slideViewPr>
    <p:cSldViewPr snapToGrid="0" snapToObjects="1">
      <p:cViewPr varScale="1">
        <p:scale>
          <a:sx n="96" d="100"/>
          <a:sy n="96" d="100"/>
        </p:scale>
        <p:origin x="168" y="2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3892-D56D-434B-923A-259077D01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DBAD9-15D3-5B46-82BE-A4816CC54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CD5DE-9822-AD4E-87A7-1A18A367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A158-A462-954B-8749-B8DE82E3A591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A86D5-5B49-434E-8C00-709A1F49B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8865A-27EE-2E47-9AA5-EF36494A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166F-9143-FC4D-9CCD-5EE31E09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7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8A08E-573F-E842-8732-2A4DD5EE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93293-3B9A-5247-A2FC-BE91C96AB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56BFF-0AC7-B34B-8D80-B111B921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A158-A462-954B-8749-B8DE82E3A591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D5FCD-B021-7043-9429-5E0F5425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6A9FE-DEA8-354A-BA21-ADB2E722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166F-9143-FC4D-9CCD-5EE31E09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2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6206D2-A059-314B-AE5E-08CBF5BE8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18D50-90D6-5448-A52B-797CC159F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AF5BC-A75A-694B-B9DC-67F4D6F1A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A158-A462-954B-8749-B8DE82E3A591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C1AD2-DC86-8E45-A9DF-015CC56C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7667C-8626-C340-8E90-0F493BAA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166F-9143-FC4D-9CCD-5EE31E09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1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D298-BC1F-294C-BFAC-195F2AC91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16F19-7CBB-6B41-AC4B-8BD8A754C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CB3AC-99EE-B44F-9E9F-04C0062E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A158-A462-954B-8749-B8DE82E3A591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ABD41-BE85-7B4B-B6BB-9B8D93E5E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18595-DE7A-7C44-94B0-59CB7402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166F-9143-FC4D-9CCD-5EE31E09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91669-911C-054F-AAFD-3C544E3C7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ED0CA-E42C-474E-BAF7-F54E5F5DC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F900C-D941-A844-AD9A-788266F8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A158-A462-954B-8749-B8DE82E3A591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715D8-5F74-3E4E-8143-014A5591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E5B3-8515-5F48-B274-FAA4AC18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166F-9143-FC4D-9CCD-5EE31E09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0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A7DE-B05F-5F44-8658-272B6B1A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D285C-FA12-754B-82FE-16C4562B0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C427A-4DF5-584A-B885-A7A6EFC5A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81BF7-767B-0243-8925-832FF1B2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A158-A462-954B-8749-B8DE82E3A591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CD39E-8FDD-714A-BF62-46E05EE6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F0200-E379-BE49-9B32-20230196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166F-9143-FC4D-9CCD-5EE31E09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4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9536-411A-6347-95BF-6A657394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CC2B6-66E0-D94E-867A-00E5FDBFF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CD957-D27D-D14F-85E2-BFA55175A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9CE4D-D72E-794E-8592-9BE8B6255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1CA8A-E7D0-EE4E-AD6E-6443CF448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DE3B9-CD22-ED4F-874B-AAC14DE6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A158-A462-954B-8749-B8DE82E3A591}" type="datetimeFigureOut">
              <a:rPr lang="en-US" smtClean="0"/>
              <a:t>2/3/22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44EAE-215E-8640-8644-952783F2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43205-8D49-CD4F-95A2-2EDE2ADC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166F-9143-FC4D-9CCD-5EE31E09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8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CAD2-8DD0-1E46-9773-9EF2279A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3061D-48D2-9E49-B45A-465BF73A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A158-A462-954B-8749-B8DE82E3A591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52333-D114-A54E-B4D6-79946632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590E2-4A2D-884D-BAAE-51192174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166F-9143-FC4D-9CCD-5EE31E09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5B0562-F4B5-664D-B02B-A76DCC4C8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A158-A462-954B-8749-B8DE82E3A591}" type="datetimeFigureOut">
              <a:rPr lang="en-US" smtClean="0"/>
              <a:t>2/3/22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24F98C-FA73-B840-A98B-FCFC99FE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546B3-A698-D147-B96F-5B5A48C6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166F-9143-FC4D-9CCD-5EE31E09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2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BEB0-95CD-9F41-8249-AB0B84C8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3D476-A6AC-EA47-ADB5-FDFE05175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9281C-90C0-674A-8EC0-7E3835099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842BF-6AB8-9340-965E-122A4BEA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A158-A462-954B-8749-B8DE82E3A591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04FCF-84D6-3B4D-8E81-50D22DB3D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3CDE0-A780-EA4C-9114-D8499AA5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166F-9143-FC4D-9CCD-5EE31E09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4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07FA-F880-B74B-A55C-71EF99197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217AD5-A3F0-304A-9586-FA0FBF4BB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2269D-A54B-9B49-81BA-EB5CA3BA1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A4B4C-BCDD-9B41-998C-6F6BD93E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A158-A462-954B-8749-B8DE82E3A591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E339A-584A-2742-A058-5F965690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5E255-DED1-1A40-801F-383AFFC1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166F-9143-FC4D-9CCD-5EE31E09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8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E37E3-94DC-4F4C-9677-42121057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CE640-5F0F-044C-A496-4D8866FFD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26B95-85EB-1142-A110-32E695804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4A158-A462-954B-8749-B8DE82E3A591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E2BA2-3DDC-FC42-A0E3-BFD16D963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822B0-445D-754F-A71B-DCDE79D4C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1166F-9143-FC4D-9CCD-5EE31E09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5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8ED097E-E60A-0248-848B-6D76D0BAB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366" y="0"/>
            <a:ext cx="8204117" cy="4659682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FCCC4D3-0F0C-F349-A499-4C5A38556829}"/>
              </a:ext>
            </a:extLst>
          </p:cNvPr>
          <p:cNvSpPr/>
          <p:nvPr/>
        </p:nvSpPr>
        <p:spPr>
          <a:xfrm>
            <a:off x="263047" y="225468"/>
            <a:ext cx="3394553" cy="764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parsed Json file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11E0423-BEC4-2041-B18B-09AEA2D0212D}"/>
              </a:ext>
            </a:extLst>
          </p:cNvPr>
          <p:cNvSpPr/>
          <p:nvPr/>
        </p:nvSpPr>
        <p:spPr>
          <a:xfrm>
            <a:off x="263045" y="1267999"/>
            <a:ext cx="3394553" cy="764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and correct selected templates for each criteria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A58749-B30A-2746-80FE-A4E5945A1141}"/>
              </a:ext>
            </a:extLst>
          </p:cNvPr>
          <p:cNvSpPr/>
          <p:nvPr/>
        </p:nvSpPr>
        <p:spPr>
          <a:xfrm>
            <a:off x="263045" y="2310530"/>
            <a:ext cx="3394553" cy="764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Modify the templates to generate results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CDE6948-B1BE-7843-A5E4-53C6163F64A4}"/>
              </a:ext>
            </a:extLst>
          </p:cNvPr>
          <p:cNvSpPr/>
          <p:nvPr/>
        </p:nvSpPr>
        <p:spPr>
          <a:xfrm>
            <a:off x="263044" y="3353061"/>
            <a:ext cx="3394553" cy="764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the change and update the result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33435C9-0D3C-CC40-807C-51BB5523E93A}"/>
              </a:ext>
            </a:extLst>
          </p:cNvPr>
          <p:cNvSpPr/>
          <p:nvPr/>
        </p:nvSpPr>
        <p:spPr>
          <a:xfrm>
            <a:off x="263044" y="4397941"/>
            <a:ext cx="3394553" cy="764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Visualize the selected process and the summary of the cohort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EFBB07-4FDA-F446-8982-C3F059FBEF8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960322" y="2032087"/>
            <a:ext cx="0" cy="27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54A325-3303-4C43-9446-159D0B6758DE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960322" y="989556"/>
            <a:ext cx="2" cy="27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73FA27-B3E9-924E-97EF-09BADEE4F89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960321" y="3074618"/>
            <a:ext cx="1" cy="27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B0DAF7-AE8E-6F43-8E74-23A703F8EAC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960321" y="4117149"/>
            <a:ext cx="0" cy="28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DC9727A-08FC-A842-8D47-D5E0993BBEC5}"/>
              </a:ext>
            </a:extLst>
          </p:cNvPr>
          <p:cNvSpPr/>
          <p:nvPr/>
        </p:nvSpPr>
        <p:spPr>
          <a:xfrm>
            <a:off x="3657597" y="225468"/>
            <a:ext cx="2438403" cy="864296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54EE9A-A441-D349-8D67-57AA6C7CAFB1}"/>
              </a:ext>
            </a:extLst>
          </p:cNvPr>
          <p:cNvSpPr/>
          <p:nvPr/>
        </p:nvSpPr>
        <p:spPr>
          <a:xfrm>
            <a:off x="3959387" y="992271"/>
            <a:ext cx="1220877" cy="554645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2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" y="0"/>
            <a:ext cx="7534621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30" y="0"/>
            <a:ext cx="465736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990" y="226898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0212E79-91A8-4847-8C5A-8F904793F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46" y="1092009"/>
            <a:ext cx="5733288" cy="2264649"/>
          </a:xfrm>
          <a:prstGeom prst="rect">
            <a:avLst/>
          </a:prstGeom>
        </p:spPr>
      </p:pic>
      <p:pic>
        <p:nvPicPr>
          <p:cNvPr id="3" name="Picture 2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59FAD953-32FA-1642-912C-7570F13A8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522" y="3498764"/>
            <a:ext cx="5730607" cy="25214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926500-4C95-A24D-812C-9F626BA4979D}"/>
              </a:ext>
            </a:extLst>
          </p:cNvPr>
          <p:cNvSpPr txBox="1"/>
          <p:nvPr/>
        </p:nvSpPr>
        <p:spPr>
          <a:xfrm>
            <a:off x="8128938" y="2474868"/>
            <a:ext cx="2916410" cy="3739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Click the information box on the page, you can have a view of what information can be included in this template</a:t>
            </a:r>
          </a:p>
        </p:txBody>
      </p:sp>
    </p:spTree>
    <p:extLst>
      <p:ext uri="{BB962C8B-B14F-4D97-AF65-F5344CB8AC3E}">
        <p14:creationId xmlns:p14="http://schemas.microsoft.com/office/powerpoint/2010/main" val="380934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6EC88-A518-9749-A30D-3D8CAD60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trial: NCT03805308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2C856-DC7D-6F4F-8AC6-513329BAE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Inclusion criteria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10F02-5D26-0949-8252-3B6B6B0E6A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200" dirty="0"/>
              <a:t>18 to 85 years of age</a:t>
            </a:r>
          </a:p>
          <a:p>
            <a:r>
              <a:rPr lang="en-US" sz="7200" dirty="0"/>
              <a:t>Presenting with symptoms consistent with an acute ischemic stroke</a:t>
            </a:r>
          </a:p>
          <a:p>
            <a:r>
              <a:rPr lang="en-US" sz="7200" dirty="0"/>
              <a:t>Imaging evidence of an anterior circulation occlusion of the Internal Carotid Artery (ICA) terminus and/or Middle Cerebral Artery Main Stem (MCA M1) segment</a:t>
            </a:r>
          </a:p>
          <a:p>
            <a:r>
              <a:rPr lang="en-US" sz="7200" dirty="0"/>
              <a:t>NIHSS score &gt;6 at the time of randomization</a:t>
            </a:r>
          </a:p>
          <a:p>
            <a:r>
              <a:rPr lang="en-US" sz="7200" dirty="0"/>
              <a:t>Ability to randomize within 24 hours of stroke onset</a:t>
            </a:r>
          </a:p>
          <a:p>
            <a:r>
              <a:rPr lang="en-US" sz="7200" dirty="0"/>
              <a:t>Pre-stroke </a:t>
            </a:r>
            <a:r>
              <a:rPr lang="en-US" sz="7200" dirty="0" err="1"/>
              <a:t>mRS</a:t>
            </a:r>
            <a:r>
              <a:rPr lang="en-US" sz="7200" dirty="0"/>
              <a:t> score 0-1</a:t>
            </a:r>
          </a:p>
          <a:p>
            <a:r>
              <a:rPr lang="en-US" sz="7200" dirty="0"/>
              <a:t>Ability to obtain signed informed consent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7B9BC-8925-5848-9E23-4A1C75753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Exclusion criteria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3C4A16-F6C0-5248-A1A7-88D96AFAC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6019800" cy="3684588"/>
          </a:xfrm>
        </p:spPr>
        <p:txBody>
          <a:bodyPr>
            <a:noAutofit/>
          </a:bodyPr>
          <a:lstStyle/>
          <a:p>
            <a:r>
              <a:rPr lang="en-US" sz="800" dirty="0"/>
              <a:t>Females who are pregnant, or those of child-bearing potential with positive urine or serum beta Human Chorionic Gonadotropin (HCG) test</a:t>
            </a:r>
          </a:p>
          <a:p>
            <a:r>
              <a:rPr lang="en-US" sz="800" dirty="0"/>
              <a:t>Known severe allergy (more than a rash) to contrast media uncontrolled by medications</a:t>
            </a:r>
          </a:p>
          <a:p>
            <a:r>
              <a:rPr lang="en-US" sz="800" dirty="0"/>
              <a:t>Refractory hypertension (defined as persistent systolic blood pressure &gt;185 mmHg or diastolic blood pressure &gt;110 mmHg)</a:t>
            </a:r>
          </a:p>
          <a:p>
            <a:r>
              <a:rPr lang="en-US" sz="800" dirty="0"/>
              <a:t>CT evidence of the following conditions:</a:t>
            </a:r>
          </a:p>
          <a:p>
            <a:pPr lvl="1"/>
            <a:r>
              <a:rPr lang="en-US" sz="800" dirty="0"/>
              <a:t>Midline shift or herniation</a:t>
            </a:r>
          </a:p>
          <a:p>
            <a:pPr lvl="1"/>
            <a:r>
              <a:rPr lang="en-US" sz="800" dirty="0"/>
              <a:t>Evidence of intracranial hemorrhage</a:t>
            </a:r>
          </a:p>
          <a:p>
            <a:pPr lvl="1"/>
            <a:r>
              <a:rPr lang="en-US" sz="800" dirty="0"/>
              <a:t>Mass effect with effacement of the ventricles</a:t>
            </a:r>
          </a:p>
          <a:p>
            <a:r>
              <a:rPr lang="en-US" sz="800" dirty="0"/>
              <a:t>Computed Tomography Angiography (CTA) evidence suggestive of difficult endovascular access per the treating interventionalist</a:t>
            </a:r>
          </a:p>
          <a:p>
            <a:r>
              <a:rPr lang="en-US" sz="800" dirty="0"/>
              <a:t>Presence of cervical ICA occlusion (e.g., related to atherosclerotic disease or dissection)</a:t>
            </a:r>
          </a:p>
          <a:p>
            <a:r>
              <a:rPr lang="en-US" sz="800" dirty="0"/>
              <a:t>Rapidly improving neurological status prior to randomization to NIHSS &lt;6</a:t>
            </a:r>
          </a:p>
          <a:p>
            <a:r>
              <a:rPr lang="en-US" sz="800" dirty="0"/>
              <a:t>Bilateral strokes or multiple intracranial occlusions</a:t>
            </a:r>
          </a:p>
          <a:p>
            <a:r>
              <a:rPr lang="en-US" sz="800" dirty="0"/>
              <a:t>Intracranial tumors</a:t>
            </a:r>
          </a:p>
          <a:p>
            <a:r>
              <a:rPr lang="en-US" sz="800" dirty="0"/>
              <a:t>Known hemorrhagic diathesis, coagulation factor deficiency, or on anticoagulant therapy with an International Normalized Ratio (INR) of &gt;3.0 or Partial Thromboplastin Time (PTT) &gt;3 times of normal</a:t>
            </a:r>
          </a:p>
          <a:p>
            <a:r>
              <a:rPr lang="en-US" sz="800" dirty="0"/>
              <a:t>Baseline platelet count &lt;30,000 per microliter (µl)</a:t>
            </a:r>
          </a:p>
          <a:p>
            <a:r>
              <a:rPr lang="en-US" sz="800" dirty="0"/>
              <a:t>Life expectancy less than 90 days prior to stroke onset</a:t>
            </a:r>
          </a:p>
          <a:p>
            <a:r>
              <a:rPr lang="en-US" sz="800" dirty="0"/>
              <a:t>Participation in another randomized clinical trial that could confound the evaluation of the study</a:t>
            </a:r>
          </a:p>
          <a:p>
            <a:r>
              <a:rPr lang="en-US" sz="800" dirty="0"/>
              <a:t>Any other condition (in the opinion of the site investigator) that precludes an endovascular procedure or poses a significant hazard to the patient if an endovascular procedure was performed</a:t>
            </a:r>
          </a:p>
        </p:txBody>
      </p:sp>
    </p:spTree>
    <p:extLst>
      <p:ext uri="{BB962C8B-B14F-4D97-AF65-F5344CB8AC3E}">
        <p14:creationId xmlns:p14="http://schemas.microsoft.com/office/powerpoint/2010/main" val="176070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2CBD47C-743B-B946-8B93-C338F39011C2}"/>
              </a:ext>
            </a:extLst>
          </p:cNvPr>
          <p:cNvSpPr/>
          <p:nvPr/>
        </p:nvSpPr>
        <p:spPr>
          <a:xfrm>
            <a:off x="0" y="386833"/>
            <a:ext cx="3394553" cy="764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parsed Json file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6DA0BA9-DF68-3047-A081-DA15F3A577F0}"/>
              </a:ext>
            </a:extLst>
          </p:cNvPr>
          <p:cNvSpPr/>
          <p:nvPr/>
        </p:nvSpPr>
        <p:spPr>
          <a:xfrm>
            <a:off x="-2" y="1429364"/>
            <a:ext cx="3394553" cy="764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and correct selected templates for each criteria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5F9915C-021A-5D46-A933-4F125D40A822}"/>
              </a:ext>
            </a:extLst>
          </p:cNvPr>
          <p:cNvSpPr/>
          <p:nvPr/>
        </p:nvSpPr>
        <p:spPr>
          <a:xfrm>
            <a:off x="-2" y="2471895"/>
            <a:ext cx="3394553" cy="764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Modify the templates to generate results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57D67F2-F484-E844-8597-EF3D5EF6C75D}"/>
              </a:ext>
            </a:extLst>
          </p:cNvPr>
          <p:cNvSpPr/>
          <p:nvPr/>
        </p:nvSpPr>
        <p:spPr>
          <a:xfrm>
            <a:off x="-3" y="3514426"/>
            <a:ext cx="3394553" cy="764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the change and update the result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8C201F-CBC8-E041-ADA3-F2F24F609E40}"/>
              </a:ext>
            </a:extLst>
          </p:cNvPr>
          <p:cNvSpPr/>
          <p:nvPr/>
        </p:nvSpPr>
        <p:spPr>
          <a:xfrm>
            <a:off x="-3" y="4559306"/>
            <a:ext cx="3394553" cy="764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Visualize the selected process and the summary of the cohort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D469BE-98F0-E741-8CBF-995179CA22C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697275" y="2193452"/>
            <a:ext cx="0" cy="27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B96469-C0B5-D842-AF0A-3A6199D731C7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697275" y="1150921"/>
            <a:ext cx="2" cy="27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649DCA-5EFE-BE46-BBCF-8703B601DFA3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697274" y="3235983"/>
            <a:ext cx="1" cy="27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7BCE9C-E482-A844-A86E-D8B9943FD008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697274" y="4278514"/>
            <a:ext cx="0" cy="28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73F7735-9C82-FF43-8BBA-95D6D3B36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907" y="0"/>
            <a:ext cx="8157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1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F8721CA2-AC62-3D49-8AA1-498FAE767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992" y="-20294"/>
            <a:ext cx="5248008" cy="68580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ECC90EA-09DD-9D43-81EC-A47E29E4647D}"/>
              </a:ext>
            </a:extLst>
          </p:cNvPr>
          <p:cNvSpPr/>
          <p:nvPr/>
        </p:nvSpPr>
        <p:spPr>
          <a:xfrm>
            <a:off x="340659" y="619915"/>
            <a:ext cx="3394553" cy="764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parsed Json file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6AD75EB-3979-6D4D-B76B-250A59B5D54C}"/>
              </a:ext>
            </a:extLst>
          </p:cNvPr>
          <p:cNvSpPr/>
          <p:nvPr/>
        </p:nvSpPr>
        <p:spPr>
          <a:xfrm>
            <a:off x="340657" y="1662446"/>
            <a:ext cx="3394553" cy="764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and correct selected templates for each criteria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80D6BB6-18CE-AA48-894B-9B6B991D5008}"/>
              </a:ext>
            </a:extLst>
          </p:cNvPr>
          <p:cNvSpPr/>
          <p:nvPr/>
        </p:nvSpPr>
        <p:spPr>
          <a:xfrm>
            <a:off x="340657" y="2704977"/>
            <a:ext cx="3394553" cy="764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Modify the templates to generate results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7D22E8F-7B4B-4A4B-A1E6-F0D437AC103C}"/>
              </a:ext>
            </a:extLst>
          </p:cNvPr>
          <p:cNvSpPr/>
          <p:nvPr/>
        </p:nvSpPr>
        <p:spPr>
          <a:xfrm>
            <a:off x="340656" y="3747508"/>
            <a:ext cx="3394553" cy="764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the change and update the result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C715AEB-CF5C-3741-BF3B-AF7EF7A80319}"/>
              </a:ext>
            </a:extLst>
          </p:cNvPr>
          <p:cNvSpPr/>
          <p:nvPr/>
        </p:nvSpPr>
        <p:spPr>
          <a:xfrm>
            <a:off x="340656" y="4792388"/>
            <a:ext cx="3394553" cy="764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Visualize the selected process and the summary of the cohort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DDAC8B-9C81-A546-BBBC-BBA8C56A7E2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2037934" y="2426534"/>
            <a:ext cx="0" cy="27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B8E420-B058-AE48-B20A-ECC3557D070A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2037934" y="1384003"/>
            <a:ext cx="2" cy="27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6176CC-E2D9-D34F-B234-8D7812AE0CC7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2037933" y="3469065"/>
            <a:ext cx="1" cy="27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FB3F41-D8F7-DA44-BEB4-0A2AE15C2ED4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2037933" y="4511596"/>
            <a:ext cx="0" cy="28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A8F96D-9E48-A54B-A538-4C0C94585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620" y="2274674"/>
            <a:ext cx="3121959" cy="162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8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576C78A1-17BE-064E-8B07-D535FB67B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345" y="40065"/>
            <a:ext cx="5122655" cy="68580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B3B172B-FCD3-9F42-A3E6-667C12846B89}"/>
              </a:ext>
            </a:extLst>
          </p:cNvPr>
          <p:cNvSpPr/>
          <p:nvPr/>
        </p:nvSpPr>
        <p:spPr>
          <a:xfrm>
            <a:off x="340659" y="619915"/>
            <a:ext cx="3394553" cy="764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parsed Json file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7E822E0-7B09-BD4D-973C-9856F9A74064}"/>
              </a:ext>
            </a:extLst>
          </p:cNvPr>
          <p:cNvSpPr/>
          <p:nvPr/>
        </p:nvSpPr>
        <p:spPr>
          <a:xfrm>
            <a:off x="340657" y="1662446"/>
            <a:ext cx="3394553" cy="764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and correct selected templates for each criteria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565E8D6-E7BB-6C47-9984-34199257E3CA}"/>
              </a:ext>
            </a:extLst>
          </p:cNvPr>
          <p:cNvSpPr/>
          <p:nvPr/>
        </p:nvSpPr>
        <p:spPr>
          <a:xfrm>
            <a:off x="340657" y="2704977"/>
            <a:ext cx="3394553" cy="764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Modify the templates to generate results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952CE57-0EA9-E245-B3FF-51A8F92DBE3C}"/>
              </a:ext>
            </a:extLst>
          </p:cNvPr>
          <p:cNvSpPr/>
          <p:nvPr/>
        </p:nvSpPr>
        <p:spPr>
          <a:xfrm>
            <a:off x="340656" y="3747508"/>
            <a:ext cx="3394553" cy="764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the change and update the result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B6CF101-1A65-5447-AE99-A7D484E5FB36}"/>
              </a:ext>
            </a:extLst>
          </p:cNvPr>
          <p:cNvSpPr/>
          <p:nvPr/>
        </p:nvSpPr>
        <p:spPr>
          <a:xfrm>
            <a:off x="340656" y="4792388"/>
            <a:ext cx="3394553" cy="764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Visualize the selected process and the summary of the cohort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9B5461-F047-4848-8C6B-CBEA1B8058F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037934" y="2426534"/>
            <a:ext cx="0" cy="27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28151-67A0-9444-82EF-E6CE56E8A867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037934" y="1384003"/>
            <a:ext cx="2" cy="27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D7FE3B-6FBF-8F48-B96D-387AE3518696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037933" y="3469065"/>
            <a:ext cx="1" cy="27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65D5C7-7957-984B-B935-1B81506807FD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037933" y="4511596"/>
            <a:ext cx="0" cy="28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90651E8-AD2F-8543-AEB4-F4C4302EE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064" y="2505810"/>
            <a:ext cx="2598844" cy="116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0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C067CAE-3B21-EE42-8436-FD5D5375B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723" y="322728"/>
            <a:ext cx="8737277" cy="6535271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6B5440D-DE63-1348-B963-A8E2932D738F}"/>
              </a:ext>
            </a:extLst>
          </p:cNvPr>
          <p:cNvSpPr/>
          <p:nvPr/>
        </p:nvSpPr>
        <p:spPr>
          <a:xfrm>
            <a:off x="60170" y="763352"/>
            <a:ext cx="3394553" cy="764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parsed Json file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F62D457-C51C-DA4A-AC90-8AAD4FCC0555}"/>
              </a:ext>
            </a:extLst>
          </p:cNvPr>
          <p:cNvSpPr/>
          <p:nvPr/>
        </p:nvSpPr>
        <p:spPr>
          <a:xfrm>
            <a:off x="60168" y="1805883"/>
            <a:ext cx="3394553" cy="764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and correct selected templates for each criteria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8E2E195-9CB5-E647-9791-4DA2B6C8C8FD}"/>
              </a:ext>
            </a:extLst>
          </p:cNvPr>
          <p:cNvSpPr/>
          <p:nvPr/>
        </p:nvSpPr>
        <p:spPr>
          <a:xfrm>
            <a:off x="60168" y="2848414"/>
            <a:ext cx="3394553" cy="764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Modify the templates to generate results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DD785D0-D1C7-C94D-843D-CDFE5161B8DD}"/>
              </a:ext>
            </a:extLst>
          </p:cNvPr>
          <p:cNvSpPr/>
          <p:nvPr/>
        </p:nvSpPr>
        <p:spPr>
          <a:xfrm>
            <a:off x="60167" y="3890945"/>
            <a:ext cx="3394553" cy="764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the change and update the result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21EC332-184B-1B45-87F3-0132F91EFEAC}"/>
              </a:ext>
            </a:extLst>
          </p:cNvPr>
          <p:cNvSpPr/>
          <p:nvPr/>
        </p:nvSpPr>
        <p:spPr>
          <a:xfrm>
            <a:off x="60167" y="4935825"/>
            <a:ext cx="3394553" cy="764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Visualize the selected process and the summary of the cohort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99603A-560E-2443-82C4-AE4596E8EA4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757445" y="2569971"/>
            <a:ext cx="0" cy="27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56347A-1B77-2C4F-84DE-7AC07D214699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757445" y="1527440"/>
            <a:ext cx="2" cy="27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7A7C8-AA35-524F-A6BA-F4647CA41480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757444" y="3612502"/>
            <a:ext cx="1" cy="27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8376F4-AE48-AB42-86DC-A03D78C37106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757444" y="4655033"/>
            <a:ext cx="0" cy="28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F1AB976-F49A-1146-AB5D-1A2F50419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7" y="5867100"/>
            <a:ext cx="37465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7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509</Words>
  <Application>Microsoft Macintosh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Test trial: NCT03805308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Ling, Yaobin</dc:creator>
  <cp:lastModifiedBy>Ling, Yaobin</cp:lastModifiedBy>
  <cp:revision>3</cp:revision>
  <dcterms:created xsi:type="dcterms:W3CDTF">2022-02-03T03:47:06Z</dcterms:created>
  <dcterms:modified xsi:type="dcterms:W3CDTF">2022-02-03T15:08:43Z</dcterms:modified>
</cp:coreProperties>
</file>