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0" d="100"/>
          <a:sy n="110"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3DA6F9A-5631-4FB1-B0AA-A8569DB3B8FB}" type="datetimeFigureOut">
              <a:rPr lang="he-IL" smtClean="0"/>
              <a:t>ל'/אב/תשפ"ה</a:t>
            </a:fld>
            <a:endParaRPr lang="he-IL"/>
          </a:p>
        </p:txBody>
      </p:sp>
      <p:sp>
        <p:nvSpPr>
          <p:cNvPr id="5" name="Footer Placeholder 4"/>
          <p:cNvSpPr>
            <a:spLocks noGrp="1"/>
          </p:cNvSpPr>
          <p:nvPr>
            <p:ph type="ftr" sz="quarter" idx="11"/>
          </p:nvPr>
        </p:nvSpPr>
        <p:spPr>
          <a:xfrm>
            <a:off x="3962399" y="5870575"/>
            <a:ext cx="4893958" cy="377825"/>
          </a:xfrm>
        </p:spPr>
        <p:txBody>
          <a:bodyPr/>
          <a:lstStyle/>
          <a:p>
            <a:endParaRPr lang="he-IL"/>
          </a:p>
        </p:txBody>
      </p:sp>
      <p:sp>
        <p:nvSpPr>
          <p:cNvPr id="6" name="Slide Number Placeholder 5"/>
          <p:cNvSpPr>
            <a:spLocks noGrp="1"/>
          </p:cNvSpPr>
          <p:nvPr>
            <p:ph type="sldNum" sz="quarter" idx="12"/>
          </p:nvPr>
        </p:nvSpPr>
        <p:spPr>
          <a:xfrm>
            <a:off x="10608958" y="5870575"/>
            <a:ext cx="551167" cy="377825"/>
          </a:xfrm>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13779065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245453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86030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4281544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301073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3716815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123224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27226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900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148481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242530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106191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229350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367390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410771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291607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DA6F9A-5631-4FB1-B0AA-A8569DB3B8FB}" type="datetimeFigureOut">
              <a:rPr lang="he-IL" smtClean="0"/>
              <a:t>ל'/אב/תשפ"ה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8B28CD3-33FB-4519-A19B-EDF7B2D7F989}" type="slidenum">
              <a:rPr lang="he-IL" smtClean="0"/>
              <a:t>‹#›</a:t>
            </a:fld>
            <a:endParaRPr lang="he-IL"/>
          </a:p>
        </p:txBody>
      </p:sp>
    </p:spTree>
    <p:extLst>
      <p:ext uri="{BB962C8B-B14F-4D97-AF65-F5344CB8AC3E}">
        <p14:creationId xmlns:p14="http://schemas.microsoft.com/office/powerpoint/2010/main" val="2213988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DA6F9A-5631-4FB1-B0AA-A8569DB3B8FB}" type="datetimeFigureOut">
              <a:rPr lang="he-IL" smtClean="0"/>
              <a:t>ל'/אב/תשפ"ה</a:t>
            </a:fld>
            <a:endParaRPr lang="he-IL"/>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B28CD3-33FB-4519-A19B-EDF7B2D7F989}" type="slidenum">
              <a:rPr lang="he-IL" smtClean="0"/>
              <a:t>‹#›</a:t>
            </a:fld>
            <a:endParaRPr lang="he-IL"/>
          </a:p>
        </p:txBody>
      </p:sp>
    </p:spTree>
    <p:extLst>
      <p:ext uri="{BB962C8B-B14F-4D97-AF65-F5344CB8AC3E}">
        <p14:creationId xmlns:p14="http://schemas.microsoft.com/office/powerpoint/2010/main" val="3153887789"/>
      </p:ext>
    </p:extLst>
  </p:cSld>
  <p:clrMap bg1="dk1" tx1="lt1" bg2="dk2" tx2="lt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rive.google.com/file/d/1QJcZgSYpr9UOtiYmSzvrIcfcoDdrfwDr/view?usp=drive_lin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raspberrypi.com/documentation/computers/camera_software.html" TargetMode="External"/><Relationship Id="rId3" Type="http://schemas.openxmlformats.org/officeDocument/2006/relationships/hyperlink" Target="https://datasheets.raspberrypi.com/rpi4/raspberry-pi-4-reduced-schematics.pdf" TargetMode="External"/><Relationship Id="rId7" Type="http://schemas.openxmlformats.org/officeDocument/2006/relationships/hyperlink" Target="https://datasheets.raspberrypi.com/camera/picamera2-manual.pdf" TargetMode="External"/><Relationship Id="rId2" Type="http://schemas.openxmlformats.org/officeDocument/2006/relationships/hyperlink" Target="https://blog.arducam.com/raspberry-pi-camera-pinout/" TargetMode="External"/><Relationship Id="rId1" Type="http://schemas.openxmlformats.org/officeDocument/2006/relationships/slideLayout" Target="../slideLayouts/slideLayout2.xml"/><Relationship Id="rId6" Type="http://schemas.openxmlformats.org/officeDocument/2006/relationships/hyperlink" Target="https://netron.app/" TargetMode="External"/><Relationship Id="rId5" Type="http://schemas.openxmlformats.org/officeDocument/2006/relationships/hyperlink" Target="https://abyz.me.uk/rpi/pigpio/python.html" TargetMode="External"/><Relationship Id="rId4" Type="http://schemas.openxmlformats.org/officeDocument/2006/relationships/hyperlink" Target="https://www.raspberrypi.com/documentation/accessories/camera.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ocs.opencv.org/4.x/d7/da8/tutorial_table_of_content_imgproc.html" TargetMode="External"/><Relationship Id="rId3" Type="http://schemas.openxmlformats.org/officeDocument/2006/relationships/hyperlink" Target="https://www.ejtech.io/learn/tflite-object-detection-model-comparison" TargetMode="External"/><Relationship Id="rId7" Type="http://schemas.openxmlformats.org/officeDocument/2006/relationships/hyperlink" Target="https://pillow.readthedocs.io/en/stable/reference/ImageTk.html" TargetMode="External"/><Relationship Id="rId2" Type="http://schemas.openxmlformats.org/officeDocument/2006/relationships/hyperlink" Target="https://www.raspberrypi.com/documentation/computers/raspberry-pi.html#gpio" TargetMode="External"/><Relationship Id="rId1" Type="http://schemas.openxmlformats.org/officeDocument/2006/relationships/slideLayout" Target="../slideLayouts/slideLayout2.xml"/><Relationship Id="rId6" Type="http://schemas.openxmlformats.org/officeDocument/2006/relationships/hyperlink" Target="https://docs.python.org/3/library/tk.html" TargetMode="External"/><Relationship Id="rId11" Type="http://schemas.openxmlformats.org/officeDocument/2006/relationships/hyperlink" Target="https://www.youtube.com/watch?v=-GhzpvvIXlM&amp;list=PLS1QulWo1RIY6fmY_iTjEhCMsdtAjgbZM&amp;index=2&amp;ab_channel=ProgrammingKnowledge" TargetMode="External"/><Relationship Id="rId5" Type="http://schemas.openxmlformats.org/officeDocument/2006/relationships/hyperlink" Target="https://tkdocs.com/tutorial/index.html" TargetMode="External"/><Relationship Id="rId10" Type="http://schemas.openxmlformats.org/officeDocument/2006/relationships/hyperlink" Target="https://www.raspberrypi.com/products/raspberry-pi-4-model-b/specifications/" TargetMode="External"/><Relationship Id="rId4" Type="http://schemas.openxmlformats.org/officeDocument/2006/relationships/hyperlink" Target="https://ai.google.dev/edge/litert/microcontrollers/python" TargetMode="External"/><Relationship Id="rId9" Type="http://schemas.openxmlformats.org/officeDocument/2006/relationships/hyperlink" Target="https://www.youtube.com/playlist?list=PLMoSUbG1Q_r_sc0x7ndCsqdIkL7dwrmN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CEE3-7DFE-4F96-936B-D0A283E4240E}"/>
              </a:ext>
            </a:extLst>
          </p:cNvPr>
          <p:cNvSpPr>
            <a:spLocks noGrp="1"/>
          </p:cNvSpPr>
          <p:nvPr>
            <p:ph type="ctrTitle"/>
          </p:nvPr>
        </p:nvSpPr>
        <p:spPr>
          <a:xfrm>
            <a:off x="3858140" y="0"/>
            <a:ext cx="6215984" cy="787640"/>
          </a:xfrm>
        </p:spPr>
        <p:txBody>
          <a:bodyPr>
            <a:normAutofit fontScale="90000"/>
          </a:bodyPr>
          <a:lstStyle/>
          <a:p>
            <a:r>
              <a:rPr lang="he-IL" b="1" dirty="0">
                <a:solidFill>
                  <a:schemeClr val="bg1"/>
                </a:solidFill>
              </a:rPr>
              <a:t>מערכת לזיהוי בני אדם</a:t>
            </a:r>
          </a:p>
        </p:txBody>
      </p:sp>
      <p:pic>
        <p:nvPicPr>
          <p:cNvPr id="6" name="Picture 5" descr="המכללה האקדמית להנדסה בראודה בכרמיאל">
            <a:extLst>
              <a:ext uri="{FF2B5EF4-FFF2-40B4-BE49-F238E27FC236}">
                <a16:creationId xmlns:a16="http://schemas.microsoft.com/office/drawing/2014/main" id="{79476C04-5DEB-1302-2153-C8A940C9B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5" y="57138"/>
            <a:ext cx="3021877" cy="20555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610D0A2-0D00-490E-A131-16ADE041985B}"/>
              </a:ext>
            </a:extLst>
          </p:cNvPr>
          <p:cNvPicPr>
            <a:picLocks noChangeAspect="1"/>
          </p:cNvPicPr>
          <p:nvPr/>
        </p:nvPicPr>
        <p:blipFill>
          <a:blip r:embed="rId3"/>
          <a:stretch>
            <a:fillRect/>
          </a:stretch>
        </p:blipFill>
        <p:spPr>
          <a:xfrm>
            <a:off x="8214723" y="2451490"/>
            <a:ext cx="3542209" cy="3470061"/>
          </a:xfrm>
          <a:prstGeom prst="rect">
            <a:avLst/>
          </a:prstGeom>
        </p:spPr>
      </p:pic>
    </p:spTree>
    <p:extLst>
      <p:ext uri="{BB962C8B-B14F-4D97-AF65-F5344CB8AC3E}">
        <p14:creationId xmlns:p14="http://schemas.microsoft.com/office/powerpoint/2010/main" val="2853627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B90B-B9F7-46EA-90D5-14E8562D0DE5}"/>
              </a:ext>
            </a:extLst>
          </p:cNvPr>
          <p:cNvSpPr>
            <a:spLocks noGrp="1"/>
          </p:cNvSpPr>
          <p:nvPr>
            <p:ph type="title"/>
          </p:nvPr>
        </p:nvSpPr>
        <p:spPr>
          <a:xfrm>
            <a:off x="9727474" y="165463"/>
            <a:ext cx="1882232" cy="809897"/>
          </a:xfrm>
        </p:spPr>
        <p:txBody>
          <a:bodyPr/>
          <a:lstStyle/>
          <a:p>
            <a:r>
              <a:rPr lang="he-IL" dirty="0">
                <a:solidFill>
                  <a:schemeClr val="bg1"/>
                </a:solidFill>
              </a:rPr>
              <a:t>מנוע </a:t>
            </a:r>
            <a:r>
              <a:rPr lang="he-IL" dirty="0" err="1">
                <a:solidFill>
                  <a:schemeClr val="bg1"/>
                </a:solidFill>
              </a:rPr>
              <a:t>סרוו</a:t>
            </a:r>
            <a:endParaRPr lang="he-IL" dirty="0">
              <a:solidFill>
                <a:schemeClr val="bg1"/>
              </a:solidFill>
            </a:endParaRPr>
          </a:p>
        </p:txBody>
      </p:sp>
      <p:sp>
        <p:nvSpPr>
          <p:cNvPr id="4" name="Content Placeholder 3">
            <a:extLst>
              <a:ext uri="{FF2B5EF4-FFF2-40B4-BE49-F238E27FC236}">
                <a16:creationId xmlns:a16="http://schemas.microsoft.com/office/drawing/2014/main" id="{B0C81E21-B98B-4C9A-B202-853C2D096010}"/>
              </a:ext>
            </a:extLst>
          </p:cNvPr>
          <p:cNvSpPr>
            <a:spLocks noGrp="1"/>
          </p:cNvSpPr>
          <p:nvPr>
            <p:ph idx="1"/>
          </p:nvPr>
        </p:nvSpPr>
        <p:spPr>
          <a:xfrm>
            <a:off x="5765074" y="1166178"/>
            <a:ext cx="5844632" cy="499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algn="r" rtl="1">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חלק 1: תיאור טכני קצר</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Arial" panose="020B0604020202020204" pitchFamily="34" charset="0"/>
              <a:buChar char="•"/>
              <a:tabLst>
                <a:tab pos="4572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מנוע </a:t>
            </a:r>
            <a:r>
              <a:rPr lang="he-IL" sz="1800" dirty="0" err="1">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סרוו</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מדגם </a:t>
            </a:r>
            <a:r>
              <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MG996R</a:t>
            </a:r>
          </a:p>
          <a:p>
            <a:pPr marL="342900" marR="0" lvl="0" indent="-342900" algn="r" rtl="1">
              <a:lnSpc>
                <a:spcPct val="107000"/>
              </a:lnSpc>
              <a:spcBef>
                <a:spcPts val="0"/>
              </a:spcBef>
              <a:spcAft>
                <a:spcPts val="0"/>
              </a:spcAft>
              <a:buFont typeface="Arial" panose="020B0604020202020204" pitchFamily="34" charset="0"/>
              <a:buChar char="•"/>
              <a:tabLst>
                <a:tab pos="4572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מאפשר סיבוב עד 180°</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0"/>
              </a:spcAft>
              <a:buFont typeface="Arial" panose="020B0604020202020204" pitchFamily="34" charset="0"/>
              <a:buChar char="•"/>
              <a:tabLst>
                <a:tab pos="4572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נשלט על ידי </a:t>
            </a:r>
            <a:r>
              <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PWM</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בתדר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50Hz</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Arial" panose="020B0604020202020204" pitchFamily="34" charset="0"/>
              <a:buChar char="•"/>
              <a:tabLst>
                <a:tab pos="4572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שינוי זווית לפי רוחב הפולס (1</a:t>
            </a:r>
            <a:r>
              <a:rPr lang="en-US" sz="1800" dirty="0" err="1">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ms</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 שמאלה, 2</a:t>
            </a:r>
            <a:r>
              <a:rPr lang="en-US" sz="1800" dirty="0" err="1">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ms</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 ימינה)</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חלק 2: מצבי פעולה</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Arial" panose="020B0604020202020204" pitchFamily="34" charset="0"/>
              <a:buChar char="•"/>
              <a:tabLst>
                <a:tab pos="4572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מצב ידני – שליטה ישירה דרך </a:t>
            </a:r>
            <a:r>
              <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GUI</a:t>
            </a:r>
          </a:p>
          <a:p>
            <a:pPr marL="342900" marR="0" lvl="0" indent="-342900" algn="r" rtl="1">
              <a:lnSpc>
                <a:spcPct val="107000"/>
              </a:lnSpc>
              <a:spcBef>
                <a:spcPts val="0"/>
              </a:spcBef>
              <a:spcAft>
                <a:spcPts val="0"/>
              </a:spcAft>
              <a:buFont typeface="Arial" panose="020B0604020202020204" pitchFamily="34" charset="0"/>
              <a:buChar char="•"/>
              <a:tabLst>
                <a:tab pos="4572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מצב אוטומטי – סריקה מצד לצד</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Arial" panose="020B0604020202020204" pitchFamily="34" charset="0"/>
              <a:buChar char="•"/>
              <a:tabLst>
                <a:tab pos="4572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מצב מעקב – מסתובב אוטומטית לכיוון האדם שזוהה</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98FDFEE-9F99-48E3-80BE-9F333C25F06D}"/>
              </a:ext>
            </a:extLst>
          </p:cNvPr>
          <p:cNvPicPr>
            <a:picLocks noChangeAspect="1"/>
          </p:cNvPicPr>
          <p:nvPr/>
        </p:nvPicPr>
        <p:blipFill>
          <a:blip r:embed="rId2"/>
          <a:stretch>
            <a:fillRect/>
          </a:stretch>
        </p:blipFill>
        <p:spPr>
          <a:xfrm>
            <a:off x="333998" y="3988652"/>
            <a:ext cx="5271247" cy="2097741"/>
          </a:xfrm>
          <a:prstGeom prst="rect">
            <a:avLst/>
          </a:prstGeom>
        </p:spPr>
      </p:pic>
      <p:sp>
        <p:nvSpPr>
          <p:cNvPr id="10" name="TextBox 9">
            <a:extLst>
              <a:ext uri="{FF2B5EF4-FFF2-40B4-BE49-F238E27FC236}">
                <a16:creationId xmlns:a16="http://schemas.microsoft.com/office/drawing/2014/main" id="{2277C072-62DE-4D13-A5DF-BE7A8D209F15}"/>
              </a:ext>
            </a:extLst>
          </p:cNvPr>
          <p:cNvSpPr txBox="1"/>
          <p:nvPr/>
        </p:nvSpPr>
        <p:spPr>
          <a:xfrm>
            <a:off x="2838994" y="3661569"/>
            <a:ext cx="739305" cy="369332"/>
          </a:xfrm>
          <a:prstGeom prst="rect">
            <a:avLst/>
          </a:prstGeom>
          <a:noFill/>
        </p:spPr>
        <p:txBody>
          <a:bodyPr wrap="none" rtlCol="1">
            <a:spAutoFit/>
          </a:bodyPr>
          <a:lstStyle/>
          <a:p>
            <a:r>
              <a:rPr lang="he-IL" dirty="0">
                <a:solidFill>
                  <a:schemeClr val="bg1"/>
                </a:solidFill>
              </a:rPr>
              <a:t>איור 6</a:t>
            </a:r>
          </a:p>
        </p:txBody>
      </p:sp>
    </p:spTree>
    <p:extLst>
      <p:ext uri="{BB962C8B-B14F-4D97-AF65-F5344CB8AC3E}">
        <p14:creationId xmlns:p14="http://schemas.microsoft.com/office/powerpoint/2010/main" val="4236223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7AEA-C2C2-4737-A717-9265EA3E6B62}"/>
              </a:ext>
            </a:extLst>
          </p:cNvPr>
          <p:cNvSpPr>
            <a:spLocks noGrp="1"/>
          </p:cNvSpPr>
          <p:nvPr>
            <p:ph type="title"/>
          </p:nvPr>
        </p:nvSpPr>
        <p:spPr>
          <a:xfrm>
            <a:off x="9951721" y="161109"/>
            <a:ext cx="2083525" cy="905691"/>
          </a:xfrm>
        </p:spPr>
        <p:txBody>
          <a:bodyPr/>
          <a:lstStyle/>
          <a:p>
            <a:r>
              <a:rPr lang="he-IL" dirty="0">
                <a:solidFill>
                  <a:schemeClr val="bg1"/>
                </a:solidFill>
              </a:rPr>
              <a:t>חיישן מרחק</a:t>
            </a:r>
          </a:p>
        </p:txBody>
      </p:sp>
      <p:sp>
        <p:nvSpPr>
          <p:cNvPr id="7" name="Rectangle 6">
            <a:extLst>
              <a:ext uri="{FF2B5EF4-FFF2-40B4-BE49-F238E27FC236}">
                <a16:creationId xmlns:a16="http://schemas.microsoft.com/office/drawing/2014/main" id="{23308BF7-A4D2-4040-9627-330F7BF594A3}"/>
              </a:ext>
            </a:extLst>
          </p:cNvPr>
          <p:cNvSpPr/>
          <p:nvPr/>
        </p:nvSpPr>
        <p:spPr>
          <a:xfrm>
            <a:off x="5303521" y="1676401"/>
            <a:ext cx="6731725" cy="2869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חיישן </a:t>
            </a:r>
            <a:r>
              <a:rPr lang="he-IL" sz="1800" dirty="0" err="1">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אולטרסוני</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לטווח 2 ס"מ – 400 ס"מ</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מודד את המרחק על ידי שליחת גל קולי בתדר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40KHz</a:t>
            </a: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לאחר שליחת פולס של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10</a:t>
            </a:r>
            <a:r>
              <a:rPr lang="en-US" sz="1800" dirty="0">
                <a:solidFill>
                  <a:sysClr val="windowText" lastClr="000000"/>
                </a:solidFill>
                <a:effectLst/>
                <a:latin typeface="Arial" panose="020B0604020202020204" pitchFamily="34" charset="0"/>
                <a:ea typeface="Calibri" panose="020F0502020204030204" pitchFamily="34" charset="0"/>
                <a:cs typeface="Arial" panose="020B0604020202020204" pitchFamily="34" charset="0"/>
              </a:rPr>
              <a:t>μ</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s</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ל־</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Trigger</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החיישן מעלה את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Echo</a:t>
            </a: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משך הזמן שבו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Echo</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נמצא ברמה גבוהה מייצג את זמן  חזרת הגל</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המרחק מחושב לפי: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Distance = (Time × Speed of Sound) / 2   </a:t>
            </a:r>
          </a:p>
        </p:txBody>
      </p:sp>
      <p:pic>
        <p:nvPicPr>
          <p:cNvPr id="9" name="Picture 8">
            <a:extLst>
              <a:ext uri="{FF2B5EF4-FFF2-40B4-BE49-F238E27FC236}">
                <a16:creationId xmlns:a16="http://schemas.microsoft.com/office/drawing/2014/main" id="{87A6D120-B00D-4F94-8ABA-11E625E081A9}"/>
              </a:ext>
            </a:extLst>
          </p:cNvPr>
          <p:cNvPicPr>
            <a:picLocks noChangeAspect="1"/>
          </p:cNvPicPr>
          <p:nvPr/>
        </p:nvPicPr>
        <p:blipFill>
          <a:blip r:embed="rId2"/>
          <a:stretch>
            <a:fillRect/>
          </a:stretch>
        </p:blipFill>
        <p:spPr>
          <a:xfrm>
            <a:off x="156754" y="1676400"/>
            <a:ext cx="5064847" cy="3661953"/>
          </a:xfrm>
          <a:prstGeom prst="rect">
            <a:avLst/>
          </a:prstGeom>
        </p:spPr>
      </p:pic>
      <p:sp>
        <p:nvSpPr>
          <p:cNvPr id="10" name="TextBox 9">
            <a:extLst>
              <a:ext uri="{FF2B5EF4-FFF2-40B4-BE49-F238E27FC236}">
                <a16:creationId xmlns:a16="http://schemas.microsoft.com/office/drawing/2014/main" id="{305A3B60-6A86-43B5-8871-ED225A1AB493}"/>
              </a:ext>
            </a:extLst>
          </p:cNvPr>
          <p:cNvSpPr txBox="1"/>
          <p:nvPr/>
        </p:nvSpPr>
        <p:spPr>
          <a:xfrm>
            <a:off x="2319524" y="1307068"/>
            <a:ext cx="739305" cy="369332"/>
          </a:xfrm>
          <a:prstGeom prst="rect">
            <a:avLst/>
          </a:prstGeom>
          <a:noFill/>
        </p:spPr>
        <p:txBody>
          <a:bodyPr wrap="none" rtlCol="1">
            <a:spAutoFit/>
          </a:bodyPr>
          <a:lstStyle/>
          <a:p>
            <a:r>
              <a:rPr lang="he-IL" dirty="0">
                <a:solidFill>
                  <a:schemeClr val="bg1"/>
                </a:solidFill>
              </a:rPr>
              <a:t>איור 7</a:t>
            </a:r>
          </a:p>
        </p:txBody>
      </p:sp>
    </p:spTree>
    <p:extLst>
      <p:ext uri="{BB962C8B-B14F-4D97-AF65-F5344CB8AC3E}">
        <p14:creationId xmlns:p14="http://schemas.microsoft.com/office/powerpoint/2010/main" val="75963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8716-8FE5-48FC-A440-B81F414BFE31}"/>
              </a:ext>
            </a:extLst>
          </p:cNvPr>
          <p:cNvSpPr>
            <a:spLocks noGrp="1"/>
          </p:cNvSpPr>
          <p:nvPr>
            <p:ph type="title"/>
          </p:nvPr>
        </p:nvSpPr>
        <p:spPr>
          <a:xfrm>
            <a:off x="8403772" y="156755"/>
            <a:ext cx="3352800" cy="766354"/>
          </a:xfrm>
        </p:spPr>
        <p:txBody>
          <a:bodyPr>
            <a:normAutofit fontScale="90000"/>
          </a:bodyPr>
          <a:lstStyle/>
          <a:p>
            <a:r>
              <a:rPr lang="he-IL" dirty="0">
                <a:solidFill>
                  <a:schemeClr val="bg1"/>
                </a:solidFill>
              </a:rPr>
              <a:t> מנגנון מעקב אחר אדם</a:t>
            </a:r>
          </a:p>
        </p:txBody>
      </p:sp>
      <p:sp>
        <p:nvSpPr>
          <p:cNvPr id="4" name="Rectangle 3">
            <a:extLst>
              <a:ext uri="{FF2B5EF4-FFF2-40B4-BE49-F238E27FC236}">
                <a16:creationId xmlns:a16="http://schemas.microsoft.com/office/drawing/2014/main" id="{8D16DB14-5479-4570-B4B4-9D197EBB715D}"/>
              </a:ext>
            </a:extLst>
          </p:cNvPr>
          <p:cNvSpPr/>
          <p:nvPr/>
        </p:nvSpPr>
        <p:spPr>
          <a:xfrm>
            <a:off x="6331131" y="1489167"/>
            <a:ext cx="5669280" cy="3117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286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עקרון פעולה:</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Arial" panose="020B0604020202020204" pitchFamily="34" charset="0"/>
              <a:buChar char="•"/>
              <a:tabLst>
                <a:tab pos="6858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כאשר אדם מזוהה, מחושב מרכז ה־</a:t>
            </a:r>
            <a:r>
              <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Bounding Box</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בתמונה</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0"/>
              </a:spcAft>
              <a:buFont typeface="Arial" panose="020B0604020202020204" pitchFamily="34" charset="0"/>
              <a:buChar char="•"/>
              <a:tabLst>
                <a:tab pos="6858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נבדק האם האדם ממוקם במרכז שדה הראייה</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0"/>
              </a:spcAft>
              <a:buFont typeface="Arial" panose="020B0604020202020204" pitchFamily="34" charset="0"/>
              <a:buChar char="•"/>
              <a:tabLst>
                <a:tab pos="6858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אם לא - המצלמה מסובבת את עצמה באמצעות מנוע </a:t>
            </a:r>
            <a:r>
              <a:rPr lang="he-IL" sz="1800" dirty="0" err="1">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סרוו</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כדי למרכז את האדם</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0"/>
              </a:spcAft>
              <a:buFont typeface="Arial" panose="020B0604020202020204" pitchFamily="34" charset="0"/>
              <a:buChar char="•"/>
              <a:tabLst>
                <a:tab pos="6858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רמת הסטייה מהמיקום הרצוי קובעת את משך וסוג התנועה (ימינה/שמאלה)</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Arial" panose="020B0604020202020204" pitchFamily="34" charset="0"/>
              <a:buChar char="•"/>
              <a:tabLst>
                <a:tab pos="6858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התהליך מבוצע אוטומטית וללא מעורבות המשתמש</a:t>
            </a:r>
          </a:p>
          <a:p>
            <a:pPr marR="0" lvl="0" algn="r" rtl="1">
              <a:lnSpc>
                <a:spcPct val="107000"/>
              </a:lnSpc>
              <a:spcBef>
                <a:spcPts val="0"/>
              </a:spcBef>
              <a:spcAft>
                <a:spcPts val="800"/>
              </a:spcAft>
              <a:tabLst>
                <a:tab pos="685800" algn="l"/>
              </a:tabLst>
            </a:pPr>
            <a:r>
              <a:rPr lang="he-IL" dirty="0">
                <a:solidFill>
                  <a:sysClr val="windowText" lastClr="000000"/>
                </a:solidFill>
                <a:latin typeface="Calibri" panose="020F0502020204030204" pitchFamily="34" charset="0"/>
                <a:ea typeface="Calibri" panose="020F0502020204030204" pitchFamily="34" charset="0"/>
                <a:cs typeface="Arial" panose="020B0604020202020204" pitchFamily="34" charset="0"/>
              </a:rPr>
              <a:t>באיור 8 ניתן לראות את תרשים הזרימה המתאר את העקרון של מנגנון המעקב.</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6419E0B-6737-4930-8227-8B8CA0AAF427}"/>
              </a:ext>
            </a:extLst>
          </p:cNvPr>
          <p:cNvPicPr>
            <a:picLocks noChangeAspect="1"/>
          </p:cNvPicPr>
          <p:nvPr/>
        </p:nvPicPr>
        <p:blipFill>
          <a:blip r:embed="rId2"/>
          <a:stretch>
            <a:fillRect/>
          </a:stretch>
        </p:blipFill>
        <p:spPr>
          <a:xfrm>
            <a:off x="191589" y="1088571"/>
            <a:ext cx="6012785" cy="5030985"/>
          </a:xfrm>
          <a:prstGeom prst="rect">
            <a:avLst/>
          </a:prstGeom>
        </p:spPr>
      </p:pic>
      <p:sp>
        <p:nvSpPr>
          <p:cNvPr id="7" name="TextBox 6">
            <a:extLst>
              <a:ext uri="{FF2B5EF4-FFF2-40B4-BE49-F238E27FC236}">
                <a16:creationId xmlns:a16="http://schemas.microsoft.com/office/drawing/2014/main" id="{D61CC6BC-A48A-4D7F-A5A1-AFEC92096C90}"/>
              </a:ext>
            </a:extLst>
          </p:cNvPr>
          <p:cNvSpPr txBox="1"/>
          <p:nvPr/>
        </p:nvSpPr>
        <p:spPr>
          <a:xfrm>
            <a:off x="3048924" y="738443"/>
            <a:ext cx="739305" cy="369332"/>
          </a:xfrm>
          <a:prstGeom prst="rect">
            <a:avLst/>
          </a:prstGeom>
          <a:noFill/>
        </p:spPr>
        <p:txBody>
          <a:bodyPr wrap="none" rtlCol="1">
            <a:spAutoFit/>
          </a:bodyPr>
          <a:lstStyle/>
          <a:p>
            <a:r>
              <a:rPr lang="he-IL" dirty="0">
                <a:solidFill>
                  <a:schemeClr val="bg1"/>
                </a:solidFill>
              </a:rPr>
              <a:t>איור 8</a:t>
            </a:r>
          </a:p>
        </p:txBody>
      </p:sp>
    </p:spTree>
    <p:extLst>
      <p:ext uri="{BB962C8B-B14F-4D97-AF65-F5344CB8AC3E}">
        <p14:creationId xmlns:p14="http://schemas.microsoft.com/office/powerpoint/2010/main" val="2334551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23C9-2884-44C7-9B61-787F772110E8}"/>
              </a:ext>
            </a:extLst>
          </p:cNvPr>
          <p:cNvSpPr>
            <a:spLocks noGrp="1"/>
          </p:cNvSpPr>
          <p:nvPr>
            <p:ph type="title"/>
          </p:nvPr>
        </p:nvSpPr>
        <p:spPr>
          <a:xfrm>
            <a:off x="6096000" y="0"/>
            <a:ext cx="6602277" cy="957943"/>
          </a:xfrm>
        </p:spPr>
        <p:txBody>
          <a:bodyPr/>
          <a:lstStyle/>
          <a:p>
            <a:r>
              <a:rPr lang="he-IL" dirty="0">
                <a:solidFill>
                  <a:schemeClr val="bg1"/>
                </a:solidFill>
              </a:rPr>
              <a:t>הקלטת וידאו וניהול תהליכים במערכת</a:t>
            </a:r>
          </a:p>
        </p:txBody>
      </p:sp>
      <p:sp>
        <p:nvSpPr>
          <p:cNvPr id="4" name="Rectangle 3">
            <a:extLst>
              <a:ext uri="{FF2B5EF4-FFF2-40B4-BE49-F238E27FC236}">
                <a16:creationId xmlns:a16="http://schemas.microsoft.com/office/drawing/2014/main" id="{C89CDD75-701E-4B3D-9F20-E99F210EF891}"/>
              </a:ext>
            </a:extLst>
          </p:cNvPr>
          <p:cNvSpPr/>
          <p:nvPr/>
        </p:nvSpPr>
        <p:spPr>
          <a:xfrm>
            <a:off x="3882842" y="957943"/>
            <a:ext cx="8152403" cy="2090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286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הקלטת וידאו:</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Arial" panose="020B0604020202020204" pitchFamily="34" charset="0"/>
              <a:buChar char="•"/>
              <a:tabLst>
                <a:tab pos="6858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תיעוד מצולם של האירועים - ידני או אוטומטי</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0"/>
              </a:spcAft>
              <a:buFont typeface="Arial" panose="020B0604020202020204" pitchFamily="34" charset="0"/>
              <a:buChar char="•"/>
              <a:tabLst>
                <a:tab pos="6858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מתבצע באמצעות ספריית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Picamera2</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עם מקודד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MJPEG</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0"/>
              </a:spcAft>
              <a:buFont typeface="Arial" panose="020B0604020202020204" pitchFamily="34" charset="0"/>
              <a:buChar char="•"/>
              <a:tabLst>
                <a:tab pos="6858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כל פריים מקודד כ־</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JPEG</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עצמאי – עיבוד קל ומהיר</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Arial" panose="020B0604020202020204" pitchFamily="34" charset="0"/>
              <a:buChar char="•"/>
              <a:tabLst>
                <a:tab pos="685800" algn="l"/>
              </a:tabLs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נבחר עקב צריכת משאבים נמוכה ביחס למקודדים אחרים (כגון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H.264</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BF8F5B3A-BC02-4E6E-8332-71A20BA23AF3}"/>
              </a:ext>
            </a:extLst>
          </p:cNvPr>
          <p:cNvSpPr/>
          <p:nvPr/>
        </p:nvSpPr>
        <p:spPr>
          <a:xfrm>
            <a:off x="2386149" y="3219752"/>
            <a:ext cx="9649096" cy="2090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107000"/>
              </a:lnSpc>
              <a:spcAft>
                <a:spcPts val="800"/>
              </a:spcAft>
            </a:pPr>
            <a:r>
              <a:rPr lang="he-IL" dirty="0">
                <a:solidFill>
                  <a:sysClr val="windowText" lastClr="000000"/>
                </a:solidFill>
                <a:latin typeface="Calibri" panose="020F0502020204030204" pitchFamily="34" charset="0"/>
                <a:cs typeface="Arial" panose="020B0604020202020204" pitchFamily="34" charset="0"/>
              </a:rPr>
              <a:t>ניהול </a:t>
            </a:r>
            <a:r>
              <a:rPr lang="he-IL" dirty="0" err="1">
                <a:solidFill>
                  <a:sysClr val="windowText" lastClr="000000"/>
                </a:solidFill>
                <a:latin typeface="Calibri" panose="020F0502020204030204" pitchFamily="34" charset="0"/>
                <a:cs typeface="Arial" panose="020B0604020202020204" pitchFamily="34" charset="0"/>
              </a:rPr>
              <a:t>תהליכונים</a:t>
            </a:r>
            <a:r>
              <a:rPr lang="he-IL" dirty="0">
                <a:solidFill>
                  <a:sysClr val="windowText" lastClr="000000"/>
                </a:solidFill>
                <a:latin typeface="Calibri" panose="020F0502020204030204" pitchFamily="34" charset="0"/>
                <a:cs typeface="Arial" panose="020B0604020202020204" pitchFamily="34" charset="0"/>
              </a:rPr>
              <a:t> (</a:t>
            </a:r>
            <a:r>
              <a:rPr lang="en-US" dirty="0">
                <a:solidFill>
                  <a:sysClr val="windowText" lastClr="000000"/>
                </a:solidFill>
                <a:latin typeface="Calibri" panose="020F0502020204030204" pitchFamily="34" charset="0"/>
                <a:cs typeface="Arial" panose="020B0604020202020204" pitchFamily="34" charset="0"/>
              </a:rPr>
              <a:t>Threads</a:t>
            </a:r>
            <a:r>
              <a:rPr lang="he-IL" dirty="0">
                <a:solidFill>
                  <a:sysClr val="windowText" lastClr="000000"/>
                </a:solidFill>
                <a:latin typeface="Calibri" panose="020F0502020204030204" pitchFamily="34" charset="0"/>
                <a:cs typeface="Arial" panose="020B0604020202020204" pitchFamily="34" charset="0"/>
              </a:rPr>
              <a:t>):</a:t>
            </a:r>
            <a:endParaRPr lang="en-US" dirty="0">
              <a:solidFill>
                <a:sysClr val="windowText" lastClr="000000"/>
              </a:solidFill>
              <a:latin typeface="Calibri" panose="020F0502020204030204" pitchFamily="34" charset="0"/>
              <a:cs typeface="Arial" panose="020B0604020202020204" pitchFamily="34" charset="0"/>
            </a:endParaRPr>
          </a:p>
          <a:p>
            <a:pPr marL="285750" indent="-285750" algn="r" rtl="1">
              <a:lnSpc>
                <a:spcPct val="107000"/>
              </a:lnSpc>
              <a:spcAft>
                <a:spcPts val="800"/>
              </a:spcAft>
              <a:buFont typeface="Arial" panose="020B0604020202020204" pitchFamily="34" charset="0"/>
              <a:buChar char="•"/>
            </a:pPr>
            <a:r>
              <a:rPr lang="he-IL" dirty="0">
                <a:solidFill>
                  <a:sysClr val="windowText" lastClr="000000"/>
                </a:solidFill>
                <a:latin typeface="Calibri" panose="020F0502020204030204" pitchFamily="34" charset="0"/>
                <a:cs typeface="Arial" panose="020B0604020202020204" pitchFamily="34" charset="0"/>
              </a:rPr>
              <a:t>פעולות רבות במערכת פועלות במקביל:</a:t>
            </a:r>
            <a:endParaRPr lang="en-US" dirty="0">
              <a:solidFill>
                <a:sysClr val="windowText" lastClr="000000"/>
              </a:solidFill>
              <a:latin typeface="Calibri" panose="020F0502020204030204" pitchFamily="34" charset="0"/>
              <a:cs typeface="Arial" panose="020B0604020202020204" pitchFamily="34" charset="0"/>
            </a:endParaRPr>
          </a:p>
          <a:p>
            <a:pPr marL="285750" indent="-285750" algn="r" rtl="1">
              <a:lnSpc>
                <a:spcPct val="107000"/>
              </a:lnSpc>
              <a:spcAft>
                <a:spcPts val="800"/>
              </a:spcAft>
              <a:buFont typeface="Arial" panose="020B0604020202020204" pitchFamily="34" charset="0"/>
              <a:buChar char="•"/>
            </a:pPr>
            <a:r>
              <a:rPr lang="he-IL" dirty="0">
                <a:solidFill>
                  <a:sysClr val="windowText" lastClr="000000"/>
                </a:solidFill>
                <a:latin typeface="Calibri" panose="020F0502020204030204" pitchFamily="34" charset="0"/>
                <a:cs typeface="Arial" panose="020B0604020202020204" pitchFamily="34" charset="0"/>
              </a:rPr>
              <a:t>זיהוי תמונה, </a:t>
            </a:r>
            <a:r>
              <a:rPr lang="he-IL" dirty="0" err="1">
                <a:solidFill>
                  <a:sysClr val="windowText" lastClr="000000"/>
                </a:solidFill>
                <a:latin typeface="Calibri" panose="020F0502020204030204" pitchFamily="34" charset="0"/>
                <a:cs typeface="Arial" panose="020B0604020202020204" pitchFamily="34" charset="0"/>
              </a:rPr>
              <a:t>סרוו</a:t>
            </a:r>
            <a:r>
              <a:rPr lang="he-IL" dirty="0">
                <a:solidFill>
                  <a:sysClr val="windowText" lastClr="000000"/>
                </a:solidFill>
                <a:latin typeface="Calibri" panose="020F0502020204030204" pitchFamily="34" charset="0"/>
                <a:cs typeface="Arial" panose="020B0604020202020204" pitchFamily="34" charset="0"/>
              </a:rPr>
              <a:t>, </a:t>
            </a:r>
            <a:r>
              <a:rPr lang="he-IL" dirty="0" err="1">
                <a:solidFill>
                  <a:sysClr val="windowText" lastClr="000000"/>
                </a:solidFill>
                <a:latin typeface="Calibri" panose="020F0502020204030204" pitchFamily="34" charset="0"/>
                <a:cs typeface="Arial" panose="020B0604020202020204" pitchFamily="34" charset="0"/>
              </a:rPr>
              <a:t>באזר</a:t>
            </a:r>
            <a:r>
              <a:rPr lang="he-IL" dirty="0">
                <a:solidFill>
                  <a:sysClr val="windowText" lastClr="000000"/>
                </a:solidFill>
                <a:latin typeface="Calibri" panose="020F0502020204030204" pitchFamily="34" charset="0"/>
                <a:cs typeface="Arial" panose="020B0604020202020204" pitchFamily="34" charset="0"/>
              </a:rPr>
              <a:t>, </a:t>
            </a:r>
            <a:r>
              <a:rPr lang="en-US" dirty="0">
                <a:solidFill>
                  <a:sysClr val="windowText" lastClr="000000"/>
                </a:solidFill>
                <a:latin typeface="Calibri" panose="020F0502020204030204" pitchFamily="34" charset="0"/>
                <a:cs typeface="Arial" panose="020B0604020202020204" pitchFamily="34" charset="0"/>
              </a:rPr>
              <a:t>GUI</a:t>
            </a:r>
            <a:r>
              <a:rPr lang="he-IL" dirty="0">
                <a:solidFill>
                  <a:sysClr val="windowText" lastClr="000000"/>
                </a:solidFill>
                <a:latin typeface="Calibri" panose="020F0502020204030204" pitchFamily="34" charset="0"/>
                <a:cs typeface="Arial" panose="020B0604020202020204" pitchFamily="34" charset="0"/>
              </a:rPr>
              <a:t>, הקלטה, שליחת מייל</a:t>
            </a:r>
            <a:r>
              <a:rPr lang="en-US" dirty="0">
                <a:solidFill>
                  <a:sysClr val="windowText" lastClr="000000"/>
                </a:solidFill>
                <a:latin typeface="Calibri" panose="020F0502020204030204" pitchFamily="34" charset="0"/>
                <a:cs typeface="Arial" panose="020B0604020202020204" pitchFamily="34" charset="0"/>
              </a:rPr>
              <a:t>, </a:t>
            </a:r>
            <a:r>
              <a:rPr lang="he-IL" dirty="0">
                <a:solidFill>
                  <a:sysClr val="windowText" lastClr="000000"/>
                </a:solidFill>
                <a:latin typeface="Calibri" panose="020F0502020204030204" pitchFamily="34" charset="0"/>
                <a:cs typeface="Arial" panose="020B0604020202020204" pitchFamily="34" charset="0"/>
              </a:rPr>
              <a:t> התראה קולית</a:t>
            </a:r>
            <a:endParaRPr lang="en-US" dirty="0">
              <a:solidFill>
                <a:sysClr val="windowText" lastClr="000000"/>
              </a:solidFill>
              <a:latin typeface="Calibri" panose="020F0502020204030204" pitchFamily="34" charset="0"/>
              <a:cs typeface="Arial" panose="020B0604020202020204" pitchFamily="34" charset="0"/>
            </a:endParaRPr>
          </a:p>
          <a:p>
            <a:pPr marL="285750" indent="-285750" algn="r" rtl="1">
              <a:lnSpc>
                <a:spcPct val="107000"/>
              </a:lnSpc>
              <a:spcAft>
                <a:spcPts val="800"/>
              </a:spcAft>
              <a:buFont typeface="Arial" panose="020B0604020202020204" pitchFamily="34" charset="0"/>
              <a:buChar char="•"/>
            </a:pPr>
            <a:r>
              <a:rPr lang="he-IL" dirty="0">
                <a:solidFill>
                  <a:sysClr val="windowText" lastClr="000000"/>
                </a:solidFill>
                <a:latin typeface="Calibri" panose="020F0502020204030204" pitchFamily="34" charset="0"/>
                <a:cs typeface="Arial" panose="020B0604020202020204" pitchFamily="34" charset="0"/>
              </a:rPr>
              <a:t>שימוש ב־</a:t>
            </a:r>
            <a:r>
              <a:rPr lang="en-US" dirty="0">
                <a:solidFill>
                  <a:sysClr val="windowText" lastClr="000000"/>
                </a:solidFill>
                <a:latin typeface="Calibri" panose="020F0502020204030204" pitchFamily="34" charset="0"/>
                <a:cs typeface="Arial" panose="020B0604020202020204" pitchFamily="34" charset="0"/>
              </a:rPr>
              <a:t>Threads</a:t>
            </a:r>
            <a:r>
              <a:rPr lang="he-IL" dirty="0">
                <a:solidFill>
                  <a:sysClr val="windowText" lastClr="000000"/>
                </a:solidFill>
                <a:latin typeface="Calibri" panose="020F0502020204030204" pitchFamily="34" charset="0"/>
                <a:cs typeface="Arial" panose="020B0604020202020204" pitchFamily="34" charset="0"/>
              </a:rPr>
              <a:t> מאפשר תגובה מהירה ללא חסימות</a:t>
            </a:r>
            <a:endParaRPr lang="en-US" dirty="0">
              <a:solidFill>
                <a:sysClr val="windowText" lastClr="000000"/>
              </a:solidFill>
              <a:latin typeface="Calibri" panose="020F0502020204030204" pitchFamily="34" charset="0"/>
              <a:cs typeface="Arial" panose="020B0604020202020204" pitchFamily="34" charset="0"/>
            </a:endParaRPr>
          </a:p>
          <a:p>
            <a:pPr marL="285750" indent="-285750" algn="r" rtl="1">
              <a:lnSpc>
                <a:spcPct val="107000"/>
              </a:lnSpc>
              <a:spcAft>
                <a:spcPts val="800"/>
              </a:spcAft>
              <a:buFont typeface="Arial" panose="020B0604020202020204" pitchFamily="34" charset="0"/>
              <a:buChar char="•"/>
            </a:pPr>
            <a:r>
              <a:rPr lang="he-IL" dirty="0">
                <a:solidFill>
                  <a:sysClr val="windowText" lastClr="000000"/>
                </a:solidFill>
                <a:latin typeface="Calibri" panose="020F0502020204030204" pitchFamily="34" charset="0"/>
                <a:cs typeface="Arial" panose="020B0604020202020204" pitchFamily="34" charset="0"/>
              </a:rPr>
              <a:t>שימוש ב־</a:t>
            </a:r>
            <a:r>
              <a:rPr lang="en-US" dirty="0">
                <a:solidFill>
                  <a:sysClr val="windowText" lastClr="000000"/>
                </a:solidFill>
                <a:latin typeface="Calibri" panose="020F0502020204030204" pitchFamily="34" charset="0"/>
                <a:cs typeface="Arial" panose="020B0604020202020204" pitchFamily="34" charset="0"/>
              </a:rPr>
              <a:t>Locks</a:t>
            </a:r>
            <a:r>
              <a:rPr lang="he-IL" dirty="0">
                <a:solidFill>
                  <a:sysClr val="windowText" lastClr="000000"/>
                </a:solidFill>
                <a:latin typeface="Calibri" panose="020F0502020204030204" pitchFamily="34" charset="0"/>
                <a:cs typeface="Arial" panose="020B0604020202020204" pitchFamily="34" charset="0"/>
              </a:rPr>
              <a:t> מגן מפני </a:t>
            </a:r>
            <a:r>
              <a:rPr lang="en-US" dirty="0">
                <a:solidFill>
                  <a:sysClr val="windowText" lastClr="000000"/>
                </a:solidFill>
                <a:latin typeface="Calibri" panose="020F0502020204030204" pitchFamily="34" charset="0"/>
                <a:cs typeface="Arial" panose="020B0604020202020204" pitchFamily="34" charset="0"/>
              </a:rPr>
              <a:t> Race Conditions </a:t>
            </a:r>
            <a:r>
              <a:rPr lang="he-IL" dirty="0">
                <a:solidFill>
                  <a:sysClr val="windowText" lastClr="000000"/>
                </a:solidFill>
                <a:latin typeface="Calibri" panose="020F0502020204030204" pitchFamily="34" charset="0"/>
                <a:cs typeface="Arial" panose="020B0604020202020204" pitchFamily="34" charset="0"/>
              </a:rPr>
              <a:t>ומבטיח גישה בלעדית למשאבים קריטיים</a:t>
            </a:r>
            <a:endParaRPr lang="en-US" dirty="0">
              <a:solidFill>
                <a:sysClr val="windowText" lastClr="000000"/>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25222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424026-49D8-4BBE-9464-6E36E9162DB9}"/>
              </a:ext>
            </a:extLst>
          </p:cNvPr>
          <p:cNvSpPr/>
          <p:nvPr/>
        </p:nvSpPr>
        <p:spPr>
          <a:xfrm>
            <a:off x="6932024" y="966651"/>
            <a:ext cx="5103222" cy="2978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תצוגת מצלמה בזמן אמת</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שליטה בתנועת המצלמה : ידני / אוטומטי / מעקב </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שליחת מייל</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הצגת מרחק</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הקלטת וידאו</a:t>
            </a:r>
          </a:p>
          <a:p>
            <a:pPr marR="0" lvl="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באיור 9 ניתן לראות את הממשק הגרפי עבור המשתמש </a:t>
            </a:r>
          </a:p>
          <a:p>
            <a:pPr marR="0" lvl="0" algn="r" rtl="1">
              <a:lnSpc>
                <a:spcPct val="107000"/>
              </a:lnSpc>
              <a:spcBef>
                <a:spcPts val="0"/>
              </a:spcBef>
              <a:spcAft>
                <a:spcPts val="800"/>
              </a:spcAft>
            </a:pPr>
            <a:r>
              <a:rPr lang="he-IL" dirty="0">
                <a:solidFill>
                  <a:sysClr val="windowText" lastClr="000000"/>
                </a:solidFill>
                <a:latin typeface="Calibri" panose="020F0502020204030204" pitchFamily="34" charset="0"/>
                <a:ea typeface="Calibri" panose="020F0502020204030204" pitchFamily="34" charset="0"/>
                <a:cs typeface="Arial" panose="020B0604020202020204" pitchFamily="34" charset="0"/>
              </a:rPr>
              <a:t>בנוסף</a:t>
            </a:r>
            <a:r>
              <a:rPr lang="en-US" dirty="0">
                <a:solidFill>
                  <a:sysClr val="windowText" lastClr="000000"/>
                </a:solidFill>
                <a:latin typeface="Calibri" panose="020F0502020204030204" pitchFamily="34" charset="0"/>
                <a:ea typeface="Calibri" panose="020F0502020204030204" pitchFamily="34" charset="0"/>
                <a:cs typeface="Arial" panose="020B0604020202020204" pitchFamily="34" charset="0"/>
              </a:rPr>
              <a:t>,</a:t>
            </a:r>
            <a:r>
              <a:rPr lang="he-IL" dirty="0">
                <a:solidFill>
                  <a:sysClr val="windowText" lastClr="000000"/>
                </a:solidFill>
                <a:latin typeface="Calibri" panose="020F0502020204030204" pitchFamily="34" charset="0"/>
                <a:ea typeface="Calibri" panose="020F0502020204030204" pitchFamily="34" charset="0"/>
                <a:cs typeface="Arial" panose="020B0604020202020204" pitchFamily="34" charset="0"/>
              </a:rPr>
              <a:t> ניתן להבחין שהוא מזהה רק בנאדם. </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algn="ctr"/>
            <a:endParaRPr lang="he-IL" dirty="0">
              <a:solidFill>
                <a:sysClr val="windowText" lastClr="000000"/>
              </a:solidFill>
            </a:endParaRPr>
          </a:p>
        </p:txBody>
      </p:sp>
      <p:sp>
        <p:nvSpPr>
          <p:cNvPr id="6" name="TextBox 5">
            <a:extLst>
              <a:ext uri="{FF2B5EF4-FFF2-40B4-BE49-F238E27FC236}">
                <a16:creationId xmlns:a16="http://schemas.microsoft.com/office/drawing/2014/main" id="{45982AED-894F-4F64-BA92-B66A57E2B1A5}"/>
              </a:ext>
            </a:extLst>
          </p:cNvPr>
          <p:cNvSpPr txBox="1"/>
          <p:nvPr/>
        </p:nvSpPr>
        <p:spPr>
          <a:xfrm>
            <a:off x="6270172" y="109569"/>
            <a:ext cx="6096000" cy="655244"/>
          </a:xfrm>
          <a:prstGeom prst="rect">
            <a:avLst/>
          </a:prstGeom>
          <a:noFill/>
        </p:spPr>
        <p:txBody>
          <a:bodyPr wrap="square">
            <a:spAutoFit/>
          </a:bodyPr>
          <a:lstStyle/>
          <a:p>
            <a:pPr marL="228600" marR="0" algn="r" rtl="1">
              <a:lnSpc>
                <a:spcPct val="107000"/>
              </a:lnSpc>
              <a:spcBef>
                <a:spcPts val="0"/>
              </a:spcBef>
              <a:spcAft>
                <a:spcPts val="800"/>
              </a:spcAft>
            </a:pPr>
            <a:r>
              <a:rPr lang="en-US" sz="36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GUI</a:t>
            </a:r>
            <a:r>
              <a:rPr lang="he-IL" sz="36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 ממשק גרפי למשתמש</a:t>
            </a:r>
            <a:endParaRPr lang="en-US" sz="36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426703C-E4B7-4C27-A13D-64D985088DCA}"/>
              </a:ext>
            </a:extLst>
          </p:cNvPr>
          <p:cNvPicPr>
            <a:picLocks noChangeAspect="1"/>
          </p:cNvPicPr>
          <p:nvPr/>
        </p:nvPicPr>
        <p:blipFill>
          <a:blip r:embed="rId2"/>
          <a:stretch>
            <a:fillRect/>
          </a:stretch>
        </p:blipFill>
        <p:spPr>
          <a:xfrm>
            <a:off x="893600" y="966651"/>
            <a:ext cx="5609815" cy="5507819"/>
          </a:xfrm>
          <a:prstGeom prst="rect">
            <a:avLst/>
          </a:prstGeom>
        </p:spPr>
      </p:pic>
      <p:sp>
        <p:nvSpPr>
          <p:cNvPr id="10" name="TextBox 9">
            <a:extLst>
              <a:ext uri="{FF2B5EF4-FFF2-40B4-BE49-F238E27FC236}">
                <a16:creationId xmlns:a16="http://schemas.microsoft.com/office/drawing/2014/main" id="{26A7135C-32CE-4A11-A051-C4B1E86AC562}"/>
              </a:ext>
            </a:extLst>
          </p:cNvPr>
          <p:cNvSpPr txBox="1"/>
          <p:nvPr/>
        </p:nvSpPr>
        <p:spPr>
          <a:xfrm>
            <a:off x="3431770" y="580147"/>
            <a:ext cx="803425" cy="369332"/>
          </a:xfrm>
          <a:prstGeom prst="rect">
            <a:avLst/>
          </a:prstGeom>
          <a:noFill/>
        </p:spPr>
        <p:txBody>
          <a:bodyPr wrap="none" rtlCol="1">
            <a:spAutoFit/>
          </a:bodyPr>
          <a:lstStyle/>
          <a:p>
            <a:r>
              <a:rPr lang="he-IL" dirty="0">
                <a:solidFill>
                  <a:schemeClr val="bg1"/>
                </a:solidFill>
              </a:rPr>
              <a:t>איור 9 </a:t>
            </a:r>
          </a:p>
        </p:txBody>
      </p:sp>
    </p:spTree>
    <p:extLst>
      <p:ext uri="{BB962C8B-B14F-4D97-AF65-F5344CB8AC3E}">
        <p14:creationId xmlns:p14="http://schemas.microsoft.com/office/powerpoint/2010/main" val="527029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3F053B-B2D5-4F8D-A55A-3FAF857FAD61}"/>
              </a:ext>
            </a:extLst>
          </p:cNvPr>
          <p:cNvPicPr>
            <a:picLocks noGrp="1" noChangeAspect="1"/>
          </p:cNvPicPr>
          <p:nvPr>
            <p:ph idx="1"/>
          </p:nvPr>
        </p:nvPicPr>
        <p:blipFill>
          <a:blip r:embed="rId2"/>
          <a:stretch>
            <a:fillRect/>
          </a:stretch>
        </p:blipFill>
        <p:spPr>
          <a:xfrm>
            <a:off x="270748" y="839835"/>
            <a:ext cx="8390445" cy="5787387"/>
          </a:xfrm>
        </p:spPr>
      </p:pic>
      <p:sp>
        <p:nvSpPr>
          <p:cNvPr id="6" name="TextBox 5">
            <a:extLst>
              <a:ext uri="{FF2B5EF4-FFF2-40B4-BE49-F238E27FC236}">
                <a16:creationId xmlns:a16="http://schemas.microsoft.com/office/drawing/2014/main" id="{9152ECA2-34F6-43D9-8B15-E52B7E369470}"/>
              </a:ext>
            </a:extLst>
          </p:cNvPr>
          <p:cNvSpPr txBox="1"/>
          <p:nvPr/>
        </p:nvSpPr>
        <p:spPr>
          <a:xfrm>
            <a:off x="6763009" y="115410"/>
            <a:ext cx="5304657" cy="646331"/>
          </a:xfrm>
          <a:prstGeom prst="rect">
            <a:avLst/>
          </a:prstGeom>
          <a:noFill/>
        </p:spPr>
        <p:txBody>
          <a:bodyPr wrap="none" rtlCol="1">
            <a:spAutoFit/>
          </a:bodyPr>
          <a:lstStyle/>
          <a:p>
            <a:r>
              <a:rPr lang="he-IL" sz="3600" dirty="0">
                <a:solidFill>
                  <a:schemeClr val="bg1"/>
                </a:solidFill>
              </a:rPr>
              <a:t>סכמה חשמלית של המערכת </a:t>
            </a:r>
          </a:p>
        </p:txBody>
      </p:sp>
      <p:sp>
        <p:nvSpPr>
          <p:cNvPr id="7" name="TextBox 6">
            <a:extLst>
              <a:ext uri="{FF2B5EF4-FFF2-40B4-BE49-F238E27FC236}">
                <a16:creationId xmlns:a16="http://schemas.microsoft.com/office/drawing/2014/main" id="{B741E3F8-9438-4029-8D5F-FC1623400064}"/>
              </a:ext>
            </a:extLst>
          </p:cNvPr>
          <p:cNvSpPr txBox="1"/>
          <p:nvPr/>
        </p:nvSpPr>
        <p:spPr>
          <a:xfrm>
            <a:off x="3626825" y="470504"/>
            <a:ext cx="1802167" cy="369332"/>
          </a:xfrm>
          <a:prstGeom prst="rect">
            <a:avLst/>
          </a:prstGeom>
          <a:noFill/>
        </p:spPr>
        <p:txBody>
          <a:bodyPr wrap="square" rtlCol="1">
            <a:spAutoFit/>
          </a:bodyPr>
          <a:lstStyle/>
          <a:p>
            <a:r>
              <a:rPr lang="he-IL" dirty="0">
                <a:solidFill>
                  <a:schemeClr val="bg1"/>
                </a:solidFill>
              </a:rPr>
              <a:t>איור 10 </a:t>
            </a:r>
          </a:p>
        </p:txBody>
      </p:sp>
      <p:sp>
        <p:nvSpPr>
          <p:cNvPr id="9" name="Rectangle 8">
            <a:extLst>
              <a:ext uri="{FF2B5EF4-FFF2-40B4-BE49-F238E27FC236}">
                <a16:creationId xmlns:a16="http://schemas.microsoft.com/office/drawing/2014/main" id="{50425303-320D-431D-B2BF-315CCCA2A13B}"/>
              </a:ext>
            </a:extLst>
          </p:cNvPr>
          <p:cNvSpPr/>
          <p:nvPr/>
        </p:nvSpPr>
        <p:spPr>
          <a:xfrm>
            <a:off x="8839200" y="949235"/>
            <a:ext cx="3228466" cy="2699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4572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הסכמה מציגה את הקשרים בין רכיבי החומרה בפרויקט - כולל חיבורים ל־</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GPIO</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חיבורי מתח, ממשקי תקשורת, ומסלולי בקרה בין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Raspberry Pi</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לשאר הרכיבים.</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488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7342-BFE2-4A2D-BA36-5557AFC92A40}"/>
              </a:ext>
            </a:extLst>
          </p:cNvPr>
          <p:cNvSpPr>
            <a:spLocks noGrp="1"/>
          </p:cNvSpPr>
          <p:nvPr>
            <p:ph type="title"/>
          </p:nvPr>
        </p:nvSpPr>
        <p:spPr>
          <a:xfrm>
            <a:off x="7350034" y="-306736"/>
            <a:ext cx="6618513" cy="1456267"/>
          </a:xfrm>
        </p:spPr>
        <p:txBody>
          <a:bodyPr>
            <a:noAutofit/>
          </a:bodyPr>
          <a:lstStyle/>
          <a:p>
            <a:pPr marL="228600" marR="0" rtl="1">
              <a:lnSpc>
                <a:spcPct val="107000"/>
              </a:lnSpc>
              <a:spcBef>
                <a:spcPts val="0"/>
              </a:spcBef>
              <a:spcAft>
                <a:spcPts val="800"/>
              </a:spcAft>
            </a:pPr>
            <a:r>
              <a:rPr lang="he-IL" dirty="0">
                <a:solidFill>
                  <a:schemeClr val="bg1"/>
                </a:solidFill>
                <a:effectLst/>
                <a:latin typeface="Calibri" panose="020F0502020204030204" pitchFamily="34" charset="0"/>
                <a:ea typeface="Calibri" panose="020F0502020204030204" pitchFamily="34" charset="0"/>
                <a:cs typeface="Arial" panose="020B0604020202020204" pitchFamily="34" charset="0"/>
              </a:rPr>
              <a:t>בעיות הנדסיות ופתרונות</a:t>
            </a:r>
            <a:endParaRPr lang="en-US"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0D1EF09A-AF4B-4456-850E-3F97E347F3E8}"/>
              </a:ext>
            </a:extLst>
          </p:cNvPr>
          <p:cNvSpPr/>
          <p:nvPr/>
        </p:nvSpPr>
        <p:spPr>
          <a:xfrm>
            <a:off x="1701800" y="879565"/>
            <a:ext cx="9430657" cy="5292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286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בעיה 1: עיכובים בווידאו כשפועלות מספר פונקציות</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פתרון: פיצול </a:t>
            </a:r>
            <a:r>
              <a:rPr lang="he-IL" sz="1800" dirty="0" err="1">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לתהליכונים</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Threads</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נפרדים שמאפשרים עיבוד במקביל</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בעיה 2: הפרעות כתוצאה מגישה מקבילית לאותו משאב</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פתרון: שימוש ב־</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Locks</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למניעת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Race Conditions</a:t>
            </a:r>
          </a:p>
          <a:p>
            <a:pPr marL="2286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בעיה 3: </a:t>
            </a:r>
            <a:r>
              <a:rPr lang="en-US" sz="1800" dirty="0" err="1">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stop_recording</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כיבתה את המצלמה</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פתרון: החלפה ל־</a:t>
            </a:r>
            <a:r>
              <a:rPr lang="en-US" sz="1800" dirty="0" err="1">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stop_encoder</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שעוצרת הקלטה בלבד</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בעיה 4: רעידות וחוסר יציבות בתנועת </a:t>
            </a:r>
            <a:r>
              <a:rPr lang="he-IL" sz="1800" dirty="0" err="1">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הסרוו</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פתרון: הוספת קבלים לייצוב מתח </a:t>
            </a:r>
            <a:r>
              <a:rPr lang="he-IL" sz="1800" dirty="0" err="1">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הסרוו</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הפחתת רעידות והפרעות חשמליות</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והחלפה לספרייה שמשתמשת ב</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PWM-</a:t>
            </a:r>
            <a:r>
              <a:rPr lang="en-US" sz="1800" dirty="0">
                <a:solidFill>
                  <a:sysClr val="windowText" lastClr="000000"/>
                </a:solidFill>
                <a:effectLst/>
                <a:latin typeface="Arial" panose="020B0604020202020204" pitchFamily="34" charset="0"/>
                <a:ea typeface="Calibri" panose="020F0502020204030204" pitchFamily="34" charset="0"/>
                <a:cs typeface="Arial" panose="020B0604020202020204" pitchFamily="34" charset="0"/>
              </a:rPr>
              <a:t> </a:t>
            </a:r>
            <a:r>
              <a:rPr lang="he-IL" sz="1800" dirty="0" err="1">
                <a:solidFill>
                  <a:sysClr val="windowText" lastClr="000000"/>
                </a:solidFill>
                <a:effectLst/>
                <a:latin typeface="Arial" panose="020B0604020202020204" pitchFamily="34" charset="0"/>
                <a:ea typeface="Calibri" panose="020F0502020204030204" pitchFamily="34" charset="0"/>
                <a:cs typeface="Arial" panose="020B0604020202020204" pitchFamily="34" charset="0"/>
              </a:rPr>
              <a:t>החומרתי</a:t>
            </a:r>
            <a:r>
              <a:rPr lang="he-IL" sz="1800" dirty="0">
                <a:solidFill>
                  <a:sysClr val="windowText" lastClr="000000"/>
                </a:solidFill>
                <a:effectLst/>
                <a:latin typeface="Arial" panose="020B0604020202020204" pitchFamily="34" charset="0"/>
                <a:ea typeface="Calibri" panose="020F0502020204030204" pitchFamily="34" charset="0"/>
                <a:cs typeface="Arial" panose="020B0604020202020204" pitchFamily="34" charset="0"/>
              </a:rPr>
              <a:t> של </a:t>
            </a:r>
            <a:r>
              <a:rPr lang="he-IL" sz="1800" dirty="0" err="1">
                <a:solidFill>
                  <a:sysClr val="windowText" lastClr="000000"/>
                </a:solidFill>
                <a:effectLst/>
                <a:latin typeface="Arial" panose="020B0604020202020204" pitchFamily="34" charset="0"/>
                <a:ea typeface="Calibri" panose="020F0502020204030204" pitchFamily="34" charset="0"/>
                <a:cs typeface="Arial" panose="020B0604020202020204" pitchFamily="34" charset="0"/>
              </a:rPr>
              <a:t>הרסברי</a:t>
            </a:r>
            <a:r>
              <a:rPr lang="he-IL" sz="1800" dirty="0">
                <a:solidFill>
                  <a:sysClr val="windowText" lastClr="000000"/>
                </a:solidFill>
                <a:effectLst/>
                <a:latin typeface="Arial" panose="020B0604020202020204" pitchFamily="34" charset="0"/>
                <a:ea typeface="Calibri" panose="020F0502020204030204" pitchFamily="34" charset="0"/>
                <a:cs typeface="Arial" panose="020B0604020202020204" pitchFamily="34" charset="0"/>
              </a:rPr>
              <a:t> ולא בעזרת פתרון תוכנתי </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בעיה 5: תנועת מצלמה מהירה מדי, האדם יוצא מהפריים</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פתרון: חישוב סטייה ממרכז התמונה לקביעת זמן סיבוב  תנועה מדויקת ומבוקרת</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274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960D-5D37-42B7-A418-7E922BCE07EC}"/>
              </a:ext>
            </a:extLst>
          </p:cNvPr>
          <p:cNvSpPr>
            <a:spLocks noGrp="1"/>
          </p:cNvSpPr>
          <p:nvPr>
            <p:ph type="title"/>
          </p:nvPr>
        </p:nvSpPr>
        <p:spPr>
          <a:xfrm>
            <a:off x="8750300" y="154516"/>
            <a:ext cx="3441700" cy="783167"/>
          </a:xfrm>
        </p:spPr>
        <p:txBody>
          <a:bodyPr/>
          <a:lstStyle/>
          <a:p>
            <a:r>
              <a:rPr lang="he-IL" dirty="0">
                <a:solidFill>
                  <a:schemeClr val="bg1"/>
                </a:solidFill>
              </a:rPr>
              <a:t>סיכום והצעת לשיפור </a:t>
            </a:r>
          </a:p>
        </p:txBody>
      </p:sp>
      <p:sp>
        <p:nvSpPr>
          <p:cNvPr id="4" name="Rectangle 3">
            <a:extLst>
              <a:ext uri="{FF2B5EF4-FFF2-40B4-BE49-F238E27FC236}">
                <a16:creationId xmlns:a16="http://schemas.microsoft.com/office/drawing/2014/main" id="{6C16BA2B-07E8-4824-9ABF-BFD606F4B875}"/>
              </a:ext>
            </a:extLst>
          </p:cNvPr>
          <p:cNvSpPr/>
          <p:nvPr/>
        </p:nvSpPr>
        <p:spPr>
          <a:xfrm>
            <a:off x="1036320" y="937683"/>
            <a:ext cx="4729480" cy="191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R="0" lvl="0" algn="r" rtl="1">
              <a:lnSpc>
                <a:spcPct val="107000"/>
              </a:lnSpc>
              <a:spcBef>
                <a:spcPts val="0"/>
              </a:spcBef>
              <a:spcAft>
                <a:spcPts val="0"/>
              </a:spcAft>
            </a:pPr>
            <a:r>
              <a:rPr lang="he-IL" dirty="0">
                <a:solidFill>
                  <a:schemeClr val="bg1"/>
                </a:solidFill>
                <a:latin typeface="Calibri" panose="020F0502020204030204" pitchFamily="34" charset="0"/>
                <a:ea typeface="Calibri" panose="020F0502020204030204" pitchFamily="34" charset="0"/>
                <a:cs typeface="Arial" panose="020B0604020202020204" pitchFamily="34" charset="0"/>
              </a:rPr>
              <a:t>הצעות לשיפור:</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שילוב מאיץ חומרה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Coral USB</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שדרוג מצלמה +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IR</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לטווח רחוק</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Symbol" panose="05050102010706020507" pitchFamily="18" charset="2"/>
              <a:buChar char=""/>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פיתוח אפליקציה/ממשק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Web</a:t>
            </a:r>
          </a:p>
        </p:txBody>
      </p:sp>
      <p:sp>
        <p:nvSpPr>
          <p:cNvPr id="5" name="Rectangle 4">
            <a:extLst>
              <a:ext uri="{FF2B5EF4-FFF2-40B4-BE49-F238E27FC236}">
                <a16:creationId xmlns:a16="http://schemas.microsoft.com/office/drawing/2014/main" id="{9C9B581A-0391-422C-BC7F-67166F0347C6}"/>
              </a:ext>
            </a:extLst>
          </p:cNvPr>
          <p:cNvSpPr/>
          <p:nvPr/>
        </p:nvSpPr>
        <p:spPr>
          <a:xfrm>
            <a:off x="6007100" y="937683"/>
            <a:ext cx="5943600" cy="407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algn="r" rtl="1">
              <a:lnSpc>
                <a:spcPct val="107000"/>
              </a:lnSpc>
              <a:spcBef>
                <a:spcPts val="0"/>
              </a:spcBef>
              <a:spcAft>
                <a:spcPts val="800"/>
              </a:spcAft>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סיכום</a:t>
            </a:r>
            <a:r>
              <a:rPr lang="he-IL" dirty="0">
                <a:solidFill>
                  <a:schemeClr val="bg1"/>
                </a:solidFill>
                <a:latin typeface="Calibri" panose="020F0502020204030204" pitchFamily="34" charset="0"/>
                <a:ea typeface="Calibri" panose="020F0502020204030204" pitchFamily="34" charset="0"/>
                <a:cs typeface="Arial" panose="020B0604020202020204" pitchFamily="34" charset="0"/>
              </a:rPr>
              <a:t>:</a:t>
            </a:r>
            <a:endPar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בפרויקט זה פותחה מערכת חכמה לזיהוי ומעקב אחר בני אדם בזמן אמת</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Arial" panose="020B0604020202020204" pitchFamily="34" charset="0"/>
              <a:buChar char="•"/>
              <a:tabLst>
                <a:tab pos="457200" algn="l"/>
              </a:tabLst>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המערכת מבוססת על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Raspberry Pi 4B</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ומשלבת:</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0"/>
              </a:spcAft>
              <a:buFont typeface="Arial" panose="020B0604020202020204" pitchFamily="34" charset="0"/>
              <a:buChar char="•"/>
              <a:tabLst>
                <a:tab pos="457200" algn="l"/>
              </a:tabLst>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למידת מכונה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MobileNetV1-SSD</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באמצעות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TFLite</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0"/>
              </a:spcAft>
              <a:buFont typeface="Arial" panose="020B0604020202020204" pitchFamily="34" charset="0"/>
              <a:buChar char="•"/>
              <a:tabLst>
                <a:tab pos="457200" algn="l"/>
              </a:tabLst>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עיבוד תמונה עם </a:t>
            </a:r>
            <a:r>
              <a:rPr lang="he-IL"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OpenCV</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ו-</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PICAMERA2</a:t>
            </a:r>
          </a:p>
          <a:p>
            <a:pPr marL="342900" marR="0" lvl="0" indent="-342900" algn="r" rtl="1">
              <a:lnSpc>
                <a:spcPct val="107000"/>
              </a:lnSpc>
              <a:spcBef>
                <a:spcPts val="0"/>
              </a:spcBef>
              <a:spcAft>
                <a:spcPts val="0"/>
              </a:spcAft>
              <a:buFont typeface="Arial" panose="020B0604020202020204" pitchFamily="34" charset="0"/>
              <a:buChar char="•"/>
              <a:tabLst>
                <a:tab pos="457200" algn="l"/>
              </a:tabLst>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שליטה פיזית על מצלמה באמצעות מנוע </a:t>
            </a:r>
            <a:r>
              <a:rPr lang="he-IL"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סרוו</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0"/>
              </a:spcAft>
              <a:buFont typeface="Arial" panose="020B0604020202020204" pitchFamily="34" charset="0"/>
              <a:buChar char="•"/>
              <a:tabLst>
                <a:tab pos="457200" algn="l"/>
              </a:tabLst>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ממשק גרפי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Tkinter</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0"/>
              </a:spcAft>
              <a:buFont typeface="Arial" panose="020B0604020202020204" pitchFamily="34" charset="0"/>
              <a:buChar char="•"/>
              <a:tabLst>
                <a:tab pos="457200" algn="l"/>
              </a:tabLst>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חיישן מרחק, </a:t>
            </a:r>
            <a:r>
              <a:rPr lang="he-IL"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באזר</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והקלטת וידאו בפורמט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MJPEG</a:t>
            </a:r>
          </a:p>
          <a:p>
            <a:pPr marL="342900" marR="0" lvl="0" indent="-342900" algn="r" rtl="1">
              <a:lnSpc>
                <a:spcPct val="107000"/>
              </a:lnSpc>
              <a:spcBef>
                <a:spcPts val="0"/>
              </a:spcBef>
              <a:spcAft>
                <a:spcPts val="0"/>
              </a:spcAft>
              <a:buFont typeface="Arial" panose="020B0604020202020204" pitchFamily="34" charset="0"/>
              <a:buChar char="•"/>
              <a:tabLst>
                <a:tab pos="457200" algn="l"/>
              </a:tabLst>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המערכת מזהה אדם בתמונה, מחשבת את מיקומו היחסי, ומבצעת מעקב פיזי</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Arial" panose="020B0604020202020204" pitchFamily="34" charset="0"/>
              <a:buChar char="•"/>
              <a:tabLst>
                <a:tab pos="457200" algn="l"/>
              </a:tabLst>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בעת זיהוי אדם קרוב, המערכת שולחת התראה קולית ודוא"ל ומאפשרת הקלטה אוטומטית לזמן מסוים.</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44407C9-3E38-466E-BF7F-658FA18100E6}"/>
              </a:ext>
            </a:extLst>
          </p:cNvPr>
          <p:cNvSpPr/>
          <p:nvPr/>
        </p:nvSpPr>
        <p:spPr>
          <a:xfrm>
            <a:off x="426720" y="5014383"/>
            <a:ext cx="11523980" cy="1530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bg1"/>
                </a:solidFill>
              </a:rPr>
              <a:t>הפרויקט היווה עבורי אתגר הנדסי משמעותי, אשר כלל תכנון חומרה ותוכנה, עבודה עם ספריות מתקדמות ויישום רעיונות בזמן אמת על מערכת משובצת. במהלכו פיתחתי יכולת למידה עצמאית, התמודדות עם תקלות, וחשיבה יצירתית לפתרון בעיות תחת מגבלות של משאבים וזמן.</a:t>
            </a:r>
          </a:p>
        </p:txBody>
      </p:sp>
    </p:spTree>
    <p:extLst>
      <p:ext uri="{BB962C8B-B14F-4D97-AF65-F5344CB8AC3E}">
        <p14:creationId xmlns:p14="http://schemas.microsoft.com/office/powerpoint/2010/main" val="1920584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C49E-9DCF-4214-8C8E-4CC56E0AF3B1}"/>
              </a:ext>
            </a:extLst>
          </p:cNvPr>
          <p:cNvSpPr>
            <a:spLocks noGrp="1"/>
          </p:cNvSpPr>
          <p:nvPr>
            <p:ph type="title"/>
          </p:nvPr>
        </p:nvSpPr>
        <p:spPr>
          <a:xfrm>
            <a:off x="7254240" y="0"/>
            <a:ext cx="4702629" cy="931817"/>
          </a:xfrm>
        </p:spPr>
        <p:txBody>
          <a:bodyPr/>
          <a:lstStyle/>
          <a:p>
            <a:r>
              <a:rPr lang="he-IL" dirty="0">
                <a:solidFill>
                  <a:schemeClr val="bg1"/>
                </a:solidFill>
              </a:rPr>
              <a:t>סרטון הדגמה של המערכת </a:t>
            </a:r>
          </a:p>
        </p:txBody>
      </p:sp>
      <p:sp>
        <p:nvSpPr>
          <p:cNvPr id="9" name="Content Placeholder 8">
            <a:extLst>
              <a:ext uri="{FF2B5EF4-FFF2-40B4-BE49-F238E27FC236}">
                <a16:creationId xmlns:a16="http://schemas.microsoft.com/office/drawing/2014/main" id="{6556C86C-750A-45B5-A73D-15448E953FB3}"/>
              </a:ext>
            </a:extLst>
          </p:cNvPr>
          <p:cNvSpPr txBox="1">
            <a:spLocks noGrp="1"/>
          </p:cNvSpPr>
          <p:nvPr>
            <p:ph idx="1"/>
          </p:nvPr>
        </p:nvSpPr>
        <p:spPr>
          <a:xfrm>
            <a:off x="804333" y="1226427"/>
            <a:ext cx="10131425" cy="1077218"/>
          </a:xfrm>
          <a:prstGeom prst="rect">
            <a:avLst/>
          </a:prstGeom>
          <a:noFill/>
        </p:spPr>
        <p:txBody>
          <a:bodyPr wrap="square">
            <a:spAutoFit/>
          </a:bodyPr>
          <a:lstStyle/>
          <a:p>
            <a:pPr marL="0" indent="0">
              <a:buNone/>
            </a:pPr>
            <a:r>
              <a:rPr lang="en-US" sz="3200" b="1" dirty="0">
                <a:solidFill>
                  <a:srgbClr val="FFC000"/>
                </a:solidFill>
                <a:hlinkClick r:id="rId2"/>
              </a:rPr>
              <a:t>https://drive.google.com/file/d/1QJcZgSYpr9UOtiYmSzvrIcfcoDdrfwDr/view?usp=drive_link</a:t>
            </a:r>
            <a:endParaRPr lang="he-IL" sz="3200" b="1" dirty="0">
              <a:solidFill>
                <a:srgbClr val="FFC000"/>
              </a:solidFill>
            </a:endParaRPr>
          </a:p>
        </p:txBody>
      </p:sp>
    </p:spTree>
    <p:extLst>
      <p:ext uri="{BB962C8B-B14F-4D97-AF65-F5344CB8AC3E}">
        <p14:creationId xmlns:p14="http://schemas.microsoft.com/office/powerpoint/2010/main" val="4184958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736C-6319-4621-8D00-2A6EC156E1B1}"/>
              </a:ext>
            </a:extLst>
          </p:cNvPr>
          <p:cNvSpPr>
            <a:spLocks noGrp="1"/>
          </p:cNvSpPr>
          <p:nvPr>
            <p:ph type="title"/>
          </p:nvPr>
        </p:nvSpPr>
        <p:spPr>
          <a:xfrm>
            <a:off x="9847219" y="95795"/>
            <a:ext cx="2792724" cy="736842"/>
          </a:xfrm>
        </p:spPr>
        <p:txBody>
          <a:bodyPr>
            <a:normAutofit/>
          </a:bodyPr>
          <a:lstStyle/>
          <a:p>
            <a:r>
              <a:rPr lang="he-IL" dirty="0">
                <a:solidFill>
                  <a:srgbClr val="000000"/>
                </a:solidFill>
                <a:latin typeface="TimesNewRomanPSMT"/>
                <a:ea typeface="+mn-ea"/>
                <a:cs typeface="+mn-cs"/>
              </a:rPr>
              <a:t>ביבליוגרפיה</a:t>
            </a:r>
          </a:p>
        </p:txBody>
      </p:sp>
      <p:sp>
        <p:nvSpPr>
          <p:cNvPr id="6" name="TextBox 5">
            <a:extLst>
              <a:ext uri="{FF2B5EF4-FFF2-40B4-BE49-F238E27FC236}">
                <a16:creationId xmlns:a16="http://schemas.microsoft.com/office/drawing/2014/main" id="{A3250BD4-DC5A-465A-8F0E-D5237997CC4C}"/>
              </a:ext>
            </a:extLst>
          </p:cNvPr>
          <p:cNvSpPr txBox="1"/>
          <p:nvPr/>
        </p:nvSpPr>
        <p:spPr>
          <a:xfrm>
            <a:off x="659674" y="830179"/>
            <a:ext cx="6318068" cy="382092"/>
          </a:xfrm>
          <a:prstGeom prst="rect">
            <a:avLst/>
          </a:prstGeom>
          <a:noFill/>
        </p:spPr>
        <p:txBody>
          <a:bodyPr wrap="square">
            <a:spAutoFit/>
          </a:bodyPr>
          <a:lstStyle/>
          <a:p>
            <a:pPr marL="0" marR="0" algn="l" rtl="0">
              <a:lnSpc>
                <a:spcPct val="150000"/>
              </a:lnSpc>
              <a:spcBef>
                <a:spcPts val="0"/>
              </a:spcBef>
              <a:spcAft>
                <a:spcPts val="800"/>
              </a:spcAft>
            </a:pP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FB0D524-7BE1-4794-A885-0770F47ED769}"/>
              </a:ext>
            </a:extLst>
          </p:cNvPr>
          <p:cNvSpPr txBox="1"/>
          <p:nvPr/>
        </p:nvSpPr>
        <p:spPr>
          <a:xfrm>
            <a:off x="970529" y="982176"/>
            <a:ext cx="9444922" cy="4893647"/>
          </a:xfrm>
          <a:prstGeom prst="rect">
            <a:avLst/>
          </a:prstGeom>
          <a:noFill/>
        </p:spPr>
        <p:txBody>
          <a:bodyPr wrap="square">
            <a:spAutoFit/>
          </a:bodyPr>
          <a:lstStyle/>
          <a:p>
            <a:pPr marL="0" marR="0" algn="l" rtl="0">
              <a:lnSpc>
                <a:spcPct val="150000"/>
              </a:lnSpc>
              <a:spcBef>
                <a:spcPts val="0"/>
              </a:spcBef>
              <a:spcAft>
                <a:spcPts val="800"/>
              </a:spcAft>
            </a:pPr>
            <a:r>
              <a:rPr lang="en-US" sz="16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[1] </a:t>
            </a:r>
            <a:r>
              <a:rPr lang="en-US" sz="1600" kern="1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Arducam</a:t>
            </a:r>
            <a:r>
              <a:rPr lang="en-US" sz="16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Raspberry Pi Camera Pinout. [Online]. Available:</a:t>
            </a:r>
            <a:r>
              <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6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2"/>
              </a:rPr>
              <a:t>https://blog.arducam.com/raspberry-pi-camera-pinout/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50000"/>
              </a:lnSpc>
              <a:spcBef>
                <a:spcPts val="0"/>
              </a:spcBef>
              <a:spcAft>
                <a:spcPts val="800"/>
              </a:spcAft>
            </a:pPr>
            <a:r>
              <a:rPr lang="en-US" sz="16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[2] Raspberry Pi Foundation, Raspberry Pi 4 Reduced Schematics. [Online]. Available:</a:t>
            </a:r>
            <a:r>
              <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6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3"/>
              </a:rPr>
              <a:t>https://datasheets.raspberrypi.com/rpi4/raspberry-pi-4-reduced-schematics.pdf</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50000"/>
              </a:lnSpc>
              <a:spcBef>
                <a:spcPts val="0"/>
              </a:spcBef>
              <a:spcAft>
                <a:spcPts val="800"/>
              </a:spcAft>
            </a:pPr>
            <a:r>
              <a:rPr lang="en-US" sz="16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[3] Raspberry Pi Foundation, Camera Module Documentation. [Online]. Available:</a:t>
            </a:r>
            <a:r>
              <a:rPr lang="en-US" sz="16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16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4"/>
              </a:rPr>
              <a:t>https://www.raspberrypi.com/documentation/accessories/camera.html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50000"/>
              </a:lnSpc>
              <a:spcBef>
                <a:spcPts val="0"/>
              </a:spcBef>
              <a:spcAft>
                <a:spcPts val="800"/>
              </a:spcAft>
            </a:pPr>
            <a:r>
              <a:rPr lang="en-US" sz="16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[4] </a:t>
            </a:r>
            <a:r>
              <a:rPr lang="en-US" sz="1600" kern="1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pigpio</a:t>
            </a:r>
            <a:r>
              <a:rPr lang="en-US" sz="16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 </a:t>
            </a:r>
            <a:r>
              <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Python GPIO Library</a:t>
            </a:r>
            <a:r>
              <a:rPr lang="en-US" sz="16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[Online]. Available:</a:t>
            </a:r>
            <a:r>
              <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6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5"/>
              </a:rPr>
              <a:t>https://abyz.me.uk/rpi/pigpio/python.html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50000"/>
              </a:lnSpc>
              <a:spcBef>
                <a:spcPts val="0"/>
              </a:spcBef>
              <a:spcAft>
                <a:spcPts val="800"/>
              </a:spcAft>
            </a:pPr>
            <a:r>
              <a:rPr lang="en-US" sz="16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[5] </a:t>
            </a:r>
            <a:r>
              <a:rPr lang="en-US" sz="1600" kern="1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Netron</a:t>
            </a:r>
            <a:r>
              <a:rPr lang="en-US" sz="16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Neural Network Model Visualizer. [Online]. Available:</a:t>
            </a:r>
            <a:r>
              <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6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6"/>
              </a:rPr>
              <a:t>https://netron.app/</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50000"/>
              </a:lnSpc>
              <a:spcBef>
                <a:spcPts val="0"/>
              </a:spcBef>
              <a:spcAft>
                <a:spcPts val="800"/>
              </a:spcAft>
            </a:pPr>
            <a:r>
              <a:rPr lang="en-US" sz="16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[6] Raspberry Pi Foundation, Picamera2 Manual. [Online]. Available:</a:t>
            </a:r>
            <a:r>
              <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6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7"/>
              </a:rPr>
              <a:t>https://datasheets.raspberrypi.com/camera/picamera2-manual.pdf</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r>
              <a:rPr lang="en-US" sz="1600" kern="100" dirty="0">
                <a:solidFill>
                  <a:schemeClr val="bg1"/>
                </a:solidFill>
                <a:effectLst/>
                <a:latin typeface="Times New Roman" panose="02020603050405020304" pitchFamily="18" charset="0"/>
                <a:ea typeface="Calibri" panose="020F0502020204030204" pitchFamily="34" charset="0"/>
              </a:rPr>
              <a:t>[7] Raspberry Pi Foundation, Camera Software Documentation. [Online]. Available:</a:t>
            </a:r>
            <a:r>
              <a:rPr lang="en-US" sz="1600" dirty="0">
                <a:solidFill>
                  <a:schemeClr val="bg1"/>
                </a:solidFill>
                <a:effectLst/>
                <a:latin typeface="Times New Roman" panose="02020603050405020304" pitchFamily="18" charset="0"/>
                <a:ea typeface="Times New Roman" panose="02020603050405020304" pitchFamily="18" charset="0"/>
              </a:rPr>
              <a:t> </a:t>
            </a:r>
            <a:r>
              <a:rPr lang="en-US" sz="16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8"/>
              </a:rPr>
              <a:t>https://www.raspberrypi.com/documentation/computers/camera_software.html</a:t>
            </a:r>
            <a:endParaRPr lang="he-IL" sz="1600" dirty="0"/>
          </a:p>
        </p:txBody>
      </p:sp>
    </p:spTree>
    <p:extLst>
      <p:ext uri="{BB962C8B-B14F-4D97-AF65-F5344CB8AC3E}">
        <p14:creationId xmlns:p14="http://schemas.microsoft.com/office/powerpoint/2010/main" val="91731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37D4-0C7F-4D63-85A8-4655471AA403}"/>
              </a:ext>
            </a:extLst>
          </p:cNvPr>
          <p:cNvSpPr>
            <a:spLocks noGrp="1"/>
          </p:cNvSpPr>
          <p:nvPr>
            <p:ph type="title"/>
          </p:nvPr>
        </p:nvSpPr>
        <p:spPr>
          <a:xfrm>
            <a:off x="10435771" y="0"/>
            <a:ext cx="1582057" cy="725715"/>
          </a:xfrm>
        </p:spPr>
        <p:txBody>
          <a:bodyPr>
            <a:normAutofit/>
          </a:bodyPr>
          <a:lstStyle/>
          <a:p>
            <a:r>
              <a:rPr lang="he-IL" b="1" dirty="0">
                <a:solidFill>
                  <a:schemeClr val="bg1"/>
                </a:solidFill>
              </a:rPr>
              <a:t>תקציר:</a:t>
            </a:r>
          </a:p>
        </p:txBody>
      </p:sp>
      <p:sp>
        <p:nvSpPr>
          <p:cNvPr id="5" name="Rectangle 4">
            <a:extLst>
              <a:ext uri="{FF2B5EF4-FFF2-40B4-BE49-F238E27FC236}">
                <a16:creationId xmlns:a16="http://schemas.microsoft.com/office/drawing/2014/main" id="{6D7C321C-3A3F-475D-AA18-8C091EE6890D}"/>
              </a:ext>
            </a:extLst>
          </p:cNvPr>
          <p:cNvSpPr/>
          <p:nvPr/>
        </p:nvSpPr>
        <p:spPr>
          <a:xfrm>
            <a:off x="149678" y="1117600"/>
            <a:ext cx="11868150" cy="330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algn="r" rtl="1">
              <a:lnSpc>
                <a:spcPct val="107000"/>
              </a:lnSpc>
              <a:spcBef>
                <a:spcPts val="0"/>
              </a:spcBef>
              <a:spcAft>
                <a:spcPts val="800"/>
              </a:spcAft>
            </a:pPr>
            <a:r>
              <a:rPr lang="he-IL"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•מערכת חכמה לזיהוי ומעקב אחר אנשים בזמן אמת </a:t>
            </a:r>
            <a:endPar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he-IL"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•המערכת מבוססת על בקר </a:t>
            </a:r>
            <a:r>
              <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Raspberry Pi 4B (SBC)</a:t>
            </a:r>
            <a:r>
              <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he-IL"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•המערכת כוללת  מצלמה, זיהוי באמצעות  </a:t>
            </a:r>
            <a:r>
              <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ML  (</a:t>
            </a:r>
            <a:r>
              <a:rPr lang="en-US" sz="24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MobileNet</a:t>
            </a:r>
            <a:r>
              <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-SSD)</a:t>
            </a:r>
            <a:r>
              <a:rPr lang="he-IL"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he-IL" sz="24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סרוו</a:t>
            </a:r>
            <a:r>
              <a:rPr lang="he-IL"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ו-</a:t>
            </a:r>
            <a:r>
              <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GUI</a:t>
            </a:r>
          </a:p>
          <a:p>
            <a:pPr marL="0" marR="0" algn="r" rtl="1">
              <a:lnSpc>
                <a:spcPct val="107000"/>
              </a:lnSpc>
              <a:spcBef>
                <a:spcPts val="0"/>
              </a:spcBef>
              <a:spcAft>
                <a:spcPts val="800"/>
              </a:spcAft>
            </a:pPr>
            <a:r>
              <a:rPr lang="he-IL"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•המערכת תוכננה כך שתתאים ליישומים כמו אבטחת בתים, ניטור אזורים מוגבלים גישה, וכן שילוב בפלטפורמות שבהן זיהוי חזותי בזמן אמת הוא אתגר - עקב שדה ראייה מוגבל או מגבלות בטיחות.</a:t>
            </a:r>
            <a:endPar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16873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6CD3-F008-4C0F-BAC5-DD6EEB8B74E4}"/>
              </a:ext>
            </a:extLst>
          </p:cNvPr>
          <p:cNvSpPr>
            <a:spLocks noGrp="1"/>
          </p:cNvSpPr>
          <p:nvPr>
            <p:ph type="title"/>
          </p:nvPr>
        </p:nvSpPr>
        <p:spPr>
          <a:xfrm>
            <a:off x="8134350" y="85726"/>
            <a:ext cx="3873501" cy="781050"/>
          </a:xfrm>
        </p:spPr>
        <p:txBody>
          <a:bodyPr/>
          <a:lstStyle/>
          <a:p>
            <a:r>
              <a:rPr lang="he-IL" dirty="0">
                <a:solidFill>
                  <a:srgbClr val="000000"/>
                </a:solidFill>
                <a:latin typeface="TimesNewRomanPSMT"/>
                <a:ea typeface="+mn-ea"/>
                <a:cs typeface="+mn-cs"/>
              </a:rPr>
              <a:t>המשך ביבליוגרפיה</a:t>
            </a:r>
            <a:endParaRPr lang="he-IL" dirty="0"/>
          </a:p>
        </p:txBody>
      </p:sp>
      <p:sp>
        <p:nvSpPr>
          <p:cNvPr id="5" name="Content Placeholder 4">
            <a:extLst>
              <a:ext uri="{FF2B5EF4-FFF2-40B4-BE49-F238E27FC236}">
                <a16:creationId xmlns:a16="http://schemas.microsoft.com/office/drawing/2014/main" id="{8DDC6902-9DFA-4001-BFE6-703DC62AA67B}"/>
              </a:ext>
            </a:extLst>
          </p:cNvPr>
          <p:cNvSpPr>
            <a:spLocks noGrp="1"/>
          </p:cNvSpPr>
          <p:nvPr>
            <p:ph idx="1"/>
          </p:nvPr>
        </p:nvSpPr>
        <p:spPr>
          <a:xfrm>
            <a:off x="184150" y="866776"/>
            <a:ext cx="10623552" cy="5577567"/>
          </a:xfrm>
        </p:spPr>
        <p:txBody>
          <a:bodyPr>
            <a:normAutofit fontScale="77500" lnSpcReduction="20000"/>
          </a:bodyPr>
          <a:lstStyle/>
          <a:p>
            <a:pPr marL="0" marR="0" algn="l" rtl="0">
              <a:lnSpc>
                <a:spcPct val="150000"/>
              </a:lnSpc>
              <a:spcBef>
                <a:spcPts val="0"/>
              </a:spcBef>
              <a:spcAft>
                <a:spcPts val="800"/>
              </a:spcAft>
            </a:pP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[8] Raspberry Pi Foundation, Raspberry Pi GPIO Documentation. [Online]. Available:</a:t>
            </a:r>
            <a:r>
              <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18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2"/>
              </a:rPr>
              <a:t>https://www.raspberrypi.com/documentation/computers/raspberry-pi.html#gpio</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[9] E. </a:t>
            </a:r>
            <a:r>
              <a:rPr lang="en-US" sz="1800" kern="1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Juras</a:t>
            </a: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"TensorFlow Lite Object Detection Model Performance Comparison," </a:t>
            </a:r>
            <a:r>
              <a:rPr lang="en-US" sz="1800" kern="1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EjTech</a:t>
            </a: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Dec. 10, 2022. [Online]. Available: </a:t>
            </a:r>
            <a:r>
              <a:rPr lang="en-US" sz="18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3"/>
              </a:rPr>
              <a:t>https://www.ejtech.io/learn/tflite-object-detection-model-comparison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50000"/>
              </a:lnSpc>
              <a:spcBef>
                <a:spcPts val="0"/>
              </a:spcBef>
              <a:spcAft>
                <a:spcPts val="800"/>
              </a:spcAft>
            </a:pP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[10] Google AI, TensorFlow Lite Runtime for Microcontrollers. [Online]. Available: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4"/>
              </a:rPr>
              <a:t>https://ai.google.dev/edge/litert/microcontrollers/python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r>
              <a:rPr lang="en-US" sz="1800" kern="100" dirty="0">
                <a:solidFill>
                  <a:schemeClr val="bg1"/>
                </a:solidFill>
                <a:effectLst/>
                <a:latin typeface="Times New Roman" panose="02020603050405020304" pitchFamily="18" charset="0"/>
                <a:ea typeface="Calibri" panose="020F0502020204030204" pitchFamily="34" charset="0"/>
              </a:rPr>
              <a:t>[11] </a:t>
            </a:r>
            <a:r>
              <a:rPr lang="en-US" sz="1800" kern="100" dirty="0" err="1">
                <a:solidFill>
                  <a:schemeClr val="bg1"/>
                </a:solidFill>
                <a:effectLst/>
                <a:latin typeface="Times New Roman" panose="02020603050405020304" pitchFamily="18" charset="0"/>
                <a:ea typeface="Calibri" panose="020F0502020204030204" pitchFamily="34" charset="0"/>
              </a:rPr>
              <a:t>TkDocs</a:t>
            </a:r>
            <a:r>
              <a:rPr lang="en-US" sz="1800" kern="100" dirty="0">
                <a:solidFill>
                  <a:schemeClr val="bg1"/>
                </a:solidFill>
                <a:effectLst/>
                <a:latin typeface="Times New Roman" panose="02020603050405020304" pitchFamily="18" charset="0"/>
                <a:ea typeface="Calibri" panose="020F0502020204030204" pitchFamily="34" charset="0"/>
              </a:rPr>
              <a:t>, </a:t>
            </a:r>
            <a:r>
              <a:rPr lang="en-US" sz="1800" kern="100" dirty="0" err="1">
                <a:solidFill>
                  <a:schemeClr val="bg1"/>
                </a:solidFill>
                <a:effectLst/>
                <a:latin typeface="Times New Roman" panose="02020603050405020304" pitchFamily="18" charset="0"/>
                <a:ea typeface="Calibri" panose="020F0502020204030204" pitchFamily="34" charset="0"/>
              </a:rPr>
              <a:t>Tkinter</a:t>
            </a:r>
            <a:r>
              <a:rPr lang="en-US" sz="1800" kern="100" dirty="0">
                <a:solidFill>
                  <a:schemeClr val="bg1"/>
                </a:solidFill>
                <a:effectLst/>
                <a:latin typeface="Times New Roman" panose="02020603050405020304" pitchFamily="18" charset="0"/>
                <a:ea typeface="Calibri" panose="020F0502020204030204" pitchFamily="34" charset="0"/>
              </a:rPr>
              <a:t> GUI Tutorial. [Online]. Available: </a:t>
            </a:r>
            <a:r>
              <a:rPr lang="en-US" sz="18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5"/>
              </a:rPr>
              <a:t>https://tkdocs.com/tutorial/index.html</a:t>
            </a:r>
            <a:endParaRPr lang="en-US" sz="18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l" rtl="0">
              <a:lnSpc>
                <a:spcPct val="150000"/>
              </a:lnSpc>
              <a:spcBef>
                <a:spcPts val="0"/>
              </a:spcBef>
              <a:spcAft>
                <a:spcPts val="800"/>
              </a:spcAft>
            </a:pP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[12] Python Software Foundation, </a:t>
            </a:r>
            <a:r>
              <a:rPr lang="en-US" sz="1800" kern="1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Tkinter</a:t>
            </a: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Library Documentation. [Online]. Available: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6"/>
              </a:rPr>
              <a:t>https://docs.python.org/3/library/tk.html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50000"/>
              </a:lnSpc>
              <a:spcBef>
                <a:spcPts val="0"/>
              </a:spcBef>
              <a:spcAft>
                <a:spcPts val="800"/>
              </a:spcAft>
            </a:pP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[13] Pillow Library, </a:t>
            </a:r>
            <a:r>
              <a:rPr lang="en-US" sz="1800" kern="1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ImageTk</a:t>
            </a: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Reference. [Online]. Available: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7"/>
              </a:rPr>
              <a:t>https://pillow.readthedocs.io/en/stable/reference/ImageTk.html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50000"/>
              </a:lnSpc>
              <a:spcBef>
                <a:spcPts val="0"/>
              </a:spcBef>
              <a:spcAft>
                <a:spcPts val="800"/>
              </a:spcAft>
            </a:pP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[14] OpenCV, "Image Processing (</a:t>
            </a:r>
            <a:r>
              <a:rPr lang="en-US" sz="1800" kern="1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imgproc</a:t>
            </a: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Tutorial," OpenCV Documentation, Jan. 9, 2025. [Online]. Available: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8"/>
              </a:rPr>
              <a:t>https://docs.opencv.org/4.x/d7/da8/tutorial_table_of_content_imgproc.html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50000"/>
              </a:lnSpc>
              <a:spcBef>
                <a:spcPts val="0"/>
              </a:spcBef>
              <a:spcAft>
                <a:spcPts val="800"/>
              </a:spcAft>
            </a:pP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[15] OpenCV Tutorial Series, YouTube, Oct. 7, 2019. [Online]. Available:</a:t>
            </a:r>
            <a:r>
              <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18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9"/>
              </a:rPr>
              <a:t>https://www.youtube.com/playlist?list=PLMoSUbG1Q_r_sc0x7ndCsqdIkL7dwrmNF</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50000"/>
              </a:lnSpc>
              <a:spcBef>
                <a:spcPts val="0"/>
              </a:spcBef>
              <a:spcAft>
                <a:spcPts val="800"/>
              </a:spcAft>
            </a:pP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[16] Raspberry Pi Foundation, Raspberry Pi 4 Model B Specifications. [Online]. Available</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10"/>
              </a:rPr>
              <a:t>https://www.raspberrypi.com/products/raspberry-pi-4-model-b/specifications/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50000"/>
              </a:lnSpc>
              <a:spcBef>
                <a:spcPts val="0"/>
              </a:spcBef>
              <a:spcAft>
                <a:spcPts val="800"/>
              </a:spcAft>
            </a:pP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[17] Programming Knowledge, "</a:t>
            </a:r>
            <a:r>
              <a:rPr lang="en-US" sz="1800" kern="1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Tkinter</a:t>
            </a: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Python GUI Tutorial for Beginners,"</a:t>
            </a:r>
            <a:r>
              <a:rPr lang="en-US"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18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YouTube, Mar. 14, 2019. [Online]. Available:</a:t>
            </a:r>
            <a:r>
              <a:rPr lang="en-US" sz="1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11"/>
              </a:rPr>
              <a:t>https://www.youtube.com/watch?v=-GhzpvvIXlM&amp;list=PLS1QulWo1RIY6fmY_iTjEhCMsdtAjgbZM&amp;index=2&amp;ab_channel=ProgrammingKnowledge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rtl="0"/>
            <a:endParaRPr lang="he-IL" dirty="0"/>
          </a:p>
        </p:txBody>
      </p:sp>
    </p:spTree>
    <p:extLst>
      <p:ext uri="{BB962C8B-B14F-4D97-AF65-F5344CB8AC3E}">
        <p14:creationId xmlns:p14="http://schemas.microsoft.com/office/powerpoint/2010/main" val="395814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D4BE-3C25-45CC-B046-7175E2EA29E5}"/>
              </a:ext>
            </a:extLst>
          </p:cNvPr>
          <p:cNvSpPr>
            <a:spLocks noGrp="1"/>
          </p:cNvSpPr>
          <p:nvPr>
            <p:ph type="title"/>
          </p:nvPr>
        </p:nvSpPr>
        <p:spPr>
          <a:xfrm>
            <a:off x="9321801" y="169333"/>
            <a:ext cx="2781299" cy="897467"/>
          </a:xfrm>
        </p:spPr>
        <p:txBody>
          <a:bodyPr/>
          <a:lstStyle/>
          <a:p>
            <a:r>
              <a:rPr lang="he-IL" dirty="0">
                <a:solidFill>
                  <a:schemeClr val="bg1"/>
                </a:solidFill>
              </a:rPr>
              <a:t>מטרות המערכת</a:t>
            </a:r>
          </a:p>
        </p:txBody>
      </p:sp>
      <p:sp>
        <p:nvSpPr>
          <p:cNvPr id="4" name="Rectangle 3">
            <a:extLst>
              <a:ext uri="{FF2B5EF4-FFF2-40B4-BE49-F238E27FC236}">
                <a16:creationId xmlns:a16="http://schemas.microsoft.com/office/drawing/2014/main" id="{7A65D2D8-FC3E-4B2F-8289-1511A9E100B6}"/>
              </a:ext>
            </a:extLst>
          </p:cNvPr>
          <p:cNvSpPr/>
          <p:nvPr/>
        </p:nvSpPr>
        <p:spPr>
          <a:xfrm>
            <a:off x="3276600" y="1517650"/>
            <a:ext cx="8407400" cy="361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marR="0" lvl="0" indent="-342900" algn="r" rtl="1">
              <a:spcBef>
                <a:spcPts val="0"/>
              </a:spcBef>
              <a:spcAft>
                <a:spcPts val="0"/>
              </a:spcAft>
              <a:buFont typeface="Symbol" panose="05050102010706020507" pitchFamily="18" charset="2"/>
              <a:buChar char=""/>
            </a:pPr>
            <a:r>
              <a:rPr lang="he-IL" sz="3200" dirty="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rPr>
              <a:t>זיהוי בני אדם בפריים</a:t>
            </a:r>
            <a:endParaRPr lang="en-US" sz="3200" dirty="0">
              <a:solidFill>
                <a:sysClr val="windowText" lastClr="000000"/>
              </a:solidFill>
              <a:effectLst/>
              <a:latin typeface="Times New Roman" panose="02020603050405020304" pitchFamily="18" charset="0"/>
              <a:ea typeface="Times New Roman" panose="02020603050405020304" pitchFamily="18" charset="0"/>
            </a:endParaRPr>
          </a:p>
          <a:p>
            <a:pPr marL="342900" marR="0" lvl="0" indent="-342900" algn="r" rtl="1">
              <a:spcBef>
                <a:spcPts val="0"/>
              </a:spcBef>
              <a:spcAft>
                <a:spcPts val="0"/>
              </a:spcAft>
              <a:buFont typeface="Symbol" panose="05050102010706020507" pitchFamily="18" charset="2"/>
              <a:buChar char=""/>
            </a:pPr>
            <a:r>
              <a:rPr lang="he-IL" sz="3200" dirty="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rPr>
              <a:t>מעקב פיזי באמצעות </a:t>
            </a:r>
            <a:r>
              <a:rPr lang="he-IL" sz="3200" dirty="0" err="1">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rPr>
              <a:t>סרוו</a:t>
            </a:r>
            <a:endParaRPr lang="en-US" sz="3200" dirty="0">
              <a:solidFill>
                <a:sysClr val="windowText" lastClr="000000"/>
              </a:solidFill>
              <a:effectLst/>
              <a:latin typeface="Times New Roman" panose="02020603050405020304" pitchFamily="18" charset="0"/>
              <a:ea typeface="Times New Roman" panose="02020603050405020304" pitchFamily="18" charset="0"/>
            </a:endParaRPr>
          </a:p>
          <a:p>
            <a:pPr marL="342900" marR="0" lvl="0" indent="-342900" algn="r" rtl="1">
              <a:spcBef>
                <a:spcPts val="0"/>
              </a:spcBef>
              <a:spcAft>
                <a:spcPts val="0"/>
              </a:spcAft>
              <a:buFont typeface="Symbol" panose="05050102010706020507" pitchFamily="18" charset="2"/>
              <a:buChar char=""/>
            </a:pPr>
            <a:r>
              <a:rPr lang="he-IL" sz="3200" dirty="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rPr>
              <a:t>שליחת התראות (קוליות, חזותיות, מייל)</a:t>
            </a:r>
            <a:endParaRPr lang="en-US" sz="3200" dirty="0">
              <a:solidFill>
                <a:sysClr val="windowText" lastClr="000000"/>
              </a:solidFill>
              <a:effectLst/>
              <a:latin typeface="Times New Roman" panose="02020603050405020304" pitchFamily="18" charset="0"/>
              <a:ea typeface="Times New Roman" panose="02020603050405020304" pitchFamily="18" charset="0"/>
            </a:endParaRPr>
          </a:p>
          <a:p>
            <a:pPr marL="342900" marR="0" lvl="0" indent="-342900" algn="r" rtl="1">
              <a:spcBef>
                <a:spcPts val="0"/>
              </a:spcBef>
              <a:spcAft>
                <a:spcPts val="0"/>
              </a:spcAft>
              <a:buFont typeface="Symbol" panose="05050102010706020507" pitchFamily="18" charset="2"/>
              <a:buChar char=""/>
            </a:pPr>
            <a:r>
              <a:rPr lang="he-IL" sz="3200" dirty="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rPr>
              <a:t>הקלטת וידאו</a:t>
            </a:r>
            <a:endParaRPr lang="en-US" sz="3200" dirty="0">
              <a:solidFill>
                <a:sysClr val="windowText" lastClr="000000"/>
              </a:solidFill>
              <a:effectLst/>
              <a:latin typeface="Times New Roman" panose="02020603050405020304" pitchFamily="18" charset="0"/>
              <a:ea typeface="Times New Roman" panose="02020603050405020304" pitchFamily="18" charset="0"/>
            </a:endParaRPr>
          </a:p>
          <a:p>
            <a:pPr marL="342900" marR="0" lvl="0" indent="-342900" algn="r" rtl="1">
              <a:spcBef>
                <a:spcPts val="0"/>
              </a:spcBef>
              <a:spcAft>
                <a:spcPts val="0"/>
              </a:spcAft>
              <a:buFont typeface="Symbol" panose="05050102010706020507" pitchFamily="18" charset="2"/>
              <a:buChar char=""/>
            </a:pPr>
            <a:r>
              <a:rPr lang="he-IL" sz="3200" dirty="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rPr>
              <a:t>הצגת נתונים בזמן אמת ב־</a:t>
            </a:r>
            <a:r>
              <a:rPr lang="en-US" sz="3200" dirty="0">
                <a:solidFill>
                  <a:sysClr val="windowText" lastClr="000000"/>
                </a:solidFill>
                <a:effectLst/>
                <a:latin typeface="Times New Roman" panose="02020603050405020304" pitchFamily="18" charset="0"/>
                <a:ea typeface="Times New Roman" panose="02020603050405020304" pitchFamily="18" charset="0"/>
              </a:rPr>
              <a:t>GUI</a:t>
            </a:r>
          </a:p>
        </p:txBody>
      </p:sp>
    </p:spTree>
    <p:extLst>
      <p:ext uri="{BB962C8B-B14F-4D97-AF65-F5344CB8AC3E}">
        <p14:creationId xmlns:p14="http://schemas.microsoft.com/office/powerpoint/2010/main" val="178293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2D4C-D879-471E-9974-AB5458CA7451}"/>
              </a:ext>
            </a:extLst>
          </p:cNvPr>
          <p:cNvSpPr>
            <a:spLocks noGrp="1"/>
          </p:cNvSpPr>
          <p:nvPr>
            <p:ph type="title"/>
          </p:nvPr>
        </p:nvSpPr>
        <p:spPr>
          <a:xfrm>
            <a:off x="9572626" y="152400"/>
            <a:ext cx="2489199" cy="914400"/>
          </a:xfrm>
        </p:spPr>
        <p:txBody>
          <a:bodyPr/>
          <a:lstStyle/>
          <a:p>
            <a:r>
              <a:rPr lang="he-IL" dirty="0">
                <a:solidFill>
                  <a:schemeClr val="bg1"/>
                </a:solidFill>
              </a:rPr>
              <a:t>מבנה המערכת</a:t>
            </a:r>
          </a:p>
        </p:txBody>
      </p:sp>
      <p:pic>
        <p:nvPicPr>
          <p:cNvPr id="9" name="Content Placeholder 8">
            <a:extLst>
              <a:ext uri="{FF2B5EF4-FFF2-40B4-BE49-F238E27FC236}">
                <a16:creationId xmlns:a16="http://schemas.microsoft.com/office/drawing/2014/main" id="{674B67F0-492D-4C4D-9096-09BED74D46CB}"/>
              </a:ext>
            </a:extLst>
          </p:cNvPr>
          <p:cNvPicPr>
            <a:picLocks noGrp="1" noChangeAspect="1"/>
          </p:cNvPicPr>
          <p:nvPr>
            <p:ph idx="1"/>
          </p:nvPr>
        </p:nvPicPr>
        <p:blipFill>
          <a:blip r:embed="rId2"/>
          <a:stretch>
            <a:fillRect/>
          </a:stretch>
        </p:blipFill>
        <p:spPr>
          <a:xfrm>
            <a:off x="476768" y="609600"/>
            <a:ext cx="7714732" cy="5733648"/>
          </a:xfrm>
        </p:spPr>
      </p:pic>
      <p:sp>
        <p:nvSpPr>
          <p:cNvPr id="10" name="TextBox 9">
            <a:extLst>
              <a:ext uri="{FF2B5EF4-FFF2-40B4-BE49-F238E27FC236}">
                <a16:creationId xmlns:a16="http://schemas.microsoft.com/office/drawing/2014/main" id="{87D0B0D9-12AD-42CA-95E6-84F677D3D2FB}"/>
              </a:ext>
            </a:extLst>
          </p:cNvPr>
          <p:cNvSpPr txBox="1"/>
          <p:nvPr/>
        </p:nvSpPr>
        <p:spPr>
          <a:xfrm>
            <a:off x="3827851" y="240268"/>
            <a:ext cx="1012566" cy="369332"/>
          </a:xfrm>
          <a:prstGeom prst="rect">
            <a:avLst/>
          </a:prstGeom>
          <a:noFill/>
        </p:spPr>
        <p:txBody>
          <a:bodyPr wrap="square" rtlCol="1">
            <a:spAutoFit/>
          </a:bodyPr>
          <a:lstStyle/>
          <a:p>
            <a:r>
              <a:rPr lang="he-IL" dirty="0">
                <a:solidFill>
                  <a:schemeClr val="bg1"/>
                </a:solidFill>
              </a:rPr>
              <a:t>איור 1</a:t>
            </a:r>
          </a:p>
        </p:txBody>
      </p:sp>
      <p:sp>
        <p:nvSpPr>
          <p:cNvPr id="11" name="Rectangle 10">
            <a:extLst>
              <a:ext uri="{FF2B5EF4-FFF2-40B4-BE49-F238E27FC236}">
                <a16:creationId xmlns:a16="http://schemas.microsoft.com/office/drawing/2014/main" id="{54C8A7C1-771B-4C59-B44A-73A5062334D7}"/>
              </a:ext>
            </a:extLst>
          </p:cNvPr>
          <p:cNvSpPr/>
          <p:nvPr/>
        </p:nvSpPr>
        <p:spPr>
          <a:xfrm>
            <a:off x="8372475" y="891974"/>
            <a:ext cx="3689350" cy="516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bg1"/>
                </a:solidFill>
              </a:rPr>
              <a:t>מקרא:</a:t>
            </a:r>
          </a:p>
          <a:p>
            <a:pPr marL="285750" indent="-285750" algn="ctr" rtl="1">
              <a:buFont typeface="Arial" panose="020B0604020202020204" pitchFamily="34" charset="0"/>
              <a:buChar char="•"/>
            </a:pPr>
            <a:r>
              <a:rPr lang="he-IL" dirty="0">
                <a:solidFill>
                  <a:schemeClr val="bg1"/>
                </a:solidFill>
              </a:rPr>
              <a:t>צבע כתום: מכלול הבקרה, עיבוד הנתונים וקבלת ההחלטות</a:t>
            </a:r>
          </a:p>
          <a:p>
            <a:pPr marL="285750" indent="-285750" algn="ctr" rtl="1">
              <a:buFont typeface="Arial" panose="020B0604020202020204" pitchFamily="34" charset="0"/>
              <a:buChar char="•"/>
            </a:pPr>
            <a:endParaRPr lang="he-IL" dirty="0">
              <a:solidFill>
                <a:schemeClr val="bg1"/>
              </a:solidFill>
            </a:endParaRPr>
          </a:p>
          <a:p>
            <a:pPr marL="285750" indent="-285750" algn="ctr" rtl="1">
              <a:buFont typeface="Arial" panose="020B0604020202020204" pitchFamily="34" charset="0"/>
              <a:buChar char="•"/>
            </a:pPr>
            <a:r>
              <a:rPr lang="he-IL" dirty="0">
                <a:solidFill>
                  <a:schemeClr val="bg1"/>
                </a:solidFill>
              </a:rPr>
              <a:t>צבע ירוק: מכלול צילום</a:t>
            </a:r>
          </a:p>
          <a:p>
            <a:pPr marL="285750" indent="-285750" algn="ctr" rtl="1">
              <a:buFont typeface="Arial" panose="020B0604020202020204" pitchFamily="34" charset="0"/>
              <a:buChar char="•"/>
            </a:pPr>
            <a:endParaRPr lang="he-IL" dirty="0">
              <a:solidFill>
                <a:schemeClr val="bg1"/>
              </a:solidFill>
            </a:endParaRPr>
          </a:p>
          <a:p>
            <a:pPr marL="285750" indent="-285750" algn="ctr" rtl="1">
              <a:buFont typeface="Arial" panose="020B0604020202020204" pitchFamily="34" charset="0"/>
              <a:buChar char="•"/>
            </a:pPr>
            <a:r>
              <a:rPr lang="he-IL" dirty="0">
                <a:solidFill>
                  <a:schemeClr val="bg1"/>
                </a:solidFill>
              </a:rPr>
              <a:t>צבע אדום : מכלול התראה</a:t>
            </a:r>
          </a:p>
          <a:p>
            <a:pPr marL="285750" indent="-285750" algn="ctr" rtl="1">
              <a:buFont typeface="Arial" panose="020B0604020202020204" pitchFamily="34" charset="0"/>
              <a:buChar char="•"/>
            </a:pPr>
            <a:endParaRPr lang="he-IL" dirty="0">
              <a:solidFill>
                <a:schemeClr val="bg1"/>
              </a:solidFill>
            </a:endParaRPr>
          </a:p>
          <a:p>
            <a:pPr marL="285750" indent="-285750" algn="ctr" rtl="1">
              <a:buFont typeface="Arial" panose="020B0604020202020204" pitchFamily="34" charset="0"/>
              <a:buChar char="•"/>
            </a:pPr>
            <a:r>
              <a:rPr lang="he-IL" dirty="0">
                <a:solidFill>
                  <a:schemeClr val="bg1"/>
                </a:solidFill>
              </a:rPr>
              <a:t>צבע כחול: מכלול סריקה</a:t>
            </a:r>
          </a:p>
          <a:p>
            <a:pPr marL="285750" indent="-285750" algn="ctr" rtl="1">
              <a:buFont typeface="Arial" panose="020B0604020202020204" pitchFamily="34" charset="0"/>
              <a:buChar char="•"/>
            </a:pPr>
            <a:endParaRPr lang="he-IL" dirty="0">
              <a:solidFill>
                <a:schemeClr val="bg1"/>
              </a:solidFill>
            </a:endParaRPr>
          </a:p>
          <a:p>
            <a:pPr marL="285750" indent="-285750" algn="ctr" rtl="1">
              <a:buFont typeface="Arial" panose="020B0604020202020204" pitchFamily="34" charset="0"/>
              <a:buChar char="•"/>
            </a:pPr>
            <a:r>
              <a:rPr lang="he-IL" dirty="0">
                <a:solidFill>
                  <a:schemeClr val="bg1"/>
                </a:solidFill>
              </a:rPr>
              <a:t>צבע צהוב : מכלול מרחק</a:t>
            </a:r>
          </a:p>
          <a:p>
            <a:pPr marL="285750" indent="-285750" algn="ctr" rtl="1">
              <a:buFont typeface="Arial" panose="020B0604020202020204" pitchFamily="34" charset="0"/>
              <a:buChar char="•"/>
            </a:pPr>
            <a:endParaRPr lang="he-IL" dirty="0">
              <a:solidFill>
                <a:schemeClr val="bg1"/>
              </a:solidFill>
            </a:endParaRPr>
          </a:p>
          <a:p>
            <a:pPr marL="285750" indent="-285750" algn="ctr" rtl="1">
              <a:buFont typeface="Arial" panose="020B0604020202020204" pitchFamily="34" charset="0"/>
              <a:buChar char="•"/>
            </a:pPr>
            <a:r>
              <a:rPr lang="he-IL" dirty="0">
                <a:solidFill>
                  <a:schemeClr val="bg1"/>
                </a:solidFill>
              </a:rPr>
              <a:t>צבע תכלת : מקורות מתח</a:t>
            </a:r>
          </a:p>
        </p:txBody>
      </p:sp>
    </p:spTree>
    <p:extLst>
      <p:ext uri="{BB962C8B-B14F-4D97-AF65-F5344CB8AC3E}">
        <p14:creationId xmlns:p14="http://schemas.microsoft.com/office/powerpoint/2010/main" val="323734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A140-17D9-4EDB-B5A7-ABCECC9C2BEC}"/>
              </a:ext>
            </a:extLst>
          </p:cNvPr>
          <p:cNvSpPr>
            <a:spLocks noGrp="1"/>
          </p:cNvSpPr>
          <p:nvPr>
            <p:ph type="title"/>
          </p:nvPr>
        </p:nvSpPr>
        <p:spPr>
          <a:xfrm>
            <a:off x="9002487" y="113211"/>
            <a:ext cx="2910839" cy="775063"/>
          </a:xfrm>
        </p:spPr>
        <p:txBody>
          <a:bodyPr/>
          <a:lstStyle/>
          <a:p>
            <a:r>
              <a:rPr lang="he-IL" dirty="0">
                <a:solidFill>
                  <a:schemeClr val="bg1"/>
                </a:solidFill>
              </a:rPr>
              <a:t>מפרט פונקציונלי</a:t>
            </a:r>
          </a:p>
        </p:txBody>
      </p:sp>
      <p:sp>
        <p:nvSpPr>
          <p:cNvPr id="4" name="Rectangle 3">
            <a:extLst>
              <a:ext uri="{FF2B5EF4-FFF2-40B4-BE49-F238E27FC236}">
                <a16:creationId xmlns:a16="http://schemas.microsoft.com/office/drawing/2014/main" id="{249B252A-A3B6-4BDC-A043-CDFA74F4E3B5}"/>
              </a:ext>
            </a:extLst>
          </p:cNvPr>
          <p:cNvSpPr/>
          <p:nvPr/>
        </p:nvSpPr>
        <p:spPr>
          <a:xfrm>
            <a:off x="2386148" y="2738724"/>
            <a:ext cx="5695406" cy="3918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מפרט פונקציונלי:</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יכולת עיבוד נתונים וקבלת החלטות .</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יכולת זיהוי בני אדם.</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יכולת מעקב אוטומטי.</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יכולת סריקת הסביבה ידנית/אוטומטית.</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יכול מדידת מרחק המשתמש במצב מעקב והצגתו במסך.</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יכולת הפעלת התראה בזמן אמת.</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יכולת שליחת התראה למשתמש בעזרת פרוטוקול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.SMTP</a:t>
            </a: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יכולת שליטה ובקרה גרפית.</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יכולת קליטת מצב תאורה ופעולה במצב לילה.</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יכולת צילום והקלטה.</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C656C83-D54A-45E3-AF17-3CBC581B94C1}"/>
              </a:ext>
            </a:extLst>
          </p:cNvPr>
          <p:cNvSpPr/>
          <p:nvPr/>
        </p:nvSpPr>
        <p:spPr>
          <a:xfrm>
            <a:off x="888274" y="953467"/>
            <a:ext cx="9353005"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ysClr val="windowText" lastClr="000000"/>
                </a:solidFill>
              </a:rPr>
              <a:t>הגדרה פונקציונאלית :</a:t>
            </a:r>
          </a:p>
          <a:p>
            <a:pPr algn="ctr"/>
            <a:r>
              <a:rPr lang="he-IL" dirty="0">
                <a:solidFill>
                  <a:sysClr val="windowText" lastClr="000000"/>
                </a:solidFill>
              </a:rPr>
              <a:t>המערכת נועדה לאפשר זיהוי, מעקב והתראה על נוכחות של אדם סמוך למצלמה באמצעות שילוב</a:t>
            </a:r>
          </a:p>
          <a:p>
            <a:pPr algn="ctr"/>
            <a:r>
              <a:rPr lang="he-IL" dirty="0">
                <a:solidFill>
                  <a:sysClr val="windowText" lastClr="000000"/>
                </a:solidFill>
              </a:rPr>
              <a:t>של עיבוד תמונה, ממשק גרפי, למידת מכונה ורכיבי חומרה.</a:t>
            </a:r>
          </a:p>
        </p:txBody>
      </p:sp>
    </p:spTree>
    <p:extLst>
      <p:ext uri="{BB962C8B-B14F-4D97-AF65-F5344CB8AC3E}">
        <p14:creationId xmlns:p14="http://schemas.microsoft.com/office/powerpoint/2010/main" val="380997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C1F0-2DB5-46AA-864D-AF71B1F9B7CE}"/>
              </a:ext>
            </a:extLst>
          </p:cNvPr>
          <p:cNvSpPr>
            <a:spLocks noGrp="1"/>
          </p:cNvSpPr>
          <p:nvPr>
            <p:ph type="title"/>
          </p:nvPr>
        </p:nvSpPr>
        <p:spPr>
          <a:xfrm>
            <a:off x="9751424" y="0"/>
            <a:ext cx="2440576" cy="931817"/>
          </a:xfrm>
        </p:spPr>
        <p:txBody>
          <a:bodyPr/>
          <a:lstStyle/>
          <a:p>
            <a:r>
              <a:rPr lang="he-IL" dirty="0">
                <a:solidFill>
                  <a:schemeClr val="bg1"/>
                </a:solidFill>
              </a:rPr>
              <a:t>עקרון פעולה</a:t>
            </a:r>
          </a:p>
        </p:txBody>
      </p:sp>
      <p:sp>
        <p:nvSpPr>
          <p:cNvPr id="4" name="Rectangle 3">
            <a:extLst>
              <a:ext uri="{FF2B5EF4-FFF2-40B4-BE49-F238E27FC236}">
                <a16:creationId xmlns:a16="http://schemas.microsoft.com/office/drawing/2014/main" id="{BBDD1F5B-C40D-4738-8637-02CAE5B7F725}"/>
              </a:ext>
            </a:extLst>
          </p:cNvPr>
          <p:cNvSpPr/>
          <p:nvPr/>
        </p:nvSpPr>
        <p:spPr>
          <a:xfrm>
            <a:off x="8995953" y="1066800"/>
            <a:ext cx="3056709" cy="4898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marR="0" lvl="0" indent="-342900" algn="r" rtl="1">
              <a:lnSpc>
                <a:spcPct val="107000"/>
              </a:lnSpc>
              <a:spcBef>
                <a:spcPts val="0"/>
              </a:spcBef>
              <a:spcAft>
                <a:spcPts val="0"/>
              </a:spcAft>
              <a:buFont typeface="+mj-lt"/>
              <a:buAutoNum type="arabicPeriod"/>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לכידת פריים מתוך שידור הווידאו בזמן אמת של המצלמה.</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mj-lt"/>
              <a:buAutoNum type="arabicPeriod"/>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זיהוי אדם באמצעות מודל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MobileNet</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SSD</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mj-lt"/>
              <a:buAutoNum type="arabicPeriod"/>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הערכת קרבה לפי גודל תיבת הזיהוי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Bounding Box</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mj-lt"/>
              <a:buAutoNum type="arabicPeriod"/>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תגובה חכמה: הפעלת התראה (קולית/חזותית) ,שליחת מייל והפעלת הקלטה אוטומטית למשך זמן מסוים. </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שליטה ותצוגה באמצעות ממשק משתמש גרפי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GUI</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3BE5D19-83F5-4C25-8184-6FBC13388378}"/>
              </a:ext>
            </a:extLst>
          </p:cNvPr>
          <p:cNvPicPr>
            <a:picLocks noChangeAspect="1"/>
          </p:cNvPicPr>
          <p:nvPr/>
        </p:nvPicPr>
        <p:blipFill>
          <a:blip r:embed="rId2"/>
          <a:stretch>
            <a:fillRect/>
          </a:stretch>
        </p:blipFill>
        <p:spPr>
          <a:xfrm>
            <a:off x="139338" y="452845"/>
            <a:ext cx="8696493" cy="6318069"/>
          </a:xfrm>
          <a:prstGeom prst="rect">
            <a:avLst/>
          </a:prstGeom>
        </p:spPr>
      </p:pic>
      <p:sp>
        <p:nvSpPr>
          <p:cNvPr id="7" name="TextBox 6">
            <a:extLst>
              <a:ext uri="{FF2B5EF4-FFF2-40B4-BE49-F238E27FC236}">
                <a16:creationId xmlns:a16="http://schemas.microsoft.com/office/drawing/2014/main" id="{8BB7BB97-DD42-4C5B-B73A-A0354BB101CD}"/>
              </a:ext>
            </a:extLst>
          </p:cNvPr>
          <p:cNvSpPr txBox="1"/>
          <p:nvPr/>
        </p:nvSpPr>
        <p:spPr>
          <a:xfrm>
            <a:off x="3727268" y="96576"/>
            <a:ext cx="6096000" cy="369332"/>
          </a:xfrm>
          <a:prstGeom prst="rect">
            <a:avLst/>
          </a:prstGeom>
          <a:noFill/>
        </p:spPr>
        <p:txBody>
          <a:bodyPr wrap="square">
            <a:spAutoFit/>
          </a:bodyPr>
          <a:lstStyle/>
          <a:p>
            <a:r>
              <a:rPr lang="he-IL" dirty="0">
                <a:solidFill>
                  <a:schemeClr val="bg1"/>
                </a:solidFill>
              </a:rPr>
              <a:t>איור 2</a:t>
            </a:r>
          </a:p>
        </p:txBody>
      </p:sp>
    </p:spTree>
    <p:extLst>
      <p:ext uri="{BB962C8B-B14F-4D97-AF65-F5344CB8AC3E}">
        <p14:creationId xmlns:p14="http://schemas.microsoft.com/office/powerpoint/2010/main" val="115146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AB37-59A4-4BAD-857D-DC7378F16D57}"/>
              </a:ext>
            </a:extLst>
          </p:cNvPr>
          <p:cNvSpPr>
            <a:spLocks noGrp="1"/>
          </p:cNvSpPr>
          <p:nvPr>
            <p:ph type="title"/>
          </p:nvPr>
        </p:nvSpPr>
        <p:spPr>
          <a:xfrm>
            <a:off x="10064932" y="0"/>
            <a:ext cx="2127068" cy="818606"/>
          </a:xfrm>
        </p:spPr>
        <p:txBody>
          <a:bodyPr/>
          <a:lstStyle/>
          <a:p>
            <a:r>
              <a:rPr lang="he-IL" dirty="0">
                <a:solidFill>
                  <a:schemeClr val="bg1"/>
                </a:solidFill>
              </a:rPr>
              <a:t>מפרט טכני</a:t>
            </a:r>
          </a:p>
        </p:txBody>
      </p:sp>
      <p:pic>
        <p:nvPicPr>
          <p:cNvPr id="5" name="Content Placeholder 4">
            <a:extLst>
              <a:ext uri="{FF2B5EF4-FFF2-40B4-BE49-F238E27FC236}">
                <a16:creationId xmlns:a16="http://schemas.microsoft.com/office/drawing/2014/main" id="{150F4D55-CCF5-4278-89B2-63B1B3DBFFE2}"/>
              </a:ext>
            </a:extLst>
          </p:cNvPr>
          <p:cNvPicPr>
            <a:picLocks noGrp="1" noChangeAspect="1"/>
          </p:cNvPicPr>
          <p:nvPr>
            <p:ph idx="1"/>
          </p:nvPr>
        </p:nvPicPr>
        <p:blipFill>
          <a:blip r:embed="rId2"/>
          <a:stretch>
            <a:fillRect/>
          </a:stretch>
        </p:blipFill>
        <p:spPr>
          <a:xfrm>
            <a:off x="557347" y="409303"/>
            <a:ext cx="7977052" cy="6352084"/>
          </a:xfrm>
        </p:spPr>
      </p:pic>
      <p:sp>
        <p:nvSpPr>
          <p:cNvPr id="6" name="TextBox 5">
            <a:extLst>
              <a:ext uri="{FF2B5EF4-FFF2-40B4-BE49-F238E27FC236}">
                <a16:creationId xmlns:a16="http://schemas.microsoft.com/office/drawing/2014/main" id="{688A0953-CC6C-4458-86DA-03FDC200A75F}"/>
              </a:ext>
            </a:extLst>
          </p:cNvPr>
          <p:cNvSpPr txBox="1"/>
          <p:nvPr/>
        </p:nvSpPr>
        <p:spPr>
          <a:xfrm>
            <a:off x="4176220" y="39971"/>
            <a:ext cx="739305" cy="369332"/>
          </a:xfrm>
          <a:prstGeom prst="rect">
            <a:avLst/>
          </a:prstGeom>
          <a:noFill/>
        </p:spPr>
        <p:txBody>
          <a:bodyPr wrap="none" rtlCol="1">
            <a:spAutoFit/>
          </a:bodyPr>
          <a:lstStyle/>
          <a:p>
            <a:r>
              <a:rPr lang="he-IL" dirty="0">
                <a:solidFill>
                  <a:schemeClr val="bg1"/>
                </a:solidFill>
              </a:rPr>
              <a:t>איור 3</a:t>
            </a:r>
          </a:p>
        </p:txBody>
      </p:sp>
      <p:sp>
        <p:nvSpPr>
          <p:cNvPr id="7" name="Rectangle 6">
            <a:extLst>
              <a:ext uri="{FF2B5EF4-FFF2-40B4-BE49-F238E27FC236}">
                <a16:creationId xmlns:a16="http://schemas.microsoft.com/office/drawing/2014/main" id="{0076B5E5-5B03-418C-A81A-12CCF1FB5BD7}"/>
              </a:ext>
            </a:extLst>
          </p:cNvPr>
          <p:cNvSpPr/>
          <p:nvPr/>
        </p:nvSpPr>
        <p:spPr>
          <a:xfrm>
            <a:off x="9450977" y="818606"/>
            <a:ext cx="2429691" cy="949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bg1"/>
                </a:solidFill>
              </a:rPr>
              <a:t>להלן טבלה המתארת </a:t>
            </a:r>
            <a:br>
              <a:rPr lang="en-US" dirty="0">
                <a:solidFill>
                  <a:schemeClr val="bg1"/>
                </a:solidFill>
              </a:rPr>
            </a:br>
            <a:r>
              <a:rPr lang="he-IL" dirty="0">
                <a:solidFill>
                  <a:schemeClr val="bg1"/>
                </a:solidFill>
              </a:rPr>
              <a:t>את המפרט הטכני :</a:t>
            </a:r>
            <a:br>
              <a:rPr lang="en-US" dirty="0">
                <a:solidFill>
                  <a:schemeClr val="bg1"/>
                </a:solidFill>
              </a:rPr>
            </a:br>
            <a:endParaRPr lang="he-IL" dirty="0">
              <a:solidFill>
                <a:schemeClr val="bg1"/>
              </a:solidFill>
            </a:endParaRPr>
          </a:p>
        </p:txBody>
      </p:sp>
    </p:spTree>
    <p:extLst>
      <p:ext uri="{BB962C8B-B14F-4D97-AF65-F5344CB8AC3E}">
        <p14:creationId xmlns:p14="http://schemas.microsoft.com/office/powerpoint/2010/main" val="187926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D7F8-F860-4897-839D-199E1E1BBE30}"/>
              </a:ext>
            </a:extLst>
          </p:cNvPr>
          <p:cNvSpPr>
            <a:spLocks noGrp="1"/>
          </p:cNvSpPr>
          <p:nvPr>
            <p:ph type="title"/>
          </p:nvPr>
        </p:nvSpPr>
        <p:spPr>
          <a:xfrm>
            <a:off x="7539448" y="148047"/>
            <a:ext cx="4504508" cy="644434"/>
          </a:xfrm>
        </p:spPr>
        <p:txBody>
          <a:bodyPr/>
          <a:lstStyle/>
          <a:p>
            <a:r>
              <a:rPr lang="he-IL" dirty="0">
                <a:solidFill>
                  <a:schemeClr val="bg1"/>
                </a:solidFill>
              </a:rPr>
              <a:t>עיבוד תמונה ולמידת מכונה</a:t>
            </a:r>
          </a:p>
        </p:txBody>
      </p:sp>
      <p:sp>
        <p:nvSpPr>
          <p:cNvPr id="4" name="Rectangle 3">
            <a:extLst>
              <a:ext uri="{FF2B5EF4-FFF2-40B4-BE49-F238E27FC236}">
                <a16:creationId xmlns:a16="http://schemas.microsoft.com/office/drawing/2014/main" id="{B15E41A5-BA55-4832-B48E-55EC49141704}"/>
              </a:ext>
            </a:extLst>
          </p:cNvPr>
          <p:cNvSpPr/>
          <p:nvPr/>
        </p:nvSpPr>
        <p:spPr>
          <a:xfrm>
            <a:off x="5136879" y="792481"/>
            <a:ext cx="6907077" cy="5120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עיבוד תמונה:</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יצירת תמונה בגודל 480×480 לצורך תצוגה ב־</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GUI</a:t>
            </a:r>
          </a:p>
          <a:p>
            <a:pPr marL="342900" marR="0" lvl="0" indent="-342900" algn="r" rtl="1">
              <a:lnSpc>
                <a:spcPct val="107000"/>
              </a:lnSpc>
              <a:spcBef>
                <a:spcPts val="0"/>
              </a:spcBef>
              <a:spcAft>
                <a:spcPts val="80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שימוש בפורמט צבע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RGB</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בעל 3 ערוצים</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למידת מכונה:</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מודל הזיהוי: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MobileNetV1-SSD</a:t>
            </a:r>
          </a:p>
          <a:p>
            <a:pPr marL="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מודל קל ויעיל לזיהוי אובייקטים בזמן אמת.</a:t>
            </a:r>
          </a:p>
          <a:p>
            <a:pPr marL="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בפרויקט זה המודל משמש לזיהוי בני אדם בלבד</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קלט: </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תמונות בגודל 300×300</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פלט:</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Bounding Box</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(מסגרת סביב האדם)</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סיווג: "אדם"</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ציון הסתברות</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Symbol" panose="05050102010706020507" pitchFamily="18" charset="2"/>
              <a:buChar char=""/>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רץ על גבי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TensorFlow Lite</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לשמירה על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FPS</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גבוה </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F15D25B-9188-4584-B3D9-E33A76ADCEDD}"/>
              </a:ext>
            </a:extLst>
          </p:cNvPr>
          <p:cNvPicPr>
            <a:picLocks noChangeAspect="1"/>
          </p:cNvPicPr>
          <p:nvPr/>
        </p:nvPicPr>
        <p:blipFill>
          <a:blip r:embed="rId2"/>
          <a:stretch>
            <a:fillRect/>
          </a:stretch>
        </p:blipFill>
        <p:spPr>
          <a:xfrm>
            <a:off x="648969" y="3352800"/>
            <a:ext cx="3591426" cy="3029373"/>
          </a:xfrm>
          <a:prstGeom prst="rect">
            <a:avLst/>
          </a:prstGeom>
        </p:spPr>
      </p:pic>
      <p:sp>
        <p:nvSpPr>
          <p:cNvPr id="9" name="TextBox 8">
            <a:extLst>
              <a:ext uri="{FF2B5EF4-FFF2-40B4-BE49-F238E27FC236}">
                <a16:creationId xmlns:a16="http://schemas.microsoft.com/office/drawing/2014/main" id="{CBB9740C-7B96-4FC6-90F7-B8E409947275}"/>
              </a:ext>
            </a:extLst>
          </p:cNvPr>
          <p:cNvSpPr txBox="1"/>
          <p:nvPr/>
        </p:nvSpPr>
        <p:spPr>
          <a:xfrm>
            <a:off x="2246811" y="2983468"/>
            <a:ext cx="739305" cy="369332"/>
          </a:xfrm>
          <a:prstGeom prst="rect">
            <a:avLst/>
          </a:prstGeom>
          <a:noFill/>
        </p:spPr>
        <p:txBody>
          <a:bodyPr wrap="none" rtlCol="1">
            <a:spAutoFit/>
          </a:bodyPr>
          <a:lstStyle/>
          <a:p>
            <a:r>
              <a:rPr lang="he-IL" dirty="0">
                <a:solidFill>
                  <a:schemeClr val="bg1"/>
                </a:solidFill>
              </a:rPr>
              <a:t>איור 4</a:t>
            </a:r>
          </a:p>
        </p:txBody>
      </p:sp>
      <p:sp>
        <p:nvSpPr>
          <p:cNvPr id="10" name="Rectangle 9">
            <a:extLst>
              <a:ext uri="{FF2B5EF4-FFF2-40B4-BE49-F238E27FC236}">
                <a16:creationId xmlns:a16="http://schemas.microsoft.com/office/drawing/2014/main" id="{480B6466-681B-4DAA-8E75-C2256224373C}"/>
              </a:ext>
            </a:extLst>
          </p:cNvPr>
          <p:cNvSpPr/>
          <p:nvPr/>
        </p:nvSpPr>
        <p:spPr>
          <a:xfrm>
            <a:off x="258244" y="792481"/>
            <a:ext cx="4504509" cy="2168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איור 3 ממחיש את יכולת הזיהוי של המודל:</a:t>
            </a:r>
            <a:r>
              <a:rPr lang="he-IL" dirty="0">
                <a:solidFill>
                  <a:sysClr val="windowText" lastClr="000000"/>
                </a:solidFill>
                <a:latin typeface="Calibri" panose="020F0502020204030204" pitchFamily="34" charset="0"/>
                <a:ea typeface="Calibri" panose="020F0502020204030204" pitchFamily="34" charset="0"/>
                <a:cs typeface="Arial" panose="020B0604020202020204" pitchFamily="34" charset="0"/>
              </a:rPr>
              <a:t> </a:t>
            </a:r>
          </a:p>
          <a:p>
            <a:pPr marL="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התמונה בגודל 480×480 מוצגת למשתמש, ועליה מבוצעת זיהוי אובייקטים בזמן אמת.</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כאשר אדם מזוהה, נוצרת סביבו מסגרת (</a:t>
            </a:r>
            <a:r>
              <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Bounding Box</a:t>
            </a:r>
            <a:r>
              <a:rPr lang="he-IL"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rPr>
              <a:t>) המציינת את מיקומו בתמונה.</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93373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C720-AFE6-4879-B8EE-CD4FB8D1920E}"/>
              </a:ext>
            </a:extLst>
          </p:cNvPr>
          <p:cNvSpPr>
            <a:spLocks noGrp="1"/>
          </p:cNvSpPr>
          <p:nvPr>
            <p:ph type="title"/>
          </p:nvPr>
        </p:nvSpPr>
        <p:spPr>
          <a:xfrm>
            <a:off x="9967956" y="104503"/>
            <a:ext cx="2117363" cy="721357"/>
          </a:xfrm>
        </p:spPr>
        <p:txBody>
          <a:bodyPr/>
          <a:lstStyle/>
          <a:p>
            <a:r>
              <a:rPr lang="he-IL" dirty="0">
                <a:solidFill>
                  <a:schemeClr val="bg1"/>
                </a:solidFill>
              </a:rPr>
              <a:t>שליחת מייל</a:t>
            </a:r>
          </a:p>
        </p:txBody>
      </p:sp>
      <p:sp>
        <p:nvSpPr>
          <p:cNvPr id="10" name="Content Placeholder 9">
            <a:extLst>
              <a:ext uri="{FF2B5EF4-FFF2-40B4-BE49-F238E27FC236}">
                <a16:creationId xmlns:a16="http://schemas.microsoft.com/office/drawing/2014/main" id="{B9E5474E-B353-489E-BBD9-49AB6810FD5F}"/>
              </a:ext>
            </a:extLst>
          </p:cNvPr>
          <p:cNvSpPr>
            <a:spLocks noGrp="1"/>
          </p:cNvSpPr>
          <p:nvPr>
            <p:ph idx="1"/>
          </p:nvPr>
        </p:nvSpPr>
        <p:spPr>
          <a:xfrm>
            <a:off x="7228113" y="1158723"/>
            <a:ext cx="4857205" cy="4205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normAutofit/>
          </a:bodyPr>
          <a:lstStyle/>
          <a:p>
            <a:pPr marL="171450" indent="0">
              <a:lnSpc>
                <a:spcPct val="107000"/>
              </a:lnSpc>
              <a:spcAft>
                <a:spcPts val="800"/>
              </a:spcAft>
              <a:buClrTx/>
              <a:buNone/>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שליחת מייל דרך פרוטוקול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SMTP</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p>
          <a:p>
            <a:pPr marL="457200">
              <a:lnSpc>
                <a:spcPct val="107000"/>
              </a:lnSpc>
              <a:spcAft>
                <a:spcPts val="800"/>
              </a:spcAft>
              <a:buClrTx/>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המערכת שולחת התראה במייל כאשר אדם מזוהה קרוב למצלמה</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buClrTx/>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מתבצע שימוש בפרוטוקול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SMTP (Simple Mail Transfer Protocol)</a:t>
            </a:r>
          </a:p>
          <a:p>
            <a:pPr marL="457200">
              <a:lnSpc>
                <a:spcPct val="107000"/>
              </a:lnSpc>
              <a:spcAft>
                <a:spcPts val="800"/>
              </a:spcAft>
              <a:buClrTx/>
            </a:pP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ההתחברות לחשבון המייל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Yahoo</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נעשית באמצעות אימות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TLS</a:t>
            </a:r>
            <a:r>
              <a:rPr lang="he-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מאובטח</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53055A11-565D-431C-BA02-F5ABDC14613C}"/>
              </a:ext>
            </a:extLst>
          </p:cNvPr>
          <p:cNvPicPr>
            <a:picLocks noChangeAspect="1"/>
          </p:cNvPicPr>
          <p:nvPr/>
        </p:nvPicPr>
        <p:blipFill>
          <a:blip r:embed="rId2"/>
          <a:stretch>
            <a:fillRect/>
          </a:stretch>
        </p:blipFill>
        <p:spPr>
          <a:xfrm>
            <a:off x="747950" y="1158723"/>
            <a:ext cx="6070862" cy="4380679"/>
          </a:xfrm>
          <a:prstGeom prst="rect">
            <a:avLst/>
          </a:prstGeom>
        </p:spPr>
      </p:pic>
      <p:sp>
        <p:nvSpPr>
          <p:cNvPr id="16" name="TextBox 15">
            <a:extLst>
              <a:ext uri="{FF2B5EF4-FFF2-40B4-BE49-F238E27FC236}">
                <a16:creationId xmlns:a16="http://schemas.microsoft.com/office/drawing/2014/main" id="{9E681172-3165-47C8-9C88-73979FDD3198}"/>
              </a:ext>
            </a:extLst>
          </p:cNvPr>
          <p:cNvSpPr txBox="1"/>
          <p:nvPr/>
        </p:nvSpPr>
        <p:spPr>
          <a:xfrm>
            <a:off x="3692434" y="748937"/>
            <a:ext cx="739305" cy="369332"/>
          </a:xfrm>
          <a:prstGeom prst="rect">
            <a:avLst/>
          </a:prstGeom>
          <a:noFill/>
        </p:spPr>
        <p:txBody>
          <a:bodyPr wrap="none" rtlCol="1">
            <a:spAutoFit/>
          </a:bodyPr>
          <a:lstStyle/>
          <a:p>
            <a:r>
              <a:rPr lang="he-IL" dirty="0">
                <a:solidFill>
                  <a:schemeClr val="bg1"/>
                </a:solidFill>
              </a:rPr>
              <a:t>איור 5</a:t>
            </a:r>
          </a:p>
        </p:txBody>
      </p:sp>
    </p:spTree>
    <p:extLst>
      <p:ext uri="{BB962C8B-B14F-4D97-AF65-F5344CB8AC3E}">
        <p14:creationId xmlns:p14="http://schemas.microsoft.com/office/powerpoint/2010/main" val="510832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481</TotalTime>
  <Words>1723</Words>
  <Application>Microsoft Office PowerPoint</Application>
  <PresentationFormat>Widescreen</PresentationFormat>
  <Paragraphs>175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Symbol</vt:lpstr>
      <vt:lpstr>Times New Roman</vt:lpstr>
      <vt:lpstr>TimesNewRomanPSMT</vt:lpstr>
      <vt:lpstr>Celestial</vt:lpstr>
      <vt:lpstr>מערכת לזיהוי בני אדם</vt:lpstr>
      <vt:lpstr>תקציר:</vt:lpstr>
      <vt:lpstr>מטרות המערכת</vt:lpstr>
      <vt:lpstr>מבנה המערכת</vt:lpstr>
      <vt:lpstr>מפרט פונקציונלי</vt:lpstr>
      <vt:lpstr>עקרון פעולה</vt:lpstr>
      <vt:lpstr>מפרט טכני</vt:lpstr>
      <vt:lpstr>עיבוד תמונה ולמידת מכונה</vt:lpstr>
      <vt:lpstr>שליחת מייל</vt:lpstr>
      <vt:lpstr>מנוע סרוו</vt:lpstr>
      <vt:lpstr>חיישן מרחק</vt:lpstr>
      <vt:lpstr> מנגנון מעקב אחר אדם</vt:lpstr>
      <vt:lpstr>הקלטת וידאו וניהול תהליכים במערכת</vt:lpstr>
      <vt:lpstr>PowerPoint Presentation</vt:lpstr>
      <vt:lpstr>PowerPoint Presentation</vt:lpstr>
      <vt:lpstr>בעיות הנדסיות ופתרונות</vt:lpstr>
      <vt:lpstr>סיכום והצעת לשיפור </vt:lpstr>
      <vt:lpstr>סרטון הדגמה של המערכת </vt:lpstr>
      <vt:lpstr>ביבליוגרפיה</vt:lpstr>
      <vt:lpstr>המשך ביבליוגרפיה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fda</dc:title>
  <dc:creator>bvaria4@gmail.com</dc:creator>
  <cp:lastModifiedBy>bvaria4@gmail.com</cp:lastModifiedBy>
  <cp:revision>65</cp:revision>
  <dcterms:created xsi:type="dcterms:W3CDTF">2025-07-22T08:22:11Z</dcterms:created>
  <dcterms:modified xsi:type="dcterms:W3CDTF">2025-08-24T18:31:56Z</dcterms:modified>
</cp:coreProperties>
</file>