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1" r:id="rId20"/>
    <p:sldId id="273" r:id="rId21"/>
    <p:sldId id="272" r:id="rId22"/>
    <p:sldId id="283" r:id="rId23"/>
    <p:sldId id="285" r:id="rId24"/>
    <p:sldId id="284" r:id="rId25"/>
    <p:sldId id="289" r:id="rId26"/>
    <p:sldId id="291" r:id="rId27"/>
    <p:sldId id="290" r:id="rId28"/>
    <p:sldId id="280" r:id="rId29"/>
    <p:sldId id="282" r:id="rId30"/>
    <p:sldId id="281" r:id="rId31"/>
    <p:sldId id="320" r:id="rId32"/>
    <p:sldId id="321" r:id="rId33"/>
    <p:sldId id="322" r:id="rId34"/>
    <p:sldId id="328" r:id="rId35"/>
    <p:sldId id="330" r:id="rId36"/>
    <p:sldId id="329" r:id="rId37"/>
    <p:sldId id="326" r:id="rId38"/>
    <p:sldId id="331" r:id="rId39"/>
    <p:sldId id="327" r:id="rId40"/>
    <p:sldId id="323" r:id="rId41"/>
    <p:sldId id="332" r:id="rId42"/>
    <p:sldId id="325" r:id="rId43"/>
    <p:sldId id="292" r:id="rId44"/>
    <p:sldId id="295" r:id="rId45"/>
    <p:sldId id="293" r:id="rId46"/>
    <p:sldId id="277" r:id="rId47"/>
    <p:sldId id="279" r:id="rId48"/>
    <p:sldId id="278" r:id="rId49"/>
    <p:sldId id="296" r:id="rId50"/>
    <p:sldId id="298" r:id="rId51"/>
    <p:sldId id="297" r:id="rId52"/>
    <p:sldId id="299" r:id="rId53"/>
    <p:sldId id="301" r:id="rId54"/>
    <p:sldId id="300" r:id="rId55"/>
    <p:sldId id="302" r:id="rId56"/>
    <p:sldId id="305" r:id="rId57"/>
    <p:sldId id="303" r:id="rId58"/>
    <p:sldId id="286" r:id="rId59"/>
    <p:sldId id="288" r:id="rId60"/>
    <p:sldId id="287" r:id="rId61"/>
    <p:sldId id="306" r:id="rId62"/>
    <p:sldId id="309" r:id="rId63"/>
    <p:sldId id="307" r:id="rId64"/>
    <p:sldId id="310" r:id="rId65"/>
    <p:sldId id="313" r:id="rId66"/>
    <p:sldId id="312" r:id="rId67"/>
    <p:sldId id="314" r:id="rId68"/>
    <p:sldId id="315" r:id="rId69"/>
    <p:sldId id="316" r:id="rId70"/>
    <p:sldId id="317" r:id="rId71"/>
    <p:sldId id="318" r:id="rId72"/>
    <p:sldId id="319"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FAFF"/>
    <a:srgbClr val="CAEEF2"/>
    <a:srgbClr val="E2CFF1"/>
    <a:srgbClr val="D6B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6" autoAdjust="0"/>
    <p:restoredTop sz="94660"/>
  </p:normalViewPr>
  <p:slideViewPr>
    <p:cSldViewPr snapToGrid="0">
      <p:cViewPr>
        <p:scale>
          <a:sx n="75" d="100"/>
          <a:sy n="75" d="100"/>
        </p:scale>
        <p:origin x="729"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23A49-D624-4A07-9DE3-AE4EB387847D}" type="datetimeFigureOut">
              <a:rPr lang="zh-CN" altLang="en-US" smtClean="0"/>
              <a:t>2023/11/9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62E9-E3BA-4885-BC30-D6C5E5F5375E}" type="slidenum">
              <a:rPr lang="zh-CN" altLang="en-US" smtClean="0"/>
              <a:t>‹#›</a:t>
            </a:fld>
            <a:endParaRPr lang="zh-CN" altLang="en-US"/>
          </a:p>
        </p:txBody>
      </p:sp>
    </p:spTree>
    <p:extLst>
      <p:ext uri="{BB962C8B-B14F-4D97-AF65-F5344CB8AC3E}">
        <p14:creationId xmlns:p14="http://schemas.microsoft.com/office/powerpoint/2010/main" val="342278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5</a:t>
            </a:fld>
            <a:endParaRPr lang="zh-CN" altLang="en-US"/>
          </a:p>
        </p:txBody>
      </p:sp>
    </p:spTree>
    <p:extLst>
      <p:ext uri="{BB962C8B-B14F-4D97-AF65-F5344CB8AC3E}">
        <p14:creationId xmlns:p14="http://schemas.microsoft.com/office/powerpoint/2010/main" val="427748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29</a:t>
            </a:fld>
            <a:endParaRPr lang="zh-CN" altLang="en-US"/>
          </a:p>
        </p:txBody>
      </p:sp>
    </p:spTree>
    <p:extLst>
      <p:ext uri="{BB962C8B-B14F-4D97-AF65-F5344CB8AC3E}">
        <p14:creationId xmlns:p14="http://schemas.microsoft.com/office/powerpoint/2010/main" val="27880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32</a:t>
            </a:fld>
            <a:endParaRPr lang="zh-CN" altLang="en-US"/>
          </a:p>
        </p:txBody>
      </p:sp>
    </p:spTree>
    <p:extLst>
      <p:ext uri="{BB962C8B-B14F-4D97-AF65-F5344CB8AC3E}">
        <p14:creationId xmlns:p14="http://schemas.microsoft.com/office/powerpoint/2010/main" val="388443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35</a:t>
            </a:fld>
            <a:endParaRPr lang="zh-CN" altLang="en-US"/>
          </a:p>
        </p:txBody>
      </p:sp>
    </p:spTree>
    <p:extLst>
      <p:ext uri="{BB962C8B-B14F-4D97-AF65-F5344CB8AC3E}">
        <p14:creationId xmlns:p14="http://schemas.microsoft.com/office/powerpoint/2010/main" val="2080559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38</a:t>
            </a:fld>
            <a:endParaRPr lang="zh-CN" altLang="en-US"/>
          </a:p>
        </p:txBody>
      </p:sp>
    </p:spTree>
    <p:extLst>
      <p:ext uri="{BB962C8B-B14F-4D97-AF65-F5344CB8AC3E}">
        <p14:creationId xmlns:p14="http://schemas.microsoft.com/office/powerpoint/2010/main" val="284313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41</a:t>
            </a:fld>
            <a:endParaRPr lang="zh-CN" altLang="en-US"/>
          </a:p>
        </p:txBody>
      </p:sp>
    </p:spTree>
    <p:extLst>
      <p:ext uri="{BB962C8B-B14F-4D97-AF65-F5344CB8AC3E}">
        <p14:creationId xmlns:p14="http://schemas.microsoft.com/office/powerpoint/2010/main" val="3124800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44</a:t>
            </a:fld>
            <a:endParaRPr lang="zh-CN" altLang="en-US"/>
          </a:p>
        </p:txBody>
      </p:sp>
    </p:spTree>
    <p:extLst>
      <p:ext uri="{BB962C8B-B14F-4D97-AF65-F5344CB8AC3E}">
        <p14:creationId xmlns:p14="http://schemas.microsoft.com/office/powerpoint/2010/main" val="880139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47</a:t>
            </a:fld>
            <a:endParaRPr lang="zh-CN" altLang="en-US"/>
          </a:p>
        </p:txBody>
      </p:sp>
    </p:spTree>
    <p:extLst>
      <p:ext uri="{BB962C8B-B14F-4D97-AF65-F5344CB8AC3E}">
        <p14:creationId xmlns:p14="http://schemas.microsoft.com/office/powerpoint/2010/main" val="1431943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50</a:t>
            </a:fld>
            <a:endParaRPr lang="zh-CN" altLang="en-US"/>
          </a:p>
        </p:txBody>
      </p:sp>
    </p:spTree>
    <p:extLst>
      <p:ext uri="{BB962C8B-B14F-4D97-AF65-F5344CB8AC3E}">
        <p14:creationId xmlns:p14="http://schemas.microsoft.com/office/powerpoint/2010/main" val="168819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53</a:t>
            </a:fld>
            <a:endParaRPr lang="zh-CN" altLang="en-US"/>
          </a:p>
        </p:txBody>
      </p:sp>
    </p:spTree>
    <p:extLst>
      <p:ext uri="{BB962C8B-B14F-4D97-AF65-F5344CB8AC3E}">
        <p14:creationId xmlns:p14="http://schemas.microsoft.com/office/powerpoint/2010/main" val="785098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56</a:t>
            </a:fld>
            <a:endParaRPr lang="zh-CN" altLang="en-US"/>
          </a:p>
        </p:txBody>
      </p:sp>
    </p:spTree>
    <p:extLst>
      <p:ext uri="{BB962C8B-B14F-4D97-AF65-F5344CB8AC3E}">
        <p14:creationId xmlns:p14="http://schemas.microsoft.com/office/powerpoint/2010/main" val="10248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8</a:t>
            </a:fld>
            <a:endParaRPr lang="zh-CN" altLang="en-US"/>
          </a:p>
        </p:txBody>
      </p:sp>
    </p:spTree>
    <p:extLst>
      <p:ext uri="{BB962C8B-B14F-4D97-AF65-F5344CB8AC3E}">
        <p14:creationId xmlns:p14="http://schemas.microsoft.com/office/powerpoint/2010/main" val="1634411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59</a:t>
            </a:fld>
            <a:endParaRPr lang="zh-CN" altLang="en-US"/>
          </a:p>
        </p:txBody>
      </p:sp>
    </p:spTree>
    <p:extLst>
      <p:ext uri="{BB962C8B-B14F-4D97-AF65-F5344CB8AC3E}">
        <p14:creationId xmlns:p14="http://schemas.microsoft.com/office/powerpoint/2010/main" val="3439753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62</a:t>
            </a:fld>
            <a:endParaRPr lang="zh-CN" altLang="en-US"/>
          </a:p>
        </p:txBody>
      </p:sp>
    </p:spTree>
    <p:extLst>
      <p:ext uri="{BB962C8B-B14F-4D97-AF65-F5344CB8AC3E}">
        <p14:creationId xmlns:p14="http://schemas.microsoft.com/office/powerpoint/2010/main" val="2080327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65</a:t>
            </a:fld>
            <a:endParaRPr lang="zh-CN" altLang="en-US"/>
          </a:p>
        </p:txBody>
      </p:sp>
    </p:spTree>
    <p:extLst>
      <p:ext uri="{BB962C8B-B14F-4D97-AF65-F5344CB8AC3E}">
        <p14:creationId xmlns:p14="http://schemas.microsoft.com/office/powerpoint/2010/main" val="1828256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68</a:t>
            </a:fld>
            <a:endParaRPr lang="zh-CN" altLang="en-US"/>
          </a:p>
        </p:txBody>
      </p:sp>
    </p:spTree>
    <p:extLst>
      <p:ext uri="{BB962C8B-B14F-4D97-AF65-F5344CB8AC3E}">
        <p14:creationId xmlns:p14="http://schemas.microsoft.com/office/powerpoint/2010/main" val="1347794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71</a:t>
            </a:fld>
            <a:endParaRPr lang="zh-CN" altLang="en-US"/>
          </a:p>
        </p:txBody>
      </p:sp>
    </p:spTree>
    <p:extLst>
      <p:ext uri="{BB962C8B-B14F-4D97-AF65-F5344CB8AC3E}">
        <p14:creationId xmlns:p14="http://schemas.microsoft.com/office/powerpoint/2010/main" val="2326514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11</a:t>
            </a:fld>
            <a:endParaRPr lang="zh-CN" altLang="en-US"/>
          </a:p>
        </p:txBody>
      </p:sp>
    </p:spTree>
    <p:extLst>
      <p:ext uri="{BB962C8B-B14F-4D97-AF65-F5344CB8AC3E}">
        <p14:creationId xmlns:p14="http://schemas.microsoft.com/office/powerpoint/2010/main" val="307709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15</a:t>
            </a:fld>
            <a:endParaRPr lang="zh-CN" altLang="en-US"/>
          </a:p>
        </p:txBody>
      </p:sp>
    </p:spTree>
    <p:extLst>
      <p:ext uri="{BB962C8B-B14F-4D97-AF65-F5344CB8AC3E}">
        <p14:creationId xmlns:p14="http://schemas.microsoft.com/office/powerpoint/2010/main" val="43619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17</a:t>
            </a:fld>
            <a:endParaRPr lang="zh-CN" altLang="en-US"/>
          </a:p>
        </p:txBody>
      </p:sp>
    </p:spTree>
    <p:extLst>
      <p:ext uri="{BB962C8B-B14F-4D97-AF65-F5344CB8AC3E}">
        <p14:creationId xmlns:p14="http://schemas.microsoft.com/office/powerpoint/2010/main" val="410649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20</a:t>
            </a:fld>
            <a:endParaRPr lang="zh-CN" altLang="en-US"/>
          </a:p>
        </p:txBody>
      </p:sp>
    </p:spTree>
    <p:extLst>
      <p:ext uri="{BB962C8B-B14F-4D97-AF65-F5344CB8AC3E}">
        <p14:creationId xmlns:p14="http://schemas.microsoft.com/office/powerpoint/2010/main" val="3947781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23</a:t>
            </a:fld>
            <a:endParaRPr lang="zh-CN" altLang="en-US"/>
          </a:p>
        </p:txBody>
      </p:sp>
    </p:spTree>
    <p:extLst>
      <p:ext uri="{BB962C8B-B14F-4D97-AF65-F5344CB8AC3E}">
        <p14:creationId xmlns:p14="http://schemas.microsoft.com/office/powerpoint/2010/main" val="287646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25</a:t>
            </a:fld>
            <a:endParaRPr lang="zh-CN" altLang="en-US"/>
          </a:p>
        </p:txBody>
      </p:sp>
    </p:spTree>
    <p:extLst>
      <p:ext uri="{BB962C8B-B14F-4D97-AF65-F5344CB8AC3E}">
        <p14:creationId xmlns:p14="http://schemas.microsoft.com/office/powerpoint/2010/main" val="3046093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26</a:t>
            </a:fld>
            <a:endParaRPr lang="zh-CN" altLang="en-US"/>
          </a:p>
        </p:txBody>
      </p:sp>
    </p:spTree>
    <p:extLst>
      <p:ext uri="{BB962C8B-B14F-4D97-AF65-F5344CB8AC3E}">
        <p14:creationId xmlns:p14="http://schemas.microsoft.com/office/powerpoint/2010/main" val="261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4663D-B2DE-54D7-CDF0-B3BF28653C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FD3189D-F88E-BA66-9B7A-6E1075B36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C95406-BF66-DC10-3E0C-16E8017FCDC3}"/>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4066AF96-3857-8D1D-4D59-C0D08D9070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F8188A-FB7B-7A0D-F01A-C9381463EC4D}"/>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02596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0B2A4-4F22-57F0-E778-EC10A3FFF7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3771F3-3DF4-AC67-CCA1-B3748BDFE2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26C620-277C-45E4-ED5B-C83A5C470607}"/>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6025862B-0707-302E-02D5-E54BC06ED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D42806-7112-F7E7-F4E4-9A6CBED49511}"/>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11812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3A5D65-917E-32CB-B038-2B870D6456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8E853E-53D2-407F-256C-D2A82E7AABC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1ED925-E4B7-94F8-0192-69743D8D1185}"/>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77DEEE76-641E-B9A9-69C2-55DB8E88A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E6A1AF-6FC1-C8D3-369A-500D31BED216}"/>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364383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F701C-0B14-C6D1-D863-0DFF4E73A5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CD54D7-A4DF-51C1-F7A3-E1C5454B02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94950C-E138-EC12-125C-E3C1B9A5FB99}"/>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4604A427-F7A3-AE2C-AA01-6DD4E43CA3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7D1C5-7A54-0A42-D400-269C2B7A1517}"/>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17054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18DA0-7913-BC0E-0568-98198A8579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B8D701-68B6-E99A-CDBA-45175CCA9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AA86EA-80C8-F612-DC4D-1FD0059ABCE7}"/>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7E5D5277-163F-B7AD-0D88-BF0AF072B2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D11EF3-AC44-E9B7-8CF6-925FB476CAE6}"/>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8039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D18CC-AE95-5E94-CBB2-F3FD651342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86B2F5-D204-6453-A8CC-A985B6EEBC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32199C-044F-1053-32EF-2059B6B592C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2686574-B0A4-426C-FFF0-9A51D2C10AC8}"/>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03293C3A-45B0-EB8C-1582-B0D7402236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DBCF20-F1C0-DAA8-FC2A-BDAC3FAE6108}"/>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142417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89188-8ECE-F4C4-0A51-A867F532AB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2CD827-B8E2-1F61-7633-E67FCB177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68C5F65-30DC-5584-A412-F6F0B610BEF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8418F3-DF6F-3E2F-DEC4-815217F30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A69663-F22D-2FE4-0CD5-9146DF086C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EBB17FB-EEB1-38F1-017B-C89A4F151887}"/>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8" name="页脚占位符 7">
            <a:extLst>
              <a:ext uri="{FF2B5EF4-FFF2-40B4-BE49-F238E27FC236}">
                <a16:creationId xmlns:a16="http://schemas.microsoft.com/office/drawing/2014/main" id="{ABD4E693-7492-8F4C-6133-9222FA3566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F6F966-12FF-D02B-BCD4-8EBDD0F6A065}"/>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416849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8E831-0CAB-8442-4565-FF295E42CF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4112EF-B4FD-F660-8808-0596859B9CBC}"/>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4" name="页脚占位符 3">
            <a:extLst>
              <a:ext uri="{FF2B5EF4-FFF2-40B4-BE49-F238E27FC236}">
                <a16:creationId xmlns:a16="http://schemas.microsoft.com/office/drawing/2014/main" id="{5484843C-6A72-FF0B-9DBE-A1635AAC56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BB3D20-5141-FF1C-A0D1-D46A2307B68F}"/>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32233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2C6617-6EE0-F601-5558-B4EAFACE079D}"/>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3" name="页脚占位符 2">
            <a:extLst>
              <a:ext uri="{FF2B5EF4-FFF2-40B4-BE49-F238E27FC236}">
                <a16:creationId xmlns:a16="http://schemas.microsoft.com/office/drawing/2014/main" id="{F0ECAE53-1525-4C05-D139-F379FB3A29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1A071F-6188-2ECB-93FC-3ECEC44F82B0}"/>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44563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97FF3-24C3-D99B-2360-C815D2E469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B25B97-30A7-4C35-5C44-D6ECB0F7E3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4904DF-8D0A-4363-8B79-4CEE3A225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EE2A02-173A-B109-DFB2-A4F1806E7E6C}"/>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64282977-FD9C-C9AB-22AD-F5C7090EC7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10480C-8C4A-7B8D-9A43-52E596EEA342}"/>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39335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98DD2-7072-3861-85C7-4E6C2D49D3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68926C-B85B-C0F2-DDD9-471EC68A42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762C0-4F8B-6198-3D45-37567EDC9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6A83FC-AF23-89EB-1CA4-6B598A0260D9}"/>
              </a:ext>
            </a:extLst>
          </p:cNvPr>
          <p:cNvSpPr>
            <a:spLocks noGrp="1"/>
          </p:cNvSpPr>
          <p:nvPr>
            <p:ph type="dt" sz="half" idx="10"/>
          </p:nvPr>
        </p:nvSpPr>
        <p:spPr/>
        <p:txBody>
          <a:bodyPr/>
          <a:lstStyle/>
          <a:p>
            <a:fld id="{4D206FC0-587A-4D8E-BA7C-A0236947FBC5}"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D5B313EA-A7B1-D0CD-7522-E40ECAB5BF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C028A2-54AE-B96A-A4C1-BE7D3C7335A6}"/>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45766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CECD57-A2C3-8074-D361-4E0336307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9D1ECE-8135-284B-1892-524AEC5250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94C4EE-8C24-9A5F-8EA3-31D22541B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06FC0-587A-4D8E-BA7C-A0236947FBC5}"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9ADB1895-0A16-67F3-BB61-9E40A6B91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886EDE-1E59-1F58-41EE-162A72821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001884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foreigner who speaks Chinese very well</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Where he/she is from</a:t>
            </a:r>
          </a:p>
          <a:p>
            <a:pPr algn="l"/>
            <a:r>
              <a:rPr lang="en-US" altLang="zh-CN" dirty="0"/>
              <a:t>How he/she learns Chinese</a:t>
            </a:r>
          </a:p>
          <a:p>
            <a:pPr algn="l"/>
            <a:r>
              <a:rPr lang="en-US" altLang="zh-CN" dirty="0"/>
              <a:t>And explain why he can speak Chinese well</a:t>
            </a:r>
            <a:endParaRPr lang="zh-CN" altLang="en-US" dirty="0"/>
          </a:p>
        </p:txBody>
      </p:sp>
    </p:spTree>
    <p:extLst>
      <p:ext uri="{BB962C8B-B14F-4D97-AF65-F5344CB8AC3E}">
        <p14:creationId xmlns:p14="http://schemas.microsoft.com/office/powerpoint/2010/main" val="2469681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an interesting person that you have not met in person and would like you know more about</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How you knew him/her</a:t>
            </a:r>
          </a:p>
          <a:p>
            <a:pPr algn="l"/>
            <a:r>
              <a:rPr lang="en-US" altLang="zh-CN" dirty="0"/>
              <a:t>What interesting things he/she has done</a:t>
            </a:r>
          </a:p>
          <a:p>
            <a:pPr algn="l"/>
            <a:r>
              <a:rPr lang="en-US" altLang="zh-CN" dirty="0"/>
              <a:t>And explain what you would like to know more about him/her</a:t>
            </a:r>
            <a:endParaRPr lang="zh-CN" altLang="en-US" dirty="0"/>
          </a:p>
        </p:txBody>
      </p:sp>
    </p:spTree>
    <p:extLst>
      <p:ext uri="{BB962C8B-B14F-4D97-AF65-F5344CB8AC3E}">
        <p14:creationId xmlns:p14="http://schemas.microsoft.com/office/powerpoint/2010/main" val="234145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is a interesting person and the owner of chain of coffee shops. Alex become a household name in my city, a lot of people knew who he is, and they went to his coffee shop, especially those who are coffee lover. My friend Daniel is a huge fan of Alex, and he always said how interesting activities in his coffee shop, which made me interested in Alex. I first knew Alex 2 years ago, I heard a stunning speech by him on TikTok, and his words left a mark on me. He started up his business 5 years ago when he still a student. In just 5 years, there were total of 100 coffee shops spread over the city. Alex achieve success by his interesting business ideas, he host a free weekly session in his coffee shops, where patiently share step-to-step procedure for making coffee with their customers. A lot of people went there to make coffee, they posted glowing reviews about his coffee shop on social media, so it goes viral on the internet.</a:t>
            </a:r>
            <a:endParaRPr lang="zh-CN" altLang="en-US" dirty="0"/>
          </a:p>
        </p:txBody>
      </p:sp>
    </p:spTree>
    <p:extLst>
      <p:ext uri="{BB962C8B-B14F-4D97-AF65-F5344CB8AC3E}">
        <p14:creationId xmlns:p14="http://schemas.microsoft.com/office/powerpoint/2010/main" val="60958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Are there any differences in the relationship between you and your friends and between you and other people?</a:t>
            </a:r>
          </a:p>
          <a:p>
            <a:pPr marL="457200" indent="-457200" algn="l">
              <a:buFont typeface="+mj-lt"/>
              <a:buAutoNum type="arabicPeriod"/>
            </a:pPr>
            <a:r>
              <a:rPr lang="en-US" altLang="zh-CN" dirty="0"/>
              <a:t>Do people feel lonely in crowded cities?</a:t>
            </a:r>
          </a:p>
          <a:p>
            <a:pPr marL="457200" indent="-457200" algn="l">
              <a:buFont typeface="+mj-lt"/>
              <a:buAutoNum type="arabicPeriod"/>
            </a:pPr>
            <a:r>
              <a:rPr lang="en-US" altLang="zh-CN" dirty="0"/>
              <a:t>Where and how can people get to know new people?</a:t>
            </a:r>
          </a:p>
          <a:p>
            <a:pPr marL="457200" indent="-457200" algn="l">
              <a:buFont typeface="+mj-lt"/>
              <a:buAutoNum type="arabicPeriod"/>
            </a:pPr>
            <a:r>
              <a:rPr lang="en-US" altLang="zh-CN" dirty="0"/>
              <a:t>Can clothing tell and reveal a person’s personality?</a:t>
            </a:r>
            <a:endParaRPr lang="zh-CN" altLang="en-US" dirty="0"/>
          </a:p>
        </p:txBody>
      </p:sp>
    </p:spTree>
    <p:extLst>
      <p:ext uri="{BB962C8B-B14F-4D97-AF65-F5344CB8AC3E}">
        <p14:creationId xmlns:p14="http://schemas.microsoft.com/office/powerpoint/2010/main" val="56711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person you studied/worked with who is successful in his/her life</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How you knew him/her</a:t>
            </a:r>
          </a:p>
          <a:p>
            <a:pPr algn="l"/>
            <a:r>
              <a:rPr lang="en-US" altLang="zh-CN" dirty="0"/>
              <a:t>Wha makes him/her successful</a:t>
            </a:r>
          </a:p>
          <a:p>
            <a:pPr algn="l"/>
            <a:r>
              <a:rPr lang="en-US" altLang="zh-CN" dirty="0"/>
              <a:t>And explain how you feel about studying or working with this person</a:t>
            </a:r>
            <a:endParaRPr lang="zh-CN" altLang="en-US" dirty="0"/>
          </a:p>
        </p:txBody>
      </p:sp>
    </p:spTree>
    <p:extLst>
      <p:ext uri="{BB962C8B-B14F-4D97-AF65-F5344CB8AC3E}">
        <p14:creationId xmlns:p14="http://schemas.microsoft.com/office/powerpoint/2010/main" val="113353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was a exchange student I studied with. He is the owner of chain of coffee shops, and Alex become a household name in my city, a lot of people knew who he is, and they went to his coffee shop, especially those who are coffee lover. My friend Daniel is a huge fan of Alex, and he always said how many coffee shops Alex own, which made me interested in Alex. I first knew Alex 2 years ago when he still a exchange student in my university. Alex started up his business 5 years ago. In just 5 years, there were total of 100 coffee shops spread over the city. Alex achieve success by his fluent Chinese speaking and interesting business ideas, he host a free weekly session in his coffee shops, where patiently share step-to-step procedure for making coffee with their customers. A lot of people went there to make coffee, they posted glowing reviews about his coffee shop on social media, so it goes viral on the internet.</a:t>
            </a:r>
            <a:endParaRPr lang="zh-CN" altLang="en-US" dirty="0"/>
          </a:p>
        </p:txBody>
      </p:sp>
    </p:spTree>
    <p:extLst>
      <p:ext uri="{BB962C8B-B14F-4D97-AF65-F5344CB8AC3E}">
        <p14:creationId xmlns:p14="http://schemas.microsoft.com/office/powerpoint/2010/main" val="165329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Is money the only measure of success in you country?</a:t>
            </a:r>
          </a:p>
          <a:p>
            <a:pPr marL="457200" indent="-457200" algn="l">
              <a:buFont typeface="+mj-lt"/>
              <a:buAutoNum type="arabicPeriod"/>
            </a:pPr>
            <a:r>
              <a:rPr lang="en-US" altLang="zh-CN" dirty="0"/>
              <a:t>How do you define whether one is a successful person?</a:t>
            </a:r>
          </a:p>
          <a:p>
            <a:pPr marL="457200" indent="-457200" algn="l">
              <a:buFont typeface="+mj-lt"/>
              <a:buAutoNum type="arabicPeriod"/>
            </a:pPr>
            <a:r>
              <a:rPr lang="en-US" altLang="zh-CN" dirty="0"/>
              <a:t>What is the standard of success in your country?</a:t>
            </a:r>
          </a:p>
          <a:p>
            <a:pPr marL="457200" indent="-457200" algn="l">
              <a:buFont typeface="+mj-lt"/>
              <a:buAutoNum type="arabicPeriod"/>
            </a:pPr>
            <a:r>
              <a:rPr lang="en-US" altLang="zh-CN" dirty="0"/>
              <a:t>Is there a contradiction between success and happiness?</a:t>
            </a:r>
            <a:endParaRPr lang="zh-CN" altLang="en-US" dirty="0"/>
          </a:p>
        </p:txBody>
      </p:sp>
    </p:spTree>
    <p:extLst>
      <p:ext uri="{BB962C8B-B14F-4D97-AF65-F5344CB8AC3E}">
        <p14:creationId xmlns:p14="http://schemas.microsoft.com/office/powerpoint/2010/main" val="181273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good advertisement that you think is useful</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Where you can see it</a:t>
            </a:r>
          </a:p>
          <a:p>
            <a:pPr algn="l"/>
            <a:r>
              <a:rPr lang="en-US" altLang="zh-CN" dirty="0"/>
              <a:t>What it shows</a:t>
            </a:r>
          </a:p>
          <a:p>
            <a:pPr algn="l"/>
            <a:r>
              <a:rPr lang="en-US" altLang="zh-CN" dirty="0"/>
              <a:t>Why you think it is useful</a:t>
            </a:r>
          </a:p>
          <a:p>
            <a:pPr algn="l"/>
            <a:r>
              <a:rPr lang="en-US" altLang="zh-CN" dirty="0"/>
              <a:t>And explain how you feel about it</a:t>
            </a:r>
            <a:endParaRPr lang="zh-CN" altLang="en-US" dirty="0"/>
          </a:p>
        </p:txBody>
      </p:sp>
    </p:spTree>
    <p:extLst>
      <p:ext uri="{BB962C8B-B14F-4D97-AF65-F5344CB8AC3E}">
        <p14:creationId xmlns:p14="http://schemas.microsoft.com/office/powerpoint/2010/main" val="357810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A few week ago, I had one day off, I got nothing to do. So I just stay at home and lay on my couch scrolling through social media. I happened to watch a livestream hosted by Jiaqi Li who is one of the most famous live streamers. He was selling a sweeping robot in the livestream, patiently introduce function of this product. The sweeping robot goes viral on the internet, a lot of families are using it. Especially those who are young people, they are busy on their work, so they don't have time to do much housework. Jiaqi Li provided me a lot of detailed information about the latest model. Like it totally without any manual operation, and it can empty and clean itself when it's done. I don't have to pay attention on it, then I can do whatever I want like focus on my heavy work. The robot has advanced navigation systems to ensure they never miss an inch. The live streamer is professional to promote the product. So I placed an order online.</a:t>
            </a:r>
            <a:endParaRPr lang="en-US" altLang="zh-CN" dirty="0">
              <a:solidFill>
                <a:srgbClr val="252525"/>
              </a:solidFill>
              <a:effectLst/>
            </a:endParaRPr>
          </a:p>
        </p:txBody>
      </p:sp>
    </p:spTree>
    <p:extLst>
      <p:ext uri="{BB962C8B-B14F-4D97-AF65-F5344CB8AC3E}">
        <p14:creationId xmlns:p14="http://schemas.microsoft.com/office/powerpoint/2010/main" val="239026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do you think of online advertising?</a:t>
            </a:r>
          </a:p>
          <a:p>
            <a:pPr marL="457200" indent="-457200" algn="l">
              <a:buFont typeface="+mj-lt"/>
              <a:buAutoNum type="arabicPeriod"/>
            </a:pPr>
            <a:r>
              <a:rPr lang="en-US" altLang="zh-CN" dirty="0"/>
              <a:t>Are there any great online advertisements?</a:t>
            </a:r>
          </a:p>
          <a:p>
            <a:pPr marL="457200" indent="-457200" algn="l">
              <a:buFont typeface="+mj-lt"/>
              <a:buAutoNum type="arabicPeriod"/>
            </a:pPr>
            <a:r>
              <a:rPr lang="en-US" altLang="zh-CN" dirty="0"/>
              <a:t>What do people usually buy?</a:t>
            </a:r>
          </a:p>
          <a:p>
            <a:pPr marL="457200" indent="-457200" algn="l">
              <a:buFont typeface="+mj-lt"/>
              <a:buAutoNum type="arabicPeriod"/>
            </a:pPr>
            <a:r>
              <a:rPr lang="en-US" altLang="zh-CN" dirty="0"/>
              <a:t>Why do buying new things make people happy?</a:t>
            </a:r>
          </a:p>
          <a:p>
            <a:pPr marL="457200" indent="-457200" algn="l">
              <a:buFont typeface="+mj-lt"/>
              <a:buAutoNum type="arabicPeriod"/>
            </a:pPr>
            <a:r>
              <a:rPr lang="en-US" altLang="zh-CN" dirty="0"/>
              <a:t>Do people watch useless advertising in this day and age?</a:t>
            </a:r>
            <a:endParaRPr lang="zh-CN" altLang="en-US" dirty="0"/>
          </a:p>
        </p:txBody>
      </p:sp>
    </p:spTree>
    <p:extLst>
      <p:ext uri="{BB962C8B-B14F-4D97-AF65-F5344CB8AC3E}">
        <p14:creationId xmlns:p14="http://schemas.microsoft.com/office/powerpoint/2010/main" val="309998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bad service you received in a restaurant/shop</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When and where it happened</a:t>
            </a:r>
          </a:p>
          <a:p>
            <a:pPr algn="l"/>
            <a:r>
              <a:rPr lang="en-US" altLang="zh-CN" dirty="0"/>
              <a:t>What happened</a:t>
            </a:r>
          </a:p>
          <a:p>
            <a:pPr algn="l"/>
            <a:r>
              <a:rPr lang="en-US" altLang="zh-CN" dirty="0"/>
              <a:t>How it was solved</a:t>
            </a:r>
          </a:p>
          <a:p>
            <a:pPr algn="l"/>
            <a:r>
              <a:rPr lang="en-US" altLang="zh-CN" dirty="0"/>
              <a:t>And explain how you felt about the experience</a:t>
            </a:r>
            <a:endParaRPr lang="zh-CN" altLang="en-US" dirty="0"/>
          </a:p>
        </p:txBody>
      </p:sp>
    </p:spTree>
    <p:extLst>
      <p:ext uri="{BB962C8B-B14F-4D97-AF65-F5344CB8AC3E}">
        <p14:creationId xmlns:p14="http://schemas.microsoft.com/office/powerpoint/2010/main" val="216406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is good at speak Chinese and the owner of chain of coffee shops. Alex become a household name in my city, a lot of people knew who he is, and they went to his coffee shop, especially those who are coffee lover. My friend Daniel is a huge fan of Alex, and he always said how fluently Alex speak Chinese, which made me interested in Alex. I first knew Alex 2 years ago, I heard a stunning speech by him on TikTok, and his words left a mark on me. Alex started up his business 5 years ago when he still an exchange student in China. At that time, it was hard for Alex to speak Chinese with his customers, but he tried his best to learn how to speak Chinese. Alex usually chat with customers in his coffee shop about their personal experience and share daily life to each other in Chinese. After that, Alex speak Chinese more and more fluently, and the customers were attracted by his personality, so they posted glowing reviews on social media, and the coffee shop went viral on the internet.</a:t>
            </a:r>
            <a:endParaRPr lang="zh-CN" altLang="en-US" dirty="0"/>
          </a:p>
        </p:txBody>
      </p:sp>
    </p:spTree>
    <p:extLst>
      <p:ext uri="{BB962C8B-B14F-4D97-AF65-F5344CB8AC3E}">
        <p14:creationId xmlns:p14="http://schemas.microsoft.com/office/powerpoint/2010/main" val="2943317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 terrible experience. 3 month ago, I happened to watch a livestream hosted by one of the most famous live streamers in China. He was selling a sweeping robot that totally without any manual operation, so I placed and order online. But one month later, there was a problem with the robot. I found it always got tangled up with my charge cable. So I had to keep an eye on it when it was working. It’s not as smart as it advertised, I mean it was really wasted of my time, I couldn’t focus on my own work. When I seek for help, staff asked me to wait around one hour later to solve the problem. They were busy on talking with their potential customers. So, I pissed off what kind of after-sales service they provided. I made a complaint to their manager. Finally, they help me to update the navigation system in sweeping robot. </a:t>
            </a:r>
            <a:r>
              <a:rPr lang="en-US" altLang="zh-CN" dirty="0">
                <a:solidFill>
                  <a:srgbClr val="252525"/>
                </a:solidFill>
                <a:effectLst/>
              </a:rPr>
              <a:t>It was such a terrible experience.</a:t>
            </a:r>
          </a:p>
        </p:txBody>
      </p:sp>
    </p:spTree>
    <p:extLst>
      <p:ext uri="{BB962C8B-B14F-4D97-AF65-F5344CB8AC3E}">
        <p14:creationId xmlns:p14="http://schemas.microsoft.com/office/powerpoint/2010/main" val="217980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How do most people respond to bad services?</a:t>
            </a:r>
          </a:p>
          <a:p>
            <a:pPr marL="457200" indent="-457200" algn="l">
              <a:buFont typeface="+mj-lt"/>
              <a:buAutoNum type="arabicPeriod"/>
            </a:pPr>
            <a:r>
              <a:rPr lang="en-US" altLang="zh-CN" dirty="0"/>
              <a:t>Do you think services are better now than in the past?</a:t>
            </a:r>
          </a:p>
          <a:p>
            <a:pPr marL="457200" indent="-457200" algn="l">
              <a:buFont typeface="+mj-lt"/>
              <a:buAutoNum type="arabicPeriod"/>
            </a:pPr>
            <a:r>
              <a:rPr lang="en-US" altLang="zh-CN" dirty="0"/>
              <a:t>What kinds of service are bad services?</a:t>
            </a:r>
          </a:p>
          <a:p>
            <a:pPr marL="457200" indent="-457200" algn="l">
              <a:buFont typeface="+mj-lt"/>
              <a:buAutoNum type="arabicPeriod"/>
            </a:pPr>
            <a:r>
              <a:rPr lang="en-US" altLang="zh-CN" dirty="0"/>
              <a:t>As a boss, what would you do to prevent bad service?</a:t>
            </a:r>
            <a:endParaRPr lang="zh-CN" altLang="en-US" dirty="0"/>
          </a:p>
        </p:txBody>
      </p:sp>
    </p:spTree>
    <p:extLst>
      <p:ext uri="{BB962C8B-B14F-4D97-AF65-F5344CB8AC3E}">
        <p14:creationId xmlns:p14="http://schemas.microsoft.com/office/powerpoint/2010/main" val="782359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piece of good advice that you gave to someone</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you gave the advice to</a:t>
            </a:r>
          </a:p>
          <a:p>
            <a:pPr algn="l"/>
            <a:r>
              <a:rPr lang="en-US" altLang="zh-CN" dirty="0"/>
              <a:t>What the advice was</a:t>
            </a:r>
          </a:p>
          <a:p>
            <a:pPr algn="l"/>
            <a:r>
              <a:rPr lang="en-US" altLang="zh-CN" dirty="0"/>
              <a:t>Why you gave the advice</a:t>
            </a:r>
          </a:p>
          <a:p>
            <a:pPr algn="l"/>
            <a:r>
              <a:rPr lang="en-US" altLang="zh-CN" dirty="0"/>
              <a:t>And explain how he/she followed your advice</a:t>
            </a:r>
            <a:endParaRPr lang="zh-CN" altLang="en-US" dirty="0"/>
          </a:p>
        </p:txBody>
      </p:sp>
    </p:spTree>
    <p:extLst>
      <p:ext uri="{BB962C8B-B14F-4D97-AF65-F5344CB8AC3E}">
        <p14:creationId xmlns:p14="http://schemas.microsoft.com/office/powerpoint/2010/main" val="2790005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 happened to watch a livestream hosted by one of the most famous live streamers. He was selling a sweeping robot in the livestream. The sweeping robot goes viral on the internet, a lot of families are using it. Especially young people, they are busy on their work, so they don't have time to do much housework. I used the sweeping robot for 2 month, the product is as smart as it advertised. The machine can empty and clean itself when it’s done, so I don’t have to pay attention on it. I think it’s suitable for my friend Daniel, because last time I took part in a party at his room, I saw there was not very clean. I think it’s hard for him to balance the work and life. So, I suggest that he buy a sweeping robot to keep his room clean, and finally he placed an order online.</a:t>
            </a:r>
            <a:endParaRPr lang="en-US" altLang="zh-CN" dirty="0">
              <a:solidFill>
                <a:srgbClr val="252525"/>
              </a:solidFill>
              <a:effectLst/>
            </a:endParaRPr>
          </a:p>
        </p:txBody>
      </p:sp>
    </p:spTree>
    <p:extLst>
      <p:ext uri="{BB962C8B-B14F-4D97-AF65-F5344CB8AC3E}">
        <p14:creationId xmlns:p14="http://schemas.microsoft.com/office/powerpoint/2010/main" val="3453768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Do you think parents should give their children advice?</a:t>
            </a:r>
          </a:p>
          <a:p>
            <a:pPr marL="457200" indent="-457200" algn="l">
              <a:buFont typeface="+mj-lt"/>
              <a:buAutoNum type="arabicPeriod"/>
            </a:pPr>
            <a:r>
              <a:rPr lang="en-US" altLang="zh-CN" dirty="0"/>
              <a:t>Should teachers give students advice?</a:t>
            </a:r>
          </a:p>
          <a:p>
            <a:pPr marL="457200" indent="-457200" algn="l">
              <a:buFont typeface="+mj-lt"/>
              <a:buAutoNum type="arabicPeriod"/>
            </a:pPr>
            <a:r>
              <a:rPr lang="en-US" altLang="zh-CN" dirty="0"/>
              <a:t>Do you think it is necessary for us to listen to friends’ advice?</a:t>
            </a:r>
          </a:p>
          <a:p>
            <a:pPr marL="457200" indent="-457200" algn="l">
              <a:buFont typeface="+mj-lt"/>
              <a:buAutoNum type="arabicPeriod"/>
            </a:pPr>
            <a:r>
              <a:rPr lang="en-US" altLang="zh-CN" dirty="0"/>
              <a:t>How do people give young people and old people advice?</a:t>
            </a:r>
          </a:p>
          <a:p>
            <a:pPr marL="457200" indent="-457200" algn="l">
              <a:buFont typeface="+mj-lt"/>
              <a:buAutoNum type="arabicPeriod"/>
            </a:pPr>
            <a:r>
              <a:rPr lang="en-US" altLang="zh-CN" dirty="0"/>
              <a:t>What are areas in which people are more or less willing to accept advice?</a:t>
            </a:r>
          </a:p>
          <a:p>
            <a:pPr marL="457200" indent="-457200" algn="l">
              <a:buFont typeface="+mj-lt"/>
              <a:buAutoNum type="arabicPeriod"/>
            </a:pPr>
            <a:r>
              <a:rPr lang="en-US" altLang="zh-CN" dirty="0"/>
              <a:t>Have you ever received any advice from professional people, like a doctor, a lawyer or a teacher?</a:t>
            </a:r>
            <a:endParaRPr lang="zh-CN" altLang="en-US" dirty="0"/>
          </a:p>
        </p:txBody>
      </p:sp>
    </p:spTree>
    <p:extLst>
      <p:ext uri="{BB962C8B-B14F-4D97-AF65-F5344CB8AC3E}">
        <p14:creationId xmlns:p14="http://schemas.microsoft.com/office/powerpoint/2010/main" val="31238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party that you enjoyed</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When and where the party was held</a:t>
            </a:r>
          </a:p>
          <a:p>
            <a:pPr algn="l"/>
            <a:r>
              <a:rPr lang="en-US" altLang="zh-CN" dirty="0"/>
              <a:t>What kind of party it was</a:t>
            </a:r>
          </a:p>
          <a:p>
            <a:pPr algn="l"/>
            <a:r>
              <a:rPr lang="en-US" altLang="zh-CN" dirty="0"/>
              <a:t>What you did in the party</a:t>
            </a:r>
          </a:p>
          <a:p>
            <a:pPr algn="l"/>
            <a:r>
              <a:rPr lang="en-US" altLang="zh-CN" dirty="0"/>
              <a:t>And explain why you enjoyed this party</a:t>
            </a:r>
          </a:p>
        </p:txBody>
      </p:sp>
    </p:spTree>
    <p:extLst>
      <p:ext uri="{BB962C8B-B14F-4D97-AF65-F5344CB8AC3E}">
        <p14:creationId xmlns:p14="http://schemas.microsoft.com/office/powerpoint/2010/main" val="2971127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effectLst/>
              </a:rPr>
              <a:t>Last week, I had a picnic with a bunch of friends in a beautiful park</a:t>
            </a:r>
            <a:r>
              <a:rPr lang="en-US" altLang="zh-CN" dirty="0">
                <a:solidFill>
                  <a:srgbClr val="252525"/>
                </a:solidFill>
              </a:rPr>
              <a:t> </a:t>
            </a:r>
            <a:r>
              <a:rPr lang="en-US" altLang="zh-CN" dirty="0">
                <a:solidFill>
                  <a:srgbClr val="252525"/>
                </a:solidFill>
                <a:effectLst/>
              </a:rPr>
              <a:t>to celebrate birthday of Alex. My friend Daniel packed a lot of food he made at home, include several cuisines from different countries. In the picnic, </a:t>
            </a:r>
            <a:r>
              <a:rPr lang="en-US" altLang="zh-CN" dirty="0">
                <a:solidFill>
                  <a:srgbClr val="252525"/>
                </a:solidFill>
              </a:rPr>
              <a:t>w</a:t>
            </a:r>
            <a:r>
              <a:rPr lang="en-US" altLang="zh-CN" dirty="0">
                <a:solidFill>
                  <a:srgbClr val="252525"/>
                </a:solidFill>
                <a:effectLst/>
              </a:rPr>
              <a:t>e shared our daily life, discussed what we learned in class and talked about something happened around us. It's the time for us to bond with each other and expand our outlook. After picnic, we walk in the park, we were close to nature, and we were surrounded by a wide range of flowers and trees. Flowers were in full bloom and fragrance of the blossoms filled the air, it put me in a good mood.</a:t>
            </a:r>
          </a:p>
        </p:txBody>
      </p:sp>
    </p:spTree>
    <p:extLst>
      <p:ext uri="{BB962C8B-B14F-4D97-AF65-F5344CB8AC3E}">
        <p14:creationId xmlns:p14="http://schemas.microsoft.com/office/powerpoint/2010/main" val="1738220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Why do people like parties?</a:t>
            </a:r>
          </a:p>
          <a:p>
            <a:pPr marL="457200" indent="-457200" algn="l">
              <a:buFont typeface="+mj-lt"/>
              <a:buAutoNum type="arabicPeriod"/>
            </a:pPr>
            <a:r>
              <a:rPr lang="en-US" altLang="zh-CN" dirty="0"/>
              <a:t>Why do some people not like going to parties?</a:t>
            </a:r>
          </a:p>
          <a:p>
            <a:pPr marL="457200" indent="-457200" algn="l">
              <a:buFont typeface="+mj-lt"/>
              <a:buAutoNum type="arabicPeriod"/>
            </a:pPr>
            <a:r>
              <a:rPr lang="en-US" altLang="zh-CN" dirty="0"/>
              <a:t>Do you think those who tend stay at home are less healthy than those who often attend parties?</a:t>
            </a:r>
          </a:p>
          <a:p>
            <a:pPr marL="457200" indent="-457200" algn="l">
              <a:buFont typeface="+mj-lt"/>
              <a:buAutoNum type="arabicPeriod"/>
            </a:pPr>
            <a:r>
              <a:rPr lang="en-US" altLang="zh-CN" dirty="0"/>
              <a:t>Do you think music and dancing are a must at a party?</a:t>
            </a:r>
          </a:p>
          <a:p>
            <a:pPr marL="457200" indent="-457200" algn="l">
              <a:buFont typeface="+mj-lt"/>
              <a:buAutoNum type="arabicPeriod"/>
            </a:pPr>
            <a:r>
              <a:rPr lang="en-US" altLang="zh-CN" dirty="0"/>
              <a:t>What would you do if you were disturbed by a neighbor’s party?</a:t>
            </a:r>
            <a:endParaRPr lang="zh-CN" altLang="en-US" dirty="0"/>
          </a:p>
        </p:txBody>
      </p:sp>
    </p:spTree>
    <p:extLst>
      <p:ext uri="{BB962C8B-B14F-4D97-AF65-F5344CB8AC3E}">
        <p14:creationId xmlns:p14="http://schemas.microsoft.com/office/powerpoint/2010/main" val="3187865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person who enjoys cooking for others</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What he/she like to cook</a:t>
            </a:r>
          </a:p>
          <a:p>
            <a:pPr algn="l"/>
            <a:r>
              <a:rPr lang="en-US" altLang="zh-CN" dirty="0"/>
              <a:t>Who he/she cooks for</a:t>
            </a:r>
          </a:p>
          <a:p>
            <a:pPr algn="l"/>
            <a:r>
              <a:rPr lang="en-US" altLang="zh-CN" dirty="0"/>
              <a:t>And explain why he/she enjoys cooking</a:t>
            </a:r>
            <a:endParaRPr lang="zh-CN" altLang="en-US" dirty="0"/>
          </a:p>
        </p:txBody>
      </p:sp>
    </p:spTree>
    <p:extLst>
      <p:ext uri="{BB962C8B-B14F-4D97-AF65-F5344CB8AC3E}">
        <p14:creationId xmlns:p14="http://schemas.microsoft.com/office/powerpoint/2010/main" val="967437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effectLst/>
              </a:rPr>
              <a:t>I’m going to talk about my friend Daniel. Last week, I had a picnic with a bunch of friends in a beautiful park</a:t>
            </a:r>
            <a:r>
              <a:rPr lang="en-US" altLang="zh-CN" dirty="0">
                <a:solidFill>
                  <a:srgbClr val="252525"/>
                </a:solidFill>
              </a:rPr>
              <a:t> </a:t>
            </a:r>
            <a:r>
              <a:rPr lang="en-US" altLang="zh-CN" dirty="0">
                <a:solidFill>
                  <a:srgbClr val="252525"/>
                </a:solidFill>
                <a:effectLst/>
              </a:rPr>
              <a:t>to celebrate birthday of Alex. Daniel packed a lot of food he made at home.</a:t>
            </a:r>
            <a:r>
              <a:rPr lang="en-US" altLang="zh-CN" dirty="0">
                <a:solidFill>
                  <a:srgbClr val="252525"/>
                </a:solidFill>
              </a:rPr>
              <a:t> There are </a:t>
            </a:r>
            <a:r>
              <a:rPr lang="en-US" altLang="zh-CN" dirty="0">
                <a:solidFill>
                  <a:srgbClr val="252525"/>
                </a:solidFill>
                <a:effectLst/>
              </a:rPr>
              <a:t>several cuisines from different countries, like steak, sushi and so on. All of them</a:t>
            </a:r>
            <a:r>
              <a:rPr lang="en-US" altLang="zh-CN" dirty="0">
                <a:solidFill>
                  <a:srgbClr val="252525"/>
                </a:solidFill>
              </a:rPr>
              <a:t> were </a:t>
            </a:r>
            <a:r>
              <a:rPr lang="en-US" altLang="zh-CN" dirty="0">
                <a:solidFill>
                  <a:srgbClr val="252525"/>
                </a:solidFill>
                <a:effectLst/>
              </a:rPr>
              <a:t>tasty, we thought that were takeout food from restaurant. Daniel said he</a:t>
            </a:r>
            <a:r>
              <a:rPr lang="en-US" altLang="zh-CN" dirty="0">
                <a:solidFill>
                  <a:srgbClr val="252525"/>
                </a:solidFill>
              </a:rPr>
              <a:t> always </a:t>
            </a:r>
            <a:r>
              <a:rPr lang="en-US" altLang="zh-CN" dirty="0">
                <a:solidFill>
                  <a:srgbClr val="252525"/>
                </a:solidFill>
                <a:effectLst/>
              </a:rPr>
              <a:t>try to make a lot different dished, and he cook for his family everyday.</a:t>
            </a:r>
            <a:r>
              <a:rPr lang="en-US" altLang="zh-CN" dirty="0">
                <a:solidFill>
                  <a:srgbClr val="252525"/>
                </a:solidFill>
              </a:rPr>
              <a:t> H</a:t>
            </a:r>
            <a:r>
              <a:rPr lang="en-US" altLang="zh-CN" dirty="0">
                <a:solidFill>
                  <a:srgbClr val="252525"/>
                </a:solidFill>
                <a:effectLst/>
              </a:rPr>
              <a:t>e considers it as a kind of leisure activities that help him unwind.</a:t>
            </a:r>
            <a:r>
              <a:rPr lang="en-US" altLang="zh-CN" dirty="0">
                <a:solidFill>
                  <a:srgbClr val="252525"/>
                </a:solidFill>
              </a:rPr>
              <a:t> When he cooking everyday after work, he can free himself from the heavy work and get </a:t>
            </a:r>
            <a:r>
              <a:rPr lang="en-US" altLang="zh-CN" dirty="0">
                <a:solidFill>
                  <a:srgbClr val="252525"/>
                </a:solidFill>
                <a:effectLst/>
              </a:rPr>
              <a:t>a sense of achievement.</a:t>
            </a:r>
          </a:p>
        </p:txBody>
      </p:sp>
    </p:spTree>
    <p:extLst>
      <p:ext uri="{BB962C8B-B14F-4D97-AF65-F5344CB8AC3E}">
        <p14:creationId xmlns:p14="http://schemas.microsoft.com/office/powerpoint/2010/main" val="360592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foreign languages do Chinese children learn?</a:t>
            </a:r>
          </a:p>
          <a:p>
            <a:pPr marL="457200" indent="-457200" algn="l">
              <a:buFont typeface="+mj-lt"/>
              <a:buAutoNum type="arabicPeriod"/>
            </a:pPr>
            <a:r>
              <a:rPr lang="en-US" altLang="zh-CN" dirty="0"/>
              <a:t>Why do Chinese children learn English?</a:t>
            </a:r>
          </a:p>
          <a:p>
            <a:pPr marL="457200" indent="-457200" algn="l">
              <a:buFont typeface="+mj-lt"/>
              <a:buAutoNum type="arabicPeriod"/>
            </a:pPr>
            <a:r>
              <a:rPr lang="en-US" altLang="zh-CN" dirty="0"/>
              <a:t>Why are so many people learning English?</a:t>
            </a:r>
          </a:p>
          <a:p>
            <a:pPr marL="457200" indent="-457200" algn="l">
              <a:buFont typeface="+mj-lt"/>
              <a:buAutoNum type="arabicPeriod"/>
            </a:pPr>
            <a:r>
              <a:rPr lang="en-US" altLang="zh-CN" dirty="0"/>
              <a:t>How can you help children learn English?</a:t>
            </a:r>
          </a:p>
          <a:p>
            <a:pPr marL="457200" indent="-457200" algn="l">
              <a:buFont typeface="+mj-lt"/>
              <a:buAutoNum type="arabicPeriod"/>
            </a:pPr>
            <a:r>
              <a:rPr lang="en-US" altLang="zh-CN" dirty="0"/>
              <a:t>Do you think they way people learn English today is the same as in the past?</a:t>
            </a:r>
          </a:p>
          <a:p>
            <a:pPr marL="457200" indent="-457200" algn="l">
              <a:buFont typeface="+mj-lt"/>
              <a:buAutoNum type="arabicPeriod"/>
            </a:pPr>
            <a:r>
              <a:rPr lang="en-US" altLang="zh-CN" dirty="0"/>
              <a:t>What are the benefits of the Internet for people’s learning?</a:t>
            </a:r>
            <a:endParaRPr lang="zh-CN" altLang="en-US" dirty="0"/>
          </a:p>
        </p:txBody>
      </p:sp>
    </p:spTree>
    <p:extLst>
      <p:ext uri="{BB962C8B-B14F-4D97-AF65-F5344CB8AC3E}">
        <p14:creationId xmlns:p14="http://schemas.microsoft.com/office/powerpoint/2010/main" val="2780203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do we need to prepare when we need to cook?</a:t>
            </a:r>
          </a:p>
          <a:p>
            <a:pPr marL="457200" indent="-457200" algn="l">
              <a:buFont typeface="+mj-lt"/>
              <a:buAutoNum type="arabicPeriod"/>
            </a:pPr>
            <a:r>
              <a:rPr lang="en-US" altLang="zh-CN" dirty="0"/>
              <a:t>Do you agree that food is an important part of Chinese festivals and ceremonies?</a:t>
            </a:r>
          </a:p>
          <a:p>
            <a:pPr marL="457200" indent="-457200" algn="l">
              <a:buFont typeface="+mj-lt"/>
              <a:buAutoNum type="arabicPeriod"/>
            </a:pPr>
            <a:r>
              <a:rPr lang="en-US" altLang="zh-CN" dirty="0"/>
              <a:t>Which dishes are a must at festivals?</a:t>
            </a:r>
          </a:p>
          <a:p>
            <a:pPr marL="457200" indent="-457200" algn="l">
              <a:buFont typeface="+mj-lt"/>
              <a:buAutoNum type="arabicPeriod"/>
            </a:pPr>
            <a:r>
              <a:rPr lang="en-US" altLang="zh-CN" dirty="0"/>
              <a:t>Shou students learn to cook at school?</a:t>
            </a:r>
          </a:p>
          <a:p>
            <a:pPr marL="457200" indent="-457200" algn="l">
              <a:buFont typeface="+mj-lt"/>
              <a:buAutoNum type="arabicPeriod"/>
            </a:pPr>
            <a:r>
              <a:rPr lang="en-US" altLang="zh-CN" dirty="0"/>
              <a:t>Do you think cooking should be a compulsory or an elective course? Why?</a:t>
            </a:r>
          </a:p>
          <a:p>
            <a:pPr marL="457200" indent="-457200" algn="l">
              <a:buFont typeface="+mj-lt"/>
              <a:buAutoNum type="arabicPeriod"/>
            </a:pPr>
            <a:r>
              <a:rPr lang="en-US" altLang="zh-CN" dirty="0"/>
              <a:t>Are there any differences between cooking today and in the past?</a:t>
            </a:r>
          </a:p>
          <a:p>
            <a:pPr marL="457200" indent="-457200" algn="l">
              <a:buFont typeface="+mj-lt"/>
              <a:buAutoNum type="arabicPeriod"/>
            </a:pPr>
            <a:endParaRPr lang="zh-CN" altLang="en-US" dirty="0"/>
          </a:p>
        </p:txBody>
      </p:sp>
    </p:spTree>
    <p:extLst>
      <p:ext uri="{BB962C8B-B14F-4D97-AF65-F5344CB8AC3E}">
        <p14:creationId xmlns:p14="http://schemas.microsoft.com/office/powerpoint/2010/main" val="1960886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park or a garden in your city</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When you often go there</a:t>
            </a:r>
          </a:p>
          <a:p>
            <a:pPr algn="l"/>
            <a:r>
              <a:rPr lang="en-US" altLang="zh-CN" dirty="0"/>
              <a:t>Where it is</a:t>
            </a:r>
          </a:p>
          <a:p>
            <a:pPr algn="l"/>
            <a:r>
              <a:rPr lang="en-US" altLang="zh-CN" dirty="0"/>
              <a:t>Who you often go there with</a:t>
            </a:r>
          </a:p>
          <a:p>
            <a:pPr algn="l"/>
            <a:r>
              <a:rPr lang="en-US" altLang="zh-CN" dirty="0"/>
              <a:t>And explain what it is like</a:t>
            </a:r>
            <a:endParaRPr lang="zh-CN" altLang="en-US" dirty="0"/>
          </a:p>
        </p:txBody>
      </p:sp>
    </p:spTree>
    <p:extLst>
      <p:ext uri="{BB962C8B-B14F-4D97-AF65-F5344CB8AC3E}">
        <p14:creationId xmlns:p14="http://schemas.microsoft.com/office/powerpoint/2010/main" val="177614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effectLst/>
              </a:rPr>
              <a:t>Last week, I had a picnic with a bunch of friends in a beautiful park nearby our university</a:t>
            </a:r>
            <a:r>
              <a:rPr lang="en-US" altLang="zh-CN" dirty="0">
                <a:solidFill>
                  <a:srgbClr val="252525"/>
                </a:solidFill>
              </a:rPr>
              <a:t> </a:t>
            </a:r>
            <a:r>
              <a:rPr lang="en-US" altLang="zh-CN" dirty="0">
                <a:solidFill>
                  <a:srgbClr val="252525"/>
                </a:solidFill>
                <a:effectLst/>
              </a:rPr>
              <a:t>to celebrate birthday of Alex. My friend Daniel packed a lot of food he made at home, include several cuisines from different countries, like steak, sushi and so on, </a:t>
            </a:r>
            <a:r>
              <a:rPr lang="en-US" altLang="zh-CN" dirty="0">
                <a:solidFill>
                  <a:srgbClr val="252525"/>
                </a:solidFill>
              </a:rPr>
              <a:t>a</a:t>
            </a:r>
            <a:r>
              <a:rPr lang="en-US" altLang="zh-CN" dirty="0">
                <a:solidFill>
                  <a:srgbClr val="252525"/>
                </a:solidFill>
                <a:effectLst/>
              </a:rPr>
              <a:t>ll of them</a:t>
            </a:r>
            <a:r>
              <a:rPr lang="en-US" altLang="zh-CN" dirty="0">
                <a:solidFill>
                  <a:srgbClr val="252525"/>
                </a:solidFill>
              </a:rPr>
              <a:t> were </a:t>
            </a:r>
            <a:r>
              <a:rPr lang="en-US" altLang="zh-CN" dirty="0">
                <a:solidFill>
                  <a:srgbClr val="252525"/>
                </a:solidFill>
                <a:effectLst/>
              </a:rPr>
              <a:t>tasty. In the picnic, </a:t>
            </a:r>
            <a:r>
              <a:rPr lang="en-US" altLang="zh-CN" dirty="0">
                <a:solidFill>
                  <a:srgbClr val="252525"/>
                </a:solidFill>
              </a:rPr>
              <a:t>w</a:t>
            </a:r>
            <a:r>
              <a:rPr lang="en-US" altLang="zh-CN" dirty="0">
                <a:solidFill>
                  <a:srgbClr val="252525"/>
                </a:solidFill>
                <a:effectLst/>
              </a:rPr>
              <a:t>e shared our daily life, discussed what we learned in class and talked about something happened around us. It's the time for us to bond with each other and expand our outlook. After picnic, we walk in the park, we were close to nature, and we were surrounded by a wide range of flowers and trees. Flowers were in full bloom and fragrance of the blossoms filled the air, it put me in a good mood.</a:t>
            </a:r>
          </a:p>
        </p:txBody>
      </p:sp>
    </p:spTree>
    <p:extLst>
      <p:ext uri="{BB962C8B-B14F-4D97-AF65-F5344CB8AC3E}">
        <p14:creationId xmlns:p14="http://schemas.microsoft.com/office/powerpoint/2010/main" val="934055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Do young people like to go to parks?</a:t>
            </a:r>
          </a:p>
          <a:p>
            <a:pPr marL="457200" indent="-457200" algn="l">
              <a:buFont typeface="+mj-lt"/>
              <a:buAutoNum type="arabicPeriod"/>
            </a:pPr>
            <a:r>
              <a:rPr lang="en-US" altLang="zh-CN" dirty="0"/>
              <a:t>What do old people like to do in parks?</a:t>
            </a:r>
          </a:p>
          <a:p>
            <a:pPr marL="457200" indent="-457200" algn="l">
              <a:buFont typeface="+mj-lt"/>
              <a:buAutoNum type="arabicPeriod"/>
            </a:pPr>
            <a:r>
              <a:rPr lang="en-US" altLang="zh-CN" dirty="0"/>
              <a:t>What are the benefits of going to the park for young people and old people?</a:t>
            </a:r>
          </a:p>
          <a:p>
            <a:pPr marL="457200" indent="-457200" algn="l">
              <a:buFont typeface="+mj-lt"/>
              <a:buAutoNum type="arabicPeriod"/>
            </a:pPr>
            <a:r>
              <a:rPr lang="en-US" altLang="zh-CN" dirty="0"/>
              <a:t>Why do some people like planting flowers?</a:t>
            </a:r>
            <a:endParaRPr lang="zh-CN" altLang="en-US" dirty="0"/>
          </a:p>
        </p:txBody>
      </p:sp>
    </p:spTree>
    <p:extLst>
      <p:ext uri="{BB962C8B-B14F-4D97-AF65-F5344CB8AC3E}">
        <p14:creationId xmlns:p14="http://schemas.microsoft.com/office/powerpoint/2010/main" val="3793713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painting that you like</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When you first saw this painting</a:t>
            </a:r>
          </a:p>
          <a:p>
            <a:pPr algn="l"/>
            <a:r>
              <a:rPr lang="en-US" altLang="zh-CN" dirty="0"/>
              <a:t>What the painting is about</a:t>
            </a:r>
          </a:p>
          <a:p>
            <a:pPr algn="l"/>
            <a:r>
              <a:rPr lang="en-US" altLang="zh-CN" dirty="0"/>
              <a:t>Who painted it</a:t>
            </a:r>
          </a:p>
          <a:p>
            <a:pPr algn="l"/>
            <a:r>
              <a:rPr lang="en-US" altLang="zh-CN" dirty="0"/>
              <a:t>And explain why you like this painting</a:t>
            </a:r>
            <a:endParaRPr lang="zh-CN" altLang="en-US" dirty="0"/>
          </a:p>
        </p:txBody>
      </p:sp>
    </p:spTree>
    <p:extLst>
      <p:ext uri="{BB962C8B-B14F-4D97-AF65-F5344CB8AC3E}">
        <p14:creationId xmlns:p14="http://schemas.microsoft.com/office/powerpoint/2010/main" val="726424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effectLst/>
              </a:rPr>
              <a:t>Last month, I had a picnic with a bunch of friends in a beautiful park nearby our university</a:t>
            </a:r>
            <a:r>
              <a:rPr lang="en-US" altLang="zh-CN" dirty="0">
                <a:solidFill>
                  <a:srgbClr val="252525"/>
                </a:solidFill>
              </a:rPr>
              <a:t> </a:t>
            </a:r>
            <a:r>
              <a:rPr lang="en-US" altLang="zh-CN" dirty="0">
                <a:solidFill>
                  <a:srgbClr val="252525"/>
                </a:solidFill>
                <a:effectLst/>
              </a:rPr>
              <a:t>to celebrate birthday of Alex. In the picnic, </a:t>
            </a:r>
            <a:r>
              <a:rPr lang="en-US" altLang="zh-CN" dirty="0">
                <a:solidFill>
                  <a:srgbClr val="252525"/>
                </a:solidFill>
              </a:rPr>
              <a:t>w</a:t>
            </a:r>
            <a:r>
              <a:rPr lang="en-US" altLang="zh-CN" dirty="0">
                <a:solidFill>
                  <a:srgbClr val="252525"/>
                </a:solidFill>
                <a:effectLst/>
              </a:rPr>
              <a:t>e shared our daily life, discussed what we learned in class and talked about something happened around us. It's the time for us to bond with each other and expand our outlook. My friend Daniel are good at paint, so he painted a picture of us having a picnic. After picnic, we walk in the park, we were close to nature, and we were surrounded by a wide range of flowers and trees. Flowers were in full bloom and fragrance of the blossoms filled the air, it put us in a good mood. Every time I look at this painting, I can recall that happy picnic, so I like it.</a:t>
            </a:r>
          </a:p>
        </p:txBody>
      </p:sp>
    </p:spTree>
    <p:extLst>
      <p:ext uri="{BB962C8B-B14F-4D97-AF65-F5344CB8AC3E}">
        <p14:creationId xmlns:p14="http://schemas.microsoft.com/office/powerpoint/2010/main" val="3213505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are the differences between painting and drawing?</a:t>
            </a:r>
          </a:p>
          <a:p>
            <a:pPr marL="457200" indent="-457200" algn="l">
              <a:buFont typeface="+mj-lt"/>
              <a:buAutoNum type="arabicPeriod"/>
            </a:pPr>
            <a:r>
              <a:rPr lang="en-US" altLang="zh-CN" dirty="0"/>
              <a:t>Why do some people keep a painting for a long time?</a:t>
            </a:r>
          </a:p>
          <a:p>
            <a:pPr marL="457200" indent="-457200" algn="l">
              <a:buFont typeface="+mj-lt"/>
              <a:buAutoNum type="arabicPeriod"/>
            </a:pPr>
            <a:r>
              <a:rPr lang="en-US" altLang="zh-CN" dirty="0"/>
              <a:t>How does building style affect people’s lives?</a:t>
            </a:r>
          </a:p>
          <a:p>
            <a:pPr marL="457200" indent="-457200" algn="l">
              <a:buFont typeface="+mj-lt"/>
              <a:buAutoNum type="arabicPeriod"/>
            </a:pPr>
            <a:r>
              <a:rPr lang="en-US" altLang="zh-CN" dirty="0"/>
              <a:t>Should children learn to draw and paint? Why?</a:t>
            </a:r>
          </a:p>
          <a:p>
            <a:pPr marL="457200" indent="-457200" algn="l">
              <a:buFont typeface="+mj-lt"/>
              <a:buAutoNum type="arabicPeriod"/>
            </a:pPr>
            <a:r>
              <a:rPr lang="en-US" altLang="zh-CN" dirty="0"/>
              <a:t>How do young people share arts with others?</a:t>
            </a:r>
          </a:p>
          <a:p>
            <a:pPr marL="457200" indent="-457200" algn="l">
              <a:buFont typeface="+mj-lt"/>
              <a:buAutoNum type="arabicPeriod"/>
            </a:pPr>
            <a:r>
              <a:rPr lang="en-US" altLang="zh-CN" dirty="0"/>
              <a:t>Do you think the objects we use in our daily lives should be beautifully designed?</a:t>
            </a:r>
          </a:p>
          <a:p>
            <a:pPr marL="457200" indent="-457200" algn="l">
              <a:buFont typeface="+mj-lt"/>
              <a:buAutoNum type="arabicPeriod"/>
            </a:pPr>
            <a:endParaRPr lang="zh-CN" altLang="en-US" dirty="0"/>
          </a:p>
        </p:txBody>
      </p:sp>
    </p:spTree>
    <p:extLst>
      <p:ext uri="{BB962C8B-B14F-4D97-AF65-F5344CB8AC3E}">
        <p14:creationId xmlns:p14="http://schemas.microsoft.com/office/powerpoint/2010/main" val="2410743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BD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beautiful city</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Where the city is</a:t>
            </a:r>
          </a:p>
          <a:p>
            <a:pPr algn="l"/>
            <a:r>
              <a:rPr lang="en-US" altLang="zh-CN" dirty="0"/>
              <a:t>How you knew this city</a:t>
            </a:r>
          </a:p>
          <a:p>
            <a:pPr algn="l"/>
            <a:r>
              <a:rPr lang="en-US" altLang="zh-CN" dirty="0"/>
              <a:t>What buildings the city has</a:t>
            </a:r>
          </a:p>
          <a:p>
            <a:pPr algn="l"/>
            <a:r>
              <a:rPr lang="en-US" altLang="zh-CN" dirty="0"/>
              <a:t>And explain what it is famous for</a:t>
            </a:r>
            <a:endParaRPr lang="zh-CN" altLang="en-US" dirty="0"/>
          </a:p>
        </p:txBody>
      </p:sp>
    </p:spTree>
    <p:extLst>
      <p:ext uri="{BB962C8B-B14F-4D97-AF65-F5344CB8AC3E}">
        <p14:creationId xmlns:p14="http://schemas.microsoft.com/office/powerpoint/2010/main" val="3459271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BDFAFF"/>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endParaRPr lang="en-US" altLang="zh-CN" dirty="0">
              <a:solidFill>
                <a:srgbClr val="252525"/>
              </a:solidFill>
              <a:effectLst/>
            </a:endParaRPr>
          </a:p>
          <a:p>
            <a:pPr algn="l"/>
            <a:r>
              <a:rPr lang="en-US" altLang="zh-CN" dirty="0">
                <a:solidFill>
                  <a:srgbClr val="252525"/>
                </a:solidFill>
                <a:effectLst/>
              </a:rPr>
              <a:t>Luoyang is a beautiful city in Henan province. I heard it from my parents, it is famous as the "capital of 13 dynasties”. So, it has a profound cultural background and many great scenic spot such as Longmen </a:t>
            </a:r>
            <a:r>
              <a:rPr lang="en-US" altLang="zh-CN" dirty="0" err="1">
                <a:solidFill>
                  <a:srgbClr val="252525"/>
                </a:solidFill>
                <a:effectLst/>
              </a:rPr>
              <a:t>Shiku</a:t>
            </a:r>
            <a:r>
              <a:rPr lang="en-US" altLang="zh-CN" dirty="0">
                <a:solidFill>
                  <a:srgbClr val="252525"/>
                </a:solidFill>
                <a:effectLst/>
              </a:rPr>
              <a:t>. A lot of people went there, especially those who are history lover, they posted pictures and glowing reviews about the place on social media, so it goes viral on the internet recently. Luoyang also famous for the </a:t>
            </a:r>
            <a:r>
              <a:rPr lang="en-US" altLang="zh-CN" dirty="0" err="1">
                <a:solidFill>
                  <a:srgbClr val="252525"/>
                </a:solidFill>
                <a:effectLst/>
              </a:rPr>
              <a:t>Mudan</a:t>
            </a:r>
            <a:r>
              <a:rPr lang="en-US" altLang="zh-CN" dirty="0">
                <a:solidFill>
                  <a:srgbClr val="252525"/>
                </a:solidFill>
                <a:effectLst/>
              </a:rPr>
              <a:t>, a most beautiful flower in the world. When people walk in a park in the spring, they are close to nature, and they are surrounded by a wide range of flowers and trees including </a:t>
            </a:r>
            <a:r>
              <a:rPr lang="en-US" altLang="zh-CN" dirty="0" err="1">
                <a:solidFill>
                  <a:srgbClr val="252525"/>
                </a:solidFill>
                <a:effectLst/>
              </a:rPr>
              <a:t>Mudan</a:t>
            </a:r>
            <a:r>
              <a:rPr lang="en-US" altLang="zh-CN" dirty="0">
                <a:solidFill>
                  <a:srgbClr val="252525"/>
                </a:solidFill>
                <a:effectLst/>
              </a:rPr>
              <a:t>. Flowers are full blooms and fragrance of the blossoms filled </a:t>
            </a:r>
            <a:r>
              <a:rPr lang="en-US" altLang="zh-CN" dirty="0">
                <a:solidFill>
                  <a:srgbClr val="252525"/>
                </a:solidFill>
              </a:rPr>
              <a:t>the air, it put people in a good mood.</a:t>
            </a:r>
            <a:endParaRPr lang="en-US" altLang="zh-CN" dirty="0">
              <a:solidFill>
                <a:srgbClr val="252525"/>
              </a:solidFill>
              <a:effectLst/>
            </a:endParaRPr>
          </a:p>
        </p:txBody>
      </p:sp>
    </p:spTree>
    <p:extLst>
      <p:ext uri="{BB962C8B-B14F-4D97-AF65-F5344CB8AC3E}">
        <p14:creationId xmlns:p14="http://schemas.microsoft.com/office/powerpoint/2010/main" val="6326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BDFAFF"/>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are the differences between modern towns and moderns' cities?</a:t>
            </a:r>
          </a:p>
          <a:p>
            <a:pPr marL="457200" indent="-457200" algn="l">
              <a:buFont typeface="+mj-lt"/>
              <a:buAutoNum type="arabicPeriod"/>
            </a:pPr>
            <a:r>
              <a:rPr lang="en-US" altLang="zh-CN" dirty="0"/>
              <a:t>Why do some people like to visit historical cities?</a:t>
            </a:r>
          </a:p>
          <a:p>
            <a:pPr marL="457200" indent="-457200" algn="l">
              <a:buFont typeface="+mj-lt"/>
              <a:buAutoNum type="arabicPeriod"/>
            </a:pPr>
            <a:r>
              <a:rPr lang="en-US" altLang="zh-CN" dirty="0"/>
              <a:t>Do you think it is hard to protect historical buildings?</a:t>
            </a:r>
          </a:p>
          <a:p>
            <a:pPr marL="457200" indent="-457200" algn="l">
              <a:buFont typeface="+mj-lt"/>
              <a:buAutoNum type="arabicPeriod"/>
            </a:pPr>
            <a:r>
              <a:rPr lang="en-US" altLang="zh-CN" dirty="0"/>
              <a:t>Who should be responsible for protecting historical building?</a:t>
            </a:r>
            <a:endParaRPr lang="zh-CN" altLang="en-US" dirty="0"/>
          </a:p>
        </p:txBody>
      </p:sp>
    </p:spTree>
    <p:extLst>
      <p:ext uri="{BB962C8B-B14F-4D97-AF65-F5344CB8AC3E}">
        <p14:creationId xmlns:p14="http://schemas.microsoft.com/office/powerpoint/2010/main" val="241791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person who always has interesting ideas or opinions</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How you knew him/her</a:t>
            </a:r>
          </a:p>
          <a:p>
            <a:pPr algn="l"/>
            <a:r>
              <a:rPr lang="en-US" altLang="zh-CN" dirty="0"/>
              <a:t>What this person does</a:t>
            </a:r>
          </a:p>
          <a:p>
            <a:pPr algn="l"/>
            <a:r>
              <a:rPr lang="en-US" altLang="zh-CN" dirty="0"/>
              <a:t>And explain why you think his/her ideas or opinions are interesting</a:t>
            </a:r>
            <a:endParaRPr lang="zh-CN" altLang="en-US" dirty="0"/>
          </a:p>
        </p:txBody>
      </p:sp>
    </p:spTree>
    <p:extLst>
      <p:ext uri="{BB962C8B-B14F-4D97-AF65-F5344CB8AC3E}">
        <p14:creationId xmlns:p14="http://schemas.microsoft.com/office/powerpoint/2010/main" val="2763815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BD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place in your country that you think is interesting</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Where it is</a:t>
            </a:r>
          </a:p>
          <a:p>
            <a:pPr algn="l"/>
            <a:r>
              <a:rPr lang="en-US" altLang="zh-CN" dirty="0"/>
              <a:t>How you knew it</a:t>
            </a:r>
          </a:p>
          <a:p>
            <a:pPr algn="l"/>
            <a:r>
              <a:rPr lang="en-US" altLang="zh-CN" dirty="0"/>
              <a:t>What special features it has</a:t>
            </a:r>
          </a:p>
          <a:p>
            <a:pPr algn="l"/>
            <a:r>
              <a:rPr lang="en-US" altLang="zh-CN" dirty="0"/>
              <a:t>And explain why you think it is interesting</a:t>
            </a:r>
            <a:endParaRPr lang="zh-CN" altLang="en-US" dirty="0"/>
          </a:p>
        </p:txBody>
      </p:sp>
    </p:spTree>
    <p:extLst>
      <p:ext uri="{BB962C8B-B14F-4D97-AF65-F5344CB8AC3E}">
        <p14:creationId xmlns:p14="http://schemas.microsoft.com/office/powerpoint/2010/main" val="2702771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BDFAFF"/>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endParaRPr lang="en-US" altLang="zh-CN" dirty="0">
              <a:solidFill>
                <a:srgbClr val="252525"/>
              </a:solidFill>
              <a:effectLst/>
            </a:endParaRPr>
          </a:p>
          <a:p>
            <a:pPr algn="l"/>
            <a:r>
              <a:rPr lang="en-US" altLang="zh-CN" dirty="0">
                <a:solidFill>
                  <a:srgbClr val="252525"/>
                </a:solidFill>
                <a:effectLst/>
              </a:rPr>
              <a:t>Luoyang is a beautiful city in Henan province. I heard it from my parents, it is famous as the "capital of 13 dynasties”. So, it has a profound cultural background and many great scenic spot such as Longmen </a:t>
            </a:r>
            <a:r>
              <a:rPr lang="en-US" altLang="zh-CN" dirty="0" err="1">
                <a:solidFill>
                  <a:srgbClr val="252525"/>
                </a:solidFill>
                <a:effectLst/>
              </a:rPr>
              <a:t>Shiku</a:t>
            </a:r>
            <a:r>
              <a:rPr lang="en-US" altLang="zh-CN" dirty="0">
                <a:solidFill>
                  <a:srgbClr val="252525"/>
                </a:solidFill>
                <a:effectLst/>
              </a:rPr>
              <a:t>. A lot of people went there, especially those who are history lover, they posted pictures and glowing reviews about the place on social media, so it goes viral on the internet recently. Luoyang also famous for the </a:t>
            </a:r>
            <a:r>
              <a:rPr lang="en-US" altLang="zh-CN" dirty="0" err="1">
                <a:solidFill>
                  <a:srgbClr val="252525"/>
                </a:solidFill>
                <a:effectLst/>
              </a:rPr>
              <a:t>Mudan</a:t>
            </a:r>
            <a:r>
              <a:rPr lang="en-US" altLang="zh-CN" dirty="0">
                <a:solidFill>
                  <a:srgbClr val="252525"/>
                </a:solidFill>
                <a:effectLst/>
              </a:rPr>
              <a:t>, a most beautiful flower in the world. When people walk in a park in the spring, they are close to nature, and they are surrounded by a wide range of flowers and trees including </a:t>
            </a:r>
            <a:r>
              <a:rPr lang="en-US" altLang="zh-CN" dirty="0" err="1">
                <a:solidFill>
                  <a:srgbClr val="252525"/>
                </a:solidFill>
                <a:effectLst/>
              </a:rPr>
              <a:t>Mudan</a:t>
            </a:r>
            <a:r>
              <a:rPr lang="en-US" altLang="zh-CN" dirty="0">
                <a:solidFill>
                  <a:srgbClr val="252525"/>
                </a:solidFill>
                <a:effectLst/>
              </a:rPr>
              <a:t>. Flowers are full blooms and fragrance of the blossoms filled </a:t>
            </a:r>
            <a:r>
              <a:rPr lang="en-US" altLang="zh-CN" dirty="0">
                <a:solidFill>
                  <a:srgbClr val="252525"/>
                </a:solidFill>
              </a:rPr>
              <a:t>the air, it put people in a good mood.</a:t>
            </a:r>
            <a:endParaRPr lang="en-US" altLang="zh-CN" dirty="0">
              <a:solidFill>
                <a:srgbClr val="252525"/>
              </a:solidFill>
              <a:effectLst/>
            </a:endParaRPr>
          </a:p>
        </p:txBody>
      </p:sp>
    </p:spTree>
    <p:extLst>
      <p:ext uri="{BB962C8B-B14F-4D97-AF65-F5344CB8AC3E}">
        <p14:creationId xmlns:p14="http://schemas.microsoft.com/office/powerpoint/2010/main" val="394777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BDFAFF"/>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How can people access travel information?</a:t>
            </a:r>
          </a:p>
          <a:p>
            <a:pPr marL="457200" indent="-457200" algn="l">
              <a:buFont typeface="+mj-lt"/>
              <a:buAutoNum type="arabicPeriod"/>
            </a:pPr>
            <a:r>
              <a:rPr lang="en-US" altLang="zh-CN" dirty="0"/>
              <a:t>Do people have different personalities in different regions of your country?</a:t>
            </a:r>
          </a:p>
          <a:p>
            <a:pPr marL="457200" indent="-457200" algn="l">
              <a:buFont typeface="+mj-lt"/>
              <a:buAutoNum type="arabicPeriod"/>
            </a:pPr>
            <a:r>
              <a:rPr lang="en-US" altLang="zh-CN" dirty="0"/>
              <a:t>What causes the differences between different regions of your country?</a:t>
            </a:r>
          </a:p>
          <a:p>
            <a:pPr marL="457200" indent="-457200" algn="l">
              <a:buFont typeface="+mj-lt"/>
              <a:buAutoNum type="arabicPeriod"/>
            </a:pPr>
            <a:r>
              <a:rPr lang="en-US" altLang="zh-CN" dirty="0"/>
              <a:t>Is it just youngsters who like to try new things, or do people of your parents’ age also like to try new things?</a:t>
            </a:r>
          </a:p>
          <a:p>
            <a:pPr marL="457200" indent="-457200" algn="l">
              <a:buFont typeface="+mj-lt"/>
              <a:buAutoNum type="arabicPeriod"/>
            </a:pPr>
            <a:r>
              <a:rPr lang="en-US" altLang="zh-CN" dirty="0"/>
              <a:t>Is a great tourist destination also a good place to live?</a:t>
            </a:r>
          </a:p>
          <a:p>
            <a:pPr marL="457200" indent="-457200" algn="l">
              <a:buFont typeface="+mj-lt"/>
              <a:buAutoNum type="arabicPeriod"/>
            </a:pPr>
            <a:r>
              <a:rPr lang="en-US" altLang="zh-CN" dirty="0"/>
              <a:t>Why do people who go to live in small towns think these towns are more interesting than the big cities?</a:t>
            </a:r>
            <a:endParaRPr lang="zh-CN" altLang="en-US" dirty="0"/>
          </a:p>
        </p:txBody>
      </p:sp>
    </p:spTree>
    <p:extLst>
      <p:ext uri="{BB962C8B-B14F-4D97-AF65-F5344CB8AC3E}">
        <p14:creationId xmlns:p14="http://schemas.microsoft.com/office/powerpoint/2010/main" val="81341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rule</a:t>
            </a:r>
            <a:r>
              <a:rPr lang="zh-CN" altLang="en-US" sz="3200" dirty="0"/>
              <a:t> </a:t>
            </a:r>
            <a:r>
              <a:rPr lang="en-US" altLang="zh-CN" sz="3200" dirty="0"/>
              <a:t>that</a:t>
            </a:r>
            <a:r>
              <a:rPr lang="zh-CN" altLang="en-US" sz="3200" dirty="0"/>
              <a:t> </a:t>
            </a:r>
            <a:r>
              <a:rPr lang="en-US" altLang="zh-CN" sz="3200" dirty="0"/>
              <a:t>is</a:t>
            </a:r>
            <a:r>
              <a:rPr lang="zh-CN" altLang="en-US" sz="3200" dirty="0"/>
              <a:t> </a:t>
            </a:r>
            <a:r>
              <a:rPr lang="en-US" altLang="zh-CN" sz="3200" dirty="0"/>
              <a:t>important in your school or at work</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What the rule is about</a:t>
            </a:r>
          </a:p>
          <a:p>
            <a:pPr algn="l"/>
            <a:r>
              <a:rPr lang="en-US" altLang="zh-CN" dirty="0"/>
              <a:t>What happens when people break the rule</a:t>
            </a:r>
          </a:p>
          <a:p>
            <a:pPr algn="l"/>
            <a:r>
              <a:rPr lang="en-US" altLang="zh-CN" dirty="0"/>
              <a:t>Why you think it is an important rule</a:t>
            </a:r>
          </a:p>
          <a:p>
            <a:pPr algn="l"/>
            <a:r>
              <a:rPr lang="en-US" altLang="zh-CN" dirty="0"/>
              <a:t>And explain how you feel about the rule</a:t>
            </a:r>
            <a:endParaRPr lang="zh-CN" altLang="en-US" dirty="0"/>
          </a:p>
        </p:txBody>
      </p:sp>
    </p:spTree>
    <p:extLst>
      <p:ext uri="{BB962C8B-B14F-4D97-AF65-F5344CB8AC3E}">
        <p14:creationId xmlns:p14="http://schemas.microsoft.com/office/powerpoint/2010/main" val="3423025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rPr>
              <a:t>The first year in my university, our manager introduce a rule to us, no phones are allowed during each class, student must hand in their phones to the teacher, and they can only get them back after the class. Schools want all of us take it seriously, those who fail to obey this regulation will be punished, ranging from a small fine to school service, or even perhaps those repeat offenders will be given warning letters. The positive influence is that we can complete focus on the class, this rule is put in place to create a better learning environment. Sometimes, when we see any message popping up on our screen, we may check it out, it distract up away from the class. Without this distraction, we find it easier to stay focused on what teacher is saying, and it helps me develop better study habits become more attentive and disciplined.</a:t>
            </a:r>
            <a:endParaRPr lang="en-US" altLang="zh-CN" dirty="0">
              <a:solidFill>
                <a:srgbClr val="252525"/>
              </a:solidFill>
              <a:effectLst/>
            </a:endParaRPr>
          </a:p>
        </p:txBody>
      </p:sp>
    </p:spTree>
    <p:extLst>
      <p:ext uri="{BB962C8B-B14F-4D97-AF65-F5344CB8AC3E}">
        <p14:creationId xmlns:p14="http://schemas.microsoft.com/office/powerpoint/2010/main" val="143318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rules could children follow at home in your country?</a:t>
            </a:r>
          </a:p>
          <a:p>
            <a:pPr marL="457200" indent="-457200" algn="l">
              <a:buFont typeface="+mj-lt"/>
              <a:buAutoNum type="arabicPeriod"/>
            </a:pPr>
            <a:r>
              <a:rPr lang="en-US" altLang="zh-CN" dirty="0"/>
              <a:t>On what occasions can children be forgiven if they don’t follow some rules?</a:t>
            </a:r>
          </a:p>
          <a:p>
            <a:pPr marL="457200" indent="-457200" algn="l">
              <a:buFont typeface="+mj-lt"/>
              <a:buAutoNum type="arabicPeriod"/>
            </a:pPr>
            <a:r>
              <a:rPr lang="en-US" altLang="zh-CN" dirty="0"/>
              <a:t>What rules should people follow when using public transport?</a:t>
            </a:r>
          </a:p>
          <a:p>
            <a:pPr marL="457200" indent="-457200" algn="l">
              <a:buFont typeface="+mj-lt"/>
              <a:buAutoNum type="arabicPeriod"/>
            </a:pPr>
            <a:r>
              <a:rPr lang="en-US" altLang="zh-CN" dirty="0"/>
              <a:t>When people break rules, how would they be punished in your country (China)?</a:t>
            </a:r>
            <a:endParaRPr lang="zh-CN" altLang="en-US" dirty="0"/>
          </a:p>
        </p:txBody>
      </p:sp>
    </p:spTree>
    <p:extLst>
      <p:ext uri="{BB962C8B-B14F-4D97-AF65-F5344CB8AC3E}">
        <p14:creationId xmlns:p14="http://schemas.microsoft.com/office/powerpoint/2010/main" val="2469107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sportsperson you admire</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he/she is</a:t>
            </a:r>
          </a:p>
          <a:p>
            <a:pPr algn="l"/>
            <a:r>
              <a:rPr lang="en-US" altLang="zh-CN" dirty="0"/>
              <a:t>How you know about him/her</a:t>
            </a:r>
          </a:p>
          <a:p>
            <a:pPr algn="l"/>
            <a:r>
              <a:rPr lang="en-US" altLang="zh-CN" dirty="0"/>
              <a:t>What achievement he/she has made</a:t>
            </a:r>
          </a:p>
          <a:p>
            <a:pPr algn="l"/>
            <a:r>
              <a:rPr lang="en-US" altLang="zh-CN" dirty="0"/>
              <a:t>And explain why you admire him/her</a:t>
            </a:r>
            <a:endParaRPr lang="zh-CN" altLang="en-US" dirty="0"/>
          </a:p>
        </p:txBody>
      </p:sp>
    </p:spTree>
    <p:extLst>
      <p:ext uri="{BB962C8B-B14F-4D97-AF65-F5344CB8AC3E}">
        <p14:creationId xmlns:p14="http://schemas.microsoft.com/office/powerpoint/2010/main" val="128335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Liu Xiang. Liu Xiang is a household name in my country, he was the first Chinese athlete who won a world champion almost 20 years ago, it’s a miracle not just in my country but also in Asia. My friend Daniel is a huge fan of Liu Xiang, he always said how professional Liu Xiang is. I first knew Liu Xiang 2 years ago, I heard a stunning speech by him that talk about his sports career, and his words left a mark on me. He said he spent all day on training, I touched by his sports spirit. Running is a high-impact sport that can frequently lead to injuries to his knees and ankles, but he never gave up throughout his career. He stuck to our dream, fight for us. </a:t>
            </a:r>
            <a:r>
              <a:rPr lang="en-US" altLang="zh-CN" dirty="0">
                <a:solidFill>
                  <a:srgbClr val="252525"/>
                </a:solidFill>
                <a:effectLst/>
              </a:rPr>
              <a:t>His determination and inspiring spirit encourage me to stick to my dream.</a:t>
            </a:r>
          </a:p>
        </p:txBody>
      </p:sp>
    </p:spTree>
    <p:extLst>
      <p:ext uri="{BB962C8B-B14F-4D97-AF65-F5344CB8AC3E}">
        <p14:creationId xmlns:p14="http://schemas.microsoft.com/office/powerpoint/2010/main" val="1533560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Should students have physical education and do sports at school?</a:t>
            </a:r>
          </a:p>
          <a:p>
            <a:pPr marL="457200" indent="-457200" algn="l">
              <a:buFont typeface="+mj-lt"/>
              <a:buAutoNum type="arabicPeriod"/>
            </a:pPr>
            <a:r>
              <a:rPr lang="en-US" altLang="zh-CN" dirty="0"/>
              <a:t>What qualities make an athlete?</a:t>
            </a:r>
          </a:p>
          <a:p>
            <a:pPr marL="457200" indent="-457200" algn="l">
              <a:buFont typeface="+mj-lt"/>
              <a:buAutoNum type="arabicPeriod"/>
            </a:pPr>
            <a:r>
              <a:rPr lang="en-US" altLang="zh-CN" dirty="0"/>
              <a:t>Is talent important in sports?</a:t>
            </a:r>
          </a:p>
          <a:p>
            <a:pPr marL="457200" indent="-457200" algn="l">
              <a:buFont typeface="+mj-lt"/>
              <a:buAutoNum type="arabicPeriod"/>
            </a:pPr>
            <a:r>
              <a:rPr lang="en-US" altLang="zh-CN" dirty="0"/>
              <a:t>Is it easy to identify children’s talents?</a:t>
            </a:r>
          </a:p>
          <a:p>
            <a:pPr marL="457200" indent="-457200" algn="l">
              <a:buFont typeface="+mj-lt"/>
              <a:buAutoNum type="arabicPeriod"/>
            </a:pPr>
            <a:r>
              <a:rPr lang="en-US" altLang="zh-CN" dirty="0"/>
              <a:t>What is the most popular sport in your country?</a:t>
            </a:r>
            <a:endParaRPr lang="zh-CN" altLang="en-US" dirty="0"/>
          </a:p>
        </p:txBody>
      </p:sp>
    </p:spTree>
    <p:extLst>
      <p:ext uri="{BB962C8B-B14F-4D97-AF65-F5344CB8AC3E}">
        <p14:creationId xmlns:p14="http://schemas.microsoft.com/office/powerpoint/2010/main" val="1935688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difficult task you completed at work/study that you felt proud of</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What the task was</a:t>
            </a:r>
          </a:p>
          <a:p>
            <a:pPr algn="l"/>
            <a:r>
              <a:rPr lang="en-US" altLang="zh-CN" dirty="0"/>
              <a:t>How you complete it</a:t>
            </a:r>
          </a:p>
          <a:p>
            <a:pPr algn="l"/>
            <a:r>
              <a:rPr lang="en-US" altLang="zh-CN" dirty="0"/>
              <a:t>Why the task was difficult</a:t>
            </a:r>
          </a:p>
          <a:p>
            <a:pPr algn="l"/>
            <a:r>
              <a:rPr lang="en-US" altLang="zh-CN" dirty="0"/>
              <a:t>And explain how you felt about it</a:t>
            </a:r>
            <a:endParaRPr lang="zh-CN" altLang="en-US" dirty="0"/>
          </a:p>
        </p:txBody>
      </p:sp>
    </p:spTree>
    <p:extLst>
      <p:ext uri="{BB962C8B-B14F-4D97-AF65-F5344CB8AC3E}">
        <p14:creationId xmlns:p14="http://schemas.microsoft.com/office/powerpoint/2010/main" val="355972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is the owner of chain of coffee shops, and he achieve success by his interesting ideas. Alex become a household name in my city, a lot of people knew who he is, and they went to his coffee shop, especially those who are coffee lover. My friend Daniel is a huge fan of Alex, and he always said how many coffee shops Alex own, which made me interested in Alex. I first knew Alex 2 years ago, I heard a stunning speech by him on TikTok, and his words left a mark on me. He started up his business 5 years ago when he still a student, he took a loan from his parents to open his first coffee shop. In just 5 years, there were total of 100 coffee shops spread over the city. Alex achieve success by his innovative, creative business ideas, he host a free weekly session in his coffee shops, where patiently share step-to-step procedure for making coffee with their customers. A lot of people went there, they posted glowing reviews about his coffee shop on social media, so it goes viral and became a hot pot on the internet.</a:t>
            </a:r>
            <a:endParaRPr lang="zh-CN" altLang="en-US" dirty="0"/>
          </a:p>
        </p:txBody>
      </p:sp>
    </p:spTree>
    <p:extLst>
      <p:ext uri="{BB962C8B-B14F-4D97-AF65-F5344CB8AC3E}">
        <p14:creationId xmlns:p14="http://schemas.microsoft.com/office/powerpoint/2010/main" val="222004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rPr>
              <a:t>As you know, I’m applying PhD program now. Due to the fierce competition, it's easier for those who published top conference paper to apply their ideal college. So, since the middle of last year, I started a research project about video humor detection. At that time, I’m not familiar with the area, so I did thorough research by reading a lot of related papers and designed a novel approach to address the new problem. </a:t>
            </a:r>
            <a:r>
              <a:rPr lang="en-US" altLang="zh-CN" dirty="0">
                <a:solidFill>
                  <a:srgbClr val="252525"/>
                </a:solidFill>
                <a:effectLst/>
              </a:rPr>
              <a:t>It’s hard to make an original idea into a high-quality paper that can be published.</a:t>
            </a:r>
            <a:r>
              <a:rPr lang="en-US" altLang="zh-CN" dirty="0">
                <a:solidFill>
                  <a:srgbClr val="252525"/>
                </a:solidFill>
              </a:rPr>
              <a:t> I did experiments day in and day out to improve performance of the approach, It was a time of physical and mental fatigue. Through constant effort, I finished the research project, and my paper was accepted by European Conference on Artificial Intelligence, also known as ECAI. This paper lift my resume and support me in applying the PhD program. I am proud that I’ve been able to finish a complete research project.</a:t>
            </a:r>
            <a:endParaRPr lang="en-US" altLang="zh-CN" dirty="0">
              <a:solidFill>
                <a:srgbClr val="252525"/>
              </a:solidFill>
              <a:effectLst/>
            </a:endParaRPr>
          </a:p>
        </p:txBody>
      </p:sp>
    </p:spTree>
    <p:extLst>
      <p:ext uri="{BB962C8B-B14F-4D97-AF65-F5344CB8AC3E}">
        <p14:creationId xmlns:p14="http://schemas.microsoft.com/office/powerpoint/2010/main" val="2490005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are the things that make people feel proud of?</a:t>
            </a:r>
          </a:p>
          <a:p>
            <a:pPr marL="457200" indent="-457200" algn="l">
              <a:buFont typeface="+mj-lt"/>
              <a:buAutoNum type="arabicPeriod"/>
            </a:pPr>
            <a:r>
              <a:rPr lang="en-US" altLang="zh-CN" dirty="0"/>
              <a:t>Do people often feel proud of themselves when they complete a difficult task?</a:t>
            </a:r>
          </a:p>
          <a:p>
            <a:pPr marL="457200" indent="-457200" algn="l">
              <a:buFont typeface="+mj-lt"/>
              <a:buAutoNum type="arabicPeriod"/>
            </a:pPr>
            <a:r>
              <a:rPr lang="en-US" altLang="zh-CN" dirty="0"/>
              <a:t>What challenges do young people face today?</a:t>
            </a:r>
          </a:p>
          <a:p>
            <a:pPr marL="457200" indent="-457200" algn="l">
              <a:buFont typeface="+mj-lt"/>
              <a:buAutoNum type="arabicPeriod"/>
            </a:pPr>
            <a:r>
              <a:rPr lang="en-US" altLang="zh-CN" dirty="0"/>
              <a:t>How do young people handle difficult or challenging tasks?</a:t>
            </a:r>
            <a:endParaRPr lang="zh-CN" altLang="en-US" dirty="0"/>
          </a:p>
        </p:txBody>
      </p:sp>
    </p:spTree>
    <p:extLst>
      <p:ext uri="{BB962C8B-B14F-4D97-AF65-F5344CB8AC3E}">
        <p14:creationId xmlns:p14="http://schemas.microsoft.com/office/powerpoint/2010/main" val="807580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an occasion when you waited a long time for a nice thing</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When it happened</a:t>
            </a:r>
          </a:p>
          <a:p>
            <a:pPr algn="l"/>
            <a:r>
              <a:rPr lang="en-US" altLang="zh-CN" dirty="0"/>
              <a:t>What the nice thing was</a:t>
            </a:r>
          </a:p>
          <a:p>
            <a:pPr algn="l"/>
            <a:r>
              <a:rPr lang="en-US" altLang="zh-CN" dirty="0"/>
              <a:t>Why you waited for a long time</a:t>
            </a:r>
          </a:p>
          <a:p>
            <a:pPr algn="l"/>
            <a:r>
              <a:rPr lang="en-US" altLang="zh-CN" dirty="0"/>
              <a:t>And explain how you felt about the experience</a:t>
            </a:r>
            <a:endParaRPr lang="zh-CN" altLang="en-US" dirty="0"/>
          </a:p>
        </p:txBody>
      </p:sp>
    </p:spTree>
    <p:extLst>
      <p:ext uri="{BB962C8B-B14F-4D97-AF65-F5344CB8AC3E}">
        <p14:creationId xmlns:p14="http://schemas.microsoft.com/office/powerpoint/2010/main" val="3458557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rPr>
              <a:t>As you know, I’m applying PhD program now. Due to the fierce competition, it's easier for those who published conference paper to apply their ideal college. So, since the middle of last year, I started a research project about video humor detection. After doing thorough research by reading a lot of related papers and doing day in and day out experiments to improve performance of my novel approach, I finished the research project and wrote it into a paper. But you know, it’s hard to make an original idea into a high-quality academic paper. Now, the paper is under review, I’m waiting for the paper acceptance result. If the paper could be accepted, it will lift my resume and support me in applying the PhD program. The wait was exhausting for me because the result is very important to me.</a:t>
            </a:r>
          </a:p>
        </p:txBody>
      </p:sp>
    </p:spTree>
    <p:extLst>
      <p:ext uri="{BB962C8B-B14F-4D97-AF65-F5344CB8AC3E}">
        <p14:creationId xmlns:p14="http://schemas.microsoft.com/office/powerpoint/2010/main" val="1949700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On what occasions do people have to wait for a long time?</a:t>
            </a:r>
          </a:p>
          <a:p>
            <a:pPr marL="457200" indent="-457200" algn="l">
              <a:buFont typeface="+mj-lt"/>
              <a:buAutoNum type="arabicPeriod"/>
            </a:pPr>
            <a:r>
              <a:rPr lang="en-US" altLang="zh-CN" dirty="0"/>
              <a:t>What do people do while waiting?</a:t>
            </a:r>
          </a:p>
          <a:p>
            <a:pPr marL="457200" indent="-457200" algn="l">
              <a:buFont typeface="+mj-lt"/>
              <a:buAutoNum type="arabicPeriod"/>
            </a:pPr>
            <a:r>
              <a:rPr lang="en-US" altLang="zh-CN" dirty="0"/>
              <a:t>Are most people patient while waiting?</a:t>
            </a:r>
          </a:p>
          <a:p>
            <a:pPr marL="457200" indent="-457200" algn="l">
              <a:buFont typeface="+mj-lt"/>
              <a:buAutoNum type="arabicPeriod"/>
            </a:pPr>
            <a:r>
              <a:rPr lang="en-US" altLang="zh-CN" dirty="0"/>
              <a:t>Do you like to wait for a long time? Why?</a:t>
            </a:r>
          </a:p>
          <a:p>
            <a:pPr marL="457200" indent="-457200" algn="l">
              <a:buFont typeface="+mj-lt"/>
              <a:buAutoNum type="arabicPeriod"/>
            </a:pPr>
            <a:r>
              <a:rPr lang="en-US" altLang="zh-CN" dirty="0"/>
              <a:t>Why do most children have difficulties waiting for a long time?</a:t>
            </a:r>
          </a:p>
          <a:p>
            <a:pPr marL="457200" indent="-457200" algn="l">
              <a:buFont typeface="+mj-lt"/>
              <a:buAutoNum type="arabicPeriod"/>
            </a:pPr>
            <a:r>
              <a:rPr lang="en-US" altLang="zh-CN" dirty="0"/>
              <a:t>Do people queue consciously while waiting for the subway train?</a:t>
            </a:r>
            <a:endParaRPr lang="zh-CN" altLang="en-US" dirty="0"/>
          </a:p>
        </p:txBody>
      </p:sp>
    </p:spTree>
    <p:extLst>
      <p:ext uri="{BB962C8B-B14F-4D97-AF65-F5344CB8AC3E}">
        <p14:creationId xmlns:p14="http://schemas.microsoft.com/office/powerpoint/2010/main" val="996331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an exciting activity you did with others</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What you did</a:t>
            </a:r>
          </a:p>
          <a:p>
            <a:pPr algn="l"/>
            <a:r>
              <a:rPr lang="en-US" altLang="zh-CN" dirty="0"/>
              <a:t>Where and when you did this</a:t>
            </a:r>
          </a:p>
          <a:p>
            <a:pPr algn="l"/>
            <a:r>
              <a:rPr lang="en-US" altLang="zh-CN" dirty="0"/>
              <a:t>Who you shared the activity with</a:t>
            </a:r>
          </a:p>
          <a:p>
            <a:pPr algn="l"/>
            <a:r>
              <a:rPr lang="en-US" altLang="zh-CN" dirty="0"/>
              <a:t>And explain why this activity was new or exciting for you</a:t>
            </a:r>
            <a:endParaRPr lang="zh-CN" altLang="en-US" dirty="0"/>
          </a:p>
        </p:txBody>
      </p:sp>
    </p:spTree>
    <p:extLst>
      <p:ext uri="{BB962C8B-B14F-4D97-AF65-F5344CB8AC3E}">
        <p14:creationId xmlns:p14="http://schemas.microsoft.com/office/powerpoint/2010/main" val="2083428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rPr>
              <a:t>As you know, I’m applying PhD program now. Due to the fierce competition, it's easier for those who published top conference paper to apply their ideal college. So, since the middle of last year, I started a research project about video humor detection with my classmate under same tutor. At that time, we’re not familiar with the area, so we did thorough research by reading a lot of related papers and designed a novel approach to address the new problem. </a:t>
            </a:r>
            <a:r>
              <a:rPr lang="en-US" altLang="zh-CN" dirty="0">
                <a:solidFill>
                  <a:srgbClr val="252525"/>
                </a:solidFill>
                <a:effectLst/>
              </a:rPr>
              <a:t>It’s hard to make an original idea into a high-quality paper that could be published.</a:t>
            </a:r>
            <a:r>
              <a:rPr lang="en-US" altLang="zh-CN" dirty="0">
                <a:solidFill>
                  <a:srgbClr val="252525"/>
                </a:solidFill>
              </a:rPr>
              <a:t> We did experiments day in and day out to improve performance of the approach, It was a time of physical and mental fatigue for us. Through constant effort, we finished the research project, and the paper was accepted by European Conference on Artificial Intelligence, also known as ECAI. We were all excited because the paper lift both of our resume and support me in applying the PhD program.</a:t>
            </a:r>
            <a:endParaRPr lang="en-US" altLang="zh-CN" dirty="0">
              <a:solidFill>
                <a:srgbClr val="252525"/>
              </a:solidFill>
              <a:effectLst/>
            </a:endParaRPr>
          </a:p>
        </p:txBody>
      </p:sp>
    </p:spTree>
    <p:extLst>
      <p:ext uri="{BB962C8B-B14F-4D97-AF65-F5344CB8AC3E}">
        <p14:creationId xmlns:p14="http://schemas.microsoft.com/office/powerpoint/2010/main" val="2375232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kinds of exciting activities that young people like to do in your country?</a:t>
            </a:r>
          </a:p>
          <a:p>
            <a:pPr marL="457200" indent="-457200" algn="l">
              <a:buFont typeface="+mj-lt"/>
              <a:buAutoNum type="arabicPeriod"/>
            </a:pPr>
            <a:r>
              <a:rPr lang="en-US" altLang="zh-CN" dirty="0"/>
              <a:t>Why do people choose to do exciting activities, such as extreme sports?</a:t>
            </a:r>
          </a:p>
          <a:p>
            <a:pPr marL="457200" indent="-457200" algn="l">
              <a:buFont typeface="+mj-lt"/>
              <a:buAutoNum type="arabicPeriod"/>
            </a:pPr>
            <a:r>
              <a:rPr lang="en-US" altLang="zh-CN" dirty="0"/>
              <a:t>Why are some people reluctant to try new things?</a:t>
            </a:r>
          </a:p>
          <a:p>
            <a:pPr marL="457200" indent="-457200" algn="l">
              <a:buFont typeface="+mj-lt"/>
              <a:buAutoNum type="arabicPeriod"/>
            </a:pPr>
            <a:r>
              <a:rPr lang="en-US" altLang="zh-CN" dirty="0"/>
              <a:t>How do people benefit from trying new things?</a:t>
            </a:r>
            <a:endParaRPr lang="zh-CN" altLang="en-US" dirty="0"/>
          </a:p>
        </p:txBody>
      </p:sp>
    </p:spTree>
    <p:extLst>
      <p:ext uri="{BB962C8B-B14F-4D97-AF65-F5344CB8AC3E}">
        <p14:creationId xmlns:p14="http://schemas.microsoft.com/office/powerpoint/2010/main" val="34468542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area of science (biology, robotics, etc.) that you are interested in and would like to learn more about</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Which area it is</a:t>
            </a:r>
          </a:p>
          <a:p>
            <a:pPr algn="l"/>
            <a:r>
              <a:rPr lang="en-US" altLang="zh-CN" dirty="0"/>
              <a:t>When and where you came to know this area</a:t>
            </a:r>
          </a:p>
          <a:p>
            <a:pPr algn="l"/>
            <a:r>
              <a:rPr lang="en-US" altLang="zh-CN" dirty="0"/>
              <a:t>How you get information about this area</a:t>
            </a:r>
          </a:p>
          <a:p>
            <a:pPr algn="l"/>
            <a:r>
              <a:rPr lang="en-US" altLang="zh-CN" dirty="0"/>
              <a:t>And explain why you are interested in this area</a:t>
            </a:r>
          </a:p>
        </p:txBody>
      </p:sp>
    </p:spTree>
    <p:extLst>
      <p:ext uri="{BB962C8B-B14F-4D97-AF65-F5344CB8AC3E}">
        <p14:creationId xmlns:p14="http://schemas.microsoft.com/office/powerpoint/2010/main" val="3235773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rPr>
              <a:t>As you know, I’m applying PhD program now. In my research for my master's degree, I focus on short-form video humor detection. I finish two academic paper about it, one was published in European Conference on Artificial Intelligence (also known as ECAI). I want to pursue for PhD because I had a research assumption that I want to achieve. I want to construct a framework by my professional knowledge that can automatically commentate the live e-sports competition, especially counter-strike, because the commentate environment for it is not good enough in my country. I think it’s meaningful to combine my major and interests to do research that can change people’s life.</a:t>
            </a:r>
            <a:endParaRPr lang="en-US" altLang="zh-CN" dirty="0">
              <a:solidFill>
                <a:srgbClr val="252525"/>
              </a:solidFill>
              <a:effectLst/>
            </a:endParaRPr>
          </a:p>
        </p:txBody>
      </p:sp>
    </p:spTree>
    <p:extLst>
      <p:ext uri="{BB962C8B-B14F-4D97-AF65-F5344CB8AC3E}">
        <p14:creationId xmlns:p14="http://schemas.microsoft.com/office/powerpoint/2010/main" val="301454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When do you think children start to have their own opinions?</a:t>
            </a:r>
          </a:p>
          <a:p>
            <a:pPr marL="457200" indent="-457200" algn="l">
              <a:buFont typeface="+mj-lt"/>
              <a:buAutoNum type="arabicPeriod"/>
            </a:pPr>
            <a:r>
              <a:rPr lang="en-US" altLang="zh-CN" dirty="0"/>
              <a:t>Are children’s opinions influenced by their parents?</a:t>
            </a:r>
          </a:p>
          <a:p>
            <a:pPr marL="457200" indent="-457200" algn="l">
              <a:buFont typeface="+mj-lt"/>
              <a:buAutoNum type="arabicPeriod"/>
            </a:pPr>
            <a:r>
              <a:rPr lang="en-US" altLang="zh-CN" dirty="0"/>
              <a:t>Who are smart children likely to be influenced by?</a:t>
            </a:r>
          </a:p>
          <a:p>
            <a:pPr marL="457200" indent="-457200" algn="l">
              <a:buFont typeface="+mj-lt"/>
              <a:buAutoNum type="arabicPeriod"/>
            </a:pPr>
            <a:r>
              <a:rPr lang="en-US" altLang="zh-CN" dirty="0"/>
              <a:t>How do inventors or philosophers come up with new ideas?</a:t>
            </a:r>
          </a:p>
          <a:p>
            <a:pPr marL="457200" indent="-457200" algn="l">
              <a:buFont typeface="+mj-lt"/>
              <a:buAutoNum type="arabicPeriod"/>
            </a:pPr>
            <a:r>
              <a:rPr lang="en-US" altLang="zh-CN" dirty="0"/>
              <a:t>Are there only old ideas from books or previous writers?</a:t>
            </a:r>
          </a:p>
          <a:p>
            <a:pPr marL="457200" indent="-457200" algn="l">
              <a:buFont typeface="+mj-lt"/>
              <a:buAutoNum type="arabicPeriod"/>
            </a:pPr>
            <a:r>
              <a:rPr lang="en-US" altLang="zh-CN" dirty="0"/>
              <a:t>What kind of people have lots of great ideas in your country?</a:t>
            </a:r>
            <a:endParaRPr lang="zh-CN" altLang="en-US" dirty="0"/>
          </a:p>
        </p:txBody>
      </p:sp>
    </p:spTree>
    <p:extLst>
      <p:ext uri="{BB962C8B-B14F-4D97-AF65-F5344CB8AC3E}">
        <p14:creationId xmlns:p14="http://schemas.microsoft.com/office/powerpoint/2010/main" val="27831310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Why do some children not like learning science at school?</a:t>
            </a:r>
          </a:p>
          <a:p>
            <a:pPr marL="457200" indent="-457200" algn="l">
              <a:buFont typeface="+mj-lt"/>
              <a:buAutoNum type="arabicPeriod"/>
            </a:pPr>
            <a:r>
              <a:rPr lang="en-US" altLang="zh-CN" dirty="0"/>
              <a:t>Is it important to study science at school?</a:t>
            </a:r>
          </a:p>
          <a:p>
            <a:pPr marL="457200" indent="-457200" algn="l">
              <a:buFont typeface="+mj-lt"/>
              <a:buAutoNum type="arabicPeriod"/>
            </a:pPr>
            <a:r>
              <a:rPr lang="en-US" altLang="zh-CN" dirty="0"/>
              <a:t>Which science subject is the most important for children to learn?</a:t>
            </a:r>
          </a:p>
          <a:p>
            <a:pPr marL="457200" indent="-457200" algn="l">
              <a:buFont typeface="+mj-lt"/>
              <a:buAutoNum type="arabicPeriod"/>
            </a:pPr>
            <a:r>
              <a:rPr lang="en-US" altLang="zh-CN" dirty="0"/>
              <a:t>Should people continue to study science after graduating from school?</a:t>
            </a:r>
          </a:p>
          <a:p>
            <a:pPr marL="457200" indent="-457200" algn="l">
              <a:buFont typeface="+mj-lt"/>
              <a:buAutoNum type="arabicPeriod"/>
            </a:pPr>
            <a:r>
              <a:rPr lang="en-US" altLang="zh-CN" dirty="0"/>
              <a:t>How do you get to know about scientific news?</a:t>
            </a:r>
          </a:p>
          <a:p>
            <a:pPr marL="457200" indent="-457200" algn="l">
              <a:buFont typeface="+mj-lt"/>
              <a:buAutoNum type="arabicPeriod"/>
            </a:pPr>
            <a:r>
              <a:rPr lang="en-US" altLang="zh-CN" dirty="0"/>
              <a:t>Should scientists explain the research process to the public?</a:t>
            </a:r>
            <a:endParaRPr lang="zh-CN" altLang="en-US" dirty="0"/>
          </a:p>
        </p:txBody>
      </p:sp>
    </p:spTree>
    <p:extLst>
      <p:ext uri="{BB962C8B-B14F-4D97-AF65-F5344CB8AC3E}">
        <p14:creationId xmlns:p14="http://schemas.microsoft.com/office/powerpoint/2010/main" val="5734153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period that changed your life</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When it was</a:t>
            </a:r>
          </a:p>
          <a:p>
            <a:pPr algn="l"/>
            <a:r>
              <a:rPr lang="en-US" altLang="zh-CN" dirty="0"/>
              <a:t>Who you were with</a:t>
            </a:r>
          </a:p>
          <a:p>
            <a:pPr algn="l"/>
            <a:r>
              <a:rPr lang="en-US" altLang="zh-CN" dirty="0"/>
              <a:t>What happened</a:t>
            </a:r>
          </a:p>
          <a:p>
            <a:pPr algn="l"/>
            <a:r>
              <a:rPr lang="en-US" altLang="zh-CN" dirty="0"/>
              <a:t>And explain why it changed your life</a:t>
            </a:r>
          </a:p>
        </p:txBody>
      </p:sp>
    </p:spTree>
    <p:extLst>
      <p:ext uri="{BB962C8B-B14F-4D97-AF65-F5344CB8AC3E}">
        <p14:creationId xmlns:p14="http://schemas.microsoft.com/office/powerpoint/2010/main" val="1384122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rPr>
              <a:t>As you know, I’m applying PhD program now. Due to the fierce competition, it's easier for those who published top conference paper to apply their ideal college. So, since the middle of last year, I started a research project about video humor detection. I did thorough research by reading a lot of related papers and designed a novel approach to address the new problem. I did experiments day in and day out to improve performance, It was a time of physical and mental fatigue. Through constant effort, my paper was accepted by European Conference on Artificial Intelligence, also known as ECAI. The experience make me feel a sense of achievement and I can do more in my major, so I decided to pursue PhD, the paper changed my life as a turning point. I think it’s meaningful to combine my major and interests to do research that can change people’s life.</a:t>
            </a:r>
            <a:endParaRPr lang="en-US" altLang="zh-CN" dirty="0">
              <a:solidFill>
                <a:srgbClr val="252525"/>
              </a:solidFill>
              <a:effectLst/>
            </a:endParaRPr>
          </a:p>
        </p:txBody>
      </p:sp>
    </p:spTree>
    <p:extLst>
      <p:ext uri="{BB962C8B-B14F-4D97-AF65-F5344CB8AC3E}">
        <p14:creationId xmlns:p14="http://schemas.microsoft.com/office/powerpoint/2010/main" val="15126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Do you like new things or changes in life?</a:t>
            </a:r>
          </a:p>
          <a:p>
            <a:pPr marL="457200" indent="-457200" algn="l">
              <a:buFont typeface="+mj-lt"/>
              <a:buAutoNum type="arabicPeriod"/>
            </a:pPr>
            <a:r>
              <a:rPr lang="en-US" altLang="zh-CN" dirty="0"/>
              <a:t>Why do some people quit and change jobs?</a:t>
            </a:r>
          </a:p>
          <a:p>
            <a:pPr marL="457200" indent="-457200" algn="l">
              <a:buFont typeface="+mj-lt"/>
              <a:buAutoNum type="arabicPeriod"/>
            </a:pPr>
            <a:r>
              <a:rPr lang="en-US" altLang="zh-CN" dirty="0"/>
              <a:t>How do you adapt to changes in life?</a:t>
            </a:r>
          </a:p>
          <a:p>
            <a:pPr marL="457200" indent="-457200" algn="l">
              <a:buFont typeface="+mj-lt"/>
              <a:buAutoNum type="arabicPeriod"/>
            </a:pPr>
            <a:r>
              <a:rPr lang="en-US" altLang="zh-CN" dirty="0"/>
              <a:t>What are the disadvantages when people keep making changes?</a:t>
            </a:r>
          </a:p>
          <a:p>
            <a:pPr marL="457200" indent="-457200" algn="l">
              <a:buFont typeface="+mj-lt"/>
              <a:buAutoNum type="arabicPeriod"/>
            </a:pPr>
            <a:r>
              <a:rPr lang="en-US" altLang="zh-CN" dirty="0"/>
              <a:t>When things like getting married or moving home happen, what kinds of things would you consider?</a:t>
            </a:r>
            <a:endParaRPr lang="zh-CN" altLang="en-US" dirty="0"/>
          </a:p>
        </p:txBody>
      </p:sp>
    </p:spTree>
    <p:extLst>
      <p:ext uri="{BB962C8B-B14F-4D97-AF65-F5344CB8AC3E}">
        <p14:creationId xmlns:p14="http://schemas.microsoft.com/office/powerpoint/2010/main" val="639862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an activity that made you feel tired</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When it happened</a:t>
            </a:r>
          </a:p>
          <a:p>
            <a:pPr algn="l"/>
            <a:r>
              <a:rPr lang="en-US" altLang="zh-CN" dirty="0"/>
              <a:t>Where it took place</a:t>
            </a:r>
          </a:p>
          <a:p>
            <a:pPr algn="l"/>
            <a:r>
              <a:rPr lang="en-US" altLang="zh-CN" dirty="0"/>
              <a:t>What the activity was</a:t>
            </a:r>
          </a:p>
          <a:p>
            <a:pPr algn="l"/>
            <a:r>
              <a:rPr lang="en-US" altLang="zh-CN" dirty="0"/>
              <a:t>And explain why it made you feel tired</a:t>
            </a:r>
          </a:p>
        </p:txBody>
      </p:sp>
    </p:spTree>
    <p:extLst>
      <p:ext uri="{BB962C8B-B14F-4D97-AF65-F5344CB8AC3E}">
        <p14:creationId xmlns:p14="http://schemas.microsoft.com/office/powerpoint/2010/main" val="9441987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rPr>
              <a:t>As you know, I’m applying PhD program now. Due to the fierce competition, it's easier for those who published top conference paper to apply their ideal college. So, since the middle of last year, I started a research project about short-form video humor detection. I did thorough research by reading a lot of related papers and designed a novel approach to address the new problem. </a:t>
            </a:r>
            <a:r>
              <a:rPr lang="en-US" altLang="zh-CN" dirty="0">
                <a:solidFill>
                  <a:srgbClr val="252525"/>
                </a:solidFill>
                <a:effectLst/>
              </a:rPr>
              <a:t>It’s hard to make an original idea into a high-quality paper that can be published.</a:t>
            </a:r>
            <a:r>
              <a:rPr lang="en-US" altLang="zh-CN" dirty="0">
                <a:solidFill>
                  <a:srgbClr val="252525"/>
                </a:solidFill>
              </a:rPr>
              <a:t> I did experiments in our lab day in and day out to improve performance, It was a time of physical and mental fatigue, I was really feeling tired. Fortunately, through constant effort, my paper was accepted by European Conference on Artificial Intelligence, also known as ECAI. This paper lift my resume and support me in applying the PhD program.</a:t>
            </a:r>
            <a:endParaRPr lang="en-US" altLang="zh-CN" dirty="0">
              <a:solidFill>
                <a:srgbClr val="252525"/>
              </a:solidFill>
              <a:effectLst/>
            </a:endParaRPr>
          </a:p>
        </p:txBody>
      </p:sp>
    </p:spTree>
    <p:extLst>
      <p:ext uri="{BB962C8B-B14F-4D97-AF65-F5344CB8AC3E}">
        <p14:creationId xmlns:p14="http://schemas.microsoft.com/office/powerpoint/2010/main" val="747117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Does studying and learning make people tired today?</a:t>
            </a:r>
          </a:p>
          <a:p>
            <a:pPr marL="457200" indent="-457200" algn="l">
              <a:buFont typeface="+mj-lt"/>
              <a:buAutoNum type="arabicPeriod"/>
            </a:pPr>
            <a:r>
              <a:rPr lang="en-US" altLang="zh-CN" dirty="0"/>
              <a:t>When do people usually feel tired?</a:t>
            </a:r>
          </a:p>
          <a:p>
            <a:pPr marL="457200" indent="-457200" algn="l">
              <a:buFont typeface="+mj-lt"/>
              <a:buAutoNum type="arabicPeriod"/>
            </a:pPr>
            <a:r>
              <a:rPr lang="en-US" altLang="zh-CN" dirty="0"/>
              <a:t>What do you think about striving for learning and striving for sports?</a:t>
            </a:r>
          </a:p>
          <a:p>
            <a:pPr marL="457200" indent="-457200" algn="l">
              <a:buFont typeface="+mj-lt"/>
              <a:buAutoNum type="arabicPeriod"/>
            </a:pPr>
            <a:r>
              <a:rPr lang="en-US" altLang="zh-CN" dirty="0"/>
              <a:t>Do people have fewer holidays now than in the past?</a:t>
            </a:r>
          </a:p>
          <a:p>
            <a:pPr marL="457200" indent="-457200" algn="l">
              <a:buFont typeface="+mj-lt"/>
              <a:buAutoNum type="arabicPeriod"/>
            </a:pPr>
            <a:r>
              <a:rPr lang="en-US" altLang="zh-CN" dirty="0"/>
              <a:t>What are the differences between feeling tired after studying and after exercising?</a:t>
            </a:r>
          </a:p>
          <a:p>
            <a:pPr marL="457200" indent="-457200" algn="l">
              <a:buFont typeface="+mj-lt"/>
              <a:buAutoNum type="arabicPeriod"/>
            </a:pPr>
            <a:r>
              <a:rPr lang="en-US" altLang="zh-CN" dirty="0"/>
              <a:t>How can people solve the problem that old people easily get tired?</a:t>
            </a:r>
            <a:endParaRPr lang="zh-CN" altLang="en-US" dirty="0"/>
          </a:p>
        </p:txBody>
      </p:sp>
    </p:spTree>
    <p:extLst>
      <p:ext uri="{BB962C8B-B14F-4D97-AF65-F5344CB8AC3E}">
        <p14:creationId xmlns:p14="http://schemas.microsoft.com/office/powerpoint/2010/main" val="18766158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photo that makes you feel happy</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When and where you took the photo</a:t>
            </a:r>
          </a:p>
          <a:p>
            <a:pPr algn="l"/>
            <a:r>
              <a:rPr lang="en-US" altLang="zh-CN" dirty="0"/>
              <a:t>What the photo is like</a:t>
            </a:r>
          </a:p>
          <a:p>
            <a:pPr algn="l"/>
            <a:r>
              <a:rPr lang="en-US" altLang="zh-CN" dirty="0"/>
              <a:t>How often you watch the photo</a:t>
            </a:r>
          </a:p>
          <a:p>
            <a:pPr algn="l"/>
            <a:r>
              <a:rPr lang="en-US" altLang="zh-CN" dirty="0"/>
              <a:t>And explain why it makes you feel happy</a:t>
            </a:r>
          </a:p>
        </p:txBody>
      </p:sp>
    </p:spTree>
    <p:extLst>
      <p:ext uri="{BB962C8B-B14F-4D97-AF65-F5344CB8AC3E}">
        <p14:creationId xmlns:p14="http://schemas.microsoft.com/office/powerpoint/2010/main" val="3139184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rPr>
              <a:t>As you know, I’m applying PhD program now. Due to the fierce competition, it's easier for those who published top conference paper to apply their ideal college. So, since the middle of last year, I started a research project about short-form video humor detection. I did thorough research by reading a lot of related papers and designed a novel approach to address the new problem. I did experiments day in and day out to improve performance. Fortunately, through constant effort, my paper was accepted by European Conference on Artificial Intelligence, also known as ECAI. My tutor reported the paper at the conference in Poland two month ago, and he sent me the photo. Although I could not attend the conference, I still felt a sense of achievement whenever I saw the photo, and I set it as my wallpaper on my laptop.</a:t>
            </a:r>
            <a:endParaRPr lang="en-US" altLang="zh-CN" dirty="0">
              <a:solidFill>
                <a:srgbClr val="252525"/>
              </a:solidFill>
              <a:effectLst/>
            </a:endParaRPr>
          </a:p>
        </p:txBody>
      </p:sp>
    </p:spTree>
    <p:extLst>
      <p:ext uri="{BB962C8B-B14F-4D97-AF65-F5344CB8AC3E}">
        <p14:creationId xmlns:p14="http://schemas.microsoft.com/office/powerpoint/2010/main" val="29256887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Does studying and learning make people tired today?</a:t>
            </a:r>
          </a:p>
          <a:p>
            <a:pPr marL="457200" indent="-457200" algn="l">
              <a:buFont typeface="+mj-lt"/>
              <a:buAutoNum type="arabicPeriod"/>
            </a:pPr>
            <a:r>
              <a:rPr lang="en-US" altLang="zh-CN" dirty="0"/>
              <a:t>When do people usually feel tired?</a:t>
            </a:r>
          </a:p>
          <a:p>
            <a:pPr marL="457200" indent="-457200" algn="l">
              <a:buFont typeface="+mj-lt"/>
              <a:buAutoNum type="arabicPeriod"/>
            </a:pPr>
            <a:r>
              <a:rPr lang="en-US" altLang="zh-CN" dirty="0"/>
              <a:t>What do you think about striving for learning and striving for sports?</a:t>
            </a:r>
          </a:p>
          <a:p>
            <a:pPr marL="457200" indent="-457200" algn="l">
              <a:buFont typeface="+mj-lt"/>
              <a:buAutoNum type="arabicPeriod"/>
            </a:pPr>
            <a:r>
              <a:rPr lang="en-US" altLang="zh-CN" dirty="0"/>
              <a:t>Do people have fewer holidays now than in the past?</a:t>
            </a:r>
          </a:p>
          <a:p>
            <a:pPr marL="457200" indent="-457200" algn="l">
              <a:buFont typeface="+mj-lt"/>
              <a:buAutoNum type="arabicPeriod"/>
            </a:pPr>
            <a:r>
              <a:rPr lang="en-US" altLang="zh-CN" dirty="0"/>
              <a:t>What are the differences between feeling tired after studying and after exercising?</a:t>
            </a:r>
          </a:p>
          <a:p>
            <a:pPr marL="457200" indent="-457200" algn="l">
              <a:buFont typeface="+mj-lt"/>
              <a:buAutoNum type="arabicPeriod"/>
            </a:pPr>
            <a:r>
              <a:rPr lang="en-US" altLang="zh-CN" dirty="0"/>
              <a:t>How can people solve the problem that old people easily get tired?</a:t>
            </a:r>
            <a:endParaRPr lang="zh-CN" altLang="en-US" dirty="0"/>
          </a:p>
        </p:txBody>
      </p:sp>
    </p:spTree>
    <p:extLst>
      <p:ext uri="{BB962C8B-B14F-4D97-AF65-F5344CB8AC3E}">
        <p14:creationId xmlns:p14="http://schemas.microsoft.com/office/powerpoint/2010/main" val="22710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successful businessperson you know (e.g. running a family business)</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How you knew him/her</a:t>
            </a:r>
          </a:p>
          <a:p>
            <a:pPr algn="l"/>
            <a:r>
              <a:rPr lang="en-US" altLang="zh-CN" dirty="0"/>
              <a:t>What business he/she does</a:t>
            </a:r>
          </a:p>
          <a:p>
            <a:pPr algn="l"/>
            <a:r>
              <a:rPr lang="en-US" altLang="zh-CN" dirty="0"/>
              <a:t>And explain why he/she is successful</a:t>
            </a:r>
            <a:endParaRPr lang="zh-CN" altLang="en-US" dirty="0"/>
          </a:p>
        </p:txBody>
      </p:sp>
    </p:spTree>
    <p:extLst>
      <p:ext uri="{BB962C8B-B14F-4D97-AF65-F5344CB8AC3E}">
        <p14:creationId xmlns:p14="http://schemas.microsoft.com/office/powerpoint/2010/main" val="30592811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time when you had a problem with using the computer</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When it happened</a:t>
            </a:r>
          </a:p>
          <a:p>
            <a:pPr algn="l"/>
            <a:r>
              <a:rPr lang="en-US" altLang="zh-CN" dirty="0"/>
              <a:t>Where it happened</a:t>
            </a:r>
          </a:p>
          <a:p>
            <a:pPr algn="l"/>
            <a:r>
              <a:rPr lang="en-US" altLang="zh-CN" dirty="0"/>
              <a:t>What the problem was</a:t>
            </a:r>
          </a:p>
          <a:p>
            <a:pPr algn="l"/>
            <a:r>
              <a:rPr lang="en-US" altLang="zh-CN" dirty="0"/>
              <a:t>And explain how you solved the problem at last</a:t>
            </a:r>
          </a:p>
        </p:txBody>
      </p:sp>
    </p:spTree>
    <p:extLst>
      <p:ext uri="{BB962C8B-B14F-4D97-AF65-F5344CB8AC3E}">
        <p14:creationId xmlns:p14="http://schemas.microsoft.com/office/powerpoint/2010/main" val="793796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solidFill>
                  <a:srgbClr val="252525"/>
                </a:solidFill>
              </a:rPr>
              <a:t>As you know, I’m applying PhD program now. Due to the fierce competition, it's easier for those who published top conference paper to apply their ideal college. So, since the middle of last year, I started a research project about short-form video humor detection. I did thorough research by reading a lot of related papers and designed a novel approach to address the new problem. I did experiments day in and day out to improve performance. But one month later, the server in our lab I was using to do my experiment suddenly stopped working. I tried to find out why, and finally it started working again after I replaced the memory, I think it’s too old to work. Fortunately, through constant effort, my paper was accepted by European Conference on Artificial Intelligence, also known as ECAI.</a:t>
            </a:r>
            <a:endParaRPr lang="en-US" altLang="zh-CN" dirty="0">
              <a:solidFill>
                <a:srgbClr val="252525"/>
              </a:solidFill>
              <a:effectLst/>
            </a:endParaRPr>
          </a:p>
        </p:txBody>
      </p:sp>
    </p:spTree>
    <p:extLst>
      <p:ext uri="{BB962C8B-B14F-4D97-AF65-F5344CB8AC3E}">
        <p14:creationId xmlns:p14="http://schemas.microsoft.com/office/powerpoint/2010/main" val="3390969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E2CFF1"/>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Why do people often have problems when using new products?</a:t>
            </a:r>
          </a:p>
          <a:p>
            <a:pPr marL="457200" indent="-457200" algn="l">
              <a:buFont typeface="+mj-lt"/>
              <a:buAutoNum type="arabicPeriod"/>
            </a:pPr>
            <a:r>
              <a:rPr lang="en-US" altLang="zh-CN" dirty="0"/>
              <a:t>Should students be allowed to use computers at school?</a:t>
            </a:r>
          </a:p>
          <a:p>
            <a:pPr marL="457200" indent="-457200" algn="l">
              <a:buFont typeface="+mj-lt"/>
              <a:buAutoNum type="arabicPeriod"/>
            </a:pPr>
            <a:r>
              <a:rPr lang="en-US" altLang="zh-CN" dirty="0"/>
              <a:t>What do you think of people who are addicted to playing computers?</a:t>
            </a:r>
          </a:p>
          <a:p>
            <a:pPr marL="457200" indent="-457200" algn="l">
              <a:buFont typeface="+mj-lt"/>
              <a:buAutoNum type="arabicPeriod"/>
            </a:pPr>
            <a:r>
              <a:rPr lang="en-US" altLang="zh-CN" dirty="0"/>
              <a:t>Do you think computers make our life simpler or more complex?</a:t>
            </a:r>
            <a:endParaRPr lang="zh-CN" altLang="en-US" dirty="0"/>
          </a:p>
        </p:txBody>
      </p:sp>
    </p:spTree>
    <p:extLst>
      <p:ext uri="{BB962C8B-B14F-4D97-AF65-F5344CB8AC3E}">
        <p14:creationId xmlns:p14="http://schemas.microsoft.com/office/powerpoint/2010/main" val="378126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is the owner of chain of coffee shops. Alex become a household name in my city, a lot of people knew who he is, and they went to his coffee shop, especially those who are coffee lover. My friend Daniel is a huge fan of Alex, and he always said how many coffee shops Alex own, which made me interested in Alex. I first knew Alex 2 years ago, I heard a stunning speech by him on TikTok, and his words left a mark on me. He started up his business 5 years ago when he still a student, he took a loan from his parents to open his first coffee shop. In just 5 years, there were total of 100 coffee shops spread over the city. Alex achieve success by authentic coffee and cozy environment, and the most important reason is that he host a free weekly session in his coffee shops, where patiently share step-to-step procedure for making coffee with their customers. A lot of people went there to make coffee, they posted glowing reviews about his coffee shop on social media, so it goes viral on the internet.</a:t>
            </a:r>
            <a:endParaRPr lang="zh-CN" altLang="en-US" dirty="0"/>
          </a:p>
        </p:txBody>
      </p:sp>
    </p:spTree>
    <p:extLst>
      <p:ext uri="{BB962C8B-B14F-4D97-AF65-F5344CB8AC3E}">
        <p14:creationId xmlns:p14="http://schemas.microsoft.com/office/powerpoint/2010/main" val="145355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factors lead to success?</a:t>
            </a:r>
          </a:p>
          <a:p>
            <a:pPr marL="457200" indent="-457200" algn="l">
              <a:buFont typeface="+mj-lt"/>
              <a:buAutoNum type="arabicPeriod"/>
            </a:pPr>
            <a:r>
              <a:rPr lang="en-US" altLang="zh-CN" dirty="0"/>
              <a:t>What do people need to sacrifice for success?</a:t>
            </a:r>
          </a:p>
          <a:p>
            <a:pPr marL="457200" indent="-457200" algn="l">
              <a:buFont typeface="+mj-lt"/>
              <a:buAutoNum type="arabicPeriod"/>
            </a:pPr>
            <a:r>
              <a:rPr lang="en-US" altLang="zh-CN" dirty="0"/>
              <a:t>Is it easy for people to succeed in the national test in your country?</a:t>
            </a:r>
          </a:p>
          <a:p>
            <a:pPr marL="457200" indent="-457200" algn="l">
              <a:buFont typeface="+mj-lt"/>
              <a:buAutoNum type="arabicPeriod"/>
            </a:pPr>
            <a:r>
              <a:rPr lang="en-US" altLang="zh-CN" dirty="0"/>
              <a:t>Is it easy for a business to be successful without affecting the environment?</a:t>
            </a:r>
          </a:p>
          <a:p>
            <a:pPr marL="457200" indent="-457200" algn="l">
              <a:buFont typeface="+mj-lt"/>
              <a:buAutoNum type="arabicPeriod"/>
            </a:pPr>
            <a:r>
              <a:rPr lang="en-US" altLang="zh-CN" dirty="0"/>
              <a:t>Which family businesses do you know?</a:t>
            </a:r>
            <a:endParaRPr lang="zh-CN" altLang="en-US" dirty="0"/>
          </a:p>
        </p:txBody>
      </p:sp>
    </p:spTree>
    <p:extLst>
      <p:ext uri="{BB962C8B-B14F-4D97-AF65-F5344CB8AC3E}">
        <p14:creationId xmlns:p14="http://schemas.microsoft.com/office/powerpoint/2010/main" val="222785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6354</Words>
  <Application>Microsoft Office PowerPoint</Application>
  <PresentationFormat>宽屏</PresentationFormat>
  <Paragraphs>315</Paragraphs>
  <Slides>72</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72</vt:i4>
      </vt:variant>
    </vt:vector>
  </HeadingPairs>
  <TitlesOfParts>
    <vt:vector size="76" baseType="lpstr">
      <vt:lpstr>等线</vt:lpstr>
      <vt:lpstr>等线 Light</vt:lpstr>
      <vt:lpstr>Arial</vt:lpstr>
      <vt:lpstr>Office 主题​​</vt:lpstr>
      <vt:lpstr>Describe a foreigner who speaks Chinese very well</vt:lpstr>
      <vt:lpstr>PowerPoint 演示文稿</vt:lpstr>
      <vt:lpstr>PowerPoint 演示文稿</vt:lpstr>
      <vt:lpstr>Describe a person who always has interesting ideas or opinions</vt:lpstr>
      <vt:lpstr>PowerPoint 演示文稿</vt:lpstr>
      <vt:lpstr>PowerPoint 演示文稿</vt:lpstr>
      <vt:lpstr>Describe a successful businessperson you know (e.g. running a family business)</vt:lpstr>
      <vt:lpstr>PowerPoint 演示文稿</vt:lpstr>
      <vt:lpstr>PowerPoint 演示文稿</vt:lpstr>
      <vt:lpstr>Describe an interesting person that you have not met in person and would like you know more about</vt:lpstr>
      <vt:lpstr>PowerPoint 演示文稿</vt:lpstr>
      <vt:lpstr>PowerPoint 演示文稿</vt:lpstr>
      <vt:lpstr>Describe a person you studied/worked with who is successful in his/her life</vt:lpstr>
      <vt:lpstr>PowerPoint 演示文稿</vt:lpstr>
      <vt:lpstr>PowerPoint 演示文稿</vt:lpstr>
      <vt:lpstr>Describe a good advertisement that you think is useful</vt:lpstr>
      <vt:lpstr>PowerPoint 演示文稿</vt:lpstr>
      <vt:lpstr>PowerPoint 演示文稿</vt:lpstr>
      <vt:lpstr>Describe a bad service you received in a restaurant/shop</vt:lpstr>
      <vt:lpstr>PowerPoint 演示文稿</vt:lpstr>
      <vt:lpstr>PowerPoint 演示文稿</vt:lpstr>
      <vt:lpstr>Describe a piece of good advice that you gave to someone</vt:lpstr>
      <vt:lpstr>PowerPoint 演示文稿</vt:lpstr>
      <vt:lpstr>PowerPoint 演示文稿</vt:lpstr>
      <vt:lpstr>Describe a party that you enjoyed</vt:lpstr>
      <vt:lpstr>PowerPoint 演示文稿</vt:lpstr>
      <vt:lpstr>PowerPoint 演示文稿</vt:lpstr>
      <vt:lpstr>Describe a person who enjoys cooking for others</vt:lpstr>
      <vt:lpstr>PowerPoint 演示文稿</vt:lpstr>
      <vt:lpstr>PowerPoint 演示文稿</vt:lpstr>
      <vt:lpstr>Describe a park or a garden in your city</vt:lpstr>
      <vt:lpstr>PowerPoint 演示文稿</vt:lpstr>
      <vt:lpstr>PowerPoint 演示文稿</vt:lpstr>
      <vt:lpstr>Describe a painting that you like</vt:lpstr>
      <vt:lpstr>PowerPoint 演示文稿</vt:lpstr>
      <vt:lpstr>PowerPoint 演示文稿</vt:lpstr>
      <vt:lpstr>Describe a beautiful city</vt:lpstr>
      <vt:lpstr>PowerPoint 演示文稿</vt:lpstr>
      <vt:lpstr>PowerPoint 演示文稿</vt:lpstr>
      <vt:lpstr>Describe a place in your country that you think is interesting</vt:lpstr>
      <vt:lpstr>PowerPoint 演示文稿</vt:lpstr>
      <vt:lpstr>PowerPoint 演示文稿</vt:lpstr>
      <vt:lpstr>Describe a rule that is important in your school or at work</vt:lpstr>
      <vt:lpstr>PowerPoint 演示文稿</vt:lpstr>
      <vt:lpstr>PowerPoint 演示文稿</vt:lpstr>
      <vt:lpstr>Describe a sportsperson you admire</vt:lpstr>
      <vt:lpstr>PowerPoint 演示文稿</vt:lpstr>
      <vt:lpstr>PowerPoint 演示文稿</vt:lpstr>
      <vt:lpstr>Describe a difficult task you completed at work/study that you felt proud of</vt:lpstr>
      <vt:lpstr>PowerPoint 演示文稿</vt:lpstr>
      <vt:lpstr>PowerPoint 演示文稿</vt:lpstr>
      <vt:lpstr>Describe an occasion when you waited a long time for a nice thing</vt:lpstr>
      <vt:lpstr>PowerPoint 演示文稿</vt:lpstr>
      <vt:lpstr>PowerPoint 演示文稿</vt:lpstr>
      <vt:lpstr>Describe an exciting activity you did with others</vt:lpstr>
      <vt:lpstr>PowerPoint 演示文稿</vt:lpstr>
      <vt:lpstr>PowerPoint 演示文稿</vt:lpstr>
      <vt:lpstr>Describe a area of science (biology, robotics, etc.) that you are interested in and would like to learn more about</vt:lpstr>
      <vt:lpstr>PowerPoint 演示文稿</vt:lpstr>
      <vt:lpstr>PowerPoint 演示文稿</vt:lpstr>
      <vt:lpstr>Describe a period that changed your life</vt:lpstr>
      <vt:lpstr>PowerPoint 演示文稿</vt:lpstr>
      <vt:lpstr>PowerPoint 演示文稿</vt:lpstr>
      <vt:lpstr>Describe an activity that made you feel tired</vt:lpstr>
      <vt:lpstr>PowerPoint 演示文稿</vt:lpstr>
      <vt:lpstr>PowerPoint 演示文稿</vt:lpstr>
      <vt:lpstr>Describe a photo that makes you feel happy</vt:lpstr>
      <vt:lpstr>PowerPoint 演示文稿</vt:lpstr>
      <vt:lpstr>PowerPoint 演示文稿</vt:lpstr>
      <vt:lpstr>Describe a time when you had a problem with using the computer</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a foreigner who speaks Chinese very well</dc:title>
  <dc:creator>阳 刘</dc:creator>
  <cp:lastModifiedBy>阳 刘</cp:lastModifiedBy>
  <cp:revision>320</cp:revision>
  <dcterms:created xsi:type="dcterms:W3CDTF">2023-11-06T12:50:03Z</dcterms:created>
  <dcterms:modified xsi:type="dcterms:W3CDTF">2023-11-09T12:15:07Z</dcterms:modified>
</cp:coreProperties>
</file>