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7" r:id="rId2"/>
    <p:sldId id="290" r:id="rId3"/>
    <p:sldId id="289" r:id="rId4"/>
    <p:sldId id="280" r:id="rId5"/>
    <p:sldId id="275" r:id="rId6"/>
    <p:sldId id="293" r:id="rId7"/>
    <p:sldId id="292" r:id="rId8"/>
    <p:sldId id="284" r:id="rId9"/>
    <p:sldId id="294" r:id="rId10"/>
    <p:sldId id="291" r:id="rId11"/>
    <p:sldId id="282" r:id="rId12"/>
    <p:sldId id="262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DE2"/>
    <a:srgbClr val="EAECEA"/>
    <a:srgbClr val="CFE6E7"/>
    <a:srgbClr val="DAE9E4"/>
    <a:srgbClr val="6FCEC9"/>
    <a:srgbClr val="96D299"/>
    <a:srgbClr val="70C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236748-2502-7A42-8AF6-213DFE735E0A}" v="55" dt="2022-11-07T17:34:27.8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90"/>
    <p:restoredTop sz="89291"/>
  </p:normalViewPr>
  <p:slideViewPr>
    <p:cSldViewPr snapToGrid="0" snapToObjects="1">
      <p:cViewPr varScale="1">
        <p:scale>
          <a:sx n="130" d="100"/>
          <a:sy n="130" d="100"/>
        </p:scale>
        <p:origin x="9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78ABC-9B78-8048-9ECE-6C4C779B8EBD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8713C-05B8-9146-960D-0A6E040AC6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47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8713C-05B8-9146-960D-0A6E040AC69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37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8713C-05B8-9146-960D-0A6E040AC69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809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8713C-05B8-9146-960D-0A6E040AC69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334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8713C-05B8-9146-960D-0A6E040AC69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8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8713C-05B8-9146-960D-0A6E040AC69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30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8713C-05B8-9146-960D-0A6E040AC69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508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8713C-05B8-9146-960D-0A6E040AC69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460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22DD-FD11-0C42-8BBD-5DEBBE7968BA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F82A-AE0F-C84D-80F9-98E2320FB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4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22DD-FD11-0C42-8BBD-5DEBBE7968BA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F82A-AE0F-C84D-80F9-98E2320FB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8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22DD-FD11-0C42-8BBD-5DEBBE7968BA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F82A-AE0F-C84D-80F9-98E2320FB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71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22DD-FD11-0C42-8BBD-5DEBBE7968BA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F82A-AE0F-C84D-80F9-98E2320FB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83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22DD-FD11-0C42-8BBD-5DEBBE7968BA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F82A-AE0F-C84D-80F9-98E2320FB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78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22DD-FD11-0C42-8BBD-5DEBBE7968BA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F82A-AE0F-C84D-80F9-98E2320FB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21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22DD-FD11-0C42-8BBD-5DEBBE7968BA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F82A-AE0F-C84D-80F9-98E2320FB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54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22DD-FD11-0C42-8BBD-5DEBBE7968BA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F82A-AE0F-C84D-80F9-98E2320FB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98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22DD-FD11-0C42-8BBD-5DEBBE7968BA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F82A-AE0F-C84D-80F9-98E2320FB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50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22DD-FD11-0C42-8BBD-5DEBBE7968BA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F82A-AE0F-C84D-80F9-98E2320FB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09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22DD-FD11-0C42-8BBD-5DEBBE7968BA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F82A-AE0F-C84D-80F9-98E2320FB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87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122DD-FD11-0C42-8BBD-5DEBBE7968BA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AF82A-AE0F-C84D-80F9-98E2320FB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8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8B8722-D549-1B4C-8F2F-E2D964953C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6" b="122"/>
          <a:stretch/>
        </p:blipFill>
        <p:spPr bwMode="auto">
          <a:xfrm>
            <a:off x="2706203" y="0"/>
            <a:ext cx="643551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14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00233" cy="51435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EDD08A-3403-C9CB-0F4E-43B366B5EBC9}"/>
              </a:ext>
            </a:extLst>
          </p:cNvPr>
          <p:cNvSpPr txBox="1"/>
          <p:nvPr/>
        </p:nvSpPr>
        <p:spPr>
          <a:xfrm>
            <a:off x="730333" y="956497"/>
            <a:ext cx="4102432" cy="46833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44536A"/>
                </a:solidFill>
                <a:latin typeface="Arial Nova" panose="020B0504020202020204" pitchFamily="34" charset="0"/>
                <a:ea typeface="+mj-ea"/>
                <a:cs typeface="Arial" panose="020B0604020202020204" pitchFamily="34" charset="0"/>
              </a:rPr>
              <a:t>On Moral AIs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EF4D23-AFF6-9196-179B-5F3C2FC3D3D0}"/>
              </a:ext>
            </a:extLst>
          </p:cNvPr>
          <p:cNvCxnSpPr>
            <a:cxnSpLocks/>
          </p:cNvCxnSpPr>
          <p:nvPr/>
        </p:nvCxnSpPr>
        <p:spPr>
          <a:xfrm>
            <a:off x="747508" y="1517506"/>
            <a:ext cx="3165586" cy="0"/>
          </a:xfrm>
          <a:prstGeom prst="line">
            <a:avLst/>
          </a:prstGeom>
          <a:ln>
            <a:solidFill>
              <a:srgbClr val="44536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2D2F06-8C19-77D0-3A4A-3D2040A056E9}"/>
              </a:ext>
            </a:extLst>
          </p:cNvPr>
          <p:cNvSpPr txBox="1"/>
          <p:nvPr/>
        </p:nvSpPr>
        <p:spPr>
          <a:xfrm>
            <a:off x="730332" y="1640940"/>
            <a:ext cx="4102433" cy="32885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500" dirty="0">
                <a:solidFill>
                  <a:srgbClr val="44536A"/>
                </a:solidFill>
                <a:latin typeface="Arial Nova" panose="020B0504020202020204" pitchFamily="34" charset="0"/>
                <a:ea typeface="+mj-ea"/>
                <a:cs typeface="Arial" panose="020B0604020202020204" pitchFamily="34" charset="0"/>
              </a:rPr>
              <a:t>Yuxin Liu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C79DF-A130-60E6-FD90-C9807F1DF093}"/>
              </a:ext>
            </a:extLst>
          </p:cNvPr>
          <p:cNvSpPr txBox="1"/>
          <p:nvPr/>
        </p:nvSpPr>
        <p:spPr>
          <a:xfrm>
            <a:off x="747508" y="2093232"/>
            <a:ext cx="40944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4453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Society for Philosophy and Technology </a:t>
            </a:r>
          </a:p>
          <a:p>
            <a:r>
              <a:rPr lang="en-GB" sz="1200" dirty="0">
                <a:solidFill>
                  <a:srgbClr val="4453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GB" sz="1200" baseline="30000" dirty="0">
                <a:solidFill>
                  <a:srgbClr val="4453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GB" sz="1200" dirty="0">
                <a:solidFill>
                  <a:srgbClr val="4453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Biennial Conference</a:t>
            </a:r>
          </a:p>
          <a:p>
            <a:endParaRPr lang="en-GB" sz="1200" dirty="0">
              <a:solidFill>
                <a:srgbClr val="4453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200" dirty="0">
                <a:solidFill>
                  <a:srgbClr val="4453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Panel: Mobilising Technomoral Knowledge</a:t>
            </a:r>
          </a:p>
          <a:p>
            <a:endParaRPr lang="en-GB" sz="1200" dirty="0">
              <a:solidFill>
                <a:srgbClr val="4453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200" dirty="0">
              <a:solidFill>
                <a:srgbClr val="4453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200" dirty="0">
                <a:solidFill>
                  <a:srgbClr val="4453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June 9, 2023</a:t>
            </a:r>
          </a:p>
          <a:p>
            <a:r>
              <a:rPr lang="en-GB" sz="1200" dirty="0">
                <a:solidFill>
                  <a:srgbClr val="4453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Tokyo, Japan</a:t>
            </a:r>
          </a:p>
        </p:txBody>
      </p:sp>
      <p:pic>
        <p:nvPicPr>
          <p:cNvPr id="7" name="Picture 2" descr="Centre for Technomoral Futures - Unify technical and moral modes of future-building  expertise in new models of research.">
            <a:extLst>
              <a:ext uri="{FF2B5EF4-FFF2-40B4-BE49-F238E27FC236}">
                <a16:creationId xmlns:a16="http://schemas.microsoft.com/office/drawing/2014/main" id="{0078E1E5-D1C4-CCEE-D0E4-221894353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25" y="4038153"/>
            <a:ext cx="1501954" cy="97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6" descr="School of Philosophy, Psychology &amp; Language Sciences">
            <a:extLst>
              <a:ext uri="{FF2B5EF4-FFF2-40B4-BE49-F238E27FC236}">
                <a16:creationId xmlns:a16="http://schemas.microsoft.com/office/drawing/2014/main" id="{EC8B6D8E-DCDD-3BE0-1B21-5E8C78985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932" y="4258948"/>
            <a:ext cx="2486550" cy="61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023A746-86CD-9037-4150-27AE4E01C688}"/>
              </a:ext>
            </a:extLst>
          </p:cNvPr>
          <p:cNvSpPr/>
          <p:nvPr/>
        </p:nvSpPr>
        <p:spPr>
          <a:xfrm>
            <a:off x="704308" y="4351970"/>
            <a:ext cx="43200" cy="432000"/>
          </a:xfrm>
          <a:prstGeom prst="rect">
            <a:avLst/>
          </a:prstGeom>
          <a:solidFill>
            <a:srgbClr val="70C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4" descr="A Conversation on Technomoral Futures: Building Wisdom from Crisis -  Edinburgh Futures Institute">
            <a:extLst>
              <a:ext uri="{FF2B5EF4-FFF2-40B4-BE49-F238E27FC236}">
                <a16:creationId xmlns:a16="http://schemas.microsoft.com/office/drawing/2014/main" id="{07BEBB58-EA9A-B554-609B-743DCF6B6C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t="34605" r="3" b="59186"/>
          <a:stretch/>
        </p:blipFill>
        <p:spPr bwMode="auto">
          <a:xfrm>
            <a:off x="-2" y="-16315"/>
            <a:ext cx="9144001" cy="1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202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onversation on Technomoral Futures: Building Wisdom from Crisis -  Edinburgh Futures Institute">
            <a:extLst>
              <a:ext uri="{FF2B5EF4-FFF2-40B4-BE49-F238E27FC236}">
                <a16:creationId xmlns:a16="http://schemas.microsoft.com/office/drawing/2014/main" id="{29C90894-25F7-1C1F-C474-7EDCE48E8F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t="34605" r="3" b="59186"/>
          <a:stretch/>
        </p:blipFill>
        <p:spPr bwMode="auto">
          <a:xfrm>
            <a:off x="-2" y="-16315"/>
            <a:ext cx="9144001" cy="1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7C76E45-2EA0-B4E9-867D-BA1D12C3AC16}"/>
              </a:ext>
            </a:extLst>
          </p:cNvPr>
          <p:cNvSpPr txBox="1">
            <a:spLocks/>
          </p:cNvSpPr>
          <p:nvPr/>
        </p:nvSpPr>
        <p:spPr>
          <a:xfrm>
            <a:off x="827025" y="625268"/>
            <a:ext cx="6143866" cy="4047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/>
                </a:solidFill>
              </a:rPr>
              <a:t>Responding to moral AIs </a:t>
            </a:r>
            <a:endParaRPr lang="en-US" sz="2400" baseline="300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5A52EE-E465-BD18-D2AB-BA1741CD7D7E}"/>
              </a:ext>
            </a:extLst>
          </p:cNvPr>
          <p:cNvSpPr/>
          <p:nvPr/>
        </p:nvSpPr>
        <p:spPr>
          <a:xfrm>
            <a:off x="650773" y="611650"/>
            <a:ext cx="43200" cy="432000"/>
          </a:xfrm>
          <a:prstGeom prst="rect">
            <a:avLst/>
          </a:prstGeom>
          <a:solidFill>
            <a:srgbClr val="69C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D2D6F7C-261C-42FC-2CE8-D8998FD77F35}"/>
              </a:ext>
            </a:extLst>
          </p:cNvPr>
          <p:cNvSpPr txBox="1">
            <a:spLocks/>
          </p:cNvSpPr>
          <p:nvPr/>
        </p:nvSpPr>
        <p:spPr>
          <a:xfrm>
            <a:off x="1096405" y="1331717"/>
            <a:ext cx="7099944" cy="19723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4536A"/>
                </a:solidFill>
                <a:cs typeface="Arial" panose="020B0604020202020204" pitchFamily="34" charset="0"/>
              </a:rPr>
              <a:t>Passive acceptance is not the only option –  inescapability and irreducibility of human decisions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536A"/>
                </a:solidFill>
                <a:latin typeface="+mj-lt"/>
                <a:cs typeface="Arial" panose="020B0604020202020204" pitchFamily="34" charset="0"/>
              </a:rPr>
              <a:t>Sartre’s advice-seeking soldier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536A"/>
                </a:solidFill>
                <a:latin typeface="+mj-lt"/>
                <a:cs typeface="Arial" panose="020B0604020202020204" pitchFamily="34" charset="0"/>
              </a:rPr>
              <a:t>Prescriptive nature of AI moral advisors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536A"/>
                </a:solidFill>
                <a:latin typeface="+mj-lt"/>
                <a:cs typeface="Arial" panose="020B0604020202020204" pitchFamily="34" charset="0"/>
              </a:rPr>
              <a:t>Diminishing benefits of moral AIs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536A"/>
                </a:solidFill>
                <a:latin typeface="+mj-lt"/>
                <a:cs typeface="Arial" panose="020B0604020202020204" pitchFamily="34" charset="0"/>
              </a:rPr>
              <a:t>Possibility of moral degradation from motivated reasoning </a:t>
            </a: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221014A8-CABE-414A-2480-D4FDA7E51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58024">
            <a:off x="58669" y="4021169"/>
            <a:ext cx="2075473" cy="205482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D6EBAF-D2C9-DAB2-AAAB-E18FF013FFFE}"/>
              </a:ext>
            </a:extLst>
          </p:cNvPr>
          <p:cNvSpPr txBox="1">
            <a:spLocks/>
          </p:cNvSpPr>
          <p:nvPr/>
        </p:nvSpPr>
        <p:spPr>
          <a:xfrm>
            <a:off x="-2" y="4873879"/>
            <a:ext cx="3332650" cy="26962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III: Responding to Moral AIs</a:t>
            </a:r>
            <a:endParaRPr lang="en-US" sz="1500" baseline="30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12A5E4-45C6-376C-4A58-7173517BB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8958" y="3300203"/>
            <a:ext cx="4494744" cy="162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6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CEB9E3B0-EBC0-0FE2-F792-57CAFAD0B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3510171"/>
            <a:ext cx="2234966" cy="1363708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4A5A50FE-B490-5044-A59A-0A98743C37F1}"/>
              </a:ext>
            </a:extLst>
          </p:cNvPr>
          <p:cNvSpPr txBox="1">
            <a:spLocks/>
          </p:cNvSpPr>
          <p:nvPr/>
        </p:nvSpPr>
        <p:spPr>
          <a:xfrm>
            <a:off x="827025" y="625268"/>
            <a:ext cx="7087265" cy="4047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/>
                </a:solidFill>
              </a:rPr>
              <a:t>Necessity for technomoral wisdom </a:t>
            </a:r>
            <a:endParaRPr lang="en-US" sz="2400" baseline="300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498711-11DE-1047-8549-9085228D9019}"/>
              </a:ext>
            </a:extLst>
          </p:cNvPr>
          <p:cNvSpPr/>
          <p:nvPr/>
        </p:nvSpPr>
        <p:spPr>
          <a:xfrm>
            <a:off x="650773" y="611650"/>
            <a:ext cx="43200" cy="432000"/>
          </a:xfrm>
          <a:prstGeom prst="rect">
            <a:avLst/>
          </a:prstGeom>
          <a:solidFill>
            <a:srgbClr val="70C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3835C77-D17E-3C91-D972-B82E14CE5652}"/>
              </a:ext>
            </a:extLst>
          </p:cNvPr>
          <p:cNvSpPr txBox="1">
            <a:spLocks/>
          </p:cNvSpPr>
          <p:nvPr/>
        </p:nvSpPr>
        <p:spPr>
          <a:xfrm>
            <a:off x="827025" y="1573513"/>
            <a:ext cx="3961451" cy="9982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4" descr="A Conversation on Technomoral Futures: Building Wisdom from Crisis -  Edinburgh Futures Institute">
            <a:extLst>
              <a:ext uri="{FF2B5EF4-FFF2-40B4-BE49-F238E27FC236}">
                <a16:creationId xmlns:a16="http://schemas.microsoft.com/office/drawing/2014/main" id="{29C90894-25F7-1C1F-C474-7EDCE48E8F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t="34605" r="3" b="59186"/>
          <a:stretch/>
        </p:blipFill>
        <p:spPr bwMode="auto">
          <a:xfrm>
            <a:off x="-2" y="-16315"/>
            <a:ext cx="9144001" cy="1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F7F260B-C558-4C5F-03F2-DD1119F1ABDA}"/>
              </a:ext>
            </a:extLst>
          </p:cNvPr>
          <p:cNvSpPr txBox="1">
            <a:spLocks/>
          </p:cNvSpPr>
          <p:nvPr/>
        </p:nvSpPr>
        <p:spPr>
          <a:xfrm>
            <a:off x="1096405" y="1331717"/>
            <a:ext cx="7220569" cy="29608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2"/>
                </a:solidFill>
                <a:cs typeface="Calibri Light" panose="020F0302020204030204" pitchFamily="34" charset="0"/>
              </a:rPr>
              <a:t>Moral AI as an ideal observer? </a:t>
            </a:r>
            <a:endParaRPr lang="en-US" sz="2000" dirty="0">
              <a:solidFill>
                <a:schemeClr val="tx2"/>
              </a:solidFill>
              <a:latin typeface="+mn-lt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+mj-lt"/>
              </a:rPr>
              <a:t>Bootstrapping problem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+mj-lt"/>
              </a:rPr>
              <a:t>Misconception of appropriate decision making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+mj-lt"/>
              </a:rPr>
              <a:t>Political properties of moral 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  <a:cs typeface="Calibri Light" panose="020F0302020204030204" pitchFamily="34" charset="0"/>
              </a:rPr>
              <a:t>Moral AI to help humans achieve moral enhancement?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4536A"/>
                </a:solidFill>
                <a:cs typeface="Arial" panose="020B0604020202020204" pitchFamily="34" charset="0"/>
              </a:rPr>
              <a:t>Inescapability and </a:t>
            </a:r>
            <a:r>
              <a:rPr lang="en-US" sz="1800" dirty="0">
                <a:solidFill>
                  <a:schemeClr val="tx2"/>
                </a:solidFill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+mj-lt"/>
              </a:rPr>
              <a:t>rreducibility of human moral decisions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D0F16A2-8EED-322D-3211-1C87BEAEFD47}"/>
              </a:ext>
            </a:extLst>
          </p:cNvPr>
          <p:cNvSpPr txBox="1">
            <a:spLocks/>
          </p:cNvSpPr>
          <p:nvPr/>
        </p:nvSpPr>
        <p:spPr>
          <a:xfrm>
            <a:off x="-2" y="4873879"/>
            <a:ext cx="3757370" cy="2696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</a:t>
            </a:r>
            <a:endParaRPr lang="en-US" sz="1500" baseline="30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117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>
            <a:extLst>
              <a:ext uri="{FF2B5EF4-FFF2-40B4-BE49-F238E27FC236}">
                <a16:creationId xmlns:a16="http://schemas.microsoft.com/office/drawing/2014/main" id="{D23C96B6-DCEA-22A4-E521-C0ACEFADFC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" b="1"/>
          <a:stretch/>
        </p:blipFill>
        <p:spPr bwMode="auto">
          <a:xfrm>
            <a:off x="0" y="2757453"/>
            <a:ext cx="9144000" cy="3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659FF52F-0FC8-1E44-9510-B14DEAEF876B}"/>
              </a:ext>
            </a:extLst>
          </p:cNvPr>
          <p:cNvSpPr/>
          <p:nvPr/>
        </p:nvSpPr>
        <p:spPr>
          <a:xfrm rot="10800000" flipH="1">
            <a:off x="-290947" y="3268569"/>
            <a:ext cx="8853055" cy="3811102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144C0C7-0C7F-8EFC-6E54-EABEE36885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" r="-8" b="-8"/>
          <a:stretch/>
        </p:blipFill>
        <p:spPr>
          <a:xfrm>
            <a:off x="1350308" y="1563616"/>
            <a:ext cx="721158" cy="720000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818E63B-EE0D-4989-F643-F3096AE5F87D}"/>
              </a:ext>
            </a:extLst>
          </p:cNvPr>
          <p:cNvGrpSpPr/>
          <p:nvPr/>
        </p:nvGrpSpPr>
        <p:grpSpPr>
          <a:xfrm>
            <a:off x="1351466" y="2366513"/>
            <a:ext cx="720000" cy="720000"/>
            <a:chOff x="1854308" y="1690688"/>
            <a:chExt cx="1260000" cy="1260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57189FD-5F73-9A5F-A6CC-BDBEC5971E31}"/>
                </a:ext>
              </a:extLst>
            </p:cNvPr>
            <p:cNvSpPr/>
            <p:nvPr/>
          </p:nvSpPr>
          <p:spPr>
            <a:xfrm>
              <a:off x="1854308" y="1690688"/>
              <a:ext cx="1260000" cy="1260000"/>
            </a:xfrm>
            <a:prstGeom prst="ellipse">
              <a:avLst/>
            </a:prstGeom>
            <a:solidFill>
              <a:srgbClr val="00AA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pic>
          <p:nvPicPr>
            <p:cNvPr id="12" name="Graphic 11" descr="Open envelope outline">
              <a:extLst>
                <a:ext uri="{FF2B5EF4-FFF2-40B4-BE49-F238E27FC236}">
                  <a16:creationId xmlns:a16="http://schemas.microsoft.com/office/drawing/2014/main" id="{DD7D24D9-45D7-54BF-D936-B9E134642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27108" y="1863488"/>
              <a:ext cx="914400" cy="914400"/>
            </a:xfrm>
            <a:prstGeom prst="rect">
              <a:avLst/>
            </a:prstGeom>
          </p:spPr>
        </p:pic>
      </p:grpSp>
      <p:pic>
        <p:nvPicPr>
          <p:cNvPr id="13" name="Picture 2" descr="Circle, twitter icon - Free download on Iconfinder">
            <a:extLst>
              <a:ext uri="{FF2B5EF4-FFF2-40B4-BE49-F238E27FC236}">
                <a16:creationId xmlns:a16="http://schemas.microsoft.com/office/drawing/2014/main" id="{6FC9907D-8DAA-E504-48DF-AA1EF5A81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308" y="316941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8357072-30C6-AD9C-AF3D-A72E8729E6F1}"/>
              </a:ext>
            </a:extLst>
          </p:cNvPr>
          <p:cNvSpPr txBox="1">
            <a:spLocks/>
          </p:cNvSpPr>
          <p:nvPr/>
        </p:nvSpPr>
        <p:spPr>
          <a:xfrm>
            <a:off x="2317895" y="2602192"/>
            <a:ext cx="1449990" cy="24864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rgbClr val="44536A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yliu3310@ed.ac.uk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57D918A-0482-1C05-B2F4-306B6A4A2FB8}"/>
              </a:ext>
            </a:extLst>
          </p:cNvPr>
          <p:cNvSpPr txBox="1">
            <a:spLocks/>
          </p:cNvSpPr>
          <p:nvPr/>
        </p:nvSpPr>
        <p:spPr>
          <a:xfrm>
            <a:off x="2317895" y="3405089"/>
            <a:ext cx="1514159" cy="24864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rgbClr val="44536A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@_</a:t>
            </a:r>
            <a:r>
              <a:rPr lang="en-US" sz="1000" dirty="0" err="1">
                <a:solidFill>
                  <a:srgbClr val="44536A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yuxinl</a:t>
            </a:r>
            <a:r>
              <a:rPr lang="en-US" sz="1000" dirty="0">
                <a:solidFill>
                  <a:srgbClr val="44536A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_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6C31715-3821-E081-7424-0122099EF9F9}"/>
              </a:ext>
            </a:extLst>
          </p:cNvPr>
          <p:cNvSpPr txBox="1">
            <a:spLocks/>
          </p:cNvSpPr>
          <p:nvPr/>
        </p:nvSpPr>
        <p:spPr>
          <a:xfrm>
            <a:off x="2317896" y="1799296"/>
            <a:ext cx="3270358" cy="24864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 err="1">
                <a:solidFill>
                  <a:srgbClr val="44536A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technomoralfutures.uk</a:t>
            </a:r>
            <a:endParaRPr lang="en-US" sz="1000" dirty="0">
              <a:solidFill>
                <a:srgbClr val="44536A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681186-D4D5-D66F-8163-BCDFCFCF66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4060" y="2240484"/>
            <a:ext cx="972057" cy="972057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4020C4C0-CD03-E756-6F27-8DA51F4FB8D8}"/>
              </a:ext>
            </a:extLst>
          </p:cNvPr>
          <p:cNvSpPr txBox="1">
            <a:spLocks/>
          </p:cNvSpPr>
          <p:nvPr/>
        </p:nvSpPr>
        <p:spPr>
          <a:xfrm>
            <a:off x="827025" y="625268"/>
            <a:ext cx="7087265" cy="4047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/>
                </a:solidFill>
              </a:rPr>
              <a:t>Thank you</a:t>
            </a:r>
            <a:endParaRPr lang="en-US" sz="2400" baseline="300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5C39FF-E55B-C913-FCB3-AB0F49802190}"/>
              </a:ext>
            </a:extLst>
          </p:cNvPr>
          <p:cNvSpPr/>
          <p:nvPr/>
        </p:nvSpPr>
        <p:spPr>
          <a:xfrm>
            <a:off x="650773" y="611650"/>
            <a:ext cx="43200" cy="432000"/>
          </a:xfrm>
          <a:prstGeom prst="rect">
            <a:avLst/>
          </a:prstGeom>
          <a:solidFill>
            <a:srgbClr val="70C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4" descr="A Conversation on Technomoral Futures: Building Wisdom from Crisis -  Edinburgh Futures Institute">
            <a:extLst>
              <a:ext uri="{FF2B5EF4-FFF2-40B4-BE49-F238E27FC236}">
                <a16:creationId xmlns:a16="http://schemas.microsoft.com/office/drawing/2014/main" id="{004BF52A-58CB-28FB-1794-337BC8870F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t="34605" r="3" b="59186"/>
          <a:stretch/>
        </p:blipFill>
        <p:spPr bwMode="auto">
          <a:xfrm>
            <a:off x="-2" y="-16315"/>
            <a:ext cx="9144001" cy="1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05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E40BA596-691D-F06F-6DA2-4E67946A7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3510171"/>
            <a:ext cx="2234966" cy="1363708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4A5A50FE-B490-5044-A59A-0A98743C37F1}"/>
              </a:ext>
            </a:extLst>
          </p:cNvPr>
          <p:cNvSpPr txBox="1">
            <a:spLocks/>
          </p:cNvSpPr>
          <p:nvPr/>
        </p:nvSpPr>
        <p:spPr>
          <a:xfrm>
            <a:off x="827025" y="625268"/>
            <a:ext cx="3886489" cy="4047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/>
                </a:solidFill>
              </a:rPr>
              <a:t>Moral AIs</a:t>
            </a:r>
            <a:endParaRPr lang="en-US" sz="2400" baseline="300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498711-11DE-1047-8549-9085228D9019}"/>
              </a:ext>
            </a:extLst>
          </p:cNvPr>
          <p:cNvSpPr/>
          <p:nvPr/>
        </p:nvSpPr>
        <p:spPr>
          <a:xfrm>
            <a:off x="650773" y="611650"/>
            <a:ext cx="43200" cy="432000"/>
          </a:xfrm>
          <a:prstGeom prst="rect">
            <a:avLst/>
          </a:prstGeom>
          <a:solidFill>
            <a:srgbClr val="70C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4" descr="A Conversation on Technomoral Futures: Building Wisdom from Crisis -  Edinburgh Futures Institute">
            <a:extLst>
              <a:ext uri="{FF2B5EF4-FFF2-40B4-BE49-F238E27FC236}">
                <a16:creationId xmlns:a16="http://schemas.microsoft.com/office/drawing/2014/main" id="{29C90894-25F7-1C1F-C474-7EDCE48E8F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t="34605" r="3" b="59186"/>
          <a:stretch/>
        </p:blipFill>
        <p:spPr bwMode="auto">
          <a:xfrm>
            <a:off x="-2" y="-16315"/>
            <a:ext cx="9144001" cy="1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D0F9ED-E9C6-9FFF-F12A-0E6BFC4AD685}"/>
              </a:ext>
            </a:extLst>
          </p:cNvPr>
          <p:cNvSpPr txBox="1">
            <a:spLocks/>
          </p:cNvSpPr>
          <p:nvPr/>
        </p:nvSpPr>
        <p:spPr>
          <a:xfrm>
            <a:off x="1096406" y="1331717"/>
            <a:ext cx="6951182" cy="24800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500" b="1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29CD338-03B1-9DFF-6776-DA830B696D56}"/>
              </a:ext>
            </a:extLst>
          </p:cNvPr>
          <p:cNvSpPr txBox="1">
            <a:spLocks/>
          </p:cNvSpPr>
          <p:nvPr/>
        </p:nvSpPr>
        <p:spPr>
          <a:xfrm>
            <a:off x="-2" y="4873879"/>
            <a:ext cx="4172440" cy="2696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I: Introduction – Moral AI &amp; IOT</a:t>
            </a:r>
            <a:endParaRPr lang="en-US" sz="1500" baseline="30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7CA3FF2-1982-C9E3-7A54-8085D6A6515E}"/>
              </a:ext>
            </a:extLst>
          </p:cNvPr>
          <p:cNvSpPr txBox="1">
            <a:spLocks/>
          </p:cNvSpPr>
          <p:nvPr/>
        </p:nvSpPr>
        <p:spPr>
          <a:xfrm>
            <a:off x="1248806" y="1484117"/>
            <a:ext cx="6798782" cy="33897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2"/>
                </a:solidFill>
                <a:cs typeface="Calibri Light" panose="020F0302020204030204" pitchFamily="34" charset="0"/>
              </a:rPr>
              <a:t>Artificial morality, moral AIs, moral machines, artificial moral agents, artificial moral advisors, etc.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+mj-lt"/>
                <a:cs typeface="Calibri Light" panose="020F0302020204030204" pitchFamily="34" charset="0"/>
              </a:rPr>
              <a:t>Mainly concerned with implicit/explicit ethical agents (Moor, 2006)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  <a:cs typeface="Calibri Light" panose="020F0302020204030204" pitchFamily="34" charset="0"/>
            </a:endParaRPr>
          </a:p>
          <a:p>
            <a:r>
              <a:rPr lang="en-US" sz="2000" dirty="0">
                <a:solidFill>
                  <a:schemeClr val="tx2"/>
                </a:solidFill>
                <a:cs typeface="Calibri Light" panose="020F0302020204030204" pitchFamily="34" charset="0"/>
              </a:rPr>
              <a:t>One major motivation in machine ethics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+mj-lt"/>
                <a:cs typeface="Calibri Light" panose="020F0302020204030204" pitchFamily="34" charset="0"/>
              </a:rPr>
              <a:t>AIs are superior moral reasoners over humans </a:t>
            </a:r>
          </a:p>
          <a:p>
            <a:endParaRPr lang="en-US" sz="2000" dirty="0">
              <a:solidFill>
                <a:schemeClr val="tx2"/>
              </a:solidFill>
              <a:latin typeface="+mj-lt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38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67DFB96B-FF0A-56B0-F952-9AC4A2475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3510171"/>
            <a:ext cx="2234966" cy="1363708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4A5A50FE-B490-5044-A59A-0A98743C37F1}"/>
              </a:ext>
            </a:extLst>
          </p:cNvPr>
          <p:cNvSpPr txBox="1">
            <a:spLocks/>
          </p:cNvSpPr>
          <p:nvPr/>
        </p:nvSpPr>
        <p:spPr>
          <a:xfrm>
            <a:off x="827025" y="625268"/>
            <a:ext cx="3886489" cy="4047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/>
                </a:solidFill>
                <a:cs typeface="Calibri Light" panose="020F0302020204030204" pitchFamily="34" charset="0"/>
              </a:rPr>
              <a:t>Today’s talk</a:t>
            </a:r>
            <a:endParaRPr lang="en-US" sz="2400" baseline="300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498711-11DE-1047-8549-9085228D9019}"/>
              </a:ext>
            </a:extLst>
          </p:cNvPr>
          <p:cNvSpPr/>
          <p:nvPr/>
        </p:nvSpPr>
        <p:spPr>
          <a:xfrm>
            <a:off x="650773" y="611650"/>
            <a:ext cx="43200" cy="432000"/>
          </a:xfrm>
          <a:prstGeom prst="rect">
            <a:avLst/>
          </a:prstGeom>
          <a:solidFill>
            <a:srgbClr val="70C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4" descr="A Conversation on Technomoral Futures: Building Wisdom from Crisis -  Edinburgh Futures Institute">
            <a:extLst>
              <a:ext uri="{FF2B5EF4-FFF2-40B4-BE49-F238E27FC236}">
                <a16:creationId xmlns:a16="http://schemas.microsoft.com/office/drawing/2014/main" id="{29C90894-25F7-1C1F-C474-7EDCE48E8F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t="34605" r="3" b="59186"/>
          <a:stretch/>
        </p:blipFill>
        <p:spPr bwMode="auto">
          <a:xfrm>
            <a:off x="-2" y="-16315"/>
            <a:ext cx="9144001" cy="1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D0F9ED-E9C6-9FFF-F12A-0E6BFC4AD685}"/>
              </a:ext>
            </a:extLst>
          </p:cNvPr>
          <p:cNvSpPr txBox="1">
            <a:spLocks/>
          </p:cNvSpPr>
          <p:nvPr/>
        </p:nvSpPr>
        <p:spPr>
          <a:xfrm>
            <a:off x="1096406" y="1331717"/>
            <a:ext cx="6951182" cy="24800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500" b="1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7CA3FF2-1982-C9E3-7A54-8085D6A6515E}"/>
              </a:ext>
            </a:extLst>
          </p:cNvPr>
          <p:cNvSpPr txBox="1">
            <a:spLocks/>
          </p:cNvSpPr>
          <p:nvPr/>
        </p:nvSpPr>
        <p:spPr>
          <a:xfrm>
            <a:off x="1248806" y="1484118"/>
            <a:ext cx="6951182" cy="30341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2"/>
                </a:solidFill>
                <a:cs typeface="Calibri Light" panose="020F0302020204030204" pitchFamily="34" charset="0"/>
              </a:rPr>
              <a:t>Moral AI as ideal observer for the purpose of helping people achieve moral enhancement? </a:t>
            </a:r>
          </a:p>
          <a:p>
            <a:endParaRPr lang="en-US" sz="2000" dirty="0">
              <a:solidFill>
                <a:schemeClr val="tx2"/>
              </a:solidFill>
              <a:cs typeface="Calibri Light" panose="020F0302020204030204" pitchFamily="34" charset="0"/>
            </a:endParaRPr>
          </a:p>
          <a:p>
            <a:pPr lvl="1"/>
            <a:r>
              <a:rPr lang="en-US" dirty="0">
                <a:solidFill>
                  <a:schemeClr val="tx2"/>
                </a:solidFill>
                <a:latin typeface="+mj-lt"/>
                <a:cs typeface="Calibri Light" panose="020F0302020204030204" pitchFamily="34" charset="0"/>
              </a:rPr>
              <a:t>I. Moral AI &amp; the </a:t>
            </a:r>
            <a:r>
              <a:rPr lang="en-US" b="1" dirty="0">
                <a:solidFill>
                  <a:schemeClr val="tx2"/>
                </a:solidFill>
                <a:latin typeface="+mj-lt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+mj-lt"/>
                <a:cs typeface="Calibri Light" panose="020F0302020204030204" pitchFamily="34" charset="0"/>
              </a:rPr>
              <a:t>deal </a:t>
            </a:r>
            <a:r>
              <a:rPr lang="en-US" b="1" dirty="0">
                <a:solidFill>
                  <a:schemeClr val="tx2"/>
                </a:solidFill>
                <a:latin typeface="+mj-lt"/>
                <a:cs typeface="Calibri Light" panose="020F0302020204030204" pitchFamily="34" charset="0"/>
              </a:rPr>
              <a:t>O</a:t>
            </a:r>
            <a:r>
              <a:rPr lang="en-US" dirty="0">
                <a:solidFill>
                  <a:schemeClr val="tx2"/>
                </a:solidFill>
                <a:latin typeface="+mj-lt"/>
                <a:cs typeface="Calibri Light" panose="020F0302020204030204" pitchFamily="34" charset="0"/>
              </a:rPr>
              <a:t>bserver </a:t>
            </a:r>
            <a:r>
              <a:rPr lang="en-US" b="1" dirty="0">
                <a:solidFill>
                  <a:schemeClr val="tx2"/>
                </a:solidFill>
                <a:latin typeface="+mj-lt"/>
                <a:cs typeface="Calibri Light" panose="020F0302020204030204" pitchFamily="34" charset="0"/>
              </a:rPr>
              <a:t>T</a:t>
            </a:r>
            <a:r>
              <a:rPr lang="en-US" dirty="0">
                <a:solidFill>
                  <a:schemeClr val="tx2"/>
                </a:solidFill>
                <a:latin typeface="+mj-lt"/>
                <a:cs typeface="Calibri Light" panose="020F0302020204030204" pitchFamily="34" charset="0"/>
              </a:rPr>
              <a:t>heory 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+mj-lt"/>
                <a:cs typeface="Calibri Light" panose="020F0302020204030204" pitchFamily="34" charset="0"/>
              </a:rPr>
              <a:t>II. Moral AI as ideal observer?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+mj-lt"/>
                <a:cs typeface="Calibri Light" panose="020F0302020204030204" pitchFamily="34" charset="0"/>
              </a:rPr>
              <a:t>III. Responding to moral AI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481729-D6EC-F595-B6BB-0A629B88AC93}"/>
              </a:ext>
            </a:extLst>
          </p:cNvPr>
          <p:cNvSpPr txBox="1">
            <a:spLocks/>
          </p:cNvSpPr>
          <p:nvPr/>
        </p:nvSpPr>
        <p:spPr>
          <a:xfrm>
            <a:off x="-2" y="4873879"/>
            <a:ext cx="4172440" cy="2696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I: Introduction – Moral AI &amp; IOT</a:t>
            </a:r>
            <a:endParaRPr lang="en-US" sz="1500" baseline="30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78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26EAB701-85F9-433A-2668-2CB4EC12E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3510171"/>
            <a:ext cx="2234966" cy="1363708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4A5A50FE-B490-5044-A59A-0A98743C37F1}"/>
              </a:ext>
            </a:extLst>
          </p:cNvPr>
          <p:cNvSpPr txBox="1">
            <a:spLocks/>
          </p:cNvSpPr>
          <p:nvPr/>
        </p:nvSpPr>
        <p:spPr>
          <a:xfrm>
            <a:off x="827025" y="625268"/>
            <a:ext cx="3886489" cy="4047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/>
                </a:solidFill>
              </a:rPr>
              <a:t>Ideal observer theory (IOT)</a:t>
            </a:r>
            <a:endParaRPr lang="en-US" sz="2400" baseline="300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3835C77-D17E-3C91-D972-B82E14CE5652}"/>
              </a:ext>
            </a:extLst>
          </p:cNvPr>
          <p:cNvSpPr txBox="1">
            <a:spLocks/>
          </p:cNvSpPr>
          <p:nvPr/>
        </p:nvSpPr>
        <p:spPr>
          <a:xfrm>
            <a:off x="827025" y="1573513"/>
            <a:ext cx="3961451" cy="9982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4" descr="A Conversation on Technomoral Futures: Building Wisdom from Crisis -  Edinburgh Futures Institute">
            <a:extLst>
              <a:ext uri="{FF2B5EF4-FFF2-40B4-BE49-F238E27FC236}">
                <a16:creationId xmlns:a16="http://schemas.microsoft.com/office/drawing/2014/main" id="{29C90894-25F7-1C1F-C474-7EDCE48E8F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t="34605" r="3" b="59186"/>
          <a:stretch/>
        </p:blipFill>
        <p:spPr bwMode="auto">
          <a:xfrm>
            <a:off x="-2" y="-16315"/>
            <a:ext cx="9144001" cy="1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BF2D682-16D7-94FA-D582-A2F536CDF08F}"/>
              </a:ext>
            </a:extLst>
          </p:cNvPr>
          <p:cNvSpPr txBox="1">
            <a:spLocks/>
          </p:cNvSpPr>
          <p:nvPr/>
        </p:nvSpPr>
        <p:spPr>
          <a:xfrm>
            <a:off x="1096405" y="1331717"/>
            <a:ext cx="7088589" cy="27503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Firth (1952) </a:t>
            </a:r>
          </a:p>
          <a:p>
            <a:endParaRPr lang="en-US" sz="500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500" u="sng" dirty="0">
              <a:solidFill>
                <a:schemeClr val="tx2"/>
              </a:solidFill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500" u="sng" dirty="0">
                <a:solidFill>
                  <a:schemeClr val="tx2"/>
                </a:solidFill>
                <a:cs typeface="Calibri Light" panose="020F0302020204030204" pitchFamily="34" charset="0"/>
              </a:rPr>
              <a:t>Omniscient</a:t>
            </a:r>
            <a:r>
              <a:rPr lang="en-US" sz="1500" dirty="0">
                <a:solidFill>
                  <a:schemeClr val="tx2"/>
                </a:solidFill>
                <a:cs typeface="Calibri Light" panose="020F0302020204030204" pitchFamily="34" charset="0"/>
              </a:rPr>
              <a:t>: possessing factual knowledge of all non-morally relevant information involved in the procedure of deciding the rightness/wrongness of a particular act</a:t>
            </a:r>
          </a:p>
          <a:p>
            <a:pPr marL="342900" indent="-342900">
              <a:buFont typeface="+mj-lt"/>
              <a:buAutoNum type="arabicPeriod"/>
            </a:pPr>
            <a:endParaRPr lang="en-US" sz="600" u="sng" dirty="0">
              <a:solidFill>
                <a:schemeClr val="tx2"/>
              </a:solidFill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500" u="sng" dirty="0">
                <a:solidFill>
                  <a:schemeClr val="tx2"/>
                </a:solidFill>
                <a:cs typeface="Calibri Light" panose="020F0302020204030204" pitchFamily="34" charset="0"/>
              </a:rPr>
              <a:t>Omnipercipient</a:t>
            </a:r>
            <a:r>
              <a:rPr lang="en-US" sz="1500" dirty="0">
                <a:solidFill>
                  <a:schemeClr val="tx2"/>
                </a:solidFill>
                <a:cs typeface="Calibri Light" panose="020F0302020204030204" pitchFamily="34" charset="0"/>
              </a:rPr>
              <a:t>: capable of simultaneously imagining or visualising all alternatives and consequences of any given act </a:t>
            </a:r>
          </a:p>
          <a:p>
            <a:pPr marL="342900" indent="-342900">
              <a:buFont typeface="+mj-lt"/>
              <a:buAutoNum type="arabicPeriod"/>
            </a:pPr>
            <a:endParaRPr lang="en-US" sz="600" b="1" u="sng" dirty="0">
              <a:solidFill>
                <a:schemeClr val="tx2"/>
              </a:solidFill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500" b="1" u="sng" dirty="0">
                <a:solidFill>
                  <a:schemeClr val="tx2"/>
                </a:solidFill>
                <a:cs typeface="Calibri Light" panose="020F0302020204030204" pitchFamily="34" charset="0"/>
              </a:rPr>
              <a:t>Disinterested</a:t>
            </a:r>
            <a:r>
              <a:rPr lang="en-US" sz="1500" dirty="0">
                <a:solidFill>
                  <a:schemeClr val="tx2"/>
                </a:solidFill>
                <a:cs typeface="Calibri Light" panose="020F0302020204030204" pitchFamily="34" charset="0"/>
              </a:rPr>
              <a:t>: completely impartial about reacting (dis)favourably to any person/thing </a:t>
            </a:r>
          </a:p>
          <a:p>
            <a:pPr marL="342900" indent="-342900">
              <a:buFont typeface="+mj-lt"/>
              <a:buAutoNum type="arabicPeriod"/>
            </a:pPr>
            <a:endParaRPr lang="en-US" sz="600" b="1" u="sng" dirty="0">
              <a:solidFill>
                <a:schemeClr val="tx2"/>
              </a:solidFill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500" b="1" u="sng" dirty="0">
                <a:solidFill>
                  <a:schemeClr val="tx2"/>
                </a:solidFill>
                <a:cs typeface="Calibri Light" panose="020F0302020204030204" pitchFamily="34" charset="0"/>
              </a:rPr>
              <a:t>Dispassionate</a:t>
            </a:r>
            <a:r>
              <a:rPr lang="en-US" sz="1500" dirty="0">
                <a:solidFill>
                  <a:schemeClr val="tx2"/>
                </a:solidFill>
                <a:cs typeface="Calibri Light" panose="020F0302020204030204" pitchFamily="34" charset="0"/>
              </a:rPr>
              <a:t>: incapable of any emotional experience at all </a:t>
            </a:r>
          </a:p>
          <a:p>
            <a:pPr marL="342900" indent="-342900">
              <a:buFont typeface="+mj-lt"/>
              <a:buAutoNum type="arabicPeriod"/>
            </a:pPr>
            <a:endParaRPr lang="en-US" sz="500" b="1" u="sng" dirty="0">
              <a:solidFill>
                <a:schemeClr val="tx2"/>
              </a:solidFill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500" b="1" u="sng" dirty="0">
                <a:solidFill>
                  <a:schemeClr val="tx2"/>
                </a:solidFill>
                <a:cs typeface="Calibri Light" panose="020F0302020204030204" pitchFamily="34" charset="0"/>
              </a:rPr>
              <a:t>Consistent</a:t>
            </a:r>
            <a:r>
              <a:rPr lang="en-US" sz="1500" dirty="0">
                <a:solidFill>
                  <a:schemeClr val="tx2"/>
                </a:solidFill>
                <a:cs typeface="Calibri Light" panose="020F0302020204030204" pitchFamily="34" charset="0"/>
              </a:rPr>
              <a:t>: having exactly similar ethically significant reactions to any given act</a:t>
            </a:r>
          </a:p>
          <a:p>
            <a:pPr marL="342900" indent="-342900">
              <a:buFont typeface="+mj-lt"/>
              <a:buAutoNum type="arabicPeriod"/>
            </a:pPr>
            <a:endParaRPr lang="en-US" sz="500" u="sng" dirty="0">
              <a:solidFill>
                <a:schemeClr val="tx2"/>
              </a:solidFill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500" u="sng" dirty="0">
                <a:solidFill>
                  <a:schemeClr val="tx2"/>
                </a:solidFill>
                <a:cs typeface="Calibri Light" panose="020F0302020204030204" pitchFamily="34" charset="0"/>
              </a:rPr>
              <a:t>Normal</a:t>
            </a:r>
            <a:r>
              <a:rPr lang="en-US" sz="1500" dirty="0">
                <a:solidFill>
                  <a:schemeClr val="tx2"/>
                </a:solidFill>
                <a:cs typeface="Calibri Light" panose="020F0302020204030204" pitchFamily="34" charset="0"/>
              </a:rPr>
              <a:t>: in other aspects as a human being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8B61331-FD4F-FBA8-4E40-BB1C60393D10}"/>
              </a:ext>
            </a:extLst>
          </p:cNvPr>
          <p:cNvSpPr txBox="1">
            <a:spLocks/>
          </p:cNvSpPr>
          <p:nvPr/>
        </p:nvSpPr>
        <p:spPr>
          <a:xfrm>
            <a:off x="-2" y="4873879"/>
            <a:ext cx="4172440" cy="2696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I: Introduction – Moral AI &amp; IOT</a:t>
            </a:r>
            <a:endParaRPr lang="en-US" sz="1500" baseline="30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3B3589-796C-436E-1C79-867133426D88}"/>
              </a:ext>
            </a:extLst>
          </p:cNvPr>
          <p:cNvSpPr/>
          <p:nvPr/>
        </p:nvSpPr>
        <p:spPr>
          <a:xfrm>
            <a:off x="650773" y="611650"/>
            <a:ext cx="43200" cy="432000"/>
          </a:xfrm>
          <a:prstGeom prst="rect">
            <a:avLst/>
          </a:prstGeom>
          <a:solidFill>
            <a:srgbClr val="70C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95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onversation on Technomoral Futures: Building Wisdom from Crisis -  Edinburgh Futures Institute">
            <a:extLst>
              <a:ext uri="{FF2B5EF4-FFF2-40B4-BE49-F238E27FC236}">
                <a16:creationId xmlns:a16="http://schemas.microsoft.com/office/drawing/2014/main" id="{29C90894-25F7-1C1F-C474-7EDCE48E8F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t="34605" r="3" b="59186"/>
          <a:stretch/>
        </p:blipFill>
        <p:spPr bwMode="auto">
          <a:xfrm>
            <a:off x="-2" y="-16315"/>
            <a:ext cx="9144001" cy="1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7C76E45-2EA0-B4E9-867D-BA1D12C3AC16}"/>
              </a:ext>
            </a:extLst>
          </p:cNvPr>
          <p:cNvSpPr txBox="1">
            <a:spLocks/>
          </p:cNvSpPr>
          <p:nvPr/>
        </p:nvSpPr>
        <p:spPr>
          <a:xfrm>
            <a:off x="827025" y="625268"/>
            <a:ext cx="6143866" cy="4047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/>
                </a:solidFill>
              </a:rPr>
              <a:t>Omniscience &amp; </a:t>
            </a:r>
            <a:r>
              <a:rPr lang="en-US" sz="2400" dirty="0" err="1">
                <a:solidFill>
                  <a:schemeClr val="tx2"/>
                </a:solidFill>
              </a:rPr>
              <a:t>omnipercipience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sz="2400" baseline="300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5A52EE-E465-BD18-D2AB-BA1741CD7D7E}"/>
              </a:ext>
            </a:extLst>
          </p:cNvPr>
          <p:cNvSpPr/>
          <p:nvPr/>
        </p:nvSpPr>
        <p:spPr>
          <a:xfrm>
            <a:off x="650773" y="611650"/>
            <a:ext cx="43200" cy="432000"/>
          </a:xfrm>
          <a:prstGeom prst="rect">
            <a:avLst/>
          </a:prstGeom>
          <a:solidFill>
            <a:srgbClr val="69C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D2D6F7C-261C-42FC-2CE8-D8998FD77F35}"/>
              </a:ext>
            </a:extLst>
          </p:cNvPr>
          <p:cNvSpPr txBox="1">
            <a:spLocks/>
          </p:cNvSpPr>
          <p:nvPr/>
        </p:nvSpPr>
        <p:spPr>
          <a:xfrm>
            <a:off x="1096406" y="1331717"/>
            <a:ext cx="4323733" cy="33183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2"/>
                </a:solidFill>
                <a:cs typeface="Arial" panose="020B0604020202020204" pitchFamily="34" charset="0"/>
              </a:rPr>
              <a:t>IOT is unattainable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cs typeface="Arial" panose="020B0604020202020204" pitchFamily="34" charset="0"/>
              </a:rPr>
              <a:t>Humans are epistemically bounded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2"/>
                </a:solidFill>
                <a:cs typeface="Arial" panose="020B0604020202020204" pitchFamily="34" charset="0"/>
              </a:rPr>
              <a:t>IOT’s circular reasoning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The view from nowhere (</a:t>
            </a:r>
            <a:r>
              <a:rPr lang="en-US" sz="18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Gebru</a:t>
            </a:r>
            <a:r>
              <a:rPr lang="en-US" sz="18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, 2020)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The bootstrapping problem (Vallor, 2016)</a:t>
            </a:r>
          </a:p>
          <a:p>
            <a:endParaRPr lang="en-US" sz="5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chemeClr val="tx2"/>
                </a:solidFill>
                <a:cs typeface="Arial" panose="020B0604020202020204" pitchFamily="34" charset="0"/>
              </a:rPr>
              <a:t>	  Human moral fallacies </a:t>
            </a:r>
          </a:p>
          <a:p>
            <a:r>
              <a:rPr lang="en-US" sz="1200" dirty="0">
                <a:solidFill>
                  <a:schemeClr val="tx2"/>
                </a:solidFill>
                <a:cs typeface="Arial" panose="020B0604020202020204" pitchFamily="34" charset="0"/>
              </a:rPr>
              <a:t>		↓↑</a:t>
            </a:r>
          </a:p>
          <a:p>
            <a:r>
              <a:rPr lang="en-US" sz="1800" dirty="0">
                <a:solidFill>
                  <a:schemeClr val="tx2"/>
                </a:solidFill>
                <a:cs typeface="Arial" panose="020B0604020202020204" pitchFamily="34" charset="0"/>
              </a:rPr>
              <a:t>	Need for moral machines  </a:t>
            </a:r>
          </a:p>
        </p:txBody>
      </p:sp>
      <p:pic>
        <p:nvPicPr>
          <p:cNvPr id="10" name="Picture 9" descr="A picture containing sky, outdoor, several&#10;&#10;Description automatically generated">
            <a:extLst>
              <a:ext uri="{FF2B5EF4-FFF2-40B4-BE49-F238E27FC236}">
                <a16:creationId xmlns:a16="http://schemas.microsoft.com/office/drawing/2014/main" id="{105699F8-5E9D-FF84-5832-4C93ACDDC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225" y="1267032"/>
            <a:ext cx="3251200" cy="3251200"/>
          </a:xfrm>
          <a:prstGeom prst="rect">
            <a:avLst/>
          </a:prstGeom>
        </p:spPr>
      </p:pic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440C670C-CDC8-14B2-8050-93C54EE23A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58024">
            <a:off x="58669" y="4021169"/>
            <a:ext cx="2075473" cy="205482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26CE3E7-820B-9E41-8C8D-37C9A650BFCA}"/>
              </a:ext>
            </a:extLst>
          </p:cNvPr>
          <p:cNvSpPr txBox="1">
            <a:spLocks/>
          </p:cNvSpPr>
          <p:nvPr/>
        </p:nvSpPr>
        <p:spPr>
          <a:xfrm>
            <a:off x="-2" y="4873879"/>
            <a:ext cx="3332650" cy="26962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II: Moral AIs as Ideal Observer?</a:t>
            </a:r>
            <a:endParaRPr lang="en-US" sz="1500" baseline="30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65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onversation on Technomoral Futures: Building Wisdom from Crisis -  Edinburgh Futures Institute">
            <a:extLst>
              <a:ext uri="{FF2B5EF4-FFF2-40B4-BE49-F238E27FC236}">
                <a16:creationId xmlns:a16="http://schemas.microsoft.com/office/drawing/2014/main" id="{29C90894-25F7-1C1F-C474-7EDCE48E8F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t="34605" r="3" b="59186"/>
          <a:stretch/>
        </p:blipFill>
        <p:spPr bwMode="auto">
          <a:xfrm>
            <a:off x="-2" y="-16315"/>
            <a:ext cx="9144001" cy="1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7C76E45-2EA0-B4E9-867D-BA1D12C3AC16}"/>
              </a:ext>
            </a:extLst>
          </p:cNvPr>
          <p:cNvSpPr txBox="1">
            <a:spLocks/>
          </p:cNvSpPr>
          <p:nvPr/>
        </p:nvSpPr>
        <p:spPr>
          <a:xfrm>
            <a:off x="827025" y="625268"/>
            <a:ext cx="6143866" cy="4047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/>
                </a:solidFill>
              </a:rPr>
              <a:t>Consistency</a:t>
            </a:r>
          </a:p>
          <a:p>
            <a:endParaRPr lang="en-US" sz="2400" baseline="300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5A52EE-E465-BD18-D2AB-BA1741CD7D7E}"/>
              </a:ext>
            </a:extLst>
          </p:cNvPr>
          <p:cNvSpPr/>
          <p:nvPr/>
        </p:nvSpPr>
        <p:spPr>
          <a:xfrm>
            <a:off x="650773" y="611650"/>
            <a:ext cx="43200" cy="432000"/>
          </a:xfrm>
          <a:prstGeom prst="rect">
            <a:avLst/>
          </a:prstGeom>
          <a:solidFill>
            <a:srgbClr val="69C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8F2B9E47-C6D4-E1DC-528B-EFC3F5604C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58024">
            <a:off x="58669" y="4021169"/>
            <a:ext cx="2075473" cy="205482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13FEB79-61F3-3F35-48E3-AB34909EFE52}"/>
              </a:ext>
            </a:extLst>
          </p:cNvPr>
          <p:cNvSpPr txBox="1">
            <a:spLocks/>
          </p:cNvSpPr>
          <p:nvPr/>
        </p:nvSpPr>
        <p:spPr>
          <a:xfrm>
            <a:off x="-2" y="4873879"/>
            <a:ext cx="3332650" cy="26962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II: Moral AIs as Ideal Observer?</a:t>
            </a:r>
            <a:endParaRPr lang="en-US" sz="1500" baseline="30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F5A0661-8DC8-10CF-548D-666ADF4A8165}"/>
              </a:ext>
            </a:extLst>
          </p:cNvPr>
          <p:cNvSpPr txBox="1">
            <a:spLocks/>
          </p:cNvSpPr>
          <p:nvPr/>
        </p:nvSpPr>
        <p:spPr>
          <a:xfrm>
            <a:off x="1096406" y="1331717"/>
            <a:ext cx="6143866" cy="29134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Consistency reframed as (dis)similar features  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+mj-lt"/>
              </a:rPr>
              <a:t>Two actions, however similar they are, are dissimilar in at least one aspect (Harrison, 1956)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2" name="Picture 1" descr="A picture containing decorated&#10;&#10;Description automatically generated">
            <a:extLst>
              <a:ext uri="{FF2B5EF4-FFF2-40B4-BE49-F238E27FC236}">
                <a16:creationId xmlns:a16="http://schemas.microsoft.com/office/drawing/2014/main" id="{D03B32A1-B127-6FEA-DD09-A49A10B76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8292" y="2492758"/>
            <a:ext cx="4151884" cy="227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onversation on Technomoral Futures: Building Wisdom from Crisis -  Edinburgh Futures Institute">
            <a:extLst>
              <a:ext uri="{FF2B5EF4-FFF2-40B4-BE49-F238E27FC236}">
                <a16:creationId xmlns:a16="http://schemas.microsoft.com/office/drawing/2014/main" id="{29C90894-25F7-1C1F-C474-7EDCE48E8F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t="34605" r="3" b="59186"/>
          <a:stretch/>
        </p:blipFill>
        <p:spPr bwMode="auto">
          <a:xfrm>
            <a:off x="-2" y="-16315"/>
            <a:ext cx="9144001" cy="1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7C76E45-2EA0-B4E9-867D-BA1D12C3AC16}"/>
              </a:ext>
            </a:extLst>
          </p:cNvPr>
          <p:cNvSpPr txBox="1">
            <a:spLocks/>
          </p:cNvSpPr>
          <p:nvPr/>
        </p:nvSpPr>
        <p:spPr>
          <a:xfrm>
            <a:off x="827025" y="625268"/>
            <a:ext cx="6143866" cy="4047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/>
                </a:solidFill>
              </a:rPr>
              <a:t>Dispassion</a:t>
            </a:r>
          </a:p>
          <a:p>
            <a:endParaRPr lang="en-US" sz="2400" baseline="300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5A52EE-E465-BD18-D2AB-BA1741CD7D7E}"/>
              </a:ext>
            </a:extLst>
          </p:cNvPr>
          <p:cNvSpPr/>
          <p:nvPr/>
        </p:nvSpPr>
        <p:spPr>
          <a:xfrm>
            <a:off x="650773" y="611650"/>
            <a:ext cx="43200" cy="432000"/>
          </a:xfrm>
          <a:prstGeom prst="rect">
            <a:avLst/>
          </a:prstGeom>
          <a:solidFill>
            <a:srgbClr val="69C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 descr="A picture containing decorated&#10;&#10;Description automatically generated">
            <a:extLst>
              <a:ext uri="{FF2B5EF4-FFF2-40B4-BE49-F238E27FC236}">
                <a16:creationId xmlns:a16="http://schemas.microsoft.com/office/drawing/2014/main" id="{DE2FE236-9A80-A216-CFB6-3AE5BBBB0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292" y="2492758"/>
            <a:ext cx="4151884" cy="2278025"/>
          </a:xfrm>
          <a:prstGeom prst="rect">
            <a:avLst/>
          </a:prstGeom>
        </p:spPr>
      </p:pic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8F2B9E47-C6D4-E1DC-528B-EFC3F5604C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58024">
            <a:off x="58669" y="4021169"/>
            <a:ext cx="2075473" cy="205482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13FEB79-61F3-3F35-48E3-AB34909EFE52}"/>
              </a:ext>
            </a:extLst>
          </p:cNvPr>
          <p:cNvSpPr txBox="1">
            <a:spLocks/>
          </p:cNvSpPr>
          <p:nvPr/>
        </p:nvSpPr>
        <p:spPr>
          <a:xfrm>
            <a:off x="-2" y="4873879"/>
            <a:ext cx="3332650" cy="26962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II: Moral AIs as Ideal Observer?</a:t>
            </a:r>
            <a:endParaRPr lang="en-US" sz="1500" baseline="30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F5A0661-8DC8-10CF-548D-666ADF4A8165}"/>
              </a:ext>
            </a:extLst>
          </p:cNvPr>
          <p:cNvSpPr txBox="1">
            <a:spLocks/>
          </p:cNvSpPr>
          <p:nvPr/>
        </p:nvSpPr>
        <p:spPr>
          <a:xfrm>
            <a:off x="1096406" y="1331717"/>
            <a:ext cx="7133194" cy="29134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Dispassionate machines ≠ superior reasoners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Bootstrapping again – bias/ prejudice seeping through machines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4967F87-EFEC-9545-BE73-995BE5017ABD}"/>
              </a:ext>
            </a:extLst>
          </p:cNvPr>
          <p:cNvSpPr txBox="1">
            <a:spLocks/>
          </p:cNvSpPr>
          <p:nvPr/>
        </p:nvSpPr>
        <p:spPr>
          <a:xfrm>
            <a:off x="1096405" y="2252089"/>
            <a:ext cx="3615110" cy="19750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Creates/manifests a hierarchy of values – blanket rejection of intuitions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98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onversation on Technomoral Futures: Building Wisdom from Crisis -  Edinburgh Futures Institute">
            <a:extLst>
              <a:ext uri="{FF2B5EF4-FFF2-40B4-BE49-F238E27FC236}">
                <a16:creationId xmlns:a16="http://schemas.microsoft.com/office/drawing/2014/main" id="{29C90894-25F7-1C1F-C474-7EDCE48E8F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t="34605" r="3" b="59186"/>
          <a:stretch/>
        </p:blipFill>
        <p:spPr bwMode="auto">
          <a:xfrm>
            <a:off x="-2" y="-16315"/>
            <a:ext cx="9144001" cy="1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7C76E45-2EA0-B4E9-867D-BA1D12C3AC16}"/>
              </a:ext>
            </a:extLst>
          </p:cNvPr>
          <p:cNvSpPr txBox="1">
            <a:spLocks/>
          </p:cNvSpPr>
          <p:nvPr/>
        </p:nvSpPr>
        <p:spPr>
          <a:xfrm>
            <a:off x="827025" y="625268"/>
            <a:ext cx="6143866" cy="4047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/>
                </a:solidFill>
              </a:rPr>
              <a:t>Impartiality</a:t>
            </a:r>
            <a:endParaRPr lang="en-US" sz="2400" baseline="300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5A52EE-E465-BD18-D2AB-BA1741CD7D7E}"/>
              </a:ext>
            </a:extLst>
          </p:cNvPr>
          <p:cNvSpPr/>
          <p:nvPr/>
        </p:nvSpPr>
        <p:spPr>
          <a:xfrm>
            <a:off x="650773" y="611650"/>
            <a:ext cx="43200" cy="432000"/>
          </a:xfrm>
          <a:prstGeom prst="rect">
            <a:avLst/>
          </a:prstGeom>
          <a:solidFill>
            <a:srgbClr val="69C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D2D6F7C-261C-42FC-2CE8-D8998FD77F35}"/>
              </a:ext>
            </a:extLst>
          </p:cNvPr>
          <p:cNvSpPr txBox="1">
            <a:spLocks/>
          </p:cNvSpPr>
          <p:nvPr/>
        </p:nvSpPr>
        <p:spPr>
          <a:xfrm>
            <a:off x="1096406" y="1331717"/>
            <a:ext cx="4569876" cy="344754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Inherent political properties of moral AIs as a product of intentional human creation (Winner, 1980)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Political by explicit/implicit design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Deliberately/inevitable benefit some and disadvantage others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5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Political by necessity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  <a:latin typeface="+mj-lt"/>
              </a:rPr>
              <a:t>Technosolutionist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nature of moral machine projects 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97C4A73-E64C-DB53-2D4A-04FE6D9AC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303" y="1030033"/>
            <a:ext cx="2713378" cy="3617838"/>
          </a:xfrm>
          <a:prstGeom prst="rect">
            <a:avLst/>
          </a:prstGeom>
        </p:spPr>
      </p:pic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221014A8-CABE-414A-2480-D4FDA7E51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58024">
            <a:off x="58669" y="4021169"/>
            <a:ext cx="2075473" cy="205482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D6EBAF-D2C9-DAB2-AAAB-E18FF013FFFE}"/>
              </a:ext>
            </a:extLst>
          </p:cNvPr>
          <p:cNvSpPr txBox="1">
            <a:spLocks/>
          </p:cNvSpPr>
          <p:nvPr/>
        </p:nvSpPr>
        <p:spPr>
          <a:xfrm>
            <a:off x="-2" y="4873879"/>
            <a:ext cx="3332650" cy="26962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II: Moral AIs as Ideal Observer?</a:t>
            </a:r>
            <a:endParaRPr lang="en-US" sz="1500" baseline="30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8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onversation on Technomoral Futures: Building Wisdom from Crisis -  Edinburgh Futures Institute">
            <a:extLst>
              <a:ext uri="{FF2B5EF4-FFF2-40B4-BE49-F238E27FC236}">
                <a16:creationId xmlns:a16="http://schemas.microsoft.com/office/drawing/2014/main" id="{29C90894-25F7-1C1F-C474-7EDCE48E8F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t="34605" r="3" b="59186"/>
          <a:stretch/>
        </p:blipFill>
        <p:spPr bwMode="auto">
          <a:xfrm>
            <a:off x="-2" y="-16315"/>
            <a:ext cx="9144001" cy="1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7C76E45-2EA0-B4E9-867D-BA1D12C3AC16}"/>
              </a:ext>
            </a:extLst>
          </p:cNvPr>
          <p:cNvSpPr txBox="1">
            <a:spLocks/>
          </p:cNvSpPr>
          <p:nvPr/>
        </p:nvSpPr>
        <p:spPr>
          <a:xfrm>
            <a:off x="827025" y="625268"/>
            <a:ext cx="6143866" cy="4047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/>
                </a:solidFill>
              </a:rPr>
              <a:t>Responding to moral AIs </a:t>
            </a:r>
            <a:endParaRPr lang="en-US" sz="2400" baseline="300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5A52EE-E465-BD18-D2AB-BA1741CD7D7E}"/>
              </a:ext>
            </a:extLst>
          </p:cNvPr>
          <p:cNvSpPr/>
          <p:nvPr/>
        </p:nvSpPr>
        <p:spPr>
          <a:xfrm>
            <a:off x="650773" y="611650"/>
            <a:ext cx="43200" cy="432000"/>
          </a:xfrm>
          <a:prstGeom prst="rect">
            <a:avLst/>
          </a:prstGeom>
          <a:solidFill>
            <a:srgbClr val="69C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D2D6F7C-261C-42FC-2CE8-D8998FD77F35}"/>
              </a:ext>
            </a:extLst>
          </p:cNvPr>
          <p:cNvSpPr txBox="1">
            <a:spLocks/>
          </p:cNvSpPr>
          <p:nvPr/>
        </p:nvSpPr>
        <p:spPr>
          <a:xfrm>
            <a:off x="1096406" y="1331717"/>
            <a:ext cx="6011530" cy="19723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4536A"/>
                </a:solidFill>
                <a:cs typeface="Arial" panose="020B0604020202020204" pitchFamily="34" charset="0"/>
              </a:rPr>
              <a:t>Passive acceptance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536A"/>
                </a:solidFill>
                <a:latin typeface="+mj-lt"/>
                <a:cs typeface="Arial" panose="020B0604020202020204" pitchFamily="34" charset="0"/>
              </a:rPr>
              <a:t>Genuine moral enhancement?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536A"/>
                </a:solidFill>
                <a:latin typeface="+mj-lt"/>
                <a:cs typeface="Arial" panose="020B0604020202020204" pitchFamily="34" charset="0"/>
              </a:rPr>
              <a:t>Risks of moral deskilling from outsourcing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536A"/>
                </a:solidFill>
                <a:latin typeface="+mj-lt"/>
                <a:cs typeface="Arial" panose="020B0604020202020204" pitchFamily="34" charset="0"/>
              </a:rPr>
              <a:t>The only option? </a:t>
            </a: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221014A8-CABE-414A-2480-D4FDA7E51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58024">
            <a:off x="58669" y="4021169"/>
            <a:ext cx="2075473" cy="205482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D6EBAF-D2C9-DAB2-AAAB-E18FF013FFFE}"/>
              </a:ext>
            </a:extLst>
          </p:cNvPr>
          <p:cNvSpPr txBox="1">
            <a:spLocks/>
          </p:cNvSpPr>
          <p:nvPr/>
        </p:nvSpPr>
        <p:spPr>
          <a:xfrm>
            <a:off x="-2" y="4873879"/>
            <a:ext cx="3332650" cy="26962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III: Responding to Moral AIs</a:t>
            </a:r>
            <a:endParaRPr lang="en-US" sz="1500" baseline="30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46A5A4-6A85-9A00-4F33-4B58677D3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8958" y="3300203"/>
            <a:ext cx="4494744" cy="162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3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23606</TotalTime>
  <Words>546</Words>
  <Application>Microsoft Macintosh PowerPoint</Application>
  <PresentationFormat>On-screen Show (16:9)</PresentationFormat>
  <Paragraphs>109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Nova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Yuxin</dc:creator>
  <cp:lastModifiedBy>Yuxin Liu</cp:lastModifiedBy>
  <cp:revision>100</cp:revision>
  <cp:lastPrinted>2023-06-30T15:06:47Z</cp:lastPrinted>
  <dcterms:created xsi:type="dcterms:W3CDTF">2022-07-04T14:50:46Z</dcterms:created>
  <dcterms:modified xsi:type="dcterms:W3CDTF">2023-06-30T15:07:09Z</dcterms:modified>
</cp:coreProperties>
</file>