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70" r:id="rId6"/>
    <p:sldId id="291" r:id="rId7"/>
    <p:sldId id="27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RxrZHKnkd2rT0EfKhUhsXN73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03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72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1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CS471 ASST1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Synchronization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614977" y="142245"/>
            <a:ext cx="11286300" cy="74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Problem</a:t>
            </a:r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838200" y="972766"/>
            <a:ext cx="10515600" cy="564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management in Podunk</a:t>
            </a:r>
            <a:endParaRPr/>
          </a:p>
          <a:p>
            <a:pPr marL="342900" lvl="0" indent="-165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165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Two types of vehicles: </a:t>
            </a:r>
            <a:r>
              <a:rPr lang="en-US" sz="2800" i="1"/>
              <a:t>Cars</a:t>
            </a:r>
            <a:r>
              <a:rPr lang="en-US" sz="2800"/>
              <a:t> and </a:t>
            </a:r>
            <a:r>
              <a:rPr lang="en-US" sz="2800" i="1"/>
              <a:t>Trucks</a:t>
            </a:r>
            <a:endParaRPr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have higher priorities than Trucks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Each vehicle is a thread trying to cross the intersection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“shared resource” here?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642" y="1502863"/>
            <a:ext cx="3498969" cy="3194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14977" y="142244"/>
            <a:ext cx="11286300" cy="81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Podunk Traffic Management [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points]</a:t>
            </a: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838200" y="1115439"/>
            <a:ext cx="10515600" cy="54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the intersection as “shared resources”, protected by “locks”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vehicle (thread) need to acquire the proper lock(s) in order to enter the intersection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Two vehicles entering the same portion of the intersection at the same time is an accident</a:t>
            </a:r>
            <a:endParaRPr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Locks are supposed to prevent that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Deadlocks can happen!</a:t>
            </a:r>
            <a:endParaRPr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Your solution must prevent deadlocks</a:t>
            </a:r>
            <a:endParaRPr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a deadlock situation (exercise.txt question #2)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You can only use the “locks” that you have implemented</a:t>
            </a:r>
            <a:endParaRPr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/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usy waiting” is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614977" y="142244"/>
            <a:ext cx="11286300" cy="81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Podunk Traffic Management (Cont.)</a:t>
            </a:r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127000" y="1115450"/>
            <a:ext cx="119064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vehicle should print a message as it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approaches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enters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intersection indicating the </a:t>
            </a: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number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type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(car or truck), </a:t>
            </a: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direction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direction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41148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% </a:t>
            </a:r>
            <a:r>
              <a:rPr lang="en-US" sz="2000" b="0" i="0" u="none" strike="noStrik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Car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 b="0" i="0" u="none" strike="noStrike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lang="en-US" sz="2000" b="0" i="0" u="none" strike="noStrike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Route A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to </a:t>
            </a:r>
            <a:r>
              <a:rPr lang="en-US" sz="2000" b="0" i="0" u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turn </a:t>
            </a:r>
            <a:r>
              <a:rPr lang="en-US" sz="2000" b="0" i="1" u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RIGHT</a:t>
            </a:r>
            <a:r>
              <a:rPr lang="en-US" sz="2000" b="0" i="0" u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to </a:t>
            </a:r>
            <a:r>
              <a:rPr lang="en-US" sz="2000" b="0" i="0" u="none" strike="noStrike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Route B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 b="0" i="0" u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APPRO</a:t>
            </a:r>
            <a:r>
              <a:rPr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 sz="2000" b="0" i="0" u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CHES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the intersection</a:t>
            </a:r>
            <a:endParaRPr/>
          </a:p>
          <a:p>
            <a:pPr marL="41148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% </a:t>
            </a:r>
            <a:r>
              <a:rPr lang="en-US" sz="200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Truck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lang="en-US" sz="20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Route B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to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turn </a:t>
            </a:r>
            <a:r>
              <a:rPr lang="en-US" sz="20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LEFT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to </a:t>
            </a:r>
            <a:r>
              <a:rPr lang="en-US" sz="20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Route A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ENTERED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BC</a:t>
            </a:r>
            <a:endParaRPr/>
          </a:p>
          <a:p>
            <a:pPr marL="41148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% </a:t>
            </a:r>
            <a:r>
              <a:rPr lang="en-US" sz="2000" b="0" i="0" u="none" strike="noStrike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Car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 b="0" i="0" u="none" strike="noStrike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from </a:t>
            </a:r>
            <a:r>
              <a:rPr lang="en-US" sz="2000" b="0" i="0" u="none" strike="noStrike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Route C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to </a:t>
            </a:r>
            <a:r>
              <a:rPr lang="en-US" sz="2000" b="0" i="0" u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turn </a:t>
            </a:r>
            <a:r>
              <a:rPr lang="en-US" sz="2000" b="0" i="1" u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RIGHT</a:t>
            </a:r>
            <a:r>
              <a:rPr lang="en-US" sz="2000" b="0" i="0" u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to </a:t>
            </a:r>
            <a:r>
              <a:rPr lang="en-US" sz="2000" b="0" i="0" u="none" strike="noStrike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Route A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 b="0" i="0" u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LEFT</a:t>
            </a:r>
            <a:r>
              <a:rPr lang="en-US" sz="2000" b="0" i="0" u="none" strike="noStrike">
                <a:latin typeface="Courier"/>
                <a:ea typeface="Courier"/>
                <a:cs typeface="Courier"/>
                <a:sym typeface="Courier"/>
              </a:rPr>
              <a:t> CA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No two vehicles can be at the same portion of the intersection at any given time</a:t>
            </a:r>
            <a:r>
              <a:rPr lang="en-US" sz="2400"/>
              <a:t>.</a:t>
            </a:r>
            <a:endParaRPr/>
          </a:p>
          <a:p>
            <a:pPr marL="41148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% Car 1 from Route B to turn </a:t>
            </a:r>
            <a:r>
              <a:rPr lang="en-US" sz="2000" i="1">
                <a:latin typeface="Courier"/>
                <a:ea typeface="Courier"/>
                <a:cs typeface="Courier"/>
                <a:sym typeface="Courier"/>
              </a:rPr>
              <a:t>LEFT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to Route A ENTERED BC</a:t>
            </a:r>
            <a:endParaRPr/>
          </a:p>
          <a:p>
            <a:pPr marL="41148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% Car 2 from Route B to turn </a:t>
            </a:r>
            <a:r>
              <a:rPr lang="en-US" sz="2000" i="1">
                <a:latin typeface="Courier"/>
                <a:ea typeface="Courier"/>
                <a:cs typeface="Courier"/>
                <a:sym typeface="Courier"/>
              </a:rPr>
              <a:t>RIGHT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to Route C ENTERED BC</a:t>
            </a:r>
            <a:endParaRPr/>
          </a:p>
          <a:p>
            <a:pPr marL="41148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% Car 1 from Route B to turn </a:t>
            </a:r>
            <a:r>
              <a:rPr lang="en-US" sz="2000" i="1">
                <a:latin typeface="Courier"/>
                <a:ea typeface="Courier"/>
                <a:cs typeface="Courier"/>
                <a:sym typeface="Courier"/>
              </a:rPr>
              <a:t>LEFT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to Route A LEFT BC</a:t>
            </a:r>
            <a:endParaRPr/>
          </a:p>
          <a:p>
            <a:pPr marL="41148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% ...</a:t>
            </a:r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>
            <a:off x="9740630" y="4909225"/>
            <a:ext cx="1361873" cy="1186775"/>
            <a:chOff x="9987064" y="4850859"/>
            <a:chExt cx="1361873" cy="1186775"/>
          </a:xfrm>
        </p:grpSpPr>
        <p:sp>
          <p:nvSpPr>
            <p:cNvPr id="167" name="Google Shape;167;p14"/>
            <p:cNvSpPr/>
            <p:nvPr/>
          </p:nvSpPr>
          <p:spPr>
            <a:xfrm>
              <a:off x="9987064" y="4850859"/>
              <a:ext cx="1361872" cy="1186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14"/>
            <p:cNvCxnSpPr/>
            <p:nvPr/>
          </p:nvCxnSpPr>
          <p:spPr>
            <a:xfrm>
              <a:off x="9987064" y="4850859"/>
              <a:ext cx="1361873" cy="1186775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4"/>
            <p:cNvCxnSpPr/>
            <p:nvPr/>
          </p:nvCxnSpPr>
          <p:spPr>
            <a:xfrm flipH="1">
              <a:off x="9987064" y="4850859"/>
              <a:ext cx="1361873" cy="1186775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614977" y="142244"/>
            <a:ext cx="11286300" cy="81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Podunk Traffic Management (Cont.)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252919" y="1115439"/>
            <a:ext cx="11648358" cy="54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car should never be delayed by a truck but is it fine if a truck suffers starvation.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solution must improve traffic flow, and should maximize utilization of the intersection</a:t>
            </a:r>
            <a:endParaRPr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No vehicles should be kept waiting if not necessary</a:t>
            </a:r>
            <a:endParaRPr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Tracks should not wait for “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cars</a:t>
            </a:r>
            <a:endParaRPr sz="280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Avoid all unnecessary delays.</a:t>
            </a:r>
            <a:endParaRPr sz="2400"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For example, in the figure on the right, car 1 should </a:t>
            </a:r>
            <a:r>
              <a:rPr lang="en-US" sz="2400" i="1"/>
              <a:t>not</a:t>
            </a:r>
            <a:r>
              <a:rPr lang="en-US" sz="2400"/>
              <a:t> </a:t>
            </a:r>
            <a:endParaRPr/>
          </a:p>
          <a:p>
            <a:pPr marL="406717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unnecessarily delay the entry of car 2. Because their paths are</a:t>
            </a:r>
            <a:endParaRPr/>
          </a:p>
          <a:p>
            <a:pPr marL="406717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not interfere with each other. They can proceed parallelly.</a:t>
            </a:r>
            <a:endParaRPr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is just an example: think about whether your solution</a:t>
            </a:r>
            <a:endParaRPr/>
          </a:p>
          <a:p>
            <a:pPr marL="406717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Imposes an unnecessary delay or not in other ways.</a:t>
            </a:r>
            <a:endParaRPr/>
          </a:p>
          <a:p>
            <a:pPr marL="749617" lvl="1" indent="-190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grpSp>
        <p:nvGrpSpPr>
          <p:cNvPr id="176" name="Google Shape;176;p15"/>
          <p:cNvGrpSpPr/>
          <p:nvPr/>
        </p:nvGrpSpPr>
        <p:grpSpPr>
          <a:xfrm>
            <a:off x="8574503" y="3191957"/>
            <a:ext cx="3178019" cy="2901123"/>
            <a:chOff x="8574503" y="3191957"/>
            <a:chExt cx="3178019" cy="2901123"/>
          </a:xfrm>
        </p:grpSpPr>
        <p:grpSp>
          <p:nvGrpSpPr>
            <p:cNvPr id="177" name="Google Shape;177;p15"/>
            <p:cNvGrpSpPr/>
            <p:nvPr/>
          </p:nvGrpSpPr>
          <p:grpSpPr>
            <a:xfrm>
              <a:off x="8574503" y="3191957"/>
              <a:ext cx="3178019" cy="2901123"/>
              <a:chOff x="8574503" y="3191957"/>
              <a:chExt cx="3178019" cy="2901123"/>
            </a:xfrm>
          </p:grpSpPr>
          <p:pic>
            <p:nvPicPr>
              <p:cNvPr id="178" name="Google Shape;178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574503" y="3191957"/>
                <a:ext cx="3178019" cy="29011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15" descr="A blue toy car&#10;&#10;Description automatically generated with low confidenc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rot="-5400000">
                <a:off x="10118117" y="5322306"/>
                <a:ext cx="535782" cy="3571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15" descr="A blue toy car&#10;&#10;Description automatically generated with low confidenc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rot="1907484">
                <a:off x="8880888" y="3894089"/>
                <a:ext cx="535782" cy="3571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1" name="Google Shape;181;p15"/>
              <p:cNvCxnSpPr/>
              <p:nvPr/>
            </p:nvCxnSpPr>
            <p:spPr>
              <a:xfrm rot="10800000">
                <a:off x="10408211" y="4447990"/>
                <a:ext cx="0" cy="45475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2" name="Google Shape;182;p15"/>
              <p:cNvCxnSpPr/>
              <p:nvPr/>
            </p:nvCxnSpPr>
            <p:spPr>
              <a:xfrm rot="10800000">
                <a:off x="9744992" y="4053598"/>
                <a:ext cx="663219" cy="39439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3" name="Google Shape;183;p15"/>
              <p:cNvCxnSpPr/>
              <p:nvPr/>
            </p:nvCxnSpPr>
            <p:spPr>
              <a:xfrm>
                <a:off x="9525259" y="4366958"/>
                <a:ext cx="395592" cy="24643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4" name="Google Shape;184;p15"/>
              <p:cNvCxnSpPr/>
              <p:nvPr/>
            </p:nvCxnSpPr>
            <p:spPr>
              <a:xfrm flipH="1">
                <a:off x="9913859" y="4613392"/>
                <a:ext cx="6992" cy="61961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85" name="Google Shape;185;p15"/>
            <p:cNvSpPr txBox="1"/>
            <p:nvPr/>
          </p:nvSpPr>
          <p:spPr>
            <a:xfrm>
              <a:off x="10149508" y="5479855"/>
              <a:ext cx="258703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9211865" y="3872643"/>
              <a:ext cx="258703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2850" y="73819"/>
            <a:ext cx="11286300" cy="8110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Podunk Traffic Management Implementation</a:t>
            </a:r>
          </a:p>
        </p:txBody>
      </p:sp>
      <p:sp>
        <p:nvSpPr>
          <p:cNvPr id="6" name="Shape 125">
            <a:extLst>
              <a:ext uri="{FF2B5EF4-FFF2-40B4-BE49-F238E27FC236}">
                <a16:creationId xmlns:a16="http://schemas.microsoft.com/office/drawing/2014/main" id="{4B130CCC-5070-4156-A718-E347A251E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1821" y="879492"/>
            <a:ext cx="11648358" cy="5904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modify just one file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sz="2000" dirty="0">
                <a:latin typeface="CourierNewPSMT"/>
              </a:rPr>
              <a:t>~/os161/os161-1.11/kern/asst1/stoplight.c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</a:t>
            </a:r>
            <a:r>
              <a:rPr lang="en-US" sz="2800" baseline="0" dirty="0"/>
              <a:t>reatevehicles() creates 20 vehicles (threads), and passes them to approachintersection() function</a:t>
            </a:r>
          </a:p>
          <a:p>
            <a:pPr marL="708660" lvl="2" indent="-342900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thread calls approachintersection() simultaneously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approachintersection() assigns a random incoming direction, a turn and the vehicle type</a:t>
            </a:r>
            <a:endParaRPr lang="en-US" sz="24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Each vehicle should print a message for “approach”, “enter” and “leave” the intersection, containing the vehicle number, type, approach direction and destination</a:t>
            </a:r>
          </a:p>
          <a:p>
            <a:pPr marL="749617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Clearly and unambiguously printing those messages is part of the project (if necessary, use locks).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Use locks to ensure messages are printed in the way you designed</a:t>
            </a:r>
          </a:p>
        </p:txBody>
      </p:sp>
    </p:spTree>
    <p:extLst>
      <p:ext uri="{BB962C8B-B14F-4D97-AF65-F5344CB8AC3E}">
        <p14:creationId xmlns:p14="http://schemas.microsoft.com/office/powerpoint/2010/main" val="13472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31"/>
    </mc:Choice>
    <mc:Fallback xmlns="">
      <p:transition spd="slow" advTm="1063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614977" y="142244"/>
            <a:ext cx="11286300" cy="81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to Submit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52919" y="1115439"/>
            <a:ext cx="11648358" cy="54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part 1 (</a:t>
            </a:r>
            <a:r>
              <a:rPr lang="en-US" sz="2400"/>
              <a:t>Deadline: </a:t>
            </a:r>
            <a:r>
              <a:rPr lang="en-US" sz="2400" b="1"/>
              <a:t>Thursday, October 14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create a directory ‘asst1-part1’, containing:</a:t>
            </a:r>
            <a:endParaRPr/>
          </a:p>
          <a:p>
            <a:pPr marL="1115377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code-reading.txt</a:t>
            </a:r>
            <a:endParaRPr/>
          </a:p>
          <a:p>
            <a:pPr marL="1115377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progress-report.txt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For part 2 (Deadline: </a:t>
            </a:r>
            <a:r>
              <a:rPr lang="en-US" sz="2400" b="1"/>
              <a:t>Thursday, October 28</a:t>
            </a:r>
            <a:r>
              <a:rPr lang="en-US" sz="2400"/>
              <a:t>), create a directory ‘asst1-part2’, containing:</a:t>
            </a:r>
            <a:endParaRPr sz="2400"/>
          </a:p>
          <a:p>
            <a:pPr marL="107442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asst1.diff</a:t>
            </a:r>
            <a:endParaRPr/>
          </a:p>
          <a:p>
            <a:pPr marL="107442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b="0" i="0" u="none" strike="noStrike">
                <a:latin typeface="Calibri"/>
                <a:ea typeface="Calibri"/>
                <a:cs typeface="Calibri"/>
                <a:sym typeface="Calibri"/>
              </a:rPr>
              <a:t>sys161.conf</a:t>
            </a:r>
            <a:endParaRPr/>
          </a:p>
          <a:p>
            <a:pPr marL="107442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exercises.txt</a:t>
            </a:r>
            <a:endParaRPr/>
          </a:p>
          <a:p>
            <a:pPr marL="107442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b="0" i="0" u="none" strike="noStrike">
                <a:latin typeface="Calibri"/>
                <a:ea typeface="Calibri"/>
                <a:cs typeface="Calibri"/>
                <a:sym typeface="Calibri"/>
              </a:rPr>
              <a:t>Your entire source tree (the os161-1.11 directory), compressed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Printing vehicle messages properly is very important to identify accidents</a:t>
            </a:r>
            <a:endParaRPr/>
          </a:p>
          <a:p>
            <a:pPr marL="749617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You will not receive substantial score if your messages are ambiguous, i.e., if they do not clearly specify what is going on in the intersection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You cannot use “semaphores” nor “busy waiting” for this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649</Words>
  <Application>Microsoft Office PowerPoint</Application>
  <PresentationFormat>宽屏</PresentationFormat>
  <Paragraphs>69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Courier</vt:lpstr>
      <vt:lpstr>CourierNewPSMT</vt:lpstr>
      <vt:lpstr>Noto Sans Symbols</vt:lpstr>
      <vt:lpstr>Arial</vt:lpstr>
      <vt:lpstr>Calibri</vt:lpstr>
      <vt:lpstr>Wingdings</vt:lpstr>
      <vt:lpstr>Office Theme</vt:lpstr>
      <vt:lpstr>CS471 ASST1</vt:lpstr>
      <vt:lpstr>Synchronization Problem</vt:lpstr>
      <vt:lpstr>Podunk Traffic Management [50 points]</vt:lpstr>
      <vt:lpstr>Podunk Traffic Management (Cont.)</vt:lpstr>
      <vt:lpstr>Podunk Traffic Management (Cont.)</vt:lpstr>
      <vt:lpstr>Podunk Traffic Management Implementation</vt:lpstr>
      <vt:lpstr>What to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 ASST1</dc:title>
  <dc:creator>刘育熙</dc:creator>
  <cp:lastModifiedBy>Yuxi Liu</cp:lastModifiedBy>
  <cp:revision>3</cp:revision>
  <dcterms:modified xsi:type="dcterms:W3CDTF">2022-09-14T14:16:31Z</dcterms:modified>
</cp:coreProperties>
</file>