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"/>
  </p:notesMasterIdLst>
  <p:handoutMasterIdLst>
    <p:handoutMasterId r:id="rId7"/>
  </p:handoutMasterIdLst>
  <p:sldIdLst>
    <p:sldId id="360" r:id="rId2"/>
    <p:sldId id="356" r:id="rId3"/>
    <p:sldId id="333" r:id="rId4"/>
    <p:sldId id="3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阳" initials="刘阳" lastIdx="1" clrIdx="0">
    <p:extLst>
      <p:ext uri="{19B8F6BF-5375-455C-9EA6-DF929625EA0E}">
        <p15:presenceInfo xmlns:p15="http://schemas.microsoft.com/office/powerpoint/2012/main" userId="S::yliu2@aggies.ncat.edu::46f26f1c-850d-4343-a70b-fd7403c6a4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4684"/>
    <a:srgbClr val="C2C2C2"/>
    <a:srgbClr val="FDB927"/>
    <a:srgbClr val="EAEAEA"/>
    <a:srgbClr val="666666"/>
    <a:srgbClr val="5B9BD5"/>
    <a:srgbClr val="70AD47"/>
    <a:srgbClr val="333333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/>
    <p:restoredTop sz="83817"/>
  </p:normalViewPr>
  <p:slideViewPr>
    <p:cSldViewPr snapToGrid="0" snapToObjects="1" showGuides="1">
      <p:cViewPr varScale="1">
        <p:scale>
          <a:sx n="91" d="100"/>
          <a:sy n="91" d="100"/>
        </p:scale>
        <p:origin x="216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4" d="100"/>
          <a:sy n="154" d="100"/>
        </p:scale>
        <p:origin x="3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98A445-5558-4449-9DF3-8EEAEDD938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4A98F-C81B-5E43-B628-921FF4B5EC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B1CED-BBCC-CC47-A076-726FEE660A1D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60DD8-5E58-8D4A-A979-73CD5394E1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5FB1A-06FD-E345-910F-9E3110383C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81C4C-E9ED-B046-AA44-551BE7F59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63988-4FE8-2E4D-BB69-0AEF97854ADC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09317-7393-CE42-8571-143524D7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bullcity</a:t>
            </a:r>
            <a:r>
              <a:rPr lang="en-US" dirty="0"/>
              <a:t>: Durham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A5CDC5-DBD5-4B36-9AD2-DD23611F4B92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8" name="Freeform 859">
              <a:extLst>
                <a:ext uri="{FF2B5EF4-FFF2-40B4-BE49-F238E27FC236}">
                  <a16:creationId xmlns:a16="http://schemas.microsoft.com/office/drawing/2014/main" id="{4D26CF7E-4C7B-49D0-8443-6EC2AE7646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9B83F-9D39-4D36-A35F-ED39803ABD12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224DE4A-E96B-4CEE-972F-3DA3B29A2B4F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0EB8D34-3909-B447-8C83-8FBF30B02D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bg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70856-5940-7244-AD52-CB2F99FFC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702" y="3399501"/>
            <a:ext cx="1209208" cy="870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9920EB-BD7B-45F5-82C3-AE90C3AF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1222B2-C30E-49CE-84EB-CB863675335A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079EBBC-6E37-4B6F-96B9-0FF689F64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BE84D2-13EF-B24E-8304-93296585B1B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76FED0A-7CDA-1848-873F-C0B199533A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A0EEA11-9B6F-D546-AED8-D652003A77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Presented to Lorem Ipsum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9E5133-F5DD-4240-A684-28F212676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173437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DD8FA8-BF97-4692-A05A-47F2C907A6BD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B48358-8C6C-484E-B944-7B5E17AB52AB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9" name="Freeform 859">
              <a:extLst>
                <a:ext uri="{FF2B5EF4-FFF2-40B4-BE49-F238E27FC236}">
                  <a16:creationId xmlns:a16="http://schemas.microsoft.com/office/drawing/2014/main" id="{F7DD2B9D-F5E6-470B-94A6-51B61F66D6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E05693-CAC3-4D6A-A72E-2A410DC55C0C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578B5F-2C11-9848-B79D-B1F72D7AEF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6668" y="382588"/>
            <a:ext cx="11435024" cy="58483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5000"/>
              </a:lnSpc>
              <a:spcBef>
                <a:spcPts val="0"/>
              </a:spcBef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Go to Insert &gt; Pictures and select picture file. </a:t>
            </a:r>
            <a:br>
              <a:rPr lang="en-US" dirty="0"/>
            </a:br>
            <a:r>
              <a:rPr lang="en-US" dirty="0"/>
              <a:t>On Mac: Set transparency to 50%. </a:t>
            </a:r>
            <a:br>
              <a:rPr lang="en-US" dirty="0"/>
            </a:br>
            <a:r>
              <a:rPr lang="en-US" dirty="0"/>
              <a:t>On PC: Use Format Painter to transfer transparency </a:t>
            </a:r>
            <a:br>
              <a:rPr lang="en-US" dirty="0"/>
            </a:br>
            <a:r>
              <a:rPr lang="en-US" dirty="0"/>
              <a:t>from example image on slide 2 of this template.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FD75BD8-BED2-4018-8831-227788DB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43381-295A-4452-B9A3-6CB7FD08DB2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1C66F95-BD2D-4776-BC5D-9751A518E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0C92C78-E62E-BC49-B650-548A8017DEF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702" y="1384706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bg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 w/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14FBCE-07F0-564C-AF72-CFB5912CB3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702" y="3399501"/>
            <a:ext cx="1209208" cy="870898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3964729-C203-3344-86EC-DECED1EFCC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176" y="5014082"/>
            <a:ext cx="3544888" cy="2250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87C45D3-75F9-7B4F-B7C0-F5C4D18A00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702" y="521955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Presenter Title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E2108129-156C-824A-8480-3C9FD221CC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702" y="5430845"/>
            <a:ext cx="3545361" cy="26428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Presented to Lorem Ipsum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506257A-82F7-D44F-884F-6DA1FCEB82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702" y="5662304"/>
            <a:ext cx="3545361" cy="290711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221956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920B55-A2F1-4879-9B41-31B442109CDF}"/>
              </a:ext>
            </a:extLst>
          </p:cNvPr>
          <p:cNvGrpSpPr/>
          <p:nvPr userDrawn="1"/>
        </p:nvGrpSpPr>
        <p:grpSpPr>
          <a:xfrm>
            <a:off x="1588" y="-3175"/>
            <a:ext cx="12188825" cy="6864350"/>
            <a:chOff x="1588" y="-3175"/>
            <a:chExt cx="12188825" cy="6864350"/>
          </a:xfrm>
        </p:grpSpPr>
        <p:sp>
          <p:nvSpPr>
            <p:cNvPr id="8" name="Freeform 859">
              <a:extLst>
                <a:ext uri="{FF2B5EF4-FFF2-40B4-BE49-F238E27FC236}">
                  <a16:creationId xmlns:a16="http://schemas.microsoft.com/office/drawing/2014/main" id="{4C448F17-3341-488D-92B3-103B6333CF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A72F57-83C4-4BEB-B6CE-9D2071FA126C}"/>
                </a:ext>
              </a:extLst>
            </p:cNvPr>
            <p:cNvSpPr/>
            <p:nvPr userDrawn="1"/>
          </p:nvSpPr>
          <p:spPr>
            <a:xfrm>
              <a:off x="346668" y="381000"/>
              <a:ext cx="11435024" cy="5849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32676-6178-426F-89C4-857D6564EA17}"/>
              </a:ext>
            </a:extLst>
          </p:cNvPr>
          <p:cNvSpPr/>
          <p:nvPr/>
        </p:nvSpPr>
        <p:spPr>
          <a:xfrm>
            <a:off x="346668" y="381000"/>
            <a:ext cx="11435024" cy="5849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CBB03-4949-2C46-A84A-83F9A2BB5BA1}"/>
              </a:ext>
            </a:extLst>
          </p:cNvPr>
          <p:cNvCxnSpPr>
            <a:cxnSpLocks/>
          </p:cNvCxnSpPr>
          <p:nvPr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A6D61C8-AE93-6F45-AD16-93DD81EC55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176" y="2099817"/>
            <a:ext cx="10515600" cy="2014537"/>
          </a:xfrm>
          <a:prstGeom prst="rect">
            <a:avLst/>
          </a:prstGeom>
        </p:spPr>
        <p:txBody>
          <a:bodyPr lIns="0" rIns="0" anchor="b"/>
          <a:lstStyle>
            <a:lvl1pPr algn="l">
              <a:lnSpc>
                <a:spcPct val="65000"/>
              </a:lnSpc>
              <a:defRPr sz="6000" b="1" i="0" cap="all" baseline="0">
                <a:solidFill>
                  <a:schemeClr val="accent1"/>
                </a:solidFill>
                <a:latin typeface="Franklin Gothic Heavy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SLIDE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BA085D-C4D3-1B44-9829-10588776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76" y="4114354"/>
            <a:ext cx="1209208" cy="871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469A9B-07B8-46F1-A194-B1ECE69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15CF15-5850-4035-A9C0-1365AB8CFDFC}"/>
              </a:ext>
            </a:extLst>
          </p:cNvPr>
          <p:cNvCxnSpPr>
            <a:cxnSpLocks/>
          </p:cNvCxnSpPr>
          <p:nvPr userDrawn="1"/>
        </p:nvCxnSpPr>
        <p:spPr>
          <a:xfrm flipH="1">
            <a:off x="11292043" y="6457730"/>
            <a:ext cx="51773" cy="1546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2FC67E5-8967-45F5-95FB-AC953BC991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4510" y="6343470"/>
            <a:ext cx="2788920" cy="3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7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2DDFDE7-375F-314B-9A1C-60025A97E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89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CFACAECB-AFA0-4049-8E85-0D6E590AB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0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Bulle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102870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4C71EA-2D7E-D345-A1D9-583E57427C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9ABE7F86-52FE-4EEC-B4F0-9A83442B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1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217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79799D-58D1-4E48-9F48-17EB18722F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F70D4B3-0A4C-8648-9EAC-FABE0EF3A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807CD486-942D-4380-81DD-A0BAC7A5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2D9B7376-5B45-8545-A711-F1B84186DE7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F79CDF2-4AA7-9F42-ABCB-4510703DE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B43BC3E4-461C-4F90-A80E-0FEEABE35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0F1F-8420-7245-B2FF-0C37EE8D055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6058445" cy="3264408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pPr lvl="0"/>
            <a:r>
              <a:rPr lang="en-US" dirty="0"/>
              <a:t>First level of information</a:t>
            </a:r>
          </a:p>
          <a:p>
            <a:pPr lvl="1"/>
            <a:r>
              <a:rPr 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1A84B0-A5FA-E24E-8EA6-2E5D97319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0F6EC1-3445-BE46-BE39-80B2EDCC0E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102870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0FE68864-401E-7F4B-8057-2363DC18B02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7467600" y="2487168"/>
            <a:ext cx="3771900" cy="32644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94F009-B3E4-A64D-AC57-185958455E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012DF8B7-8A2B-4655-9404-988C8A6DF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3B8-45B4-FA4D-A086-439A61E7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1"/>
                </a:solidFill>
                <a:latin typeface="Franklin Gothic Heavy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Slide header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A82AB0-B7F4-7A48-9357-ECF3AD20BD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"/>
            <a:ext cx="5677693" cy="818146"/>
          </a:xfrm>
          <a:prstGeom prst="rect">
            <a:avLst/>
          </a:prstGeom>
        </p:spPr>
        <p:txBody>
          <a:bodyPr lIns="0" rIns="0" anchor="ctr" anchorCtr="0"/>
          <a:lstStyle>
            <a:lvl1pPr marL="0" indent="0" algn="r">
              <a:buNone/>
              <a:defRPr sz="20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Slide Subject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3D5802-717F-442D-BB0B-1A817BF26F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0976" y="2487168"/>
            <a:ext cx="50292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A62AE66-2E10-44E8-93A0-4798BDBDA6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865376"/>
            <a:ext cx="50292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72248-AAC8-4011-A72C-4AD52E17627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08776" y="2487168"/>
            <a:ext cx="5029200" cy="326043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00000"/>
              <a:defRPr sz="2400"/>
            </a:lvl1pPr>
            <a:lvl2pPr marL="685800" indent="-228600">
              <a:buClr>
                <a:schemeClr val="accent2"/>
              </a:buClr>
              <a:buSzPct val="80000"/>
              <a:buFont typeface="Airborne" panose="02000000000000000000" pitchFamily="2" charset="0"/>
              <a:buChar char="&gt;"/>
              <a:defRPr sz="2000"/>
            </a:lvl2pPr>
            <a:lvl3pPr marL="1143000" indent="-228600">
              <a:buClr>
                <a:schemeClr val="accent1"/>
              </a:buClr>
              <a:buSzPct val="60000"/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Clr>
                <a:schemeClr val="accent2"/>
              </a:buClr>
              <a:buSzPct val="102000"/>
              <a:buFont typeface="BoomerSerif Book" panose="02000505000000020004" pitchFamily="2" charset="0"/>
              <a:buChar char="−"/>
              <a:defRPr sz="1600"/>
            </a:lvl4pPr>
            <a:lvl5pPr>
              <a:buClr>
                <a:schemeClr val="accent1"/>
              </a:buClr>
              <a:defRPr sz="1600"/>
            </a:lvl5pPr>
          </a:lstStyle>
          <a:p>
            <a:r>
              <a:rPr lang="en-US" altLang="en-US" dirty="0"/>
              <a:t>First level of information</a:t>
            </a:r>
          </a:p>
          <a:p>
            <a:pPr lvl="1"/>
            <a:r>
              <a:rPr lang="en-US" altLang="en-US" dirty="0"/>
              <a:t>Second level of information</a:t>
            </a:r>
          </a:p>
          <a:p>
            <a:pPr lvl="2"/>
            <a:r>
              <a:rPr lang="en-US" dirty="0"/>
              <a:t>Third level of information</a:t>
            </a:r>
          </a:p>
          <a:p>
            <a:pPr lvl="3"/>
            <a:r>
              <a:rPr lang="en-US" dirty="0"/>
              <a:t>Fourth level of information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B36A2E3-9E62-4BF9-9D83-8683682A8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8776" y="1865376"/>
            <a:ext cx="5029200" cy="566928"/>
          </a:xfrm>
          <a:prstGeom prst="rect">
            <a:avLst/>
          </a:prstGeo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i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5812C647-048E-4989-BF21-087E1D421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AC2C10-686B-9741-8440-C33B96C1A342}"/>
              </a:ext>
            </a:extLst>
          </p:cNvPr>
          <p:cNvCxnSpPr>
            <a:cxnSpLocks/>
          </p:cNvCxnSpPr>
          <p:nvPr/>
        </p:nvCxnSpPr>
        <p:spPr>
          <a:xfrm flipH="1">
            <a:off x="11365829" y="6418670"/>
            <a:ext cx="120651" cy="328205"/>
          </a:xfrm>
          <a:prstGeom prst="line">
            <a:avLst/>
          </a:prstGeom>
          <a:ln w="127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75F254-FB74-BD49-8D1A-3F46A50ED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="0" i="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fld id="{2DA5447E-0822-1949-A150-34FFF811F16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026DC1-8FF6-754E-ABF3-514AC26ACEDE}"/>
              </a:ext>
            </a:extLst>
          </p:cNvPr>
          <p:cNvCxnSpPr>
            <a:cxnSpLocks/>
          </p:cNvCxnSpPr>
          <p:nvPr/>
        </p:nvCxnSpPr>
        <p:spPr>
          <a:xfrm>
            <a:off x="418307" y="6254893"/>
            <a:ext cx="1135538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74DC1F2-045C-254D-AF86-776273752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575" y="82418"/>
            <a:ext cx="897314" cy="6466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BAE345-FF82-476B-BEF1-4DA1D78E18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9101" y="6410878"/>
            <a:ext cx="2267712" cy="318894"/>
          </a:xfrm>
          <a:prstGeom prst="rect">
            <a:avLst/>
          </a:prstGeom>
        </p:spPr>
      </p:pic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5AF2106C-FC69-4094-B0CC-4C2B258F7034}"/>
              </a:ext>
            </a:extLst>
          </p:cNvPr>
          <p:cNvSpPr txBox="1">
            <a:spLocks/>
          </p:cNvSpPr>
          <p:nvPr/>
        </p:nvSpPr>
        <p:spPr>
          <a:xfrm>
            <a:off x="10421001" y="6418670"/>
            <a:ext cx="867338" cy="302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837814-A818-4CE0-B743-2F58F956C0C8}"/>
              </a:ext>
            </a:extLst>
          </p:cNvPr>
          <p:cNvGrpSpPr/>
          <p:nvPr userDrawn="1"/>
        </p:nvGrpSpPr>
        <p:grpSpPr>
          <a:xfrm>
            <a:off x="0" y="0"/>
            <a:ext cx="12192000" cy="6864350"/>
            <a:chOff x="0" y="-3175"/>
            <a:chExt cx="12192000" cy="68643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150A15-790B-4510-98C8-A05928C4C4E8}"/>
                </a:ext>
              </a:extLst>
            </p:cNvPr>
            <p:cNvSpPr/>
            <p:nvPr userDrawn="1"/>
          </p:nvSpPr>
          <p:spPr>
            <a:xfrm>
              <a:off x="0" y="0"/>
              <a:ext cx="12192000" cy="8155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9">
              <a:extLst>
                <a:ext uri="{FF2B5EF4-FFF2-40B4-BE49-F238E27FC236}">
                  <a16:creationId xmlns:a16="http://schemas.microsoft.com/office/drawing/2014/main" id="{6B733BDF-0078-45A0-AF5B-FAC5C9DB8D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8" y="-3175"/>
              <a:ext cx="12188825" cy="6864350"/>
            </a:xfrm>
            <a:custGeom>
              <a:avLst/>
              <a:gdLst>
                <a:gd name="T0" fmla="*/ 146 w 7678"/>
                <a:gd name="T1" fmla="*/ 0 h 4324"/>
                <a:gd name="T2" fmla="*/ 299 w 7678"/>
                <a:gd name="T3" fmla="*/ 0 h 4324"/>
                <a:gd name="T4" fmla="*/ 452 w 7678"/>
                <a:gd name="T5" fmla="*/ 0 h 4324"/>
                <a:gd name="T6" fmla="*/ 1983 w 7678"/>
                <a:gd name="T7" fmla="*/ 0 h 4324"/>
                <a:gd name="T8" fmla="*/ 2188 w 7678"/>
                <a:gd name="T9" fmla="*/ 0 h 4324"/>
                <a:gd name="T10" fmla="*/ 2341 w 7678"/>
                <a:gd name="T11" fmla="*/ 0 h 4324"/>
                <a:gd name="T12" fmla="*/ 2494 w 7678"/>
                <a:gd name="T13" fmla="*/ 0 h 4324"/>
                <a:gd name="T14" fmla="*/ 2647 w 7678"/>
                <a:gd name="T15" fmla="*/ 0 h 4324"/>
                <a:gd name="T16" fmla="*/ 2801 w 7678"/>
                <a:gd name="T17" fmla="*/ 0 h 4324"/>
                <a:gd name="T18" fmla="*/ 2954 w 7678"/>
                <a:gd name="T19" fmla="*/ 0 h 4324"/>
                <a:gd name="T20" fmla="*/ 3107 w 7678"/>
                <a:gd name="T21" fmla="*/ 0 h 4324"/>
                <a:gd name="T22" fmla="*/ 3260 w 7678"/>
                <a:gd name="T23" fmla="*/ 0 h 4324"/>
                <a:gd name="T24" fmla="*/ 3414 w 7678"/>
                <a:gd name="T25" fmla="*/ 0 h 4324"/>
                <a:gd name="T26" fmla="*/ 3567 w 7678"/>
                <a:gd name="T27" fmla="*/ 0 h 4324"/>
                <a:gd name="T28" fmla="*/ 3720 w 7678"/>
                <a:gd name="T29" fmla="*/ 0 h 4324"/>
                <a:gd name="T30" fmla="*/ 3873 w 7678"/>
                <a:gd name="T31" fmla="*/ 0 h 4324"/>
                <a:gd name="T32" fmla="*/ 4027 w 7678"/>
                <a:gd name="T33" fmla="*/ 0 h 4324"/>
                <a:gd name="T34" fmla="*/ 4180 w 7678"/>
                <a:gd name="T35" fmla="*/ 0 h 4324"/>
                <a:gd name="T36" fmla="*/ 605 w 7678"/>
                <a:gd name="T37" fmla="*/ 0 h 4324"/>
                <a:gd name="T38" fmla="*/ 758 w 7678"/>
                <a:gd name="T39" fmla="*/ 0 h 4324"/>
                <a:gd name="T40" fmla="*/ 912 w 7678"/>
                <a:gd name="T41" fmla="*/ 0 h 4324"/>
                <a:gd name="T42" fmla="*/ 1065 w 7678"/>
                <a:gd name="T43" fmla="*/ 0 h 4324"/>
                <a:gd name="T44" fmla="*/ 1218 w 7678"/>
                <a:gd name="T45" fmla="*/ 0 h 4324"/>
                <a:gd name="T46" fmla="*/ 1371 w 7678"/>
                <a:gd name="T47" fmla="*/ 0 h 4324"/>
                <a:gd name="T48" fmla="*/ 1525 w 7678"/>
                <a:gd name="T49" fmla="*/ 0 h 4324"/>
                <a:gd name="T50" fmla="*/ 1681 w 7678"/>
                <a:gd name="T51" fmla="*/ 0 h 4324"/>
                <a:gd name="T52" fmla="*/ 1835 w 7678"/>
                <a:gd name="T53" fmla="*/ 0 h 4324"/>
                <a:gd name="T54" fmla="*/ 6634 w 7678"/>
                <a:gd name="T55" fmla="*/ 0 h 4324"/>
                <a:gd name="T56" fmla="*/ 6736 w 7678"/>
                <a:gd name="T57" fmla="*/ 0 h 4324"/>
                <a:gd name="T58" fmla="*/ 6889 w 7678"/>
                <a:gd name="T59" fmla="*/ 0 h 4324"/>
                <a:gd name="T60" fmla="*/ 7043 w 7678"/>
                <a:gd name="T61" fmla="*/ 0 h 4324"/>
                <a:gd name="T62" fmla="*/ 7196 w 7678"/>
                <a:gd name="T63" fmla="*/ 0 h 4324"/>
                <a:gd name="T64" fmla="*/ 7349 w 7678"/>
                <a:gd name="T65" fmla="*/ 0 h 4324"/>
                <a:gd name="T66" fmla="*/ 7502 w 7678"/>
                <a:gd name="T67" fmla="*/ 0 h 4324"/>
                <a:gd name="T68" fmla="*/ 7656 w 7678"/>
                <a:gd name="T69" fmla="*/ 0 h 4324"/>
                <a:gd name="T70" fmla="*/ 6229 w 7678"/>
                <a:gd name="T71" fmla="*/ 4324 h 4324"/>
                <a:gd name="T72" fmla="*/ 4388 w 7678"/>
                <a:gd name="T73" fmla="*/ 0 h 4324"/>
                <a:gd name="T74" fmla="*/ 4541 w 7678"/>
                <a:gd name="T75" fmla="*/ 0 h 4324"/>
                <a:gd name="T76" fmla="*/ 4694 w 7678"/>
                <a:gd name="T77" fmla="*/ 0 h 4324"/>
                <a:gd name="T78" fmla="*/ 4847 w 7678"/>
                <a:gd name="T79" fmla="*/ 0 h 4324"/>
                <a:gd name="T80" fmla="*/ 5000 w 7678"/>
                <a:gd name="T81" fmla="*/ 0 h 4324"/>
                <a:gd name="T82" fmla="*/ 5154 w 7678"/>
                <a:gd name="T83" fmla="*/ 0 h 4324"/>
                <a:gd name="T84" fmla="*/ 5307 w 7678"/>
                <a:gd name="T85" fmla="*/ 0 h 4324"/>
                <a:gd name="T86" fmla="*/ 5460 w 7678"/>
                <a:gd name="T87" fmla="*/ 0 h 4324"/>
                <a:gd name="T88" fmla="*/ 5613 w 7678"/>
                <a:gd name="T89" fmla="*/ 0 h 4324"/>
                <a:gd name="T90" fmla="*/ 5766 w 7678"/>
                <a:gd name="T91" fmla="*/ 0 h 4324"/>
                <a:gd name="T92" fmla="*/ 5919 w 7678"/>
                <a:gd name="T93" fmla="*/ 0 h 4324"/>
                <a:gd name="T94" fmla="*/ 6072 w 7678"/>
                <a:gd name="T95" fmla="*/ 0 h 4324"/>
                <a:gd name="T96" fmla="*/ 6225 w 7678"/>
                <a:gd name="T97" fmla="*/ 0 h 4324"/>
                <a:gd name="T98" fmla="*/ 6379 w 7678"/>
                <a:gd name="T99" fmla="*/ 0 h 4324"/>
                <a:gd name="T100" fmla="*/ 6532 w 7678"/>
                <a:gd name="T101" fmla="*/ 0 h 4324"/>
                <a:gd name="T102" fmla="*/ 6382 w 7678"/>
                <a:gd name="T103" fmla="*/ 4324 h 4324"/>
                <a:gd name="T104" fmla="*/ 6535 w 7678"/>
                <a:gd name="T105" fmla="*/ 4324 h 4324"/>
                <a:gd name="T106" fmla="*/ 6688 w 7678"/>
                <a:gd name="T107" fmla="*/ 4324 h 4324"/>
                <a:gd name="T108" fmla="*/ 6842 w 7678"/>
                <a:gd name="T109" fmla="*/ 4324 h 4324"/>
                <a:gd name="T110" fmla="*/ 6995 w 7678"/>
                <a:gd name="T111" fmla="*/ 4324 h 4324"/>
                <a:gd name="T112" fmla="*/ 7148 w 7678"/>
                <a:gd name="T113" fmla="*/ 4324 h 4324"/>
                <a:gd name="T114" fmla="*/ 7301 w 7678"/>
                <a:gd name="T115" fmla="*/ 4324 h 4324"/>
                <a:gd name="T116" fmla="*/ 7455 w 7678"/>
                <a:gd name="T117" fmla="*/ 4324 h 4324"/>
                <a:gd name="T118" fmla="*/ 7608 w 7678"/>
                <a:gd name="T119" fmla="*/ 4324 h 4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24B550C-6451-4364-8525-B39A9CFBBFD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575" y="82418"/>
            <a:ext cx="897314" cy="6466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C54769-CC03-48E8-9F40-156E639BF43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19101" y="6410878"/>
            <a:ext cx="2267712" cy="3188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015D78-1231-433A-9D2A-2553EDBC1CD4}"/>
              </a:ext>
            </a:extLst>
          </p:cNvPr>
          <p:cNvCxnSpPr>
            <a:cxnSpLocks/>
          </p:cNvCxnSpPr>
          <p:nvPr userDrawn="1"/>
        </p:nvCxnSpPr>
        <p:spPr>
          <a:xfrm>
            <a:off x="418307" y="6254893"/>
            <a:ext cx="11355387" cy="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CEE58C-356C-4577-9E62-B8614E3CA15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365829" y="6418670"/>
            <a:ext cx="120651" cy="328205"/>
          </a:xfrm>
          <a:prstGeom prst="line">
            <a:avLst/>
          </a:prstGeom>
          <a:ln w="127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25FE7EF6-0ECD-4DA1-A56A-2832612D925C}"/>
              </a:ext>
            </a:extLst>
          </p:cNvPr>
          <p:cNvSpPr txBox="1">
            <a:spLocks/>
          </p:cNvSpPr>
          <p:nvPr userDrawn="1"/>
        </p:nvSpPr>
        <p:spPr>
          <a:xfrm>
            <a:off x="10421001" y="6418670"/>
            <a:ext cx="867338" cy="302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ncat.edu</a:t>
            </a:r>
          </a:p>
        </p:txBody>
      </p:sp>
    </p:spTree>
    <p:extLst>
      <p:ext uri="{BB962C8B-B14F-4D97-AF65-F5344CB8AC3E}">
        <p14:creationId xmlns:p14="http://schemas.microsoft.com/office/powerpoint/2010/main" val="40490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orient="horz" pos="2160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pos="600" userDrawn="1">
          <p15:clr>
            <a:srgbClr val="F26B43"/>
          </p15:clr>
        </p15:guide>
        <p15:guide id="14" pos="7080" userDrawn="1">
          <p15:clr>
            <a:srgbClr val="F26B43"/>
          </p15:clr>
        </p15:guide>
        <p15:guide id="15" orient="horz" pos="816" userDrawn="1">
          <p15:clr>
            <a:srgbClr val="F26B43"/>
          </p15:clr>
        </p15:guide>
        <p15:guide id="16" orient="horz" pos="1176" userDrawn="1">
          <p15:clr>
            <a:srgbClr val="F26B43"/>
          </p15:clr>
        </p15:guide>
        <p15:guide id="17" orient="horz" pos="1560" userDrawn="1">
          <p15:clr>
            <a:srgbClr val="F26B43"/>
          </p15:clr>
        </p15:guide>
        <p15:guide id="18" orient="horz" pos="3624" userDrawn="1">
          <p15:clr>
            <a:srgbClr val="F26B43"/>
          </p15:clr>
        </p15:guide>
        <p15:guide id="19" pos="4416" userDrawn="1">
          <p15:clr>
            <a:srgbClr val="F26B43"/>
          </p15:clr>
        </p15:guide>
        <p15:guide id="20" pos="4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A3E329-A66C-6E42-97FB-F3171F6C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39" y="2052270"/>
            <a:ext cx="10287000" cy="39693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Reddit used for Education purpose?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COVID-19, how is Reddit used for learning programming?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social media platform such as Reddit used for learning programming?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users interact with each other on Reddit programming learning community?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topics the users discussed most in online communities?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recourses the programming learner seeking from social media?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C3AD1-8645-F241-BD14-A906EDE7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65F3E-5B1F-D948-BE14-F16F7F011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Statement,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Purpose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E20F-32F0-BE48-8AC4-27482719E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709E45-FA40-B14A-B2E3-3D11045B6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Methodological workflow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55BCB-2AAD-4E43-8E9F-7EBA04FA8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38897-83FC-8141-A976-0EED3728ED12}"/>
              </a:ext>
            </a:extLst>
          </p:cNvPr>
          <p:cNvSpPr txBox="1"/>
          <p:nvPr/>
        </p:nvSpPr>
        <p:spPr>
          <a:xfrm>
            <a:off x="4311471" y="4924633"/>
            <a:ext cx="35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workflow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26CE5AA-81D3-4B48-B80B-177CCE83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4" y="1544293"/>
            <a:ext cx="11286671" cy="33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B75C6-AC40-394D-8583-A51B9A8AF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882D08-2020-DD42-8259-6AF002F7AF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Google Shape;115;p2">
            <a:extLst>
              <a:ext uri="{FF2B5EF4-FFF2-40B4-BE49-F238E27FC236}">
                <a16:creationId xmlns:a16="http://schemas.microsoft.com/office/drawing/2014/main" id="{0A417F44-6B95-1645-A3A9-E20F058B947B}"/>
              </a:ext>
            </a:extLst>
          </p:cNvPr>
          <p:cNvSpPr txBox="1">
            <a:spLocks/>
          </p:cNvSpPr>
          <p:nvPr/>
        </p:nvSpPr>
        <p:spPr>
          <a:xfrm>
            <a:off x="6232545" y="0"/>
            <a:ext cx="5677689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accent1"/>
              </a:buClr>
              <a:buSzPts val="2000"/>
              <a:buNone/>
            </a:pPr>
            <a:r>
              <a:rPr lang="en-US" altLang="zh-CN" sz="2000" b="1" i="1" dirty="0">
                <a:solidFill>
                  <a:schemeClr val="accent1"/>
                </a:solidFill>
                <a:latin typeface="Times New Roman"/>
                <a:cs typeface="Times New Roman"/>
                <a:sym typeface="Times New Roman"/>
              </a:rPr>
              <a:t>Data Collection</a:t>
            </a:r>
            <a:endParaRPr lang="en-US" sz="2000" b="1" i="1" dirty="0">
              <a:solidFill>
                <a:schemeClr val="accent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D08EDD-0B78-A047-A236-8B9D6677E4F3}"/>
              </a:ext>
            </a:extLst>
          </p:cNvPr>
          <p:cNvSpPr txBox="1">
            <a:spLocks/>
          </p:cNvSpPr>
          <p:nvPr/>
        </p:nvSpPr>
        <p:spPr>
          <a:xfrm>
            <a:off x="952500" y="934501"/>
            <a:ext cx="10287000" cy="566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0046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3200" b="1" dirty="0">
                <a:solidFill>
                  <a:srgbClr val="0046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468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Criteria:</a:t>
            </a:r>
            <a:endParaRPr lang="en-US" sz="3200" b="1" dirty="0">
              <a:solidFill>
                <a:srgbClr val="00468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19D62-40F9-7D1C-A9E2-09FC2EC4C40E}"/>
              </a:ext>
            </a:extLst>
          </p:cNvPr>
          <p:cNvSpPr txBox="1"/>
          <p:nvPr/>
        </p:nvSpPr>
        <p:spPr>
          <a:xfrm>
            <a:off x="990678" y="1753093"/>
            <a:ext cx="380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(Subreddits):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2CB19-5F5D-4D0F-8E9E-7ECBB88210F5}"/>
              </a:ext>
            </a:extLst>
          </p:cNvPr>
          <p:cNvSpPr txBox="1"/>
          <p:nvPr/>
        </p:nvSpPr>
        <p:spPr>
          <a:xfrm>
            <a:off x="8250436" y="2401351"/>
            <a:ext cx="298906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Keywords: </a:t>
            </a:r>
          </a:p>
          <a:p>
            <a:pPr lvl="0"/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Range:</a:t>
            </a:r>
          </a:p>
          <a:p>
            <a:pPr lvl="0"/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1/1/2021 – 4/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/2022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21E95-F51F-5BC1-DC60-5DAB1DC69597}"/>
              </a:ext>
            </a:extLst>
          </p:cNvPr>
          <p:cNvSpPr txBox="1"/>
          <p:nvPr/>
        </p:nvSpPr>
        <p:spPr>
          <a:xfrm>
            <a:off x="1248082" y="2404868"/>
            <a:ext cx="6095252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r/programming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learnprogramming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r/Python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learnpython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r/coding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r/java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learnjavascript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r/rust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r/PHP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C_Programming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r/swift</a:t>
            </a: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AskProgramming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r/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ProgrammingLanguages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1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914BD1-0E4D-1847-8927-900F2D17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A5447E-0822-1949-A150-34FFF811F16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404214-2FBD-8F4A-B954-2163596F7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41619"/>
              </p:ext>
            </p:extLst>
          </p:nvPr>
        </p:nvGraphicFramePr>
        <p:xfrm>
          <a:off x="2198303" y="1201357"/>
          <a:ext cx="8068342" cy="46473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07096">
                  <a:extLst>
                    <a:ext uri="{9D8B030D-6E8A-4147-A177-3AD203B41FA5}">
                      <a16:colId xmlns:a16="http://schemas.microsoft.com/office/drawing/2014/main" val="1630294552"/>
                    </a:ext>
                  </a:extLst>
                </a:gridCol>
                <a:gridCol w="783216">
                  <a:extLst>
                    <a:ext uri="{9D8B030D-6E8A-4147-A177-3AD203B41FA5}">
                      <a16:colId xmlns:a16="http://schemas.microsoft.com/office/drawing/2014/main" val="3727728231"/>
                    </a:ext>
                  </a:extLst>
                </a:gridCol>
                <a:gridCol w="746611">
                  <a:extLst>
                    <a:ext uri="{9D8B030D-6E8A-4147-A177-3AD203B41FA5}">
                      <a16:colId xmlns:a16="http://schemas.microsoft.com/office/drawing/2014/main" val="68382093"/>
                    </a:ext>
                  </a:extLst>
                </a:gridCol>
                <a:gridCol w="1051686">
                  <a:extLst>
                    <a:ext uri="{9D8B030D-6E8A-4147-A177-3AD203B41FA5}">
                      <a16:colId xmlns:a16="http://schemas.microsoft.com/office/drawing/2014/main" val="2520021960"/>
                    </a:ext>
                  </a:extLst>
                </a:gridCol>
                <a:gridCol w="701121">
                  <a:extLst>
                    <a:ext uri="{9D8B030D-6E8A-4147-A177-3AD203B41FA5}">
                      <a16:colId xmlns:a16="http://schemas.microsoft.com/office/drawing/2014/main" val="548027599"/>
                    </a:ext>
                  </a:extLst>
                </a:gridCol>
                <a:gridCol w="589926">
                  <a:extLst>
                    <a:ext uri="{9D8B030D-6E8A-4147-A177-3AD203B41FA5}">
                      <a16:colId xmlns:a16="http://schemas.microsoft.com/office/drawing/2014/main" val="2117722477"/>
                    </a:ext>
                  </a:extLst>
                </a:gridCol>
                <a:gridCol w="589926">
                  <a:extLst>
                    <a:ext uri="{9D8B030D-6E8A-4147-A177-3AD203B41FA5}">
                      <a16:colId xmlns:a16="http://schemas.microsoft.com/office/drawing/2014/main" val="2857576479"/>
                    </a:ext>
                  </a:extLst>
                </a:gridCol>
                <a:gridCol w="589926">
                  <a:extLst>
                    <a:ext uri="{9D8B030D-6E8A-4147-A177-3AD203B41FA5}">
                      <a16:colId xmlns:a16="http://schemas.microsoft.com/office/drawing/2014/main" val="3989827830"/>
                    </a:ext>
                  </a:extLst>
                </a:gridCol>
                <a:gridCol w="589926">
                  <a:extLst>
                    <a:ext uri="{9D8B030D-6E8A-4147-A177-3AD203B41FA5}">
                      <a16:colId xmlns:a16="http://schemas.microsoft.com/office/drawing/2014/main" val="575327887"/>
                    </a:ext>
                  </a:extLst>
                </a:gridCol>
                <a:gridCol w="618908">
                  <a:extLst>
                    <a:ext uri="{9D8B030D-6E8A-4147-A177-3AD203B41FA5}">
                      <a16:colId xmlns:a16="http://schemas.microsoft.com/office/drawing/2014/main" val="2281028556"/>
                    </a:ext>
                  </a:extLst>
                </a:gridCol>
              </a:tblGrid>
              <a:tr h="37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Subreddits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Java/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C/C++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1986391769"/>
                  </a:ext>
                </a:extLst>
              </a:tr>
              <a:tr h="315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r/programming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4,161,377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947376026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learnprogramming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3,043,099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022863791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2,041,911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318596000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r/Python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954,103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1626022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learnpython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616,818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929771843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r/coding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328,816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784895209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r/java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263,308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33224645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cpp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216,795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135616462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learnjavascript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199,715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1870249943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r/rust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180,588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953348651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golang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178,624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336501797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r/PHP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149,117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001444370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C_Programming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125,354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1036496955"/>
                  </a:ext>
                </a:extLst>
              </a:tr>
              <a:tr h="19329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r/swift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92,045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118244242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AskProgramming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80,744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2792417186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r/</a:t>
                      </a:r>
                      <a:r>
                        <a:rPr lang="en-US" sz="12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ProgrammingLanguages</a:t>
                      </a:r>
                      <a:endParaRPr 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75,643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3399319847"/>
                  </a:ext>
                </a:extLst>
              </a:tr>
              <a:tr h="2507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12,708,057</a:t>
                      </a: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43" marR="8543" marT="8543" marB="0" anchor="ctr"/>
                </a:tc>
                <a:extLst>
                  <a:ext uri="{0D108BD9-81ED-4DB2-BD59-A6C34878D82A}">
                    <a16:rowId xmlns:a16="http://schemas.microsoft.com/office/drawing/2014/main" val="4038727016"/>
                  </a:ext>
                </a:extLst>
              </a:tr>
            </a:tbl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C712EA0-FF3D-9C4D-A3F2-8EB988EB0D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7574" y="-1110830"/>
            <a:ext cx="22859" cy="4572000"/>
          </a:xfrm>
          <a:prstGeom prst="bentConnector3">
            <a:avLst>
              <a:gd name="adj1" fmla="val 350002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B5A3D-9414-A346-A96E-C9BAE715A8D9}"/>
              </a:ext>
            </a:extLst>
          </p:cNvPr>
          <p:cNvSpPr/>
          <p:nvPr/>
        </p:nvSpPr>
        <p:spPr>
          <a:xfrm>
            <a:off x="2540759" y="5855373"/>
            <a:ext cx="8068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 distribution of 18 subreddits in six months and landform distribution.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FBB50E-5F79-8C72-00E8-05768A2373B9}"/>
              </a:ext>
            </a:extLst>
          </p:cNvPr>
          <p:cNvSpPr/>
          <p:nvPr/>
        </p:nvSpPr>
        <p:spPr>
          <a:xfrm>
            <a:off x="6409475" y="863449"/>
            <a:ext cx="263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9070438"/>
      </p:ext>
    </p:extLst>
  </p:cSld>
  <p:clrMapOvr>
    <a:masterClrMapping/>
  </p:clrMapOvr>
</p:sld>
</file>

<file path=ppt/theme/theme1.xml><?xml version="1.0" encoding="utf-8"?>
<a:theme xmlns:a="http://schemas.openxmlformats.org/drawingml/2006/main" name="NCAT_Brand">
  <a:themeElements>
    <a:clrScheme name="Custom 19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NCAT - Franklin Gothic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AT_" id="{435F3027-E9E9-4D1C-8EB8-E9F2452064B5}" vid="{F0C78797-80E2-4302-8090-E1FA5200D2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284</Words>
  <Application>Microsoft Macintosh PowerPoint</Application>
  <PresentationFormat>Widescreen</PresentationFormat>
  <Paragraphs>109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Airborne</vt:lpstr>
      <vt:lpstr>BoomerSerif Book</vt:lpstr>
      <vt:lpstr>Arial</vt:lpstr>
      <vt:lpstr>Calibri</vt:lpstr>
      <vt:lpstr>Courier New</vt:lpstr>
      <vt:lpstr>Franklin Gothic Book</vt:lpstr>
      <vt:lpstr>Franklin Gothic Heavy</vt:lpstr>
      <vt:lpstr>Franklin Gothic Medium</vt:lpstr>
      <vt:lpstr>Times New Roman</vt:lpstr>
      <vt:lpstr>NCAT_Brand</vt:lpstr>
      <vt:lpstr>Problem Statement, Motivation and Purpose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vector space language models for sentiment analysis using Reddit data</dc:title>
  <dc:creator>刘阳</dc:creator>
  <cp:lastModifiedBy>Yang Liu</cp:lastModifiedBy>
  <cp:revision>499</cp:revision>
  <dcterms:created xsi:type="dcterms:W3CDTF">2020-04-18T04:22:16Z</dcterms:created>
  <dcterms:modified xsi:type="dcterms:W3CDTF">2022-05-15T04:56:50Z</dcterms:modified>
</cp:coreProperties>
</file>