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9" r:id="rId4"/>
    <p:sldId id="287" r:id="rId5"/>
    <p:sldId id="286" r:id="rId6"/>
    <p:sldId id="288" r:id="rId7"/>
    <p:sldId id="290" r:id="rId8"/>
    <p:sldId id="289" r:id="rId9"/>
    <p:sldId id="291" r:id="rId10"/>
    <p:sldId id="292" r:id="rId11"/>
    <p:sldId id="293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303" r:id="rId20"/>
    <p:sldId id="305" r:id="rId21"/>
    <p:sldId id="306" r:id="rId22"/>
    <p:sldId id="307" r:id="rId23"/>
    <p:sldId id="29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ibre Franklin" pitchFamily="2" charset="77"/>
      <p:regular r:id="rId30"/>
      <p:bold r:id="rId31"/>
      <p:italic r:id="rId32"/>
      <p:boldItalic r:id="rId33"/>
    </p:embeddedFont>
    <p:embeddedFont>
      <p:font typeface="Libre Franklin Black" pitchFamily="2" charset="77"/>
      <p:bold r:id="rId34"/>
      <p:italic r:id="rId35"/>
      <p:boldItalic r:id="rId36"/>
    </p:embeddedFont>
    <p:embeddedFont>
      <p:font typeface="Libre Franklin Medium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hTLkMLPjHBpY09rAw5hZr1sGX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82061"/>
  </p:normalViewPr>
  <p:slideViewPr>
    <p:cSldViewPr snapToGrid="0">
      <p:cViewPr varScale="1">
        <p:scale>
          <a:sx n="92" d="100"/>
          <a:sy n="92" d="100"/>
        </p:scale>
        <p:origin x="10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mechanic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easurement_in_quantum_mechanics" TargetMode="External"/><Relationship Id="rId4" Type="http://schemas.openxmlformats.org/officeDocument/2006/relationships/hyperlink" Target="https://en.wikipedia.org/wiki/Probability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Commutative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353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have defined some types, we can draw 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45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monoidal identity Id() as a starting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10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gate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allows us to move away from the poles of the Bloch sphere and create a superposition of |0⟩ and |1⟩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85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conjugate transpose of a tensor using </a:t>
            </a:r>
            <a:r>
              <a:rPr lang="en-US" dirty="0">
                <a:effectLst/>
              </a:rPr>
              <a:t>[::-1]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lang="en-US" sz="1200" b="0" i="1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dagger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&lt;x|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(Bra)</a:t>
            </a:r>
            <a:endParaRPr lang="en-US" altLang="zh-C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|x&gt;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column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Ket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effectLst/>
              <a:latin typeface="Calibri"/>
              <a:cs typeface="Calibri"/>
              <a:sym typeface="Calibri"/>
            </a:endParaRPr>
          </a:p>
          <a:p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Born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rule: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 key postulate of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 tooltip="Quantum mechanics"/>
              </a:rPr>
              <a:t>quantum mechanics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which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gives the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 tooltip="Probability"/>
              </a:rPr>
              <a:t>probability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that a 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 tooltip="Measurement in quantum mechanics"/>
              </a:rPr>
              <a:t>measurement of a quantum system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will yield a given result</a:t>
            </a:r>
            <a:r>
              <a:rPr lang="en-US" altLang="zh-C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56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Alice and Bob are different: we defined their meaning to be orthogonal.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062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Alice and Bob are different: we defined their meaning to be orthogonal.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72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Entanglement of Loves</a:t>
            </a:r>
          </a:p>
          <a:p>
            <a:endParaRPr lang="en-US" dirty="0"/>
          </a:p>
          <a:p>
            <a:r>
              <a:rPr lang="en-US" dirty="0"/>
              <a:t>Alice Loves Bob &amp; Bob </a:t>
            </a:r>
            <a:r>
              <a:rPr lang="en-US"/>
              <a:t>loves Alice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515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26" name="Google Shape;26;p5"/>
            <p:cNvSpPr/>
            <p:nvPr/>
          </p:nvSpPr>
          <p:spPr>
            <a:xfrm>
              <a:off x="1588" y="-3175"/>
              <a:ext cx="12188825" cy="6864350"/>
            </a:xfrm>
            <a:custGeom>
              <a:avLst/>
              <a:gdLst/>
              <a:ahLst/>
              <a:cxnLst/>
              <a:rect l="l" t="t" r="r" b="b"/>
              <a:pathLst>
                <a:path w="7678" h="4324" extrusionOk="0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5"/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" name="Google Shape;29;p5"/>
          <p:cNvCxnSpPr/>
          <p:nvPr/>
        </p:nvCxnSpPr>
        <p:spPr>
          <a:xfrm flipH="1">
            <a:off x="11292043" y="6457730"/>
            <a:ext cx="51773" cy="1546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719702" y="1384706"/>
            <a:ext cx="10515600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R="0" lvl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02" y="3399501"/>
            <a:ext cx="1209208" cy="87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10" y="6343470"/>
            <a:ext cx="2788920" cy="39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 flipH="1">
            <a:off x="11292043" y="6457730"/>
            <a:ext cx="51773" cy="1546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10" y="6343470"/>
            <a:ext cx="2788920" cy="39218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0176" y="5014082"/>
            <a:ext cx="3544888" cy="22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719702" y="5219555"/>
            <a:ext cx="3545361" cy="26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3"/>
          </p:nvPr>
        </p:nvSpPr>
        <p:spPr>
          <a:xfrm>
            <a:off x="719702" y="5430845"/>
            <a:ext cx="3545361" cy="26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4"/>
          </p:nvPr>
        </p:nvSpPr>
        <p:spPr>
          <a:xfrm>
            <a:off x="719702" y="5662304"/>
            <a:ext cx="3545361" cy="29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with Bullet Color 1">
  <p:cSld name="Content Slide with Bullet Color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950976" y="2487168"/>
            <a:ext cx="10287000" cy="326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223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 Black"/>
              <a:buNone/>
              <a:defRPr sz="3200" b="1" i="0" u="none" strike="noStrike" cap="none">
                <a:solidFill>
                  <a:schemeClr val="accen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096000" y="1"/>
            <a:ext cx="5677693" cy="81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 Slide">
  <p:cSld name="Transition Slide"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78" name="Google Shape;78;p8"/>
            <p:cNvSpPr/>
            <p:nvPr/>
          </p:nvSpPr>
          <p:spPr>
            <a:xfrm>
              <a:off x="1588" y="-3175"/>
              <a:ext cx="12188825" cy="6864350"/>
            </a:xfrm>
            <a:custGeom>
              <a:avLst/>
              <a:gdLst/>
              <a:ahLst/>
              <a:cxnLst/>
              <a:rect l="l" t="t" r="r" b="b"/>
              <a:pathLst>
                <a:path w="7678" h="4324" extrusionOk="0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81" name="Google Shape;81;p8"/>
          <p:cNvCxnSpPr/>
          <p:nvPr/>
        </p:nvCxnSpPr>
        <p:spPr>
          <a:xfrm flipH="1">
            <a:off x="11292043" y="6457730"/>
            <a:ext cx="51773" cy="1546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8"/>
          <p:cNvSpPr txBox="1">
            <a:spLocks noGrp="1"/>
          </p:cNvSpPr>
          <p:nvPr>
            <p:ph type="ctrTitle"/>
          </p:nvPr>
        </p:nvSpPr>
        <p:spPr>
          <a:xfrm>
            <a:off x="720176" y="2099817"/>
            <a:ext cx="10515600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R="0" lvl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ibre Franklin Black"/>
              <a:buNone/>
              <a:defRPr sz="6000" b="1" i="0" u="none" strike="noStrike" cap="none">
                <a:solidFill>
                  <a:schemeClr val="accen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176" y="4114354"/>
            <a:ext cx="1209208" cy="871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10" y="6343470"/>
            <a:ext cx="2788920" cy="39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8"/>
          <p:cNvCxnSpPr/>
          <p:nvPr/>
        </p:nvCxnSpPr>
        <p:spPr>
          <a:xfrm flipH="1">
            <a:off x="11292043" y="6457730"/>
            <a:ext cx="51773" cy="1546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10" y="6343470"/>
            <a:ext cx="2788920" cy="39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Content Slide">
  <p:cSld name="Empty Content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body" idx="1"/>
          </p:nvPr>
        </p:nvSpPr>
        <p:spPr>
          <a:xfrm>
            <a:off x="6096000" y="1"/>
            <a:ext cx="5677689" cy="81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with Image">
  <p:cSld name="Content Slide with Ima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223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 Black"/>
              <a:buNone/>
              <a:defRPr sz="3200" b="1" i="0" u="none" strike="noStrike" cap="none">
                <a:solidFill>
                  <a:schemeClr val="accen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2"/>
          </p:nvPr>
        </p:nvSpPr>
        <p:spPr>
          <a:xfrm>
            <a:off x="950976" y="1865376"/>
            <a:ext cx="10287217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>
            <a:spLocks noGrp="1"/>
          </p:cNvSpPr>
          <p:nvPr>
            <p:ph type="pic" idx="3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0"/>
          <p:cNvSpPr txBox="1">
            <a:spLocks noGrp="1"/>
          </p:cNvSpPr>
          <p:nvPr>
            <p:ph type="body" idx="4"/>
          </p:nvPr>
        </p:nvSpPr>
        <p:spPr>
          <a:xfrm>
            <a:off x="6096000" y="1"/>
            <a:ext cx="5677693" cy="81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with Chart">
  <p:cSld name="Content Slide with Char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223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 Black"/>
              <a:buNone/>
              <a:defRPr sz="3200" b="1" i="0" u="none" strike="noStrike" cap="none">
                <a:solidFill>
                  <a:schemeClr val="accen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>
            <a:spLocks noGrp="1"/>
          </p:cNvSpPr>
          <p:nvPr>
            <p:ph type="chart" idx="3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4"/>
          </p:nvPr>
        </p:nvSpPr>
        <p:spPr>
          <a:xfrm>
            <a:off x="6096000" y="1"/>
            <a:ext cx="5677693" cy="81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"/>
          <p:cNvCxnSpPr/>
          <p:nvPr/>
        </p:nvCxnSpPr>
        <p:spPr>
          <a:xfrm flipH="1">
            <a:off x="11365829" y="6418670"/>
            <a:ext cx="120651" cy="328205"/>
          </a:xfrm>
          <a:prstGeom prst="straightConnector1">
            <a:avLst/>
          </a:prstGeom>
          <a:noFill/>
          <a:ln w="127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4"/>
          <p:cNvCxnSpPr/>
          <p:nvPr/>
        </p:nvCxnSpPr>
        <p:spPr>
          <a:xfrm>
            <a:off x="418307" y="6254893"/>
            <a:ext cx="1135538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6575" y="82418"/>
            <a:ext cx="897314" cy="64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9101" y="6410878"/>
            <a:ext cx="2267712" cy="3188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/>
        </p:nvSpPr>
        <p:spPr>
          <a:xfrm>
            <a:off x="10421001" y="6418670"/>
            <a:ext cx="867338" cy="3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ncat.edu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4"/>
          <p:cNvGrpSpPr/>
          <p:nvPr/>
        </p:nvGrpSpPr>
        <p:grpSpPr>
          <a:xfrm>
            <a:off x="0" y="0"/>
            <a:ext cx="12192000" cy="6864350"/>
            <a:chOff x="0" y="-3175"/>
            <a:chExt cx="12192000" cy="6864350"/>
          </a:xfrm>
        </p:grpSpPr>
        <p:sp>
          <p:nvSpPr>
            <p:cNvPr id="17" name="Google Shape;17;p4"/>
            <p:cNvSpPr/>
            <p:nvPr/>
          </p:nvSpPr>
          <p:spPr>
            <a:xfrm>
              <a:off x="0" y="0"/>
              <a:ext cx="12192000" cy="8155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1588" y="-3175"/>
              <a:ext cx="12188825" cy="6864350"/>
            </a:xfrm>
            <a:custGeom>
              <a:avLst/>
              <a:gdLst/>
              <a:ahLst/>
              <a:cxnLst/>
              <a:rect l="l" t="t" r="r" b="b"/>
              <a:pathLst>
                <a:path w="7678" h="4324" extrusionOk="0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9" name="Google Shape;19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6575" y="82418"/>
            <a:ext cx="897314" cy="64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9101" y="6410878"/>
            <a:ext cx="2267712" cy="318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"/>
          <p:cNvCxnSpPr/>
          <p:nvPr/>
        </p:nvCxnSpPr>
        <p:spPr>
          <a:xfrm>
            <a:off x="418307" y="6254893"/>
            <a:ext cx="1135538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22;p4"/>
          <p:cNvCxnSpPr/>
          <p:nvPr/>
        </p:nvCxnSpPr>
        <p:spPr>
          <a:xfrm flipH="1">
            <a:off x="11365829" y="6418670"/>
            <a:ext cx="120651" cy="328205"/>
          </a:xfrm>
          <a:prstGeom prst="straightConnector1">
            <a:avLst/>
          </a:prstGeom>
          <a:noFill/>
          <a:ln w="127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4"/>
          <p:cNvSpPr txBox="1"/>
          <p:nvPr/>
        </p:nvSpPr>
        <p:spPr>
          <a:xfrm>
            <a:off x="10421001" y="6418670"/>
            <a:ext cx="867338" cy="30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ncat.edu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00">
          <p15:clr>
            <a:srgbClr val="F26B43"/>
          </p15:clr>
        </p15:guide>
        <p15:guide id="4" pos="7080">
          <p15:clr>
            <a:srgbClr val="F26B43"/>
          </p15:clr>
        </p15:guide>
        <p15:guide id="5" orient="horz" pos="816">
          <p15:clr>
            <a:srgbClr val="F26B43"/>
          </p15:clr>
        </p15:guide>
        <p15:guide id="6" orient="horz" pos="1176">
          <p15:clr>
            <a:srgbClr val="F26B43"/>
          </p15:clr>
        </p15:guide>
        <p15:guide id="7" orient="horz" pos="1560">
          <p15:clr>
            <a:srgbClr val="F26B43"/>
          </p15:clr>
        </p15:guide>
        <p15:guide id="8" orient="horz" pos="3624">
          <p15:clr>
            <a:srgbClr val="F26B43"/>
          </p15:clr>
        </p15:guide>
        <p15:guide id="9" pos="4416">
          <p15:clr>
            <a:srgbClr val="F26B43"/>
          </p15:clr>
        </p15:guide>
        <p15:guide id="10" pos="4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py.readthedocs.io/en/main/notebooks/qnlp-tutorial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719701" y="1585732"/>
            <a:ext cx="10911020" cy="167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sz="4000" cap="none" dirty="0">
                <a:latin typeface="Times New Roman"/>
                <a:ea typeface="Times New Roman"/>
                <a:cs typeface="Times New Roman"/>
                <a:sym typeface="Times New Roman"/>
              </a:rPr>
              <a:t>Quantum Natural Language Processing</a:t>
            </a:r>
            <a:endParaRPr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719701" y="4526160"/>
            <a:ext cx="4023749" cy="149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Yang Liu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Ph.D. Candidate of Computer Science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Human-Centered AI (HCAI) Lab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Quantum Computing Research Center &lt;QC|RC&gt;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096000" y="4415642"/>
            <a:ext cx="5534721" cy="171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Dr. Mohd Anwar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of Computer Science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ts val="1600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</a:rPr>
              <a:t>Director, Quantum Computing Research Center 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ts val="1600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</a:rPr>
              <a:t>Director, Human-Centered AI (HCAI) Lab 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ts val="1600"/>
            </a:pP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</a:rPr>
              <a:t>Director, Center for Advanced Studies in Identity Sciences</a:t>
            </a:r>
            <a:r>
              <a:rPr lang="en-US" sz="16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 </a:t>
            </a:r>
            <a:endParaRPr sz="1600" dirty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FFE13-6431-8B43-8251-C1001D68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230" y="1966361"/>
            <a:ext cx="4671508" cy="3260430"/>
          </a:xfrm>
        </p:spPr>
        <p:txBody>
          <a:bodyPr/>
          <a:lstStyle/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 is uniquely defined by a domain, a codomain, a list of boxes and a list of offsets. 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offset of a box encodes its 𝑥-coordinate as the number of wires passing to its left, its 𝑦-coordinate is given by its index in the list.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097C7-DDDF-5943-81EA-C801C6D9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85" y="997395"/>
            <a:ext cx="10287000" cy="5669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we can draw using boxes, tensor, composition and identities. 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58A05-3E95-7C4D-988F-8696A04059B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4698-15A6-DA44-8612-CA80FEE8A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C5DA39E-F36E-C444-ADF1-80F01BB8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38" y="1966361"/>
            <a:ext cx="7165262" cy="37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BBDCF-0B4F-6F45-BF3F-CFB6FE25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623" y="1475574"/>
            <a:ext cx="5304377" cy="326043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 is the core data structure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Functor is its main algorithm. It is initialized by two mappings:</a:t>
            </a:r>
          </a:p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maps objects (i.e. types of length 1) to types,</a:t>
            </a:r>
          </a:p>
          <a:p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maps boxes to diagrams.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7A679-3C69-FA43-B5A5-A6D18814C20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8597-3952-A542-9836-B3B65C9E70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4F6E071B-DC19-1544-95A3-57D75F2C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14" y="821133"/>
            <a:ext cx="6048664" cy="52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B8B822-FE50-1547-8F27-2A28DF26A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(dimension) is a subclass of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where the objects are integers greater than 1, with multiplication as tensor and the unit dimension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Dim(1)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subclass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defined by a pair of dimensions 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an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shape </a:t>
            </a:r>
            <a:r>
              <a:rPr lang="en-US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@ cod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FE565-CB5F-6141-B770-A99173EF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Tensors as boxes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E9340-2BF1-FA42-9D20-193514498EC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D7685-EE9E-154A-8DCF-F0DB4A17C6A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CEE1-084B-1542-A314-D8AC99F26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0CB3-3128-3B43-98FA-9996BF523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Drawing quantum circuits</a:t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7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B8B822-FE50-1547-8F27-2A28DF26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339" y="1281823"/>
            <a:ext cx="10287000" cy="14336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quantum Circuit is simply a recipe with qubits as ingredients and </a:t>
            </a:r>
            <a:r>
              <a:rPr lang="en-US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QuantumGate</a:t>
            </a:r>
            <a:r>
              <a:rPr 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 as cooking steps. A quantum gate is defined by a number of qubits and a unitary matrix.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D7685-EE9E-154A-8DCF-F0DB4A17C6A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CEE1-084B-1542-A314-D8AC99F26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415C29-1768-5343-898E-E442020C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09" y="2535521"/>
            <a:ext cx="8783782" cy="35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7F922-EA97-404B-A203-49F337C95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F49FB-4E70-6F47-BFC1-A0B97FE87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48B5C-BFD9-454F-A20A-71EFBAEE2A20}"/>
              </a:ext>
            </a:extLst>
          </p:cNvPr>
          <p:cNvSpPr txBox="1"/>
          <p:nvPr/>
        </p:nvSpPr>
        <p:spPr>
          <a:xfrm>
            <a:off x="881430" y="1246909"/>
            <a:ext cx="10649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To simulate the quantum state that the circuit produces, we need to pre-compose it with a 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Ket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</p:txBody>
      </p:sp>
      <p:pic>
        <p:nvPicPr>
          <p:cNvPr id="7" name="Picture 6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035A9890-8664-F741-A13E-386FFA99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7" y="2077906"/>
            <a:ext cx="6000173" cy="38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7F922-EA97-404B-A203-49F337C95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F49FB-4E70-6F47-BFC1-A0B97FE87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48B5C-BFD9-454F-A20A-71EFBAEE2A20}"/>
              </a:ext>
            </a:extLst>
          </p:cNvPr>
          <p:cNvSpPr txBox="1"/>
          <p:nvPr/>
        </p:nvSpPr>
        <p:spPr>
          <a:xfrm>
            <a:off x="535066" y="2290373"/>
            <a:ext cx="6253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probability of a particular measurement result, we need to post-compose our circuit with a 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dagger of </a:t>
            </a:r>
            <a:r>
              <a:rPr lang="en-US" sz="24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apply the Born rule.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5BFECD8-45B4-304C-9421-B30C225F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6" y="976185"/>
            <a:ext cx="5435413" cy="51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5CC8A-B8A7-794A-8B7B-D8EE7601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383" y="2074728"/>
            <a:ext cx="6426750" cy="2919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box has 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=qubit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cod=bit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Another example of a mixed box is </a:t>
            </a:r>
            <a:r>
              <a:rPr 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computes a partial trace over a qubit. Mixed circuits cannot be evaluated as a unitary matrix anymore. Instead, whenever the circuit is mixed, 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circuit.eval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 </a:t>
            </a:r>
            <a:r>
              <a:rPr lang="en-US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CQMap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axes for the classical and quantum dimensions of the circuit.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EFCE7-4B44-0643-BF69-2E9AB6F410A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FD73-CFFC-134A-8176-B1696E4A3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56E4476-FCE0-DD47-B6F4-218FF8D3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64" y="1649588"/>
            <a:ext cx="5382652" cy="429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0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AE62A-97D4-234F-BE74-2BF3334A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256" y="1810970"/>
            <a:ext cx="5877278" cy="3236059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ingredients are grammatical types: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noun,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sentence, etc. </a:t>
            </a:r>
          </a:p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ingredient has left and right adjoints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represent a missing noun on the right and left respectively. </a:t>
            </a:r>
          </a:p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type for intransitive verbs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“take a noun on your left and give a sentence”.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5E25C-6495-1F4D-B3C6-C65062CC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339" y="1042449"/>
            <a:ext cx="10287000" cy="566928"/>
          </a:xfrm>
        </p:spPr>
        <p:txBody>
          <a:bodyPr/>
          <a:lstStyle/>
          <a:p>
            <a:r>
              <a:rPr lang="en-US" dirty="0"/>
              <a:t>Drawing grammatical structure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FDB6B-A87F-6247-8AD4-D7115456FC3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81DF-27F7-D84F-86EB-C4536EC13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CA0DD823-D9B8-1540-8086-E964349F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855" y="1609377"/>
            <a:ext cx="5478687" cy="37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CD2A29-BC02-2E4A-B072-278FD0E0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554" y="1064768"/>
            <a:ext cx="10902357" cy="32604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map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2, i.e. we encode a noun as a 2d vector,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map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1, i.e. we encode a sentence as a scalar,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map Alice and Bob to [0, 1] and [1, 0], i.e. we encode them as the basis vectors,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map loves to the matrix [[0, 1], [1, 0]], i.e. Alice loves Bob and Bob loves Alice.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60157-AB0B-F340-AD56-F0059405033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76012-B2CE-974E-8663-F9234DC64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4AB93A6E-CF41-7949-B5B3-BB1FEE8D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" y="3172563"/>
            <a:ext cx="11571111" cy="23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02D9D0-0C02-5543-8CE6-7EB6D57E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870" y="2090273"/>
            <a:ext cx="10461211" cy="3260430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QNLP is a very young area of research, aimed at the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NLP models that exploit certain quantum phenomena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entanglement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perform language-related tasks on quantum hardware. </a:t>
            </a:r>
          </a:p>
          <a:p>
            <a:pPr marL="76200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b="1" i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lambeq</a:t>
            </a:r>
            <a:r>
              <a:rPr lang="en-US" altLang="zh-CN" b="1" i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open-source, modular, extensible high-level Python library, which provides the necessary tools for implementing a pipeline for experimental QNLP. </a:t>
            </a:r>
          </a:p>
          <a:p>
            <a:pPr marL="7620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E43A0-CB13-044C-85B9-D88501FD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Natural Language Processing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BEB77-8FB8-5E4D-9A3F-655FF9588F4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QNLP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48C7-15EF-D543-81CE-E2AC211A5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0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326766-0716-7440-86DB-2F71F237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008323"/>
            <a:ext cx="10287000" cy="32604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map </a:t>
            </a:r>
            <a:r>
              <a:rPr 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[1, 0], i.e. Bob is the only man in our model,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map the adjective </a:t>
            </a:r>
            <a:r>
              <a:rPr lang="en-US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type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 @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projector [[1, 0], [0, 0]], i.e. only Bob is rich.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E1E97-4064-A342-ACF6-1912783EA51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CE35-FF66-7B46-8977-25C81F245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ECF9231-6441-3C4F-B8BD-5949BB8F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67" y="2647244"/>
            <a:ext cx="7109433" cy="27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5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12D5D-99C3-6E4D-A28A-6EC6642B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07" y="2100240"/>
            <a:ext cx="5677693" cy="326043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draw the diagram of a Who? question, the inner product with a noun phrase measures how well it answers the question.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99542-DC20-8943-B333-A2B127689B0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CD1E-156A-DE42-A206-814AE10275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044DAA-68AC-3944-8B39-78B10ADD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71" y="1119046"/>
            <a:ext cx="5703522" cy="43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4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5283-A055-5545-A6D7-1670A7138E4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Putting it all together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EC05-82FD-7447-AEB9-67F5D0980A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DF90C6-02BB-A844-B928-F3C8D3EA7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60" y="598002"/>
            <a:ext cx="5167567" cy="5661995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32E80F29-DE6A-1042-8466-34E69708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48" y="614104"/>
            <a:ext cx="5308607" cy="58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8D8C1-7DE7-DA4E-987A-297ABF01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339" y="922574"/>
            <a:ext cx="10287000" cy="50128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ansatz always returns a tensor with real-valued entries, since the ansatz is constructed using only the CNOT and Y rotation gates, which both implement real-valued unitarizes.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a single-qubit 𝑅𝑌 rotation confined the qubit state remains real. That is, it is restricted to the 𝑥𝑧-plane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if we use CNOT as our entangling gate operation, then it has a real representation. Thus if we restrict our single-qubit operations to leave each qubit state in the real subspace then the state as a whole will be in real. This is why, people consider the 𝑅𝑌 ansatzes.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A0944-5504-0442-9EE0-BCDB0E321BA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D398-3F6B-844B-9BAB-1F64A816A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B9B34-8FBA-F54F-B190-148D2FE8F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D991B-EC6D-FB46-B78E-791A4E60FB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6C1EF4-EBCC-1141-8ADA-5A8A1A09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4" y="2704838"/>
            <a:ext cx="11941462" cy="205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0E8F9F-BD8B-1B41-AFA3-F03B6CF300F4}"/>
              </a:ext>
            </a:extLst>
          </p:cNvPr>
          <p:cNvSpPr txBox="1"/>
          <p:nvPr/>
        </p:nvSpPr>
        <p:spPr>
          <a:xfrm>
            <a:off x="3515858" y="4758618"/>
            <a:ext cx="49584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Pipeline implemented by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lambeq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3113-AE1D-8246-9ADA-DF8092EFD9AC}"/>
              </a:ext>
            </a:extLst>
          </p:cNvPr>
          <p:cNvSpPr txBox="1"/>
          <p:nvPr/>
        </p:nvSpPr>
        <p:spPr>
          <a:xfrm>
            <a:off x="679343" y="1262450"/>
            <a:ext cx="1109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conversion of a sentence into a quantum circuit goes through the steps shown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 </a:t>
            </a:r>
          </a:p>
        </p:txBody>
      </p:sp>
    </p:spTree>
    <p:extLst>
      <p:ext uri="{BB962C8B-B14F-4D97-AF65-F5344CB8AC3E}">
        <p14:creationId xmlns:p14="http://schemas.microsoft.com/office/powerpoint/2010/main" val="269192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FDC5-24DE-574A-ACA2-FECC2DDA9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176" y="1385455"/>
            <a:ext cx="10515600" cy="2728899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-tutorial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cooking recipes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85FCB-60EF-7B44-8BE9-B89365C19B57}"/>
              </a:ext>
            </a:extLst>
          </p:cNvPr>
          <p:cNvSpPr txBox="1"/>
          <p:nvPr/>
        </p:nvSpPr>
        <p:spPr>
          <a:xfrm>
            <a:off x="6096000" y="5805055"/>
            <a:ext cx="5485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https://discopy.readthedocs.io/en/main/notebooks/qnlp-tutorial.html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88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DA160-C59C-CE4D-98DA-55FAAF6A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76" y="1865376"/>
            <a:ext cx="10337364" cy="32604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thought of as a basic ingredient in a recipe, it is defined only by its name, e.g., 'egg', 'sentence', 'qubit', etc.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simply a sequence of objects, i.e., a bunch of ingredients side by side, e.g., Ty('egg', 'qubit') represents an egg next to a qubit.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form a monoid with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product and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empty 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unit.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54D9D-D1AC-F648-B3D4-73EF4971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Drawing cooking recipes</a:t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FCD2D-FE3F-EF42-9898-B83F715507A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qnlp</a:t>
            </a:r>
            <a:r>
              <a:rPr lang="en-US" dirty="0"/>
              <a:t>-tutorial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042-F28D-6844-A84B-510D1094E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03BE38F-6C2D-AF46-8747-8FB7BF3D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26" y="3989156"/>
            <a:ext cx="7226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DA160-C59C-CE4D-98DA-55FAAF6A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76" y="1949368"/>
            <a:ext cx="10287000" cy="326043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some types as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codomain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which represent the inputs and outputs of a process.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54D9D-D1AC-F648-B3D4-73EF4971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Drawing cooking recipes</a:t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FCD2D-FE3F-EF42-9898-B83F715507A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qnlp</a:t>
            </a:r>
            <a:r>
              <a:rPr lang="en-US" dirty="0"/>
              <a:t>-tutorial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042-F28D-6844-A84B-510D1094E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1EB2A94-93ED-494E-80D0-8DFBC88E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26" y="2971469"/>
            <a:ext cx="6689229" cy="32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DA160-C59C-CE4D-98DA-55FAAF6A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76" y="1900078"/>
            <a:ext cx="10287000" cy="326043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put boxes side by side with @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compose them in sequence with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54D9D-D1AC-F648-B3D4-73EF4971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Drawing cooking recipes</a:t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FCD2D-FE3F-EF42-9898-B83F715507A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qnlp</a:t>
            </a:r>
            <a:r>
              <a:rPr lang="en-US" dirty="0"/>
              <a:t>-tutorial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042-F28D-6844-A84B-510D1094E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43C56EB-9749-AD40-92C8-938BFB57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42" y="2907577"/>
            <a:ext cx="8444716" cy="32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DA160-C59C-CE4D-98DA-55FAAF6A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76" y="1616593"/>
            <a:ext cx="10603715" cy="1251897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draw the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type, i.e., just some parallel wires. Composing with an identity does nothing. Tensoring with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Id(Ty())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empty diagram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does nothing either.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monoidal identity Id() as a starting point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54D9D-D1AC-F648-B3D4-73EF4971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043228"/>
            <a:ext cx="10287000" cy="566928"/>
          </a:xfrm>
        </p:spPr>
        <p:txBody>
          <a:bodyPr/>
          <a:lstStyle/>
          <a:p>
            <a:r>
              <a:rPr lang="en-US" b="0" dirty="0"/>
              <a:t>Drawing cooking recipes</a:t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FCD2D-FE3F-EF42-9898-B83F715507A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qnlp</a:t>
            </a:r>
            <a:r>
              <a:rPr lang="en-US" dirty="0"/>
              <a:t>-tutorial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042-F28D-6844-A84B-510D1094E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2542DD4-223A-0F44-B0A5-46A8AC30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14" y="2773961"/>
            <a:ext cx="5528372" cy="34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DA160-C59C-CE4D-98DA-55FAAF6A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77" y="2591283"/>
            <a:ext cx="5366696" cy="1251897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change the order of ingredients using special boxes called 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754D9D-D1AC-F648-B3D4-73EF4971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Drawing cooking recipes</a:t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FCD2D-FE3F-EF42-9898-B83F715507A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qnlp</a:t>
            </a:r>
            <a:r>
              <a:rPr lang="en-US" dirty="0"/>
              <a:t>-tutorial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9042-F28D-6844-A84B-510D1094E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F840E529-7E50-9E41-B19A-5D46BD6A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818147"/>
            <a:ext cx="5709397" cy="52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89551"/>
      </p:ext>
    </p:extLst>
  </p:cSld>
  <p:clrMapOvr>
    <a:masterClrMapping/>
  </p:clrMapOvr>
</p:sld>
</file>

<file path=ppt/theme/theme1.xml><?xml version="1.0" encoding="utf-8"?>
<a:theme xmlns:a="http://schemas.openxmlformats.org/drawingml/2006/main" name="NCAT_Brand">
  <a:themeElements>
    <a:clrScheme name="Custom 19">
      <a:dk1>
        <a:srgbClr val="4C4C4C"/>
      </a:dk1>
      <a:lt1>
        <a:srgbClr val="FFFFFF"/>
      </a:lt1>
      <a:dk2>
        <a:srgbClr val="44546A"/>
      </a:dk2>
      <a:lt2>
        <a:srgbClr val="C2C2C2"/>
      </a:lt2>
      <a:accent1>
        <a:srgbClr val="004684"/>
      </a:accent1>
      <a:accent2>
        <a:srgbClr val="FDB927"/>
      </a:accent2>
      <a:accent3>
        <a:srgbClr val="666666"/>
      </a:accent3>
      <a:accent4>
        <a:srgbClr val="FDB927"/>
      </a:accent4>
      <a:accent5>
        <a:srgbClr val="5B9BD5"/>
      </a:accent5>
      <a:accent6>
        <a:srgbClr val="70AD47"/>
      </a:accent6>
      <a:hlink>
        <a:srgbClr val="004683"/>
      </a:hlink>
      <a:folHlink>
        <a:srgbClr val="0046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1299</Words>
  <Application>Microsoft Macintosh PowerPoint</Application>
  <PresentationFormat>Widescreen</PresentationFormat>
  <Paragraphs>115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Libre Franklin Black</vt:lpstr>
      <vt:lpstr>Times New Roman</vt:lpstr>
      <vt:lpstr>Libre Franklin Medium</vt:lpstr>
      <vt:lpstr>Calibri</vt:lpstr>
      <vt:lpstr>Libre Franklin</vt:lpstr>
      <vt:lpstr>Arial</vt:lpstr>
      <vt:lpstr>Courier New</vt:lpstr>
      <vt:lpstr>NCAT_Brand</vt:lpstr>
      <vt:lpstr>Quantum Natural Language Processing</vt:lpstr>
      <vt:lpstr>Quantum Natural Language Processing </vt:lpstr>
      <vt:lpstr>PowerPoint Presentation</vt:lpstr>
      <vt:lpstr>qnlp-tutorial  Drawing cooking recipes </vt:lpstr>
      <vt:lpstr>Drawing cooking recipes </vt:lpstr>
      <vt:lpstr>Drawing cooking recipes </vt:lpstr>
      <vt:lpstr>Drawing cooking recipes </vt:lpstr>
      <vt:lpstr>Drawing cooking recipes </vt:lpstr>
      <vt:lpstr>Drawing cooking recipes </vt:lpstr>
      <vt:lpstr>Diagram: Anything we can draw using boxes, tensor, composition and identities. </vt:lpstr>
      <vt:lpstr>PowerPoint Presentation</vt:lpstr>
      <vt:lpstr>Tensors as boxes</vt:lpstr>
      <vt:lpstr>Drawing quantum circuits </vt:lpstr>
      <vt:lpstr>PowerPoint Presentation</vt:lpstr>
      <vt:lpstr>PowerPoint Presentation</vt:lpstr>
      <vt:lpstr>PowerPoint Presentation</vt:lpstr>
      <vt:lpstr>PowerPoint Presentation</vt:lpstr>
      <vt:lpstr>Drawing grammatical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刘阳</dc:creator>
  <cp:lastModifiedBy>Yang Liu</cp:lastModifiedBy>
  <cp:revision>100</cp:revision>
  <dcterms:created xsi:type="dcterms:W3CDTF">2020-06-10T05:03:46Z</dcterms:created>
  <dcterms:modified xsi:type="dcterms:W3CDTF">2022-04-13T18:38:08Z</dcterms:modified>
</cp:coreProperties>
</file>