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1" r:id="rId2"/>
    <p:sldId id="275" r:id="rId3"/>
    <p:sldId id="256" r:id="rId4"/>
    <p:sldId id="260" r:id="rId5"/>
    <p:sldId id="257" r:id="rId6"/>
    <p:sldId id="259" r:id="rId7"/>
    <p:sldId id="264" r:id="rId8"/>
    <p:sldId id="261" r:id="rId9"/>
    <p:sldId id="272" r:id="rId10"/>
    <p:sldId id="270" r:id="rId11"/>
    <p:sldId id="271" r:id="rId12"/>
    <p:sldId id="284" r:id="rId13"/>
    <p:sldId id="285" r:id="rId14"/>
    <p:sldId id="266" r:id="rId15"/>
    <p:sldId id="265" r:id="rId16"/>
    <p:sldId id="288" r:id="rId17"/>
    <p:sldId id="277" r:id="rId18"/>
    <p:sldId id="289" r:id="rId19"/>
    <p:sldId id="280" r:id="rId20"/>
    <p:sldId id="279" r:id="rId21"/>
    <p:sldId id="278" r:id="rId22"/>
    <p:sldId id="267" r:id="rId23"/>
    <p:sldId id="269" r:id="rId24"/>
    <p:sldId id="274" r:id="rId25"/>
    <p:sldId id="292" r:id="rId26"/>
    <p:sldId id="287" r:id="rId27"/>
    <p:sldId id="282" r:id="rId28"/>
    <p:sldId id="283" r:id="rId29"/>
    <p:sldId id="286"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57" autoAdjust="0"/>
  </p:normalViewPr>
  <p:slideViewPr>
    <p:cSldViewPr snapToGrid="0">
      <p:cViewPr varScale="1">
        <p:scale>
          <a:sx n="110" d="100"/>
          <a:sy n="110" d="100"/>
        </p:scale>
        <p:origin x="5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51CD7-41CA-4C8F-B281-6E9540B9B703}"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D350D-5160-4D1E-A99D-D65D5E2E9CDE}" type="slidenum">
              <a:rPr lang="en-US" smtClean="0"/>
              <a:t>‹#›</a:t>
            </a:fld>
            <a:endParaRPr lang="en-US"/>
          </a:p>
        </p:txBody>
      </p:sp>
    </p:spTree>
    <p:extLst>
      <p:ext uri="{BB962C8B-B14F-4D97-AF65-F5344CB8AC3E}">
        <p14:creationId xmlns:p14="http://schemas.microsoft.com/office/powerpoint/2010/main" val="198185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Roboto" panose="02000000000000000000" pitchFamily="2" charset="0"/>
              </a:rPr>
              <a:t>Gene expression levels are heavily skewed in linear scale: half of the data-point (the lower expressed genes) are between 0 and 1 (with 1 meaning no change), and the other half (the higher expressed genes) between 1 and positive infinity. Consider the case where the normalized expression levels are 0.1 (A), 1 (B) and 10 (C) for 3 samples (A-C) under study. Intuitively, we understand that sample A has a ten-fold lower expression compared to sample B, and that C has a ten-fold higher expression compared to B. However, in </a:t>
            </a:r>
            <a:r>
              <a:rPr lang="en-US" b="1" i="1" dirty="0">
                <a:solidFill>
                  <a:srgbClr val="111111"/>
                </a:solidFill>
                <a:effectLst/>
                <a:latin typeface="Roboto" panose="02000000000000000000" pitchFamily="2" charset="0"/>
              </a:rPr>
              <a:t>linear scale</a:t>
            </a:r>
            <a:r>
              <a:rPr lang="en-US" b="1" i="0" dirty="0">
                <a:solidFill>
                  <a:srgbClr val="111111"/>
                </a:solidFill>
                <a:effectLst/>
                <a:latin typeface="Roboto" panose="02000000000000000000" pitchFamily="2" charset="0"/>
              </a:rPr>
              <a:t> </a:t>
            </a:r>
            <a:r>
              <a:rPr lang="en-US" b="0" i="0" dirty="0">
                <a:solidFill>
                  <a:srgbClr val="111111"/>
                </a:solidFill>
                <a:effectLst/>
                <a:latin typeface="Roboto" panose="02000000000000000000" pitchFamily="2" charset="0"/>
              </a:rPr>
              <a:t>A and B are much closer (similar) to each other than B and C (0.9 units versus 9 units). A parametric statistical test will therefore be biased and not appreciate that A and C are equally different from B. Upon</a:t>
            </a:r>
            <a:r>
              <a:rPr lang="en-US" b="1" i="0" dirty="0">
                <a:solidFill>
                  <a:srgbClr val="111111"/>
                </a:solidFill>
                <a:effectLst/>
                <a:latin typeface="Roboto" panose="02000000000000000000" pitchFamily="2" charset="0"/>
              </a:rPr>
              <a:t> log transformation</a:t>
            </a:r>
            <a:r>
              <a:rPr lang="en-US" b="0" i="0" dirty="0">
                <a:solidFill>
                  <a:srgbClr val="111111"/>
                </a:solidFill>
                <a:effectLst/>
                <a:latin typeface="Roboto" panose="02000000000000000000" pitchFamily="2" charset="0"/>
              </a:rPr>
              <a:t> (I use base 10 here, but any base will do), the distance between A and B, and between B and C becomes equal (1 log10 unit, as the log10 values of A, B, and C are -1, 0 and 1). </a:t>
            </a:r>
            <a:r>
              <a:rPr lang="en-US" b="0" i="1" dirty="0">
                <a:solidFill>
                  <a:srgbClr val="111111"/>
                </a:solidFill>
                <a:effectLst/>
                <a:latin typeface="Roboto" panose="02000000000000000000" pitchFamily="2" charset="0"/>
              </a:rPr>
              <a:t>Log transformation makes your data more symmetrical and therefore, a parametric statistical test will provide you with a more accurate and relevant answer.</a:t>
            </a:r>
            <a:endParaRPr lang="en-US" dirty="0"/>
          </a:p>
        </p:txBody>
      </p:sp>
      <p:sp>
        <p:nvSpPr>
          <p:cNvPr id="4" name="Slide Number Placeholder 3"/>
          <p:cNvSpPr>
            <a:spLocks noGrp="1"/>
          </p:cNvSpPr>
          <p:nvPr>
            <p:ph type="sldNum" sz="quarter" idx="5"/>
          </p:nvPr>
        </p:nvSpPr>
        <p:spPr/>
        <p:txBody>
          <a:bodyPr/>
          <a:lstStyle/>
          <a:p>
            <a:fld id="{624D350D-5160-4D1E-A99D-D65D5E2E9CDE}" type="slidenum">
              <a:rPr lang="en-US" smtClean="0"/>
              <a:t>10</a:t>
            </a:fld>
            <a:endParaRPr lang="en-US"/>
          </a:p>
        </p:txBody>
      </p:sp>
    </p:spTree>
    <p:extLst>
      <p:ext uri="{BB962C8B-B14F-4D97-AF65-F5344CB8AC3E}">
        <p14:creationId xmlns:p14="http://schemas.microsoft.com/office/powerpoint/2010/main" val="282821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19B7-D7D2-4A9A-A104-F4C12ACE4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D7A75C-D1C0-4142-A13A-B9ECBE7B9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5CD59C-70EC-4DB7-84D8-F35A260C5579}"/>
              </a:ext>
            </a:extLst>
          </p:cNvPr>
          <p:cNvSpPr>
            <a:spLocks noGrp="1"/>
          </p:cNvSpPr>
          <p:nvPr>
            <p:ph type="dt" sz="half" idx="10"/>
          </p:nvPr>
        </p:nvSpPr>
        <p:spPr/>
        <p:txBody>
          <a:bodyPr/>
          <a:lstStyle/>
          <a:p>
            <a:fld id="{C23A53A3-712D-4508-BC10-EF00330A3B70}" type="datetimeFigureOut">
              <a:rPr lang="en-US" smtClean="0"/>
              <a:t>4/5/2023</a:t>
            </a:fld>
            <a:endParaRPr lang="en-US"/>
          </a:p>
        </p:txBody>
      </p:sp>
      <p:sp>
        <p:nvSpPr>
          <p:cNvPr id="5" name="Footer Placeholder 4">
            <a:extLst>
              <a:ext uri="{FF2B5EF4-FFF2-40B4-BE49-F238E27FC236}">
                <a16:creationId xmlns:a16="http://schemas.microsoft.com/office/drawing/2014/main" id="{B6862EA6-0556-40C9-A35D-BAB45C81A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ECCC6-D059-4BD0-8158-7E3B79D0275B}"/>
              </a:ext>
            </a:extLst>
          </p:cNvPr>
          <p:cNvSpPr>
            <a:spLocks noGrp="1"/>
          </p:cNvSpPr>
          <p:nvPr>
            <p:ph type="sldNum" sz="quarter" idx="12"/>
          </p:nvPr>
        </p:nvSpPr>
        <p:spPr/>
        <p:txBody>
          <a:bodyPr/>
          <a:lstStyle/>
          <a:p>
            <a:fld id="{CE1ABD23-01D4-42F2-BBF3-CEA853AF2A26}" type="slidenum">
              <a:rPr lang="en-US" smtClean="0"/>
              <a:t>‹#›</a:t>
            </a:fld>
            <a:endParaRPr lang="en-US"/>
          </a:p>
        </p:txBody>
      </p:sp>
    </p:spTree>
    <p:extLst>
      <p:ext uri="{BB962C8B-B14F-4D97-AF65-F5344CB8AC3E}">
        <p14:creationId xmlns:p14="http://schemas.microsoft.com/office/powerpoint/2010/main" val="11947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706C-19A6-442E-AAF1-D2B6E85B9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BF6B3-428E-4E3C-B1B1-4FCBF5048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9A573-162E-4CE2-A003-E8A6350B3BA9}"/>
              </a:ext>
            </a:extLst>
          </p:cNvPr>
          <p:cNvSpPr>
            <a:spLocks noGrp="1"/>
          </p:cNvSpPr>
          <p:nvPr>
            <p:ph type="dt" sz="half" idx="10"/>
          </p:nvPr>
        </p:nvSpPr>
        <p:spPr/>
        <p:txBody>
          <a:bodyPr/>
          <a:lstStyle/>
          <a:p>
            <a:fld id="{C23A53A3-712D-4508-BC10-EF00330A3B70}" type="datetimeFigureOut">
              <a:rPr lang="en-US" smtClean="0"/>
              <a:t>4/5/2023</a:t>
            </a:fld>
            <a:endParaRPr lang="en-US"/>
          </a:p>
        </p:txBody>
      </p:sp>
      <p:sp>
        <p:nvSpPr>
          <p:cNvPr id="5" name="Footer Placeholder 4">
            <a:extLst>
              <a:ext uri="{FF2B5EF4-FFF2-40B4-BE49-F238E27FC236}">
                <a16:creationId xmlns:a16="http://schemas.microsoft.com/office/drawing/2014/main" id="{9A7CBD02-51D6-4C80-8D55-B1EFAC0DA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37494-39D5-4925-81FA-54F81C2DC0EC}"/>
              </a:ext>
            </a:extLst>
          </p:cNvPr>
          <p:cNvSpPr>
            <a:spLocks noGrp="1"/>
          </p:cNvSpPr>
          <p:nvPr>
            <p:ph type="sldNum" sz="quarter" idx="12"/>
          </p:nvPr>
        </p:nvSpPr>
        <p:spPr/>
        <p:txBody>
          <a:bodyPr/>
          <a:lstStyle/>
          <a:p>
            <a:fld id="{CE1ABD23-01D4-42F2-BBF3-CEA853AF2A26}" type="slidenum">
              <a:rPr lang="en-US" smtClean="0"/>
              <a:t>‹#›</a:t>
            </a:fld>
            <a:endParaRPr lang="en-US"/>
          </a:p>
        </p:txBody>
      </p:sp>
    </p:spTree>
    <p:extLst>
      <p:ext uri="{BB962C8B-B14F-4D97-AF65-F5344CB8AC3E}">
        <p14:creationId xmlns:p14="http://schemas.microsoft.com/office/powerpoint/2010/main" val="411509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38ED9-7322-46D8-885C-F5A043A9A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8BF382-1A2B-4AC4-8D04-F52E2DE512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462E-A6E1-4C4A-8D3C-7C55C4ECC279}"/>
              </a:ext>
            </a:extLst>
          </p:cNvPr>
          <p:cNvSpPr>
            <a:spLocks noGrp="1"/>
          </p:cNvSpPr>
          <p:nvPr>
            <p:ph type="dt" sz="half" idx="10"/>
          </p:nvPr>
        </p:nvSpPr>
        <p:spPr/>
        <p:txBody>
          <a:bodyPr/>
          <a:lstStyle/>
          <a:p>
            <a:fld id="{C23A53A3-712D-4508-BC10-EF00330A3B70}" type="datetimeFigureOut">
              <a:rPr lang="en-US" smtClean="0"/>
              <a:t>4/5/2023</a:t>
            </a:fld>
            <a:endParaRPr lang="en-US"/>
          </a:p>
        </p:txBody>
      </p:sp>
      <p:sp>
        <p:nvSpPr>
          <p:cNvPr id="5" name="Footer Placeholder 4">
            <a:extLst>
              <a:ext uri="{FF2B5EF4-FFF2-40B4-BE49-F238E27FC236}">
                <a16:creationId xmlns:a16="http://schemas.microsoft.com/office/drawing/2014/main" id="{C40FBF7D-530C-427A-9393-CC07F7447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18B53-A232-403B-BEC8-3D70FD12F368}"/>
              </a:ext>
            </a:extLst>
          </p:cNvPr>
          <p:cNvSpPr>
            <a:spLocks noGrp="1"/>
          </p:cNvSpPr>
          <p:nvPr>
            <p:ph type="sldNum" sz="quarter" idx="12"/>
          </p:nvPr>
        </p:nvSpPr>
        <p:spPr/>
        <p:txBody>
          <a:bodyPr/>
          <a:lstStyle/>
          <a:p>
            <a:fld id="{CE1ABD23-01D4-42F2-BBF3-CEA853AF2A26}" type="slidenum">
              <a:rPr lang="en-US" smtClean="0"/>
              <a:t>‹#›</a:t>
            </a:fld>
            <a:endParaRPr lang="en-US"/>
          </a:p>
        </p:txBody>
      </p:sp>
    </p:spTree>
    <p:extLst>
      <p:ext uri="{BB962C8B-B14F-4D97-AF65-F5344CB8AC3E}">
        <p14:creationId xmlns:p14="http://schemas.microsoft.com/office/powerpoint/2010/main" val="74972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5068-963C-4904-9209-E0A9445BF2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EBC95-6E2C-4663-9F60-15CBBB8402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5E187-CE25-4366-89D4-DD33F583644E}"/>
              </a:ext>
            </a:extLst>
          </p:cNvPr>
          <p:cNvSpPr>
            <a:spLocks noGrp="1"/>
          </p:cNvSpPr>
          <p:nvPr>
            <p:ph type="dt" sz="half" idx="10"/>
          </p:nvPr>
        </p:nvSpPr>
        <p:spPr/>
        <p:txBody>
          <a:bodyPr/>
          <a:lstStyle/>
          <a:p>
            <a:fld id="{C23A53A3-712D-4508-BC10-EF00330A3B70}" type="datetimeFigureOut">
              <a:rPr lang="en-US" smtClean="0"/>
              <a:t>4/5/2023</a:t>
            </a:fld>
            <a:endParaRPr lang="en-US"/>
          </a:p>
        </p:txBody>
      </p:sp>
      <p:sp>
        <p:nvSpPr>
          <p:cNvPr id="5" name="Footer Placeholder 4">
            <a:extLst>
              <a:ext uri="{FF2B5EF4-FFF2-40B4-BE49-F238E27FC236}">
                <a16:creationId xmlns:a16="http://schemas.microsoft.com/office/drawing/2014/main" id="{7472DE8E-C2C5-46F4-A92A-02895482B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0BA2C-09DC-4677-AFB9-1D2751CE16F3}"/>
              </a:ext>
            </a:extLst>
          </p:cNvPr>
          <p:cNvSpPr>
            <a:spLocks noGrp="1"/>
          </p:cNvSpPr>
          <p:nvPr>
            <p:ph type="sldNum" sz="quarter" idx="12"/>
          </p:nvPr>
        </p:nvSpPr>
        <p:spPr/>
        <p:txBody>
          <a:bodyPr/>
          <a:lstStyle/>
          <a:p>
            <a:fld id="{CE1ABD23-01D4-42F2-BBF3-CEA853AF2A26}" type="slidenum">
              <a:rPr lang="en-US" smtClean="0"/>
              <a:t>‹#›</a:t>
            </a:fld>
            <a:endParaRPr lang="en-US"/>
          </a:p>
        </p:txBody>
      </p:sp>
    </p:spTree>
    <p:extLst>
      <p:ext uri="{BB962C8B-B14F-4D97-AF65-F5344CB8AC3E}">
        <p14:creationId xmlns:p14="http://schemas.microsoft.com/office/powerpoint/2010/main" val="322351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2C65-D5C0-4A4A-B4F1-433F8002CB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4C4EAB-F156-48F9-B498-4F1A25F408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32913-943C-4C1E-A6A5-2CF9520E9186}"/>
              </a:ext>
            </a:extLst>
          </p:cNvPr>
          <p:cNvSpPr>
            <a:spLocks noGrp="1"/>
          </p:cNvSpPr>
          <p:nvPr>
            <p:ph type="dt" sz="half" idx="10"/>
          </p:nvPr>
        </p:nvSpPr>
        <p:spPr/>
        <p:txBody>
          <a:bodyPr/>
          <a:lstStyle/>
          <a:p>
            <a:fld id="{C23A53A3-712D-4508-BC10-EF00330A3B70}" type="datetimeFigureOut">
              <a:rPr lang="en-US" smtClean="0"/>
              <a:t>4/5/2023</a:t>
            </a:fld>
            <a:endParaRPr lang="en-US"/>
          </a:p>
        </p:txBody>
      </p:sp>
      <p:sp>
        <p:nvSpPr>
          <p:cNvPr id="5" name="Footer Placeholder 4">
            <a:extLst>
              <a:ext uri="{FF2B5EF4-FFF2-40B4-BE49-F238E27FC236}">
                <a16:creationId xmlns:a16="http://schemas.microsoft.com/office/drawing/2014/main" id="{8B4ECDF7-7F27-466E-8BA9-19BBA4E62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E1C2D-5C44-4124-A634-B75B7BA7DC7C}"/>
              </a:ext>
            </a:extLst>
          </p:cNvPr>
          <p:cNvSpPr>
            <a:spLocks noGrp="1"/>
          </p:cNvSpPr>
          <p:nvPr>
            <p:ph type="sldNum" sz="quarter" idx="12"/>
          </p:nvPr>
        </p:nvSpPr>
        <p:spPr/>
        <p:txBody>
          <a:bodyPr/>
          <a:lstStyle/>
          <a:p>
            <a:fld id="{CE1ABD23-01D4-42F2-BBF3-CEA853AF2A26}" type="slidenum">
              <a:rPr lang="en-US" smtClean="0"/>
              <a:t>‹#›</a:t>
            </a:fld>
            <a:endParaRPr lang="en-US"/>
          </a:p>
        </p:txBody>
      </p:sp>
    </p:spTree>
    <p:extLst>
      <p:ext uri="{BB962C8B-B14F-4D97-AF65-F5344CB8AC3E}">
        <p14:creationId xmlns:p14="http://schemas.microsoft.com/office/powerpoint/2010/main" val="213262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6F03-D318-4EEF-AD3C-F14CDF1E7C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CE7BD-059E-4C1D-A695-051C18C0AB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495D10-50CF-4267-8B32-2E42F45F75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792D48-4745-4887-8344-AF1675BF7BA1}"/>
              </a:ext>
            </a:extLst>
          </p:cNvPr>
          <p:cNvSpPr>
            <a:spLocks noGrp="1"/>
          </p:cNvSpPr>
          <p:nvPr>
            <p:ph type="dt" sz="half" idx="10"/>
          </p:nvPr>
        </p:nvSpPr>
        <p:spPr/>
        <p:txBody>
          <a:bodyPr/>
          <a:lstStyle/>
          <a:p>
            <a:fld id="{C23A53A3-712D-4508-BC10-EF00330A3B70}" type="datetimeFigureOut">
              <a:rPr lang="en-US" smtClean="0"/>
              <a:t>4/5/2023</a:t>
            </a:fld>
            <a:endParaRPr lang="en-US"/>
          </a:p>
        </p:txBody>
      </p:sp>
      <p:sp>
        <p:nvSpPr>
          <p:cNvPr id="6" name="Footer Placeholder 5">
            <a:extLst>
              <a:ext uri="{FF2B5EF4-FFF2-40B4-BE49-F238E27FC236}">
                <a16:creationId xmlns:a16="http://schemas.microsoft.com/office/drawing/2014/main" id="{FB12DF63-3A33-425B-B6A7-98287C127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D2FF7-C1BF-4D5A-A1B9-F8B9E864EB66}"/>
              </a:ext>
            </a:extLst>
          </p:cNvPr>
          <p:cNvSpPr>
            <a:spLocks noGrp="1"/>
          </p:cNvSpPr>
          <p:nvPr>
            <p:ph type="sldNum" sz="quarter" idx="12"/>
          </p:nvPr>
        </p:nvSpPr>
        <p:spPr/>
        <p:txBody>
          <a:bodyPr/>
          <a:lstStyle/>
          <a:p>
            <a:fld id="{CE1ABD23-01D4-42F2-BBF3-CEA853AF2A26}" type="slidenum">
              <a:rPr lang="en-US" smtClean="0"/>
              <a:t>‹#›</a:t>
            </a:fld>
            <a:endParaRPr lang="en-US"/>
          </a:p>
        </p:txBody>
      </p:sp>
    </p:spTree>
    <p:extLst>
      <p:ext uri="{BB962C8B-B14F-4D97-AF65-F5344CB8AC3E}">
        <p14:creationId xmlns:p14="http://schemas.microsoft.com/office/powerpoint/2010/main" val="378433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5F53-A355-43E9-A819-2AEDFEF5F8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FD7232-FEEC-466C-B578-7E1F72E19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1B8F38-80E8-4800-94E5-8C197E055F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B02507-C608-4A34-8E4C-CF7E45B56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B911C-8935-4EFE-BF6D-B3263E7774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FF2A3C-979A-43F2-8302-21826FA4DA19}"/>
              </a:ext>
            </a:extLst>
          </p:cNvPr>
          <p:cNvSpPr>
            <a:spLocks noGrp="1"/>
          </p:cNvSpPr>
          <p:nvPr>
            <p:ph type="dt" sz="half" idx="10"/>
          </p:nvPr>
        </p:nvSpPr>
        <p:spPr/>
        <p:txBody>
          <a:bodyPr/>
          <a:lstStyle/>
          <a:p>
            <a:fld id="{C23A53A3-712D-4508-BC10-EF00330A3B70}" type="datetimeFigureOut">
              <a:rPr lang="en-US" smtClean="0"/>
              <a:t>4/5/2023</a:t>
            </a:fld>
            <a:endParaRPr lang="en-US"/>
          </a:p>
        </p:txBody>
      </p:sp>
      <p:sp>
        <p:nvSpPr>
          <p:cNvPr id="8" name="Footer Placeholder 7">
            <a:extLst>
              <a:ext uri="{FF2B5EF4-FFF2-40B4-BE49-F238E27FC236}">
                <a16:creationId xmlns:a16="http://schemas.microsoft.com/office/drawing/2014/main" id="{74736502-F2F8-4580-9BAD-8801AC748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3439FD-E736-431B-AF0A-4E34DE25D8CE}"/>
              </a:ext>
            </a:extLst>
          </p:cNvPr>
          <p:cNvSpPr>
            <a:spLocks noGrp="1"/>
          </p:cNvSpPr>
          <p:nvPr>
            <p:ph type="sldNum" sz="quarter" idx="12"/>
          </p:nvPr>
        </p:nvSpPr>
        <p:spPr/>
        <p:txBody>
          <a:bodyPr/>
          <a:lstStyle/>
          <a:p>
            <a:fld id="{CE1ABD23-01D4-42F2-BBF3-CEA853AF2A26}" type="slidenum">
              <a:rPr lang="en-US" smtClean="0"/>
              <a:t>‹#›</a:t>
            </a:fld>
            <a:endParaRPr lang="en-US"/>
          </a:p>
        </p:txBody>
      </p:sp>
    </p:spTree>
    <p:extLst>
      <p:ext uri="{BB962C8B-B14F-4D97-AF65-F5344CB8AC3E}">
        <p14:creationId xmlns:p14="http://schemas.microsoft.com/office/powerpoint/2010/main" val="119306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3E25-7387-4EB0-B70A-A5C9F7367F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55B23F-1E9B-4057-A733-402CE3A66A90}"/>
              </a:ext>
            </a:extLst>
          </p:cNvPr>
          <p:cNvSpPr>
            <a:spLocks noGrp="1"/>
          </p:cNvSpPr>
          <p:nvPr>
            <p:ph type="dt" sz="half" idx="10"/>
          </p:nvPr>
        </p:nvSpPr>
        <p:spPr/>
        <p:txBody>
          <a:bodyPr/>
          <a:lstStyle/>
          <a:p>
            <a:fld id="{C23A53A3-712D-4508-BC10-EF00330A3B70}" type="datetimeFigureOut">
              <a:rPr lang="en-US" smtClean="0"/>
              <a:t>4/5/2023</a:t>
            </a:fld>
            <a:endParaRPr lang="en-US"/>
          </a:p>
        </p:txBody>
      </p:sp>
      <p:sp>
        <p:nvSpPr>
          <p:cNvPr id="4" name="Footer Placeholder 3">
            <a:extLst>
              <a:ext uri="{FF2B5EF4-FFF2-40B4-BE49-F238E27FC236}">
                <a16:creationId xmlns:a16="http://schemas.microsoft.com/office/drawing/2014/main" id="{2846BC54-9942-4DC8-8299-23EA0398BA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59794B-5C8C-4F77-86F0-58A05A40A477}"/>
              </a:ext>
            </a:extLst>
          </p:cNvPr>
          <p:cNvSpPr>
            <a:spLocks noGrp="1"/>
          </p:cNvSpPr>
          <p:nvPr>
            <p:ph type="sldNum" sz="quarter" idx="12"/>
          </p:nvPr>
        </p:nvSpPr>
        <p:spPr/>
        <p:txBody>
          <a:bodyPr/>
          <a:lstStyle/>
          <a:p>
            <a:fld id="{CE1ABD23-01D4-42F2-BBF3-CEA853AF2A26}" type="slidenum">
              <a:rPr lang="en-US" smtClean="0"/>
              <a:t>‹#›</a:t>
            </a:fld>
            <a:endParaRPr lang="en-US"/>
          </a:p>
        </p:txBody>
      </p:sp>
    </p:spTree>
    <p:extLst>
      <p:ext uri="{BB962C8B-B14F-4D97-AF65-F5344CB8AC3E}">
        <p14:creationId xmlns:p14="http://schemas.microsoft.com/office/powerpoint/2010/main" val="421953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76582-FAD8-4F73-8B17-1BB440BAD7ED}"/>
              </a:ext>
            </a:extLst>
          </p:cNvPr>
          <p:cNvSpPr>
            <a:spLocks noGrp="1"/>
          </p:cNvSpPr>
          <p:nvPr>
            <p:ph type="dt" sz="half" idx="10"/>
          </p:nvPr>
        </p:nvSpPr>
        <p:spPr/>
        <p:txBody>
          <a:bodyPr/>
          <a:lstStyle/>
          <a:p>
            <a:fld id="{C23A53A3-712D-4508-BC10-EF00330A3B70}" type="datetimeFigureOut">
              <a:rPr lang="en-US" smtClean="0"/>
              <a:t>4/5/2023</a:t>
            </a:fld>
            <a:endParaRPr lang="en-US"/>
          </a:p>
        </p:txBody>
      </p:sp>
      <p:sp>
        <p:nvSpPr>
          <p:cNvPr id="3" name="Footer Placeholder 2">
            <a:extLst>
              <a:ext uri="{FF2B5EF4-FFF2-40B4-BE49-F238E27FC236}">
                <a16:creationId xmlns:a16="http://schemas.microsoft.com/office/drawing/2014/main" id="{A4733893-D733-441E-BABE-2A94ABF2CA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E6EA6C-54DB-463E-B519-2909D94C4E35}"/>
              </a:ext>
            </a:extLst>
          </p:cNvPr>
          <p:cNvSpPr>
            <a:spLocks noGrp="1"/>
          </p:cNvSpPr>
          <p:nvPr>
            <p:ph type="sldNum" sz="quarter" idx="12"/>
          </p:nvPr>
        </p:nvSpPr>
        <p:spPr/>
        <p:txBody>
          <a:bodyPr/>
          <a:lstStyle/>
          <a:p>
            <a:fld id="{CE1ABD23-01D4-42F2-BBF3-CEA853AF2A26}" type="slidenum">
              <a:rPr lang="en-US" smtClean="0"/>
              <a:t>‹#›</a:t>
            </a:fld>
            <a:endParaRPr lang="en-US"/>
          </a:p>
        </p:txBody>
      </p:sp>
    </p:spTree>
    <p:extLst>
      <p:ext uri="{BB962C8B-B14F-4D97-AF65-F5344CB8AC3E}">
        <p14:creationId xmlns:p14="http://schemas.microsoft.com/office/powerpoint/2010/main" val="358209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6592-7A25-475B-BA90-1110D8461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50AB58-98F0-4BDE-A9A2-0A9EF290F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1DC36A-64D0-4F10-99CE-257E2A0AA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F80381-4767-47A3-B565-7F2881D376BF}"/>
              </a:ext>
            </a:extLst>
          </p:cNvPr>
          <p:cNvSpPr>
            <a:spLocks noGrp="1"/>
          </p:cNvSpPr>
          <p:nvPr>
            <p:ph type="dt" sz="half" idx="10"/>
          </p:nvPr>
        </p:nvSpPr>
        <p:spPr/>
        <p:txBody>
          <a:bodyPr/>
          <a:lstStyle/>
          <a:p>
            <a:fld id="{C23A53A3-712D-4508-BC10-EF00330A3B70}" type="datetimeFigureOut">
              <a:rPr lang="en-US" smtClean="0"/>
              <a:t>4/5/2023</a:t>
            </a:fld>
            <a:endParaRPr lang="en-US"/>
          </a:p>
        </p:txBody>
      </p:sp>
      <p:sp>
        <p:nvSpPr>
          <p:cNvPr id="6" name="Footer Placeholder 5">
            <a:extLst>
              <a:ext uri="{FF2B5EF4-FFF2-40B4-BE49-F238E27FC236}">
                <a16:creationId xmlns:a16="http://schemas.microsoft.com/office/drawing/2014/main" id="{AB93E0AA-1AB6-4F5E-9359-26CB59B12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97F24-0151-44C8-AA1E-80571F5455E3}"/>
              </a:ext>
            </a:extLst>
          </p:cNvPr>
          <p:cNvSpPr>
            <a:spLocks noGrp="1"/>
          </p:cNvSpPr>
          <p:nvPr>
            <p:ph type="sldNum" sz="quarter" idx="12"/>
          </p:nvPr>
        </p:nvSpPr>
        <p:spPr/>
        <p:txBody>
          <a:bodyPr/>
          <a:lstStyle/>
          <a:p>
            <a:fld id="{CE1ABD23-01D4-42F2-BBF3-CEA853AF2A26}" type="slidenum">
              <a:rPr lang="en-US" smtClean="0"/>
              <a:t>‹#›</a:t>
            </a:fld>
            <a:endParaRPr lang="en-US"/>
          </a:p>
        </p:txBody>
      </p:sp>
    </p:spTree>
    <p:extLst>
      <p:ext uri="{BB962C8B-B14F-4D97-AF65-F5344CB8AC3E}">
        <p14:creationId xmlns:p14="http://schemas.microsoft.com/office/powerpoint/2010/main" val="238883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6DF9-23C6-4B7F-A81B-D1F1F55EE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EF16CE-6157-4F2F-8D50-D30BF4717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3E948B-D7AD-48D2-8695-30387284F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43EA2-9D6E-46B2-A256-23661633709F}"/>
              </a:ext>
            </a:extLst>
          </p:cNvPr>
          <p:cNvSpPr>
            <a:spLocks noGrp="1"/>
          </p:cNvSpPr>
          <p:nvPr>
            <p:ph type="dt" sz="half" idx="10"/>
          </p:nvPr>
        </p:nvSpPr>
        <p:spPr/>
        <p:txBody>
          <a:bodyPr/>
          <a:lstStyle/>
          <a:p>
            <a:fld id="{C23A53A3-712D-4508-BC10-EF00330A3B70}" type="datetimeFigureOut">
              <a:rPr lang="en-US" smtClean="0"/>
              <a:t>4/5/2023</a:t>
            </a:fld>
            <a:endParaRPr lang="en-US"/>
          </a:p>
        </p:txBody>
      </p:sp>
      <p:sp>
        <p:nvSpPr>
          <p:cNvPr id="6" name="Footer Placeholder 5">
            <a:extLst>
              <a:ext uri="{FF2B5EF4-FFF2-40B4-BE49-F238E27FC236}">
                <a16:creationId xmlns:a16="http://schemas.microsoft.com/office/drawing/2014/main" id="{525E0C77-5C32-48B6-AC24-9105AA14F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01ACB-3375-48C1-8437-3439B1621A50}"/>
              </a:ext>
            </a:extLst>
          </p:cNvPr>
          <p:cNvSpPr>
            <a:spLocks noGrp="1"/>
          </p:cNvSpPr>
          <p:nvPr>
            <p:ph type="sldNum" sz="quarter" idx="12"/>
          </p:nvPr>
        </p:nvSpPr>
        <p:spPr/>
        <p:txBody>
          <a:bodyPr/>
          <a:lstStyle/>
          <a:p>
            <a:fld id="{CE1ABD23-01D4-42F2-BBF3-CEA853AF2A26}" type="slidenum">
              <a:rPr lang="en-US" smtClean="0"/>
              <a:t>‹#›</a:t>
            </a:fld>
            <a:endParaRPr lang="en-US"/>
          </a:p>
        </p:txBody>
      </p:sp>
    </p:spTree>
    <p:extLst>
      <p:ext uri="{BB962C8B-B14F-4D97-AF65-F5344CB8AC3E}">
        <p14:creationId xmlns:p14="http://schemas.microsoft.com/office/powerpoint/2010/main" val="3909483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2E9A04-4079-4EA9-A1E8-9ACF2B54C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44A131-1D1F-4CE6-91D1-38318E6FF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84BAA-3C06-4305-9575-EC816A152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A53A3-712D-4508-BC10-EF00330A3B70}" type="datetimeFigureOut">
              <a:rPr lang="en-US" smtClean="0"/>
              <a:t>4/5/2023</a:t>
            </a:fld>
            <a:endParaRPr lang="en-US"/>
          </a:p>
        </p:txBody>
      </p:sp>
      <p:sp>
        <p:nvSpPr>
          <p:cNvPr id="5" name="Footer Placeholder 4">
            <a:extLst>
              <a:ext uri="{FF2B5EF4-FFF2-40B4-BE49-F238E27FC236}">
                <a16:creationId xmlns:a16="http://schemas.microsoft.com/office/drawing/2014/main" id="{F92C3BD9-68D8-4FDC-8ACA-E181CBCEC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196CAB-F3E3-4ADB-89FC-BF6603D94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ABD23-01D4-42F2-BBF3-CEA853AF2A26}" type="slidenum">
              <a:rPr lang="en-US" smtClean="0"/>
              <a:t>‹#›</a:t>
            </a:fld>
            <a:endParaRPr lang="en-US"/>
          </a:p>
        </p:txBody>
      </p:sp>
    </p:spTree>
    <p:extLst>
      <p:ext uri="{BB962C8B-B14F-4D97-AF65-F5344CB8AC3E}">
        <p14:creationId xmlns:p14="http://schemas.microsoft.com/office/powerpoint/2010/main" val="126112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yliuphys/Pathway-analysis-hands-on-training-2023-spring" TargetMode="External"/><Relationship Id="rId2" Type="http://schemas.openxmlformats.org/officeDocument/2006/relationships/hyperlink" Target="mailto:yoliu@mcw.edu"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hyperlink" Target="https://rdrr.io/github/kevincjnixon/BinfTools/man/GenerateGSEA.html" TargetMode="Externa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hyperlink" Target="https://data.broadinstitute.org/gsea-msigdb/msigdb/annotations_versioned/Mouse_Gene_Symbol_Remapping_Human_Orthologs_MSigDB.v7.5.1.chip" TargetMode="External"/><Relationship Id="rId2" Type="http://schemas.openxmlformats.org/officeDocument/2006/relationships/hyperlink" Target="https://data.broadinstitute.org/gsea-msigdb/msigdb/annotations_versioned/Mouse_ENSEMBL_Gene_ID_to_Human_Orthologs_MSigDB.v7.1.chip" TargetMode="External"/><Relationship Id="rId1" Type="http://schemas.openxmlformats.org/officeDocument/2006/relationships/slideLayout" Target="../slideLayouts/slideLayout7.xml"/><Relationship Id="rId5" Type="http://schemas.openxmlformats.org/officeDocument/2006/relationships/hyperlink" Target="https://bioinf.wehi.edu.au/software/MSigDB/" TargetMode="External"/><Relationship Id="rId4" Type="http://schemas.openxmlformats.org/officeDocument/2006/relationships/hyperlink" Target="http://useast.ensembl.org/biomart/martview/3d358ef80ac985f1250e8f3d3f6d8a3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oftware.broadinstitute.org/cancer/software/gsea/wiki/index.php/Using_RNA-seq_Datasets_with_GSEA" TargetMode="External"/><Relationship Id="rId2" Type="http://schemas.openxmlformats.org/officeDocument/2006/relationships/hyperlink" Target="https://raw.githubusercontent.com/sheffield-bioinformatics-core/rna-seq-in-galaxy/gh-pages/tcga_raw_counts.csv" TargetMode="External"/><Relationship Id="rId1" Type="http://schemas.openxmlformats.org/officeDocument/2006/relationships/slideLayout" Target="../slideLayouts/slideLayout7.xml"/><Relationship Id="rId4" Type="http://schemas.openxmlformats.org/officeDocument/2006/relationships/hyperlink" Target="https://cloud.genepattern.org/gp/pages/index.jsf"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cloud.genepattern.org/gp/pages/index.jsf"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avid.ncifcrf.gov/content.jsp?file=release.html" TargetMode="External"/><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hyperlink" Target="https://david.ncifcrf.gov/helps/tutorial.pdf" TargetMode="External"/><Relationship Id="rId4" Type="http://schemas.openxmlformats.org/officeDocument/2006/relationships/hyperlink" Target="https://david.ncifcrf.gov/"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Excel_Worksheet1.xlsx"/><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avid.ncifcrf.gov/" TargetMode="External"/><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david.ncifcrf.gov/"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gsea-msigdb.org/gsea/login.jsp" TargetMode="External"/><Relationship Id="rId2" Type="http://schemas.openxmlformats.org/officeDocument/2006/relationships/hyperlink" Target="https://www.gsea-msigdb.org/gsea/index.jsp" TargetMode="Externa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hyperlink" Target="https://www.pnas.org/content/102/43/15545" TargetMode="External"/><Relationship Id="rId4" Type="http://schemas.openxmlformats.org/officeDocument/2006/relationships/hyperlink" Target="https://www.gsea-msigdb.org/gsea/doc/GSEAUserGuideFrame.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nature.com/articles/d41586-021-02211-4" TargetMode="External"/><Relationship Id="rId2" Type="http://schemas.openxmlformats.org/officeDocument/2006/relationships/hyperlink" Target="http://www.gsea-msigdb.org/gsea/doc/GSEAUserGuideFrame.html"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429785-5EB3-48BB-A887-2BBD2F7D4C21}"/>
              </a:ext>
            </a:extLst>
          </p:cNvPr>
          <p:cNvSpPr txBox="1"/>
          <p:nvPr/>
        </p:nvSpPr>
        <p:spPr>
          <a:xfrm>
            <a:off x="2612571" y="1672046"/>
            <a:ext cx="5947955" cy="1754326"/>
          </a:xfrm>
          <a:prstGeom prst="rect">
            <a:avLst/>
          </a:prstGeom>
          <a:noFill/>
        </p:spPr>
        <p:txBody>
          <a:bodyPr wrap="square" rtlCol="0">
            <a:spAutoFit/>
          </a:bodyPr>
          <a:lstStyle/>
          <a:p>
            <a:pPr algn="ctr"/>
            <a:r>
              <a:rPr lang="en-US" sz="3600" b="1" dirty="0"/>
              <a:t>Gene pathway analysis:</a:t>
            </a:r>
          </a:p>
          <a:p>
            <a:pPr algn="ctr"/>
            <a:endParaRPr lang="en-US" sz="3600" b="1" dirty="0"/>
          </a:p>
          <a:p>
            <a:pPr algn="ctr"/>
            <a:r>
              <a:rPr lang="en-US" sz="3600" b="1" dirty="0"/>
              <a:t>Theory and Hands on training</a:t>
            </a:r>
          </a:p>
        </p:txBody>
      </p:sp>
      <p:sp>
        <p:nvSpPr>
          <p:cNvPr id="3" name="TextBox 2">
            <a:extLst>
              <a:ext uri="{FF2B5EF4-FFF2-40B4-BE49-F238E27FC236}">
                <a16:creationId xmlns:a16="http://schemas.microsoft.com/office/drawing/2014/main" id="{6F659F36-578A-4E47-A16B-67B838E30387}"/>
              </a:ext>
            </a:extLst>
          </p:cNvPr>
          <p:cNvSpPr txBox="1"/>
          <p:nvPr/>
        </p:nvSpPr>
        <p:spPr>
          <a:xfrm>
            <a:off x="4075611" y="4040777"/>
            <a:ext cx="3222172" cy="1477328"/>
          </a:xfrm>
          <a:prstGeom prst="rect">
            <a:avLst/>
          </a:prstGeom>
          <a:noFill/>
        </p:spPr>
        <p:txBody>
          <a:bodyPr wrap="square" rtlCol="0">
            <a:spAutoFit/>
          </a:bodyPr>
          <a:lstStyle/>
          <a:p>
            <a:pPr algn="ctr"/>
            <a:r>
              <a:rPr lang="en-US" dirty="0">
                <a:latin typeface="Bradley Hand ITC" panose="03070402050302030203" pitchFamily="66" charset="0"/>
              </a:rPr>
              <a:t>Yong Liu, </a:t>
            </a:r>
            <a:r>
              <a:rPr lang="en-US" dirty="0" err="1">
                <a:latin typeface="Bradley Hand ITC" panose="03070402050302030203" pitchFamily="66" charset="0"/>
              </a:rPr>
              <a:t>Ms</a:t>
            </a:r>
            <a:r>
              <a:rPr lang="en-US" dirty="0">
                <a:latin typeface="Bradley Hand ITC" panose="03070402050302030203" pitchFamily="66" charset="0"/>
              </a:rPr>
              <a:t>, PhD</a:t>
            </a:r>
          </a:p>
          <a:p>
            <a:pPr algn="ctr"/>
            <a:r>
              <a:rPr lang="en-US" dirty="0">
                <a:latin typeface="Bradley Hand ITC" panose="03070402050302030203" pitchFamily="66" charset="0"/>
                <a:hlinkClick r:id="rId2"/>
              </a:rPr>
              <a:t>yoliu@mcw.edu</a:t>
            </a:r>
            <a:endParaRPr lang="en-US" dirty="0">
              <a:latin typeface="Bradley Hand ITC" panose="03070402050302030203" pitchFamily="66" charset="0"/>
            </a:endParaRPr>
          </a:p>
          <a:p>
            <a:pPr algn="ctr"/>
            <a:r>
              <a:rPr lang="en-US" dirty="0">
                <a:latin typeface="Bradley Hand ITC" panose="03070402050302030203" pitchFamily="66" charset="0"/>
              </a:rPr>
              <a:t>4149554297</a:t>
            </a:r>
          </a:p>
          <a:p>
            <a:pPr algn="ctr"/>
            <a:endParaRPr lang="en-US" dirty="0">
              <a:latin typeface="Bradley Hand ITC" panose="03070402050302030203" pitchFamily="66" charset="0"/>
            </a:endParaRPr>
          </a:p>
          <a:p>
            <a:pPr algn="ctr"/>
            <a:r>
              <a:rPr lang="en-US" dirty="0">
                <a:latin typeface="Bradley Hand ITC" panose="03070402050302030203" pitchFamily="66" charset="0"/>
              </a:rPr>
              <a:t>04/03/23</a:t>
            </a:r>
          </a:p>
        </p:txBody>
      </p:sp>
      <p:sp>
        <p:nvSpPr>
          <p:cNvPr id="5" name="TextBox 4">
            <a:extLst>
              <a:ext uri="{FF2B5EF4-FFF2-40B4-BE49-F238E27FC236}">
                <a16:creationId xmlns:a16="http://schemas.microsoft.com/office/drawing/2014/main" id="{8C08DD31-CABD-41A7-9E57-F63FD50B66AE}"/>
              </a:ext>
            </a:extLst>
          </p:cNvPr>
          <p:cNvSpPr txBox="1"/>
          <p:nvPr/>
        </p:nvSpPr>
        <p:spPr>
          <a:xfrm>
            <a:off x="2708364" y="5700432"/>
            <a:ext cx="8116389" cy="369332"/>
          </a:xfrm>
          <a:prstGeom prst="rect">
            <a:avLst/>
          </a:prstGeom>
          <a:noFill/>
        </p:spPr>
        <p:txBody>
          <a:bodyPr wrap="square">
            <a:spAutoFit/>
          </a:bodyPr>
          <a:lstStyle/>
          <a:p>
            <a:r>
              <a:rPr lang="en-US" dirty="0">
                <a:hlinkClick r:id="rId3"/>
              </a:rPr>
              <a:t>https://github.com/yliuphys/Pathway-analysis-hands-on-training-2023-spring</a:t>
            </a:r>
            <a:endParaRPr lang="en-US" dirty="0"/>
          </a:p>
        </p:txBody>
      </p:sp>
    </p:spTree>
    <p:extLst>
      <p:ext uri="{BB962C8B-B14F-4D97-AF65-F5344CB8AC3E}">
        <p14:creationId xmlns:p14="http://schemas.microsoft.com/office/powerpoint/2010/main" val="315411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3BE30-5CC3-4024-B545-9558A9697BB1}"/>
              </a:ext>
            </a:extLst>
          </p:cNvPr>
          <p:cNvSpPr txBox="1"/>
          <p:nvPr/>
        </p:nvSpPr>
        <p:spPr>
          <a:xfrm>
            <a:off x="3200292" y="155493"/>
            <a:ext cx="6881091" cy="461665"/>
          </a:xfrm>
          <a:prstGeom prst="rect">
            <a:avLst/>
          </a:prstGeom>
          <a:noFill/>
        </p:spPr>
        <p:txBody>
          <a:bodyPr wrap="square" rtlCol="0">
            <a:spAutoFit/>
          </a:bodyPr>
          <a:lstStyle/>
          <a:p>
            <a:r>
              <a:rPr lang="en-US" sz="2400" b="1" dirty="0"/>
              <a:t>Two ways to run GSEA with RNA-seq data</a:t>
            </a:r>
          </a:p>
        </p:txBody>
      </p:sp>
      <p:pic>
        <p:nvPicPr>
          <p:cNvPr id="4" name="Picture 3">
            <a:extLst>
              <a:ext uri="{FF2B5EF4-FFF2-40B4-BE49-F238E27FC236}">
                <a16:creationId xmlns:a16="http://schemas.microsoft.com/office/drawing/2014/main" id="{9509B57E-F674-4223-A85C-BD0B8D230B1D}"/>
              </a:ext>
            </a:extLst>
          </p:cNvPr>
          <p:cNvPicPr>
            <a:picLocks noChangeAspect="1"/>
          </p:cNvPicPr>
          <p:nvPr/>
        </p:nvPicPr>
        <p:blipFill>
          <a:blip r:embed="rId3"/>
          <a:stretch>
            <a:fillRect/>
          </a:stretch>
        </p:blipFill>
        <p:spPr>
          <a:xfrm>
            <a:off x="2095500" y="923514"/>
            <a:ext cx="7527791" cy="5677551"/>
          </a:xfrm>
          <a:prstGeom prst="rect">
            <a:avLst/>
          </a:prstGeom>
        </p:spPr>
      </p:pic>
      <p:cxnSp>
        <p:nvCxnSpPr>
          <p:cNvPr id="6" name="Straight Arrow Connector 5">
            <a:extLst>
              <a:ext uri="{FF2B5EF4-FFF2-40B4-BE49-F238E27FC236}">
                <a16:creationId xmlns:a16="http://schemas.microsoft.com/office/drawing/2014/main" id="{1ECCBCAE-804F-4347-A033-2BB6D8258A5E}"/>
              </a:ext>
            </a:extLst>
          </p:cNvPr>
          <p:cNvCxnSpPr>
            <a:cxnSpLocks/>
          </p:cNvCxnSpPr>
          <p:nvPr/>
        </p:nvCxnSpPr>
        <p:spPr>
          <a:xfrm>
            <a:off x="1266825" y="1390650"/>
            <a:ext cx="859845" cy="65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4678A5-2FDD-40F3-8F59-D61407F3237B}"/>
              </a:ext>
            </a:extLst>
          </p:cNvPr>
          <p:cNvSpPr txBox="1"/>
          <p:nvPr/>
        </p:nvSpPr>
        <p:spPr>
          <a:xfrm>
            <a:off x="173773" y="3219992"/>
            <a:ext cx="1241135" cy="954107"/>
          </a:xfrm>
          <a:prstGeom prst="rect">
            <a:avLst/>
          </a:prstGeom>
          <a:noFill/>
        </p:spPr>
        <p:txBody>
          <a:bodyPr wrap="square" rtlCol="0">
            <a:spAutoFit/>
          </a:bodyPr>
          <a:lstStyle/>
          <a:p>
            <a:r>
              <a:rPr lang="en-US" sz="1600" b="1" dirty="0"/>
              <a:t>Run GSEA Pre-ranked:</a:t>
            </a:r>
          </a:p>
          <a:p>
            <a:r>
              <a:rPr lang="en-US" sz="1200" dirty="0"/>
              <a:t>Input: DEseq2 shrunken </a:t>
            </a:r>
            <a:r>
              <a:rPr lang="en-US" sz="1200" dirty="0" err="1"/>
              <a:t>logFC</a:t>
            </a:r>
            <a:endParaRPr lang="en-US" sz="1200" dirty="0"/>
          </a:p>
        </p:txBody>
      </p:sp>
      <p:sp>
        <p:nvSpPr>
          <p:cNvPr id="8" name="TextBox 7">
            <a:extLst>
              <a:ext uri="{FF2B5EF4-FFF2-40B4-BE49-F238E27FC236}">
                <a16:creationId xmlns:a16="http://schemas.microsoft.com/office/drawing/2014/main" id="{FBEC07A9-F9A7-48AA-A504-4F24D72AF029}"/>
              </a:ext>
            </a:extLst>
          </p:cNvPr>
          <p:cNvSpPr txBox="1"/>
          <p:nvPr/>
        </p:nvSpPr>
        <p:spPr>
          <a:xfrm>
            <a:off x="141461" y="997118"/>
            <a:ext cx="1241135" cy="1015663"/>
          </a:xfrm>
          <a:prstGeom prst="rect">
            <a:avLst/>
          </a:prstGeom>
          <a:noFill/>
        </p:spPr>
        <p:txBody>
          <a:bodyPr wrap="square" rtlCol="0">
            <a:spAutoFit/>
          </a:bodyPr>
          <a:lstStyle/>
          <a:p>
            <a:r>
              <a:rPr lang="en-US" b="1" dirty="0"/>
              <a:t>Run GSEA:</a:t>
            </a:r>
          </a:p>
          <a:p>
            <a:r>
              <a:rPr lang="en-US" sz="1400" dirty="0"/>
              <a:t>Input: DEseq2 normalized read counts</a:t>
            </a:r>
          </a:p>
        </p:txBody>
      </p:sp>
      <p:cxnSp>
        <p:nvCxnSpPr>
          <p:cNvPr id="10" name="Straight Arrow Connector 9">
            <a:extLst>
              <a:ext uri="{FF2B5EF4-FFF2-40B4-BE49-F238E27FC236}">
                <a16:creationId xmlns:a16="http://schemas.microsoft.com/office/drawing/2014/main" id="{570ACDD0-7ED3-4092-9AFD-F047FAA5CA3C}"/>
              </a:ext>
            </a:extLst>
          </p:cNvPr>
          <p:cNvCxnSpPr>
            <a:cxnSpLocks/>
            <a:stCxn id="7" idx="3"/>
          </p:cNvCxnSpPr>
          <p:nvPr/>
        </p:nvCxnSpPr>
        <p:spPr>
          <a:xfrm flipV="1">
            <a:off x="1414908" y="3387707"/>
            <a:ext cx="750457" cy="309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B18C9F7-9159-42D5-B302-32E44A91C020}"/>
              </a:ext>
            </a:extLst>
          </p:cNvPr>
          <p:cNvSpPr txBox="1"/>
          <p:nvPr/>
        </p:nvSpPr>
        <p:spPr>
          <a:xfrm>
            <a:off x="120647" y="5958608"/>
            <a:ext cx="2006023" cy="769441"/>
          </a:xfrm>
          <a:prstGeom prst="rect">
            <a:avLst/>
          </a:prstGeom>
          <a:noFill/>
        </p:spPr>
        <p:txBody>
          <a:bodyPr wrap="square" rtlCol="0">
            <a:spAutoFit/>
          </a:bodyPr>
          <a:lstStyle/>
          <a:p>
            <a:r>
              <a:rPr lang="en-US" sz="1100" dirty="0"/>
              <a:t>*</a:t>
            </a:r>
            <a:r>
              <a:rPr lang="en-US" sz="1100" dirty="0" err="1"/>
              <a:t>logFC</a:t>
            </a:r>
            <a:r>
              <a:rPr lang="en-US" sz="1100" dirty="0"/>
              <a:t>: log(2) fold change</a:t>
            </a:r>
          </a:p>
          <a:p>
            <a:r>
              <a:rPr lang="en-US" sz="1100" dirty="0"/>
              <a:t>**the lower expressed genes usually have high variability, and the shrinkage can reduce it</a:t>
            </a:r>
          </a:p>
        </p:txBody>
      </p:sp>
    </p:spTree>
    <p:extLst>
      <p:ext uri="{BB962C8B-B14F-4D97-AF65-F5344CB8AC3E}">
        <p14:creationId xmlns:p14="http://schemas.microsoft.com/office/powerpoint/2010/main" val="166382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7314A7-654B-4BA6-88ED-1B97DEA15E83}"/>
              </a:ext>
            </a:extLst>
          </p:cNvPr>
          <p:cNvSpPr txBox="1"/>
          <p:nvPr/>
        </p:nvSpPr>
        <p:spPr>
          <a:xfrm>
            <a:off x="3566820" y="914353"/>
            <a:ext cx="6345382" cy="369332"/>
          </a:xfrm>
          <a:prstGeom prst="rect">
            <a:avLst/>
          </a:prstGeom>
          <a:noFill/>
        </p:spPr>
        <p:txBody>
          <a:bodyPr wrap="square" rtlCol="0">
            <a:spAutoFit/>
          </a:bodyPr>
          <a:lstStyle/>
          <a:p>
            <a:r>
              <a:rPr lang="en-US" dirty="0"/>
              <a:t>Shrink the log(fold-change) genes with high noise </a:t>
            </a:r>
          </a:p>
        </p:txBody>
      </p:sp>
      <p:sp>
        <p:nvSpPr>
          <p:cNvPr id="5" name="TextBox 4">
            <a:extLst>
              <a:ext uri="{FF2B5EF4-FFF2-40B4-BE49-F238E27FC236}">
                <a16:creationId xmlns:a16="http://schemas.microsoft.com/office/drawing/2014/main" id="{45B36A90-6448-4AF7-9FA3-F96D4E39FB35}"/>
              </a:ext>
            </a:extLst>
          </p:cNvPr>
          <p:cNvSpPr txBox="1"/>
          <p:nvPr/>
        </p:nvSpPr>
        <p:spPr>
          <a:xfrm>
            <a:off x="4262439" y="5564127"/>
            <a:ext cx="4562475" cy="369332"/>
          </a:xfrm>
          <a:prstGeom prst="rect">
            <a:avLst/>
          </a:prstGeom>
          <a:noFill/>
        </p:spPr>
        <p:txBody>
          <a:bodyPr wrap="square" rtlCol="0">
            <a:spAutoFit/>
          </a:bodyPr>
          <a:lstStyle/>
          <a:p>
            <a:r>
              <a:rPr lang="en-US" dirty="0"/>
              <a:t>DESeq2 command for shrink </a:t>
            </a:r>
            <a:r>
              <a:rPr lang="en-US" dirty="0" err="1"/>
              <a:t>logFC</a:t>
            </a:r>
            <a:r>
              <a:rPr lang="en-US" dirty="0"/>
              <a:t>: </a:t>
            </a:r>
            <a:r>
              <a:rPr lang="en-US" dirty="0" err="1"/>
              <a:t>lfcShrink</a:t>
            </a:r>
            <a:r>
              <a:rPr lang="en-US" dirty="0"/>
              <a:t>()</a:t>
            </a:r>
          </a:p>
        </p:txBody>
      </p:sp>
      <p:sp>
        <p:nvSpPr>
          <p:cNvPr id="7" name="TextBox 6">
            <a:extLst>
              <a:ext uri="{FF2B5EF4-FFF2-40B4-BE49-F238E27FC236}">
                <a16:creationId xmlns:a16="http://schemas.microsoft.com/office/drawing/2014/main" id="{6E00AAAD-3B40-4E90-8295-A2E44F1E2CB6}"/>
              </a:ext>
            </a:extLst>
          </p:cNvPr>
          <p:cNvSpPr txBox="1"/>
          <p:nvPr/>
        </p:nvSpPr>
        <p:spPr>
          <a:xfrm>
            <a:off x="4649355" y="220525"/>
            <a:ext cx="3072246" cy="738664"/>
          </a:xfrm>
          <a:prstGeom prst="rect">
            <a:avLst/>
          </a:prstGeom>
          <a:noFill/>
        </p:spPr>
        <p:txBody>
          <a:bodyPr wrap="square" rtlCol="0">
            <a:spAutoFit/>
          </a:bodyPr>
          <a:lstStyle/>
          <a:p>
            <a:r>
              <a:rPr lang="en-US" sz="2400" b="1" dirty="0"/>
              <a:t>Run GSEA Pre-ranked:</a:t>
            </a:r>
          </a:p>
          <a:p>
            <a:r>
              <a:rPr lang="en-US" dirty="0"/>
              <a:t>Input: DEseq2 shrunken </a:t>
            </a:r>
            <a:r>
              <a:rPr lang="en-US" dirty="0" err="1"/>
              <a:t>logFC</a:t>
            </a:r>
            <a:endParaRPr lang="en-US" dirty="0"/>
          </a:p>
        </p:txBody>
      </p:sp>
      <p:sp>
        <p:nvSpPr>
          <p:cNvPr id="9" name="Arrow: Right 8">
            <a:extLst>
              <a:ext uri="{FF2B5EF4-FFF2-40B4-BE49-F238E27FC236}">
                <a16:creationId xmlns:a16="http://schemas.microsoft.com/office/drawing/2014/main" id="{7235A83E-4C76-4DE2-BA7F-C5F937DBAD2F}"/>
              </a:ext>
            </a:extLst>
          </p:cNvPr>
          <p:cNvSpPr/>
          <p:nvPr/>
        </p:nvSpPr>
        <p:spPr>
          <a:xfrm>
            <a:off x="5477691" y="3429000"/>
            <a:ext cx="1349829" cy="158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8F1BDE-B2F7-474E-B57A-FB4395363996}"/>
              </a:ext>
            </a:extLst>
          </p:cNvPr>
          <p:cNvSpPr txBox="1"/>
          <p:nvPr/>
        </p:nvSpPr>
        <p:spPr>
          <a:xfrm>
            <a:off x="5632789" y="3039291"/>
            <a:ext cx="1349829" cy="369332"/>
          </a:xfrm>
          <a:prstGeom prst="rect">
            <a:avLst/>
          </a:prstGeom>
          <a:noFill/>
        </p:spPr>
        <p:txBody>
          <a:bodyPr wrap="square" rtlCol="0">
            <a:spAutoFit/>
          </a:bodyPr>
          <a:lstStyle/>
          <a:p>
            <a:r>
              <a:rPr lang="en-US" dirty="0"/>
              <a:t>shrinkage</a:t>
            </a:r>
          </a:p>
        </p:txBody>
      </p:sp>
      <p:pic>
        <p:nvPicPr>
          <p:cNvPr id="8198" name="Picture 6">
            <a:extLst>
              <a:ext uri="{FF2B5EF4-FFF2-40B4-BE49-F238E27FC236}">
                <a16:creationId xmlns:a16="http://schemas.microsoft.com/office/drawing/2014/main" id="{BAB5E5DB-A909-4D0F-9F15-138AC9128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046" y="1478539"/>
            <a:ext cx="4012474" cy="401247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804A85B1-5CCB-48ED-9910-A581E91B2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482" y="1311423"/>
            <a:ext cx="4275909" cy="427590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F2F7E21-DC2A-4218-AFC4-7D1198D0AC0E}"/>
              </a:ext>
            </a:extLst>
          </p:cNvPr>
          <p:cNvSpPr txBox="1"/>
          <p:nvPr/>
        </p:nvSpPr>
        <p:spPr>
          <a:xfrm>
            <a:off x="6409508" y="6388084"/>
            <a:ext cx="5660572" cy="276999"/>
          </a:xfrm>
          <a:prstGeom prst="rect">
            <a:avLst/>
          </a:prstGeom>
          <a:noFill/>
        </p:spPr>
        <p:txBody>
          <a:bodyPr wrap="square">
            <a:spAutoFit/>
          </a:bodyPr>
          <a:lstStyle/>
          <a:p>
            <a:r>
              <a:rPr lang="en-US" sz="1200" dirty="0"/>
              <a:t>http://bioconductor.org/packages/devel/bioc/vignettes/DESeq2/inst/doc/DESeq2.html</a:t>
            </a:r>
          </a:p>
        </p:txBody>
      </p:sp>
    </p:spTree>
    <p:extLst>
      <p:ext uri="{BB962C8B-B14F-4D97-AF65-F5344CB8AC3E}">
        <p14:creationId xmlns:p14="http://schemas.microsoft.com/office/powerpoint/2010/main" val="55159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2486C-F6B3-46B9-A86D-DC922EF735D9}"/>
              </a:ext>
            </a:extLst>
          </p:cNvPr>
          <p:cNvPicPr>
            <a:picLocks noChangeAspect="1"/>
          </p:cNvPicPr>
          <p:nvPr/>
        </p:nvPicPr>
        <p:blipFill>
          <a:blip r:embed="rId2"/>
          <a:stretch>
            <a:fillRect/>
          </a:stretch>
        </p:blipFill>
        <p:spPr>
          <a:xfrm>
            <a:off x="4794584" y="266700"/>
            <a:ext cx="6324600" cy="6324600"/>
          </a:xfrm>
          <a:prstGeom prst="rect">
            <a:avLst/>
          </a:prstGeom>
        </p:spPr>
      </p:pic>
      <p:sp>
        <p:nvSpPr>
          <p:cNvPr id="4" name="TextBox 3">
            <a:extLst>
              <a:ext uri="{FF2B5EF4-FFF2-40B4-BE49-F238E27FC236}">
                <a16:creationId xmlns:a16="http://schemas.microsoft.com/office/drawing/2014/main" id="{ED1424FB-B8CC-43DA-BA9F-2D8254F07131}"/>
              </a:ext>
            </a:extLst>
          </p:cNvPr>
          <p:cNvSpPr txBox="1"/>
          <p:nvPr/>
        </p:nvSpPr>
        <p:spPr>
          <a:xfrm>
            <a:off x="328634" y="2172678"/>
            <a:ext cx="4254653" cy="923330"/>
          </a:xfrm>
          <a:prstGeom prst="rect">
            <a:avLst/>
          </a:prstGeom>
          <a:noFill/>
        </p:spPr>
        <p:txBody>
          <a:bodyPr wrap="square" rtlCol="0">
            <a:spAutoFit/>
          </a:bodyPr>
          <a:lstStyle/>
          <a:p>
            <a:r>
              <a:rPr lang="en-US" dirty="0"/>
              <a:t>Newer version (&gt; v1.16) of DEseq2 results:</a:t>
            </a:r>
          </a:p>
          <a:p>
            <a:endParaRPr lang="en-US" dirty="0"/>
          </a:p>
          <a:p>
            <a:r>
              <a:rPr lang="en-US" dirty="0" err="1"/>
              <a:t>logFC</a:t>
            </a:r>
            <a:r>
              <a:rPr lang="en-US" dirty="0"/>
              <a:t> has already been </a:t>
            </a:r>
            <a:r>
              <a:rPr lang="en-US" dirty="0" err="1"/>
              <a:t>shrunked</a:t>
            </a:r>
            <a:endParaRPr lang="en-US" dirty="0"/>
          </a:p>
        </p:txBody>
      </p:sp>
      <p:sp>
        <p:nvSpPr>
          <p:cNvPr id="2" name="TextBox 1">
            <a:extLst>
              <a:ext uri="{FF2B5EF4-FFF2-40B4-BE49-F238E27FC236}">
                <a16:creationId xmlns:a16="http://schemas.microsoft.com/office/drawing/2014/main" id="{EC6A6D80-E87D-4AE4-AD09-5B86500F17D8}"/>
              </a:ext>
            </a:extLst>
          </p:cNvPr>
          <p:cNvSpPr txBox="1"/>
          <p:nvPr/>
        </p:nvSpPr>
        <p:spPr>
          <a:xfrm>
            <a:off x="539931" y="4223657"/>
            <a:ext cx="4254653" cy="369332"/>
          </a:xfrm>
          <a:prstGeom prst="rect">
            <a:avLst/>
          </a:prstGeom>
          <a:noFill/>
        </p:spPr>
        <p:txBody>
          <a:bodyPr wrap="square" rtlCol="0">
            <a:spAutoFit/>
          </a:bodyPr>
          <a:lstStyle/>
          <a:p>
            <a:r>
              <a:rPr lang="en-US" dirty="0"/>
              <a:t>* Need plot to check</a:t>
            </a:r>
          </a:p>
        </p:txBody>
      </p:sp>
    </p:spTree>
    <p:extLst>
      <p:ext uri="{BB962C8B-B14F-4D97-AF65-F5344CB8AC3E}">
        <p14:creationId xmlns:p14="http://schemas.microsoft.com/office/powerpoint/2010/main" val="140953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DEB00-D0B1-432E-9B0D-7E58FE36ED17}"/>
              </a:ext>
            </a:extLst>
          </p:cNvPr>
          <p:cNvSpPr txBox="1"/>
          <p:nvPr/>
        </p:nvSpPr>
        <p:spPr>
          <a:xfrm>
            <a:off x="2638151" y="1660735"/>
            <a:ext cx="8831953" cy="2031325"/>
          </a:xfrm>
          <a:prstGeom prst="rect">
            <a:avLst/>
          </a:prstGeom>
          <a:noFill/>
        </p:spPr>
        <p:txBody>
          <a:bodyPr wrap="square">
            <a:spAutoFit/>
          </a:bodyPr>
          <a:lstStyle/>
          <a:p>
            <a:r>
              <a:rPr lang="en-US" b="0" i="0" dirty="0">
                <a:solidFill>
                  <a:srgbClr val="222222"/>
                </a:solidFill>
                <a:effectLst/>
                <a:latin typeface="Harding"/>
              </a:rPr>
              <a:t>the ranked DEG list (</a:t>
            </a:r>
            <a:r>
              <a:rPr lang="en-US" b="0" i="1" dirty="0" err="1">
                <a:solidFill>
                  <a:srgbClr val="222222"/>
                </a:solidFill>
                <a:effectLst/>
                <a:latin typeface="Harding"/>
              </a:rPr>
              <a:t>s</a:t>
            </a:r>
            <a:r>
              <a:rPr lang="en-US" b="0" i="1" baseline="-25000" dirty="0" err="1">
                <a:solidFill>
                  <a:srgbClr val="222222"/>
                </a:solidFill>
                <a:effectLst/>
                <a:latin typeface="Harding"/>
              </a:rPr>
              <a:t>i</a:t>
            </a:r>
            <a:r>
              <a:rPr lang="en-US" b="0" i="0" dirty="0">
                <a:solidFill>
                  <a:srgbClr val="222222"/>
                </a:solidFill>
                <a:effectLst/>
                <a:latin typeface="Harding"/>
              </a:rPr>
              <a:t> = sign(fold change gene </a:t>
            </a:r>
            <a:r>
              <a:rPr lang="en-US" b="0" i="1" dirty="0" err="1">
                <a:solidFill>
                  <a:srgbClr val="222222"/>
                </a:solidFill>
                <a:effectLst/>
                <a:latin typeface="Harding"/>
              </a:rPr>
              <a:t>i</a:t>
            </a:r>
            <a:r>
              <a:rPr lang="en-US" b="0" i="0" dirty="0">
                <a:solidFill>
                  <a:srgbClr val="222222"/>
                </a:solidFill>
                <a:effectLst/>
                <a:latin typeface="Harding"/>
              </a:rPr>
              <a:t>) × (−log</a:t>
            </a:r>
            <a:r>
              <a:rPr lang="en-US" b="0" i="0" baseline="-25000" dirty="0">
                <a:solidFill>
                  <a:srgbClr val="222222"/>
                </a:solidFill>
                <a:effectLst/>
                <a:latin typeface="Harding"/>
              </a:rPr>
              <a:t>10</a:t>
            </a:r>
            <a:r>
              <a:rPr lang="en-US" b="0" i="0" dirty="0">
                <a:solidFill>
                  <a:srgbClr val="222222"/>
                </a:solidFill>
                <a:effectLst/>
                <a:latin typeface="Harding"/>
              </a:rPr>
              <a:t>(</a:t>
            </a:r>
            <a:r>
              <a:rPr lang="en-US" b="0" i="1" dirty="0">
                <a:solidFill>
                  <a:srgbClr val="222222"/>
                </a:solidFill>
                <a:effectLst/>
                <a:latin typeface="Harding"/>
              </a:rPr>
              <a:t>P</a:t>
            </a:r>
            <a:r>
              <a:rPr lang="en-US" b="0" i="1" baseline="-25000" dirty="0">
                <a:solidFill>
                  <a:srgbClr val="222222"/>
                </a:solidFill>
                <a:effectLst/>
                <a:latin typeface="Harding"/>
              </a:rPr>
              <a:t>i</a:t>
            </a:r>
            <a:r>
              <a:rPr lang="en-US" b="0" i="0" dirty="0">
                <a:solidFill>
                  <a:srgbClr val="222222"/>
                </a:solidFill>
                <a:effectLst/>
                <a:latin typeface="Harding"/>
              </a:rPr>
              <a:t>)): https://www.nature.com/articles/s41467-020-18985-6</a:t>
            </a:r>
          </a:p>
          <a:p>
            <a:endParaRPr lang="en-US" dirty="0">
              <a:solidFill>
                <a:srgbClr val="222222"/>
              </a:solidFill>
              <a:latin typeface="Harding"/>
            </a:endParaRPr>
          </a:p>
          <a:p>
            <a:r>
              <a:rPr lang="en-US" dirty="0">
                <a:solidFill>
                  <a:srgbClr val="222222"/>
                </a:solidFill>
                <a:latin typeface="Harding"/>
              </a:rPr>
              <a:t>R </a:t>
            </a:r>
            <a:r>
              <a:rPr lang="en-US" dirty="0" err="1">
                <a:solidFill>
                  <a:srgbClr val="222222"/>
                </a:solidFill>
                <a:latin typeface="Harding"/>
              </a:rPr>
              <a:t>generateGSEA</a:t>
            </a:r>
            <a:r>
              <a:rPr lang="en-US" dirty="0">
                <a:solidFill>
                  <a:srgbClr val="222222"/>
                </a:solidFill>
                <a:latin typeface="Harding"/>
              </a:rPr>
              <a:t>() function use </a:t>
            </a:r>
            <a:r>
              <a:rPr lang="en-US" b="0" i="0" dirty="0">
                <a:effectLst/>
                <a:latin typeface="Lato" panose="020F0502020204030203" pitchFamily="34" charset="0"/>
              </a:rPr>
              <a:t>abs(stat)*log2FoldChange for ranking: </a:t>
            </a:r>
            <a:r>
              <a:rPr lang="en-US" b="0" i="0" dirty="0">
                <a:effectLst/>
                <a:latin typeface="Lato" panose="020F0502020204030203" pitchFamily="34" charset="0"/>
                <a:hlinkClick r:id="rId2"/>
              </a:rPr>
              <a:t>https://rdrr.io/github/kevincjnixon/BinfTools/man/GenerateGSEA.html</a:t>
            </a:r>
            <a:endParaRPr lang="en-US" b="0" i="0" dirty="0">
              <a:effectLst/>
              <a:latin typeface="Lato" panose="020F0502020204030203" pitchFamily="34" charset="0"/>
            </a:endParaRPr>
          </a:p>
          <a:p>
            <a:endParaRPr lang="en-US" dirty="0">
              <a:latin typeface="Lato" panose="020F0502020204030203" pitchFamily="34" charset="0"/>
            </a:endParaRPr>
          </a:p>
          <a:p>
            <a:endParaRPr lang="en-US" dirty="0"/>
          </a:p>
        </p:txBody>
      </p:sp>
      <p:sp>
        <p:nvSpPr>
          <p:cNvPr id="2" name="TextBox 1">
            <a:extLst>
              <a:ext uri="{FF2B5EF4-FFF2-40B4-BE49-F238E27FC236}">
                <a16:creationId xmlns:a16="http://schemas.microsoft.com/office/drawing/2014/main" id="{5EF80C2F-DD8D-4700-BC87-DA3BE9429FF2}"/>
              </a:ext>
            </a:extLst>
          </p:cNvPr>
          <p:cNvSpPr txBox="1"/>
          <p:nvPr/>
        </p:nvSpPr>
        <p:spPr>
          <a:xfrm>
            <a:off x="1933303" y="592182"/>
            <a:ext cx="8995954" cy="461665"/>
          </a:xfrm>
          <a:prstGeom prst="rect">
            <a:avLst/>
          </a:prstGeom>
          <a:noFill/>
        </p:spPr>
        <p:txBody>
          <a:bodyPr wrap="square" rtlCol="0">
            <a:spAutoFit/>
          </a:bodyPr>
          <a:lstStyle/>
          <a:p>
            <a:r>
              <a:rPr lang="en-US" sz="2400" b="1" dirty="0"/>
              <a:t>Create your own ranked gene list based on processed RNA-seq data</a:t>
            </a:r>
          </a:p>
        </p:txBody>
      </p:sp>
      <p:graphicFrame>
        <p:nvGraphicFramePr>
          <p:cNvPr id="5" name="Object 4">
            <a:extLst>
              <a:ext uri="{FF2B5EF4-FFF2-40B4-BE49-F238E27FC236}">
                <a16:creationId xmlns:a16="http://schemas.microsoft.com/office/drawing/2014/main" id="{739717F1-6558-419D-85C9-0DA48DB5784B}"/>
              </a:ext>
            </a:extLst>
          </p:cNvPr>
          <p:cNvGraphicFramePr>
            <a:graphicFrameLocks noChangeAspect="1"/>
          </p:cNvGraphicFramePr>
          <p:nvPr>
            <p:extLst>
              <p:ext uri="{D42A27DB-BD31-4B8C-83A1-F6EECF244321}">
                <p14:modId xmlns:p14="http://schemas.microsoft.com/office/powerpoint/2010/main" val="4096689463"/>
              </p:ext>
            </p:extLst>
          </p:nvPr>
        </p:nvGraphicFramePr>
        <p:xfrm>
          <a:off x="3019425" y="4298948"/>
          <a:ext cx="6153150" cy="1152525"/>
        </p:xfrm>
        <a:graphic>
          <a:graphicData uri="http://schemas.openxmlformats.org/presentationml/2006/ole">
            <mc:AlternateContent xmlns:mc="http://schemas.openxmlformats.org/markup-compatibility/2006">
              <mc:Choice xmlns:v="urn:schemas-microsoft-com:vml" Requires="v">
                <p:oleObj name="Worksheet" r:id="rId3" imgW="6153086" imgH="1152389" progId="Excel.Sheet.12">
                  <p:embed/>
                </p:oleObj>
              </mc:Choice>
              <mc:Fallback>
                <p:oleObj name="Worksheet" r:id="rId3" imgW="6153086" imgH="1152389" progId="Excel.Sheet.12">
                  <p:embed/>
                  <p:pic>
                    <p:nvPicPr>
                      <p:cNvPr id="0" name=""/>
                      <p:cNvPicPr/>
                      <p:nvPr/>
                    </p:nvPicPr>
                    <p:blipFill>
                      <a:blip r:embed="rId4"/>
                      <a:stretch>
                        <a:fillRect/>
                      </a:stretch>
                    </p:blipFill>
                    <p:spPr>
                      <a:xfrm>
                        <a:off x="3019425" y="4298948"/>
                        <a:ext cx="6153150" cy="115252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25BA95D5-03F6-4BA7-A7AF-D6149651418B}"/>
              </a:ext>
            </a:extLst>
          </p:cNvPr>
          <p:cNvSpPr txBox="1"/>
          <p:nvPr/>
        </p:nvSpPr>
        <p:spPr>
          <a:xfrm>
            <a:off x="4341223" y="3700394"/>
            <a:ext cx="4180114" cy="369332"/>
          </a:xfrm>
          <a:prstGeom prst="rect">
            <a:avLst/>
          </a:prstGeom>
          <a:noFill/>
        </p:spPr>
        <p:txBody>
          <a:bodyPr wrap="square" rtlCol="0">
            <a:spAutoFit/>
          </a:bodyPr>
          <a:lstStyle/>
          <a:p>
            <a:r>
              <a:rPr lang="en-US" dirty="0"/>
              <a:t>A “typical” results from DEseq2</a:t>
            </a:r>
          </a:p>
        </p:txBody>
      </p:sp>
    </p:spTree>
    <p:extLst>
      <p:ext uri="{BB962C8B-B14F-4D97-AF65-F5344CB8AC3E}">
        <p14:creationId xmlns:p14="http://schemas.microsoft.com/office/powerpoint/2010/main" val="361089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B54F5-1988-4EEE-A2F2-698FBA3CF624}"/>
              </a:ext>
            </a:extLst>
          </p:cNvPr>
          <p:cNvSpPr txBox="1"/>
          <p:nvPr/>
        </p:nvSpPr>
        <p:spPr>
          <a:xfrm>
            <a:off x="3658919" y="256507"/>
            <a:ext cx="5024582" cy="461665"/>
          </a:xfrm>
          <a:prstGeom prst="rect">
            <a:avLst/>
          </a:prstGeom>
          <a:noFill/>
        </p:spPr>
        <p:txBody>
          <a:bodyPr wrap="square" rtlCol="0">
            <a:spAutoFit/>
          </a:bodyPr>
          <a:lstStyle/>
          <a:p>
            <a:r>
              <a:rPr lang="en-US" sz="2400" b="1" dirty="0"/>
              <a:t>Working with none-human dataset</a:t>
            </a:r>
          </a:p>
        </p:txBody>
      </p:sp>
      <p:sp>
        <p:nvSpPr>
          <p:cNvPr id="3" name="TextBox 2">
            <a:extLst>
              <a:ext uri="{FF2B5EF4-FFF2-40B4-BE49-F238E27FC236}">
                <a16:creationId xmlns:a16="http://schemas.microsoft.com/office/drawing/2014/main" id="{D8D88620-3C62-4BCE-8918-D9B92AFA89AD}"/>
              </a:ext>
            </a:extLst>
          </p:cNvPr>
          <p:cNvSpPr txBox="1"/>
          <p:nvPr/>
        </p:nvSpPr>
        <p:spPr>
          <a:xfrm>
            <a:off x="819049" y="819398"/>
            <a:ext cx="10553902" cy="5539978"/>
          </a:xfrm>
          <a:prstGeom prst="rect">
            <a:avLst/>
          </a:prstGeom>
          <a:noFill/>
        </p:spPr>
        <p:txBody>
          <a:bodyPr wrap="square" rtlCol="0">
            <a:spAutoFit/>
          </a:bodyPr>
          <a:lstStyle/>
          <a:p>
            <a:r>
              <a:rPr lang="en-US" b="1" dirty="0"/>
              <a:t>*</a:t>
            </a:r>
            <a:r>
              <a:rPr lang="en-US" b="1" dirty="0" err="1"/>
              <a:t>MsigDB</a:t>
            </a:r>
            <a:r>
              <a:rPr lang="en-US" b="1" dirty="0"/>
              <a:t> only collect human genes. In order to run GSEA for none-human dataset, we can do</a:t>
            </a:r>
          </a:p>
          <a:p>
            <a:endParaRPr lang="en-US" dirty="0"/>
          </a:p>
          <a:p>
            <a:pPr marL="285750" indent="-285750">
              <a:buFont typeface="Wingdings" panose="05000000000000000000" pitchFamily="2" charset="2"/>
              <a:buChar char="ü"/>
            </a:pPr>
            <a:r>
              <a:rPr lang="en-US" dirty="0"/>
              <a:t>Convert our dataset to human homology gene dataset</a:t>
            </a:r>
          </a:p>
          <a:p>
            <a:r>
              <a:rPr lang="en-US" sz="1400" dirty="0"/>
              <a:t>1): download a chip file from Broad institute that contains a translation table from mouse/rat to human(</a:t>
            </a:r>
            <a:r>
              <a:rPr lang="en-US" sz="1400" dirty="0">
                <a:hlinkClick r:id="rId2"/>
              </a:rPr>
              <a:t>https://data.broadinstitute.org/gsea-msigdb/msigdb/annotations_versioned/Mouse_ENSEMBL_Gene_ID_to_Human_Orthologs_MSigDB.v7.1.chip</a:t>
            </a:r>
            <a:r>
              <a:rPr lang="en-US" sz="1400" dirty="0"/>
              <a:t>)</a:t>
            </a:r>
          </a:p>
          <a:p>
            <a:r>
              <a:rPr lang="en-US" sz="1100" dirty="0"/>
              <a:t>Probe Set ID	Gene Symbol	Gene Title</a:t>
            </a:r>
          </a:p>
          <a:p>
            <a:r>
              <a:rPr lang="en-US" sz="1100" dirty="0"/>
              <a:t>ENSMUSG00000000001	GNAI3	G protein subunit alpha i3 [</a:t>
            </a:r>
            <a:r>
              <a:rPr lang="en-US" sz="1100" dirty="0" err="1"/>
              <a:t>Source:HGNC</a:t>
            </a:r>
            <a:r>
              <a:rPr lang="en-US" sz="1100" dirty="0"/>
              <a:t> Symbol;Acc:HGNC:4387]</a:t>
            </a:r>
          </a:p>
          <a:p>
            <a:r>
              <a:rPr lang="en-US" sz="1100" dirty="0"/>
              <a:t>ENSMUSG00000000028	CDC45	cell division cycle 45 [</a:t>
            </a:r>
            <a:r>
              <a:rPr lang="en-US" sz="1100" dirty="0" err="1"/>
              <a:t>Source:HGNC</a:t>
            </a:r>
            <a:r>
              <a:rPr lang="en-US" sz="1100" dirty="0"/>
              <a:t> Symbol;Acc:HGNC:1739]</a:t>
            </a:r>
          </a:p>
          <a:p>
            <a:r>
              <a:rPr lang="en-US" sz="1100" dirty="0"/>
              <a:t>ENSMUSG00000000037	SCML2	</a:t>
            </a:r>
            <a:r>
              <a:rPr lang="en-US" sz="1100" dirty="0" err="1"/>
              <a:t>Scm</a:t>
            </a:r>
            <a:r>
              <a:rPr lang="en-US" sz="1100" dirty="0"/>
              <a:t> </a:t>
            </a:r>
            <a:r>
              <a:rPr lang="en-US" sz="1100" dirty="0" err="1"/>
              <a:t>polycomb</a:t>
            </a:r>
            <a:r>
              <a:rPr lang="en-US" sz="1100" dirty="0"/>
              <a:t> group protein like 2 [</a:t>
            </a:r>
            <a:r>
              <a:rPr lang="en-US" sz="1100" dirty="0" err="1"/>
              <a:t>Source:HGNC</a:t>
            </a:r>
            <a:r>
              <a:rPr lang="en-US" sz="1100" dirty="0"/>
              <a:t> Symbol;Acc:HGNC:10581]</a:t>
            </a:r>
          </a:p>
          <a:p>
            <a:endParaRPr lang="en-US" sz="1100" dirty="0"/>
          </a:p>
          <a:p>
            <a:r>
              <a:rPr lang="en-US" sz="1100" dirty="0"/>
              <a:t>Or </a:t>
            </a:r>
            <a:r>
              <a:rPr lang="en-US" sz="1100" dirty="0">
                <a:hlinkClick r:id="rId3"/>
              </a:rPr>
              <a:t>https://data.broadinstitute.org/gsea-msigdb/msigdb/annotations_versioned/Mouse_Gene_Symbol_Remapping_Human_Orthologs_MSigDB.v7.5.1.chip</a:t>
            </a:r>
            <a:endParaRPr lang="en-US" sz="1100" dirty="0"/>
          </a:p>
          <a:p>
            <a:r>
              <a:rPr lang="en-US" sz="1100" dirty="0"/>
              <a:t>NPR-A	NPR1	natriuretic peptide receptor 1 [</a:t>
            </a:r>
            <a:r>
              <a:rPr lang="en-US" sz="1100" dirty="0" err="1"/>
              <a:t>Source:HGNC</a:t>
            </a:r>
            <a:r>
              <a:rPr lang="en-US" sz="1100" dirty="0"/>
              <a:t> Symbol;Acc:HGNC:7943]</a:t>
            </a:r>
          </a:p>
          <a:p>
            <a:r>
              <a:rPr lang="en-US" sz="1100" dirty="0"/>
              <a:t>NPRA	NPR1	natriuretic peptide receptor 1 [</a:t>
            </a:r>
            <a:r>
              <a:rPr lang="en-US" sz="1100" dirty="0" err="1"/>
              <a:t>Source:HGNC</a:t>
            </a:r>
            <a:r>
              <a:rPr lang="en-US" sz="1100" dirty="0"/>
              <a:t> Symbol;Acc:HGNC:7943]</a:t>
            </a:r>
          </a:p>
          <a:p>
            <a:r>
              <a:rPr lang="en-US" sz="1100" dirty="0" err="1"/>
              <a:t>Nprap</a:t>
            </a:r>
            <a:r>
              <a:rPr lang="en-US" sz="1100" dirty="0"/>
              <a:t>	CTNND2	catenin delta 2 [</a:t>
            </a:r>
            <a:r>
              <a:rPr lang="en-US" sz="1100" dirty="0" err="1"/>
              <a:t>Source:HGNC</a:t>
            </a:r>
            <a:r>
              <a:rPr lang="en-US" sz="1100" dirty="0"/>
              <a:t> Symbol;Acc:HGNC:2516]</a:t>
            </a:r>
          </a:p>
          <a:p>
            <a:r>
              <a:rPr lang="en-US" sz="1100" dirty="0"/>
              <a:t>NPR-C	NPR3	natriuretic peptide receptor 3 [</a:t>
            </a:r>
            <a:r>
              <a:rPr lang="en-US" sz="1100" dirty="0" err="1"/>
              <a:t>Source:HGNC</a:t>
            </a:r>
            <a:r>
              <a:rPr lang="en-US" sz="1100" dirty="0"/>
              <a:t> Symbol;Acc:HGNC:7945]</a:t>
            </a:r>
          </a:p>
          <a:p>
            <a:endParaRPr lang="en-US" sz="1100" dirty="0"/>
          </a:p>
          <a:p>
            <a:r>
              <a:rPr lang="en-US" sz="1400" dirty="0"/>
              <a:t>2): use </a:t>
            </a:r>
            <a:r>
              <a:rPr lang="en-US" sz="1400" dirty="0" err="1"/>
              <a:t>Ensembl</a:t>
            </a:r>
            <a:r>
              <a:rPr lang="en-US" sz="1400" dirty="0"/>
              <a:t> </a:t>
            </a:r>
            <a:r>
              <a:rPr lang="en-US" sz="1400" dirty="0" err="1"/>
              <a:t>Biomart</a:t>
            </a:r>
            <a:r>
              <a:rPr lang="en-US" sz="1400" dirty="0"/>
              <a:t> online tool (</a:t>
            </a:r>
            <a:r>
              <a:rPr lang="en-US" sz="1400" dirty="0">
                <a:hlinkClick r:id="rId4"/>
              </a:rPr>
              <a:t>http://useast.ensembl.org/biomart/martview/3d358ef80ac985f1250e8f3d3f6d8a39</a:t>
            </a:r>
            <a:r>
              <a:rPr lang="en-US" sz="1400" dirty="0"/>
              <a:t>) to download the translation table. For example:</a:t>
            </a:r>
          </a:p>
          <a:p>
            <a:r>
              <a:rPr lang="en-US" sz="1100" dirty="0"/>
              <a:t>Select “</a:t>
            </a:r>
            <a:r>
              <a:rPr lang="en-US" sz="1100" dirty="0" err="1"/>
              <a:t>Ensembl</a:t>
            </a:r>
            <a:r>
              <a:rPr lang="en-US" sz="1100" dirty="0"/>
              <a:t> Genes 105” and “Mouse genes (GRCm39)”</a:t>
            </a:r>
          </a:p>
          <a:p>
            <a:r>
              <a:rPr lang="en-US" sz="1100" dirty="0"/>
              <a:t>In the menu on the left, select “Attributes”</a:t>
            </a:r>
          </a:p>
          <a:p>
            <a:r>
              <a:rPr lang="en-US" sz="1100" dirty="0"/>
              <a:t>Then “Homologues” and “Orthologues [F-J]:” and scroll down to “Human </a:t>
            </a:r>
            <a:r>
              <a:rPr lang="en-US" sz="1100" dirty="0" err="1"/>
              <a:t>Othologues</a:t>
            </a:r>
            <a:r>
              <a:rPr lang="en-US" sz="1100" dirty="0"/>
              <a:t>”</a:t>
            </a:r>
          </a:p>
          <a:p>
            <a:r>
              <a:rPr lang="en-US" sz="1100" dirty="0"/>
              <a:t>Check “Human gene stable ID” and “Human gene name”</a:t>
            </a:r>
          </a:p>
          <a:p>
            <a:r>
              <a:rPr lang="en-US" sz="1100" dirty="0"/>
              <a:t>Click the “GENE”, select the mouse gene information you want to included, such as “Gene name”</a:t>
            </a:r>
          </a:p>
          <a:p>
            <a:r>
              <a:rPr lang="en-US" sz="1100" dirty="0"/>
              <a:t>Go to top left “Results” and download the translation table. </a:t>
            </a:r>
          </a:p>
          <a:p>
            <a:endParaRPr lang="en-US" sz="1100" dirty="0"/>
          </a:p>
          <a:p>
            <a:pPr marL="285750" indent="-285750">
              <a:buFont typeface="Wingdings" panose="05000000000000000000" pitchFamily="2" charset="2"/>
              <a:buChar char="ü"/>
            </a:pPr>
            <a:r>
              <a:rPr lang="en-US" dirty="0"/>
              <a:t>Convert </a:t>
            </a:r>
            <a:r>
              <a:rPr lang="en-US" dirty="0" err="1"/>
              <a:t>MsigDB</a:t>
            </a:r>
            <a:r>
              <a:rPr lang="en-US" dirty="0"/>
              <a:t> gene sets to none human homology gene sets: less likely to choose</a:t>
            </a:r>
          </a:p>
          <a:p>
            <a:r>
              <a:rPr lang="en-US" sz="1400" dirty="0"/>
              <a:t>For mouse: </a:t>
            </a:r>
            <a:r>
              <a:rPr lang="en-US" sz="1400" dirty="0">
                <a:hlinkClick r:id="rId5"/>
              </a:rPr>
              <a:t>https://bioinf.wehi.edu.au/software/MSigDB/</a:t>
            </a:r>
            <a:endParaRPr lang="en-US" sz="1400" dirty="0"/>
          </a:p>
          <a:p>
            <a:r>
              <a:rPr lang="en-US" sz="1400" dirty="0"/>
              <a:t>Or use R package of: https://cran.r-project.org/web/packages/msigdbr/vignettes/msigdbr-intro.html</a:t>
            </a:r>
          </a:p>
        </p:txBody>
      </p:sp>
    </p:spTree>
    <p:extLst>
      <p:ext uri="{BB962C8B-B14F-4D97-AF65-F5344CB8AC3E}">
        <p14:creationId xmlns:p14="http://schemas.microsoft.com/office/powerpoint/2010/main" val="3079994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8A8D3-E683-4E33-8C45-DEBFF0D00CBB}"/>
              </a:ext>
            </a:extLst>
          </p:cNvPr>
          <p:cNvSpPr txBox="1"/>
          <p:nvPr/>
        </p:nvSpPr>
        <p:spPr>
          <a:xfrm>
            <a:off x="2877586" y="751344"/>
            <a:ext cx="6899564" cy="769441"/>
          </a:xfrm>
          <a:prstGeom prst="rect">
            <a:avLst/>
          </a:prstGeom>
          <a:noFill/>
        </p:spPr>
        <p:txBody>
          <a:bodyPr wrap="square" rtlCol="0">
            <a:spAutoFit/>
          </a:bodyPr>
          <a:lstStyle/>
          <a:p>
            <a:r>
              <a:rPr lang="en-US" sz="4400" b="1" dirty="0"/>
              <a:t>Demo or hands on training</a:t>
            </a:r>
          </a:p>
        </p:txBody>
      </p:sp>
      <p:sp>
        <p:nvSpPr>
          <p:cNvPr id="4" name="TextBox 3">
            <a:extLst>
              <a:ext uri="{FF2B5EF4-FFF2-40B4-BE49-F238E27FC236}">
                <a16:creationId xmlns:a16="http://schemas.microsoft.com/office/drawing/2014/main" id="{F7183319-0F34-44D0-BBD1-CF6665F74A32}"/>
              </a:ext>
            </a:extLst>
          </p:cNvPr>
          <p:cNvSpPr txBox="1"/>
          <p:nvPr/>
        </p:nvSpPr>
        <p:spPr>
          <a:xfrm>
            <a:off x="1228244" y="1802063"/>
            <a:ext cx="10198248" cy="3416320"/>
          </a:xfrm>
          <a:prstGeom prst="rect">
            <a:avLst/>
          </a:prstGeom>
          <a:noFill/>
        </p:spPr>
        <p:txBody>
          <a:bodyPr wrap="square">
            <a:spAutoFit/>
          </a:bodyPr>
          <a:lstStyle/>
          <a:p>
            <a:r>
              <a:rPr lang="en-US" b="0" i="0" dirty="0">
                <a:solidFill>
                  <a:srgbClr val="333333"/>
                </a:solidFill>
                <a:effectLst/>
                <a:latin typeface="Helvetica Neue"/>
              </a:rPr>
              <a:t>Practice on RNA-seq data set:</a:t>
            </a:r>
          </a:p>
          <a:p>
            <a:r>
              <a:rPr lang="en-US" b="0" i="0" dirty="0">
                <a:solidFill>
                  <a:srgbClr val="333333"/>
                </a:solidFill>
                <a:effectLst/>
                <a:latin typeface="Helvetica Neue"/>
              </a:rPr>
              <a:t>The data are from the </a:t>
            </a:r>
            <a:r>
              <a:rPr lang="en-US" b="0" i="0" dirty="0" err="1">
                <a:solidFill>
                  <a:srgbClr val="333333"/>
                </a:solidFill>
                <a:effectLst/>
                <a:latin typeface="Helvetica Neue"/>
              </a:rPr>
              <a:t>The</a:t>
            </a:r>
            <a:r>
              <a:rPr lang="en-US" b="0" i="0" dirty="0">
                <a:solidFill>
                  <a:srgbClr val="333333"/>
                </a:solidFill>
                <a:effectLst/>
                <a:latin typeface="Helvetica Neue"/>
              </a:rPr>
              <a:t> Cancer Genome Atlas (TCGA) project and comprise the RNA-seq counts from 5 breast cancer patients and 5 healthy individuals.</a:t>
            </a:r>
            <a:endParaRPr lang="en-US" dirty="0"/>
          </a:p>
          <a:p>
            <a:r>
              <a:rPr lang="en-US" dirty="0">
                <a:hlinkClick r:id="rId2"/>
              </a:rPr>
              <a:t>https://raw.githubusercontent.com/sheffield-bioinformatics-core/rna-seq-in-galaxy/gh-pages/tcga_raw_counts.csv</a:t>
            </a:r>
            <a:endParaRPr lang="en-US" dirty="0"/>
          </a:p>
          <a:p>
            <a:endParaRPr lang="en-US" dirty="0"/>
          </a:p>
          <a:p>
            <a:r>
              <a:rPr lang="en-US" dirty="0"/>
              <a:t>How to get a normalized count data for GSEA input:</a:t>
            </a:r>
          </a:p>
          <a:p>
            <a:r>
              <a:rPr lang="en-US" dirty="0">
                <a:hlinkClick r:id="rId3"/>
              </a:rPr>
              <a:t>https://software.broadinstitute.org/cancer/software/gsea/wiki/index.php/Using_RNA-seq_Datasets_with_GSEA</a:t>
            </a:r>
            <a:endParaRPr lang="en-US" dirty="0"/>
          </a:p>
          <a:p>
            <a:endParaRPr lang="en-US" dirty="0"/>
          </a:p>
          <a:p>
            <a:r>
              <a:rPr lang="en-US" dirty="0"/>
              <a:t>Use gene pattern </a:t>
            </a:r>
            <a:r>
              <a:rPr lang="en-US" dirty="0">
                <a:hlinkClick r:id="rId4"/>
              </a:rPr>
              <a:t>https://cloud.genepattern.org/gp/pages/index.jsf</a:t>
            </a:r>
            <a:r>
              <a:rPr lang="en-US" dirty="0"/>
              <a:t> with DESeq2 module to run the source count data (make sure to create .</a:t>
            </a:r>
            <a:r>
              <a:rPr lang="en-US" dirty="0" err="1"/>
              <a:t>gct</a:t>
            </a:r>
            <a:r>
              <a:rPr lang="en-US" dirty="0"/>
              <a:t> and .</a:t>
            </a:r>
            <a:r>
              <a:rPr lang="en-US" dirty="0" err="1"/>
              <a:t>cls</a:t>
            </a:r>
            <a:r>
              <a:rPr lang="en-US" dirty="0"/>
              <a:t> file).</a:t>
            </a:r>
          </a:p>
        </p:txBody>
      </p:sp>
    </p:spTree>
    <p:extLst>
      <p:ext uri="{BB962C8B-B14F-4D97-AF65-F5344CB8AC3E}">
        <p14:creationId xmlns:p14="http://schemas.microsoft.com/office/powerpoint/2010/main" val="1377810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E999-7F42-2F2B-379D-4315A0E4B62A}"/>
              </a:ext>
            </a:extLst>
          </p:cNvPr>
          <p:cNvSpPr txBox="1"/>
          <p:nvPr/>
        </p:nvSpPr>
        <p:spPr>
          <a:xfrm>
            <a:off x="2446317" y="308757"/>
            <a:ext cx="8502733" cy="830997"/>
          </a:xfrm>
          <a:prstGeom prst="rect">
            <a:avLst/>
          </a:prstGeom>
          <a:noFill/>
        </p:spPr>
        <p:txBody>
          <a:bodyPr wrap="square" rtlCol="0">
            <a:spAutoFit/>
          </a:bodyPr>
          <a:lstStyle/>
          <a:p>
            <a:pPr algn="ctr"/>
            <a:r>
              <a:rPr lang="en-US" sz="2400" b="1" dirty="0"/>
              <a:t>Steps to run </a:t>
            </a:r>
            <a:r>
              <a:rPr lang="en-US" sz="2400" b="1" dirty="0" err="1"/>
              <a:t>GenePattern</a:t>
            </a:r>
            <a:endParaRPr lang="en-US" sz="2400" b="1" dirty="0"/>
          </a:p>
          <a:p>
            <a:pPr algn="ctr"/>
            <a:r>
              <a:rPr lang="en-US" sz="2400" dirty="0">
                <a:hlinkClick r:id="rId2"/>
              </a:rPr>
              <a:t>https://cloud.genepattern.org/gp/pages/index.jsf</a:t>
            </a:r>
            <a:endParaRPr lang="en-US" sz="2400" b="1" dirty="0"/>
          </a:p>
        </p:txBody>
      </p:sp>
      <p:sp>
        <p:nvSpPr>
          <p:cNvPr id="3" name="TextBox 2">
            <a:extLst>
              <a:ext uri="{FF2B5EF4-FFF2-40B4-BE49-F238E27FC236}">
                <a16:creationId xmlns:a16="http://schemas.microsoft.com/office/drawing/2014/main" id="{45172D0D-7A0C-0CF0-3538-ACD4F7EBD6D9}"/>
              </a:ext>
            </a:extLst>
          </p:cNvPr>
          <p:cNvSpPr txBox="1"/>
          <p:nvPr/>
        </p:nvSpPr>
        <p:spPr>
          <a:xfrm>
            <a:off x="481098" y="1470930"/>
            <a:ext cx="11229804" cy="5078313"/>
          </a:xfrm>
          <a:prstGeom prst="rect">
            <a:avLst/>
          </a:prstGeom>
          <a:noFill/>
        </p:spPr>
        <p:txBody>
          <a:bodyPr wrap="square" rtlCol="0">
            <a:spAutoFit/>
          </a:bodyPr>
          <a:lstStyle/>
          <a:p>
            <a:r>
              <a:rPr lang="en-US" dirty="0"/>
              <a:t>1: Create a folder under “Files” to save the source data files: “Files”, “uploads”, and then “Create Subdirectory”.</a:t>
            </a:r>
          </a:p>
          <a:p>
            <a:endParaRPr lang="en-US" dirty="0"/>
          </a:p>
          <a:p>
            <a:r>
              <a:rPr lang="en-US" dirty="0"/>
              <a:t>2: load the .</a:t>
            </a:r>
            <a:r>
              <a:rPr lang="en-US" dirty="0" err="1"/>
              <a:t>gct</a:t>
            </a:r>
            <a:r>
              <a:rPr lang="en-US" dirty="0"/>
              <a:t> and .</a:t>
            </a:r>
            <a:r>
              <a:rPr lang="en-US" dirty="0" err="1"/>
              <a:t>cls</a:t>
            </a:r>
            <a:r>
              <a:rPr lang="en-US" dirty="0"/>
              <a:t> files to the created folder: click the folder you just created, “Upload Files”, select both of the .</a:t>
            </a:r>
            <a:r>
              <a:rPr lang="en-US" dirty="0" err="1"/>
              <a:t>gct</a:t>
            </a:r>
            <a:r>
              <a:rPr lang="en-US" dirty="0"/>
              <a:t> and .</a:t>
            </a:r>
            <a:r>
              <a:rPr lang="en-US" dirty="0" err="1"/>
              <a:t>cls</a:t>
            </a:r>
            <a:r>
              <a:rPr lang="en-US" dirty="0"/>
              <a:t> files from ...\Pathway-analysis-hands-on-training-2023-spring-main\GenePattern\</a:t>
            </a:r>
            <a:r>
              <a:rPr lang="en-US" dirty="0" err="1"/>
              <a:t>Input_files</a:t>
            </a:r>
            <a:r>
              <a:rPr lang="en-US" dirty="0"/>
              <a:t>, select “open”, select the folder you just created, hit “select”. If you see two “complete!”, close the pop-up window.</a:t>
            </a:r>
          </a:p>
          <a:p>
            <a:endParaRPr lang="en-US" dirty="0"/>
          </a:p>
          <a:p>
            <a:r>
              <a:rPr lang="en-US" dirty="0"/>
              <a:t>3: Under “Modules”, click “Browse Modules” , select “differential expression”, select “DESeq2”.</a:t>
            </a:r>
          </a:p>
          <a:p>
            <a:endParaRPr lang="en-US" dirty="0"/>
          </a:p>
          <a:p>
            <a:r>
              <a:rPr lang="en-US" dirty="0"/>
              <a:t>4: under “input file”, drag the .</a:t>
            </a:r>
            <a:r>
              <a:rPr lang="en-US" dirty="0" err="1"/>
              <a:t>gct</a:t>
            </a:r>
            <a:r>
              <a:rPr lang="en-US" dirty="0"/>
              <a:t> file from your created folder (if you can not find file, go to “Files” and select the folder you just created).</a:t>
            </a:r>
          </a:p>
          <a:p>
            <a:endParaRPr lang="en-US" dirty="0"/>
          </a:p>
          <a:p>
            <a:r>
              <a:rPr lang="en-US" dirty="0"/>
              <a:t>5: under “</a:t>
            </a:r>
            <a:r>
              <a:rPr lang="en-US" dirty="0" err="1"/>
              <a:t>cls</a:t>
            </a:r>
            <a:r>
              <a:rPr lang="en-US" dirty="0"/>
              <a:t> file”, drag the .</a:t>
            </a:r>
            <a:r>
              <a:rPr lang="en-US" dirty="0" err="1"/>
              <a:t>cls</a:t>
            </a:r>
            <a:r>
              <a:rPr lang="en-US" dirty="0"/>
              <a:t> file from your created folder.</a:t>
            </a:r>
          </a:p>
          <a:p>
            <a:endParaRPr lang="en-US" dirty="0"/>
          </a:p>
          <a:p>
            <a:r>
              <a:rPr lang="en-US" dirty="0"/>
              <a:t>6: change the “random seed” to 100 so that we can reproduce the results.</a:t>
            </a:r>
          </a:p>
          <a:p>
            <a:endParaRPr lang="en-US" dirty="0"/>
          </a:p>
          <a:p>
            <a:r>
              <a:rPr lang="en-US" dirty="0"/>
              <a:t>7: keep other parameters unchanged.</a:t>
            </a:r>
          </a:p>
          <a:p>
            <a:endParaRPr lang="en-US" dirty="0"/>
          </a:p>
          <a:p>
            <a:r>
              <a:rPr lang="en-US" dirty="0"/>
              <a:t>8: hit “RUN” at bottom right and wait.</a:t>
            </a:r>
          </a:p>
        </p:txBody>
      </p:sp>
    </p:spTree>
    <p:extLst>
      <p:ext uri="{BB962C8B-B14F-4D97-AF65-F5344CB8AC3E}">
        <p14:creationId xmlns:p14="http://schemas.microsoft.com/office/powerpoint/2010/main" val="3278872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D80671-0034-40EB-A4DC-FE2572E7CCB6}"/>
              </a:ext>
            </a:extLst>
          </p:cNvPr>
          <p:cNvSpPr txBox="1"/>
          <p:nvPr/>
        </p:nvSpPr>
        <p:spPr>
          <a:xfrm>
            <a:off x="4747755" y="295300"/>
            <a:ext cx="4902926" cy="461665"/>
          </a:xfrm>
          <a:prstGeom prst="rect">
            <a:avLst/>
          </a:prstGeom>
          <a:noFill/>
        </p:spPr>
        <p:txBody>
          <a:bodyPr wrap="square" rtlCol="0">
            <a:spAutoFit/>
          </a:bodyPr>
          <a:lstStyle/>
          <a:p>
            <a:r>
              <a:rPr lang="en-US" sz="2400" b="1" dirty="0"/>
              <a:t>Results from </a:t>
            </a:r>
            <a:r>
              <a:rPr lang="en-US" sz="2400" b="1" dirty="0" err="1"/>
              <a:t>GenePattern</a:t>
            </a:r>
            <a:endParaRPr lang="en-US" sz="2400" b="1" dirty="0"/>
          </a:p>
        </p:txBody>
      </p:sp>
      <p:pic>
        <p:nvPicPr>
          <p:cNvPr id="5" name="Picture 4">
            <a:extLst>
              <a:ext uri="{FF2B5EF4-FFF2-40B4-BE49-F238E27FC236}">
                <a16:creationId xmlns:a16="http://schemas.microsoft.com/office/drawing/2014/main" id="{F28F2A6B-C1E6-4BED-BC3C-E51130761E56}"/>
              </a:ext>
            </a:extLst>
          </p:cNvPr>
          <p:cNvPicPr>
            <a:picLocks noChangeAspect="1"/>
          </p:cNvPicPr>
          <p:nvPr/>
        </p:nvPicPr>
        <p:blipFill>
          <a:blip r:embed="rId2"/>
          <a:stretch>
            <a:fillRect/>
          </a:stretch>
        </p:blipFill>
        <p:spPr>
          <a:xfrm>
            <a:off x="1501177" y="1077623"/>
            <a:ext cx="9189646" cy="5780377"/>
          </a:xfrm>
          <a:prstGeom prst="rect">
            <a:avLst/>
          </a:prstGeom>
        </p:spPr>
      </p:pic>
      <p:cxnSp>
        <p:nvCxnSpPr>
          <p:cNvPr id="3" name="Straight Arrow Connector 2">
            <a:extLst>
              <a:ext uri="{FF2B5EF4-FFF2-40B4-BE49-F238E27FC236}">
                <a16:creationId xmlns:a16="http://schemas.microsoft.com/office/drawing/2014/main" id="{B3DE3AFC-021A-360F-A8B6-F8E3C77F104A}"/>
              </a:ext>
            </a:extLst>
          </p:cNvPr>
          <p:cNvCxnSpPr/>
          <p:nvPr/>
        </p:nvCxnSpPr>
        <p:spPr>
          <a:xfrm flipH="1" flipV="1">
            <a:off x="6258296" y="5498275"/>
            <a:ext cx="4619501" cy="83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D66A5A4-421D-6740-EF19-235C44CA107E}"/>
              </a:ext>
            </a:extLst>
          </p:cNvPr>
          <p:cNvSpPr txBox="1"/>
          <p:nvPr/>
        </p:nvSpPr>
        <p:spPr>
          <a:xfrm>
            <a:off x="10877797" y="5281321"/>
            <a:ext cx="1104406" cy="600164"/>
          </a:xfrm>
          <a:prstGeom prst="rect">
            <a:avLst/>
          </a:prstGeom>
          <a:noFill/>
        </p:spPr>
        <p:txBody>
          <a:bodyPr wrap="square" rtlCol="0">
            <a:spAutoFit/>
          </a:bodyPr>
          <a:lstStyle/>
          <a:p>
            <a:r>
              <a:rPr lang="en-US" sz="1100" dirty="0"/>
              <a:t>This file will be used for GSEA analysis</a:t>
            </a:r>
          </a:p>
        </p:txBody>
      </p:sp>
      <p:cxnSp>
        <p:nvCxnSpPr>
          <p:cNvPr id="7" name="Straight Arrow Connector 6">
            <a:extLst>
              <a:ext uri="{FF2B5EF4-FFF2-40B4-BE49-F238E27FC236}">
                <a16:creationId xmlns:a16="http://schemas.microsoft.com/office/drawing/2014/main" id="{77BDAE8F-6592-3700-A77A-839F71FDB709}"/>
              </a:ext>
            </a:extLst>
          </p:cNvPr>
          <p:cNvCxnSpPr>
            <a:cxnSpLocks/>
          </p:cNvCxnSpPr>
          <p:nvPr/>
        </p:nvCxnSpPr>
        <p:spPr>
          <a:xfrm flipH="1">
            <a:off x="6468093" y="4831198"/>
            <a:ext cx="4504707" cy="366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1DA2F45-5090-28C6-ED30-09667D8E7439}"/>
              </a:ext>
            </a:extLst>
          </p:cNvPr>
          <p:cNvSpPr txBox="1"/>
          <p:nvPr/>
        </p:nvSpPr>
        <p:spPr>
          <a:xfrm>
            <a:off x="10972800" y="4075976"/>
            <a:ext cx="1104406" cy="938719"/>
          </a:xfrm>
          <a:prstGeom prst="rect">
            <a:avLst/>
          </a:prstGeom>
          <a:noFill/>
        </p:spPr>
        <p:txBody>
          <a:bodyPr wrap="square" rtlCol="0">
            <a:spAutoFit/>
          </a:bodyPr>
          <a:lstStyle/>
          <a:p>
            <a:r>
              <a:rPr lang="en-US" sz="1100" dirty="0"/>
              <a:t>This file can be used for GSEA analysis with pre-ranked method </a:t>
            </a:r>
          </a:p>
        </p:txBody>
      </p:sp>
      <p:cxnSp>
        <p:nvCxnSpPr>
          <p:cNvPr id="11" name="Straight Arrow Connector 10">
            <a:extLst>
              <a:ext uri="{FF2B5EF4-FFF2-40B4-BE49-F238E27FC236}">
                <a16:creationId xmlns:a16="http://schemas.microsoft.com/office/drawing/2014/main" id="{97EBEE9C-6F24-294A-4DAA-AEEADFC7CF11}"/>
              </a:ext>
            </a:extLst>
          </p:cNvPr>
          <p:cNvCxnSpPr/>
          <p:nvPr/>
        </p:nvCxnSpPr>
        <p:spPr>
          <a:xfrm flipH="1">
            <a:off x="5047013" y="3705101"/>
            <a:ext cx="2152205" cy="1309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521DA33-3CBB-A412-A7FA-2AD7667AE67A}"/>
              </a:ext>
            </a:extLst>
          </p:cNvPr>
          <p:cNvSpPr txBox="1"/>
          <p:nvPr/>
        </p:nvSpPr>
        <p:spPr>
          <a:xfrm>
            <a:off x="7199218" y="3265714"/>
            <a:ext cx="3072938" cy="415498"/>
          </a:xfrm>
          <a:prstGeom prst="rect">
            <a:avLst/>
          </a:prstGeom>
          <a:noFill/>
        </p:spPr>
        <p:txBody>
          <a:bodyPr wrap="square" rtlCol="0">
            <a:spAutoFit/>
          </a:bodyPr>
          <a:lstStyle/>
          <a:p>
            <a:r>
              <a:rPr lang="en-US" sz="1050" dirty="0"/>
              <a:t>This .</a:t>
            </a:r>
            <a:r>
              <a:rPr lang="en-US" sz="1050" dirty="0" err="1"/>
              <a:t>cls</a:t>
            </a:r>
            <a:r>
              <a:rPr lang="en-US" sz="1050" dirty="0"/>
              <a:t> file will be used for GSEA analysis. Mind it is one of our input file to run </a:t>
            </a:r>
            <a:r>
              <a:rPr lang="en-US" sz="1050" dirty="0" err="1"/>
              <a:t>GenePattern</a:t>
            </a:r>
            <a:endParaRPr lang="en-US" sz="1050" dirty="0"/>
          </a:p>
        </p:txBody>
      </p:sp>
    </p:spTree>
    <p:extLst>
      <p:ext uri="{BB962C8B-B14F-4D97-AF65-F5344CB8AC3E}">
        <p14:creationId xmlns:p14="http://schemas.microsoft.com/office/powerpoint/2010/main" val="1338001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C915B9-DCDB-08A1-0DF3-0A1F46D60255}"/>
              </a:ext>
            </a:extLst>
          </p:cNvPr>
          <p:cNvSpPr txBox="1"/>
          <p:nvPr/>
        </p:nvSpPr>
        <p:spPr>
          <a:xfrm>
            <a:off x="4652347" y="83918"/>
            <a:ext cx="5248894" cy="461665"/>
          </a:xfrm>
          <a:prstGeom prst="rect">
            <a:avLst/>
          </a:prstGeom>
          <a:noFill/>
        </p:spPr>
        <p:txBody>
          <a:bodyPr wrap="square" rtlCol="0">
            <a:spAutoFit/>
          </a:bodyPr>
          <a:lstStyle/>
          <a:p>
            <a:r>
              <a:rPr lang="en-US" sz="2400" b="1" dirty="0"/>
              <a:t>Steps to run GSEA</a:t>
            </a:r>
          </a:p>
        </p:txBody>
      </p:sp>
      <p:sp>
        <p:nvSpPr>
          <p:cNvPr id="3" name="TextBox 2">
            <a:extLst>
              <a:ext uri="{FF2B5EF4-FFF2-40B4-BE49-F238E27FC236}">
                <a16:creationId xmlns:a16="http://schemas.microsoft.com/office/drawing/2014/main" id="{A1036EDD-5E71-5F37-D25B-F38E01A545C0}"/>
              </a:ext>
            </a:extLst>
          </p:cNvPr>
          <p:cNvSpPr txBox="1"/>
          <p:nvPr/>
        </p:nvSpPr>
        <p:spPr>
          <a:xfrm>
            <a:off x="593213" y="671691"/>
            <a:ext cx="11005573" cy="6463308"/>
          </a:xfrm>
          <a:prstGeom prst="rect">
            <a:avLst/>
          </a:prstGeom>
          <a:noFill/>
        </p:spPr>
        <p:txBody>
          <a:bodyPr wrap="square" rtlCol="0">
            <a:spAutoFit/>
          </a:bodyPr>
          <a:lstStyle/>
          <a:p>
            <a:r>
              <a:rPr lang="en-US" dirty="0"/>
              <a:t>1: “Load data”,  “Method 1:”, “Browse for files”, load the .</a:t>
            </a:r>
            <a:r>
              <a:rPr lang="en-US" dirty="0" err="1"/>
              <a:t>gct</a:t>
            </a:r>
            <a:r>
              <a:rPr lang="en-US" dirty="0"/>
              <a:t> file (from </a:t>
            </a:r>
            <a:r>
              <a:rPr lang="en-US" dirty="0" err="1"/>
              <a:t>GenePattern</a:t>
            </a:r>
            <a:r>
              <a:rPr lang="en-US" dirty="0"/>
              <a:t>)  and .</a:t>
            </a:r>
            <a:r>
              <a:rPr lang="en-US" dirty="0" err="1"/>
              <a:t>cls</a:t>
            </a:r>
            <a:r>
              <a:rPr lang="en-US" dirty="0"/>
              <a:t> file (used for run </a:t>
            </a:r>
            <a:r>
              <a:rPr lang="en-US" dirty="0" err="1"/>
              <a:t>GenePattern</a:t>
            </a:r>
            <a:r>
              <a:rPr lang="en-US" dirty="0"/>
              <a:t>). Make sure the pop-up window show “There were NO errors”. Click “OK”.</a:t>
            </a:r>
          </a:p>
          <a:p>
            <a:r>
              <a:rPr lang="en-US" dirty="0"/>
              <a:t>*the two files can also get from ...\Pathway-analysis-hands-on-training-2023-spring-main\GSEA\GSEA_input_files</a:t>
            </a:r>
          </a:p>
          <a:p>
            <a:endParaRPr lang="en-US" dirty="0"/>
          </a:p>
          <a:p>
            <a:r>
              <a:rPr lang="en-US" dirty="0"/>
              <a:t>2: “Run GSEA”. “Expression dataset”, select the .</a:t>
            </a:r>
            <a:r>
              <a:rPr lang="en-US" dirty="0" err="1"/>
              <a:t>gct</a:t>
            </a:r>
            <a:r>
              <a:rPr lang="en-US" dirty="0"/>
              <a:t> file you just loaded.</a:t>
            </a:r>
          </a:p>
          <a:p>
            <a:endParaRPr lang="en-US" dirty="0"/>
          </a:p>
          <a:p>
            <a:r>
              <a:rPr lang="en-US" dirty="0"/>
              <a:t>3: “Gene sets database”, select the top one “...Hallmarks”. Click “OK”.</a:t>
            </a:r>
          </a:p>
          <a:p>
            <a:endParaRPr lang="en-US" dirty="0"/>
          </a:p>
          <a:p>
            <a:r>
              <a:rPr lang="en-US" dirty="0"/>
              <a:t>4: “number of  permutations” can keep default setting as 1000.</a:t>
            </a:r>
          </a:p>
          <a:p>
            <a:endParaRPr lang="en-US" dirty="0"/>
          </a:p>
          <a:p>
            <a:r>
              <a:rPr lang="en-US" dirty="0"/>
              <a:t>5: “phenotype labels”, select “</a:t>
            </a:r>
            <a:r>
              <a:rPr lang="en-US" dirty="0" err="1"/>
              <a:t>tumore</a:t>
            </a:r>
            <a:r>
              <a:rPr lang="en-US" dirty="0"/>
              <a:t> vs normal”. This will impact your final annotation of the GSEA results.</a:t>
            </a:r>
          </a:p>
          <a:p>
            <a:endParaRPr lang="en-US" dirty="0"/>
          </a:p>
          <a:p>
            <a:r>
              <a:rPr lang="en-US" dirty="0"/>
              <a:t>6: “Collapse/Remap to gene symbols”, select “</a:t>
            </a:r>
            <a:r>
              <a:rPr lang="en-US" dirty="0" err="1"/>
              <a:t>No_Collapse</a:t>
            </a:r>
            <a:r>
              <a:rPr lang="en-US" dirty="0"/>
              <a:t>”.</a:t>
            </a:r>
          </a:p>
          <a:p>
            <a:endParaRPr lang="en-US" dirty="0"/>
          </a:p>
          <a:p>
            <a:r>
              <a:rPr lang="en-US" dirty="0"/>
              <a:t>7: “Permutation type”, if less than 7 samples per group, select “</a:t>
            </a:r>
            <a:r>
              <a:rPr lang="en-US" dirty="0" err="1"/>
              <a:t>gene_set</a:t>
            </a:r>
            <a:r>
              <a:rPr lang="en-US" dirty="0"/>
              <a:t>”. If more than 7 samples per group, you can select either “phenotype” or “</a:t>
            </a:r>
            <a:r>
              <a:rPr lang="en-US" dirty="0" err="1"/>
              <a:t>gene_set</a:t>
            </a:r>
            <a:r>
              <a:rPr lang="en-US" dirty="0"/>
              <a:t>”. As we only have n=5, so please only select “</a:t>
            </a:r>
            <a:r>
              <a:rPr lang="en-US" dirty="0" err="1"/>
              <a:t>gene_set</a:t>
            </a:r>
            <a:r>
              <a:rPr lang="en-US" dirty="0"/>
              <a:t>”.</a:t>
            </a:r>
          </a:p>
          <a:p>
            <a:endParaRPr lang="en-US" dirty="0"/>
          </a:p>
          <a:p>
            <a:r>
              <a:rPr lang="en-US" dirty="0"/>
              <a:t>8: Under “Basic field”, you can name your analysis and change the folder that you used to keep your results.</a:t>
            </a:r>
          </a:p>
          <a:p>
            <a:endParaRPr lang="en-US" dirty="0"/>
          </a:p>
          <a:p>
            <a:r>
              <a:rPr lang="en-US" dirty="0"/>
              <a:t>9: Hit “Run” at bottom right and wait. Watch “GSEA reports” at bottom left for any errors.</a:t>
            </a:r>
          </a:p>
          <a:p>
            <a:endParaRPr lang="en-US" dirty="0"/>
          </a:p>
          <a:p>
            <a:r>
              <a:rPr lang="en-US" dirty="0"/>
              <a:t>10: if no error, click green “Success” at “GSEA reports”  at bottom left for results.</a:t>
            </a:r>
          </a:p>
          <a:p>
            <a:r>
              <a:rPr lang="en-US" dirty="0"/>
              <a:t> </a:t>
            </a:r>
          </a:p>
        </p:txBody>
      </p:sp>
    </p:spTree>
    <p:extLst>
      <p:ext uri="{BB962C8B-B14F-4D97-AF65-F5344CB8AC3E}">
        <p14:creationId xmlns:p14="http://schemas.microsoft.com/office/powerpoint/2010/main" val="214722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091355-E9E5-4AF9-9CEC-B06A1423E43F}"/>
              </a:ext>
            </a:extLst>
          </p:cNvPr>
          <p:cNvPicPr>
            <a:picLocks noChangeAspect="1"/>
          </p:cNvPicPr>
          <p:nvPr/>
        </p:nvPicPr>
        <p:blipFill>
          <a:blip r:embed="rId2"/>
          <a:stretch>
            <a:fillRect/>
          </a:stretch>
        </p:blipFill>
        <p:spPr>
          <a:xfrm>
            <a:off x="2071687" y="2309812"/>
            <a:ext cx="8048625" cy="2238375"/>
          </a:xfrm>
          <a:prstGeom prst="rect">
            <a:avLst/>
          </a:prstGeom>
        </p:spPr>
      </p:pic>
      <p:sp>
        <p:nvSpPr>
          <p:cNvPr id="4" name="TextBox 3">
            <a:extLst>
              <a:ext uri="{FF2B5EF4-FFF2-40B4-BE49-F238E27FC236}">
                <a16:creationId xmlns:a16="http://schemas.microsoft.com/office/drawing/2014/main" id="{030DEA83-3A21-434B-94BB-FFD47949ACD7}"/>
              </a:ext>
            </a:extLst>
          </p:cNvPr>
          <p:cNvSpPr txBox="1"/>
          <p:nvPr/>
        </p:nvSpPr>
        <p:spPr>
          <a:xfrm>
            <a:off x="1350340" y="1577788"/>
            <a:ext cx="3894269" cy="369332"/>
          </a:xfrm>
          <a:prstGeom prst="rect">
            <a:avLst/>
          </a:prstGeom>
          <a:noFill/>
        </p:spPr>
        <p:txBody>
          <a:bodyPr wrap="square" rtlCol="0">
            <a:spAutoFit/>
          </a:bodyPr>
          <a:lstStyle/>
          <a:p>
            <a:r>
              <a:rPr lang="en-US" dirty="0"/>
              <a:t>In output folder:</a:t>
            </a:r>
          </a:p>
        </p:txBody>
      </p:sp>
      <p:sp>
        <p:nvSpPr>
          <p:cNvPr id="5" name="TextBox 4">
            <a:extLst>
              <a:ext uri="{FF2B5EF4-FFF2-40B4-BE49-F238E27FC236}">
                <a16:creationId xmlns:a16="http://schemas.microsoft.com/office/drawing/2014/main" id="{25F9334E-420B-4BAC-A277-7F8B41731FE2}"/>
              </a:ext>
            </a:extLst>
          </p:cNvPr>
          <p:cNvSpPr txBox="1"/>
          <p:nvPr/>
        </p:nvSpPr>
        <p:spPr>
          <a:xfrm>
            <a:off x="4509502" y="530385"/>
            <a:ext cx="4345577" cy="461665"/>
          </a:xfrm>
          <a:prstGeom prst="rect">
            <a:avLst/>
          </a:prstGeom>
          <a:noFill/>
        </p:spPr>
        <p:txBody>
          <a:bodyPr wrap="square" rtlCol="0">
            <a:spAutoFit/>
          </a:bodyPr>
          <a:lstStyle/>
          <a:p>
            <a:r>
              <a:rPr lang="en-US" sz="2400" b="1" dirty="0"/>
              <a:t>Results from GSEA</a:t>
            </a:r>
          </a:p>
        </p:txBody>
      </p:sp>
    </p:spTree>
    <p:extLst>
      <p:ext uri="{BB962C8B-B14F-4D97-AF65-F5344CB8AC3E}">
        <p14:creationId xmlns:p14="http://schemas.microsoft.com/office/powerpoint/2010/main" val="206054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116B0-DDBD-4819-825C-1324930500EF}"/>
              </a:ext>
            </a:extLst>
          </p:cNvPr>
          <p:cNvSpPr txBox="1"/>
          <p:nvPr/>
        </p:nvSpPr>
        <p:spPr>
          <a:xfrm>
            <a:off x="3833882" y="519875"/>
            <a:ext cx="4517638" cy="461665"/>
          </a:xfrm>
          <a:prstGeom prst="rect">
            <a:avLst/>
          </a:prstGeom>
          <a:noFill/>
        </p:spPr>
        <p:txBody>
          <a:bodyPr wrap="square" rtlCol="0">
            <a:spAutoFit/>
          </a:bodyPr>
          <a:lstStyle/>
          <a:p>
            <a:r>
              <a:rPr lang="en-US" sz="2400" b="1" dirty="0"/>
              <a:t>Major tools for pathway analysis </a:t>
            </a:r>
          </a:p>
        </p:txBody>
      </p:sp>
      <p:sp>
        <p:nvSpPr>
          <p:cNvPr id="3" name="TextBox 2">
            <a:extLst>
              <a:ext uri="{FF2B5EF4-FFF2-40B4-BE49-F238E27FC236}">
                <a16:creationId xmlns:a16="http://schemas.microsoft.com/office/drawing/2014/main" id="{A4B86B3B-C45C-4D97-9577-2A857E4F1563}"/>
              </a:ext>
            </a:extLst>
          </p:cNvPr>
          <p:cNvSpPr txBox="1"/>
          <p:nvPr/>
        </p:nvSpPr>
        <p:spPr>
          <a:xfrm>
            <a:off x="2262909" y="1496291"/>
            <a:ext cx="7167418" cy="3785652"/>
          </a:xfrm>
          <a:prstGeom prst="rect">
            <a:avLst/>
          </a:prstGeom>
          <a:noFill/>
        </p:spPr>
        <p:txBody>
          <a:bodyPr wrap="square" rtlCol="0">
            <a:spAutoFit/>
          </a:bodyPr>
          <a:lstStyle/>
          <a:p>
            <a:r>
              <a:rPr lang="en-US" sz="2000" b="1" dirty="0"/>
              <a:t>Free tools:</a:t>
            </a:r>
          </a:p>
          <a:p>
            <a:endParaRPr lang="en-US" dirty="0"/>
          </a:p>
          <a:p>
            <a:pPr marL="285750" indent="-285750">
              <a:buFont typeface="Wingdings" panose="05000000000000000000" pitchFamily="2" charset="2"/>
              <a:buChar char="§"/>
            </a:pPr>
            <a:r>
              <a:rPr lang="en-US" dirty="0"/>
              <a:t>GSEA (Windows/Mac/Linux software)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DAVID (online tool)</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 packages: </a:t>
            </a:r>
            <a:r>
              <a:rPr lang="en-US" dirty="0" err="1"/>
              <a:t>fgsea</a:t>
            </a:r>
            <a:r>
              <a:rPr lang="en-US" dirty="0"/>
              <a:t> (GSEA analysis with R), </a:t>
            </a:r>
            <a:r>
              <a:rPr lang="en-US" dirty="0" err="1"/>
              <a:t>goseq</a:t>
            </a:r>
            <a:r>
              <a:rPr lang="en-US" dirty="0"/>
              <a:t> (gene ontology enrichment analysis with R), </a:t>
            </a:r>
            <a:r>
              <a:rPr lang="en-US" dirty="0" err="1"/>
              <a:t>clusterProfiler</a:t>
            </a:r>
            <a:r>
              <a:rPr lang="en-US" dirty="0"/>
              <a:t> (KEGG pathway enrichment analysis with R), et al.,  </a:t>
            </a:r>
          </a:p>
          <a:p>
            <a:pPr marL="285750" indent="-285750">
              <a:buFont typeface="Wingdings" panose="05000000000000000000" pitchFamily="2" charset="2"/>
              <a:buChar char="§"/>
            </a:pPr>
            <a:endParaRPr lang="en-US" dirty="0"/>
          </a:p>
          <a:p>
            <a:r>
              <a:rPr lang="en-US" sz="2000" b="1" dirty="0"/>
              <a:t>Commercial tool:</a:t>
            </a:r>
          </a:p>
          <a:p>
            <a:endParaRPr lang="en-US" sz="2000" b="1" dirty="0"/>
          </a:p>
          <a:p>
            <a:pPr marL="285750" indent="-285750">
              <a:buFont typeface="Wingdings" panose="05000000000000000000" pitchFamily="2" charset="2"/>
              <a:buChar char="§"/>
            </a:pPr>
            <a:r>
              <a:rPr lang="en-US" dirty="0"/>
              <a:t>IPA (Ingenuity Pathway Analysis) by Qiagen</a:t>
            </a:r>
          </a:p>
        </p:txBody>
      </p:sp>
    </p:spTree>
    <p:extLst>
      <p:ext uri="{BB962C8B-B14F-4D97-AF65-F5344CB8AC3E}">
        <p14:creationId xmlns:p14="http://schemas.microsoft.com/office/powerpoint/2010/main" val="1486216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AC766D-92B1-4BBE-87A8-1B372E6F52B9}"/>
              </a:ext>
            </a:extLst>
          </p:cNvPr>
          <p:cNvPicPr>
            <a:picLocks noChangeAspect="1"/>
          </p:cNvPicPr>
          <p:nvPr/>
        </p:nvPicPr>
        <p:blipFill>
          <a:blip r:embed="rId2"/>
          <a:stretch>
            <a:fillRect/>
          </a:stretch>
        </p:blipFill>
        <p:spPr>
          <a:xfrm>
            <a:off x="1990725" y="1143000"/>
            <a:ext cx="8210550" cy="4572000"/>
          </a:xfrm>
          <a:prstGeom prst="rect">
            <a:avLst/>
          </a:prstGeom>
        </p:spPr>
      </p:pic>
    </p:spTree>
    <p:extLst>
      <p:ext uri="{BB962C8B-B14F-4D97-AF65-F5344CB8AC3E}">
        <p14:creationId xmlns:p14="http://schemas.microsoft.com/office/powerpoint/2010/main" val="429179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C84D6D-20A7-446E-BD4C-51EB4DD6139B}"/>
              </a:ext>
            </a:extLst>
          </p:cNvPr>
          <p:cNvPicPr>
            <a:picLocks noChangeAspect="1"/>
          </p:cNvPicPr>
          <p:nvPr/>
        </p:nvPicPr>
        <p:blipFill>
          <a:blip r:embed="rId2"/>
          <a:stretch>
            <a:fillRect/>
          </a:stretch>
        </p:blipFill>
        <p:spPr>
          <a:xfrm>
            <a:off x="2312893" y="555449"/>
            <a:ext cx="7243475" cy="6033610"/>
          </a:xfrm>
          <a:prstGeom prst="rect">
            <a:avLst/>
          </a:prstGeom>
        </p:spPr>
      </p:pic>
      <p:cxnSp>
        <p:nvCxnSpPr>
          <p:cNvPr id="5" name="Straight Arrow Connector 4">
            <a:extLst>
              <a:ext uri="{FF2B5EF4-FFF2-40B4-BE49-F238E27FC236}">
                <a16:creationId xmlns:a16="http://schemas.microsoft.com/office/drawing/2014/main" id="{C11C15E1-4D27-4C70-8590-B4B5CD441B84}"/>
              </a:ext>
            </a:extLst>
          </p:cNvPr>
          <p:cNvCxnSpPr/>
          <p:nvPr/>
        </p:nvCxnSpPr>
        <p:spPr>
          <a:xfrm>
            <a:off x="1738649" y="1175656"/>
            <a:ext cx="896983"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9DA4B4-13B4-481F-87D8-5E4E1AE9CCBD}"/>
              </a:ext>
            </a:extLst>
          </p:cNvPr>
          <p:cNvSpPr txBox="1"/>
          <p:nvPr/>
        </p:nvSpPr>
        <p:spPr>
          <a:xfrm>
            <a:off x="426720" y="944824"/>
            <a:ext cx="1323703" cy="461665"/>
          </a:xfrm>
          <a:prstGeom prst="rect">
            <a:avLst/>
          </a:prstGeom>
          <a:noFill/>
        </p:spPr>
        <p:txBody>
          <a:bodyPr wrap="square" rtlCol="0">
            <a:spAutoFit/>
          </a:bodyPr>
          <a:lstStyle/>
          <a:p>
            <a:pPr algn="ctr"/>
            <a:r>
              <a:rPr lang="en-US" sz="1200" dirty="0"/>
              <a:t>Hyperlink to gene set website</a:t>
            </a:r>
          </a:p>
        </p:txBody>
      </p:sp>
      <p:cxnSp>
        <p:nvCxnSpPr>
          <p:cNvPr id="8" name="Straight Arrow Connector 7">
            <a:extLst>
              <a:ext uri="{FF2B5EF4-FFF2-40B4-BE49-F238E27FC236}">
                <a16:creationId xmlns:a16="http://schemas.microsoft.com/office/drawing/2014/main" id="{770B9109-DFE5-4920-B4FB-B3FF5C647093}"/>
              </a:ext>
            </a:extLst>
          </p:cNvPr>
          <p:cNvCxnSpPr>
            <a:cxnSpLocks/>
          </p:cNvCxnSpPr>
          <p:nvPr/>
        </p:nvCxnSpPr>
        <p:spPr>
          <a:xfrm>
            <a:off x="4278469" y="814006"/>
            <a:ext cx="1286308" cy="59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B0C45E3-9959-4FAB-87D7-1469A9CB145E}"/>
              </a:ext>
            </a:extLst>
          </p:cNvPr>
          <p:cNvSpPr txBox="1"/>
          <p:nvPr/>
        </p:nvSpPr>
        <p:spPr>
          <a:xfrm>
            <a:off x="3505967" y="167675"/>
            <a:ext cx="1545004" cy="646331"/>
          </a:xfrm>
          <a:prstGeom prst="rect">
            <a:avLst/>
          </a:prstGeom>
          <a:noFill/>
        </p:spPr>
        <p:txBody>
          <a:bodyPr wrap="square" rtlCol="0">
            <a:spAutoFit/>
          </a:bodyPr>
          <a:lstStyle/>
          <a:p>
            <a:pPr algn="ctr"/>
            <a:r>
              <a:rPr lang="en-US" sz="1200" dirty="0"/>
              <a:t>Enrichment results details including score and plot</a:t>
            </a:r>
          </a:p>
        </p:txBody>
      </p:sp>
      <p:cxnSp>
        <p:nvCxnSpPr>
          <p:cNvPr id="12" name="Straight Arrow Connector 11">
            <a:extLst>
              <a:ext uri="{FF2B5EF4-FFF2-40B4-BE49-F238E27FC236}">
                <a16:creationId xmlns:a16="http://schemas.microsoft.com/office/drawing/2014/main" id="{B0552B37-A748-4E1C-8A63-4B5730E62619}"/>
              </a:ext>
            </a:extLst>
          </p:cNvPr>
          <p:cNvCxnSpPr>
            <a:stCxn id="3" idx="0"/>
          </p:cNvCxnSpPr>
          <p:nvPr/>
        </p:nvCxnSpPr>
        <p:spPr>
          <a:xfrm>
            <a:off x="5934631" y="555449"/>
            <a:ext cx="91700" cy="38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F0AF09E-0680-432C-9968-5F038D446B78}"/>
              </a:ext>
            </a:extLst>
          </p:cNvPr>
          <p:cNvSpPr txBox="1"/>
          <p:nvPr/>
        </p:nvSpPr>
        <p:spPr>
          <a:xfrm>
            <a:off x="5407762" y="78382"/>
            <a:ext cx="1053737" cy="600164"/>
          </a:xfrm>
          <a:prstGeom prst="rect">
            <a:avLst/>
          </a:prstGeom>
          <a:noFill/>
        </p:spPr>
        <p:txBody>
          <a:bodyPr wrap="square" rtlCol="0">
            <a:spAutoFit/>
          </a:bodyPr>
          <a:lstStyle/>
          <a:p>
            <a:pPr algn="ctr"/>
            <a:r>
              <a:rPr lang="en-US" sz="1100" dirty="0"/>
              <a:t>Number of genes in the gene set</a:t>
            </a:r>
          </a:p>
        </p:txBody>
      </p:sp>
      <p:cxnSp>
        <p:nvCxnSpPr>
          <p:cNvPr id="15" name="Straight Arrow Connector 14">
            <a:extLst>
              <a:ext uri="{FF2B5EF4-FFF2-40B4-BE49-F238E27FC236}">
                <a16:creationId xmlns:a16="http://schemas.microsoft.com/office/drawing/2014/main" id="{51836C31-F933-4BD6-B61C-9CE375D9CCD1}"/>
              </a:ext>
            </a:extLst>
          </p:cNvPr>
          <p:cNvCxnSpPr/>
          <p:nvPr/>
        </p:nvCxnSpPr>
        <p:spPr>
          <a:xfrm flipH="1">
            <a:off x="6374674" y="555449"/>
            <a:ext cx="86825" cy="38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C8165A-1BF8-4E33-8E95-FEB897955CC3}"/>
              </a:ext>
            </a:extLst>
          </p:cNvPr>
          <p:cNvSpPr txBox="1"/>
          <p:nvPr/>
        </p:nvSpPr>
        <p:spPr>
          <a:xfrm>
            <a:off x="6375563" y="0"/>
            <a:ext cx="1723407" cy="577081"/>
          </a:xfrm>
          <a:prstGeom prst="rect">
            <a:avLst/>
          </a:prstGeom>
          <a:noFill/>
        </p:spPr>
        <p:txBody>
          <a:bodyPr wrap="square" rtlCol="0">
            <a:spAutoFit/>
          </a:bodyPr>
          <a:lstStyle/>
          <a:p>
            <a:r>
              <a:rPr lang="en-US" sz="1050" dirty="0"/>
              <a:t>Enrichment score (maximum peak in the enrichment plot graph)</a:t>
            </a:r>
          </a:p>
        </p:txBody>
      </p:sp>
      <p:cxnSp>
        <p:nvCxnSpPr>
          <p:cNvPr id="18" name="Straight Arrow Connector 17">
            <a:extLst>
              <a:ext uri="{FF2B5EF4-FFF2-40B4-BE49-F238E27FC236}">
                <a16:creationId xmlns:a16="http://schemas.microsoft.com/office/drawing/2014/main" id="{8BC403B8-4C7B-44A8-98DC-95D25A91514E}"/>
              </a:ext>
            </a:extLst>
          </p:cNvPr>
          <p:cNvCxnSpPr>
            <a:cxnSpLocks/>
            <a:stCxn id="20" idx="1"/>
          </p:cNvCxnSpPr>
          <p:nvPr/>
        </p:nvCxnSpPr>
        <p:spPr>
          <a:xfrm flipH="1" flipV="1">
            <a:off x="6749144" y="1236618"/>
            <a:ext cx="3126376" cy="3564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8F5F208-7392-4130-A3DF-EAB450F32DCB}"/>
              </a:ext>
            </a:extLst>
          </p:cNvPr>
          <p:cNvSpPr txBox="1"/>
          <p:nvPr/>
        </p:nvSpPr>
        <p:spPr>
          <a:xfrm>
            <a:off x="9875520" y="4293324"/>
            <a:ext cx="1776549" cy="1015663"/>
          </a:xfrm>
          <a:prstGeom prst="rect">
            <a:avLst/>
          </a:prstGeom>
          <a:noFill/>
        </p:spPr>
        <p:txBody>
          <a:bodyPr wrap="square" rtlCol="0">
            <a:spAutoFit/>
          </a:bodyPr>
          <a:lstStyle/>
          <a:p>
            <a:pPr algn="ctr"/>
            <a:r>
              <a:rPr lang="en-US" sz="1200" dirty="0"/>
              <a:t>Normalized enrichment score (enrichment score normalized by gene set size): better comparison between gene set</a:t>
            </a:r>
          </a:p>
        </p:txBody>
      </p:sp>
      <p:cxnSp>
        <p:nvCxnSpPr>
          <p:cNvPr id="22" name="Straight Arrow Connector 21">
            <a:extLst>
              <a:ext uri="{FF2B5EF4-FFF2-40B4-BE49-F238E27FC236}">
                <a16:creationId xmlns:a16="http://schemas.microsoft.com/office/drawing/2014/main" id="{B02B51CC-E1A4-426A-80F0-D75F9A339014}"/>
              </a:ext>
            </a:extLst>
          </p:cNvPr>
          <p:cNvCxnSpPr>
            <a:cxnSpLocks/>
          </p:cNvCxnSpPr>
          <p:nvPr/>
        </p:nvCxnSpPr>
        <p:spPr>
          <a:xfrm flipH="1">
            <a:off x="7035743" y="555449"/>
            <a:ext cx="1481240" cy="498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D30816B-1399-441E-9200-785F3D18CE6C}"/>
              </a:ext>
            </a:extLst>
          </p:cNvPr>
          <p:cNvSpPr txBox="1"/>
          <p:nvPr/>
        </p:nvSpPr>
        <p:spPr>
          <a:xfrm>
            <a:off x="8516983" y="78382"/>
            <a:ext cx="1358537" cy="900246"/>
          </a:xfrm>
          <a:prstGeom prst="rect">
            <a:avLst/>
          </a:prstGeom>
          <a:noFill/>
        </p:spPr>
        <p:txBody>
          <a:bodyPr wrap="square" rtlCol="0">
            <a:spAutoFit/>
          </a:bodyPr>
          <a:lstStyle/>
          <a:p>
            <a:pPr algn="ctr"/>
            <a:r>
              <a:rPr lang="en-US" sz="1050" dirty="0"/>
              <a:t>Nominal P value (looking data within one gene set on how likely this gene set is significant)</a:t>
            </a:r>
          </a:p>
        </p:txBody>
      </p:sp>
      <p:cxnSp>
        <p:nvCxnSpPr>
          <p:cNvPr id="29" name="Straight Arrow Connector 28">
            <a:extLst>
              <a:ext uri="{FF2B5EF4-FFF2-40B4-BE49-F238E27FC236}">
                <a16:creationId xmlns:a16="http://schemas.microsoft.com/office/drawing/2014/main" id="{C8F3D034-A1AA-4C9C-8EFA-2DE45F69E190}"/>
              </a:ext>
            </a:extLst>
          </p:cNvPr>
          <p:cNvCxnSpPr/>
          <p:nvPr/>
        </p:nvCxnSpPr>
        <p:spPr>
          <a:xfrm flipH="1" flipV="1">
            <a:off x="7487841" y="1236618"/>
            <a:ext cx="2622810" cy="233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D85A39D-BAE9-4931-B629-C3B6C4761098}"/>
              </a:ext>
            </a:extLst>
          </p:cNvPr>
          <p:cNvSpPr txBox="1"/>
          <p:nvPr/>
        </p:nvSpPr>
        <p:spPr>
          <a:xfrm>
            <a:off x="10110651" y="3126377"/>
            <a:ext cx="1541418" cy="1169551"/>
          </a:xfrm>
          <a:prstGeom prst="rect">
            <a:avLst/>
          </a:prstGeom>
          <a:noFill/>
        </p:spPr>
        <p:txBody>
          <a:bodyPr wrap="square" rtlCol="0">
            <a:spAutoFit/>
          </a:bodyPr>
          <a:lstStyle/>
          <a:p>
            <a:pPr algn="ctr"/>
            <a:r>
              <a:rPr lang="en-US" sz="1000" dirty="0"/>
              <a:t>False discovery rate q value (for those gene set that is significant (NOM p-</a:t>
            </a:r>
            <a:r>
              <a:rPr lang="en-US" sz="1000" dirty="0" err="1"/>
              <a:t>val</a:t>
            </a:r>
            <a:r>
              <a:rPr lang="en-US" sz="1000" dirty="0"/>
              <a:t>), what is the chance of the significant is false positive). Usually, the cutoff is 0.25. </a:t>
            </a:r>
          </a:p>
        </p:txBody>
      </p:sp>
      <p:cxnSp>
        <p:nvCxnSpPr>
          <p:cNvPr id="33" name="Straight Arrow Connector 32">
            <a:extLst>
              <a:ext uri="{FF2B5EF4-FFF2-40B4-BE49-F238E27FC236}">
                <a16:creationId xmlns:a16="http://schemas.microsoft.com/office/drawing/2014/main" id="{9CBDEC1C-2DF4-44F6-A0F4-872118C0DF47}"/>
              </a:ext>
            </a:extLst>
          </p:cNvPr>
          <p:cNvCxnSpPr>
            <a:cxnSpLocks/>
          </p:cNvCxnSpPr>
          <p:nvPr/>
        </p:nvCxnSpPr>
        <p:spPr>
          <a:xfrm flipH="1" flipV="1">
            <a:off x="7924801" y="1236619"/>
            <a:ext cx="2264228" cy="1584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FE5A254-7475-4E79-AAF5-2790143A84A0}"/>
              </a:ext>
            </a:extLst>
          </p:cNvPr>
          <p:cNvSpPr txBox="1"/>
          <p:nvPr/>
        </p:nvSpPr>
        <p:spPr>
          <a:xfrm>
            <a:off x="10130612" y="2723941"/>
            <a:ext cx="1358537" cy="276999"/>
          </a:xfrm>
          <a:prstGeom prst="rect">
            <a:avLst/>
          </a:prstGeom>
          <a:noFill/>
        </p:spPr>
        <p:txBody>
          <a:bodyPr wrap="square" rtlCol="0">
            <a:spAutoFit/>
          </a:bodyPr>
          <a:lstStyle/>
          <a:p>
            <a:r>
              <a:rPr lang="en-US" sz="1200" dirty="0"/>
              <a:t>Not use anymore</a:t>
            </a:r>
          </a:p>
        </p:txBody>
      </p:sp>
      <p:cxnSp>
        <p:nvCxnSpPr>
          <p:cNvPr id="37" name="Straight Arrow Connector 36">
            <a:extLst>
              <a:ext uri="{FF2B5EF4-FFF2-40B4-BE49-F238E27FC236}">
                <a16:creationId xmlns:a16="http://schemas.microsoft.com/office/drawing/2014/main" id="{33EF74B1-BE56-44FE-BEA3-1095D8829BE8}"/>
              </a:ext>
            </a:extLst>
          </p:cNvPr>
          <p:cNvCxnSpPr/>
          <p:nvPr/>
        </p:nvCxnSpPr>
        <p:spPr>
          <a:xfrm flipH="1" flipV="1">
            <a:off x="8312332" y="1236618"/>
            <a:ext cx="1818280" cy="106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81801E2-F511-499D-9142-C2855D0FAFDD}"/>
              </a:ext>
            </a:extLst>
          </p:cNvPr>
          <p:cNvSpPr txBox="1"/>
          <p:nvPr/>
        </p:nvSpPr>
        <p:spPr>
          <a:xfrm>
            <a:off x="10120891" y="1973264"/>
            <a:ext cx="1521457" cy="646331"/>
          </a:xfrm>
          <a:prstGeom prst="rect">
            <a:avLst/>
          </a:prstGeom>
          <a:noFill/>
        </p:spPr>
        <p:txBody>
          <a:bodyPr wrap="square" rtlCol="0">
            <a:spAutoFit/>
          </a:bodyPr>
          <a:lstStyle/>
          <a:p>
            <a:pPr algn="ctr"/>
            <a:r>
              <a:rPr lang="en-US" sz="1200" dirty="0"/>
              <a:t>For you list of genes (ranked), which gene is at the peak</a:t>
            </a:r>
          </a:p>
        </p:txBody>
      </p:sp>
      <p:cxnSp>
        <p:nvCxnSpPr>
          <p:cNvPr id="40" name="Straight Arrow Connector 39">
            <a:extLst>
              <a:ext uri="{FF2B5EF4-FFF2-40B4-BE49-F238E27FC236}">
                <a16:creationId xmlns:a16="http://schemas.microsoft.com/office/drawing/2014/main" id="{9D7720F9-B804-45A7-A28D-A70B36FF80A9}"/>
              </a:ext>
            </a:extLst>
          </p:cNvPr>
          <p:cNvCxnSpPr>
            <a:cxnSpLocks/>
            <a:stCxn id="42" idx="1"/>
          </p:cNvCxnSpPr>
          <p:nvPr/>
        </p:nvCxnSpPr>
        <p:spPr>
          <a:xfrm flipH="1">
            <a:off x="8989085" y="1133915"/>
            <a:ext cx="1010434" cy="1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1B3658C-0079-45B6-BF6F-ED69DF53EEDD}"/>
              </a:ext>
            </a:extLst>
          </p:cNvPr>
          <p:cNvSpPr txBox="1"/>
          <p:nvPr/>
        </p:nvSpPr>
        <p:spPr>
          <a:xfrm>
            <a:off x="9999519" y="764583"/>
            <a:ext cx="1911168" cy="738664"/>
          </a:xfrm>
          <a:prstGeom prst="rect">
            <a:avLst/>
          </a:prstGeom>
          <a:noFill/>
        </p:spPr>
        <p:txBody>
          <a:bodyPr wrap="square" rtlCol="0">
            <a:spAutoFit/>
          </a:bodyPr>
          <a:lstStyle/>
          <a:p>
            <a:pPr algn="ctr"/>
            <a:r>
              <a:rPr lang="en-US" sz="1050" dirty="0"/>
              <a:t>Tag is percentage of genes in the gene set before the peak.</a:t>
            </a:r>
          </a:p>
          <a:p>
            <a:pPr algn="ctr"/>
            <a:r>
              <a:rPr lang="en-US" sz="1050" dirty="0"/>
              <a:t>List is the percentage of your list of gene at the leading edge </a:t>
            </a:r>
          </a:p>
        </p:txBody>
      </p:sp>
    </p:spTree>
    <p:extLst>
      <p:ext uri="{BB962C8B-B14F-4D97-AF65-F5344CB8AC3E}">
        <p14:creationId xmlns:p14="http://schemas.microsoft.com/office/powerpoint/2010/main" val="23547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Database for Annotation, Visualization and Integrated Discovery">
            <a:extLst>
              <a:ext uri="{FF2B5EF4-FFF2-40B4-BE49-F238E27FC236}">
                <a16:creationId xmlns:a16="http://schemas.microsoft.com/office/drawing/2014/main" id="{60C823A7-05CF-4C47-9BF6-CB3302110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7883" y="704433"/>
            <a:ext cx="3629025"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D04729-1DD3-4C5A-B61A-D00886F3ED5B}"/>
              </a:ext>
            </a:extLst>
          </p:cNvPr>
          <p:cNvSpPr txBox="1"/>
          <p:nvPr/>
        </p:nvSpPr>
        <p:spPr>
          <a:xfrm>
            <a:off x="2188489" y="1694964"/>
            <a:ext cx="8562109" cy="830997"/>
          </a:xfrm>
          <a:prstGeom prst="rect">
            <a:avLst/>
          </a:prstGeom>
          <a:noFill/>
        </p:spPr>
        <p:txBody>
          <a:bodyPr wrap="square">
            <a:spAutoFit/>
          </a:bodyPr>
          <a:lstStyle/>
          <a:p>
            <a:pPr algn="ctr"/>
            <a:r>
              <a:rPr lang="en-US" sz="2400" b="1" i="0" dirty="0">
                <a:solidFill>
                  <a:srgbClr val="212529"/>
                </a:solidFill>
                <a:effectLst/>
                <a:latin typeface="-apple-system"/>
              </a:rPr>
              <a:t>Database for Annotation, Visualization and Integrated Discovery (</a:t>
            </a:r>
            <a:r>
              <a:rPr lang="en-US" sz="2400" b="1" i="0" u="none" strike="noStrike" dirty="0">
                <a:solidFill>
                  <a:srgbClr val="007BFF"/>
                </a:solidFill>
                <a:effectLst/>
                <a:latin typeface="-apple-system"/>
                <a:hlinkClick r:id="rId3"/>
              </a:rPr>
              <a:t>DAVID</a:t>
            </a:r>
            <a:r>
              <a:rPr lang="en-US" sz="2400" b="1" i="0" dirty="0">
                <a:solidFill>
                  <a:srgbClr val="212529"/>
                </a:solidFill>
                <a:effectLst/>
                <a:latin typeface="-apple-system"/>
              </a:rPr>
              <a:t>)</a:t>
            </a:r>
            <a:endParaRPr lang="en-US" sz="2400" b="1" dirty="0"/>
          </a:p>
        </p:txBody>
      </p:sp>
      <p:sp>
        <p:nvSpPr>
          <p:cNvPr id="3" name="TextBox 2">
            <a:extLst>
              <a:ext uri="{FF2B5EF4-FFF2-40B4-BE49-F238E27FC236}">
                <a16:creationId xmlns:a16="http://schemas.microsoft.com/office/drawing/2014/main" id="{7E35A274-D24F-47C6-B56C-0993E5B3E8CE}"/>
              </a:ext>
            </a:extLst>
          </p:cNvPr>
          <p:cNvSpPr txBox="1"/>
          <p:nvPr/>
        </p:nvSpPr>
        <p:spPr>
          <a:xfrm>
            <a:off x="5629696" y="2729621"/>
            <a:ext cx="3749963" cy="369332"/>
          </a:xfrm>
          <a:prstGeom prst="rect">
            <a:avLst/>
          </a:prstGeom>
          <a:noFill/>
        </p:spPr>
        <p:txBody>
          <a:bodyPr wrap="square" rtlCol="0">
            <a:spAutoFit/>
          </a:bodyPr>
          <a:lstStyle/>
          <a:p>
            <a:r>
              <a:rPr lang="en-US" dirty="0"/>
              <a:t>An Online Tool</a:t>
            </a:r>
          </a:p>
        </p:txBody>
      </p:sp>
      <p:sp>
        <p:nvSpPr>
          <p:cNvPr id="5" name="TextBox 4">
            <a:extLst>
              <a:ext uri="{FF2B5EF4-FFF2-40B4-BE49-F238E27FC236}">
                <a16:creationId xmlns:a16="http://schemas.microsoft.com/office/drawing/2014/main" id="{17F1B0EB-199A-4D30-B2D5-C23437E44E4C}"/>
              </a:ext>
            </a:extLst>
          </p:cNvPr>
          <p:cNvSpPr txBox="1"/>
          <p:nvPr/>
        </p:nvSpPr>
        <p:spPr>
          <a:xfrm>
            <a:off x="2022764" y="3297382"/>
            <a:ext cx="8562108" cy="1200329"/>
          </a:xfrm>
          <a:prstGeom prst="rect">
            <a:avLst/>
          </a:prstGeom>
          <a:noFill/>
        </p:spPr>
        <p:txBody>
          <a:bodyPr wrap="square" rtlCol="0">
            <a:spAutoFit/>
          </a:bodyPr>
          <a:lstStyle/>
          <a:p>
            <a:pPr algn="ctr"/>
            <a:r>
              <a:rPr lang="en-US" dirty="0"/>
              <a:t>DAVID determined overlaps between user-supplied gene lists and the curated databased, looking for overlaps that are bigger than expected by random chance. The user-supplied gene sets are normally generated by selecting genes that pass a significance threshold, such as FDR adjusted p&lt; 0.05.</a:t>
            </a:r>
          </a:p>
        </p:txBody>
      </p:sp>
      <p:sp>
        <p:nvSpPr>
          <p:cNvPr id="8" name="TextBox 7">
            <a:extLst>
              <a:ext uri="{FF2B5EF4-FFF2-40B4-BE49-F238E27FC236}">
                <a16:creationId xmlns:a16="http://schemas.microsoft.com/office/drawing/2014/main" id="{96956FDE-D4CF-4713-84FE-DF292071D16E}"/>
              </a:ext>
            </a:extLst>
          </p:cNvPr>
          <p:cNvSpPr txBox="1"/>
          <p:nvPr/>
        </p:nvSpPr>
        <p:spPr>
          <a:xfrm>
            <a:off x="2105892" y="4747537"/>
            <a:ext cx="9411854" cy="1477328"/>
          </a:xfrm>
          <a:prstGeom prst="rect">
            <a:avLst/>
          </a:prstGeom>
          <a:noFill/>
        </p:spPr>
        <p:txBody>
          <a:bodyPr wrap="square">
            <a:spAutoFit/>
          </a:bodyPr>
          <a:lstStyle/>
          <a:p>
            <a:r>
              <a:rPr lang="en-US" dirty="0"/>
              <a:t>Website:</a:t>
            </a:r>
          </a:p>
          <a:p>
            <a:r>
              <a:rPr lang="en-US" dirty="0">
                <a:hlinkClick r:id="rId4"/>
              </a:rPr>
              <a:t>https://david.ncifcrf.gov/</a:t>
            </a:r>
            <a:endParaRPr lang="en-US" dirty="0"/>
          </a:p>
          <a:p>
            <a:r>
              <a:rPr lang="en-US" dirty="0"/>
              <a:t>* Newly updated on 2021q4 for Entrez gene and uniport, but ENSEMBL still using 2016 version</a:t>
            </a:r>
          </a:p>
          <a:p>
            <a:r>
              <a:rPr lang="en-US" dirty="0"/>
              <a:t>Tutorial:</a:t>
            </a:r>
          </a:p>
          <a:p>
            <a:r>
              <a:rPr lang="en-US" dirty="0">
                <a:hlinkClick r:id="rId5"/>
              </a:rPr>
              <a:t>https://david.ncifcrf.gov/helps/tutorial.pdf</a:t>
            </a:r>
            <a:endParaRPr lang="en-US" dirty="0"/>
          </a:p>
        </p:txBody>
      </p:sp>
    </p:spTree>
    <p:extLst>
      <p:ext uri="{BB962C8B-B14F-4D97-AF65-F5344CB8AC3E}">
        <p14:creationId xmlns:p14="http://schemas.microsoft.com/office/powerpoint/2010/main" val="2780719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D2BC06-A448-43CE-B915-1B35F6DFF32F}"/>
              </a:ext>
            </a:extLst>
          </p:cNvPr>
          <p:cNvSpPr txBox="1"/>
          <p:nvPr/>
        </p:nvSpPr>
        <p:spPr>
          <a:xfrm>
            <a:off x="3199639" y="709802"/>
            <a:ext cx="5209309" cy="461665"/>
          </a:xfrm>
          <a:prstGeom prst="rect">
            <a:avLst/>
          </a:prstGeom>
          <a:noFill/>
        </p:spPr>
        <p:txBody>
          <a:bodyPr wrap="square" rtlCol="0">
            <a:spAutoFit/>
          </a:bodyPr>
          <a:lstStyle/>
          <a:p>
            <a:r>
              <a:rPr lang="en-US" sz="2400" b="1" dirty="0"/>
              <a:t>Fisher’s exact test that DAVID applied:</a:t>
            </a:r>
          </a:p>
        </p:txBody>
      </p:sp>
      <p:sp>
        <p:nvSpPr>
          <p:cNvPr id="4" name="TextBox 3">
            <a:extLst>
              <a:ext uri="{FF2B5EF4-FFF2-40B4-BE49-F238E27FC236}">
                <a16:creationId xmlns:a16="http://schemas.microsoft.com/office/drawing/2014/main" id="{F3505A98-4AA1-403C-8C91-11AFD95B4F02}"/>
              </a:ext>
            </a:extLst>
          </p:cNvPr>
          <p:cNvSpPr txBox="1"/>
          <p:nvPr/>
        </p:nvSpPr>
        <p:spPr>
          <a:xfrm>
            <a:off x="5314951" y="3952875"/>
            <a:ext cx="6457950" cy="2585323"/>
          </a:xfrm>
          <a:prstGeom prst="rect">
            <a:avLst/>
          </a:prstGeom>
          <a:noFill/>
        </p:spPr>
        <p:txBody>
          <a:bodyPr wrap="square" rtlCol="0">
            <a:spAutoFit/>
          </a:bodyPr>
          <a:lstStyle/>
          <a:p>
            <a:r>
              <a:rPr lang="en-US" b="1" i="1" dirty="0"/>
              <a:t>Limitation:</a:t>
            </a:r>
          </a:p>
          <a:p>
            <a:endParaRPr lang="en-US" dirty="0"/>
          </a:p>
          <a:p>
            <a:r>
              <a:rPr lang="en-US" dirty="0"/>
              <a:t>Arbitrary cutoff for DE gene list</a:t>
            </a:r>
          </a:p>
          <a:p>
            <a:endParaRPr lang="en-US" dirty="0"/>
          </a:p>
          <a:p>
            <a:r>
              <a:rPr lang="en-US" dirty="0"/>
              <a:t>Quantitative gene expression information was not used</a:t>
            </a:r>
          </a:p>
          <a:p>
            <a:endParaRPr lang="en-US" dirty="0"/>
          </a:p>
          <a:p>
            <a:r>
              <a:rPr lang="en-US" dirty="0"/>
              <a:t>Assume independence among genes</a:t>
            </a:r>
          </a:p>
          <a:p>
            <a:endParaRPr lang="en-US" dirty="0"/>
          </a:p>
          <a:p>
            <a:endParaRPr lang="en-US" dirty="0"/>
          </a:p>
        </p:txBody>
      </p:sp>
      <p:graphicFrame>
        <p:nvGraphicFramePr>
          <p:cNvPr id="6" name="Object 5">
            <a:extLst>
              <a:ext uri="{FF2B5EF4-FFF2-40B4-BE49-F238E27FC236}">
                <a16:creationId xmlns:a16="http://schemas.microsoft.com/office/drawing/2014/main" id="{6D90671B-435B-4BA8-8CE4-FB1EFDF02EB4}"/>
              </a:ext>
            </a:extLst>
          </p:cNvPr>
          <p:cNvGraphicFramePr>
            <a:graphicFrameLocks noChangeAspect="1"/>
          </p:cNvGraphicFramePr>
          <p:nvPr>
            <p:extLst>
              <p:ext uri="{D42A27DB-BD31-4B8C-83A1-F6EECF244321}">
                <p14:modId xmlns:p14="http://schemas.microsoft.com/office/powerpoint/2010/main" val="1326951243"/>
              </p:ext>
            </p:extLst>
          </p:nvPr>
        </p:nvGraphicFramePr>
        <p:xfrm>
          <a:off x="2526983" y="1834680"/>
          <a:ext cx="6554622" cy="1454982"/>
        </p:xfrm>
        <a:graphic>
          <a:graphicData uri="http://schemas.openxmlformats.org/presentationml/2006/ole">
            <mc:AlternateContent xmlns:mc="http://schemas.openxmlformats.org/markup-compatibility/2006">
              <mc:Choice xmlns:v="urn:schemas-microsoft-com:vml" Requires="v">
                <p:oleObj name="Worksheet" r:id="rId2" imgW="4333767" imgH="961957" progId="Excel.Sheet.12">
                  <p:embed/>
                </p:oleObj>
              </mc:Choice>
              <mc:Fallback>
                <p:oleObj name="Worksheet" r:id="rId2" imgW="4333767" imgH="961957" progId="Excel.Sheet.12">
                  <p:embed/>
                  <p:pic>
                    <p:nvPicPr>
                      <p:cNvPr id="0" name=""/>
                      <p:cNvPicPr/>
                      <p:nvPr/>
                    </p:nvPicPr>
                    <p:blipFill>
                      <a:blip r:embed="rId3"/>
                      <a:stretch>
                        <a:fillRect/>
                      </a:stretch>
                    </p:blipFill>
                    <p:spPr>
                      <a:xfrm>
                        <a:off x="2526983" y="1834680"/>
                        <a:ext cx="6554622" cy="1454982"/>
                      </a:xfrm>
                      <a:prstGeom prst="rect">
                        <a:avLst/>
                      </a:prstGeom>
                    </p:spPr>
                  </p:pic>
                </p:oleObj>
              </mc:Fallback>
            </mc:AlternateContent>
          </a:graphicData>
        </a:graphic>
      </p:graphicFrame>
    </p:spTree>
    <p:extLst>
      <p:ext uri="{BB962C8B-B14F-4D97-AF65-F5344CB8AC3E}">
        <p14:creationId xmlns:p14="http://schemas.microsoft.com/office/powerpoint/2010/main" val="3067979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8A8D3-E683-4E33-8C45-DEBFF0D00CBB}"/>
              </a:ext>
            </a:extLst>
          </p:cNvPr>
          <p:cNvSpPr txBox="1"/>
          <p:nvPr/>
        </p:nvSpPr>
        <p:spPr>
          <a:xfrm>
            <a:off x="3149600" y="2595419"/>
            <a:ext cx="6899564" cy="769441"/>
          </a:xfrm>
          <a:prstGeom prst="rect">
            <a:avLst/>
          </a:prstGeom>
          <a:noFill/>
        </p:spPr>
        <p:txBody>
          <a:bodyPr wrap="square" rtlCol="0">
            <a:spAutoFit/>
          </a:bodyPr>
          <a:lstStyle/>
          <a:p>
            <a:r>
              <a:rPr lang="en-US" sz="4400" b="1" dirty="0"/>
              <a:t>Demo or hands on training</a:t>
            </a:r>
          </a:p>
        </p:txBody>
      </p:sp>
      <p:pic>
        <p:nvPicPr>
          <p:cNvPr id="3" name="Picture 2" descr="The Database for Annotation, Visualization and Integrated Discovery">
            <a:extLst>
              <a:ext uri="{FF2B5EF4-FFF2-40B4-BE49-F238E27FC236}">
                <a16:creationId xmlns:a16="http://schemas.microsoft.com/office/drawing/2014/main" id="{618FC590-964F-4240-A35C-09C4DFE8A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4672" y="1044962"/>
            <a:ext cx="3629025" cy="60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6C9D09-42FD-433B-870D-ECC679187340}"/>
              </a:ext>
            </a:extLst>
          </p:cNvPr>
          <p:cNvSpPr txBox="1"/>
          <p:nvPr/>
        </p:nvSpPr>
        <p:spPr>
          <a:xfrm>
            <a:off x="5277394" y="4305717"/>
            <a:ext cx="2736303" cy="369332"/>
          </a:xfrm>
          <a:prstGeom prst="rect">
            <a:avLst/>
          </a:prstGeom>
          <a:noFill/>
        </p:spPr>
        <p:txBody>
          <a:bodyPr wrap="square">
            <a:spAutoFit/>
          </a:bodyPr>
          <a:lstStyle/>
          <a:p>
            <a:r>
              <a:rPr lang="en-US" dirty="0">
                <a:hlinkClick r:id="rId3"/>
              </a:rPr>
              <a:t>https://david.ncifcrf.gov/</a:t>
            </a:r>
            <a:endParaRPr lang="en-US" dirty="0"/>
          </a:p>
        </p:txBody>
      </p:sp>
    </p:spTree>
    <p:extLst>
      <p:ext uri="{BB962C8B-B14F-4D97-AF65-F5344CB8AC3E}">
        <p14:creationId xmlns:p14="http://schemas.microsoft.com/office/powerpoint/2010/main" val="2438299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7F050-E321-6F9C-8315-73CAFB866E26}"/>
              </a:ext>
            </a:extLst>
          </p:cNvPr>
          <p:cNvSpPr txBox="1"/>
          <p:nvPr/>
        </p:nvSpPr>
        <p:spPr>
          <a:xfrm>
            <a:off x="4336868" y="339635"/>
            <a:ext cx="4441372" cy="461665"/>
          </a:xfrm>
          <a:prstGeom prst="rect">
            <a:avLst/>
          </a:prstGeom>
          <a:noFill/>
        </p:spPr>
        <p:txBody>
          <a:bodyPr wrap="square" rtlCol="0">
            <a:spAutoFit/>
          </a:bodyPr>
          <a:lstStyle/>
          <a:p>
            <a:r>
              <a:rPr lang="en-US" sz="2400" b="1" dirty="0"/>
              <a:t>Steps to run DAVID</a:t>
            </a:r>
          </a:p>
        </p:txBody>
      </p:sp>
      <p:sp>
        <p:nvSpPr>
          <p:cNvPr id="3" name="TextBox 2">
            <a:extLst>
              <a:ext uri="{FF2B5EF4-FFF2-40B4-BE49-F238E27FC236}">
                <a16:creationId xmlns:a16="http://schemas.microsoft.com/office/drawing/2014/main" id="{B41D6D19-0CCA-8F64-6C4F-B870FC366F76}"/>
              </a:ext>
            </a:extLst>
          </p:cNvPr>
          <p:cNvSpPr txBox="1"/>
          <p:nvPr/>
        </p:nvSpPr>
        <p:spPr>
          <a:xfrm>
            <a:off x="474617" y="948690"/>
            <a:ext cx="9814560" cy="5909310"/>
          </a:xfrm>
          <a:prstGeom prst="rect">
            <a:avLst/>
          </a:prstGeom>
          <a:noFill/>
        </p:spPr>
        <p:txBody>
          <a:bodyPr wrap="square" rtlCol="0">
            <a:spAutoFit/>
          </a:bodyPr>
          <a:lstStyle/>
          <a:p>
            <a:r>
              <a:rPr lang="en-US" dirty="0"/>
              <a:t>1: selected a group of genes based on results from DESeq2 (</a:t>
            </a:r>
            <a:r>
              <a:rPr lang="en-US" sz="1800" dirty="0">
                <a:effectLst/>
                <a:latin typeface="Calibri" panose="020F0502020204030204" pitchFamily="34" charset="0"/>
                <a:ea typeface="DengXian" panose="02010600030101010101" pitchFamily="2" charset="-122"/>
                <a:cs typeface="Times New Roman" panose="02020603050405020304" pitchFamily="18" charset="0"/>
              </a:rPr>
              <a:t>…DESeq2_results_report.txt from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GenePattern</a:t>
            </a:r>
            <a:r>
              <a:rPr lang="en-US" sz="1800" dirty="0">
                <a:effectLst/>
                <a:latin typeface="Calibri" panose="020F0502020204030204" pitchFamily="34" charset="0"/>
                <a:ea typeface="DengXian" panose="02010600030101010101" pitchFamily="2" charset="-122"/>
                <a:cs typeface="Times New Roman" panose="02020603050405020304" pitchFamily="18" charset="0"/>
              </a:rPr>
              <a:t> with DESeq2 module)</a:t>
            </a:r>
            <a:r>
              <a:rPr lang="en-US" dirty="0"/>
              <a:t>. Usually filter genes first based on  </a:t>
            </a:r>
            <a:r>
              <a:rPr lang="en-US" dirty="0" err="1"/>
              <a:t>padj</a:t>
            </a:r>
            <a:r>
              <a:rPr lang="en-US" dirty="0"/>
              <a:t> less than 0.05. You can then further filter gene list by absolute value of log2FoldChange. A list of couple of hundreds gene is a good number to run DAVID. </a:t>
            </a:r>
          </a:p>
          <a:p>
            <a:endParaRPr lang="en-US" dirty="0"/>
          </a:p>
          <a:p>
            <a:r>
              <a:rPr lang="en-US" dirty="0"/>
              <a:t>2: </a:t>
            </a:r>
            <a:r>
              <a:rPr lang="en-US" dirty="0">
                <a:hlinkClick r:id="rId2"/>
              </a:rPr>
              <a:t>https://david.ncifcrf.gov/</a:t>
            </a:r>
            <a:endParaRPr lang="en-US" dirty="0"/>
          </a:p>
          <a:p>
            <a:endParaRPr lang="en-US" dirty="0"/>
          </a:p>
          <a:p>
            <a:r>
              <a:rPr lang="en-US" dirty="0"/>
              <a:t>3: “Start Analysis”, “Upload”, copy and paste gene names to “step1: Enter Gene List” “A: Paste a list”.</a:t>
            </a:r>
          </a:p>
          <a:p>
            <a:endParaRPr lang="en-US" dirty="0"/>
          </a:p>
          <a:p>
            <a:r>
              <a:rPr lang="en-US" dirty="0"/>
              <a:t>4: “step 2: select identifier”, select “OFFICIAL_GENE_SYMBOL”.</a:t>
            </a:r>
          </a:p>
          <a:p>
            <a:endParaRPr lang="en-US" dirty="0"/>
          </a:p>
          <a:p>
            <a:r>
              <a:rPr lang="en-US" dirty="0"/>
              <a:t>5:  “step 2a: Select species”, please type in “Homo sapiens”.</a:t>
            </a:r>
          </a:p>
          <a:p>
            <a:endParaRPr lang="en-US" dirty="0"/>
          </a:p>
          <a:p>
            <a:r>
              <a:rPr lang="en-US" dirty="0"/>
              <a:t>6: “step 3: list type”, please select “gene list”.</a:t>
            </a:r>
          </a:p>
          <a:p>
            <a:endParaRPr lang="en-US" dirty="0"/>
          </a:p>
          <a:p>
            <a:r>
              <a:rPr lang="en-US" dirty="0"/>
              <a:t>7: “step 4 submit list”, hit “Submit List”.</a:t>
            </a:r>
          </a:p>
          <a:p>
            <a:endParaRPr lang="en-US" dirty="0"/>
          </a:p>
          <a:p>
            <a:r>
              <a:rPr lang="en-US" dirty="0"/>
              <a:t>8: for results, please click “Functional Annotation Tool”, select “Pathways”, click “Chart” of the “KEGG_PATHWAY” to check.</a:t>
            </a:r>
          </a:p>
          <a:p>
            <a:endParaRPr lang="en-US" dirty="0"/>
          </a:p>
          <a:p>
            <a:endParaRPr lang="en-US" dirty="0"/>
          </a:p>
        </p:txBody>
      </p:sp>
    </p:spTree>
    <p:extLst>
      <p:ext uri="{BB962C8B-B14F-4D97-AF65-F5344CB8AC3E}">
        <p14:creationId xmlns:p14="http://schemas.microsoft.com/office/powerpoint/2010/main" val="85892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7C95F2-2ACB-4757-8D1C-E3EE1EA2F88E}"/>
              </a:ext>
            </a:extLst>
          </p:cNvPr>
          <p:cNvPicPr>
            <a:picLocks noChangeAspect="1"/>
          </p:cNvPicPr>
          <p:nvPr/>
        </p:nvPicPr>
        <p:blipFill>
          <a:blip r:embed="rId2"/>
          <a:stretch>
            <a:fillRect/>
          </a:stretch>
        </p:blipFill>
        <p:spPr>
          <a:xfrm>
            <a:off x="242887" y="1357954"/>
            <a:ext cx="4273027" cy="3814121"/>
          </a:xfrm>
          <a:prstGeom prst="rect">
            <a:avLst/>
          </a:prstGeom>
        </p:spPr>
      </p:pic>
      <p:sp>
        <p:nvSpPr>
          <p:cNvPr id="4" name="TextBox 3">
            <a:extLst>
              <a:ext uri="{FF2B5EF4-FFF2-40B4-BE49-F238E27FC236}">
                <a16:creationId xmlns:a16="http://schemas.microsoft.com/office/drawing/2014/main" id="{373726B2-0D91-42B3-998F-9333B358346A}"/>
              </a:ext>
            </a:extLst>
          </p:cNvPr>
          <p:cNvSpPr txBox="1"/>
          <p:nvPr/>
        </p:nvSpPr>
        <p:spPr>
          <a:xfrm>
            <a:off x="1203062" y="657225"/>
            <a:ext cx="2352675" cy="369332"/>
          </a:xfrm>
          <a:prstGeom prst="rect">
            <a:avLst/>
          </a:prstGeom>
          <a:noFill/>
        </p:spPr>
        <p:txBody>
          <a:bodyPr wrap="square" rtlCol="0">
            <a:spAutoFit/>
          </a:bodyPr>
          <a:lstStyle/>
          <a:p>
            <a:r>
              <a:rPr lang="en-US" dirty="0"/>
              <a:t>DAVID: data input</a:t>
            </a:r>
          </a:p>
        </p:txBody>
      </p:sp>
      <p:pic>
        <p:nvPicPr>
          <p:cNvPr id="6" name="Picture 5">
            <a:extLst>
              <a:ext uri="{FF2B5EF4-FFF2-40B4-BE49-F238E27FC236}">
                <a16:creationId xmlns:a16="http://schemas.microsoft.com/office/drawing/2014/main" id="{6B464EE3-1044-45D6-8A06-9088EC0CE890}"/>
              </a:ext>
            </a:extLst>
          </p:cNvPr>
          <p:cNvPicPr>
            <a:picLocks noChangeAspect="1"/>
          </p:cNvPicPr>
          <p:nvPr/>
        </p:nvPicPr>
        <p:blipFill>
          <a:blip r:embed="rId3"/>
          <a:stretch>
            <a:fillRect/>
          </a:stretch>
        </p:blipFill>
        <p:spPr>
          <a:xfrm>
            <a:off x="6200775" y="584995"/>
            <a:ext cx="4419600" cy="3204883"/>
          </a:xfrm>
          <a:prstGeom prst="rect">
            <a:avLst/>
          </a:prstGeom>
        </p:spPr>
      </p:pic>
      <p:sp>
        <p:nvSpPr>
          <p:cNvPr id="7" name="Arrow: Right 6">
            <a:extLst>
              <a:ext uri="{FF2B5EF4-FFF2-40B4-BE49-F238E27FC236}">
                <a16:creationId xmlns:a16="http://schemas.microsoft.com/office/drawing/2014/main" id="{E4F0ED4D-E4A7-4BB1-88FC-169F54EB9800}"/>
              </a:ext>
            </a:extLst>
          </p:cNvPr>
          <p:cNvSpPr/>
          <p:nvPr/>
        </p:nvSpPr>
        <p:spPr>
          <a:xfrm>
            <a:off x="4724400" y="2676525"/>
            <a:ext cx="1171575"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18B475F-7164-48FC-89B5-DCC02EAAB94E}"/>
              </a:ext>
            </a:extLst>
          </p:cNvPr>
          <p:cNvSpPr txBox="1"/>
          <p:nvPr/>
        </p:nvSpPr>
        <p:spPr>
          <a:xfrm>
            <a:off x="4724400" y="2264229"/>
            <a:ext cx="1084217" cy="369332"/>
          </a:xfrm>
          <a:prstGeom prst="rect">
            <a:avLst/>
          </a:prstGeom>
          <a:noFill/>
        </p:spPr>
        <p:txBody>
          <a:bodyPr wrap="square" rtlCol="0">
            <a:spAutoFit/>
          </a:bodyPr>
          <a:lstStyle/>
          <a:p>
            <a:r>
              <a:rPr lang="en-US" dirty="0"/>
              <a:t>results</a:t>
            </a:r>
          </a:p>
        </p:txBody>
      </p:sp>
      <p:sp>
        <p:nvSpPr>
          <p:cNvPr id="9" name="Oval 8">
            <a:extLst>
              <a:ext uri="{FF2B5EF4-FFF2-40B4-BE49-F238E27FC236}">
                <a16:creationId xmlns:a16="http://schemas.microsoft.com/office/drawing/2014/main" id="{2A4814DB-128D-4C7E-827C-D96F5E503CDC}"/>
              </a:ext>
            </a:extLst>
          </p:cNvPr>
          <p:cNvSpPr/>
          <p:nvPr/>
        </p:nvSpPr>
        <p:spPr>
          <a:xfrm>
            <a:off x="7419703" y="2063931"/>
            <a:ext cx="1018903" cy="78378"/>
          </a:xfrm>
          <a:prstGeom prst="ellipse">
            <a:avLst/>
          </a:prstGeom>
          <a:noFill/>
          <a:ln w="1270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73D820C-5F90-44AB-8729-46BEF1518CEC}"/>
              </a:ext>
            </a:extLst>
          </p:cNvPr>
          <p:cNvCxnSpPr>
            <a:stCxn id="9" idx="4"/>
          </p:cNvCxnSpPr>
          <p:nvPr/>
        </p:nvCxnSpPr>
        <p:spPr>
          <a:xfrm flipH="1">
            <a:off x="7786540" y="2142309"/>
            <a:ext cx="142615" cy="197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DEDFE48-5E60-4691-BDBA-77F181076EA8}"/>
              </a:ext>
            </a:extLst>
          </p:cNvPr>
          <p:cNvPicPr>
            <a:picLocks noChangeAspect="1"/>
          </p:cNvPicPr>
          <p:nvPr/>
        </p:nvPicPr>
        <p:blipFill>
          <a:blip r:embed="rId4"/>
          <a:stretch>
            <a:fillRect/>
          </a:stretch>
        </p:blipFill>
        <p:spPr>
          <a:xfrm>
            <a:off x="5023894" y="4119513"/>
            <a:ext cx="3414712" cy="2643052"/>
          </a:xfrm>
          <a:prstGeom prst="rect">
            <a:avLst/>
          </a:prstGeom>
        </p:spPr>
      </p:pic>
      <p:sp>
        <p:nvSpPr>
          <p:cNvPr id="14" name="TextBox 13">
            <a:extLst>
              <a:ext uri="{FF2B5EF4-FFF2-40B4-BE49-F238E27FC236}">
                <a16:creationId xmlns:a16="http://schemas.microsoft.com/office/drawing/2014/main" id="{5AC3DDB9-3C5B-4AC2-847C-87672D718293}"/>
              </a:ext>
            </a:extLst>
          </p:cNvPr>
          <p:cNvSpPr txBox="1"/>
          <p:nvPr/>
        </p:nvSpPr>
        <p:spPr>
          <a:xfrm>
            <a:off x="2507531" y="5882326"/>
            <a:ext cx="259237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BP: biological processes</a:t>
            </a:r>
          </a:p>
          <a:p>
            <a:pPr marL="285750" indent="-285750">
              <a:buFont typeface="Arial" panose="020B0604020202020204" pitchFamily="34" charset="0"/>
              <a:buChar char="•"/>
            </a:pPr>
            <a:r>
              <a:rPr lang="en-US" sz="1400" dirty="0"/>
              <a:t>CC: cellular components</a:t>
            </a:r>
          </a:p>
          <a:p>
            <a:pPr marL="285750" indent="-285750">
              <a:buFont typeface="Arial" panose="020B0604020202020204" pitchFamily="34" charset="0"/>
              <a:buChar char="•"/>
            </a:pPr>
            <a:r>
              <a:rPr lang="en-US" sz="1400" dirty="0"/>
              <a:t>MF: molecular functions</a:t>
            </a:r>
          </a:p>
        </p:txBody>
      </p:sp>
      <p:pic>
        <p:nvPicPr>
          <p:cNvPr id="18" name="Picture 17">
            <a:extLst>
              <a:ext uri="{FF2B5EF4-FFF2-40B4-BE49-F238E27FC236}">
                <a16:creationId xmlns:a16="http://schemas.microsoft.com/office/drawing/2014/main" id="{F315FE65-72AB-43E5-8917-1F37DC8733EC}"/>
              </a:ext>
            </a:extLst>
          </p:cNvPr>
          <p:cNvPicPr>
            <a:picLocks noChangeAspect="1"/>
          </p:cNvPicPr>
          <p:nvPr/>
        </p:nvPicPr>
        <p:blipFill>
          <a:blip r:embed="rId5"/>
          <a:stretch>
            <a:fillRect/>
          </a:stretch>
        </p:blipFill>
        <p:spPr>
          <a:xfrm>
            <a:off x="8459325" y="4738687"/>
            <a:ext cx="3529012" cy="866775"/>
          </a:xfrm>
          <a:prstGeom prst="rect">
            <a:avLst/>
          </a:prstGeom>
        </p:spPr>
      </p:pic>
      <p:sp>
        <p:nvSpPr>
          <p:cNvPr id="19" name="Oval 18">
            <a:extLst>
              <a:ext uri="{FF2B5EF4-FFF2-40B4-BE49-F238E27FC236}">
                <a16:creationId xmlns:a16="http://schemas.microsoft.com/office/drawing/2014/main" id="{0C4AD2BE-B664-4739-A35E-1E6D943ACB80}"/>
              </a:ext>
            </a:extLst>
          </p:cNvPr>
          <p:cNvSpPr/>
          <p:nvPr/>
        </p:nvSpPr>
        <p:spPr>
          <a:xfrm>
            <a:off x="7348395" y="2400279"/>
            <a:ext cx="1018903" cy="78378"/>
          </a:xfrm>
          <a:prstGeom prst="ellipse">
            <a:avLst/>
          </a:prstGeom>
          <a:noFill/>
          <a:ln w="1270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592C2972-0934-474E-9354-659B9D15FDFE}"/>
              </a:ext>
            </a:extLst>
          </p:cNvPr>
          <p:cNvCxnSpPr>
            <a:stCxn id="19" idx="6"/>
            <a:endCxn id="18" idx="0"/>
          </p:cNvCxnSpPr>
          <p:nvPr/>
        </p:nvCxnSpPr>
        <p:spPr>
          <a:xfrm>
            <a:off x="8367298" y="2439468"/>
            <a:ext cx="1856533" cy="2299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943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F99008-2BDA-4617-BC78-A5D25C53844C}"/>
              </a:ext>
            </a:extLst>
          </p:cNvPr>
          <p:cNvPicPr>
            <a:picLocks noChangeAspect="1"/>
          </p:cNvPicPr>
          <p:nvPr/>
        </p:nvPicPr>
        <p:blipFill>
          <a:blip r:embed="rId2"/>
          <a:stretch>
            <a:fillRect/>
          </a:stretch>
        </p:blipFill>
        <p:spPr>
          <a:xfrm>
            <a:off x="3867422" y="303576"/>
            <a:ext cx="4022544" cy="2035602"/>
          </a:xfrm>
          <a:prstGeom prst="rect">
            <a:avLst/>
          </a:prstGeom>
        </p:spPr>
      </p:pic>
      <p:sp>
        <p:nvSpPr>
          <p:cNvPr id="4" name="TextBox 3">
            <a:extLst>
              <a:ext uri="{FF2B5EF4-FFF2-40B4-BE49-F238E27FC236}">
                <a16:creationId xmlns:a16="http://schemas.microsoft.com/office/drawing/2014/main" id="{F3DFD007-7178-4FBB-A24E-560B6AF6083D}"/>
              </a:ext>
            </a:extLst>
          </p:cNvPr>
          <p:cNvSpPr txBox="1"/>
          <p:nvPr/>
        </p:nvSpPr>
        <p:spPr>
          <a:xfrm>
            <a:off x="1143544" y="2725149"/>
            <a:ext cx="10241824"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Company maintained, actively updated.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Not only identify significant pathway (similar to DAVID) but can also tells you whether the pathway is predicted to be activated or inhibited based on your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Can identify upstream regulators based on the downstream effects (your data), which will help you to develop actionable hypotheses.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and more…. (https://digitalinsights.qiagen.com/news/blog/discovery/the-secrets-to-pathway-analysis/)</a:t>
            </a:r>
          </a:p>
        </p:txBody>
      </p:sp>
      <p:pic>
        <p:nvPicPr>
          <p:cNvPr id="5" name="Picture 4">
            <a:extLst>
              <a:ext uri="{FF2B5EF4-FFF2-40B4-BE49-F238E27FC236}">
                <a16:creationId xmlns:a16="http://schemas.microsoft.com/office/drawing/2014/main" id="{69B20314-F9EE-484C-A036-2DFB5D6118EC}"/>
              </a:ext>
            </a:extLst>
          </p:cNvPr>
          <p:cNvPicPr>
            <a:picLocks noChangeAspect="1"/>
          </p:cNvPicPr>
          <p:nvPr/>
        </p:nvPicPr>
        <p:blipFill>
          <a:blip r:embed="rId3"/>
          <a:stretch>
            <a:fillRect/>
          </a:stretch>
        </p:blipFill>
        <p:spPr>
          <a:xfrm>
            <a:off x="3492681" y="5696443"/>
            <a:ext cx="4772025" cy="838200"/>
          </a:xfrm>
          <a:prstGeom prst="rect">
            <a:avLst/>
          </a:prstGeom>
        </p:spPr>
      </p:pic>
    </p:spTree>
    <p:extLst>
      <p:ext uri="{BB962C8B-B14F-4D97-AF65-F5344CB8AC3E}">
        <p14:creationId xmlns:p14="http://schemas.microsoft.com/office/powerpoint/2010/main" val="2052564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CE7256-757D-4851-8836-6BC277A83A3E}"/>
              </a:ext>
            </a:extLst>
          </p:cNvPr>
          <p:cNvSpPr txBox="1"/>
          <p:nvPr/>
        </p:nvSpPr>
        <p:spPr>
          <a:xfrm>
            <a:off x="3483428" y="304800"/>
            <a:ext cx="6696892" cy="523220"/>
          </a:xfrm>
          <a:prstGeom prst="rect">
            <a:avLst/>
          </a:prstGeom>
          <a:noFill/>
        </p:spPr>
        <p:txBody>
          <a:bodyPr wrap="square" rtlCol="0">
            <a:spAutoFit/>
          </a:bodyPr>
          <a:lstStyle/>
          <a:p>
            <a:r>
              <a:rPr lang="en-US" sz="2800" b="1" dirty="0"/>
              <a:t>The statistics of IPA analysis:</a:t>
            </a:r>
          </a:p>
        </p:txBody>
      </p:sp>
      <p:sp>
        <p:nvSpPr>
          <p:cNvPr id="4" name="TextBox 3">
            <a:extLst>
              <a:ext uri="{FF2B5EF4-FFF2-40B4-BE49-F238E27FC236}">
                <a16:creationId xmlns:a16="http://schemas.microsoft.com/office/drawing/2014/main" id="{7BB0D9C4-D002-46CE-8D82-DD3D27473F18}"/>
              </a:ext>
            </a:extLst>
          </p:cNvPr>
          <p:cNvSpPr txBox="1"/>
          <p:nvPr/>
        </p:nvSpPr>
        <p:spPr>
          <a:xfrm>
            <a:off x="957943" y="828020"/>
            <a:ext cx="10667999" cy="3416320"/>
          </a:xfrm>
          <a:prstGeom prst="rect">
            <a:avLst/>
          </a:prstGeom>
          <a:noFill/>
        </p:spPr>
        <p:txBody>
          <a:bodyPr wrap="square">
            <a:spAutoFit/>
          </a:bodyPr>
          <a:lstStyle/>
          <a:p>
            <a:r>
              <a:rPr lang="en-US" dirty="0"/>
              <a:t>IPA calculates two distinct statistics as part of a core analysis</a:t>
            </a:r>
          </a:p>
          <a:p>
            <a:r>
              <a:rPr lang="en-US" dirty="0"/>
              <a:t> </a:t>
            </a:r>
          </a:p>
          <a:p>
            <a:r>
              <a:rPr lang="en-US" b="1" i="1" dirty="0"/>
              <a:t>Overlapping P-value:  </a:t>
            </a:r>
          </a:p>
          <a:p>
            <a:r>
              <a:rPr lang="en-US" dirty="0"/>
              <a:t>Calculated using a Fisher’s Exact Test</a:t>
            </a:r>
          </a:p>
          <a:p>
            <a:r>
              <a:rPr lang="en-US" dirty="0"/>
              <a:t> The statistical test looks for an unexpectedly large overlap given the number of molecules in each category. The smaller the p-value the less likely that the association is random.</a:t>
            </a:r>
          </a:p>
          <a:p>
            <a:r>
              <a:rPr lang="en-US" dirty="0"/>
              <a:t> The p-value does not consider the directional effect of one molecule on another, or the direction of change of molecules in the dataset. </a:t>
            </a:r>
          </a:p>
          <a:p>
            <a:r>
              <a:rPr lang="en-US" b="1" i="1" dirty="0"/>
              <a:t>Z-score: </a:t>
            </a:r>
          </a:p>
          <a:p>
            <a:r>
              <a:rPr lang="en-US" dirty="0"/>
              <a:t>A z-score represents the non randomness of directionality of a gene set and within a gene set. Z-score thus provide a measurement of the direction of change.</a:t>
            </a:r>
          </a:p>
          <a:p>
            <a:r>
              <a:rPr lang="en-US" dirty="0"/>
              <a:t>Z-score &gt;2 or  &lt;-2 is considered significant</a:t>
            </a:r>
          </a:p>
        </p:txBody>
      </p:sp>
      <p:pic>
        <p:nvPicPr>
          <p:cNvPr id="6" name="Picture 5">
            <a:extLst>
              <a:ext uri="{FF2B5EF4-FFF2-40B4-BE49-F238E27FC236}">
                <a16:creationId xmlns:a16="http://schemas.microsoft.com/office/drawing/2014/main" id="{6B716D74-A5E6-4E18-B088-00FCBCD5D26E}"/>
              </a:ext>
            </a:extLst>
          </p:cNvPr>
          <p:cNvPicPr>
            <a:picLocks noChangeAspect="1"/>
          </p:cNvPicPr>
          <p:nvPr/>
        </p:nvPicPr>
        <p:blipFill>
          <a:blip r:embed="rId2"/>
          <a:stretch>
            <a:fillRect/>
          </a:stretch>
        </p:blipFill>
        <p:spPr>
          <a:xfrm>
            <a:off x="5956389" y="4457350"/>
            <a:ext cx="4974227" cy="2148771"/>
          </a:xfrm>
          <a:prstGeom prst="rect">
            <a:avLst/>
          </a:prstGeom>
        </p:spPr>
      </p:pic>
      <p:pic>
        <p:nvPicPr>
          <p:cNvPr id="8" name="Picture 7">
            <a:extLst>
              <a:ext uri="{FF2B5EF4-FFF2-40B4-BE49-F238E27FC236}">
                <a16:creationId xmlns:a16="http://schemas.microsoft.com/office/drawing/2014/main" id="{6B010E6E-37E3-40FE-96EF-47456247ECC0}"/>
              </a:ext>
            </a:extLst>
          </p:cNvPr>
          <p:cNvPicPr>
            <a:picLocks noChangeAspect="1"/>
          </p:cNvPicPr>
          <p:nvPr/>
        </p:nvPicPr>
        <p:blipFill>
          <a:blip r:embed="rId3"/>
          <a:stretch>
            <a:fillRect/>
          </a:stretch>
        </p:blipFill>
        <p:spPr>
          <a:xfrm>
            <a:off x="2551602" y="4409394"/>
            <a:ext cx="2487122" cy="2400650"/>
          </a:xfrm>
          <a:prstGeom prst="rect">
            <a:avLst/>
          </a:prstGeom>
        </p:spPr>
      </p:pic>
      <p:sp>
        <p:nvSpPr>
          <p:cNvPr id="9" name="Arrow: Right 8">
            <a:extLst>
              <a:ext uri="{FF2B5EF4-FFF2-40B4-BE49-F238E27FC236}">
                <a16:creationId xmlns:a16="http://schemas.microsoft.com/office/drawing/2014/main" id="{17F0B6B0-022E-43AD-8E67-7F283053751A}"/>
              </a:ext>
            </a:extLst>
          </p:cNvPr>
          <p:cNvSpPr/>
          <p:nvPr/>
        </p:nvSpPr>
        <p:spPr>
          <a:xfrm>
            <a:off x="5248275" y="5531735"/>
            <a:ext cx="447675" cy="240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589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8A8D3-E683-4E33-8C45-DEBFF0D00CBB}"/>
              </a:ext>
            </a:extLst>
          </p:cNvPr>
          <p:cNvSpPr txBox="1"/>
          <p:nvPr/>
        </p:nvSpPr>
        <p:spPr>
          <a:xfrm>
            <a:off x="2779840" y="3882339"/>
            <a:ext cx="6899564" cy="769441"/>
          </a:xfrm>
          <a:prstGeom prst="rect">
            <a:avLst/>
          </a:prstGeom>
          <a:noFill/>
        </p:spPr>
        <p:txBody>
          <a:bodyPr wrap="square" rtlCol="0">
            <a:spAutoFit/>
          </a:bodyPr>
          <a:lstStyle/>
          <a:p>
            <a:r>
              <a:rPr lang="en-US" sz="4400" b="1" dirty="0"/>
              <a:t>Demo or hands on training</a:t>
            </a:r>
          </a:p>
        </p:txBody>
      </p:sp>
      <p:pic>
        <p:nvPicPr>
          <p:cNvPr id="6" name="Picture 5">
            <a:extLst>
              <a:ext uri="{FF2B5EF4-FFF2-40B4-BE49-F238E27FC236}">
                <a16:creationId xmlns:a16="http://schemas.microsoft.com/office/drawing/2014/main" id="{A150731C-E76F-446C-A6AD-55B1BC9B5321}"/>
              </a:ext>
            </a:extLst>
          </p:cNvPr>
          <p:cNvPicPr>
            <a:picLocks noChangeAspect="1"/>
          </p:cNvPicPr>
          <p:nvPr/>
        </p:nvPicPr>
        <p:blipFill>
          <a:blip r:embed="rId2"/>
          <a:stretch>
            <a:fillRect/>
          </a:stretch>
        </p:blipFill>
        <p:spPr>
          <a:xfrm>
            <a:off x="3867422" y="1235392"/>
            <a:ext cx="4724400" cy="2390775"/>
          </a:xfrm>
          <a:prstGeom prst="rect">
            <a:avLst/>
          </a:prstGeom>
        </p:spPr>
      </p:pic>
    </p:spTree>
    <p:extLst>
      <p:ext uri="{BB962C8B-B14F-4D97-AF65-F5344CB8AC3E}">
        <p14:creationId xmlns:p14="http://schemas.microsoft.com/office/powerpoint/2010/main" val="58323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EC4CC-AD3B-4468-900F-7CC968694E38}"/>
              </a:ext>
            </a:extLst>
          </p:cNvPr>
          <p:cNvSpPr txBox="1"/>
          <p:nvPr/>
        </p:nvSpPr>
        <p:spPr>
          <a:xfrm>
            <a:off x="2373745" y="1626128"/>
            <a:ext cx="8259421" cy="461665"/>
          </a:xfrm>
          <a:prstGeom prst="rect">
            <a:avLst/>
          </a:prstGeom>
          <a:noFill/>
        </p:spPr>
        <p:txBody>
          <a:bodyPr wrap="square" rtlCol="0">
            <a:spAutoFit/>
          </a:bodyPr>
          <a:lstStyle/>
          <a:p>
            <a:r>
              <a:rPr lang="en-US" sz="2400" b="1" dirty="0"/>
              <a:t>Pathway analysis using Gene Set Enrichment Analysis (GSEA)</a:t>
            </a:r>
          </a:p>
        </p:txBody>
      </p:sp>
      <p:sp>
        <p:nvSpPr>
          <p:cNvPr id="6" name="TextBox 5">
            <a:extLst>
              <a:ext uri="{FF2B5EF4-FFF2-40B4-BE49-F238E27FC236}">
                <a16:creationId xmlns:a16="http://schemas.microsoft.com/office/drawing/2014/main" id="{4187751F-D8FB-4AAC-80FE-54510683F3F9}"/>
              </a:ext>
            </a:extLst>
          </p:cNvPr>
          <p:cNvSpPr txBox="1"/>
          <p:nvPr/>
        </p:nvSpPr>
        <p:spPr>
          <a:xfrm>
            <a:off x="2678545" y="2452438"/>
            <a:ext cx="7804728" cy="3416320"/>
          </a:xfrm>
          <a:prstGeom prst="rect">
            <a:avLst/>
          </a:prstGeom>
          <a:noFill/>
        </p:spPr>
        <p:txBody>
          <a:bodyPr wrap="square">
            <a:spAutoFit/>
          </a:bodyPr>
          <a:lstStyle/>
          <a:p>
            <a:r>
              <a:rPr lang="en-US" dirty="0"/>
              <a:t>Website:</a:t>
            </a:r>
          </a:p>
          <a:p>
            <a:r>
              <a:rPr lang="en-US" dirty="0">
                <a:hlinkClick r:id="rId2"/>
              </a:rPr>
              <a:t>https://www.gsea-msigdb.org/gsea/index.jsp</a:t>
            </a:r>
            <a:endParaRPr lang="en-US" dirty="0"/>
          </a:p>
          <a:p>
            <a:endParaRPr lang="en-US" dirty="0"/>
          </a:p>
          <a:p>
            <a:r>
              <a:rPr lang="en-US" dirty="0"/>
              <a:t>Software download:</a:t>
            </a:r>
          </a:p>
          <a:p>
            <a:r>
              <a:rPr lang="en-US" dirty="0">
                <a:hlinkClick r:id="rId3"/>
              </a:rPr>
              <a:t>http://www.gsea-msigdb.org/gsea/login.jsp</a:t>
            </a:r>
            <a:endParaRPr lang="en-US" dirty="0"/>
          </a:p>
          <a:p>
            <a:endParaRPr lang="en-US" dirty="0"/>
          </a:p>
          <a:p>
            <a:r>
              <a:rPr lang="en-US" dirty="0"/>
              <a:t>User guide:</a:t>
            </a:r>
          </a:p>
          <a:p>
            <a:r>
              <a:rPr lang="en-US" dirty="0">
                <a:hlinkClick r:id="rId4"/>
              </a:rPr>
              <a:t>https://www.gsea-msigdb.org/gsea/doc/GSEAUserGuideFrame.html</a:t>
            </a:r>
            <a:endParaRPr lang="en-US" dirty="0"/>
          </a:p>
          <a:p>
            <a:endParaRPr lang="en-US" dirty="0"/>
          </a:p>
          <a:p>
            <a:r>
              <a:rPr lang="en-US" dirty="0"/>
              <a:t>Original publication:</a:t>
            </a:r>
          </a:p>
          <a:p>
            <a:r>
              <a:rPr lang="en-US" dirty="0">
                <a:hlinkClick r:id="rId5"/>
              </a:rPr>
              <a:t>https://www.pnas.org/content/102/43/15545</a:t>
            </a:r>
            <a:endParaRPr lang="en-US" dirty="0"/>
          </a:p>
          <a:p>
            <a:endParaRPr lang="en-US" dirty="0"/>
          </a:p>
        </p:txBody>
      </p:sp>
      <p:pic>
        <p:nvPicPr>
          <p:cNvPr id="3074" name="Picture 2">
            <a:extLst>
              <a:ext uri="{FF2B5EF4-FFF2-40B4-BE49-F238E27FC236}">
                <a16:creationId xmlns:a16="http://schemas.microsoft.com/office/drawing/2014/main" id="{CB9F624F-9812-40E0-8B81-EBA325396B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4816" y="398175"/>
            <a:ext cx="189547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601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6B93CD-9103-41C6-8216-A4A31B260B7B}"/>
              </a:ext>
            </a:extLst>
          </p:cNvPr>
          <p:cNvSpPr txBox="1"/>
          <p:nvPr/>
        </p:nvSpPr>
        <p:spPr>
          <a:xfrm>
            <a:off x="3960025" y="732713"/>
            <a:ext cx="4987636" cy="461665"/>
          </a:xfrm>
          <a:prstGeom prst="rect">
            <a:avLst/>
          </a:prstGeom>
          <a:noFill/>
        </p:spPr>
        <p:txBody>
          <a:bodyPr wrap="square" rtlCol="0">
            <a:spAutoFit/>
          </a:bodyPr>
          <a:lstStyle/>
          <a:p>
            <a:r>
              <a:rPr lang="en-US" sz="2400" b="1" dirty="0"/>
              <a:t>GSEA, DAVID, and IPA</a:t>
            </a:r>
          </a:p>
        </p:txBody>
      </p:sp>
      <p:graphicFrame>
        <p:nvGraphicFramePr>
          <p:cNvPr id="2" name="Table 1">
            <a:extLst>
              <a:ext uri="{FF2B5EF4-FFF2-40B4-BE49-F238E27FC236}">
                <a16:creationId xmlns:a16="http://schemas.microsoft.com/office/drawing/2014/main" id="{84E42CD0-B577-4217-BCF1-F43DE6820BF9}"/>
              </a:ext>
            </a:extLst>
          </p:cNvPr>
          <p:cNvGraphicFramePr>
            <a:graphicFrameLocks noGrp="1"/>
          </p:cNvGraphicFramePr>
          <p:nvPr>
            <p:extLst>
              <p:ext uri="{D42A27DB-BD31-4B8C-83A1-F6EECF244321}">
                <p14:modId xmlns:p14="http://schemas.microsoft.com/office/powerpoint/2010/main" val="3318488917"/>
              </p:ext>
            </p:extLst>
          </p:nvPr>
        </p:nvGraphicFramePr>
        <p:xfrm>
          <a:off x="803365" y="2022717"/>
          <a:ext cx="10708548" cy="1931247"/>
        </p:xfrm>
        <a:graphic>
          <a:graphicData uri="http://schemas.openxmlformats.org/drawingml/2006/table">
            <a:tbl>
              <a:tblPr/>
              <a:tblGrid>
                <a:gridCol w="414049">
                  <a:extLst>
                    <a:ext uri="{9D8B030D-6E8A-4147-A177-3AD203B41FA5}">
                      <a16:colId xmlns:a16="http://schemas.microsoft.com/office/drawing/2014/main" val="1722666417"/>
                    </a:ext>
                  </a:extLst>
                </a:gridCol>
                <a:gridCol w="799049">
                  <a:extLst>
                    <a:ext uri="{9D8B030D-6E8A-4147-A177-3AD203B41FA5}">
                      <a16:colId xmlns:a16="http://schemas.microsoft.com/office/drawing/2014/main" val="535577593"/>
                    </a:ext>
                  </a:extLst>
                </a:gridCol>
                <a:gridCol w="2024727">
                  <a:extLst>
                    <a:ext uri="{9D8B030D-6E8A-4147-A177-3AD203B41FA5}">
                      <a16:colId xmlns:a16="http://schemas.microsoft.com/office/drawing/2014/main" val="2970166170"/>
                    </a:ext>
                  </a:extLst>
                </a:gridCol>
                <a:gridCol w="1495183">
                  <a:extLst>
                    <a:ext uri="{9D8B030D-6E8A-4147-A177-3AD203B41FA5}">
                      <a16:colId xmlns:a16="http://schemas.microsoft.com/office/drawing/2014/main" val="625982914"/>
                    </a:ext>
                  </a:extLst>
                </a:gridCol>
                <a:gridCol w="3013728">
                  <a:extLst>
                    <a:ext uri="{9D8B030D-6E8A-4147-A177-3AD203B41FA5}">
                      <a16:colId xmlns:a16="http://schemas.microsoft.com/office/drawing/2014/main" val="949334551"/>
                    </a:ext>
                  </a:extLst>
                </a:gridCol>
                <a:gridCol w="1412117">
                  <a:extLst>
                    <a:ext uri="{9D8B030D-6E8A-4147-A177-3AD203B41FA5}">
                      <a16:colId xmlns:a16="http://schemas.microsoft.com/office/drawing/2014/main" val="1667507192"/>
                    </a:ext>
                  </a:extLst>
                </a:gridCol>
                <a:gridCol w="1549695">
                  <a:extLst>
                    <a:ext uri="{9D8B030D-6E8A-4147-A177-3AD203B41FA5}">
                      <a16:colId xmlns:a16="http://schemas.microsoft.com/office/drawing/2014/main" val="3423277715"/>
                    </a:ext>
                  </a:extLst>
                </a:gridCol>
              </a:tblGrid>
              <a:tr h="456680">
                <a:tc>
                  <a:txBody>
                    <a:bodyPr/>
                    <a:lstStyle/>
                    <a:p>
                      <a:pPr algn="l" fontAlgn="b"/>
                      <a:r>
                        <a:rPr lang="en-US" sz="1100" b="1" i="0" u="none" strike="noStrike" dirty="0">
                          <a:solidFill>
                            <a:srgbClr val="000000"/>
                          </a:solidFill>
                          <a:effectLst/>
                          <a:latin typeface="Calibri" panose="020F0502020204030204" pitchFamily="34" charset="0"/>
                        </a:rPr>
                        <a:t> </a:t>
                      </a:r>
                    </a:p>
                  </a:txBody>
                  <a:tcPr marL="7793" marR="7793" marT="77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1" i="0" u="none" strike="noStrike">
                          <a:solidFill>
                            <a:srgbClr val="000000"/>
                          </a:solidFill>
                          <a:effectLst/>
                          <a:latin typeface="Calibri" panose="020F0502020204030204" pitchFamily="34" charset="0"/>
                        </a:rPr>
                        <a:t>approach</a:t>
                      </a:r>
                    </a:p>
                  </a:txBody>
                  <a:tcPr marL="7793" marR="7793" marT="77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1" i="0" u="none" strike="noStrike" dirty="0">
                          <a:solidFill>
                            <a:srgbClr val="000000"/>
                          </a:solidFill>
                          <a:effectLst/>
                          <a:latin typeface="Calibri" panose="020F0502020204030204" pitchFamily="34" charset="0"/>
                        </a:rPr>
                        <a:t>analysis</a:t>
                      </a:r>
                    </a:p>
                  </a:txBody>
                  <a:tcPr marL="7793" marR="7793" marT="77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1" i="0" u="none" strike="noStrike">
                          <a:solidFill>
                            <a:srgbClr val="000000"/>
                          </a:solidFill>
                          <a:effectLst/>
                          <a:latin typeface="Calibri" panose="020F0502020204030204" pitchFamily="34" charset="0"/>
                        </a:rPr>
                        <a:t>test </a:t>
                      </a:r>
                    </a:p>
                  </a:txBody>
                  <a:tcPr marL="7793" marR="7793" marT="77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1" i="0" u="none" strike="noStrike">
                          <a:solidFill>
                            <a:srgbClr val="000000"/>
                          </a:solidFill>
                          <a:effectLst/>
                          <a:latin typeface="Calibri" panose="020F0502020204030204" pitchFamily="34" charset="0"/>
                        </a:rPr>
                        <a:t>input data</a:t>
                      </a:r>
                    </a:p>
                  </a:txBody>
                  <a:tcPr marL="7793" marR="7793" marT="77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1" i="0" u="none" strike="noStrike">
                          <a:solidFill>
                            <a:srgbClr val="000000"/>
                          </a:solidFill>
                          <a:effectLst/>
                          <a:latin typeface="Calibri" panose="020F0502020204030204" pitchFamily="34" charset="0"/>
                        </a:rPr>
                        <a:t>pro</a:t>
                      </a:r>
                    </a:p>
                  </a:txBody>
                  <a:tcPr marL="7793" marR="7793" marT="77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1" i="0" u="none" strike="noStrike">
                          <a:solidFill>
                            <a:srgbClr val="000000"/>
                          </a:solidFill>
                          <a:effectLst/>
                          <a:latin typeface="Calibri" panose="020F0502020204030204" pitchFamily="34" charset="0"/>
                        </a:rPr>
                        <a:t>con</a:t>
                      </a:r>
                    </a:p>
                  </a:txBody>
                  <a:tcPr marL="7793" marR="7793" marT="779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902389"/>
                  </a:ext>
                </a:extLst>
              </a:tr>
              <a:tr h="455392">
                <a:tc>
                  <a:txBody>
                    <a:bodyPr/>
                    <a:lstStyle/>
                    <a:p>
                      <a:pPr algn="ctr" fontAlgn="b"/>
                      <a:r>
                        <a:rPr lang="en-US" sz="1100" b="0" i="0" u="none" strike="noStrike" dirty="0">
                          <a:solidFill>
                            <a:srgbClr val="000000"/>
                          </a:solidFill>
                          <a:effectLst/>
                          <a:latin typeface="Calibri" panose="020F0502020204030204" pitchFamily="34" charset="0"/>
                        </a:rPr>
                        <a:t>GSEA</a:t>
                      </a:r>
                    </a:p>
                  </a:txBody>
                  <a:tcPr marL="7793" marR="7793" marT="7793" marB="0" anchor="ctr">
                    <a:lnL>
                      <a:noFill/>
                    </a:lnL>
                    <a:lnR>
                      <a:noFill/>
                    </a:lnR>
                    <a:lnT w="6350" cap="flat" cmpd="sng" algn="ctr">
                      <a:solidFill>
                        <a:srgbClr val="000000"/>
                      </a:solidFill>
                      <a:prstDash val="solid"/>
                      <a:round/>
                      <a:headEnd type="none" w="med" len="med"/>
                      <a:tailEnd type="none" w="med" len="med"/>
                    </a:lnT>
                    <a:lnB>
                      <a:noFill/>
                    </a:lnB>
                    <a:solidFill>
                      <a:srgbClr val="8EA9DB"/>
                    </a:solidFill>
                  </a:tcPr>
                </a:tc>
                <a:tc>
                  <a:txBody>
                    <a:bodyPr/>
                    <a:lstStyle/>
                    <a:p>
                      <a:pPr algn="ctr" fontAlgn="b"/>
                      <a:r>
                        <a:rPr lang="en-US" sz="1100" b="0" i="0" u="none" strike="noStrike" dirty="0">
                          <a:solidFill>
                            <a:srgbClr val="000000"/>
                          </a:solidFill>
                          <a:effectLst/>
                          <a:latin typeface="Calibri" panose="020F0502020204030204" pitchFamily="34" charset="0"/>
                        </a:rPr>
                        <a:t>continuous</a:t>
                      </a:r>
                    </a:p>
                  </a:txBody>
                  <a:tcPr marL="7793" marR="7793" marT="7793" marB="0" anchor="ctr">
                    <a:lnL>
                      <a:noFill/>
                    </a:lnL>
                    <a:lnR>
                      <a:noFill/>
                    </a:lnR>
                    <a:lnT w="6350" cap="flat" cmpd="sng" algn="ctr">
                      <a:solidFill>
                        <a:srgbClr val="000000"/>
                      </a:solidFill>
                      <a:prstDash val="solid"/>
                      <a:round/>
                      <a:headEnd type="none" w="med" len="med"/>
                      <a:tailEnd type="none" w="med" len="med"/>
                    </a:lnT>
                    <a:lnB>
                      <a:noFill/>
                    </a:lnB>
                    <a:solidFill>
                      <a:srgbClr val="8EA9DB"/>
                    </a:solidFill>
                  </a:tcPr>
                </a:tc>
                <a:tc>
                  <a:txBody>
                    <a:bodyPr/>
                    <a:lstStyle/>
                    <a:p>
                      <a:pPr algn="ctr" fontAlgn="b"/>
                      <a:r>
                        <a:rPr lang="en-US" sz="1100" b="0" i="0" u="none" strike="noStrike" dirty="0">
                          <a:solidFill>
                            <a:srgbClr val="000000"/>
                          </a:solidFill>
                          <a:effectLst/>
                          <a:latin typeface="Calibri" panose="020F0502020204030204" pitchFamily="34" charset="0"/>
                        </a:rPr>
                        <a:t>GSEA (gene set enrichment analysis)</a:t>
                      </a:r>
                    </a:p>
                  </a:txBody>
                  <a:tcPr marL="7793" marR="7793" marT="7793" marB="0" anchor="ctr">
                    <a:lnL>
                      <a:noFill/>
                    </a:lnL>
                    <a:lnR>
                      <a:noFill/>
                    </a:lnR>
                    <a:lnT w="6350" cap="flat" cmpd="sng" algn="ctr">
                      <a:solidFill>
                        <a:srgbClr val="000000"/>
                      </a:solidFill>
                      <a:prstDash val="solid"/>
                      <a:round/>
                      <a:headEnd type="none" w="med" len="med"/>
                      <a:tailEnd type="none" w="med" len="med"/>
                    </a:lnT>
                    <a:lnB>
                      <a:noFill/>
                    </a:lnB>
                    <a:solidFill>
                      <a:srgbClr val="8EA9DB"/>
                    </a:solidFill>
                  </a:tcPr>
                </a:tc>
                <a:tc>
                  <a:txBody>
                    <a:bodyPr/>
                    <a:lstStyle/>
                    <a:p>
                      <a:pPr algn="ctr" fontAlgn="b"/>
                      <a:r>
                        <a:rPr lang="en-US" sz="1100" b="0" i="0" u="none" strike="noStrike" dirty="0">
                          <a:solidFill>
                            <a:srgbClr val="000000"/>
                          </a:solidFill>
                          <a:effectLst/>
                          <a:latin typeface="Calibri" panose="020F0502020204030204" pitchFamily="34" charset="0"/>
                        </a:rPr>
                        <a:t>Kolmogorov-</a:t>
                      </a:r>
                      <a:r>
                        <a:rPr lang="en-US" sz="1100" b="0" i="0" u="none" strike="noStrike" dirty="0" err="1">
                          <a:solidFill>
                            <a:srgbClr val="000000"/>
                          </a:solidFill>
                          <a:effectLst/>
                          <a:latin typeface="Calibri" panose="020F0502020204030204" pitchFamily="34" charset="0"/>
                        </a:rPr>
                        <a:t>Smironov</a:t>
                      </a:r>
                      <a:endParaRPr lang="en-US" sz="1100" b="0" i="0" u="none" strike="noStrike" dirty="0">
                        <a:solidFill>
                          <a:srgbClr val="000000"/>
                        </a:solidFill>
                        <a:effectLst/>
                        <a:latin typeface="Calibri" panose="020F0502020204030204" pitchFamily="34" charset="0"/>
                      </a:endParaRPr>
                    </a:p>
                  </a:txBody>
                  <a:tcPr marL="7793" marR="7793" marT="7793" marB="0" anchor="ctr">
                    <a:lnL>
                      <a:noFill/>
                    </a:lnL>
                    <a:lnR>
                      <a:noFill/>
                    </a:lnR>
                    <a:lnT w="6350" cap="flat" cmpd="sng" algn="ctr">
                      <a:solidFill>
                        <a:srgbClr val="000000"/>
                      </a:solidFill>
                      <a:prstDash val="solid"/>
                      <a:round/>
                      <a:headEnd type="none" w="med" len="med"/>
                      <a:tailEnd type="none" w="med" len="med"/>
                    </a:lnT>
                    <a:lnB>
                      <a:noFill/>
                    </a:lnB>
                    <a:solidFill>
                      <a:srgbClr val="8EA9DB"/>
                    </a:solidFill>
                  </a:tcPr>
                </a:tc>
                <a:tc>
                  <a:txBody>
                    <a:bodyPr/>
                    <a:lstStyle/>
                    <a:p>
                      <a:pPr algn="ctr" fontAlgn="b"/>
                      <a:r>
                        <a:rPr lang="en-US" sz="1100" b="0" i="0" u="none" strike="noStrike">
                          <a:solidFill>
                            <a:srgbClr val="000000"/>
                          </a:solidFill>
                          <a:effectLst/>
                          <a:latin typeface="Calibri" panose="020F0502020204030204" pitchFamily="34" charset="0"/>
                        </a:rPr>
                        <a:t>the whole gene list that ordered</a:t>
                      </a:r>
                    </a:p>
                  </a:txBody>
                  <a:tcPr marL="7793" marR="7793" marT="7793" marB="0" anchor="ctr">
                    <a:lnL>
                      <a:noFill/>
                    </a:lnL>
                    <a:lnR>
                      <a:noFill/>
                    </a:lnR>
                    <a:lnT w="6350" cap="flat" cmpd="sng" algn="ctr">
                      <a:solidFill>
                        <a:srgbClr val="000000"/>
                      </a:solidFill>
                      <a:prstDash val="solid"/>
                      <a:round/>
                      <a:headEnd type="none" w="med" len="med"/>
                      <a:tailEnd type="none" w="med" len="med"/>
                    </a:lnT>
                    <a:lnB>
                      <a:noFill/>
                    </a:lnB>
                    <a:solidFill>
                      <a:srgbClr val="8EA9DB"/>
                    </a:solidFill>
                  </a:tcPr>
                </a:tc>
                <a:tc>
                  <a:txBody>
                    <a:bodyPr/>
                    <a:lstStyle/>
                    <a:p>
                      <a:pPr algn="ctr" fontAlgn="b"/>
                      <a:r>
                        <a:rPr lang="en-US" sz="1100" b="0" i="0" u="none" strike="noStrike">
                          <a:solidFill>
                            <a:srgbClr val="000000"/>
                          </a:solidFill>
                          <a:effectLst/>
                          <a:latin typeface="Calibri" panose="020F0502020204030204" pitchFamily="34" charset="0"/>
                        </a:rPr>
                        <a:t>consider all genes, less bias</a:t>
                      </a:r>
                    </a:p>
                  </a:txBody>
                  <a:tcPr marL="7793" marR="7793" marT="7793" marB="0" anchor="ctr">
                    <a:lnL>
                      <a:noFill/>
                    </a:lnL>
                    <a:lnR>
                      <a:noFill/>
                    </a:lnR>
                    <a:lnT w="6350" cap="flat" cmpd="sng" algn="ctr">
                      <a:solidFill>
                        <a:srgbClr val="000000"/>
                      </a:solidFill>
                      <a:prstDash val="solid"/>
                      <a:round/>
                      <a:headEnd type="none" w="med" len="med"/>
                      <a:tailEnd type="none" w="med" len="med"/>
                    </a:lnT>
                    <a:lnB>
                      <a:noFill/>
                    </a:lnB>
                    <a:solidFill>
                      <a:srgbClr val="8EA9DB"/>
                    </a:solidFill>
                  </a:tcPr>
                </a:tc>
                <a:tc>
                  <a:txBody>
                    <a:bodyPr/>
                    <a:lstStyle/>
                    <a:p>
                      <a:pPr algn="ctr" fontAlgn="b"/>
                      <a:r>
                        <a:rPr lang="en-US" sz="1100" b="0" i="0" u="none" strike="noStrike" dirty="0">
                          <a:solidFill>
                            <a:srgbClr val="000000"/>
                          </a:solidFill>
                          <a:effectLst/>
                          <a:latin typeface="Calibri" panose="020F0502020204030204" pitchFamily="34" charset="0"/>
                        </a:rPr>
                        <a:t>time and resources consuming</a:t>
                      </a:r>
                    </a:p>
                  </a:txBody>
                  <a:tcPr marL="7793" marR="7793" marT="7793" marB="0" anchor="ctr">
                    <a:lnL>
                      <a:noFill/>
                    </a:lnL>
                    <a:lnR>
                      <a:noFill/>
                    </a:lnR>
                    <a:lnT w="6350" cap="flat" cmpd="sng" algn="ctr">
                      <a:solidFill>
                        <a:srgbClr val="000000"/>
                      </a:solidFill>
                      <a:prstDash val="solid"/>
                      <a:round/>
                      <a:headEnd type="none" w="med" len="med"/>
                      <a:tailEnd type="none" w="med" len="med"/>
                    </a:lnT>
                    <a:lnB>
                      <a:noFill/>
                    </a:lnB>
                    <a:solidFill>
                      <a:srgbClr val="8EA9DB"/>
                    </a:solidFill>
                  </a:tcPr>
                </a:tc>
                <a:extLst>
                  <a:ext uri="{0D108BD9-81ED-4DB2-BD59-A6C34878D82A}">
                    <a16:rowId xmlns:a16="http://schemas.microsoft.com/office/drawing/2014/main" val="3000772155"/>
                  </a:ext>
                </a:extLst>
              </a:tr>
              <a:tr h="487680">
                <a:tc>
                  <a:txBody>
                    <a:bodyPr/>
                    <a:lstStyle/>
                    <a:p>
                      <a:pPr algn="ctr" fontAlgn="b"/>
                      <a:r>
                        <a:rPr lang="en-US" sz="1100" b="0" i="0" u="none" strike="noStrike">
                          <a:solidFill>
                            <a:srgbClr val="000000"/>
                          </a:solidFill>
                          <a:effectLst/>
                          <a:latin typeface="Calibri" panose="020F0502020204030204" pitchFamily="34" charset="0"/>
                        </a:rPr>
                        <a:t>DAVID</a:t>
                      </a:r>
                    </a:p>
                  </a:txBody>
                  <a:tcPr marL="7793" marR="7793" marT="7793" marB="0" anchor="ctr">
                    <a:lnL>
                      <a:noFill/>
                    </a:lnL>
                    <a:lnR>
                      <a:noFill/>
                    </a:lnR>
                    <a:lnT>
                      <a:noFill/>
                    </a:lnT>
                    <a:lnB>
                      <a:noFill/>
                    </a:lnB>
                    <a:solidFill>
                      <a:srgbClr val="A9D08E"/>
                    </a:solidFill>
                  </a:tcPr>
                </a:tc>
                <a:tc>
                  <a:txBody>
                    <a:bodyPr/>
                    <a:lstStyle/>
                    <a:p>
                      <a:pPr algn="ctr" fontAlgn="b"/>
                      <a:r>
                        <a:rPr lang="en-US" sz="1100" b="0" i="0" u="none" strike="noStrike" dirty="0">
                          <a:solidFill>
                            <a:srgbClr val="000000"/>
                          </a:solidFill>
                          <a:effectLst/>
                          <a:latin typeface="Calibri" panose="020F0502020204030204" pitchFamily="34" charset="0"/>
                        </a:rPr>
                        <a:t>discrete </a:t>
                      </a:r>
                    </a:p>
                  </a:txBody>
                  <a:tcPr marL="7793" marR="7793" marT="7793" marB="0" anchor="ctr">
                    <a:lnL>
                      <a:noFill/>
                    </a:lnL>
                    <a:lnR>
                      <a:noFill/>
                    </a:lnR>
                    <a:lnT>
                      <a:noFill/>
                    </a:lnT>
                    <a:lnB>
                      <a:noFill/>
                    </a:lnB>
                    <a:solidFill>
                      <a:srgbClr val="A9D08E"/>
                    </a:solidFill>
                  </a:tcPr>
                </a:tc>
                <a:tc>
                  <a:txBody>
                    <a:bodyPr/>
                    <a:lstStyle/>
                    <a:p>
                      <a:pPr algn="ctr" fontAlgn="b"/>
                      <a:r>
                        <a:rPr lang="en-US" sz="1100" b="0" i="0" u="none" strike="noStrike" dirty="0">
                          <a:solidFill>
                            <a:srgbClr val="000000"/>
                          </a:solidFill>
                          <a:effectLst/>
                          <a:latin typeface="Calibri" panose="020F0502020204030204" pitchFamily="34" charset="0"/>
                        </a:rPr>
                        <a:t>ORA (over representation analysis)</a:t>
                      </a:r>
                    </a:p>
                  </a:txBody>
                  <a:tcPr marL="7793" marR="7793" marT="7793" marB="0" anchor="ctr">
                    <a:lnL>
                      <a:noFill/>
                    </a:lnL>
                    <a:lnR>
                      <a:noFill/>
                    </a:lnR>
                    <a:lnT>
                      <a:noFill/>
                    </a:lnT>
                    <a:lnB>
                      <a:noFill/>
                    </a:lnB>
                    <a:solidFill>
                      <a:srgbClr val="A9D08E"/>
                    </a:solidFill>
                  </a:tcPr>
                </a:tc>
                <a:tc>
                  <a:txBody>
                    <a:bodyPr/>
                    <a:lstStyle/>
                    <a:p>
                      <a:pPr algn="ctr" fontAlgn="b"/>
                      <a:r>
                        <a:rPr lang="en-US" sz="1100" b="0" i="0" u="none" strike="noStrike" dirty="0">
                          <a:solidFill>
                            <a:srgbClr val="000000"/>
                          </a:solidFill>
                          <a:effectLst/>
                          <a:latin typeface="Calibri" panose="020F0502020204030204" pitchFamily="34" charset="0"/>
                        </a:rPr>
                        <a:t>Fisher's exact </a:t>
                      </a:r>
                    </a:p>
                  </a:txBody>
                  <a:tcPr marL="7793" marR="7793" marT="7793" marB="0" anchor="ctr">
                    <a:lnL>
                      <a:noFill/>
                    </a:lnL>
                    <a:lnR>
                      <a:noFill/>
                    </a:lnR>
                    <a:lnT>
                      <a:noFill/>
                    </a:lnT>
                    <a:lnB>
                      <a:noFill/>
                    </a:lnB>
                    <a:solidFill>
                      <a:srgbClr val="A9D08E"/>
                    </a:solidFill>
                  </a:tcPr>
                </a:tc>
                <a:tc>
                  <a:txBody>
                    <a:bodyPr/>
                    <a:lstStyle/>
                    <a:p>
                      <a:pPr algn="ctr" fontAlgn="b"/>
                      <a:r>
                        <a:rPr lang="en-US" sz="1100" b="0" i="0" u="none" strike="noStrike" dirty="0">
                          <a:solidFill>
                            <a:srgbClr val="000000"/>
                          </a:solidFill>
                          <a:effectLst/>
                          <a:latin typeface="Calibri" panose="020F0502020204030204" pitchFamily="34" charset="0"/>
                        </a:rPr>
                        <a:t>a selected gene list, e.g. DE gene with a FDR rate threshold</a:t>
                      </a:r>
                    </a:p>
                  </a:txBody>
                  <a:tcPr marL="7793" marR="7793" marT="7793" marB="0" anchor="ctr">
                    <a:lnL>
                      <a:noFill/>
                    </a:lnL>
                    <a:lnR>
                      <a:noFill/>
                    </a:lnR>
                    <a:lnT>
                      <a:noFill/>
                    </a:lnT>
                    <a:lnB>
                      <a:noFill/>
                    </a:lnB>
                    <a:solidFill>
                      <a:srgbClr val="A9D08E"/>
                    </a:solidFill>
                  </a:tcPr>
                </a:tc>
                <a:tc>
                  <a:txBody>
                    <a:bodyPr/>
                    <a:lstStyle/>
                    <a:p>
                      <a:pPr algn="ctr" fontAlgn="b"/>
                      <a:r>
                        <a:rPr lang="en-US" sz="1100" b="0" i="0" u="none" strike="noStrike" dirty="0">
                          <a:solidFill>
                            <a:srgbClr val="000000"/>
                          </a:solidFill>
                          <a:effectLst/>
                          <a:latin typeface="Calibri" panose="020F0502020204030204" pitchFamily="34" charset="0"/>
                        </a:rPr>
                        <a:t>Quick and easier</a:t>
                      </a:r>
                    </a:p>
                  </a:txBody>
                  <a:tcPr marL="7793" marR="7793" marT="7793" marB="0" anchor="ctr">
                    <a:lnL>
                      <a:noFill/>
                    </a:lnL>
                    <a:lnR>
                      <a:noFill/>
                    </a:lnR>
                    <a:lnT>
                      <a:noFill/>
                    </a:lnT>
                    <a:lnB>
                      <a:noFill/>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can be very arbitrary</a:t>
                      </a:r>
                    </a:p>
                  </a:txBody>
                  <a:tcPr marL="7793" marR="7793" marT="7793" marB="0" anchor="ctr">
                    <a:lnL>
                      <a:noFill/>
                    </a:lnL>
                    <a:lnR>
                      <a:noFill/>
                    </a:lnR>
                    <a:lnT>
                      <a:noFill/>
                    </a:lnT>
                    <a:lnB>
                      <a:noFill/>
                    </a:lnB>
                    <a:solidFill>
                      <a:srgbClr val="A9D08E"/>
                    </a:solidFill>
                  </a:tcPr>
                </a:tc>
                <a:extLst>
                  <a:ext uri="{0D108BD9-81ED-4DB2-BD59-A6C34878D82A}">
                    <a16:rowId xmlns:a16="http://schemas.microsoft.com/office/drawing/2014/main" val="3172225850"/>
                  </a:ext>
                </a:extLst>
              </a:tr>
              <a:tr h="531495">
                <a:tc>
                  <a:txBody>
                    <a:bodyPr/>
                    <a:lstStyle/>
                    <a:p>
                      <a:pPr algn="ctr" fontAlgn="b"/>
                      <a:r>
                        <a:rPr lang="en-US" sz="1100" b="0" i="0" u="none" strike="noStrike">
                          <a:solidFill>
                            <a:srgbClr val="000000"/>
                          </a:solidFill>
                          <a:effectLst/>
                          <a:latin typeface="Calibri" panose="020F0502020204030204" pitchFamily="34" charset="0"/>
                        </a:rPr>
                        <a:t>IPA</a:t>
                      </a:r>
                    </a:p>
                  </a:txBody>
                  <a:tcPr marL="7793" marR="7793" marT="7793" marB="0" anchor="ctr">
                    <a:lnL>
                      <a:noFill/>
                    </a:lnL>
                    <a:lnR>
                      <a:noFill/>
                    </a:lnR>
                    <a:lnT>
                      <a:noFill/>
                    </a:lnT>
                    <a:lnB>
                      <a:noFill/>
                    </a:lnB>
                    <a:solidFill>
                      <a:srgbClr val="8EA9DB"/>
                    </a:solidFill>
                  </a:tcPr>
                </a:tc>
                <a:tc>
                  <a:txBody>
                    <a:bodyPr/>
                    <a:lstStyle/>
                    <a:p>
                      <a:pPr algn="ctr" fontAlgn="b"/>
                      <a:r>
                        <a:rPr lang="en-US" sz="1100" b="0" i="0" u="none" strike="noStrike" dirty="0">
                          <a:solidFill>
                            <a:srgbClr val="000000"/>
                          </a:solidFill>
                          <a:effectLst/>
                          <a:latin typeface="Calibri" panose="020F0502020204030204" pitchFamily="34" charset="0"/>
                        </a:rPr>
                        <a:t>discrete </a:t>
                      </a:r>
                    </a:p>
                  </a:txBody>
                  <a:tcPr marL="7793" marR="7793" marT="7793" marB="0" anchor="ctr">
                    <a:lnL>
                      <a:noFill/>
                    </a:lnL>
                    <a:lnR>
                      <a:noFill/>
                    </a:lnR>
                    <a:lnT>
                      <a:noFill/>
                    </a:lnT>
                    <a:lnB>
                      <a:noFill/>
                    </a:lnB>
                    <a:solidFill>
                      <a:srgbClr val="8EA9DB"/>
                    </a:solidFill>
                  </a:tcPr>
                </a:tc>
                <a:tc>
                  <a:txBody>
                    <a:bodyPr/>
                    <a:lstStyle/>
                    <a:p>
                      <a:pPr algn="ctr" fontAlgn="b"/>
                      <a:r>
                        <a:rPr lang="en-US" sz="1100" b="0" i="0" u="none" strike="noStrike">
                          <a:solidFill>
                            <a:srgbClr val="000000"/>
                          </a:solidFill>
                          <a:effectLst/>
                          <a:latin typeface="Calibri" panose="020F0502020204030204" pitchFamily="34" charset="0"/>
                        </a:rPr>
                        <a:t>ORA with Z score for direction of change</a:t>
                      </a:r>
                    </a:p>
                  </a:txBody>
                  <a:tcPr marL="7793" marR="7793" marT="7793" marB="0" anchor="ctr">
                    <a:lnL>
                      <a:noFill/>
                    </a:lnL>
                    <a:lnR>
                      <a:noFill/>
                    </a:lnR>
                    <a:lnT>
                      <a:noFill/>
                    </a:lnT>
                    <a:lnB>
                      <a:noFill/>
                    </a:lnB>
                    <a:solidFill>
                      <a:srgbClr val="8EA9DB"/>
                    </a:solidFill>
                  </a:tcPr>
                </a:tc>
                <a:tc>
                  <a:txBody>
                    <a:bodyPr/>
                    <a:lstStyle/>
                    <a:p>
                      <a:pPr algn="ctr" fontAlgn="b"/>
                      <a:r>
                        <a:rPr lang="en-US" sz="1100" b="0" i="0" u="none" strike="noStrike" dirty="0">
                          <a:solidFill>
                            <a:srgbClr val="000000"/>
                          </a:solidFill>
                          <a:effectLst/>
                          <a:latin typeface="Calibri" panose="020F0502020204030204" pitchFamily="34" charset="0"/>
                        </a:rPr>
                        <a:t>Fisher's exact </a:t>
                      </a:r>
                    </a:p>
                  </a:txBody>
                  <a:tcPr marL="7793" marR="7793" marT="7793" marB="0" anchor="ctr">
                    <a:lnL>
                      <a:noFill/>
                    </a:lnL>
                    <a:lnR>
                      <a:noFill/>
                    </a:lnR>
                    <a:lnT>
                      <a:noFill/>
                    </a:lnT>
                    <a:lnB>
                      <a:noFill/>
                    </a:lnB>
                    <a:solidFill>
                      <a:srgbClr val="8EA9DB"/>
                    </a:solidFill>
                  </a:tcPr>
                </a:tc>
                <a:tc>
                  <a:txBody>
                    <a:bodyPr/>
                    <a:lstStyle/>
                    <a:p>
                      <a:pPr algn="ctr" fontAlgn="b"/>
                      <a:r>
                        <a:rPr lang="en-US" sz="1100" b="0" i="0" u="none" strike="noStrike">
                          <a:solidFill>
                            <a:srgbClr val="000000"/>
                          </a:solidFill>
                          <a:effectLst/>
                          <a:latin typeface="Calibri" panose="020F0502020204030204" pitchFamily="34" charset="0"/>
                        </a:rPr>
                        <a:t>a selected gene list with various type of value</a:t>
                      </a:r>
                    </a:p>
                  </a:txBody>
                  <a:tcPr marL="7793" marR="7793" marT="7793" marB="0" anchor="ctr">
                    <a:lnL>
                      <a:noFill/>
                    </a:lnL>
                    <a:lnR>
                      <a:noFill/>
                    </a:lnR>
                    <a:lnT>
                      <a:noFill/>
                    </a:lnT>
                    <a:lnB>
                      <a:noFill/>
                    </a:lnB>
                    <a:solidFill>
                      <a:srgbClr val="8EA9DB"/>
                    </a:solidFill>
                  </a:tcPr>
                </a:tc>
                <a:tc>
                  <a:txBody>
                    <a:bodyPr/>
                    <a:lstStyle/>
                    <a:p>
                      <a:pPr algn="ctr" fontAlgn="b"/>
                      <a:r>
                        <a:rPr lang="en-US" sz="1100" b="0" i="0" u="none" strike="noStrike" dirty="0">
                          <a:solidFill>
                            <a:srgbClr val="000000"/>
                          </a:solidFill>
                          <a:effectLst/>
                          <a:latin typeface="Calibri" panose="020F0502020204030204" pitchFamily="34" charset="0"/>
                        </a:rPr>
                        <a:t>can provide directional enrichment analysis, more function</a:t>
                      </a:r>
                    </a:p>
                  </a:txBody>
                  <a:tcPr marL="7793" marR="7793" marT="7793" marB="0" anchor="ctr">
                    <a:lnL>
                      <a:noFill/>
                    </a:lnL>
                    <a:lnR>
                      <a:noFill/>
                    </a:lnR>
                    <a:lnT>
                      <a:noFill/>
                    </a:lnT>
                    <a:lnB>
                      <a:noFill/>
                    </a:lnB>
                    <a:solidFill>
                      <a:srgbClr val="8EA9DB"/>
                    </a:solidFill>
                  </a:tcPr>
                </a:tc>
                <a:tc>
                  <a:txBody>
                    <a:bodyPr/>
                    <a:lstStyle/>
                    <a:p>
                      <a:pPr algn="ctr" fontAlgn="b"/>
                      <a:r>
                        <a:rPr lang="en-US" sz="1100" b="0" i="0" u="none" strike="noStrike" dirty="0">
                          <a:solidFill>
                            <a:srgbClr val="000000"/>
                          </a:solidFill>
                          <a:effectLst/>
                          <a:latin typeface="Calibri" panose="020F0502020204030204" pitchFamily="34" charset="0"/>
                        </a:rPr>
                        <a:t>not free, can be very arbitrary</a:t>
                      </a:r>
                    </a:p>
                  </a:txBody>
                  <a:tcPr marL="7793" marR="7793" marT="7793" marB="0" anchor="ctr">
                    <a:lnL>
                      <a:noFill/>
                    </a:lnL>
                    <a:lnR>
                      <a:noFill/>
                    </a:lnR>
                    <a:lnT>
                      <a:noFill/>
                    </a:lnT>
                    <a:lnB>
                      <a:noFill/>
                    </a:lnB>
                    <a:solidFill>
                      <a:srgbClr val="8EA9DB"/>
                    </a:solidFill>
                  </a:tcPr>
                </a:tc>
                <a:extLst>
                  <a:ext uri="{0D108BD9-81ED-4DB2-BD59-A6C34878D82A}">
                    <a16:rowId xmlns:a16="http://schemas.microsoft.com/office/drawing/2014/main" val="3690541330"/>
                  </a:ext>
                </a:extLst>
              </a:tr>
            </a:tbl>
          </a:graphicData>
        </a:graphic>
      </p:graphicFrame>
    </p:spTree>
    <p:extLst>
      <p:ext uri="{BB962C8B-B14F-4D97-AF65-F5344CB8AC3E}">
        <p14:creationId xmlns:p14="http://schemas.microsoft.com/office/powerpoint/2010/main" val="424048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2207D-FA25-4CFE-B65F-3CF69B5DFF05}"/>
              </a:ext>
            </a:extLst>
          </p:cNvPr>
          <p:cNvSpPr txBox="1"/>
          <p:nvPr/>
        </p:nvSpPr>
        <p:spPr>
          <a:xfrm>
            <a:off x="4177856" y="765387"/>
            <a:ext cx="5700889" cy="461665"/>
          </a:xfrm>
          <a:prstGeom prst="rect">
            <a:avLst/>
          </a:prstGeom>
          <a:noFill/>
        </p:spPr>
        <p:txBody>
          <a:bodyPr wrap="square" rtlCol="0">
            <a:spAutoFit/>
          </a:bodyPr>
          <a:lstStyle/>
          <a:p>
            <a:r>
              <a:rPr lang="en-US" sz="2400" b="1" dirty="0"/>
              <a:t>What GSEA can do?</a:t>
            </a:r>
          </a:p>
        </p:txBody>
      </p:sp>
      <p:sp>
        <p:nvSpPr>
          <p:cNvPr id="3" name="TextBox 2">
            <a:extLst>
              <a:ext uri="{FF2B5EF4-FFF2-40B4-BE49-F238E27FC236}">
                <a16:creationId xmlns:a16="http://schemas.microsoft.com/office/drawing/2014/main" id="{1C30E592-7CD6-4FF3-A914-543ABF5F6B2A}"/>
              </a:ext>
            </a:extLst>
          </p:cNvPr>
          <p:cNvSpPr txBox="1"/>
          <p:nvPr/>
        </p:nvSpPr>
        <p:spPr>
          <a:xfrm>
            <a:off x="2401630" y="1997839"/>
            <a:ext cx="6637867" cy="2862322"/>
          </a:xfrm>
          <a:prstGeom prst="rect">
            <a:avLst/>
          </a:prstGeom>
          <a:noFill/>
        </p:spPr>
        <p:txBody>
          <a:bodyPr wrap="square" rtlCol="0">
            <a:spAutoFit/>
          </a:bodyPr>
          <a:lstStyle/>
          <a:p>
            <a:pPr marL="285750" indent="-285750">
              <a:buFont typeface="Wingdings" panose="05000000000000000000" pitchFamily="2" charset="2"/>
              <a:buChar char="ü"/>
            </a:pPr>
            <a:r>
              <a:rPr lang="en-US" dirty="0"/>
              <a:t>Identifies sets of genes that are enriched in a particular dataset (e.g., pathway) when compared to a control.</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Unlike Gene Ontology, it does not consider only the subset of gene with significant changes in gene expression. Instead, it considers the changes in gene expression of </a:t>
            </a:r>
            <a:r>
              <a:rPr lang="en-US" dirty="0">
                <a:solidFill>
                  <a:srgbClr val="FF0000"/>
                </a:solidFill>
              </a:rPr>
              <a:t>all</a:t>
            </a:r>
            <a:r>
              <a:rPr lang="en-US" dirty="0"/>
              <a:t> genes in the dataset.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The GSEA analysis can help us find the biological cluses from our RNA-seq or microarray data.</a:t>
            </a:r>
          </a:p>
        </p:txBody>
      </p:sp>
    </p:spTree>
    <p:extLst>
      <p:ext uri="{BB962C8B-B14F-4D97-AF65-F5344CB8AC3E}">
        <p14:creationId xmlns:p14="http://schemas.microsoft.com/office/powerpoint/2010/main" val="296563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307C4F-02D8-4A81-8960-60EA61412F6C}"/>
              </a:ext>
            </a:extLst>
          </p:cNvPr>
          <p:cNvSpPr txBox="1"/>
          <p:nvPr/>
        </p:nvSpPr>
        <p:spPr>
          <a:xfrm>
            <a:off x="1616364" y="923636"/>
            <a:ext cx="8940800" cy="3785652"/>
          </a:xfrm>
          <a:prstGeom prst="rect">
            <a:avLst/>
          </a:prstGeom>
          <a:noFill/>
        </p:spPr>
        <p:txBody>
          <a:bodyPr wrap="square" rtlCol="0">
            <a:spAutoFit/>
          </a:bodyPr>
          <a:lstStyle/>
          <a:p>
            <a:pPr algn="ctr"/>
            <a:r>
              <a:rPr lang="en-US" sz="2400" b="1" dirty="0"/>
              <a:t>How the GSEA works:</a:t>
            </a:r>
          </a:p>
          <a:p>
            <a:endParaRPr lang="en-US" dirty="0"/>
          </a:p>
          <a:p>
            <a:r>
              <a:rPr lang="en-US" dirty="0"/>
              <a:t>Works on gene sets (pathways et al.). Created based on our available biological knowledge.</a:t>
            </a:r>
          </a:p>
          <a:p>
            <a:endParaRPr lang="en-US" dirty="0"/>
          </a:p>
          <a:p>
            <a:r>
              <a:rPr lang="en-US" dirty="0"/>
              <a:t>Rank genes list (data set) by a suitable metric.</a:t>
            </a:r>
          </a:p>
          <a:p>
            <a:endParaRPr lang="en-US" dirty="0"/>
          </a:p>
          <a:p>
            <a:r>
              <a:rPr lang="en-US" dirty="0"/>
              <a:t>Compute an Enrichment Score (ES) for each data set. The ES tells you the degree to which this gene set is overrepresented at the top or bottom of the ranked list of genes in the dataset.</a:t>
            </a:r>
          </a:p>
          <a:p>
            <a:endParaRPr lang="en-US" dirty="0"/>
          </a:p>
          <a:p>
            <a:r>
              <a:rPr lang="en-US" dirty="0"/>
              <a:t>Generate null distribution &amp; compute p &amp; q values for gene sets by permutation. It gives you the statistical significance of enrichment score. The q value is the one you use to filter on.</a:t>
            </a:r>
          </a:p>
          <a:p>
            <a:endParaRPr lang="en-US" dirty="0"/>
          </a:p>
          <a:p>
            <a:r>
              <a:rPr lang="en-US" dirty="0"/>
              <a:t> </a:t>
            </a:r>
          </a:p>
        </p:txBody>
      </p:sp>
      <p:sp>
        <p:nvSpPr>
          <p:cNvPr id="4" name="TextBox 3">
            <a:extLst>
              <a:ext uri="{FF2B5EF4-FFF2-40B4-BE49-F238E27FC236}">
                <a16:creationId xmlns:a16="http://schemas.microsoft.com/office/drawing/2014/main" id="{38921D2A-7710-407A-8938-D6D496829988}"/>
              </a:ext>
            </a:extLst>
          </p:cNvPr>
          <p:cNvSpPr txBox="1"/>
          <p:nvPr/>
        </p:nvSpPr>
        <p:spPr>
          <a:xfrm>
            <a:off x="4765964" y="6276262"/>
            <a:ext cx="8007927" cy="461665"/>
          </a:xfrm>
          <a:prstGeom prst="rect">
            <a:avLst/>
          </a:prstGeom>
          <a:noFill/>
        </p:spPr>
        <p:txBody>
          <a:bodyPr wrap="square">
            <a:spAutoFit/>
          </a:bodyPr>
          <a:lstStyle/>
          <a:p>
            <a:pPr algn="l"/>
            <a:r>
              <a:rPr lang="en-US" sz="1200" i="0" dirty="0">
                <a:solidFill>
                  <a:srgbClr val="000000"/>
                </a:solidFill>
                <a:effectLst/>
                <a:latin typeface="Open Sans" panose="020B0606030504020204" pitchFamily="34" charset="0"/>
              </a:rPr>
              <a:t>Gene set enrichment analysis: A knowledge-based approach for interpreting genome-wide expression profiles. Subramanian et al 2005, PNAS, 102 (43) 15545-15550</a:t>
            </a:r>
          </a:p>
        </p:txBody>
      </p:sp>
    </p:spTree>
    <p:extLst>
      <p:ext uri="{BB962C8B-B14F-4D97-AF65-F5344CB8AC3E}">
        <p14:creationId xmlns:p14="http://schemas.microsoft.com/office/powerpoint/2010/main" val="2027149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17FAAA-4E85-4486-8FA0-FDCEDCB14BD6}"/>
              </a:ext>
            </a:extLst>
          </p:cNvPr>
          <p:cNvSpPr txBox="1"/>
          <p:nvPr/>
        </p:nvSpPr>
        <p:spPr>
          <a:xfrm>
            <a:off x="4109155" y="442026"/>
            <a:ext cx="5904089" cy="461665"/>
          </a:xfrm>
          <a:prstGeom prst="rect">
            <a:avLst/>
          </a:prstGeom>
          <a:noFill/>
        </p:spPr>
        <p:txBody>
          <a:bodyPr wrap="square" rtlCol="0">
            <a:spAutoFit/>
          </a:bodyPr>
          <a:lstStyle/>
          <a:p>
            <a:r>
              <a:rPr lang="en-US" sz="2400" b="1" dirty="0"/>
              <a:t>An overview of GSEA method</a:t>
            </a:r>
          </a:p>
        </p:txBody>
      </p:sp>
      <p:sp>
        <p:nvSpPr>
          <p:cNvPr id="3" name="TextBox 2">
            <a:extLst>
              <a:ext uri="{FF2B5EF4-FFF2-40B4-BE49-F238E27FC236}">
                <a16:creationId xmlns:a16="http://schemas.microsoft.com/office/drawing/2014/main" id="{80F92891-4158-4150-BCBC-70A04B0E62A1}"/>
              </a:ext>
            </a:extLst>
          </p:cNvPr>
          <p:cNvSpPr txBox="1"/>
          <p:nvPr/>
        </p:nvSpPr>
        <p:spPr>
          <a:xfrm>
            <a:off x="8410222" y="6242756"/>
            <a:ext cx="3206045" cy="369332"/>
          </a:xfrm>
          <a:prstGeom prst="rect">
            <a:avLst/>
          </a:prstGeom>
          <a:noFill/>
        </p:spPr>
        <p:txBody>
          <a:bodyPr wrap="square" rtlCol="0">
            <a:spAutoFit/>
          </a:bodyPr>
          <a:lstStyle/>
          <a:p>
            <a:r>
              <a:rPr lang="en-US" dirty="0"/>
              <a:t>Subramanian et al. PNAS 2005</a:t>
            </a:r>
          </a:p>
        </p:txBody>
      </p:sp>
      <p:pic>
        <p:nvPicPr>
          <p:cNvPr id="5" name="Picture 4" descr="Diagram&#10;&#10;Description automatically generated">
            <a:extLst>
              <a:ext uri="{FF2B5EF4-FFF2-40B4-BE49-F238E27FC236}">
                <a16:creationId xmlns:a16="http://schemas.microsoft.com/office/drawing/2014/main" id="{786FB696-E593-44E5-B8B1-A2E558400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654" y="1454943"/>
            <a:ext cx="8368145" cy="4412889"/>
          </a:xfrm>
          <a:prstGeom prst="rect">
            <a:avLst/>
          </a:prstGeom>
        </p:spPr>
      </p:pic>
    </p:spTree>
    <p:extLst>
      <p:ext uri="{BB962C8B-B14F-4D97-AF65-F5344CB8AC3E}">
        <p14:creationId xmlns:p14="http://schemas.microsoft.com/office/powerpoint/2010/main" val="21197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D29A033-A6A1-4AB7-B5C1-8210E33C7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859" y="1140114"/>
            <a:ext cx="47625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743426-1B9C-4721-A807-D38DD04D0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40114"/>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4C0D057-A29B-4745-8052-B01149A37C7A}"/>
              </a:ext>
            </a:extLst>
          </p:cNvPr>
          <p:cNvSpPr txBox="1"/>
          <p:nvPr/>
        </p:nvSpPr>
        <p:spPr>
          <a:xfrm>
            <a:off x="3283132" y="278675"/>
            <a:ext cx="6705600" cy="461665"/>
          </a:xfrm>
          <a:prstGeom prst="rect">
            <a:avLst/>
          </a:prstGeom>
          <a:noFill/>
        </p:spPr>
        <p:txBody>
          <a:bodyPr wrap="square" rtlCol="0">
            <a:spAutoFit/>
          </a:bodyPr>
          <a:lstStyle/>
          <a:p>
            <a:pPr algn="ctr"/>
            <a:r>
              <a:rPr lang="en-US" sz="2400" b="1" dirty="0"/>
              <a:t>Gene set can enrich in two directions</a:t>
            </a:r>
          </a:p>
        </p:txBody>
      </p:sp>
    </p:spTree>
    <p:extLst>
      <p:ext uri="{BB962C8B-B14F-4D97-AF65-F5344CB8AC3E}">
        <p14:creationId xmlns:p14="http://schemas.microsoft.com/office/powerpoint/2010/main" val="273576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92AFED-F298-4CA8-AE49-A6025659E09C}"/>
              </a:ext>
            </a:extLst>
          </p:cNvPr>
          <p:cNvSpPr txBox="1"/>
          <p:nvPr/>
        </p:nvSpPr>
        <p:spPr>
          <a:xfrm>
            <a:off x="4229990" y="411414"/>
            <a:ext cx="7583055" cy="461665"/>
          </a:xfrm>
          <a:prstGeom prst="rect">
            <a:avLst/>
          </a:prstGeom>
          <a:noFill/>
        </p:spPr>
        <p:txBody>
          <a:bodyPr wrap="square" rtlCol="0">
            <a:spAutoFit/>
          </a:bodyPr>
          <a:lstStyle/>
          <a:p>
            <a:r>
              <a:rPr lang="en-US" sz="2400" b="1" dirty="0"/>
              <a:t>To run GSEA, you will need:</a:t>
            </a:r>
          </a:p>
        </p:txBody>
      </p:sp>
      <p:sp>
        <p:nvSpPr>
          <p:cNvPr id="3" name="TextBox 2">
            <a:extLst>
              <a:ext uri="{FF2B5EF4-FFF2-40B4-BE49-F238E27FC236}">
                <a16:creationId xmlns:a16="http://schemas.microsoft.com/office/drawing/2014/main" id="{B6B3DCE7-A3B0-4CC2-A0B6-8C470124B041}"/>
              </a:ext>
            </a:extLst>
          </p:cNvPr>
          <p:cNvSpPr txBox="1"/>
          <p:nvPr/>
        </p:nvSpPr>
        <p:spPr>
          <a:xfrm>
            <a:off x="1157136" y="1686742"/>
            <a:ext cx="5653240" cy="3139321"/>
          </a:xfrm>
          <a:prstGeom prst="rect">
            <a:avLst/>
          </a:prstGeom>
          <a:noFill/>
        </p:spPr>
        <p:txBody>
          <a:bodyPr wrap="square" rtlCol="0">
            <a:spAutoFit/>
          </a:bodyPr>
          <a:lstStyle/>
          <a:p>
            <a:pPr marL="342900" indent="-342900">
              <a:buFont typeface="+mj-lt"/>
              <a:buAutoNum type="arabicParenR"/>
            </a:pPr>
            <a:r>
              <a:rPr lang="en-US" dirty="0"/>
              <a:t>Software to run the analysis.</a:t>
            </a:r>
          </a:p>
          <a:p>
            <a:pPr marL="342900" indent="-342900">
              <a:buFont typeface="+mj-lt"/>
              <a:buAutoNum type="arabicParenR"/>
            </a:pPr>
            <a:endParaRPr lang="en-US" dirty="0"/>
          </a:p>
          <a:p>
            <a:pPr marL="342900" indent="-342900">
              <a:buFont typeface="+mj-lt"/>
              <a:buAutoNum type="arabicParenR"/>
            </a:pPr>
            <a:r>
              <a:rPr lang="en-US" dirty="0"/>
              <a:t>Data set: </a:t>
            </a:r>
            <a:r>
              <a:rPr lang="en-US" b="0" i="0" dirty="0">
                <a:solidFill>
                  <a:srgbClr val="000000"/>
                </a:solidFill>
                <a:effectLst/>
              </a:rPr>
              <a:t> a gene expression dataset in GCT/TXT format &amp; the corresponding sample annotations in CLS format</a:t>
            </a:r>
            <a:endParaRPr lang="en-US" dirty="0"/>
          </a:p>
          <a:p>
            <a:pPr marL="342900" indent="-342900">
              <a:buFont typeface="+mj-lt"/>
              <a:buAutoNum type="arabicParenR"/>
            </a:pPr>
            <a:endParaRPr lang="en-US" dirty="0"/>
          </a:p>
          <a:p>
            <a:pPr marL="342900" indent="-342900">
              <a:buFont typeface="+mj-lt"/>
              <a:buAutoNum type="arabicParenR"/>
            </a:pPr>
            <a:r>
              <a:rPr lang="en-US" dirty="0"/>
              <a:t>Gene sets: </a:t>
            </a:r>
            <a:r>
              <a:rPr lang="en-US" b="0" i="0" dirty="0">
                <a:solidFill>
                  <a:srgbClr val="000000"/>
                </a:solidFill>
                <a:effectLst/>
              </a:rPr>
              <a:t>a collection of gene sets in GMX/GMT/GRP format</a:t>
            </a:r>
            <a:endParaRPr lang="en-US" dirty="0"/>
          </a:p>
          <a:p>
            <a:pPr marL="342900" indent="-342900">
              <a:buFont typeface="+mj-lt"/>
              <a:buAutoNum type="arabicParenR"/>
            </a:pPr>
            <a:endParaRPr lang="en-US" dirty="0"/>
          </a:p>
          <a:p>
            <a:pPr marL="342900" indent="-342900">
              <a:buFont typeface="+mj-lt"/>
              <a:buAutoNum type="arabicParenR"/>
            </a:pPr>
            <a:r>
              <a:rPr lang="en-US" dirty="0"/>
              <a:t>Setting of parameters</a:t>
            </a:r>
          </a:p>
          <a:p>
            <a:endParaRPr lang="en-US" dirty="0"/>
          </a:p>
          <a:p>
            <a:endParaRPr lang="en-US" dirty="0"/>
          </a:p>
        </p:txBody>
      </p:sp>
      <p:pic>
        <p:nvPicPr>
          <p:cNvPr id="5" name="Picture 4">
            <a:extLst>
              <a:ext uri="{FF2B5EF4-FFF2-40B4-BE49-F238E27FC236}">
                <a16:creationId xmlns:a16="http://schemas.microsoft.com/office/drawing/2014/main" id="{03E78EEF-E068-434D-B7E5-FB63BF059058}"/>
              </a:ext>
            </a:extLst>
          </p:cNvPr>
          <p:cNvPicPr>
            <a:picLocks noChangeAspect="1"/>
          </p:cNvPicPr>
          <p:nvPr/>
        </p:nvPicPr>
        <p:blipFill>
          <a:blip r:embed="rId2"/>
          <a:stretch>
            <a:fillRect/>
          </a:stretch>
        </p:blipFill>
        <p:spPr>
          <a:xfrm>
            <a:off x="7484201" y="1761036"/>
            <a:ext cx="4229100" cy="2628900"/>
          </a:xfrm>
          <a:prstGeom prst="rect">
            <a:avLst/>
          </a:prstGeom>
        </p:spPr>
      </p:pic>
    </p:spTree>
    <p:extLst>
      <p:ext uri="{BB962C8B-B14F-4D97-AF65-F5344CB8AC3E}">
        <p14:creationId xmlns:p14="http://schemas.microsoft.com/office/powerpoint/2010/main" val="423902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2358A-B984-40C3-9DFE-9BA9CB069CD9}"/>
              </a:ext>
            </a:extLst>
          </p:cNvPr>
          <p:cNvSpPr txBox="1"/>
          <p:nvPr/>
        </p:nvSpPr>
        <p:spPr>
          <a:xfrm>
            <a:off x="2568630" y="913584"/>
            <a:ext cx="7219405" cy="369332"/>
          </a:xfrm>
          <a:prstGeom prst="rect">
            <a:avLst/>
          </a:prstGeom>
          <a:noFill/>
        </p:spPr>
        <p:txBody>
          <a:bodyPr wrap="square">
            <a:spAutoFit/>
          </a:bodyPr>
          <a:lstStyle/>
          <a:p>
            <a:r>
              <a:rPr lang="en-US" dirty="0">
                <a:hlinkClick r:id="rId2"/>
              </a:rPr>
              <a:t>http://www.gsea-msigdb.org/gsea/doc/GSEAUserGuideFrame.html</a:t>
            </a:r>
            <a:endParaRPr lang="en-US" dirty="0"/>
          </a:p>
        </p:txBody>
      </p:sp>
      <p:sp>
        <p:nvSpPr>
          <p:cNvPr id="4" name="TextBox 3">
            <a:extLst>
              <a:ext uri="{FF2B5EF4-FFF2-40B4-BE49-F238E27FC236}">
                <a16:creationId xmlns:a16="http://schemas.microsoft.com/office/drawing/2014/main" id="{698A11AA-A1A8-480A-B0F7-3F19EEB170B6}"/>
              </a:ext>
            </a:extLst>
          </p:cNvPr>
          <p:cNvSpPr txBox="1"/>
          <p:nvPr/>
        </p:nvSpPr>
        <p:spPr>
          <a:xfrm>
            <a:off x="3336964" y="337461"/>
            <a:ext cx="5682739" cy="461665"/>
          </a:xfrm>
          <a:prstGeom prst="rect">
            <a:avLst/>
          </a:prstGeom>
          <a:noFill/>
        </p:spPr>
        <p:txBody>
          <a:bodyPr wrap="square" rtlCol="0">
            <a:spAutoFit/>
          </a:bodyPr>
          <a:lstStyle/>
          <a:p>
            <a:r>
              <a:rPr lang="en-US" sz="2400" b="1" dirty="0"/>
              <a:t>Data format for Data set and Gene set</a:t>
            </a:r>
          </a:p>
        </p:txBody>
      </p:sp>
      <p:sp>
        <p:nvSpPr>
          <p:cNvPr id="6" name="TextBox 5">
            <a:extLst>
              <a:ext uri="{FF2B5EF4-FFF2-40B4-BE49-F238E27FC236}">
                <a16:creationId xmlns:a16="http://schemas.microsoft.com/office/drawing/2014/main" id="{EE1EF383-11B0-4548-829B-3C3235B9FEFB}"/>
              </a:ext>
            </a:extLst>
          </p:cNvPr>
          <p:cNvSpPr txBox="1"/>
          <p:nvPr/>
        </p:nvSpPr>
        <p:spPr>
          <a:xfrm>
            <a:off x="2420982" y="4535380"/>
            <a:ext cx="7994469" cy="1754326"/>
          </a:xfrm>
          <a:prstGeom prst="rect">
            <a:avLst/>
          </a:prstGeom>
          <a:noFill/>
        </p:spPr>
        <p:txBody>
          <a:bodyPr wrap="square">
            <a:spAutoFit/>
          </a:bodyPr>
          <a:lstStyle/>
          <a:p>
            <a:r>
              <a:rPr lang="en-US" dirty="0"/>
              <a:t>Mind the autocorrect by excel for the gene name:</a:t>
            </a:r>
          </a:p>
          <a:p>
            <a:endParaRPr lang="en-US" dirty="0"/>
          </a:p>
          <a:p>
            <a:r>
              <a:rPr lang="en-US" dirty="0">
                <a:hlinkClick r:id="rId3"/>
              </a:rPr>
              <a:t>https://www.nature.com/articles/d41586-021-02211-4</a:t>
            </a:r>
            <a:endParaRPr lang="en-US" dirty="0"/>
          </a:p>
          <a:p>
            <a:endParaRPr lang="en-US" dirty="0"/>
          </a:p>
          <a:p>
            <a:r>
              <a:rPr lang="en-US" dirty="0"/>
              <a:t>e.g. human SEPT3 gene will be autocorrected to 3-sep. Either manually change to new gene name (SEPTIN3) or use ‘SEPT3 in excel to avoid autocorrection.</a:t>
            </a:r>
          </a:p>
        </p:txBody>
      </p:sp>
      <p:pic>
        <p:nvPicPr>
          <p:cNvPr id="5" name="Picture 4">
            <a:extLst>
              <a:ext uri="{FF2B5EF4-FFF2-40B4-BE49-F238E27FC236}">
                <a16:creationId xmlns:a16="http://schemas.microsoft.com/office/drawing/2014/main" id="{43345DDF-2E1C-A1E5-8BCC-562E5926223E}"/>
              </a:ext>
            </a:extLst>
          </p:cNvPr>
          <p:cNvPicPr>
            <a:picLocks noChangeAspect="1"/>
          </p:cNvPicPr>
          <p:nvPr/>
        </p:nvPicPr>
        <p:blipFill>
          <a:blip r:embed="rId4"/>
          <a:stretch>
            <a:fillRect/>
          </a:stretch>
        </p:blipFill>
        <p:spPr>
          <a:xfrm>
            <a:off x="330925" y="2191598"/>
            <a:ext cx="11530149" cy="445132"/>
          </a:xfrm>
          <a:prstGeom prst="rect">
            <a:avLst/>
          </a:prstGeom>
        </p:spPr>
      </p:pic>
      <p:sp>
        <p:nvSpPr>
          <p:cNvPr id="7" name="TextBox 6">
            <a:extLst>
              <a:ext uri="{FF2B5EF4-FFF2-40B4-BE49-F238E27FC236}">
                <a16:creationId xmlns:a16="http://schemas.microsoft.com/office/drawing/2014/main" id="{CDDD139A-95FC-136A-E901-0882840E35C5}"/>
              </a:ext>
            </a:extLst>
          </p:cNvPr>
          <p:cNvSpPr txBox="1"/>
          <p:nvPr/>
        </p:nvSpPr>
        <p:spPr>
          <a:xfrm>
            <a:off x="330925" y="1619794"/>
            <a:ext cx="2873829" cy="369332"/>
          </a:xfrm>
          <a:prstGeom prst="rect">
            <a:avLst/>
          </a:prstGeom>
          <a:noFill/>
        </p:spPr>
        <p:txBody>
          <a:bodyPr wrap="square" rtlCol="0">
            <a:spAutoFit/>
          </a:bodyPr>
          <a:lstStyle/>
          <a:p>
            <a:r>
              <a:rPr lang="en-US" dirty="0"/>
              <a:t>Expression datasets: .</a:t>
            </a:r>
            <a:r>
              <a:rPr lang="en-US" dirty="0" err="1"/>
              <a:t>gct</a:t>
            </a:r>
            <a:endParaRPr lang="en-US" dirty="0"/>
          </a:p>
        </p:txBody>
      </p:sp>
      <p:sp>
        <p:nvSpPr>
          <p:cNvPr id="8" name="TextBox 7">
            <a:extLst>
              <a:ext uri="{FF2B5EF4-FFF2-40B4-BE49-F238E27FC236}">
                <a16:creationId xmlns:a16="http://schemas.microsoft.com/office/drawing/2014/main" id="{E1342E50-0A43-0226-70FD-AA7EABF41C32}"/>
              </a:ext>
            </a:extLst>
          </p:cNvPr>
          <p:cNvSpPr txBox="1"/>
          <p:nvPr/>
        </p:nvSpPr>
        <p:spPr>
          <a:xfrm>
            <a:off x="332502" y="2753785"/>
            <a:ext cx="2873829" cy="369332"/>
          </a:xfrm>
          <a:prstGeom prst="rect">
            <a:avLst/>
          </a:prstGeom>
          <a:noFill/>
        </p:spPr>
        <p:txBody>
          <a:bodyPr wrap="square" rtlCol="0">
            <a:spAutoFit/>
          </a:bodyPr>
          <a:lstStyle/>
          <a:p>
            <a:r>
              <a:rPr lang="en-US" dirty="0"/>
              <a:t>Phonotype dataset: .</a:t>
            </a:r>
            <a:r>
              <a:rPr lang="en-US" dirty="0" err="1"/>
              <a:t>cls</a:t>
            </a:r>
            <a:endParaRPr lang="en-US" dirty="0"/>
          </a:p>
        </p:txBody>
      </p:sp>
      <p:pic>
        <p:nvPicPr>
          <p:cNvPr id="10" name="Picture 9">
            <a:extLst>
              <a:ext uri="{FF2B5EF4-FFF2-40B4-BE49-F238E27FC236}">
                <a16:creationId xmlns:a16="http://schemas.microsoft.com/office/drawing/2014/main" id="{816A5907-7F45-A095-395C-87307113EA3D}"/>
              </a:ext>
            </a:extLst>
          </p:cNvPr>
          <p:cNvPicPr>
            <a:picLocks noChangeAspect="1"/>
          </p:cNvPicPr>
          <p:nvPr/>
        </p:nvPicPr>
        <p:blipFill>
          <a:blip r:embed="rId5"/>
          <a:stretch>
            <a:fillRect/>
          </a:stretch>
        </p:blipFill>
        <p:spPr>
          <a:xfrm>
            <a:off x="330925" y="3300305"/>
            <a:ext cx="1271452" cy="448748"/>
          </a:xfrm>
          <a:prstGeom prst="rect">
            <a:avLst/>
          </a:prstGeom>
        </p:spPr>
      </p:pic>
    </p:spTree>
    <p:extLst>
      <p:ext uri="{BB962C8B-B14F-4D97-AF65-F5344CB8AC3E}">
        <p14:creationId xmlns:p14="http://schemas.microsoft.com/office/powerpoint/2010/main" val="2461027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44816</TotalTime>
  <Words>2966</Words>
  <Application>Microsoft Office PowerPoint</Application>
  <PresentationFormat>Widescreen</PresentationFormat>
  <Paragraphs>273</Paragraphs>
  <Slides>30</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3" baseType="lpstr">
      <vt:lpstr>-apple-system</vt:lpstr>
      <vt:lpstr>Harding</vt:lpstr>
      <vt:lpstr>Helvetica Neue</vt:lpstr>
      <vt:lpstr>Arial</vt:lpstr>
      <vt:lpstr>Bradley Hand ITC</vt:lpstr>
      <vt:lpstr>Calibri</vt:lpstr>
      <vt:lpstr>Calibri Light</vt:lpstr>
      <vt:lpstr>Lato</vt:lpstr>
      <vt:lpstr>Open Sans</vt:lpstr>
      <vt:lpstr>Roboto</vt:lpstr>
      <vt:lpstr>Wingdings</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Yong</dc:creator>
  <cp:lastModifiedBy>Liu, Yong</cp:lastModifiedBy>
  <cp:revision>59</cp:revision>
  <dcterms:created xsi:type="dcterms:W3CDTF">2022-01-30T15:39:37Z</dcterms:created>
  <dcterms:modified xsi:type="dcterms:W3CDTF">2023-04-05T22:25:28Z</dcterms:modified>
</cp:coreProperties>
</file>