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11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483A257-2E67-47C9-841E-00B2F780F41E}" type="datetimeFigureOut">
              <a:rPr lang="vi-VN" smtClean="0"/>
              <a:t>11/12/2020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7146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6799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22783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6688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175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78793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304818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88617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169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11/12/2020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388968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3A257-2E67-47C9-841E-00B2F780F41E}" type="datetimeFigureOut">
              <a:rPr lang="vi-VN" smtClean="0"/>
              <a:t>11/12/2020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96010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3A257-2E67-47C9-841E-00B2F780F41E}" type="datetimeFigureOut">
              <a:rPr lang="vi-VN" smtClean="0"/>
              <a:t>11/12/2020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184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3A257-2E67-47C9-841E-00B2F780F41E}" type="datetimeFigureOut">
              <a:rPr lang="vi-VN" smtClean="0"/>
              <a:t>11/12/2020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175572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3A257-2E67-47C9-841E-00B2F780F41E}" type="datetimeFigureOut">
              <a:rPr lang="vi-VN" smtClean="0"/>
              <a:t>11/12/2020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48400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3A257-2E67-47C9-841E-00B2F780F41E}" type="datetimeFigureOut">
              <a:rPr lang="vi-VN" smtClean="0"/>
              <a:t>11/12/2020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285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3A257-2E67-47C9-841E-00B2F780F41E}" type="datetimeFigureOut">
              <a:rPr lang="vi-VN" smtClean="0"/>
              <a:t>11/12/2020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7890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83A257-2E67-47C9-841E-00B2F780F41E}" type="datetimeFigureOut">
              <a:rPr lang="vi-VN" smtClean="0"/>
              <a:t>11/12/2020</a:t>
            </a:fld>
            <a:endParaRPr lang="vi-V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vi-V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A3CC167-B3C1-4F75-AFEA-DACB0C2EB0FB}" type="slidenum">
              <a:rPr lang="vi-VN" smtClean="0"/>
              <a:t>‹#›</a:t>
            </a:fld>
            <a:endParaRPr lang="vi-VN"/>
          </a:p>
        </p:txBody>
      </p:sp>
    </p:spTree>
    <p:extLst>
      <p:ext uri="{BB962C8B-B14F-4D97-AF65-F5344CB8AC3E}">
        <p14:creationId xmlns:p14="http://schemas.microsoft.com/office/powerpoint/2010/main" val="3101446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apitalbikeshare.com/system-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F7C8-FA43-44A2-BB2E-EB7E8F99C601}"/>
              </a:ext>
            </a:extLst>
          </p:cNvPr>
          <p:cNvSpPr>
            <a:spLocks noGrp="1"/>
          </p:cNvSpPr>
          <p:nvPr>
            <p:ph type="ctrTitle"/>
          </p:nvPr>
        </p:nvSpPr>
        <p:spPr>
          <a:xfrm>
            <a:off x="1524000" y="1723767"/>
            <a:ext cx="9144000" cy="1285103"/>
          </a:xfrm>
        </p:spPr>
        <p:txBody>
          <a:bodyPr>
            <a:noAutofit/>
          </a:bodyPr>
          <a:lstStyle/>
          <a:p>
            <a:pPr algn="ctr"/>
            <a:r>
              <a:rPr lang="en-US" sz="4000" dirty="0">
                <a:solidFill>
                  <a:schemeClr val="bg1">
                    <a:lumMod val="65000"/>
                    <a:lumOff val="35000"/>
                  </a:schemeClr>
                </a:solidFill>
                <a:latin typeface="Arial" panose="020B0604020202020204" pitchFamily="34" charset="0"/>
                <a:cs typeface="Arial" panose="020B0604020202020204" pitchFamily="34" charset="0"/>
              </a:rPr>
              <a:t>GIẢI THUẬT ___ </a:t>
            </a:r>
            <a:br>
              <a:rPr lang="en-US" sz="4000" dirty="0">
                <a:solidFill>
                  <a:schemeClr val="bg1">
                    <a:lumMod val="65000"/>
                    <a:lumOff val="35000"/>
                  </a:schemeClr>
                </a:solidFill>
                <a:latin typeface="Arial" panose="020B0604020202020204" pitchFamily="34" charset="0"/>
                <a:cs typeface="Arial" panose="020B0604020202020204" pitchFamily="34" charset="0"/>
              </a:rPr>
            </a:br>
            <a:r>
              <a:rPr lang="en-US" sz="4000" dirty="0">
                <a:solidFill>
                  <a:schemeClr val="bg1">
                    <a:lumMod val="65000"/>
                    <a:lumOff val="35000"/>
                  </a:schemeClr>
                </a:solidFill>
                <a:latin typeface="Arial" panose="020B0604020202020204" pitchFamily="34" charset="0"/>
                <a:cs typeface="Arial" panose="020B0604020202020204" pitchFamily="34" charset="0"/>
              </a:rPr>
              <a:t>TRÊN TẬP DỮ LIỆU BIKE-SHARING </a:t>
            </a:r>
            <a:endParaRPr lang="vi-VN" sz="4000" dirty="0">
              <a:solidFill>
                <a:schemeClr val="bg1">
                  <a:lumMod val="65000"/>
                  <a:lumOff val="3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7016C9A-BE7C-4C2D-80D7-E7ACE54FEFBA}"/>
              </a:ext>
            </a:extLst>
          </p:cNvPr>
          <p:cNvSpPr>
            <a:spLocks noGrp="1"/>
          </p:cNvSpPr>
          <p:nvPr>
            <p:ph type="subTitle" idx="1"/>
          </p:nvPr>
        </p:nvSpPr>
        <p:spPr>
          <a:xfrm>
            <a:off x="1524000" y="4855841"/>
            <a:ext cx="9144000" cy="1977461"/>
          </a:xfrm>
        </p:spPr>
        <p:txBody>
          <a:bodyPr numCol="2"/>
          <a:lstStyle/>
          <a:p>
            <a:r>
              <a:rPr lang="en-US" dirty="0" err="1">
                <a:solidFill>
                  <a:schemeClr val="bg1">
                    <a:lumMod val="50000"/>
                    <a:lumOff val="50000"/>
                  </a:schemeClr>
                </a:solidFill>
                <a:latin typeface="Arial" panose="020B0604020202020204" pitchFamily="34" charset="0"/>
                <a:cs typeface="Arial" panose="020B0604020202020204" pitchFamily="34" charset="0"/>
              </a:rPr>
              <a:t>Sinh</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viên</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thưc</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hiện</a:t>
            </a:r>
            <a:r>
              <a:rPr lang="en-US" dirty="0">
                <a:solidFill>
                  <a:schemeClr val="bg1">
                    <a:lumMod val="50000"/>
                    <a:lumOff val="50000"/>
                  </a:schemeClr>
                </a:solidFill>
                <a:latin typeface="Arial" panose="020B0604020202020204" pitchFamily="34" charset="0"/>
                <a:cs typeface="Arial" panose="020B0604020202020204" pitchFamily="34" charset="0"/>
              </a:rPr>
              <a:t>:</a:t>
            </a:r>
          </a:p>
          <a:p>
            <a:pPr marL="457200" indent="-457200">
              <a:buClr>
                <a:schemeClr val="bg1">
                  <a:lumMod val="65000"/>
                  <a:lumOff val="35000"/>
                </a:schemeClr>
              </a:buClr>
              <a:buFont typeface="Arial" panose="020B0604020202020204" pitchFamily="34" charset="0"/>
              <a:buChar char="•"/>
            </a:pPr>
            <a:r>
              <a:rPr lang="en-US" dirty="0" err="1">
                <a:solidFill>
                  <a:schemeClr val="bg1">
                    <a:lumMod val="50000"/>
                    <a:lumOff val="50000"/>
                  </a:schemeClr>
                </a:solidFill>
                <a:latin typeface="Arial" panose="020B0604020202020204" pitchFamily="34" charset="0"/>
                <a:cs typeface="Arial" panose="020B0604020202020204" pitchFamily="34" charset="0"/>
              </a:rPr>
              <a:t>Phạm</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Trí</a:t>
            </a:r>
            <a:r>
              <a:rPr lang="en-US" dirty="0">
                <a:solidFill>
                  <a:schemeClr val="bg1">
                    <a:lumMod val="50000"/>
                    <a:lumOff val="50000"/>
                  </a:schemeClr>
                </a:solidFill>
                <a:latin typeface="Arial" panose="020B0604020202020204" pitchFamily="34" charset="0"/>
                <a:cs typeface="Arial" panose="020B0604020202020204" pitchFamily="34" charset="0"/>
              </a:rPr>
              <a:t> Minh</a:t>
            </a:r>
          </a:p>
          <a:p>
            <a:pPr marL="457200" indent="-457200">
              <a:buClr>
                <a:schemeClr val="bg1">
                  <a:lumMod val="65000"/>
                  <a:lumOff val="35000"/>
                </a:schemeClr>
              </a:buClr>
              <a:buFont typeface="Arial" panose="020B0604020202020204" pitchFamily="34" charset="0"/>
              <a:buChar char="•"/>
            </a:pPr>
            <a:r>
              <a:rPr lang="en-US" dirty="0" err="1">
                <a:solidFill>
                  <a:schemeClr val="bg1">
                    <a:lumMod val="50000"/>
                    <a:lumOff val="50000"/>
                  </a:schemeClr>
                </a:solidFill>
                <a:latin typeface="Arial" panose="020B0604020202020204" pitchFamily="34" charset="0"/>
                <a:cs typeface="Arial" panose="020B0604020202020204" pitchFamily="34" charset="0"/>
              </a:rPr>
              <a:t>Nguyễn</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Hùng</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Thuận</a:t>
            </a:r>
            <a:endParaRPr lang="en-US" dirty="0">
              <a:solidFill>
                <a:schemeClr val="bg1">
                  <a:lumMod val="50000"/>
                  <a:lumOff val="50000"/>
                </a:schemeClr>
              </a:solidFill>
              <a:latin typeface="Arial" panose="020B0604020202020204" pitchFamily="34" charset="0"/>
              <a:cs typeface="Arial" panose="020B0604020202020204" pitchFamily="34" charset="0"/>
            </a:endParaRPr>
          </a:p>
          <a:p>
            <a:pPr marL="457200" indent="-457200">
              <a:buClr>
                <a:schemeClr val="bg1">
                  <a:lumMod val="65000"/>
                  <a:lumOff val="35000"/>
                </a:schemeClr>
              </a:buClr>
              <a:buFont typeface="Arial" panose="020B0604020202020204" pitchFamily="34" charset="0"/>
              <a:buChar char="•"/>
            </a:pPr>
            <a:r>
              <a:rPr lang="en-US" dirty="0" err="1">
                <a:solidFill>
                  <a:schemeClr val="bg1">
                    <a:lumMod val="50000"/>
                    <a:lumOff val="50000"/>
                  </a:schemeClr>
                </a:solidFill>
                <a:latin typeface="Arial" panose="020B0604020202020204" pitchFamily="34" charset="0"/>
                <a:cs typeface="Arial" panose="020B0604020202020204" pitchFamily="34" charset="0"/>
              </a:rPr>
              <a:t>Đặng</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Văn</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Tường</a:t>
            </a:r>
            <a:endParaRPr lang="en-US" dirty="0">
              <a:solidFill>
                <a:schemeClr val="bg1">
                  <a:lumMod val="50000"/>
                  <a:lumOff val="50000"/>
                </a:schemeClr>
              </a:solidFill>
              <a:latin typeface="Arial" panose="020B0604020202020204" pitchFamily="34" charset="0"/>
              <a:cs typeface="Arial" panose="020B0604020202020204" pitchFamily="34" charset="0"/>
            </a:endParaRPr>
          </a:p>
          <a:p>
            <a:pPr marL="508000"/>
            <a:r>
              <a:rPr lang="en-US" dirty="0" err="1">
                <a:solidFill>
                  <a:schemeClr val="bg1">
                    <a:lumMod val="50000"/>
                    <a:lumOff val="50000"/>
                  </a:schemeClr>
                </a:solidFill>
                <a:latin typeface="Arial" panose="020B0604020202020204" pitchFamily="34" charset="0"/>
                <a:cs typeface="Arial" panose="020B0604020202020204" pitchFamily="34" charset="0"/>
              </a:rPr>
              <a:t>Giảng</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viên</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hướng</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dẫn</a:t>
            </a:r>
            <a:r>
              <a:rPr lang="en-US" dirty="0">
                <a:solidFill>
                  <a:schemeClr val="bg1">
                    <a:lumMod val="50000"/>
                    <a:lumOff val="50000"/>
                  </a:schemeClr>
                </a:solidFill>
                <a:latin typeface="Arial" panose="020B0604020202020204" pitchFamily="34" charset="0"/>
                <a:cs typeface="Arial" panose="020B0604020202020204" pitchFamily="34" charset="0"/>
              </a:rPr>
              <a:t>:</a:t>
            </a:r>
          </a:p>
          <a:p>
            <a:pPr marL="508000">
              <a:buClr>
                <a:schemeClr val="bg1">
                  <a:lumMod val="50000"/>
                  <a:lumOff val="50000"/>
                </a:schemeClr>
              </a:buClr>
            </a:pPr>
            <a:r>
              <a:rPr lang="en-US" dirty="0" err="1">
                <a:solidFill>
                  <a:schemeClr val="bg1">
                    <a:lumMod val="50000"/>
                    <a:lumOff val="50000"/>
                  </a:schemeClr>
                </a:solidFill>
                <a:latin typeface="Arial" panose="020B0604020202020204" pitchFamily="34" charset="0"/>
                <a:cs typeface="Arial" panose="020B0604020202020204" pitchFamily="34" charset="0"/>
              </a:rPr>
              <a:t>Cô</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Trần</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Nguyễn</a:t>
            </a:r>
            <a:r>
              <a:rPr lang="en-US" dirty="0">
                <a:solidFill>
                  <a:schemeClr val="bg1">
                    <a:lumMod val="50000"/>
                    <a:lumOff val="50000"/>
                  </a:schemeClr>
                </a:solidFill>
                <a:latin typeface="Arial" panose="020B0604020202020204" pitchFamily="34" charset="0"/>
                <a:cs typeface="Arial" panose="020B0604020202020204" pitchFamily="34" charset="0"/>
              </a:rPr>
              <a:t> Minh </a:t>
            </a:r>
            <a:r>
              <a:rPr lang="en-US" dirty="0" err="1">
                <a:solidFill>
                  <a:schemeClr val="bg1">
                    <a:lumMod val="50000"/>
                    <a:lumOff val="50000"/>
                  </a:schemeClr>
                </a:solidFill>
                <a:latin typeface="Arial" panose="020B0604020202020204" pitchFamily="34" charset="0"/>
                <a:cs typeface="Arial" panose="020B0604020202020204" pitchFamily="34" charset="0"/>
              </a:rPr>
              <a:t>Thư</a:t>
            </a:r>
            <a:endParaRPr lang="en-US" dirty="0">
              <a:solidFill>
                <a:schemeClr val="bg1">
                  <a:lumMod val="50000"/>
                  <a:lumOff val="5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DEB778-2A0A-4348-A738-A543543BDF94}"/>
              </a:ext>
            </a:extLst>
          </p:cNvPr>
          <p:cNvSpPr txBox="1"/>
          <p:nvPr/>
        </p:nvSpPr>
        <p:spPr>
          <a:xfrm>
            <a:off x="185352" y="347724"/>
            <a:ext cx="2484976" cy="369332"/>
          </a:xfrm>
          <a:prstGeom prst="rect">
            <a:avLst/>
          </a:prstGeom>
          <a:noFill/>
        </p:spPr>
        <p:txBody>
          <a:bodyPr wrap="none" rtlCol="0">
            <a:spAutoFit/>
          </a:bodyPr>
          <a:lstStyle/>
          <a:p>
            <a:r>
              <a:rPr lang="en-US" dirty="0" err="1">
                <a:solidFill>
                  <a:schemeClr val="bg1">
                    <a:lumMod val="50000"/>
                    <a:lumOff val="50000"/>
                  </a:schemeClr>
                </a:solidFill>
                <a:latin typeface="Arial" panose="020B0604020202020204" pitchFamily="34" charset="0"/>
                <a:cs typeface="Arial" panose="020B0604020202020204" pitchFamily="34" charset="0"/>
              </a:rPr>
              <a:t>Nhóm</a:t>
            </a:r>
            <a:r>
              <a:rPr lang="en-US" dirty="0">
                <a:solidFill>
                  <a:schemeClr val="bg1">
                    <a:lumMod val="50000"/>
                    <a:lumOff val="50000"/>
                  </a:schemeClr>
                </a:solidFill>
                <a:latin typeface="Arial" panose="020B0604020202020204" pitchFamily="34" charset="0"/>
                <a:cs typeface="Arial" panose="020B0604020202020204" pitchFamily="34" charset="0"/>
              </a:rPr>
              <a:t> 4 – </a:t>
            </a:r>
            <a:r>
              <a:rPr lang="en-US" dirty="0" err="1">
                <a:solidFill>
                  <a:schemeClr val="bg1">
                    <a:lumMod val="50000"/>
                    <a:lumOff val="50000"/>
                  </a:schemeClr>
                </a:solidFill>
                <a:latin typeface="Arial" panose="020B0604020202020204" pitchFamily="34" charset="0"/>
                <a:cs typeface="Arial" panose="020B0604020202020204" pitchFamily="34" charset="0"/>
              </a:rPr>
              <a:t>Sáng</a:t>
            </a:r>
            <a:r>
              <a:rPr lang="en-US" dirty="0">
                <a:solidFill>
                  <a:schemeClr val="bg1">
                    <a:lumMod val="50000"/>
                    <a:lumOff val="50000"/>
                  </a:schemeClr>
                </a:solidFill>
                <a:latin typeface="Arial" panose="020B0604020202020204" pitchFamily="34" charset="0"/>
                <a:cs typeface="Arial" panose="020B0604020202020204" pitchFamily="34" charset="0"/>
              </a:rPr>
              <a:t> </a:t>
            </a:r>
            <a:r>
              <a:rPr lang="en-US" dirty="0" err="1">
                <a:solidFill>
                  <a:schemeClr val="bg1">
                    <a:lumMod val="50000"/>
                    <a:lumOff val="50000"/>
                  </a:schemeClr>
                </a:solidFill>
                <a:latin typeface="Arial" panose="020B0604020202020204" pitchFamily="34" charset="0"/>
                <a:cs typeface="Arial" panose="020B0604020202020204" pitchFamily="34" charset="0"/>
              </a:rPr>
              <a:t>thứ</a:t>
            </a:r>
            <a:r>
              <a:rPr lang="en-US" dirty="0">
                <a:solidFill>
                  <a:schemeClr val="bg1">
                    <a:lumMod val="50000"/>
                    <a:lumOff val="50000"/>
                  </a:schemeClr>
                </a:solidFill>
                <a:latin typeface="Arial" panose="020B0604020202020204" pitchFamily="34" charset="0"/>
                <a:cs typeface="Arial" panose="020B0604020202020204" pitchFamily="34" charset="0"/>
              </a:rPr>
              <a:t> 5</a:t>
            </a:r>
            <a:endParaRPr lang="vi-VN" dirty="0">
              <a:solidFill>
                <a:schemeClr val="bg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50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60000">
              <a:srgbClr val="2B2B2B"/>
            </a:gs>
            <a:gs pos="26000">
              <a:schemeClr val="bg2">
                <a:tint val="97000"/>
                <a:hueMod val="92000"/>
                <a:satMod val="169000"/>
                <a:lumMod val="164000"/>
              </a:schemeClr>
            </a:gs>
            <a:gs pos="92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F7C8-FA43-44A2-BB2E-EB7E8F99C601}"/>
              </a:ext>
            </a:extLst>
          </p:cNvPr>
          <p:cNvSpPr>
            <a:spLocks noGrp="1"/>
          </p:cNvSpPr>
          <p:nvPr>
            <p:ph type="ctrTitle"/>
          </p:nvPr>
        </p:nvSpPr>
        <p:spPr>
          <a:xfrm>
            <a:off x="1524000" y="1723767"/>
            <a:ext cx="9144000" cy="1285103"/>
          </a:xfrm>
        </p:spPr>
        <p:txBody>
          <a:bodyPr>
            <a:noAutofit/>
          </a:bodyPr>
          <a:lstStyle/>
          <a:p>
            <a:pPr algn="ctr"/>
            <a:r>
              <a:rPr lang="en-US" sz="4000" dirty="0">
                <a:solidFill>
                  <a:srgbClr val="FFFF00"/>
                </a:solidFill>
                <a:latin typeface="Arial" panose="020B0604020202020204" pitchFamily="34" charset="0"/>
                <a:cs typeface="Arial" panose="020B0604020202020204" pitchFamily="34" charset="0"/>
              </a:rPr>
              <a:t>GIẢI THUẬT ___ </a:t>
            </a:r>
            <a:br>
              <a:rPr lang="en-US" sz="4000" dirty="0">
                <a:solidFill>
                  <a:srgbClr val="FFFF00"/>
                </a:solidFill>
                <a:latin typeface="Arial" panose="020B0604020202020204" pitchFamily="34" charset="0"/>
                <a:cs typeface="Arial" panose="020B0604020202020204" pitchFamily="34" charset="0"/>
              </a:rPr>
            </a:br>
            <a:r>
              <a:rPr lang="en-US" sz="4000" dirty="0">
                <a:solidFill>
                  <a:srgbClr val="FFFF00"/>
                </a:solidFill>
                <a:latin typeface="Arial" panose="020B0604020202020204" pitchFamily="34" charset="0"/>
                <a:cs typeface="Arial" panose="020B0604020202020204" pitchFamily="34" charset="0"/>
              </a:rPr>
              <a:t>TRÊN TẬP DỮ LIỆU BIKE-SHARING </a:t>
            </a:r>
            <a:endParaRPr lang="vi-VN" sz="4000" dirty="0">
              <a:solidFill>
                <a:srgbClr val="FFFF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7016C9A-BE7C-4C2D-80D7-E7ACE54FEFBA}"/>
              </a:ext>
            </a:extLst>
          </p:cNvPr>
          <p:cNvSpPr>
            <a:spLocks noGrp="1"/>
          </p:cNvSpPr>
          <p:nvPr>
            <p:ph type="subTitle" idx="1"/>
          </p:nvPr>
        </p:nvSpPr>
        <p:spPr>
          <a:xfrm>
            <a:off x="1524000" y="4855841"/>
            <a:ext cx="9144000" cy="1977461"/>
          </a:xfrm>
        </p:spPr>
        <p:txBody>
          <a:bodyPr numCol="2"/>
          <a:lstStyle/>
          <a:p>
            <a:r>
              <a:rPr lang="en-US" dirty="0" err="1">
                <a:solidFill>
                  <a:srgbClr val="FFFF00"/>
                </a:solidFill>
                <a:latin typeface="Arial" panose="020B0604020202020204" pitchFamily="34" charset="0"/>
                <a:cs typeface="Arial" panose="020B0604020202020204" pitchFamily="34" charset="0"/>
              </a:rPr>
              <a:t>Sinh</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viên</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thưc</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hiện</a:t>
            </a:r>
            <a:r>
              <a:rPr lang="en-US" dirty="0">
                <a:solidFill>
                  <a:srgbClr val="FFFF00"/>
                </a:solidFill>
                <a:latin typeface="Arial" panose="020B0604020202020204" pitchFamily="34" charset="0"/>
                <a:cs typeface="Arial" panose="020B0604020202020204" pitchFamily="34" charset="0"/>
              </a:rPr>
              <a:t>:</a:t>
            </a:r>
          </a:p>
          <a:p>
            <a:pPr marL="457200" indent="-457200">
              <a:buFont typeface="+mj-lt"/>
              <a:buAutoNum type="arabicPeriod"/>
            </a:pPr>
            <a:r>
              <a:rPr lang="en-US" dirty="0" err="1">
                <a:solidFill>
                  <a:srgbClr val="FFFF00"/>
                </a:solidFill>
                <a:latin typeface="Arial" panose="020B0604020202020204" pitchFamily="34" charset="0"/>
                <a:cs typeface="Arial" panose="020B0604020202020204" pitchFamily="34" charset="0"/>
              </a:rPr>
              <a:t>Phạm</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Trí</a:t>
            </a:r>
            <a:r>
              <a:rPr lang="en-US" dirty="0">
                <a:solidFill>
                  <a:srgbClr val="FFFF00"/>
                </a:solidFill>
                <a:latin typeface="Arial" panose="020B0604020202020204" pitchFamily="34" charset="0"/>
                <a:cs typeface="Arial" panose="020B0604020202020204" pitchFamily="34" charset="0"/>
              </a:rPr>
              <a:t> Minh</a:t>
            </a:r>
          </a:p>
          <a:p>
            <a:pPr marL="457200" indent="-457200">
              <a:buFont typeface="+mj-lt"/>
              <a:buAutoNum type="arabicPeriod"/>
            </a:pPr>
            <a:r>
              <a:rPr lang="en-US" dirty="0" err="1">
                <a:solidFill>
                  <a:srgbClr val="FFFF00"/>
                </a:solidFill>
                <a:latin typeface="Arial" panose="020B0604020202020204" pitchFamily="34" charset="0"/>
                <a:cs typeface="Arial" panose="020B0604020202020204" pitchFamily="34" charset="0"/>
              </a:rPr>
              <a:t>Nguyễn</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Hùng</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Thuận</a:t>
            </a:r>
            <a:endParaRPr lang="en-US" dirty="0">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dirty="0" err="1">
                <a:solidFill>
                  <a:srgbClr val="FFFF00"/>
                </a:solidFill>
                <a:latin typeface="Arial" panose="020B0604020202020204" pitchFamily="34" charset="0"/>
                <a:cs typeface="Arial" panose="020B0604020202020204" pitchFamily="34" charset="0"/>
              </a:rPr>
              <a:t>Đặng</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Văn</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Tường</a:t>
            </a:r>
            <a:endParaRPr lang="en-US" dirty="0">
              <a:solidFill>
                <a:srgbClr val="FFFF00"/>
              </a:solidFill>
              <a:latin typeface="Arial" panose="020B0604020202020204" pitchFamily="34" charset="0"/>
              <a:cs typeface="Arial" panose="020B0604020202020204" pitchFamily="34" charset="0"/>
            </a:endParaRPr>
          </a:p>
          <a:p>
            <a:r>
              <a:rPr lang="en-US" dirty="0" err="1">
                <a:solidFill>
                  <a:srgbClr val="FFFF00"/>
                </a:solidFill>
                <a:latin typeface="Arial" panose="020B0604020202020204" pitchFamily="34" charset="0"/>
                <a:cs typeface="Arial" panose="020B0604020202020204" pitchFamily="34" charset="0"/>
              </a:rPr>
              <a:t>Giảng</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viên</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hướng</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dẫn</a:t>
            </a:r>
            <a:r>
              <a:rPr lang="en-US" dirty="0">
                <a:solidFill>
                  <a:srgbClr val="FFFF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dirty="0" err="1">
                <a:solidFill>
                  <a:srgbClr val="FFFF00"/>
                </a:solidFill>
                <a:latin typeface="Arial" panose="020B0604020202020204" pitchFamily="34" charset="0"/>
                <a:cs typeface="Arial" panose="020B0604020202020204" pitchFamily="34" charset="0"/>
              </a:rPr>
              <a:t>Cô</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Trần</a:t>
            </a:r>
            <a:r>
              <a:rPr lang="en-US" dirty="0">
                <a:solidFill>
                  <a:srgbClr val="FFFF00"/>
                </a:solidFill>
                <a:latin typeface="Arial" panose="020B0604020202020204" pitchFamily="34" charset="0"/>
                <a:cs typeface="Arial" panose="020B0604020202020204" pitchFamily="34" charset="0"/>
              </a:rPr>
              <a:t> </a:t>
            </a:r>
            <a:r>
              <a:rPr lang="en-US" dirty="0" err="1">
                <a:solidFill>
                  <a:srgbClr val="FFFF00"/>
                </a:solidFill>
                <a:latin typeface="Arial" panose="020B0604020202020204" pitchFamily="34" charset="0"/>
                <a:cs typeface="Arial" panose="020B0604020202020204" pitchFamily="34" charset="0"/>
              </a:rPr>
              <a:t>Nguyễn</a:t>
            </a:r>
            <a:r>
              <a:rPr lang="en-US" dirty="0">
                <a:solidFill>
                  <a:srgbClr val="FFFF00"/>
                </a:solidFill>
                <a:latin typeface="Arial" panose="020B0604020202020204" pitchFamily="34" charset="0"/>
                <a:cs typeface="Arial" panose="020B0604020202020204" pitchFamily="34" charset="0"/>
              </a:rPr>
              <a:t> Minh </a:t>
            </a:r>
            <a:r>
              <a:rPr lang="en-US" dirty="0" err="1">
                <a:solidFill>
                  <a:srgbClr val="FFFF00"/>
                </a:solidFill>
                <a:latin typeface="Arial" panose="020B0604020202020204" pitchFamily="34" charset="0"/>
                <a:cs typeface="Arial" panose="020B0604020202020204" pitchFamily="34" charset="0"/>
              </a:rPr>
              <a:t>Thư</a:t>
            </a:r>
            <a:endParaRPr lang="en-US" dirty="0">
              <a:solidFill>
                <a:srgbClr val="FFFF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DEB778-2A0A-4348-A738-A543543BDF94}"/>
              </a:ext>
            </a:extLst>
          </p:cNvPr>
          <p:cNvSpPr txBox="1"/>
          <p:nvPr/>
        </p:nvSpPr>
        <p:spPr>
          <a:xfrm>
            <a:off x="185352" y="347724"/>
            <a:ext cx="2484976"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4 – </a:t>
            </a:r>
            <a:r>
              <a:rPr lang="en-US" dirty="0" err="1">
                <a:latin typeface="Arial" panose="020B0604020202020204" pitchFamily="34" charset="0"/>
                <a:cs typeface="Arial" panose="020B0604020202020204" pitchFamily="34" charset="0"/>
              </a:rPr>
              <a:t>Sáng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5</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66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solidFill>
                  <a:srgbClr val="FFFF00"/>
                </a:solidFill>
                <a:latin typeface="Arial" panose="020B0604020202020204" pitchFamily="34" charset="0"/>
                <a:cs typeface="Arial" panose="020B0604020202020204" pitchFamily="34" charset="0"/>
              </a:rPr>
              <a:t>1. GIỚI THIỆU</a:t>
            </a:r>
            <a:endParaRPr lang="vi-VN" dirty="0">
              <a:solidFill>
                <a:srgbClr val="FFFF00"/>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FFFF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thiệu</a:t>
            </a:r>
            <a:endParaRPr lang="en-US" dirty="0">
              <a:solidFill>
                <a:srgbClr val="FFFF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Tiền</a:t>
            </a: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xử</a:t>
            </a: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lý</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Giải</a:t>
            </a: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thuật</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Đánh</a:t>
            </a: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giá</a:t>
            </a:r>
            <a:endParaRPr lang="vi-VN"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ACD3DC5-03C0-4FC8-B43C-43DB9909AA7D}"/>
              </a:ext>
            </a:extLst>
          </p:cNvPr>
          <p:cNvPicPr>
            <a:picLocks noChangeAspect="1"/>
          </p:cNvPicPr>
          <p:nvPr/>
        </p:nvPicPr>
        <p:blipFill>
          <a:blip r:embed="rId2"/>
          <a:stretch>
            <a:fillRect/>
          </a:stretch>
        </p:blipFill>
        <p:spPr>
          <a:xfrm>
            <a:off x="2022713" y="2568553"/>
            <a:ext cx="9702322" cy="1386046"/>
          </a:xfrm>
          <a:prstGeom prst="rect">
            <a:avLst/>
          </a:prstGeom>
        </p:spPr>
      </p:pic>
      <p:sp>
        <p:nvSpPr>
          <p:cNvPr id="11" name="TextBox 10">
            <a:extLst>
              <a:ext uri="{FF2B5EF4-FFF2-40B4-BE49-F238E27FC236}">
                <a16:creationId xmlns:a16="http://schemas.microsoft.com/office/drawing/2014/main" id="{A1B0A760-5809-427A-8F48-4E5882D7CD9B}"/>
              </a:ext>
            </a:extLst>
          </p:cNvPr>
          <p:cNvSpPr txBox="1"/>
          <p:nvPr/>
        </p:nvSpPr>
        <p:spPr>
          <a:xfrm>
            <a:off x="5072752" y="2051051"/>
            <a:ext cx="3602243" cy="400110"/>
          </a:xfrm>
          <a:prstGeom prst="rect">
            <a:avLst/>
          </a:prstGeom>
          <a:noFill/>
        </p:spPr>
        <p:txBody>
          <a:bodyPr wrap="square" rtlCol="0">
            <a:spAutoFit/>
          </a:bodyPr>
          <a:lstStyle/>
          <a:p>
            <a:r>
              <a:rPr lang="en-US" sz="2000" dirty="0" err="1">
                <a:solidFill>
                  <a:srgbClr val="FFFF00"/>
                </a:solidFill>
                <a:latin typeface="Arial" panose="020B0604020202020204" pitchFamily="34" charset="0"/>
                <a:cs typeface="Arial" panose="020B0604020202020204" pitchFamily="34" charset="0"/>
              </a:rPr>
              <a:t>Mô</a:t>
            </a:r>
            <a:r>
              <a:rPr lang="en-US" sz="2000" dirty="0">
                <a:solidFill>
                  <a:srgbClr val="FFFF00"/>
                </a:solidFill>
                <a:latin typeface="Arial" panose="020B0604020202020204" pitchFamily="34" charset="0"/>
                <a:cs typeface="Arial" panose="020B0604020202020204" pitchFamily="34" charset="0"/>
              </a:rPr>
              <a:t> </a:t>
            </a:r>
            <a:r>
              <a:rPr lang="en-US" sz="2000" dirty="0" err="1">
                <a:solidFill>
                  <a:srgbClr val="FFFF00"/>
                </a:solidFill>
                <a:latin typeface="Arial" panose="020B0604020202020204" pitchFamily="34" charset="0"/>
                <a:cs typeface="Arial" panose="020B0604020202020204" pitchFamily="34" charset="0"/>
              </a:rPr>
              <a:t>tả</a:t>
            </a:r>
            <a:r>
              <a:rPr lang="en-US" sz="2000" dirty="0">
                <a:solidFill>
                  <a:srgbClr val="FFFF00"/>
                </a:solidFill>
                <a:latin typeface="Arial" panose="020B0604020202020204" pitchFamily="34" charset="0"/>
                <a:cs typeface="Arial" panose="020B0604020202020204" pitchFamily="34" charset="0"/>
              </a:rPr>
              <a:t> </a:t>
            </a:r>
            <a:r>
              <a:rPr lang="en-US" sz="2000" dirty="0" err="1">
                <a:solidFill>
                  <a:srgbClr val="FFFF00"/>
                </a:solidFill>
                <a:latin typeface="Arial" panose="020B0604020202020204" pitchFamily="34" charset="0"/>
                <a:cs typeface="Arial" panose="020B0604020202020204" pitchFamily="34" charset="0"/>
              </a:rPr>
              <a:t>tập</a:t>
            </a:r>
            <a:r>
              <a:rPr lang="en-US" sz="2000" dirty="0">
                <a:solidFill>
                  <a:srgbClr val="FFFF00"/>
                </a:solidFill>
                <a:latin typeface="Arial" panose="020B0604020202020204" pitchFamily="34" charset="0"/>
                <a:cs typeface="Arial" panose="020B0604020202020204" pitchFamily="34" charset="0"/>
              </a:rPr>
              <a:t> </a:t>
            </a:r>
            <a:r>
              <a:rPr lang="en-US" sz="2000" dirty="0" err="1">
                <a:solidFill>
                  <a:srgbClr val="FFFF00"/>
                </a:solidFill>
                <a:latin typeface="Arial" panose="020B0604020202020204" pitchFamily="34" charset="0"/>
                <a:cs typeface="Arial" panose="020B0604020202020204" pitchFamily="34" charset="0"/>
              </a:rPr>
              <a:t>dữ</a:t>
            </a:r>
            <a:r>
              <a:rPr lang="en-US" sz="2000" dirty="0">
                <a:solidFill>
                  <a:srgbClr val="FFFF00"/>
                </a:solidFill>
                <a:latin typeface="Arial" panose="020B0604020202020204" pitchFamily="34" charset="0"/>
                <a:cs typeface="Arial" panose="020B0604020202020204" pitchFamily="34" charset="0"/>
              </a:rPr>
              <a:t> </a:t>
            </a:r>
            <a:r>
              <a:rPr lang="en-US" sz="2000" dirty="0" err="1">
                <a:solidFill>
                  <a:srgbClr val="FFFF00"/>
                </a:solidFill>
                <a:latin typeface="Arial" panose="020B0604020202020204" pitchFamily="34" charset="0"/>
                <a:cs typeface="Arial" panose="020B0604020202020204" pitchFamily="34" charset="0"/>
              </a:rPr>
              <a:t>liệu</a:t>
            </a:r>
            <a:r>
              <a:rPr lang="en-US" sz="2000" dirty="0">
                <a:solidFill>
                  <a:srgbClr val="FFFF00"/>
                </a:solidFill>
                <a:latin typeface="Arial" panose="020B0604020202020204" pitchFamily="34" charset="0"/>
                <a:cs typeface="Arial" panose="020B0604020202020204" pitchFamily="34" charset="0"/>
              </a:rPr>
              <a:t> Bike-sharing</a:t>
            </a:r>
            <a:endParaRPr lang="vi-V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38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1. GIỚI THIỆU</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ontent Placeholder 2">
            <a:extLst>
              <a:ext uri="{FF2B5EF4-FFF2-40B4-BE49-F238E27FC236}">
                <a16:creationId xmlns:a16="http://schemas.microsoft.com/office/drawing/2014/main" id="{9E9591A2-CAFC-4571-B237-003CAD7DB253}"/>
              </a:ext>
            </a:extLst>
          </p:cNvPr>
          <p:cNvSpPr>
            <a:spLocks noGrp="1"/>
          </p:cNvSpPr>
          <p:nvPr>
            <p:ph idx="1"/>
          </p:nvPr>
        </p:nvSpPr>
        <p:spPr>
          <a:xfrm>
            <a:off x="2833352" y="1197735"/>
            <a:ext cx="8534400" cy="5352090"/>
          </a:xfrm>
        </p:spPr>
        <p:txBody>
          <a:bodyPr>
            <a:normAutofit lnSpcReduction="10000"/>
          </a:bodyPr>
          <a:lstStyle/>
          <a:p>
            <a:pPr algn="l"/>
            <a:r>
              <a:rPr lang="en-US" b="1" i="0" dirty="0">
                <a:solidFill>
                  <a:srgbClr val="FFFF00"/>
                </a:solidFill>
                <a:effectLst/>
                <a:latin typeface="Arial" panose="020B0604020202020204" pitchFamily="34" charset="0"/>
              </a:rPr>
              <a:t>Data Set Information:</a:t>
            </a:r>
            <a:endParaRPr lang="en-US" b="0" i="0" dirty="0">
              <a:solidFill>
                <a:srgbClr val="FFFF00"/>
              </a:solidFill>
              <a:effectLst/>
              <a:latin typeface="Arial" panose="020B0604020202020204" pitchFamily="34" charset="0"/>
            </a:endParaRPr>
          </a:p>
          <a:p>
            <a:pPr algn="l"/>
            <a:r>
              <a:rPr lang="en-US" sz="1800" b="0" i="0" dirty="0">
                <a:solidFill>
                  <a:srgbClr val="FFFF00"/>
                </a:solidFill>
                <a:effectLst/>
                <a:latin typeface="Arial" panose="020B0604020202020204" pitchFamily="34" charset="0"/>
              </a:rPr>
              <a:t>Bike sharing systems are new generation of traditional bike rentals where whole process from membership, rental and return back has become automatic. Through these systems, user is able to easily rent a bike from a particular position and return back at another position. Currently, there are about over 500 bike-sharing programs around the world which is composed of over 500 thousands bicycles. Today, there exists great interest in these systems due to their important role in traffic, environmental and health issues.</a:t>
            </a:r>
            <a:br>
              <a:rPr lang="en-US" sz="1800" b="0" i="0" dirty="0">
                <a:solidFill>
                  <a:srgbClr val="FFFF00"/>
                </a:solidFill>
                <a:effectLst/>
                <a:latin typeface="Arial" panose="020B0604020202020204" pitchFamily="34" charset="0"/>
              </a:rPr>
            </a:br>
            <a:br>
              <a:rPr lang="en-US" sz="1800" b="0" i="0" dirty="0">
                <a:solidFill>
                  <a:srgbClr val="FFFF00"/>
                </a:solidFill>
                <a:effectLst/>
                <a:latin typeface="Arial" panose="020B0604020202020204" pitchFamily="34" charset="0"/>
              </a:rPr>
            </a:br>
            <a:r>
              <a:rPr lang="en-US" sz="1800" b="0" i="0" dirty="0">
                <a:solidFill>
                  <a:srgbClr val="FFFF00"/>
                </a:solidFill>
                <a:effectLst/>
                <a:latin typeface="Arial" panose="020B0604020202020204" pitchFamily="34" charset="0"/>
              </a:rPr>
              <a:t>Apart from interesting real world applications of bike sharing systems, the characteristics of data being generated by these systems make them attractive for the research. Opposed to other transport services such as bus or subway, the duration of travel, departure and arrival position is explicitly recorded in these systems. This feature turns bike sharing system into a virtual sensor network that can be used for sensing mobility in the city. Hence, it is expected that most of important events in the city could be detected via monitoring these data.</a:t>
            </a:r>
          </a:p>
          <a:p>
            <a:pPr algn="l"/>
            <a:r>
              <a:rPr lang="vi-VN" sz="1600" b="0" i="0" dirty="0">
                <a:solidFill>
                  <a:srgbClr val="FFFF00"/>
                </a:solidFill>
                <a:effectLst/>
                <a:latin typeface="Arial" panose="020B0604020202020204" pitchFamily="34" charset="0"/>
              </a:rPr>
              <a:t>Original Source: </a:t>
            </a:r>
            <a:r>
              <a:rPr lang="vi-VN" sz="1600" b="0" i="0" dirty="0">
                <a:solidFill>
                  <a:srgbClr val="FFFF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http://capitalbikeshare.com/system-data</a:t>
            </a:r>
            <a:endParaRPr lang="en-US" sz="1800" b="0" i="0" dirty="0">
              <a:solidFill>
                <a:srgbClr val="FFFF00"/>
              </a:solidFill>
              <a:effectLst/>
              <a:latin typeface="Arial" panose="020B0604020202020204" pitchFamily="34" charset="0"/>
            </a:endParaRPr>
          </a:p>
          <a:p>
            <a:endParaRPr lang="vi-VN" dirty="0">
              <a:solidFill>
                <a:srgbClr val="FFFF00"/>
              </a:solidFill>
            </a:endParaRPr>
          </a:p>
        </p:txBody>
      </p:sp>
    </p:spTree>
    <p:extLst>
      <p:ext uri="{BB962C8B-B14F-4D97-AF65-F5344CB8AC3E}">
        <p14:creationId xmlns:p14="http://schemas.microsoft.com/office/powerpoint/2010/main" val="209974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2. TIỀN XỬ LÝ</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Giới</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thiệu</a:t>
            </a:r>
            <a:endParaRPr lang="en-US" dirty="0">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Tiền</a:t>
            </a:r>
            <a:r>
              <a:rPr lang="en-US" dirty="0">
                <a:solidFill>
                  <a:srgbClr val="FFFF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xử</a:t>
            </a:r>
            <a:r>
              <a:rPr lang="en-US" dirty="0">
                <a:solidFill>
                  <a:srgbClr val="FFFF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lý</a:t>
            </a:r>
            <a:endParaRPr lang="en-US" dirty="0">
              <a:solidFill>
                <a:srgbClr val="FFFF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Giải</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thuật</a:t>
            </a:r>
            <a:endParaRPr lang="en-US" dirty="0">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Đánh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giá</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7CEDD3-ABC1-4A14-9B77-2D6D0B47E63E}"/>
              </a:ext>
            </a:extLst>
          </p:cNvPr>
          <p:cNvSpPr txBox="1"/>
          <p:nvPr/>
        </p:nvSpPr>
        <p:spPr>
          <a:xfrm>
            <a:off x="5357611" y="2859109"/>
            <a:ext cx="27818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BẢNG DỮ LIỆU Ở ĐÂY</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89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3. GIẢI THUẬT</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Giới</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thiệu</a:t>
            </a:r>
            <a:endParaRPr lang="en-US" dirty="0">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Tiền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xử</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lý</a:t>
            </a:r>
            <a:endParaRPr lang="en-US" dirty="0">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Giải</a:t>
            </a:r>
            <a:r>
              <a:rPr lang="en-US" dirty="0">
                <a:solidFill>
                  <a:srgbClr val="FFFF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FF00"/>
                </a:solidFill>
                <a:latin typeface="Arial" panose="020B0604020202020204" pitchFamily="34" charset="0"/>
                <a:ea typeface="Tahoma" panose="020B0604030504040204" pitchFamily="34" charset="0"/>
                <a:cs typeface="Arial" panose="020B0604020202020204" pitchFamily="34" charset="0"/>
              </a:rPr>
              <a:t>thuật</a:t>
            </a:r>
            <a:endParaRPr lang="en-US" dirty="0">
              <a:solidFill>
                <a:srgbClr val="FFFF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latin typeface="Arial" panose="020B0604020202020204" pitchFamily="34" charset="0"/>
                <a:ea typeface="Tahoma" panose="020B0604030504040204" pitchFamily="34" charset="0"/>
                <a:cs typeface="Arial" panose="020B0604020202020204" pitchFamily="34" charset="0"/>
              </a:rPr>
              <a:t>Đánh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giá</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7CEDD3-ABC1-4A14-9B77-2D6D0B47E63E}"/>
              </a:ext>
            </a:extLst>
          </p:cNvPr>
          <p:cNvSpPr txBox="1"/>
          <p:nvPr/>
        </p:nvSpPr>
        <p:spPr>
          <a:xfrm>
            <a:off x="6061656" y="3059668"/>
            <a:ext cx="106894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Content </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207044"/>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TotalTime>
  <Words>337</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Tahoma</vt:lpstr>
      <vt:lpstr>Wingdings 3</vt:lpstr>
      <vt:lpstr>Slice</vt:lpstr>
      <vt:lpstr>GIẢI THUẬT ___  TRÊN TẬP DỮ LIỆU BIKE-SHARING </vt:lpstr>
      <vt:lpstr>GIẢI THUẬT ___  TRÊN TẬP DỮ LIỆU BIKE-SHARING </vt:lpstr>
      <vt:lpstr>1. GIỚI THIỆU</vt:lpstr>
      <vt:lpstr>1. GIỚI THIỆU</vt:lpstr>
      <vt:lpstr>2. TIỀN XỬ LÝ</vt:lpstr>
      <vt:lpstr>3. GIẢI THUẬT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___  TRÊN TẬP DỮ LIỆU BIKE-SHARING</dc:title>
  <dc:creator>Dang Van Tuong</dc:creator>
  <cp:lastModifiedBy>Dang Van Tuong</cp:lastModifiedBy>
  <cp:revision>9</cp:revision>
  <dcterms:created xsi:type="dcterms:W3CDTF">2020-12-09T07:03:30Z</dcterms:created>
  <dcterms:modified xsi:type="dcterms:W3CDTF">2020-12-11T13:24:08Z</dcterms:modified>
</cp:coreProperties>
</file>