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1"/>
  </p:notesMasterIdLst>
  <p:sldIdLst>
    <p:sldId id="257" r:id="rId2"/>
    <p:sldId id="259" r:id="rId3"/>
    <p:sldId id="266" r:id="rId4"/>
    <p:sldId id="268" r:id="rId5"/>
    <p:sldId id="263" r:id="rId6"/>
    <p:sldId id="267" r:id="rId7"/>
    <p:sldId id="269"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F88"/>
    <a:srgbClr val="DEE1E6"/>
    <a:srgbClr val="9BA8B7"/>
    <a:srgbClr val="8AB8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2" d="100"/>
          <a:sy n="92" d="100"/>
        </p:scale>
        <p:origin x="3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D714CF-C04D-4E1B-8153-882E0CEF4048}"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E7508-86D3-476E-80D9-FDDCE3F7C478}" type="slidenum">
              <a:rPr lang="en-US" smtClean="0"/>
              <a:t>‹#›</a:t>
            </a:fld>
            <a:endParaRPr lang="en-US"/>
          </a:p>
        </p:txBody>
      </p:sp>
    </p:spTree>
    <p:extLst>
      <p:ext uri="{BB962C8B-B14F-4D97-AF65-F5344CB8AC3E}">
        <p14:creationId xmlns:p14="http://schemas.microsoft.com/office/powerpoint/2010/main" val="91474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713241F-640F-46C0-8B22-FFBAB2CA228A}" type="datetime1">
              <a:rPr lang="en-US" smtClean="0"/>
              <a:t>12/16/2020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89D06454-DC09-49F2-B0A9-ABE6CEA955F1}" type="datetime1">
              <a:rPr lang="en-US" smtClean="0"/>
              <a:t>12/16/2020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E2C2645E-80BE-4A4A-B3B1-A60AB7AA8B88}" type="datetime1">
              <a:rPr lang="en-US" smtClean="0"/>
              <a:t>12/16/2020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6C202BFF-9513-4F74-9C38-85C101569D3B}" type="datetime1">
              <a:rPr lang="en-US" smtClean="0"/>
              <a:t>12/16/2020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F20EBBCD-2DC3-483D-A656-6BC03697FB37}" type="datetime1">
              <a:rPr lang="en-US" smtClean="0"/>
              <a:t>12/16/2020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F4B99629-5A40-454D-8FC6-389734CCB1AE}" type="datetime1">
              <a:rPr lang="en-US" smtClean="0"/>
              <a:t>12/16/2020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48976406-B461-4C7D-AC0E-0CB0C1BC518C}" type="datetime1">
              <a:rPr lang="en-US" smtClean="0"/>
              <a:t>12/16/2020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2599E801-EA18-48F0-93A0-A4142D87FCB8}" type="datetime1">
              <a:rPr lang="en-US" smtClean="0"/>
              <a:t>12/16/2020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5A7E9CAC-0359-4FB1-B0BD-6136BD93CF30}" type="datetime1">
              <a:rPr lang="en-US" smtClean="0"/>
              <a:t>12/16/2020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F99B9D70-99C2-4E73-9FC5-D46189855CDD}" type="datetime1">
              <a:rPr lang="en-US" smtClean="0"/>
              <a:t>12/16/2020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0B4E288-736D-47B3-82E2-C65E68350071}" type="datetime1">
              <a:rPr lang="en-US" smtClean="0"/>
              <a:t>12/16/2020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B2351F39-8736-4085-9226-C3037EDDC73C}" type="datetime1">
              <a:rPr lang="en-US" smtClean="0"/>
              <a:t>12/16/2020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slide" Target="slide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5.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slide" Target="slide8.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046495" y="8155"/>
            <a:ext cx="4635315" cy="1077218"/>
          </a:xfrm>
        </p:spPr>
        <p:txBody>
          <a:bodyPr>
            <a:no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BÁO CÁO</a:t>
            </a:r>
            <a:br>
              <a:rPr lang="en-US" sz="2400" b="1" dirty="0">
                <a:solidFill>
                  <a:schemeClr val="accent2">
                    <a:lumMod val="75000"/>
                  </a:schemeClr>
                </a:solidFill>
                <a:latin typeface="Times New Roman" panose="02020603050405020304" pitchFamily="18" charset="0"/>
                <a:cs typeface="Times New Roman" panose="02020603050405020304" pitchFamily="18" charset="0"/>
              </a:rPr>
            </a:br>
            <a:r>
              <a:rPr lang="en-US" sz="2400" b="1" dirty="0">
                <a:solidFill>
                  <a:schemeClr val="accent2">
                    <a:lumMod val="75000"/>
                  </a:schemeClr>
                </a:solidFill>
                <a:latin typeface="Times New Roman" panose="02020603050405020304" pitchFamily="18" charset="0"/>
                <a:cs typeface="Times New Roman" panose="02020603050405020304" pitchFamily="18" charset="0"/>
              </a:rPr>
              <a:t>BÀI TẬP NHÓM</a:t>
            </a:r>
            <a:br>
              <a:rPr lang="en-US" sz="2400" b="1" dirty="0">
                <a:solidFill>
                  <a:schemeClr val="accent2">
                    <a:lumMod val="75000"/>
                  </a:schemeClr>
                </a:solidFill>
                <a:latin typeface="Times New Roman" panose="02020603050405020304" pitchFamily="18" charset="0"/>
                <a:cs typeface="Times New Roman" panose="02020603050405020304" pitchFamily="18" charset="0"/>
              </a:rPr>
            </a:br>
            <a:r>
              <a:rPr lang="en-US" sz="2400" b="1" dirty="0">
                <a:solidFill>
                  <a:schemeClr val="accent2">
                    <a:lumMod val="75000"/>
                  </a:schemeClr>
                </a:solidFill>
                <a:latin typeface="Times New Roman" panose="02020603050405020304" pitchFamily="18" charset="0"/>
                <a:cs typeface="Times New Roman" panose="02020603050405020304" pitchFamily="18" charset="0"/>
              </a:rPr>
              <a:t>NGUYÊN LÝ MÁY HỌC (CT202)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046497"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33521FC-E04A-457D-8589-47E931764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77" y="127331"/>
            <a:ext cx="2178280" cy="2178280"/>
          </a:xfrm>
          <a:prstGeom prst="rect">
            <a:avLst/>
          </a:prstGeom>
        </p:spPr>
      </p:pic>
      <p:sp>
        <p:nvSpPr>
          <p:cNvPr id="10" name="TextBox 9">
            <a:extLst>
              <a:ext uri="{FF2B5EF4-FFF2-40B4-BE49-F238E27FC236}">
                <a16:creationId xmlns:a16="http://schemas.microsoft.com/office/drawing/2014/main" id="{FEDB9E85-3762-4EB5-A20E-B7C9C682C7CC}"/>
              </a:ext>
            </a:extLst>
          </p:cNvPr>
          <p:cNvSpPr txBox="1"/>
          <p:nvPr/>
        </p:nvSpPr>
        <p:spPr>
          <a:xfrm>
            <a:off x="4046495" y="1889389"/>
            <a:ext cx="8145505" cy="1200329"/>
          </a:xfrm>
          <a:prstGeom prst="rect">
            <a:avLst/>
          </a:prstGeom>
          <a:noFill/>
        </p:spPr>
        <p:txBody>
          <a:bodyPr wrap="square">
            <a:spAutoFit/>
          </a:bodyPr>
          <a:lstStyle/>
          <a:p>
            <a:pPr algn="ctr"/>
            <a:r>
              <a:rPr lang="en-US" sz="3600" b="1" dirty="0">
                <a:solidFill>
                  <a:schemeClr val="accent2">
                    <a:lumMod val="75000"/>
                  </a:schemeClr>
                </a:solidFill>
                <a:latin typeface="Times New Roman" panose="02020603050405020304" pitchFamily="18" charset="0"/>
                <a:cs typeface="Times New Roman" panose="02020603050405020304" pitchFamily="18" charset="0"/>
              </a:rPr>
              <a:t>GIẢI THUẬT HỒI QUY </a:t>
            </a:r>
            <a:br>
              <a:rPr lang="en-US" sz="3600" b="1" dirty="0">
                <a:solidFill>
                  <a:schemeClr val="accent2">
                    <a:lumMod val="75000"/>
                  </a:schemeClr>
                </a:solidFill>
                <a:latin typeface="Times New Roman" panose="02020603050405020304" pitchFamily="18" charset="0"/>
                <a:cs typeface="Times New Roman" panose="02020603050405020304" pitchFamily="18" charset="0"/>
              </a:rPr>
            </a:br>
            <a:r>
              <a:rPr lang="en-US" sz="3600" b="1" dirty="0">
                <a:solidFill>
                  <a:schemeClr val="accent2">
                    <a:lumMod val="75000"/>
                  </a:schemeClr>
                </a:solidFill>
                <a:latin typeface="Times New Roman" panose="02020603050405020304" pitchFamily="18" charset="0"/>
                <a:cs typeface="Times New Roman" panose="02020603050405020304" pitchFamily="18" charset="0"/>
              </a:rPr>
              <a:t>TRÊN TẬP DỮ LIỆU BIKE-SHARING </a:t>
            </a:r>
            <a:endParaRPr lang="en-US" sz="3600" dirty="0">
              <a:solidFill>
                <a:schemeClr val="accent2">
                  <a:lumMod val="75000"/>
                </a:schemeClr>
              </a:solidFill>
            </a:endParaRPr>
          </a:p>
        </p:txBody>
      </p:sp>
      <p:sp>
        <p:nvSpPr>
          <p:cNvPr id="14" name="TextBox 13">
            <a:extLst>
              <a:ext uri="{FF2B5EF4-FFF2-40B4-BE49-F238E27FC236}">
                <a16:creationId xmlns:a16="http://schemas.microsoft.com/office/drawing/2014/main" id="{39B46D64-9E2C-4815-A67F-0610D7676D34}"/>
              </a:ext>
            </a:extLst>
          </p:cNvPr>
          <p:cNvSpPr txBox="1"/>
          <p:nvPr/>
        </p:nvSpPr>
        <p:spPr>
          <a:xfrm>
            <a:off x="6084576" y="4825506"/>
            <a:ext cx="4604888" cy="1569660"/>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Sinh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Nhóm</a:t>
            </a:r>
            <a:r>
              <a:rPr lang="en-US" sz="2400" b="1" dirty="0">
                <a:latin typeface="Times New Roman" panose="02020603050405020304" pitchFamily="18" charset="0"/>
                <a:cs typeface="Times New Roman" panose="02020603050405020304" pitchFamily="18" charset="0"/>
              </a:rPr>
              <a:t> 04-S5)</a:t>
            </a:r>
          </a:p>
          <a:p>
            <a:pPr marL="285750" indent="-28575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Minh B17066</a:t>
            </a:r>
          </a:p>
          <a:p>
            <a:pPr marL="285750" indent="-28575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Đặng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Tường</a:t>
            </a:r>
            <a:r>
              <a:rPr lang="en-US" sz="2400" dirty="0">
                <a:latin typeface="Times New Roman" panose="02020603050405020304" pitchFamily="18" charset="0"/>
                <a:cs typeface="Times New Roman" panose="02020603050405020304" pitchFamily="18" charset="0"/>
              </a:rPr>
              <a:t> B1706665</a:t>
            </a:r>
          </a:p>
          <a:p>
            <a:pPr marL="285750" indent="-28575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Thuận</a:t>
            </a:r>
            <a:r>
              <a:rPr lang="en-US" sz="2400" dirty="0">
                <a:latin typeface="Times New Roman" panose="02020603050405020304" pitchFamily="18" charset="0"/>
                <a:cs typeface="Times New Roman" panose="02020603050405020304" pitchFamily="18" charset="0"/>
              </a:rPr>
              <a:t> B1706649</a:t>
            </a:r>
          </a:p>
        </p:txBody>
      </p:sp>
      <p:sp>
        <p:nvSpPr>
          <p:cNvPr id="15" name="TextBox 14">
            <a:extLst>
              <a:ext uri="{FF2B5EF4-FFF2-40B4-BE49-F238E27FC236}">
                <a16:creationId xmlns:a16="http://schemas.microsoft.com/office/drawing/2014/main" id="{82D26DAD-CB75-4D82-927E-397508286DD6}"/>
              </a:ext>
            </a:extLst>
          </p:cNvPr>
          <p:cNvSpPr txBox="1"/>
          <p:nvPr/>
        </p:nvSpPr>
        <p:spPr>
          <a:xfrm>
            <a:off x="6347803" y="3470058"/>
            <a:ext cx="3796008" cy="830997"/>
          </a:xfrm>
          <a:prstGeom prst="rect">
            <a:avLst/>
          </a:prstGeom>
          <a:noFill/>
        </p:spPr>
        <p:txBody>
          <a:bodyPr wrap="square" rtlCol="0">
            <a:spAutoFit/>
          </a:bodyPr>
          <a:lstStyle/>
          <a:p>
            <a:pPr algn="ctr"/>
            <a:r>
              <a:rPr lang="en-US" sz="2400" b="1" dirty="0">
                <a:solidFill>
                  <a:schemeClr val="accent2">
                    <a:lumMod val="75000"/>
                  </a:schemeClr>
                </a:solidFill>
                <a:latin typeface="Times New Roman" panose="02020603050405020304" pitchFamily="18" charset="0"/>
                <a:cs typeface="Times New Roman" panose="02020603050405020304" pitchFamily="18" charset="0"/>
              </a:rPr>
              <a:t>GV </a:t>
            </a:r>
            <a:r>
              <a:rPr lang="en-US" sz="2400" b="1" dirty="0" err="1">
                <a:solidFill>
                  <a:schemeClr val="accent2">
                    <a:lumMod val="75000"/>
                  </a:schemeClr>
                </a:solidFill>
                <a:latin typeface="Times New Roman" panose="02020603050405020304" pitchFamily="18" charset="0"/>
                <a:cs typeface="Times New Roman" panose="02020603050405020304" pitchFamily="18" charset="0"/>
              </a:rPr>
              <a:t>hướng</a:t>
            </a:r>
            <a:r>
              <a:rPr lang="en-US" sz="2400" b="1" dirty="0">
                <a:solidFill>
                  <a:schemeClr val="accent2">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2">
                    <a:lumMod val="75000"/>
                  </a:schemeClr>
                </a:solidFill>
                <a:latin typeface="Times New Roman" panose="02020603050405020304" pitchFamily="18" charset="0"/>
                <a:cs typeface="Times New Roman" panose="02020603050405020304" pitchFamily="18" charset="0"/>
              </a:rPr>
              <a:t>dẫn</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p>
          <a:p>
            <a:pPr algn="ctr"/>
            <a:r>
              <a:rPr lang="en-US" sz="2400" dirty="0" err="1">
                <a:solidFill>
                  <a:schemeClr val="accent2">
                    <a:lumMod val="75000"/>
                  </a:schemeClr>
                </a:solidFill>
                <a:latin typeface="Times New Roman" panose="02020603050405020304" pitchFamily="18" charset="0"/>
                <a:cs typeface="Times New Roman" panose="02020603050405020304" pitchFamily="18" charset="0"/>
              </a:rPr>
              <a:t>Trần</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Nguyễn</a:t>
            </a:r>
            <a:r>
              <a:rPr lang="en-US" sz="2400" dirty="0">
                <a:solidFill>
                  <a:schemeClr val="accent2">
                    <a:lumMod val="75000"/>
                  </a:schemeClr>
                </a:solidFill>
                <a:latin typeface="Times New Roman" panose="02020603050405020304" pitchFamily="18" charset="0"/>
                <a:cs typeface="Times New Roman" panose="02020603050405020304" pitchFamily="18" charset="0"/>
              </a:rPr>
              <a:t> Minh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Thư</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8C486596-9D6F-4DC3-A531-AEB733C290B9}"/>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882E366-F88B-4DCA-8D23-13F00294491D}"/>
              </a:ext>
            </a:extLst>
          </p:cNvPr>
          <p:cNvGrpSpPr/>
          <p:nvPr/>
        </p:nvGrpSpPr>
        <p:grpSpPr>
          <a:xfrm>
            <a:off x="122960" y="351573"/>
            <a:ext cx="5532466" cy="1126030"/>
            <a:chOff x="122960" y="351573"/>
            <a:chExt cx="5532466" cy="1126030"/>
          </a:xfrm>
        </p:grpSpPr>
        <p:pic>
          <p:nvPicPr>
            <p:cNvPr id="4" name="Picture 3">
              <a:extLst>
                <a:ext uri="{FF2B5EF4-FFF2-40B4-BE49-F238E27FC236}">
                  <a16:creationId xmlns:a16="http://schemas.microsoft.com/office/drawing/2014/main" id="{826A4A62-7B78-4EE2-B892-946D41B7D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60" y="351573"/>
              <a:ext cx="1126030" cy="1126030"/>
            </a:xfrm>
            <a:prstGeom prst="rect">
              <a:avLst/>
            </a:prstGeom>
          </p:spPr>
        </p:pic>
        <p:sp>
          <p:nvSpPr>
            <p:cNvPr id="7" name="TextBox 6">
              <a:extLst>
                <a:ext uri="{FF2B5EF4-FFF2-40B4-BE49-F238E27FC236}">
                  <a16:creationId xmlns:a16="http://schemas.microsoft.com/office/drawing/2014/main" id="{AAC38E7D-B2E2-4440-BA41-CA846C0EF387}"/>
                </a:ext>
              </a:extLst>
            </p:cNvPr>
            <p:cNvSpPr txBox="1"/>
            <p:nvPr/>
          </p:nvSpPr>
          <p:spPr>
            <a:xfrm>
              <a:off x="1451438" y="529867"/>
              <a:ext cx="4203988" cy="769441"/>
            </a:xfrm>
            <a:prstGeom prst="rect">
              <a:avLst/>
            </a:prstGeom>
            <a:noFill/>
          </p:spPr>
          <p:txBody>
            <a:bodyPr wrap="square">
              <a:spAutoFit/>
            </a:bodyPr>
            <a:lstStyle/>
            <a:p>
              <a:r>
                <a:rPr lang="en-US" sz="4400" b="1" dirty="0">
                  <a:solidFill>
                    <a:schemeClr val="accent2">
                      <a:lumMod val="75000"/>
                    </a:schemeClr>
                  </a:solidFill>
                  <a:latin typeface="Times New Roman" panose="02020603050405020304" pitchFamily="18" charset="0"/>
                  <a:cs typeface="Times New Roman" panose="02020603050405020304" pitchFamily="18" charset="0"/>
                </a:rPr>
                <a:t>1. GIỚI THIỆU</a:t>
              </a:r>
              <a:endParaRPr lang="en-US" sz="4400" dirty="0">
                <a:solidFill>
                  <a:schemeClr val="accent2">
                    <a:lumMod val="75000"/>
                  </a:schemeClr>
                </a:solidFill>
              </a:endParaRPr>
            </a:p>
          </p:txBody>
        </p:sp>
      </p:grpSp>
      <p:pic>
        <p:nvPicPr>
          <p:cNvPr id="10" name="Picture 9">
            <a:extLst>
              <a:ext uri="{FF2B5EF4-FFF2-40B4-BE49-F238E27FC236}">
                <a16:creationId xmlns:a16="http://schemas.microsoft.com/office/drawing/2014/main" id="{EFCD6E69-9C0E-4A25-92E6-64B2E2CEF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990" y="2599715"/>
            <a:ext cx="3676301" cy="2447038"/>
          </a:xfrm>
          <a:prstGeom prst="rect">
            <a:avLst/>
          </a:prstGeom>
        </p:spPr>
      </p:pic>
      <p:sp>
        <p:nvSpPr>
          <p:cNvPr id="11" name="TextBox 10">
            <a:extLst>
              <a:ext uri="{FF2B5EF4-FFF2-40B4-BE49-F238E27FC236}">
                <a16:creationId xmlns:a16="http://schemas.microsoft.com/office/drawing/2014/main" id="{32427A2F-B5EB-4F29-B51D-75EFE90090FA}"/>
              </a:ext>
            </a:extLst>
          </p:cNvPr>
          <p:cNvSpPr txBox="1"/>
          <p:nvPr/>
        </p:nvSpPr>
        <p:spPr>
          <a:xfrm>
            <a:off x="5226626" y="2599715"/>
            <a:ext cx="5964383" cy="267765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err="1">
                <a:latin typeface="Times New Roman" panose="02020603050405020304" pitchFamily="18" charset="0"/>
                <a:ea typeface="Tahoma" panose="020B0604030504040204" pitchFamily="34" charset="0"/>
                <a:cs typeface="Times New Roman" panose="02020603050405020304" pitchFamily="18" charset="0"/>
              </a:rPr>
              <a:t>Tập</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dữ</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liệu</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phục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vụ</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cho</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hệ</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thống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cho</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thuê</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xe</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đạp</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tự</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động</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Wingdings" panose="05000000000000000000" pitchFamily="2" charset="2"/>
              <a:buChar char="q"/>
            </a:pPr>
            <a:r>
              <a:rPr lang="en-US" sz="24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yếu</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tố</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môi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trường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thời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tiết</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đề</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có</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ảnh</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hưởng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việc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cho</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thuê</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Wingdings" panose="05000000000000000000" pitchFamily="2" charset="2"/>
              <a:buChar char="q"/>
            </a:pPr>
            <a:r>
              <a:rPr lang="en-US" sz="2400" dirty="0" err="1">
                <a:latin typeface="Times New Roman" panose="02020603050405020304" pitchFamily="18" charset="0"/>
                <a:ea typeface="Tahoma" panose="020B0604030504040204" pitchFamily="34" charset="0"/>
                <a:cs typeface="Times New Roman" panose="02020603050405020304" pitchFamily="18" charset="0"/>
              </a:rPr>
              <a:t>Có</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liên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quan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nhật</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ký</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lịch</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sử</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năm</a:t>
            </a:r>
            <a:r>
              <a:rPr lang="en-US" sz="2400" dirty="0">
                <a:latin typeface="Times New Roman" panose="02020603050405020304" pitchFamily="18" charset="0"/>
                <a:ea typeface="Tahoma" panose="020B0604030504040204" pitchFamily="34" charset="0"/>
                <a:cs typeface="Times New Roman" panose="02020603050405020304" pitchFamily="18" charset="0"/>
              </a:rPr>
              <a:t> 2011 – 2012 </a:t>
            </a:r>
            <a:r>
              <a:rPr lang="en-US" sz="2400" dirty="0" err="1">
                <a:latin typeface="Times New Roman" panose="02020603050405020304" pitchFamily="18" charset="0"/>
                <a:ea typeface="Tahoma" panose="020B0604030504040204" pitchFamily="34" charset="0"/>
                <a:cs typeface="Times New Roman" panose="02020603050405020304" pitchFamily="18" charset="0"/>
              </a:rPr>
              <a:t>từ</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hệ</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thống</a:t>
            </a:r>
            <a:r>
              <a:rPr lang="en-US" sz="2400" dirty="0">
                <a:latin typeface="Times New Roman" panose="02020603050405020304" pitchFamily="18" charset="0"/>
                <a:ea typeface="Tahoma" panose="020B0604030504040204" pitchFamily="34" charset="0"/>
                <a:cs typeface="Times New Roman" panose="02020603050405020304" pitchFamily="18" charset="0"/>
              </a:rPr>
              <a:t> Capital Bikeshare, Washington D.C., </a:t>
            </a:r>
            <a:r>
              <a:rPr lang="en-US" sz="2400" err="1">
                <a:latin typeface="Times New Roman" panose="02020603050405020304" pitchFamily="18" charset="0"/>
                <a:ea typeface="Tahoma" panose="020B0604030504040204" pitchFamily="34" charset="0"/>
                <a:cs typeface="Times New Roman" panose="02020603050405020304" pitchFamily="18" charset="0"/>
              </a:rPr>
              <a:t>Hoa</a:t>
            </a:r>
            <a:r>
              <a:rPr lang="en-US" sz="2400">
                <a:latin typeface="Times New Roman" panose="02020603050405020304" pitchFamily="18" charset="0"/>
                <a:ea typeface="Tahoma" panose="020B0604030504040204" pitchFamily="34" charset="0"/>
                <a:cs typeface="Times New Roman" panose="02020603050405020304" pitchFamily="18" charset="0"/>
              </a:rPr>
              <a:t> Kỳ</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B320D3E4-1A3F-41B4-9A72-E80CB7D6976B}"/>
              </a:ext>
            </a:extLst>
          </p:cNvPr>
          <p:cNvSpPr txBox="1"/>
          <p:nvPr/>
        </p:nvSpPr>
        <p:spPr>
          <a:xfrm>
            <a:off x="5226626" y="2138050"/>
            <a:ext cx="4540830" cy="461665"/>
          </a:xfrm>
          <a:prstGeom prst="rect">
            <a:avLst/>
          </a:prstGeom>
          <a:noFill/>
        </p:spPr>
        <p:txBody>
          <a:bodyPr wrap="square" rtlCol="0">
            <a:spAutoFit/>
          </a:bodyPr>
          <a:lstStyle/>
          <a:p>
            <a:r>
              <a:rPr lang="en-US" sz="2400" b="1"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Bike Sharing Dataset Data Set:</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0B13B8B7-5D93-4CEB-88FC-2FA3B54E5727}"/>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12" name="TextBox 11">
            <a:extLst>
              <a:ext uri="{FF2B5EF4-FFF2-40B4-BE49-F238E27FC236}">
                <a16:creationId xmlns:a16="http://schemas.microsoft.com/office/drawing/2014/main" id="{C8E5B501-FFDF-4DC7-B2FC-F75A375ACB21}"/>
              </a:ext>
            </a:extLst>
          </p:cNvPr>
          <p:cNvSpPr txBox="1"/>
          <p:nvPr/>
        </p:nvSpPr>
        <p:spPr>
          <a:xfrm>
            <a:off x="10879282" y="1"/>
            <a:ext cx="1312717" cy="1077218"/>
          </a:xfrm>
          <a:prstGeom prst="rect">
            <a:avLst/>
          </a:prstGeom>
          <a:noFill/>
          <a:ln>
            <a:solidFill>
              <a:schemeClr val="tx2">
                <a:lumMod val="40000"/>
                <a:lumOff val="60000"/>
              </a:schemeClr>
            </a:solidFill>
          </a:ln>
        </p:spPr>
        <p:txBody>
          <a:bodyPr wrap="square" rtlCol="0">
            <a:spAutoFit/>
          </a:bodyPr>
          <a:lstStyle/>
          <a:p>
            <a:pPr marL="228600" indent="-228600" algn="just">
              <a:buFont typeface="+mj-lt"/>
              <a:buAutoNum type="arabicPeriod"/>
            </a:pP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Giới</a:t>
            </a:r>
            <a:r>
              <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 </a:t>
            </a: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thiệu</a:t>
            </a:r>
            <a:endPar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Giải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thuật</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Đánh</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giá</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Kết</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luận</a:t>
            </a:r>
            <a:endParaRPr lang="vi-V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53807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091DA7-E4F2-4295-B4EE-DC4D29563216}"/>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10" name="Picture 9">
            <a:extLst>
              <a:ext uri="{FF2B5EF4-FFF2-40B4-BE49-F238E27FC236}">
                <a16:creationId xmlns:a16="http://schemas.microsoft.com/office/drawing/2014/main" id="{FFEF8310-20BB-4D7F-847A-88DA4CE6F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60" y="351573"/>
            <a:ext cx="1126030" cy="1126030"/>
          </a:xfrm>
          <a:prstGeom prst="rect">
            <a:avLst/>
          </a:prstGeom>
        </p:spPr>
      </p:pic>
      <p:graphicFrame>
        <p:nvGraphicFramePr>
          <p:cNvPr id="3" name="Table 3">
            <a:extLst>
              <a:ext uri="{FF2B5EF4-FFF2-40B4-BE49-F238E27FC236}">
                <a16:creationId xmlns:a16="http://schemas.microsoft.com/office/drawing/2014/main" id="{3A3A4039-9DAC-4747-A378-5B03CDEBF0E2}"/>
              </a:ext>
            </a:extLst>
          </p:cNvPr>
          <p:cNvGraphicFramePr>
            <a:graphicFrameLocks noGrp="1"/>
          </p:cNvGraphicFramePr>
          <p:nvPr>
            <p:extLst>
              <p:ext uri="{D42A27DB-BD31-4B8C-83A1-F6EECF244321}">
                <p14:modId xmlns:p14="http://schemas.microsoft.com/office/powerpoint/2010/main" val="2336562398"/>
              </p:ext>
            </p:extLst>
          </p:nvPr>
        </p:nvGraphicFramePr>
        <p:xfrm>
          <a:off x="699752" y="2148840"/>
          <a:ext cx="10792496" cy="2560320"/>
        </p:xfrm>
        <a:graphic>
          <a:graphicData uri="http://schemas.openxmlformats.org/drawingml/2006/table">
            <a:tbl>
              <a:tblPr firstRow="1" bandRow="1">
                <a:tableStyleId>{8A107856-5554-42FB-B03E-39F5DBC370BA}</a:tableStyleId>
              </a:tblPr>
              <a:tblGrid>
                <a:gridCol w="5396248">
                  <a:extLst>
                    <a:ext uri="{9D8B030D-6E8A-4147-A177-3AD203B41FA5}">
                      <a16:colId xmlns:a16="http://schemas.microsoft.com/office/drawing/2014/main" val="1742185409"/>
                    </a:ext>
                  </a:extLst>
                </a:gridCol>
                <a:gridCol w="5396248">
                  <a:extLst>
                    <a:ext uri="{9D8B030D-6E8A-4147-A177-3AD203B41FA5}">
                      <a16:colId xmlns:a16="http://schemas.microsoft.com/office/drawing/2014/main" val="2456488664"/>
                    </a:ext>
                  </a:extLst>
                </a:gridCol>
              </a:tblGrid>
              <a:tr h="412201">
                <a:tc>
                  <a:txBody>
                    <a:bodyPr/>
                    <a:lstStyle/>
                    <a:p>
                      <a:pPr algn="l"/>
                      <a:r>
                        <a:rPr lang="en-US" sz="3600" b="0" dirty="0" err="1">
                          <a:solidFill>
                            <a:schemeClr val="tx1"/>
                          </a:solidFill>
                          <a:latin typeface="Times New Roman" panose="02020603050405020304" pitchFamily="18" charset="0"/>
                          <a:cs typeface="Times New Roman" panose="02020603050405020304" pitchFamily="18" charset="0"/>
                        </a:rPr>
                        <a:t>Đặc</a:t>
                      </a:r>
                      <a:r>
                        <a:rPr lang="en-US" sz="3600" b="0" dirty="0">
                          <a:solidFill>
                            <a:schemeClr val="tx1"/>
                          </a:solidFill>
                          <a:latin typeface="Times New Roman" panose="02020603050405020304" pitchFamily="18" charset="0"/>
                          <a:cs typeface="Times New Roman" panose="02020603050405020304" pitchFamily="18" charset="0"/>
                        </a:rPr>
                        <a:t> </a:t>
                      </a:r>
                      <a:r>
                        <a:rPr lang="en-US" sz="3600" b="0" dirty="0" err="1">
                          <a:solidFill>
                            <a:schemeClr val="tx1"/>
                          </a:solidFill>
                          <a:latin typeface="Times New Roman" panose="02020603050405020304" pitchFamily="18" charset="0"/>
                          <a:cs typeface="Times New Roman" panose="02020603050405020304" pitchFamily="18" charset="0"/>
                        </a:rPr>
                        <a:t>điểm</a:t>
                      </a:r>
                      <a:r>
                        <a:rPr lang="en-US" sz="3600" b="0" dirty="0">
                          <a:solidFill>
                            <a:schemeClr val="tx1"/>
                          </a:solidFill>
                          <a:latin typeface="Times New Roman" panose="02020603050405020304" pitchFamily="18" charset="0"/>
                          <a:cs typeface="Times New Roman" panose="02020603050405020304" pitchFamily="18" charset="0"/>
                        </a:rPr>
                        <a:t> </a:t>
                      </a:r>
                      <a:r>
                        <a:rPr lang="en-US" sz="3600" b="0" dirty="0" err="1">
                          <a:solidFill>
                            <a:schemeClr val="tx1"/>
                          </a:solidFill>
                          <a:latin typeface="Times New Roman" panose="02020603050405020304" pitchFamily="18" charset="0"/>
                          <a:cs typeface="Times New Roman" panose="02020603050405020304" pitchFamily="18" charset="0"/>
                        </a:rPr>
                        <a:t>của</a:t>
                      </a:r>
                      <a:r>
                        <a:rPr lang="en-US" sz="3600" b="0" dirty="0">
                          <a:solidFill>
                            <a:schemeClr val="tx1"/>
                          </a:solidFill>
                          <a:latin typeface="Times New Roman" panose="02020603050405020304" pitchFamily="18" charset="0"/>
                          <a:cs typeface="Times New Roman" panose="02020603050405020304" pitchFamily="18" charset="0"/>
                        </a:rPr>
                        <a:t> </a:t>
                      </a:r>
                      <a:r>
                        <a:rPr lang="en-US" sz="3600" b="0" dirty="0" err="1">
                          <a:solidFill>
                            <a:schemeClr val="tx1"/>
                          </a:solidFill>
                          <a:latin typeface="Times New Roman" panose="02020603050405020304" pitchFamily="18" charset="0"/>
                          <a:cs typeface="Times New Roman" panose="02020603050405020304" pitchFamily="18" charset="0"/>
                        </a:rPr>
                        <a:t>tập</a:t>
                      </a:r>
                      <a:r>
                        <a:rPr lang="en-US" sz="3600" b="0" dirty="0">
                          <a:solidFill>
                            <a:schemeClr val="tx1"/>
                          </a:solidFill>
                          <a:latin typeface="Times New Roman" panose="02020603050405020304" pitchFamily="18" charset="0"/>
                          <a:cs typeface="Times New Roman" panose="02020603050405020304" pitchFamily="18" charset="0"/>
                        </a:rPr>
                        <a:t> </a:t>
                      </a:r>
                      <a:r>
                        <a:rPr lang="en-US" sz="3600" b="0" dirty="0" err="1">
                          <a:solidFill>
                            <a:schemeClr val="tx1"/>
                          </a:solidFill>
                          <a:latin typeface="Times New Roman" panose="02020603050405020304" pitchFamily="18" charset="0"/>
                          <a:cs typeface="Times New Roman" panose="02020603050405020304" pitchFamily="18" charset="0"/>
                        </a:rPr>
                        <a:t>dữ</a:t>
                      </a:r>
                      <a:r>
                        <a:rPr lang="en-US" sz="3600" b="0" dirty="0">
                          <a:solidFill>
                            <a:schemeClr val="tx1"/>
                          </a:solidFill>
                          <a:latin typeface="Times New Roman" panose="02020603050405020304" pitchFamily="18" charset="0"/>
                          <a:cs typeface="Times New Roman" panose="02020603050405020304" pitchFamily="18" charset="0"/>
                        </a:rPr>
                        <a:t> </a:t>
                      </a:r>
                      <a:r>
                        <a:rPr lang="en-US" sz="3600" b="0" dirty="0" err="1">
                          <a:solidFill>
                            <a:schemeClr val="tx1"/>
                          </a:solidFill>
                          <a:latin typeface="Times New Roman" panose="02020603050405020304" pitchFamily="18" charset="0"/>
                          <a:cs typeface="Times New Roman" panose="02020603050405020304" pitchFamily="18" charset="0"/>
                        </a:rPr>
                        <a:t>liệu</a:t>
                      </a:r>
                      <a:endParaRPr lang="vi-VN" sz="3600" b="0" dirty="0">
                        <a:solidFill>
                          <a:schemeClr val="tx1"/>
                        </a:solidFill>
                        <a:latin typeface="Times New Roman" panose="02020603050405020304" pitchFamily="18" charset="0"/>
                        <a:cs typeface="Times New Roman" panose="02020603050405020304" pitchFamily="18" charset="0"/>
                      </a:endParaRPr>
                    </a:p>
                  </a:txBody>
                  <a:tcPr anchor="ctr">
                    <a:solidFill>
                      <a:srgbClr val="9BA8B7"/>
                    </a:solidFill>
                  </a:tcPr>
                </a:tc>
                <a:tc>
                  <a:txBody>
                    <a:bodyPr/>
                    <a:lstStyle/>
                    <a:p>
                      <a:pPr algn="l"/>
                      <a:r>
                        <a:rPr lang="en-US" sz="3600" b="0" dirty="0" err="1">
                          <a:solidFill>
                            <a:schemeClr val="tx1"/>
                          </a:solidFill>
                          <a:latin typeface="Times New Roman" panose="02020603050405020304" pitchFamily="18" charset="0"/>
                          <a:cs typeface="Times New Roman" panose="02020603050405020304" pitchFamily="18" charset="0"/>
                        </a:rPr>
                        <a:t>Đơn</a:t>
                      </a:r>
                      <a:r>
                        <a:rPr lang="en-US" sz="3600" b="0" dirty="0">
                          <a:solidFill>
                            <a:schemeClr val="tx1"/>
                          </a:solidFill>
                          <a:latin typeface="Times New Roman" panose="02020603050405020304" pitchFamily="18" charset="0"/>
                          <a:cs typeface="Times New Roman" panose="02020603050405020304" pitchFamily="18" charset="0"/>
                        </a:rPr>
                        <a:t> </a:t>
                      </a:r>
                      <a:r>
                        <a:rPr lang="en-US" sz="3600" b="0" dirty="0" err="1">
                          <a:solidFill>
                            <a:schemeClr val="tx1"/>
                          </a:solidFill>
                          <a:latin typeface="Times New Roman" panose="02020603050405020304" pitchFamily="18" charset="0"/>
                          <a:cs typeface="Times New Roman" panose="02020603050405020304" pitchFamily="18" charset="0"/>
                        </a:rPr>
                        <a:t>biến</a:t>
                      </a:r>
                      <a:endParaRPr lang="vi-VN" sz="3600" b="0" dirty="0">
                        <a:solidFill>
                          <a:schemeClr val="tx1"/>
                        </a:solidFill>
                        <a:latin typeface="Times New Roman" panose="02020603050405020304" pitchFamily="18" charset="0"/>
                        <a:cs typeface="Times New Roman" panose="02020603050405020304" pitchFamily="18" charset="0"/>
                      </a:endParaRPr>
                    </a:p>
                  </a:txBody>
                  <a:tcPr anchor="ctr">
                    <a:solidFill>
                      <a:srgbClr val="9BA8B7"/>
                    </a:solidFill>
                  </a:tcPr>
                </a:tc>
                <a:extLst>
                  <a:ext uri="{0D108BD9-81ED-4DB2-BD59-A6C34878D82A}">
                    <a16:rowId xmlns:a16="http://schemas.microsoft.com/office/drawing/2014/main" val="651433572"/>
                  </a:ext>
                </a:extLst>
              </a:tr>
              <a:tr h="237943">
                <a:tc>
                  <a:txBody>
                    <a:bodyPr/>
                    <a:lstStyle/>
                    <a:p>
                      <a:pPr algn="l"/>
                      <a:r>
                        <a:rPr lang="en-US" sz="3600" dirty="0" err="1">
                          <a:solidFill>
                            <a:schemeClr val="tx1"/>
                          </a:solidFill>
                          <a:latin typeface="Times New Roman" panose="02020603050405020304" pitchFamily="18" charset="0"/>
                          <a:cs typeface="Times New Roman" panose="02020603050405020304" pitchFamily="18" charset="0"/>
                        </a:rPr>
                        <a:t>Kiểu</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dữ</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liệu</a:t>
                      </a:r>
                      <a:endParaRPr lang="vi-VN" sz="3600" dirty="0">
                        <a:solidFill>
                          <a:schemeClr val="tx1"/>
                        </a:solidFill>
                        <a:latin typeface="Times New Roman" panose="02020603050405020304" pitchFamily="18" charset="0"/>
                        <a:cs typeface="Times New Roman" panose="02020603050405020304" pitchFamily="18" charset="0"/>
                      </a:endParaRPr>
                    </a:p>
                  </a:txBody>
                  <a:tcPr anchor="ctr">
                    <a:solidFill>
                      <a:srgbClr val="DEE1E6"/>
                    </a:solidFill>
                  </a:tcPr>
                </a:tc>
                <a:tc>
                  <a:txBody>
                    <a:bodyPr/>
                    <a:lstStyle/>
                    <a:p>
                      <a:pPr algn="l"/>
                      <a:r>
                        <a:rPr lang="en-US" sz="3600" dirty="0" err="1">
                          <a:solidFill>
                            <a:schemeClr val="tx1"/>
                          </a:solidFill>
                          <a:latin typeface="Times New Roman" panose="02020603050405020304" pitchFamily="18" charset="0"/>
                          <a:cs typeface="Times New Roman" panose="02020603050405020304" pitchFamily="18" charset="0"/>
                        </a:rPr>
                        <a:t>Số</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nguyên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số</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thực</a:t>
                      </a:r>
                      <a:endParaRPr lang="vi-VN" sz="3600" dirty="0">
                        <a:solidFill>
                          <a:schemeClr val="tx1"/>
                        </a:solidFill>
                        <a:latin typeface="Times New Roman" panose="02020603050405020304" pitchFamily="18" charset="0"/>
                        <a:cs typeface="Times New Roman" panose="02020603050405020304" pitchFamily="18" charset="0"/>
                      </a:endParaRPr>
                    </a:p>
                  </a:txBody>
                  <a:tcPr anchor="ctr">
                    <a:solidFill>
                      <a:srgbClr val="DEE1E6"/>
                    </a:solidFill>
                  </a:tcPr>
                </a:tc>
                <a:extLst>
                  <a:ext uri="{0D108BD9-81ED-4DB2-BD59-A6C34878D82A}">
                    <a16:rowId xmlns:a16="http://schemas.microsoft.com/office/drawing/2014/main" val="1677240127"/>
                  </a:ext>
                </a:extLst>
              </a:tr>
              <a:tr h="237943">
                <a:tc>
                  <a:txBody>
                    <a:bodyPr/>
                    <a:lstStyle/>
                    <a:p>
                      <a:pPr algn="l"/>
                      <a:r>
                        <a:rPr lang="en-US" sz="3600" dirty="0" err="1">
                          <a:solidFill>
                            <a:schemeClr val="tx1"/>
                          </a:solidFill>
                          <a:latin typeface="Times New Roman" panose="02020603050405020304" pitchFamily="18" charset="0"/>
                          <a:cs typeface="Times New Roman" panose="02020603050405020304" pitchFamily="18" charset="0"/>
                        </a:rPr>
                        <a:t>Trường</a:t>
                      </a:r>
                      <a:endParaRPr lang="vi-VN" sz="3600" dirty="0">
                        <a:solidFill>
                          <a:schemeClr val="tx1"/>
                        </a:solidFill>
                        <a:latin typeface="Times New Roman" panose="02020603050405020304" pitchFamily="18" charset="0"/>
                        <a:cs typeface="Times New Roman" panose="02020603050405020304" pitchFamily="18" charset="0"/>
                      </a:endParaRPr>
                    </a:p>
                  </a:txBody>
                  <a:tcPr anchor="ctr">
                    <a:solidFill>
                      <a:srgbClr val="9BA8B7"/>
                    </a:solidFill>
                  </a:tcPr>
                </a:tc>
                <a:tc>
                  <a:txBody>
                    <a:bodyPr/>
                    <a:lstStyle/>
                    <a:p>
                      <a:pPr algn="l"/>
                      <a:r>
                        <a:rPr lang="en-US" sz="3600" dirty="0">
                          <a:solidFill>
                            <a:schemeClr val="tx1"/>
                          </a:solidFill>
                          <a:latin typeface="Times New Roman" panose="02020603050405020304" pitchFamily="18" charset="0"/>
                          <a:cs typeface="Times New Roman" panose="02020603050405020304" pitchFamily="18" charset="0"/>
                        </a:rPr>
                        <a:t>17389</a:t>
                      </a:r>
                      <a:endParaRPr lang="vi-VN" sz="3600" dirty="0">
                        <a:solidFill>
                          <a:schemeClr val="tx1"/>
                        </a:solidFill>
                        <a:latin typeface="Times New Roman" panose="02020603050405020304" pitchFamily="18" charset="0"/>
                        <a:cs typeface="Times New Roman" panose="02020603050405020304" pitchFamily="18" charset="0"/>
                      </a:endParaRPr>
                    </a:p>
                  </a:txBody>
                  <a:tcPr anchor="ctr">
                    <a:solidFill>
                      <a:srgbClr val="9BA8B7"/>
                    </a:solidFill>
                  </a:tcPr>
                </a:tc>
                <a:extLst>
                  <a:ext uri="{0D108BD9-81ED-4DB2-BD59-A6C34878D82A}">
                    <a16:rowId xmlns:a16="http://schemas.microsoft.com/office/drawing/2014/main" val="4035513172"/>
                  </a:ext>
                </a:extLst>
              </a:tr>
              <a:tr h="237943">
                <a:tc>
                  <a:txBody>
                    <a:bodyPr/>
                    <a:lstStyle/>
                    <a:p>
                      <a:pPr algn="l"/>
                      <a:r>
                        <a:rPr lang="en-US" sz="3600" dirty="0" err="1">
                          <a:solidFill>
                            <a:schemeClr val="tx1"/>
                          </a:solidFill>
                          <a:latin typeface="Times New Roman" panose="02020603050405020304" pitchFamily="18" charset="0"/>
                          <a:cs typeface="Times New Roman" panose="02020603050405020304" pitchFamily="18" charset="0"/>
                        </a:rPr>
                        <a:t>Thuộc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tính</a:t>
                      </a:r>
                      <a:endParaRPr lang="vi-VN" sz="3600" dirty="0">
                        <a:solidFill>
                          <a:schemeClr val="tx1"/>
                        </a:solidFill>
                        <a:latin typeface="Times New Roman" panose="02020603050405020304" pitchFamily="18" charset="0"/>
                        <a:cs typeface="Times New Roman" panose="02020603050405020304" pitchFamily="18" charset="0"/>
                      </a:endParaRPr>
                    </a:p>
                  </a:txBody>
                  <a:tcPr anchor="ctr">
                    <a:solidFill>
                      <a:srgbClr val="DEE1E6"/>
                    </a:solidFill>
                  </a:tcPr>
                </a:tc>
                <a:tc>
                  <a:txBody>
                    <a:bodyPr/>
                    <a:lstStyle/>
                    <a:p>
                      <a:pPr algn="l"/>
                      <a:r>
                        <a:rPr lang="en-US" sz="3600" dirty="0">
                          <a:solidFill>
                            <a:schemeClr val="tx1"/>
                          </a:solidFill>
                          <a:latin typeface="Times New Roman" panose="02020603050405020304" pitchFamily="18" charset="0"/>
                          <a:cs typeface="Times New Roman" panose="02020603050405020304" pitchFamily="18" charset="0"/>
                        </a:rPr>
                        <a:t>16</a:t>
                      </a:r>
                      <a:endParaRPr lang="vi-VN" sz="3600" dirty="0">
                        <a:solidFill>
                          <a:schemeClr val="tx1"/>
                        </a:solidFill>
                        <a:latin typeface="Times New Roman" panose="02020603050405020304" pitchFamily="18" charset="0"/>
                        <a:cs typeface="Times New Roman" panose="02020603050405020304" pitchFamily="18" charset="0"/>
                      </a:endParaRPr>
                    </a:p>
                  </a:txBody>
                  <a:tcPr anchor="ctr">
                    <a:solidFill>
                      <a:srgbClr val="DEE1E6"/>
                    </a:solidFill>
                  </a:tcPr>
                </a:tc>
                <a:extLst>
                  <a:ext uri="{0D108BD9-81ED-4DB2-BD59-A6C34878D82A}">
                    <a16:rowId xmlns:a16="http://schemas.microsoft.com/office/drawing/2014/main" val="1914736752"/>
                  </a:ext>
                </a:extLst>
              </a:tr>
            </a:tbl>
          </a:graphicData>
        </a:graphic>
      </p:graphicFrame>
      <p:sp>
        <p:nvSpPr>
          <p:cNvPr id="11" name="TextBox 10">
            <a:extLst>
              <a:ext uri="{FF2B5EF4-FFF2-40B4-BE49-F238E27FC236}">
                <a16:creationId xmlns:a16="http://schemas.microsoft.com/office/drawing/2014/main" id="{F70C7AAF-7F29-4F5E-8117-D5BDE33231D2}"/>
              </a:ext>
            </a:extLst>
          </p:cNvPr>
          <p:cNvSpPr txBox="1"/>
          <p:nvPr/>
        </p:nvSpPr>
        <p:spPr>
          <a:xfrm>
            <a:off x="1248990" y="622200"/>
            <a:ext cx="4644562" cy="584775"/>
          </a:xfrm>
          <a:prstGeom prst="rect">
            <a:avLst/>
          </a:prstGeom>
          <a:noFill/>
        </p:spPr>
        <p:txBody>
          <a:bodyPr wrap="square">
            <a:spAutoFit/>
          </a:bodyPr>
          <a:lstStyle/>
          <a:p>
            <a:r>
              <a:rPr lang="en-US" sz="3200" b="1" dirty="0" err="1">
                <a:solidFill>
                  <a:srgbClr val="263F88"/>
                </a:solidFill>
                <a:latin typeface="Times New Roman" panose="02020603050405020304" pitchFamily="18" charset="0"/>
                <a:cs typeface="Times New Roman" panose="02020603050405020304" pitchFamily="18" charset="0"/>
              </a:rPr>
              <a:t>Thông</a:t>
            </a:r>
            <a:r>
              <a:rPr lang="en-US" sz="3200" b="1" dirty="0">
                <a:solidFill>
                  <a:srgbClr val="263F88"/>
                </a:solidFill>
                <a:latin typeface="Times New Roman" panose="02020603050405020304" pitchFamily="18" charset="0"/>
                <a:cs typeface="Times New Roman" panose="02020603050405020304" pitchFamily="18" charset="0"/>
              </a:rPr>
              <a:t> tin </a:t>
            </a:r>
            <a:r>
              <a:rPr lang="en-US" sz="3200" b="1" dirty="0" err="1">
                <a:solidFill>
                  <a:srgbClr val="263F88"/>
                </a:solidFill>
                <a:latin typeface="Times New Roman" panose="02020603050405020304" pitchFamily="18" charset="0"/>
                <a:cs typeface="Times New Roman" panose="02020603050405020304" pitchFamily="18" charset="0"/>
              </a:rPr>
              <a:t>của</a:t>
            </a:r>
            <a:r>
              <a:rPr lang="en-US" sz="3200" b="1" dirty="0">
                <a:solidFill>
                  <a:srgbClr val="263F88"/>
                </a:solidFill>
                <a:latin typeface="Times New Roman" panose="02020603050405020304" pitchFamily="18" charset="0"/>
                <a:cs typeface="Times New Roman" panose="02020603050405020304" pitchFamily="18" charset="0"/>
              </a:rPr>
              <a:t> </a:t>
            </a:r>
            <a:r>
              <a:rPr lang="en-US" sz="3200" b="1" dirty="0" err="1">
                <a:solidFill>
                  <a:srgbClr val="263F88"/>
                </a:solidFill>
                <a:latin typeface="Times New Roman" panose="02020603050405020304" pitchFamily="18" charset="0"/>
                <a:cs typeface="Times New Roman" panose="02020603050405020304" pitchFamily="18" charset="0"/>
              </a:rPr>
              <a:t>tập</a:t>
            </a:r>
            <a:r>
              <a:rPr lang="en-US" sz="3200" b="1" dirty="0">
                <a:solidFill>
                  <a:srgbClr val="263F88"/>
                </a:solidFill>
                <a:latin typeface="Times New Roman" panose="02020603050405020304" pitchFamily="18" charset="0"/>
                <a:cs typeface="Times New Roman" panose="02020603050405020304" pitchFamily="18" charset="0"/>
              </a:rPr>
              <a:t> </a:t>
            </a:r>
            <a:r>
              <a:rPr lang="en-US" sz="3200" b="1" dirty="0" err="1">
                <a:solidFill>
                  <a:srgbClr val="263F88"/>
                </a:solidFill>
                <a:latin typeface="Times New Roman" panose="02020603050405020304" pitchFamily="18" charset="0"/>
                <a:cs typeface="Times New Roman" panose="02020603050405020304" pitchFamily="18" charset="0"/>
              </a:rPr>
              <a:t>dữ</a:t>
            </a:r>
            <a:r>
              <a:rPr lang="en-US" sz="3200" b="1" dirty="0">
                <a:solidFill>
                  <a:srgbClr val="263F88"/>
                </a:solidFill>
                <a:latin typeface="Times New Roman" panose="02020603050405020304" pitchFamily="18" charset="0"/>
                <a:cs typeface="Times New Roman" panose="02020603050405020304" pitchFamily="18" charset="0"/>
              </a:rPr>
              <a:t> </a:t>
            </a:r>
            <a:r>
              <a:rPr lang="en-US" sz="3200" b="1" dirty="0" err="1">
                <a:solidFill>
                  <a:srgbClr val="263F88"/>
                </a:solidFill>
                <a:latin typeface="Times New Roman" panose="02020603050405020304" pitchFamily="18" charset="0"/>
                <a:cs typeface="Times New Roman" panose="02020603050405020304" pitchFamily="18" charset="0"/>
              </a:rPr>
              <a:t>liệu</a:t>
            </a:r>
            <a:endParaRPr lang="en-US" sz="3200" dirty="0">
              <a:solidFill>
                <a:srgbClr val="263F88"/>
              </a:solidFill>
            </a:endParaRPr>
          </a:p>
        </p:txBody>
      </p:sp>
      <p:sp>
        <p:nvSpPr>
          <p:cNvPr id="8" name="TextBox 7">
            <a:extLst>
              <a:ext uri="{FF2B5EF4-FFF2-40B4-BE49-F238E27FC236}">
                <a16:creationId xmlns:a16="http://schemas.microsoft.com/office/drawing/2014/main" id="{C4C2605C-4CF9-46B0-8E35-25FB95303FBB}"/>
              </a:ext>
            </a:extLst>
          </p:cNvPr>
          <p:cNvSpPr txBox="1"/>
          <p:nvPr/>
        </p:nvSpPr>
        <p:spPr>
          <a:xfrm>
            <a:off x="10879282" y="1"/>
            <a:ext cx="1312717" cy="1077218"/>
          </a:xfrm>
          <a:prstGeom prst="rect">
            <a:avLst/>
          </a:prstGeom>
          <a:noFill/>
          <a:ln>
            <a:solidFill>
              <a:schemeClr val="tx2">
                <a:lumMod val="40000"/>
                <a:lumOff val="60000"/>
              </a:schemeClr>
            </a:solidFill>
          </a:ln>
        </p:spPr>
        <p:txBody>
          <a:bodyPr wrap="square" rtlCol="0">
            <a:spAutoFit/>
          </a:bodyPr>
          <a:lstStyle/>
          <a:p>
            <a:pPr marL="228600" indent="-228600" algn="just">
              <a:buFont typeface="+mj-lt"/>
              <a:buAutoNum type="arabicPeriod"/>
            </a:pP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Giới</a:t>
            </a:r>
            <a:r>
              <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 </a:t>
            </a: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thiệu</a:t>
            </a:r>
            <a:endPar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Giải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thuật</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Đánh</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giá</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Kết</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luận</a:t>
            </a:r>
            <a:endParaRPr lang="vi-V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6939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091DA7-E4F2-4295-B4EE-DC4D29563216}"/>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800" b="0" i="0" u="none" strike="noStrike" kern="1200" cap="none" spc="0" normalizeH="0" baseline="0" noProof="0" smtClean="0">
                <a:ln>
                  <a:noFill/>
                </a:ln>
                <a:solidFill>
                  <a:srgbClr val="FFFFFF"/>
                </a:solidFill>
                <a:effectLst/>
                <a:uLnTx/>
                <a:uFillTx/>
                <a:latin typeface="Franklin Gothic Book"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10" name="Picture 9">
            <a:extLst>
              <a:ext uri="{FF2B5EF4-FFF2-40B4-BE49-F238E27FC236}">
                <a16:creationId xmlns:a16="http://schemas.microsoft.com/office/drawing/2014/main" id="{FFEF8310-20BB-4D7F-847A-88DA4CE6F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60" y="351573"/>
            <a:ext cx="1126030" cy="1126030"/>
          </a:xfrm>
          <a:prstGeom prst="rect">
            <a:avLst/>
          </a:prstGeom>
        </p:spPr>
      </p:pic>
      <p:sp>
        <p:nvSpPr>
          <p:cNvPr id="8" name="TextBox 7">
            <a:extLst>
              <a:ext uri="{FF2B5EF4-FFF2-40B4-BE49-F238E27FC236}">
                <a16:creationId xmlns:a16="http://schemas.microsoft.com/office/drawing/2014/main" id="{7B86114E-E2C9-4678-977F-0E121BD24CCF}"/>
              </a:ext>
            </a:extLst>
          </p:cNvPr>
          <p:cNvSpPr txBox="1"/>
          <p:nvPr/>
        </p:nvSpPr>
        <p:spPr>
          <a:xfrm>
            <a:off x="1248990" y="622200"/>
            <a:ext cx="420398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srgbClr val="263F88"/>
                </a:solidFill>
                <a:effectLst/>
                <a:uLnTx/>
                <a:uFillTx/>
                <a:latin typeface="Times New Roman" panose="02020603050405020304" pitchFamily="18" charset="0"/>
                <a:ea typeface="+mn-ea"/>
                <a:cs typeface="Times New Roman" panose="02020603050405020304" pitchFamily="18" charset="0"/>
              </a:rPr>
              <a:t>Thông</a:t>
            </a:r>
            <a:r>
              <a:rPr kumimoji="0" lang="en-US" sz="3200" b="1" i="0" u="none" strike="noStrike" kern="1200" cap="none" spc="0" normalizeH="0" baseline="0" noProof="0" dirty="0">
                <a:ln>
                  <a:noFill/>
                </a:ln>
                <a:solidFill>
                  <a:srgbClr val="263F88"/>
                </a:solidFill>
                <a:effectLst/>
                <a:uLnTx/>
                <a:uFillTx/>
                <a:latin typeface="Times New Roman" panose="02020603050405020304" pitchFamily="18" charset="0"/>
                <a:ea typeface="+mn-ea"/>
                <a:cs typeface="Times New Roman" panose="02020603050405020304" pitchFamily="18" charset="0"/>
              </a:rPr>
              <a:t> tin </a:t>
            </a:r>
            <a:r>
              <a:rPr kumimoji="0" lang="en-US" sz="3200" b="1" i="0" u="none" strike="noStrike" kern="1200" cap="none" spc="0" normalizeH="0" baseline="0" noProof="0" dirty="0" err="1">
                <a:ln>
                  <a:noFill/>
                </a:ln>
                <a:solidFill>
                  <a:srgbClr val="263F88"/>
                </a:solidFill>
                <a:effectLst/>
                <a:uLnTx/>
                <a:uFillTx/>
                <a:latin typeface="Times New Roman" panose="02020603050405020304" pitchFamily="18" charset="0"/>
                <a:ea typeface="+mn-ea"/>
                <a:cs typeface="Times New Roman" panose="02020603050405020304" pitchFamily="18" charset="0"/>
              </a:rPr>
              <a:t>thuộc</a:t>
            </a:r>
            <a:r>
              <a:rPr kumimoji="0" lang="en-US" sz="3200" b="1" i="0" u="none" strike="noStrike" kern="1200" cap="none" spc="0" normalizeH="0" baseline="0" noProof="0" dirty="0">
                <a:ln>
                  <a:noFill/>
                </a:ln>
                <a:solidFill>
                  <a:srgbClr val="263F88"/>
                </a:solidFill>
                <a:effectLst/>
                <a:uLnTx/>
                <a:uFillTx/>
                <a:latin typeface="Times New Roman" panose="02020603050405020304" pitchFamily="18" charset="0"/>
                <a:ea typeface="+mn-ea"/>
                <a:cs typeface="Times New Roman" panose="02020603050405020304" pitchFamily="18" charset="0"/>
              </a:rPr>
              <a:t> </a:t>
            </a:r>
            <a:r>
              <a:rPr kumimoji="0" lang="en-US" sz="3200" b="1" i="0" u="none" strike="noStrike" kern="1200" cap="none" spc="0" normalizeH="0" baseline="0" noProof="0" dirty="0" err="1">
                <a:ln>
                  <a:noFill/>
                </a:ln>
                <a:solidFill>
                  <a:srgbClr val="263F88"/>
                </a:solidFill>
                <a:effectLst/>
                <a:uLnTx/>
                <a:uFillTx/>
                <a:latin typeface="Times New Roman" panose="02020603050405020304" pitchFamily="18" charset="0"/>
                <a:ea typeface="+mn-ea"/>
                <a:cs typeface="Times New Roman" panose="02020603050405020304" pitchFamily="18" charset="0"/>
              </a:rPr>
              <a:t>tính</a:t>
            </a:r>
            <a:endParaRPr kumimoji="0" lang="en-US" sz="3200" b="0" i="0" u="none" strike="noStrike" kern="1200" cap="none" spc="0" normalizeH="0" baseline="0" noProof="0" dirty="0">
              <a:ln>
                <a:noFill/>
              </a:ln>
              <a:solidFill>
                <a:srgbClr val="263F88"/>
              </a:solidFill>
              <a:effectLst/>
              <a:uLnTx/>
              <a:uFillTx/>
              <a:latin typeface="Franklin Gothic Book" panose="020F0502020204030204"/>
              <a:ea typeface="+mn-ea"/>
              <a:cs typeface="+mn-cs"/>
            </a:endParaRPr>
          </a:p>
        </p:txBody>
      </p:sp>
      <p:graphicFrame>
        <p:nvGraphicFramePr>
          <p:cNvPr id="4" name="Table 5">
            <a:extLst>
              <a:ext uri="{FF2B5EF4-FFF2-40B4-BE49-F238E27FC236}">
                <a16:creationId xmlns:a16="http://schemas.microsoft.com/office/drawing/2014/main" id="{7121AC3A-0CEF-48A1-ADB7-69F6FFB33EC1}"/>
              </a:ext>
            </a:extLst>
          </p:cNvPr>
          <p:cNvGraphicFramePr>
            <a:graphicFrameLocks noGrp="1"/>
          </p:cNvGraphicFramePr>
          <p:nvPr>
            <p:extLst>
              <p:ext uri="{D42A27DB-BD31-4B8C-83A1-F6EECF244321}">
                <p14:modId xmlns:p14="http://schemas.microsoft.com/office/powerpoint/2010/main" val="4010471944"/>
              </p:ext>
            </p:extLst>
          </p:nvPr>
        </p:nvGraphicFramePr>
        <p:xfrm>
          <a:off x="2955665" y="1477603"/>
          <a:ext cx="6280670" cy="4145280"/>
        </p:xfrm>
        <a:graphic>
          <a:graphicData uri="http://schemas.openxmlformats.org/drawingml/2006/table">
            <a:tbl>
              <a:tblPr firstRow="1" bandRow="1">
                <a:tableStyleId>{69CF1AB2-1976-4502-BF36-3FF5EA218861}</a:tableStyleId>
              </a:tblPr>
              <a:tblGrid>
                <a:gridCol w="3142615">
                  <a:extLst>
                    <a:ext uri="{9D8B030D-6E8A-4147-A177-3AD203B41FA5}">
                      <a16:colId xmlns:a16="http://schemas.microsoft.com/office/drawing/2014/main" val="2971792134"/>
                    </a:ext>
                  </a:extLst>
                </a:gridCol>
                <a:gridCol w="3138055">
                  <a:extLst>
                    <a:ext uri="{9D8B030D-6E8A-4147-A177-3AD203B41FA5}">
                      <a16:colId xmlns:a16="http://schemas.microsoft.com/office/drawing/2014/main" val="3681278037"/>
                    </a:ext>
                  </a:extLst>
                </a:gridCol>
              </a:tblGrid>
              <a:tr h="502920">
                <a:tc>
                  <a:txBody>
                    <a:bodyPr/>
                    <a:lstStyle/>
                    <a:p>
                      <a:pPr algn="l"/>
                      <a:r>
                        <a:rPr lang="en-US" sz="2800" b="0">
                          <a:effectLst/>
                          <a:latin typeface="Times New Roman" panose="02020603050405020304" pitchFamily="18" charset="0"/>
                          <a:cs typeface="Times New Roman" panose="02020603050405020304" pitchFamily="18" charset="0"/>
                        </a:rPr>
                        <a:t>dteday</a:t>
                      </a:r>
                      <a:endParaRPr lang="en-US" sz="28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a:effectLst/>
                          <a:latin typeface="Times New Roman" panose="02020603050405020304" pitchFamily="18" charset="0"/>
                          <a:cs typeface="Times New Roman" panose="02020603050405020304" pitchFamily="18" charset="0"/>
                        </a:rPr>
                        <a:t>weathersit</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0116826"/>
                  </a:ext>
                </a:extLst>
              </a:tr>
              <a:tr h="502920">
                <a:tc>
                  <a:txBody>
                    <a:bodyPr/>
                    <a:lstStyle/>
                    <a:p>
                      <a:pPr algn="l"/>
                      <a:r>
                        <a:rPr lang="en-US" sz="2800" b="0">
                          <a:effectLst/>
                          <a:latin typeface="Times New Roman" panose="02020603050405020304" pitchFamily="18" charset="0"/>
                          <a:cs typeface="Times New Roman" panose="02020603050405020304" pitchFamily="18" charset="0"/>
                        </a:rPr>
                        <a:t>season</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b="0" i="0">
                          <a:effectLst/>
                          <a:latin typeface="Times New Roman" panose="02020603050405020304" pitchFamily="18" charset="0"/>
                          <a:ea typeface="Tahoma" panose="020B0604030504040204" pitchFamily="34" charset="0"/>
                          <a:cs typeface="Times New Roman" panose="02020603050405020304" pitchFamily="18" charset="0"/>
                        </a:rPr>
                        <a:t>temp</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4776899"/>
                  </a:ext>
                </a:extLst>
              </a:tr>
              <a:tr h="502920">
                <a:tc>
                  <a:txBody>
                    <a:bodyPr/>
                    <a:lstStyle/>
                    <a:p>
                      <a:pPr algn="l"/>
                      <a:r>
                        <a:rPr lang="en-US" sz="2800" b="0">
                          <a:effectLst/>
                          <a:latin typeface="Times New Roman" panose="02020603050405020304" pitchFamily="18" charset="0"/>
                          <a:cs typeface="Times New Roman" panose="02020603050405020304" pitchFamily="18" charset="0"/>
                        </a:rPr>
                        <a:t>yr</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b="0" i="0">
                          <a:effectLst/>
                          <a:latin typeface="Times New Roman" panose="02020603050405020304" pitchFamily="18" charset="0"/>
                          <a:ea typeface="Tahoma" panose="020B0604030504040204" pitchFamily="34" charset="0"/>
                          <a:cs typeface="Times New Roman" panose="02020603050405020304" pitchFamily="18" charset="0"/>
                        </a:rPr>
                        <a:t>atemp</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1428869"/>
                  </a:ext>
                </a:extLst>
              </a:tr>
              <a:tr h="502920">
                <a:tc>
                  <a:txBody>
                    <a:bodyPr/>
                    <a:lstStyle/>
                    <a:p>
                      <a:pPr algn="l"/>
                      <a:r>
                        <a:rPr lang="en-US" sz="2800" b="0">
                          <a:effectLst/>
                          <a:latin typeface="Times New Roman" panose="02020603050405020304" pitchFamily="18" charset="0"/>
                          <a:cs typeface="Times New Roman" panose="02020603050405020304" pitchFamily="18" charset="0"/>
                        </a:rPr>
                        <a:t>mnth</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b="0" i="0">
                          <a:effectLst/>
                          <a:latin typeface="Times New Roman" panose="02020603050405020304" pitchFamily="18" charset="0"/>
                          <a:ea typeface="Tahoma" panose="020B0604030504040204" pitchFamily="34" charset="0"/>
                          <a:cs typeface="Times New Roman" panose="02020603050405020304" pitchFamily="18" charset="0"/>
                        </a:rPr>
                        <a:t>hum</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7714791"/>
                  </a:ext>
                </a:extLst>
              </a:tr>
              <a:tr h="502920">
                <a:tc>
                  <a:txBody>
                    <a:bodyPr/>
                    <a:lstStyle/>
                    <a:p>
                      <a:pPr algn="l"/>
                      <a:r>
                        <a:rPr lang="en-US" sz="2800" b="0">
                          <a:effectLst/>
                          <a:latin typeface="Times New Roman" panose="02020603050405020304" pitchFamily="18" charset="0"/>
                          <a:cs typeface="Times New Roman" panose="02020603050405020304" pitchFamily="18" charset="0"/>
                        </a:rPr>
                        <a:t>hr</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b="0" i="0">
                          <a:effectLst/>
                          <a:latin typeface="Times New Roman" panose="02020603050405020304" pitchFamily="18" charset="0"/>
                          <a:ea typeface="Tahoma" panose="020B0604030504040204" pitchFamily="34" charset="0"/>
                          <a:cs typeface="Times New Roman" panose="02020603050405020304" pitchFamily="18" charset="0"/>
                        </a:rPr>
                        <a:t>windspeed</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3035855"/>
                  </a:ext>
                </a:extLst>
              </a:tr>
              <a:tr h="502920">
                <a:tc>
                  <a:txBody>
                    <a:bodyPr/>
                    <a:lstStyle/>
                    <a:p>
                      <a:pPr algn="l"/>
                      <a:r>
                        <a:rPr lang="en-US" sz="2800" b="0">
                          <a:effectLst/>
                          <a:latin typeface="Times New Roman" panose="02020603050405020304" pitchFamily="18" charset="0"/>
                          <a:cs typeface="Times New Roman" panose="02020603050405020304" pitchFamily="18" charset="0"/>
                        </a:rPr>
                        <a:t>holiday</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b="0" i="0">
                          <a:effectLst/>
                          <a:latin typeface="Times New Roman" panose="02020603050405020304" pitchFamily="18" charset="0"/>
                          <a:ea typeface="Tahoma" panose="020B0604030504040204" pitchFamily="34" charset="0"/>
                          <a:cs typeface="Times New Roman" panose="02020603050405020304" pitchFamily="18" charset="0"/>
                        </a:rPr>
                        <a:t>casual</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7643387"/>
                  </a:ext>
                </a:extLst>
              </a:tr>
              <a:tr h="502920">
                <a:tc>
                  <a:txBody>
                    <a:bodyPr/>
                    <a:lstStyle/>
                    <a:p>
                      <a:pPr algn="l"/>
                      <a:r>
                        <a:rPr lang="en-US" sz="2800" b="0">
                          <a:effectLst/>
                          <a:latin typeface="Times New Roman" panose="02020603050405020304" pitchFamily="18" charset="0"/>
                          <a:cs typeface="Times New Roman" panose="02020603050405020304" pitchFamily="18" charset="0"/>
                        </a:rPr>
                        <a:t>weekday</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b="0" i="0">
                          <a:effectLst/>
                          <a:latin typeface="Times New Roman" panose="02020603050405020304" pitchFamily="18" charset="0"/>
                          <a:ea typeface="Tahoma" panose="020B0604030504040204" pitchFamily="34" charset="0"/>
                          <a:cs typeface="Times New Roman" panose="02020603050405020304" pitchFamily="18" charset="0"/>
                        </a:rPr>
                        <a:t>registered</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6067757"/>
                  </a:ext>
                </a:extLst>
              </a:tr>
              <a:tr h="502920">
                <a:tc>
                  <a:txBody>
                    <a:bodyPr/>
                    <a:lstStyle/>
                    <a:p>
                      <a:pPr algn="l"/>
                      <a:r>
                        <a:rPr lang="en-US" sz="2800" b="0">
                          <a:effectLst/>
                          <a:latin typeface="Times New Roman" panose="02020603050405020304" pitchFamily="18" charset="0"/>
                          <a:cs typeface="Times New Roman" panose="02020603050405020304" pitchFamily="18" charset="0"/>
                        </a:rPr>
                        <a:t>workingday</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b="0" i="0">
                          <a:effectLst/>
                          <a:latin typeface="Times New Roman" panose="02020603050405020304" pitchFamily="18" charset="0"/>
                          <a:ea typeface="Tahoma" panose="020B0604030504040204" pitchFamily="34" charset="0"/>
                          <a:cs typeface="Times New Roman" panose="02020603050405020304" pitchFamily="18" charset="0"/>
                        </a:rPr>
                        <a:t>cnt</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6065196"/>
                  </a:ext>
                </a:extLst>
              </a:tr>
            </a:tbl>
          </a:graphicData>
        </a:graphic>
      </p:graphicFrame>
      <p:sp>
        <p:nvSpPr>
          <p:cNvPr id="12" name="TextBox 11">
            <a:extLst>
              <a:ext uri="{FF2B5EF4-FFF2-40B4-BE49-F238E27FC236}">
                <a16:creationId xmlns:a16="http://schemas.microsoft.com/office/drawing/2014/main" id="{819A4F79-EC63-4DC1-AFBD-E5A4BA22F422}"/>
              </a:ext>
            </a:extLst>
          </p:cNvPr>
          <p:cNvSpPr txBox="1"/>
          <p:nvPr/>
        </p:nvSpPr>
        <p:spPr>
          <a:xfrm>
            <a:off x="10879282" y="1"/>
            <a:ext cx="1312717" cy="1077218"/>
          </a:xfrm>
          <a:prstGeom prst="rect">
            <a:avLst/>
          </a:prstGeom>
          <a:noFill/>
          <a:ln>
            <a:solidFill>
              <a:schemeClr val="tx2">
                <a:lumMod val="40000"/>
                <a:lumOff val="60000"/>
              </a:schemeClr>
            </a:solidFill>
          </a:ln>
        </p:spPr>
        <p:txBody>
          <a:bodyPr wrap="square" rtlCol="0">
            <a:spAutoFit/>
          </a:bodyPr>
          <a:lstStyle/>
          <a:p>
            <a:pPr marL="228600" indent="-228600" algn="just">
              <a:buFont typeface="+mj-lt"/>
              <a:buAutoNum type="arabicPeriod"/>
            </a:pP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Giới</a:t>
            </a:r>
            <a:r>
              <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 </a:t>
            </a: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thiệu</a:t>
            </a:r>
            <a:endPar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Giải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thuật</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Đánh</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giá</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Kết</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luận</a:t>
            </a:r>
            <a:endParaRPr lang="vi-V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1856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25855F-6107-40D9-B476-924E47CF8F2B}"/>
              </a:ext>
            </a:extLst>
          </p:cNvPr>
          <p:cNvSpPr>
            <a:spLocks noGrp="1"/>
          </p:cNvSpPr>
          <p:nvPr>
            <p:ph type="sldNum" sz="quarter" idx="12"/>
          </p:nvPr>
        </p:nvSpPr>
        <p:spPr/>
        <p:txBody>
          <a:bodyPr/>
          <a:lstStyle/>
          <a:p>
            <a:fld id="{3A98EE3D-8CD1-4C3F-BD1C-C98C9596463C}" type="slidenum">
              <a:rPr lang="en-US" smtClean="0"/>
              <a:t>5</a:t>
            </a:fld>
            <a:endParaRPr lang="en-US" dirty="0"/>
          </a:p>
        </p:txBody>
      </p:sp>
      <p:grpSp>
        <p:nvGrpSpPr>
          <p:cNvPr id="10" name="Group 9">
            <a:extLst>
              <a:ext uri="{FF2B5EF4-FFF2-40B4-BE49-F238E27FC236}">
                <a16:creationId xmlns:a16="http://schemas.microsoft.com/office/drawing/2014/main" id="{CCC13EBC-A544-48AE-971C-83053A6C5203}"/>
              </a:ext>
            </a:extLst>
          </p:cNvPr>
          <p:cNvGrpSpPr/>
          <p:nvPr/>
        </p:nvGrpSpPr>
        <p:grpSpPr>
          <a:xfrm>
            <a:off x="122960" y="351573"/>
            <a:ext cx="5532466" cy="1126030"/>
            <a:chOff x="122960" y="351573"/>
            <a:chExt cx="5532466" cy="1126030"/>
          </a:xfrm>
        </p:grpSpPr>
        <p:pic>
          <p:nvPicPr>
            <p:cNvPr id="11" name="Picture 10">
              <a:extLst>
                <a:ext uri="{FF2B5EF4-FFF2-40B4-BE49-F238E27FC236}">
                  <a16:creationId xmlns:a16="http://schemas.microsoft.com/office/drawing/2014/main" id="{A7DCEE4E-6D0C-43BD-819F-7CF0A3DB0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60" y="351573"/>
              <a:ext cx="1126030" cy="1126030"/>
            </a:xfrm>
            <a:prstGeom prst="rect">
              <a:avLst/>
            </a:prstGeom>
          </p:spPr>
        </p:pic>
        <p:sp>
          <p:nvSpPr>
            <p:cNvPr id="12" name="TextBox 11">
              <a:extLst>
                <a:ext uri="{FF2B5EF4-FFF2-40B4-BE49-F238E27FC236}">
                  <a16:creationId xmlns:a16="http://schemas.microsoft.com/office/drawing/2014/main" id="{D94D1C08-B501-490E-851E-4DABAF20F3E2}"/>
                </a:ext>
              </a:extLst>
            </p:cNvPr>
            <p:cNvSpPr txBox="1"/>
            <p:nvPr/>
          </p:nvSpPr>
          <p:spPr>
            <a:xfrm>
              <a:off x="1451438" y="529867"/>
              <a:ext cx="4203988" cy="769441"/>
            </a:xfrm>
            <a:prstGeom prst="rect">
              <a:avLst/>
            </a:prstGeom>
            <a:noFill/>
          </p:spPr>
          <p:txBody>
            <a:bodyPr wrap="square">
              <a:spAutoFit/>
            </a:bodyPr>
            <a:lstStyle/>
            <a:p>
              <a:r>
                <a:rPr lang="en-US" sz="4400" b="1">
                  <a:solidFill>
                    <a:schemeClr val="accent2">
                      <a:lumMod val="75000"/>
                    </a:schemeClr>
                  </a:solidFill>
                  <a:latin typeface="Times New Roman" panose="02020603050405020304" pitchFamily="18" charset="0"/>
                  <a:cs typeface="Times New Roman" panose="02020603050405020304" pitchFamily="18" charset="0"/>
                </a:rPr>
                <a:t>2. GIẢI THUẬT</a:t>
              </a:r>
              <a:endParaRPr lang="en-US" sz="4400">
                <a:solidFill>
                  <a:schemeClr val="accent2">
                    <a:lumMod val="75000"/>
                  </a:schemeClr>
                </a:solidFill>
              </a:endParaRPr>
            </a:p>
          </p:txBody>
        </p:sp>
      </p:grpSp>
      <p:sp>
        <p:nvSpPr>
          <p:cNvPr id="14" name="TextBox 13">
            <a:extLst>
              <a:ext uri="{FF2B5EF4-FFF2-40B4-BE49-F238E27FC236}">
                <a16:creationId xmlns:a16="http://schemas.microsoft.com/office/drawing/2014/main" id="{585AAF0D-72F4-460D-AFBB-822063AED35D}"/>
              </a:ext>
            </a:extLst>
          </p:cNvPr>
          <p:cNvSpPr txBox="1"/>
          <p:nvPr/>
        </p:nvSpPr>
        <p:spPr>
          <a:xfrm>
            <a:off x="1986395" y="2090172"/>
            <a:ext cx="8219209" cy="2677656"/>
          </a:xfrm>
          <a:prstGeom prst="rect">
            <a:avLst/>
          </a:prstGeom>
          <a:noFill/>
        </p:spPr>
        <p:txBody>
          <a:bodyPr wrap="square" rtlCol="0">
            <a:spAutoFit/>
          </a:bodyPr>
          <a:lstStyle/>
          <a:p>
            <a:pPr algn="just"/>
            <a:r>
              <a:rPr lang="vi-VN" sz="2400">
                <a:latin typeface="+mj-lt"/>
              </a:rPr>
              <a:t>"Hồi quy tuyến tính" là một phương pháp thống kê để hồi quy dữ liệu với biến phụ thuộc có giá trị liên tục trong khi các biến độc lập có thể có một trong hai giá trị liên tục hoặc là giá trị phân loại. Nói cách khác "Hồi quy tuyến tính" là một phương pháp để dự đoán biến phụ thuộc (Y) dựa trên giá trị của biến độc lập (X). Nó có thể được sử dụng cho các trường hợp chúng ta muốn dự đoán một số lượng liên tục</a:t>
            </a:r>
            <a:r>
              <a:rPr lang="en-US" sz="2400" dirty="0">
                <a:latin typeface="+mj-lt"/>
              </a:rPr>
              <a:t>.</a:t>
            </a:r>
            <a:endParaRPr lang="en-US" sz="2400">
              <a:latin typeface="+mj-lt"/>
            </a:endParaRPr>
          </a:p>
        </p:txBody>
      </p:sp>
      <p:sp>
        <p:nvSpPr>
          <p:cNvPr id="15" name="TextBox 14">
            <a:extLst>
              <a:ext uri="{FF2B5EF4-FFF2-40B4-BE49-F238E27FC236}">
                <a16:creationId xmlns:a16="http://schemas.microsoft.com/office/drawing/2014/main" id="{DDE33D86-5B86-4EF3-9E70-678C13E551C0}"/>
              </a:ext>
            </a:extLst>
          </p:cNvPr>
          <p:cNvSpPr txBox="1"/>
          <p:nvPr/>
        </p:nvSpPr>
        <p:spPr>
          <a:xfrm>
            <a:off x="10879282" y="1"/>
            <a:ext cx="1312717" cy="1077218"/>
          </a:xfrm>
          <a:prstGeom prst="rect">
            <a:avLst/>
          </a:prstGeom>
          <a:noFill/>
          <a:ln>
            <a:solidFill>
              <a:schemeClr val="tx2">
                <a:lumMod val="40000"/>
                <a:lumOff val="60000"/>
              </a:schemeClr>
            </a:solidFill>
          </a:ln>
        </p:spPr>
        <p:txBody>
          <a:bodyPr wrap="square" rtlCol="0">
            <a:spAutoFit/>
          </a:bodyPr>
          <a:lstStyle/>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Giới</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thiệu</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b="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Giải </a:t>
            </a: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thuật</a:t>
            </a:r>
            <a:endPar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Đánh</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giá</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Kết</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luận</a:t>
            </a:r>
            <a:endParaRPr lang="vi-V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134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091DA7-E4F2-4295-B4EE-DC4D29563216}"/>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10" name="Picture 9">
            <a:extLst>
              <a:ext uri="{FF2B5EF4-FFF2-40B4-BE49-F238E27FC236}">
                <a16:creationId xmlns:a16="http://schemas.microsoft.com/office/drawing/2014/main" id="{FFEF8310-20BB-4D7F-847A-88DA4CE6F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60" y="351573"/>
            <a:ext cx="1126030" cy="1126030"/>
          </a:xfrm>
          <a:prstGeom prst="rect">
            <a:avLst/>
          </a:prstGeom>
        </p:spPr>
      </p:pic>
      <p:graphicFrame>
        <p:nvGraphicFramePr>
          <p:cNvPr id="8" name="Table 11">
            <a:extLst>
              <a:ext uri="{FF2B5EF4-FFF2-40B4-BE49-F238E27FC236}">
                <a16:creationId xmlns:a16="http://schemas.microsoft.com/office/drawing/2014/main" id="{E3A9B11C-F1D7-4096-ACB7-F9992267231B}"/>
              </a:ext>
            </a:extLst>
          </p:cNvPr>
          <p:cNvGraphicFramePr>
            <a:graphicFrameLocks noGrp="1"/>
          </p:cNvGraphicFramePr>
          <p:nvPr>
            <p:extLst>
              <p:ext uri="{D42A27DB-BD31-4B8C-83A1-F6EECF244321}">
                <p14:modId xmlns:p14="http://schemas.microsoft.com/office/powerpoint/2010/main" val="1328290633"/>
              </p:ext>
            </p:extLst>
          </p:nvPr>
        </p:nvGraphicFramePr>
        <p:xfrm>
          <a:off x="1974359" y="1477602"/>
          <a:ext cx="8243281" cy="4532857"/>
        </p:xfrm>
        <a:graphic>
          <a:graphicData uri="http://schemas.openxmlformats.org/drawingml/2006/table">
            <a:tbl>
              <a:tblPr firstRow="1" bandRow="1">
                <a:tableStyleId>{5C22544A-7EE6-4342-B048-85BDC9FD1C3A}</a:tableStyleId>
              </a:tblPr>
              <a:tblGrid>
                <a:gridCol w="1832090">
                  <a:extLst>
                    <a:ext uri="{9D8B030D-6E8A-4147-A177-3AD203B41FA5}">
                      <a16:colId xmlns:a16="http://schemas.microsoft.com/office/drawing/2014/main" val="2561676260"/>
                    </a:ext>
                  </a:extLst>
                </a:gridCol>
                <a:gridCol w="1828800">
                  <a:extLst>
                    <a:ext uri="{9D8B030D-6E8A-4147-A177-3AD203B41FA5}">
                      <a16:colId xmlns:a16="http://schemas.microsoft.com/office/drawing/2014/main" val="992409657"/>
                    </a:ext>
                  </a:extLst>
                </a:gridCol>
                <a:gridCol w="2275609">
                  <a:extLst>
                    <a:ext uri="{9D8B030D-6E8A-4147-A177-3AD203B41FA5}">
                      <a16:colId xmlns:a16="http://schemas.microsoft.com/office/drawing/2014/main" val="2993953982"/>
                    </a:ext>
                  </a:extLst>
                </a:gridCol>
                <a:gridCol w="2306782">
                  <a:extLst>
                    <a:ext uri="{9D8B030D-6E8A-4147-A177-3AD203B41FA5}">
                      <a16:colId xmlns:a16="http://schemas.microsoft.com/office/drawing/2014/main" val="1962339110"/>
                    </a:ext>
                  </a:extLst>
                </a:gridCol>
              </a:tblGrid>
              <a:tr h="492116">
                <a:tc>
                  <a:txBody>
                    <a:bodyPr/>
                    <a:lstStyle/>
                    <a:p>
                      <a:pPr algn="ctr"/>
                      <a:r>
                        <a:rPr lang="en-US" sz="2400" dirty="0" err="1">
                          <a:latin typeface="Times New Roman" panose="02020603050405020304" pitchFamily="18" charset="0"/>
                          <a:cs typeface="Times New Roman" panose="02020603050405020304" pitchFamily="18" charset="0"/>
                        </a:rPr>
                        <a:t>Tháng</a:t>
                      </a:r>
                      <a:endParaRPr lang="vi-VN" sz="2400" dirty="0">
                        <a:latin typeface="Times New Roman" panose="02020603050405020304" pitchFamily="18" charset="0"/>
                        <a:cs typeface="Times New Roman" panose="02020603050405020304" pitchFamily="18" charset="0"/>
                      </a:endParaRPr>
                    </a:p>
                  </a:txBody>
                  <a:tcPr>
                    <a:solidFill>
                      <a:srgbClr val="9BA8B7"/>
                    </a:solidFill>
                  </a:tcPr>
                </a:tc>
                <a:tc>
                  <a:txBody>
                    <a:bodyPr/>
                    <a:lstStyle/>
                    <a:p>
                      <a:pPr algn="ct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endParaRPr lang="vi-V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Nhiệt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endParaRPr lang="vi-V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endParaRPr lang="vi-V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5304322"/>
                  </a:ext>
                </a:extLst>
              </a:tr>
              <a:tr h="360885">
                <a:tc>
                  <a:txBody>
                    <a:bodyPr/>
                    <a:lstStyle/>
                    <a:p>
                      <a:pPr algn="ctr"/>
                      <a:r>
                        <a:rPr lang="en-US" sz="2000" dirty="0">
                          <a:latin typeface="Times New Roman" panose="02020603050405020304" pitchFamily="18" charset="0"/>
                          <a:cs typeface="Times New Roman" panose="02020603050405020304" pitchFamily="18" charset="0"/>
                        </a:rPr>
                        <a:t>1</a:t>
                      </a:r>
                      <a:endParaRPr lang="vi-VN" sz="2000" dirty="0">
                        <a:latin typeface="Times New Roman" panose="02020603050405020304" pitchFamily="18" charset="0"/>
                        <a:cs typeface="Times New Roman" panose="02020603050405020304" pitchFamily="18" charset="0"/>
                      </a:endParaRPr>
                    </a:p>
                  </a:txBody>
                  <a:tcPr anchor="ctr">
                    <a:solidFill>
                      <a:srgbClr val="DEE1E6"/>
                    </a:solidFill>
                  </a:tcPr>
                </a:tc>
                <a:tc>
                  <a:txBody>
                    <a:bodyPr/>
                    <a:lstStyle/>
                    <a:p>
                      <a:pPr algn="ctr"/>
                      <a:r>
                        <a:rPr lang="en-US" sz="2000" dirty="0">
                          <a:latin typeface="Times New Roman" panose="02020603050405020304" pitchFamily="18" charset="0"/>
                          <a:cs typeface="Times New Roman" panose="02020603050405020304" pitchFamily="18" charset="0"/>
                        </a:rPr>
                        <a:t>1</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9.47025</a:t>
                      </a:r>
                    </a:p>
                  </a:txBody>
                  <a:tcPr marL="9525" marR="9525" marT="9525" marB="0" anchor="b"/>
                </a:tc>
                <a:tc>
                  <a:txBody>
                    <a:bodyPr/>
                    <a:lstStyle/>
                    <a:p>
                      <a:r>
                        <a:rPr lang="vi-VN" sz="2000" dirty="0">
                          <a:latin typeface="Times New Roman" panose="02020603050405020304" pitchFamily="18" charset="0"/>
                          <a:cs typeface="Times New Roman" panose="02020603050405020304" pitchFamily="18" charset="0"/>
                        </a:rPr>
                        <a:t>1349</a:t>
                      </a:r>
                    </a:p>
                  </a:txBody>
                  <a:tcPr anchor="ctr"/>
                </a:tc>
                <a:extLst>
                  <a:ext uri="{0D108BD9-81ED-4DB2-BD59-A6C34878D82A}">
                    <a16:rowId xmlns:a16="http://schemas.microsoft.com/office/drawing/2014/main" val="3039807204"/>
                  </a:ext>
                </a:extLst>
              </a:tr>
              <a:tr h="360885">
                <a:tc>
                  <a:txBody>
                    <a:bodyPr/>
                    <a:lstStyle/>
                    <a:p>
                      <a:pPr algn="ctr"/>
                      <a:r>
                        <a:rPr lang="en-US" sz="2000" dirty="0">
                          <a:latin typeface="Times New Roman" panose="02020603050405020304" pitchFamily="18" charset="0"/>
                          <a:cs typeface="Times New Roman" panose="02020603050405020304" pitchFamily="18" charset="0"/>
                        </a:rPr>
                        <a:t>3</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12.78395</a:t>
                      </a:r>
                    </a:p>
                  </a:txBody>
                  <a:tcPr marL="9525" marR="9525" marT="9525" marB="0" anchor="b"/>
                </a:tc>
                <a:tc>
                  <a:txBody>
                    <a:bodyPr/>
                    <a:lstStyle/>
                    <a:p>
                      <a:r>
                        <a:rPr lang="vi-VN" sz="2000" dirty="0">
                          <a:latin typeface="Times New Roman" panose="02020603050405020304" pitchFamily="18" charset="0"/>
                          <a:cs typeface="Times New Roman" panose="02020603050405020304" pitchFamily="18" charset="0"/>
                        </a:rPr>
                        <a:t>1944</a:t>
                      </a:r>
                    </a:p>
                  </a:txBody>
                  <a:tcPr anchor="ctr"/>
                </a:tc>
                <a:extLst>
                  <a:ext uri="{0D108BD9-81ED-4DB2-BD59-A6C34878D82A}">
                    <a16:rowId xmlns:a16="http://schemas.microsoft.com/office/drawing/2014/main" val="2710543779"/>
                  </a:ext>
                </a:extLst>
              </a:tr>
              <a:tr h="374674">
                <a:tc>
                  <a:txBody>
                    <a:bodyPr/>
                    <a:lstStyle/>
                    <a:p>
                      <a:pPr algn="ctr"/>
                      <a:r>
                        <a:rPr lang="en-US" sz="2000" dirty="0">
                          <a:latin typeface="Times New Roman" panose="02020603050405020304" pitchFamily="18" charset="0"/>
                          <a:cs typeface="Times New Roman" panose="02020603050405020304" pitchFamily="18" charset="0"/>
                        </a:rPr>
                        <a:t>4</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21.2746</a:t>
                      </a:r>
                    </a:p>
                  </a:txBody>
                  <a:tcPr marL="9525" marR="9525" marT="9525" marB="0" anchor="b"/>
                </a:tc>
                <a:tc>
                  <a:txBody>
                    <a:bodyPr/>
                    <a:lstStyle/>
                    <a:p>
                      <a:r>
                        <a:rPr lang="vi-VN" sz="2000" dirty="0">
                          <a:latin typeface="Times New Roman" panose="02020603050405020304" pitchFamily="18" charset="0"/>
                          <a:cs typeface="Times New Roman" panose="02020603050405020304" pitchFamily="18" charset="0"/>
                        </a:rPr>
                        <a:t>795</a:t>
                      </a:r>
                    </a:p>
                  </a:txBody>
                  <a:tcPr anchor="ctr"/>
                </a:tc>
                <a:extLst>
                  <a:ext uri="{0D108BD9-81ED-4DB2-BD59-A6C34878D82A}">
                    <a16:rowId xmlns:a16="http://schemas.microsoft.com/office/drawing/2014/main" val="4058488813"/>
                  </a:ext>
                </a:extLst>
              </a:tr>
              <a:tr h="360885">
                <a:tc>
                  <a:txBody>
                    <a:bodyPr/>
                    <a:lstStyle/>
                    <a:p>
                      <a:pPr algn="ctr"/>
                      <a:r>
                        <a:rPr lang="en-US" sz="2000" dirty="0">
                          <a:latin typeface="Times New Roman" panose="02020603050405020304" pitchFamily="18" charset="0"/>
                          <a:cs typeface="Times New Roman" panose="02020603050405020304" pitchFamily="18" charset="0"/>
                        </a:rPr>
                        <a:t>5</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20.2325</a:t>
                      </a:r>
                    </a:p>
                  </a:txBody>
                  <a:tcPr marL="9525" marR="9525" marT="9525" marB="0" anchor="b"/>
                </a:tc>
                <a:tc>
                  <a:txBody>
                    <a:bodyPr/>
                    <a:lstStyle/>
                    <a:p>
                      <a:r>
                        <a:rPr lang="vi-VN" sz="2000" dirty="0">
                          <a:latin typeface="Times New Roman" panose="02020603050405020304" pitchFamily="18" charset="0"/>
                          <a:cs typeface="Times New Roman" panose="02020603050405020304" pitchFamily="18" charset="0"/>
                        </a:rPr>
                        <a:t>2633</a:t>
                      </a:r>
                    </a:p>
                  </a:txBody>
                  <a:tcPr anchor="ctr"/>
                </a:tc>
                <a:extLst>
                  <a:ext uri="{0D108BD9-81ED-4DB2-BD59-A6C34878D82A}">
                    <a16:rowId xmlns:a16="http://schemas.microsoft.com/office/drawing/2014/main" val="2164227016"/>
                  </a:ext>
                </a:extLst>
              </a:tr>
              <a:tr h="447845">
                <a:tc>
                  <a:txBody>
                    <a:bodyPr/>
                    <a:lstStyle/>
                    <a:p>
                      <a:pPr algn="ctr"/>
                      <a:r>
                        <a:rPr lang="en-US" sz="2000" dirty="0">
                          <a:latin typeface="Times New Roman" panose="02020603050405020304" pitchFamily="18" charset="0"/>
                          <a:cs typeface="Times New Roman" panose="02020603050405020304" pitchFamily="18" charset="0"/>
                        </a:rPr>
                        <a:t>6</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34.69145</a:t>
                      </a:r>
                    </a:p>
                  </a:txBody>
                  <a:tcPr marL="9525" marR="9525" marT="9525" marB="0" anchor="b"/>
                </a:tc>
                <a:tc>
                  <a:txBody>
                    <a:bodyPr/>
                    <a:lstStyle/>
                    <a:p>
                      <a:r>
                        <a:rPr lang="vi-VN" sz="2000" dirty="0">
                          <a:latin typeface="Times New Roman" panose="02020603050405020304" pitchFamily="18" charset="0"/>
                          <a:cs typeface="Times New Roman" panose="02020603050405020304" pitchFamily="18" charset="0"/>
                        </a:rPr>
                        <a:t>4507</a:t>
                      </a:r>
                    </a:p>
                  </a:txBody>
                  <a:tcPr anchor="ctr"/>
                </a:tc>
                <a:extLst>
                  <a:ext uri="{0D108BD9-81ED-4DB2-BD59-A6C34878D82A}">
                    <a16:rowId xmlns:a16="http://schemas.microsoft.com/office/drawing/2014/main" val="2806413297"/>
                  </a:ext>
                </a:extLst>
              </a:tr>
              <a:tr h="360885">
                <a:tc>
                  <a:txBody>
                    <a:bodyPr/>
                    <a:lstStyle/>
                    <a:p>
                      <a:pPr algn="ctr"/>
                      <a:r>
                        <a:rPr lang="en-US" sz="2000" dirty="0">
                          <a:latin typeface="Times New Roman" panose="02020603050405020304" pitchFamily="18" charset="0"/>
                          <a:cs typeface="Times New Roman" panose="02020603050405020304" pitchFamily="18" charset="0"/>
                        </a:rPr>
                        <a:t>7</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31.21855</a:t>
                      </a:r>
                    </a:p>
                  </a:txBody>
                  <a:tcPr marL="9525" marR="9525" marT="9525" marB="0" anchor="b"/>
                </a:tc>
                <a:tc>
                  <a:txBody>
                    <a:bodyPr/>
                    <a:lstStyle/>
                    <a:p>
                      <a:r>
                        <a:rPr lang="en-US" sz="2000" dirty="0">
                          <a:latin typeface="Times New Roman" panose="02020603050405020304" pitchFamily="18" charset="0"/>
                          <a:cs typeface="Times New Roman" panose="02020603050405020304" pitchFamily="18" charset="0"/>
                        </a:rPr>
                        <a:t>5538</a:t>
                      </a:r>
                      <a:endParaRPr lang="vi-V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76918804"/>
                  </a:ext>
                </a:extLst>
              </a:tr>
              <a:tr h="402924">
                <a:tc>
                  <a:txBody>
                    <a:bodyPr/>
                    <a:lstStyle/>
                    <a:p>
                      <a:pPr algn="ctr"/>
                      <a:r>
                        <a:rPr lang="en-US" sz="2000" dirty="0">
                          <a:latin typeface="Times New Roman" panose="02020603050405020304" pitchFamily="18" charset="0"/>
                          <a:cs typeface="Times New Roman" panose="02020603050405020304" pitchFamily="18" charset="0"/>
                        </a:rPr>
                        <a:t>8</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31.7778</a:t>
                      </a:r>
                    </a:p>
                  </a:txBody>
                  <a:tcPr marL="9525" marR="9525" marT="9525" marB="0" anchor="b"/>
                </a:tc>
                <a:tc>
                  <a:txBody>
                    <a:bodyPr/>
                    <a:lstStyle/>
                    <a:p>
                      <a:r>
                        <a:rPr lang="vi-VN" sz="2000" dirty="0">
                          <a:latin typeface="Times New Roman" panose="02020603050405020304" pitchFamily="18" charset="0"/>
                          <a:cs typeface="Times New Roman" panose="02020603050405020304" pitchFamily="18" charset="0"/>
                        </a:rPr>
                        <a:t>1115</a:t>
                      </a:r>
                    </a:p>
                  </a:txBody>
                  <a:tcPr anchor="ctr"/>
                </a:tc>
                <a:extLst>
                  <a:ext uri="{0D108BD9-81ED-4DB2-BD59-A6C34878D82A}">
                    <a16:rowId xmlns:a16="http://schemas.microsoft.com/office/drawing/2014/main" val="4053069684"/>
                  </a:ext>
                </a:extLst>
              </a:tr>
              <a:tr h="402924">
                <a:tc>
                  <a:txBody>
                    <a:bodyPr/>
                    <a:lstStyle/>
                    <a:p>
                      <a:pPr algn="ctr"/>
                      <a:r>
                        <a:rPr lang="en-US" sz="2000" dirty="0">
                          <a:latin typeface="Times New Roman" panose="02020603050405020304" pitchFamily="18" charset="0"/>
                          <a:cs typeface="Times New Roman" panose="02020603050405020304" pitchFamily="18" charset="0"/>
                        </a:rPr>
                        <a:t>9</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27.76805</a:t>
                      </a:r>
                    </a:p>
                  </a:txBody>
                  <a:tcPr marL="9525" marR="9525" marT="9525" marB="0" anchor="b"/>
                </a:tc>
                <a:tc>
                  <a:txBody>
                    <a:bodyPr/>
                    <a:lstStyle/>
                    <a:p>
                      <a:r>
                        <a:rPr lang="en-US" sz="2000" dirty="0">
                          <a:latin typeface="Times New Roman" panose="02020603050405020304" pitchFamily="18" charset="0"/>
                          <a:cs typeface="Times New Roman" panose="02020603050405020304" pitchFamily="18" charset="0"/>
                        </a:rPr>
                        <a:t>1842</a:t>
                      </a:r>
                      <a:endParaRPr lang="vi-V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15340977"/>
                  </a:ext>
                </a:extLst>
              </a:tr>
              <a:tr h="402924">
                <a:tc>
                  <a:txBody>
                    <a:bodyPr/>
                    <a:lstStyle/>
                    <a:p>
                      <a:pPr algn="ctr"/>
                      <a:r>
                        <a:rPr lang="en-US" sz="2000" dirty="0">
                          <a:latin typeface="Times New Roman" panose="02020603050405020304" pitchFamily="18" charset="0"/>
                          <a:cs typeface="Times New Roman" panose="02020603050405020304" pitchFamily="18" charset="0"/>
                        </a:rPr>
                        <a:t>10</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25.88585</a:t>
                      </a:r>
                    </a:p>
                  </a:txBody>
                  <a:tcPr marL="9525" marR="9525" marT="9525" marB="0" anchor="b"/>
                </a:tc>
                <a:tc>
                  <a:txBody>
                    <a:bodyPr/>
                    <a:lstStyle/>
                    <a:p>
                      <a:r>
                        <a:rPr lang="en-US" sz="2000" dirty="0">
                          <a:latin typeface="Times New Roman" panose="02020603050405020304" pitchFamily="18" charset="0"/>
                          <a:cs typeface="Times New Roman" panose="02020603050405020304" pitchFamily="18" charset="0"/>
                        </a:rPr>
                        <a:t>2416</a:t>
                      </a:r>
                      <a:endParaRPr lang="vi-V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4729399"/>
                  </a:ext>
                </a:extLst>
              </a:tr>
              <a:tr h="402924">
                <a:tc>
                  <a:txBody>
                    <a:bodyPr/>
                    <a:lstStyle/>
                    <a:p>
                      <a:pPr algn="ctr"/>
                      <a:r>
                        <a:rPr lang="en-US" sz="2000" dirty="0">
                          <a:latin typeface="Times New Roman" panose="02020603050405020304" pitchFamily="18" charset="0"/>
                          <a:cs typeface="Times New Roman" panose="02020603050405020304" pitchFamily="18" charset="0"/>
                        </a:rPr>
                        <a:t>12</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endParaRPr lang="vi-VN" sz="2000" dirty="0">
                        <a:latin typeface="Times New Roman" panose="02020603050405020304" pitchFamily="18" charset="0"/>
                        <a:cs typeface="Times New Roman" panose="02020603050405020304" pitchFamily="18" charset="0"/>
                      </a:endParaRPr>
                    </a:p>
                  </a:txBody>
                  <a:tcPr anchor="ctr"/>
                </a:tc>
                <a:tc>
                  <a:txBody>
                    <a:bodyPr/>
                    <a:lstStyle/>
                    <a:p>
                      <a:pPr algn="l"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18.87565</a:t>
                      </a:r>
                    </a:p>
                  </a:txBody>
                  <a:tcPr marL="9525" marR="9525" marT="9525" marB="0" anchor="b"/>
                </a:tc>
                <a:tc>
                  <a:txBody>
                    <a:bodyPr/>
                    <a:lstStyle/>
                    <a:p>
                      <a:r>
                        <a:rPr lang="en-US" sz="2000" dirty="0">
                          <a:latin typeface="Times New Roman" panose="02020603050405020304" pitchFamily="18" charset="0"/>
                          <a:cs typeface="Times New Roman" panose="02020603050405020304" pitchFamily="18" charset="0"/>
                        </a:rPr>
                        <a:t>2209</a:t>
                      </a:r>
                      <a:endParaRPr lang="vi-V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68556046"/>
                  </a:ext>
                </a:extLst>
              </a:tr>
            </a:tbl>
          </a:graphicData>
        </a:graphic>
      </p:graphicFrame>
      <p:sp>
        <p:nvSpPr>
          <p:cNvPr id="11" name="TextBox 10">
            <a:extLst>
              <a:ext uri="{FF2B5EF4-FFF2-40B4-BE49-F238E27FC236}">
                <a16:creationId xmlns:a16="http://schemas.microsoft.com/office/drawing/2014/main" id="{44F95A6B-0EB7-43D5-9554-4A4F8CCF3FB5}"/>
              </a:ext>
            </a:extLst>
          </p:cNvPr>
          <p:cNvSpPr txBox="1"/>
          <p:nvPr/>
        </p:nvSpPr>
        <p:spPr>
          <a:xfrm>
            <a:off x="1248990" y="622200"/>
            <a:ext cx="4203988" cy="584775"/>
          </a:xfrm>
          <a:prstGeom prst="rect">
            <a:avLst/>
          </a:prstGeom>
          <a:noFill/>
        </p:spPr>
        <p:txBody>
          <a:bodyPr wrap="square">
            <a:spAutoFit/>
          </a:bodyPr>
          <a:lstStyle/>
          <a:p>
            <a:r>
              <a:rPr lang="en-US" sz="3200" b="1" dirty="0" err="1">
                <a:solidFill>
                  <a:srgbClr val="263F88"/>
                </a:solidFill>
                <a:latin typeface="Times New Roman" panose="02020603050405020304" pitchFamily="18" charset="0"/>
                <a:cs typeface="Times New Roman" panose="02020603050405020304" pitchFamily="18" charset="0"/>
              </a:rPr>
              <a:t>Bảng</a:t>
            </a:r>
            <a:r>
              <a:rPr lang="en-US" sz="3200" b="1" dirty="0">
                <a:solidFill>
                  <a:srgbClr val="263F88"/>
                </a:solidFill>
                <a:latin typeface="Times New Roman" panose="02020603050405020304" pitchFamily="18" charset="0"/>
                <a:cs typeface="Times New Roman" panose="02020603050405020304" pitchFamily="18" charset="0"/>
              </a:rPr>
              <a:t> </a:t>
            </a:r>
            <a:r>
              <a:rPr lang="en-US" sz="3200" b="1" dirty="0" err="1">
                <a:solidFill>
                  <a:srgbClr val="263F88"/>
                </a:solidFill>
                <a:latin typeface="Times New Roman" panose="02020603050405020304" pitchFamily="18" charset="0"/>
                <a:cs typeface="Times New Roman" panose="02020603050405020304" pitchFamily="18" charset="0"/>
              </a:rPr>
              <a:t>dữ</a:t>
            </a:r>
            <a:r>
              <a:rPr lang="en-US" sz="3200" b="1" dirty="0">
                <a:solidFill>
                  <a:srgbClr val="263F88"/>
                </a:solidFill>
                <a:latin typeface="Times New Roman" panose="02020603050405020304" pitchFamily="18" charset="0"/>
                <a:cs typeface="Times New Roman" panose="02020603050405020304" pitchFamily="18" charset="0"/>
              </a:rPr>
              <a:t> </a:t>
            </a:r>
            <a:r>
              <a:rPr lang="en-US" sz="3200" b="1" dirty="0" err="1">
                <a:solidFill>
                  <a:srgbClr val="263F88"/>
                </a:solidFill>
                <a:latin typeface="Times New Roman" panose="02020603050405020304" pitchFamily="18" charset="0"/>
                <a:cs typeface="Times New Roman" panose="02020603050405020304" pitchFamily="18" charset="0"/>
              </a:rPr>
              <a:t>liệu</a:t>
            </a:r>
            <a:endParaRPr lang="en-US" sz="3200" dirty="0">
              <a:solidFill>
                <a:srgbClr val="263F88"/>
              </a:solidFill>
            </a:endParaRPr>
          </a:p>
        </p:txBody>
      </p:sp>
      <p:sp>
        <p:nvSpPr>
          <p:cNvPr id="13" name="TextBox 12">
            <a:extLst>
              <a:ext uri="{FF2B5EF4-FFF2-40B4-BE49-F238E27FC236}">
                <a16:creationId xmlns:a16="http://schemas.microsoft.com/office/drawing/2014/main" id="{2737FDC3-2DC5-4221-A6BF-CEF03BB7008C}"/>
              </a:ext>
            </a:extLst>
          </p:cNvPr>
          <p:cNvSpPr txBox="1"/>
          <p:nvPr/>
        </p:nvSpPr>
        <p:spPr>
          <a:xfrm>
            <a:off x="10879282" y="1"/>
            <a:ext cx="1312717" cy="1077218"/>
          </a:xfrm>
          <a:prstGeom prst="rect">
            <a:avLst/>
          </a:prstGeom>
          <a:noFill/>
          <a:ln>
            <a:solidFill>
              <a:schemeClr val="tx2">
                <a:lumMod val="40000"/>
                <a:lumOff val="60000"/>
              </a:schemeClr>
            </a:solidFill>
          </a:ln>
        </p:spPr>
        <p:txBody>
          <a:bodyPr wrap="square" rtlCol="0">
            <a:spAutoFit/>
          </a:bodyPr>
          <a:lstStyle/>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Giới</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thiệu</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b="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Giải </a:t>
            </a: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thuật</a:t>
            </a:r>
            <a:endPar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Đánh</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giá</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Kết</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luận</a:t>
            </a:r>
            <a:endParaRPr lang="vi-V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3819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803854-5652-41AB-A000-3A11FA094437}"/>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TextBox 3">
            <a:extLst>
              <a:ext uri="{FF2B5EF4-FFF2-40B4-BE49-F238E27FC236}">
                <a16:creationId xmlns:a16="http://schemas.microsoft.com/office/drawing/2014/main" id="{15DD3EA8-69F6-41CE-A4A1-01A1A377E930}"/>
              </a:ext>
            </a:extLst>
          </p:cNvPr>
          <p:cNvSpPr txBox="1"/>
          <p:nvPr/>
        </p:nvSpPr>
        <p:spPr>
          <a:xfrm>
            <a:off x="10879282" y="1"/>
            <a:ext cx="1312717" cy="1077218"/>
          </a:xfrm>
          <a:prstGeom prst="rect">
            <a:avLst/>
          </a:prstGeom>
          <a:noFill/>
          <a:ln>
            <a:solidFill>
              <a:schemeClr val="tx2">
                <a:lumMod val="40000"/>
                <a:lumOff val="60000"/>
              </a:schemeClr>
            </a:solidFill>
          </a:ln>
        </p:spPr>
        <p:txBody>
          <a:bodyPr wrap="square" rtlCol="0">
            <a:spAutoFit/>
          </a:bodyPr>
          <a:lstStyle/>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Giới</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thiệu</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b="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Giải </a:t>
            </a: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thuật</a:t>
            </a:r>
            <a:endPar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Đánh</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giá</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Kết</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luận</a:t>
            </a:r>
            <a:endParaRPr lang="vi-VN" sz="16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AB9E9CD-0451-41F5-8F91-7DE22C79F9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960" y="351573"/>
            <a:ext cx="1126030" cy="1126030"/>
          </a:xfrm>
          <a:prstGeom prst="rect">
            <a:avLst/>
          </a:prstGeom>
        </p:spPr>
      </p:pic>
      <p:sp>
        <p:nvSpPr>
          <p:cNvPr id="3" name="TextBox 2">
            <a:extLst>
              <a:ext uri="{FF2B5EF4-FFF2-40B4-BE49-F238E27FC236}">
                <a16:creationId xmlns:a16="http://schemas.microsoft.com/office/drawing/2014/main" id="{CBAFBCA4-D77C-4042-A03E-A116B2903C4D}"/>
              </a:ext>
            </a:extLst>
          </p:cNvPr>
          <p:cNvSpPr txBox="1"/>
          <p:nvPr/>
        </p:nvSpPr>
        <p:spPr>
          <a:xfrm>
            <a:off x="1248991" y="622200"/>
            <a:ext cx="3852946" cy="584775"/>
          </a:xfrm>
          <a:prstGeom prst="rect">
            <a:avLst/>
          </a:prstGeom>
          <a:noFill/>
        </p:spPr>
        <p:txBody>
          <a:bodyPr wrap="square" rtlCol="0">
            <a:spAutoFit/>
          </a:bodyPr>
          <a:lstStyle/>
          <a:p>
            <a:r>
              <a:rPr lang="en-US" sz="3200" b="1">
                <a:solidFill>
                  <a:srgbClr val="263F88"/>
                </a:solidFill>
                <a:latin typeface="Times New Roman" panose="02020603050405020304" pitchFamily="18" charset="0"/>
                <a:cs typeface="Times New Roman" panose="02020603050405020304" pitchFamily="18" charset="0"/>
              </a:rPr>
              <a:t>Minh họa thuật toán</a:t>
            </a:r>
          </a:p>
        </p:txBody>
      </p:sp>
      <p:grpSp>
        <p:nvGrpSpPr>
          <p:cNvPr id="12" name="Group 11">
            <a:extLst>
              <a:ext uri="{FF2B5EF4-FFF2-40B4-BE49-F238E27FC236}">
                <a16:creationId xmlns:a16="http://schemas.microsoft.com/office/drawing/2014/main" id="{A9DE69A6-879A-43A5-A778-4AB4532177DF}"/>
              </a:ext>
            </a:extLst>
          </p:cNvPr>
          <p:cNvGrpSpPr/>
          <p:nvPr/>
        </p:nvGrpSpPr>
        <p:grpSpPr>
          <a:xfrm>
            <a:off x="1344800" y="1206975"/>
            <a:ext cx="7540339" cy="523220"/>
            <a:chOff x="1344800" y="1206975"/>
            <a:chExt cx="7540339" cy="52322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766A73B-1C2D-418E-B5CC-EC97F562D8D8}"/>
                    </a:ext>
                  </a:extLst>
                </p:cNvPr>
                <p:cNvSpPr txBox="1"/>
                <p:nvPr/>
              </p:nvSpPr>
              <p:spPr>
                <a:xfrm>
                  <a:off x="3243133" y="1206975"/>
                  <a:ext cx="564200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solidFill>
                                  <a:srgbClr val="836967"/>
                                </a:solidFill>
                                <a:latin typeface="Cambria Math" panose="02040503050406030204" pitchFamily="18" charset="0"/>
                              </a:rPr>
                            </m:ctrlPr>
                          </m:dPr>
                          <m:e>
                            <m:r>
                              <a:rPr lang="en-US" sz="2800" i="1">
                                <a:latin typeface="Cambria Math" panose="02040503050406030204" pitchFamily="18" charset="0"/>
                              </a:rPr>
                              <m:t>𝑥</m:t>
                            </m:r>
                          </m:e>
                        </m:d>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𝜃</m:t>
                            </m:r>
                          </m:e>
                          <m:sub>
                            <m:r>
                              <a:rPr lang="en-US" sz="2800" i="0">
                                <a:latin typeface="Cambria Math" panose="02040503050406030204" pitchFamily="18" charset="0"/>
                              </a:rPr>
                              <m:t>0</m:t>
                            </m:r>
                          </m:sub>
                        </m:sSub>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𝜃</m:t>
                            </m:r>
                          </m:e>
                          <m:sub>
                            <m:r>
                              <a:rPr lang="en-US" sz="2800" i="0">
                                <a:latin typeface="Cambria Math" panose="02040503050406030204" pitchFamily="18" charset="0"/>
                              </a:rPr>
                              <m:t>1</m:t>
                            </m:r>
                          </m:sub>
                        </m:sSub>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𝑋</m:t>
                            </m:r>
                          </m:e>
                          <m:sub>
                            <m:r>
                              <a:rPr lang="en-US" sz="2800" i="0">
                                <a:latin typeface="Cambria Math" panose="02040503050406030204" pitchFamily="18" charset="0"/>
                              </a:rPr>
                              <m:t>1</m:t>
                            </m:r>
                          </m:sub>
                        </m:sSub>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𝜃</m:t>
                            </m:r>
                          </m:e>
                          <m:sub>
                            <m:r>
                              <a:rPr lang="en-US" sz="2800" i="0">
                                <a:latin typeface="Cambria Math" panose="02040503050406030204" pitchFamily="18" charset="0"/>
                              </a:rPr>
                              <m:t>2</m:t>
                            </m:r>
                          </m:sub>
                        </m:sSub>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𝑋</m:t>
                            </m:r>
                          </m:e>
                          <m:sub>
                            <m:r>
                              <a:rPr lang="en-US" sz="2800" i="0">
                                <a:latin typeface="Cambria Math" panose="02040503050406030204" pitchFamily="18" charset="0"/>
                              </a:rPr>
                              <m:t>2</m:t>
                            </m:r>
                          </m:sub>
                        </m:sSub>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𝜃</m:t>
                            </m:r>
                          </m:e>
                          <m:sub>
                            <m:r>
                              <a:rPr lang="en-US" sz="2800" i="0">
                                <a:latin typeface="Cambria Math" panose="02040503050406030204" pitchFamily="18" charset="0"/>
                              </a:rPr>
                              <m:t>3</m:t>
                            </m:r>
                          </m:sub>
                        </m:sSub>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𝑋</m:t>
                            </m:r>
                          </m:e>
                          <m:sub>
                            <m:r>
                              <a:rPr lang="en-US" sz="2800" i="0">
                                <a:latin typeface="Cambria Math" panose="02040503050406030204" pitchFamily="18" charset="0"/>
                              </a:rPr>
                              <m:t>3</m:t>
                            </m:r>
                          </m:sub>
                        </m:sSub>
                      </m:oMath>
                    </m:oMathPara>
                  </a14:m>
                  <a:endParaRPr lang="en-US"/>
                </a:p>
              </p:txBody>
            </p:sp>
          </mc:Choice>
          <mc:Fallback>
            <p:sp>
              <p:nvSpPr>
                <p:cNvPr id="6" name="TextBox 5">
                  <a:extLst>
                    <a:ext uri="{FF2B5EF4-FFF2-40B4-BE49-F238E27FC236}">
                      <a16:creationId xmlns:a16="http://schemas.microsoft.com/office/drawing/2014/main" id="{7766A73B-1C2D-418E-B5CC-EC97F562D8D8}"/>
                    </a:ext>
                  </a:extLst>
                </p:cNvPr>
                <p:cNvSpPr txBox="1">
                  <a:spLocks noRot="1" noChangeAspect="1" noMove="1" noResize="1" noEditPoints="1" noAdjustHandles="1" noChangeArrowheads="1" noChangeShapeType="1" noTextEdit="1"/>
                </p:cNvSpPr>
                <p:nvPr/>
              </p:nvSpPr>
              <p:spPr>
                <a:xfrm>
                  <a:off x="3243133" y="1206975"/>
                  <a:ext cx="5642006" cy="523220"/>
                </a:xfrm>
                <a:prstGeom prst="rect">
                  <a:avLst/>
                </a:prstGeom>
                <a:blipFill>
                  <a:blip r:embed="rId7"/>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BEC4EF4-2B3D-4A7B-8637-863C88C01DB9}"/>
                </a:ext>
              </a:extLst>
            </p:cNvPr>
            <p:cNvSpPr txBox="1"/>
            <p:nvPr/>
          </p:nvSpPr>
          <p:spPr>
            <a:xfrm>
              <a:off x="1344800" y="1268530"/>
              <a:ext cx="1995055"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Hàm hồi quy:</a:t>
              </a:r>
            </a:p>
          </p:txBody>
        </p:sp>
      </p:grpSp>
      <p:grpSp>
        <p:nvGrpSpPr>
          <p:cNvPr id="13" name="Group 12">
            <a:extLst>
              <a:ext uri="{FF2B5EF4-FFF2-40B4-BE49-F238E27FC236}">
                <a16:creationId xmlns:a16="http://schemas.microsoft.com/office/drawing/2014/main" id="{F9B50406-2B9C-4757-9040-C58DDB5F2AB5}"/>
              </a:ext>
            </a:extLst>
          </p:cNvPr>
          <p:cNvGrpSpPr/>
          <p:nvPr/>
        </p:nvGrpSpPr>
        <p:grpSpPr>
          <a:xfrm>
            <a:off x="1344800" y="2201779"/>
            <a:ext cx="6989008" cy="817981"/>
            <a:chOff x="1344800" y="1983149"/>
            <a:chExt cx="6989008" cy="817981"/>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8CE0A83-62F2-40B8-99E4-46D948C2B490}"/>
                    </a:ext>
                  </a:extLst>
                </p:cNvPr>
                <p:cNvSpPr txBox="1"/>
                <p:nvPr/>
              </p:nvSpPr>
              <p:spPr>
                <a:xfrm>
                  <a:off x="3187711" y="1983149"/>
                  <a:ext cx="5146097" cy="81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𝑗</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𝑗</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1">
                                <a:latin typeface="Cambria Math" panose="02040503050406030204" pitchFamily="18" charset="0"/>
                              </a:rPr>
                              <m:t>𝛼</m:t>
                            </m:r>
                          </m:num>
                          <m:den>
                            <m:r>
                              <a:rPr lang="en-US" sz="2400" i="1">
                                <a:latin typeface="Cambria Math" panose="02040503050406030204" pitchFamily="18" charset="0"/>
                              </a:rPr>
                              <m:t>𝑚</m:t>
                            </m:r>
                          </m:den>
                        </m:f>
                        <m:nary>
                          <m:naryPr>
                            <m:chr m:val="∑"/>
                            <m:limLoc m:val="subSup"/>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=1</m:t>
                            </m:r>
                          </m:sub>
                          <m:sup>
                            <m:r>
                              <a:rPr lang="en-US" sz="2400" i="1">
                                <a:latin typeface="Cambria Math" panose="02040503050406030204" pitchFamily="18" charset="0"/>
                              </a:rPr>
                              <m:t>𝑚</m:t>
                            </m:r>
                          </m:sup>
                          <m:e>
                            <m:d>
                              <m:dPr>
                                <m:ctrlPr>
                                  <a:rPr lang="en-US" sz="2400" i="1">
                                    <a:solidFill>
                                      <a:srgbClr val="836967"/>
                                    </a:solidFill>
                                    <a:latin typeface="Cambria Math" panose="02040503050406030204" pitchFamily="18" charset="0"/>
                                  </a:rPr>
                                </m:ctrlPr>
                              </m:dPr>
                              <m:e>
                                <m:d>
                                  <m:dPr>
                                    <m:begChr m:val=""/>
                                    <m:ctrlPr>
                                      <a:rPr lang="en-US" sz="2400" i="1">
                                        <a:latin typeface="Cambria Math" panose="02040503050406030204" pitchFamily="18" charset="0"/>
                                      </a:rPr>
                                    </m:ctrlPr>
                                  </m:dPr>
                                  <m:e>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𝑖</m:t>
                                        </m:r>
                                      </m:sup>
                                    </m:sSup>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𝑖</m:t>
                                        </m:r>
                                      </m:sup>
                                    </m:sSup>
                                  </m:e>
                                </m:d>
                              </m:e>
                            </m:d>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𝑗</m:t>
                                </m:r>
                              </m:sub>
                              <m:sup>
                                <m:r>
                                  <a:rPr lang="en-US" sz="2400" i="1">
                                    <a:latin typeface="Cambria Math" panose="02040503050406030204" pitchFamily="18" charset="0"/>
                                  </a:rPr>
                                  <m:t>𝑖</m:t>
                                </m:r>
                              </m:sup>
                            </m:sSubSup>
                          </m:e>
                        </m:nary>
                      </m:oMath>
                    </m:oMathPara>
                  </a14:m>
                  <a:endParaRPr lang="en-US"/>
                </a:p>
              </p:txBody>
            </p:sp>
          </mc:Choice>
          <mc:Fallback>
            <p:sp>
              <p:nvSpPr>
                <p:cNvPr id="8" name="TextBox 7">
                  <a:extLst>
                    <a:ext uri="{FF2B5EF4-FFF2-40B4-BE49-F238E27FC236}">
                      <a16:creationId xmlns:a16="http://schemas.microsoft.com/office/drawing/2014/main" id="{A8CE0A83-62F2-40B8-99E4-46D948C2B490}"/>
                    </a:ext>
                  </a:extLst>
                </p:cNvPr>
                <p:cNvSpPr txBox="1">
                  <a:spLocks noRot="1" noChangeAspect="1" noMove="1" noResize="1" noEditPoints="1" noAdjustHandles="1" noChangeArrowheads="1" noChangeShapeType="1" noTextEdit="1"/>
                </p:cNvSpPr>
                <p:nvPr/>
              </p:nvSpPr>
              <p:spPr>
                <a:xfrm>
                  <a:off x="3187711" y="1983149"/>
                  <a:ext cx="5146097" cy="817981"/>
                </a:xfrm>
                <a:prstGeom prst="rect">
                  <a:avLst/>
                </a:prstGeom>
                <a:blipFill>
                  <a:blip r:embed="rId8"/>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73C71EA-0C30-45F2-BFF6-A76635585B61}"/>
                </a:ext>
              </a:extLst>
            </p:cNvPr>
            <p:cNvSpPr txBox="1"/>
            <p:nvPr/>
          </p:nvSpPr>
          <p:spPr>
            <a:xfrm>
              <a:off x="1344800" y="2161308"/>
              <a:ext cx="207380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Luật cập nhật:</a:t>
              </a:r>
            </a:p>
          </p:txBody>
        </p:sp>
      </p:grpSp>
      <p:grpSp>
        <p:nvGrpSpPr>
          <p:cNvPr id="14" name="Group 13">
            <a:extLst>
              <a:ext uri="{FF2B5EF4-FFF2-40B4-BE49-F238E27FC236}">
                <a16:creationId xmlns:a16="http://schemas.microsoft.com/office/drawing/2014/main" id="{8728A1ED-A060-4B07-B5A1-7F50F5430CBB}"/>
              </a:ext>
            </a:extLst>
          </p:cNvPr>
          <p:cNvGrpSpPr/>
          <p:nvPr/>
        </p:nvGrpSpPr>
        <p:grpSpPr>
          <a:xfrm>
            <a:off x="1344800" y="3491345"/>
            <a:ext cx="7918389" cy="461666"/>
            <a:chOff x="1248990" y="3428999"/>
            <a:chExt cx="7918389" cy="461666"/>
          </a:xfrm>
        </p:grpSpPr>
        <p:sp>
          <p:nvSpPr>
            <p:cNvPr id="10" name="TextBox 9">
              <a:extLst>
                <a:ext uri="{FF2B5EF4-FFF2-40B4-BE49-F238E27FC236}">
                  <a16:creationId xmlns:a16="http://schemas.microsoft.com/office/drawing/2014/main" id="{1D874853-74CB-435F-897F-84F82E4C49DD}"/>
                </a:ext>
              </a:extLst>
            </p:cNvPr>
            <p:cNvSpPr txBox="1"/>
            <p:nvPr/>
          </p:nvSpPr>
          <p:spPr>
            <a:xfrm>
              <a:off x="1248990" y="3429000"/>
              <a:ext cx="246866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Giá trị ban đầu:</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EB3F29A-D399-4A7F-8E8C-3C3121620C47}"/>
                    </a:ext>
                  </a:extLst>
                </p:cNvPr>
                <p:cNvSpPr txBox="1"/>
                <p:nvPr/>
              </p:nvSpPr>
              <p:spPr>
                <a:xfrm>
                  <a:off x="3418609" y="3428999"/>
                  <a:ext cx="574877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0">
                                <a:latin typeface="Cambria Math" panose="02040503050406030204" pitchFamily="18" charset="0"/>
                              </a:rPr>
                              <m:t>0</m:t>
                            </m:r>
                          </m:sub>
                        </m:sSub>
                        <m:r>
                          <a:rPr lang="en-US" sz="2400" i="0">
                            <a:latin typeface="Cambria Math" panose="02040503050406030204" pitchFamily="18" charset="0"/>
                          </a:rPr>
                          <m:t>=0.5, </m:t>
                        </m:r>
                        <m:sSub>
                          <m:sSubPr>
                            <m:ctrlPr>
                              <a:rPr lang="en-US" sz="2400" i="1">
                                <a:solidFill>
                                  <a:srgbClr val="836967"/>
                                </a:solidFill>
                                <a:latin typeface="Cambria Math" panose="02040503050406030204" pitchFamily="18" charset="0"/>
                              </a:rPr>
                            </m:ctrlPr>
                          </m:sSubPr>
                          <m:e>
                            <m:r>
                              <a:rPr lang="en-US" sz="2400" i="0">
                                <a:latin typeface="Cambria Math" panose="02040503050406030204" pitchFamily="18" charset="0"/>
                              </a:rPr>
                              <m:t>  </m:t>
                            </m:r>
                            <m:r>
                              <a:rPr lang="en-US" sz="2400" i="1">
                                <a:latin typeface="Cambria Math" panose="02040503050406030204" pitchFamily="18" charset="0"/>
                              </a:rPr>
                              <m:t>𝜃</m:t>
                            </m:r>
                          </m:e>
                          <m:sub>
                            <m:r>
                              <a:rPr lang="en-US" sz="2400" i="0">
                                <a:latin typeface="Cambria Math" panose="02040503050406030204" pitchFamily="18" charset="0"/>
                              </a:rPr>
                              <m:t>1</m:t>
                            </m:r>
                          </m:sub>
                        </m:sSub>
                        <m:r>
                          <a:rPr lang="en-US" sz="2400" i="0">
                            <a:latin typeface="Cambria Math" panose="02040503050406030204" pitchFamily="18" charset="0"/>
                          </a:rPr>
                          <m:t>=0.5,</m:t>
                        </m:r>
                        <m:sSub>
                          <m:sSubPr>
                            <m:ctrlPr>
                              <a:rPr lang="en-US" sz="2400" i="1">
                                <a:solidFill>
                                  <a:srgbClr val="836967"/>
                                </a:solidFill>
                                <a:latin typeface="Cambria Math" panose="02040503050406030204" pitchFamily="18" charset="0"/>
                              </a:rPr>
                            </m:ctrlPr>
                          </m:sSubPr>
                          <m:e>
                            <m:r>
                              <a:rPr lang="en-US" sz="2400" i="0">
                                <a:latin typeface="Cambria Math" panose="02040503050406030204" pitchFamily="18" charset="0"/>
                              </a:rPr>
                              <m:t>  </m:t>
                            </m:r>
                            <m:r>
                              <a:rPr lang="en-US" sz="2400" i="1">
                                <a:latin typeface="Cambria Math" panose="02040503050406030204" pitchFamily="18" charset="0"/>
                              </a:rPr>
                              <m:t>𝜃</m:t>
                            </m:r>
                          </m:e>
                          <m:sub>
                            <m:r>
                              <a:rPr lang="en-US" sz="2400" i="0">
                                <a:latin typeface="Cambria Math" panose="02040503050406030204" pitchFamily="18" charset="0"/>
                              </a:rPr>
                              <m:t>2</m:t>
                            </m:r>
                          </m:sub>
                        </m:sSub>
                        <m:r>
                          <a:rPr lang="en-US" sz="2400" i="0">
                            <a:latin typeface="Cambria Math" panose="02040503050406030204" pitchFamily="18" charset="0"/>
                          </a:rPr>
                          <m:t>=1,</m:t>
                        </m:r>
                        <m:sSub>
                          <m:sSubPr>
                            <m:ctrlPr>
                              <a:rPr lang="en-US" sz="2400" i="1">
                                <a:solidFill>
                                  <a:srgbClr val="836967"/>
                                </a:solidFill>
                                <a:latin typeface="Cambria Math" panose="02040503050406030204" pitchFamily="18" charset="0"/>
                              </a:rPr>
                            </m:ctrlPr>
                          </m:sSubPr>
                          <m:e>
                            <m:r>
                              <a:rPr lang="en-US" sz="2400" i="0">
                                <a:latin typeface="Cambria Math" panose="02040503050406030204" pitchFamily="18" charset="0"/>
                              </a:rPr>
                              <m:t>  </m:t>
                            </m:r>
                            <m:r>
                              <a:rPr lang="en-US" sz="2400" i="1">
                                <a:latin typeface="Cambria Math" panose="02040503050406030204" pitchFamily="18" charset="0"/>
                              </a:rPr>
                              <m:t>𝜃</m:t>
                            </m:r>
                          </m:e>
                          <m:sub>
                            <m:r>
                              <a:rPr lang="en-US" sz="2400" i="0">
                                <a:latin typeface="Cambria Math" panose="02040503050406030204" pitchFamily="18" charset="0"/>
                              </a:rPr>
                              <m:t>3</m:t>
                            </m:r>
                          </m:sub>
                        </m:sSub>
                        <m:r>
                          <a:rPr lang="en-US" sz="2400" i="0">
                            <a:latin typeface="Cambria Math" panose="02040503050406030204" pitchFamily="18" charset="0"/>
                          </a:rPr>
                          <m:t>=1, </m:t>
                        </m:r>
                        <m:r>
                          <a:rPr lang="en-US" sz="2400" i="1">
                            <a:latin typeface="Cambria Math" panose="02040503050406030204" pitchFamily="18" charset="0"/>
                          </a:rPr>
                          <m:t>𝛼</m:t>
                        </m:r>
                        <m:r>
                          <a:rPr lang="en-US" sz="2400" i="0">
                            <a:latin typeface="Cambria Math" panose="02040503050406030204" pitchFamily="18" charset="0"/>
                          </a:rPr>
                          <m:t>=0.2</m:t>
                        </m:r>
                      </m:oMath>
                    </m:oMathPara>
                  </a14:m>
                  <a:endParaRPr lang="en-US" sz="2400"/>
                </a:p>
              </p:txBody>
            </p:sp>
          </mc:Choice>
          <mc:Fallback>
            <p:sp>
              <p:nvSpPr>
                <p:cNvPr id="11" name="TextBox 10">
                  <a:extLst>
                    <a:ext uri="{FF2B5EF4-FFF2-40B4-BE49-F238E27FC236}">
                      <a16:creationId xmlns:a16="http://schemas.microsoft.com/office/drawing/2014/main" id="{3EB3F29A-D399-4A7F-8E8C-3C3121620C47}"/>
                    </a:ext>
                  </a:extLst>
                </p:cNvPr>
                <p:cNvSpPr txBox="1">
                  <a:spLocks noRot="1" noChangeAspect="1" noMove="1" noResize="1" noEditPoints="1" noAdjustHandles="1" noChangeArrowheads="1" noChangeShapeType="1" noTextEdit="1"/>
                </p:cNvSpPr>
                <p:nvPr/>
              </p:nvSpPr>
              <p:spPr>
                <a:xfrm>
                  <a:off x="3418609" y="3428999"/>
                  <a:ext cx="5748770" cy="461665"/>
                </a:xfrm>
                <a:prstGeom prst="rect">
                  <a:avLst/>
                </a:prstGeom>
                <a:blipFill>
                  <a:blip r:embed="rId9"/>
                  <a:stretch>
                    <a:fillRect b="-4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84966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1D56D9-ED9B-47F6-A96A-5DA05455C19D}"/>
              </a:ext>
            </a:extLst>
          </p:cNvPr>
          <p:cNvSpPr>
            <a:spLocks noGrp="1"/>
          </p:cNvSpPr>
          <p:nvPr>
            <p:ph type="sldNum" sz="quarter" idx="12"/>
          </p:nvPr>
        </p:nvSpPr>
        <p:spPr/>
        <p:txBody>
          <a:bodyPr/>
          <a:lstStyle/>
          <a:p>
            <a:fld id="{3A98EE3D-8CD1-4C3F-BD1C-C98C9596463C}" type="slidenum">
              <a:rPr lang="en-US" smtClean="0"/>
              <a:t>8</a:t>
            </a:fld>
            <a:endParaRPr lang="en-US" dirty="0"/>
          </a:p>
        </p:txBody>
      </p:sp>
      <p:grpSp>
        <p:nvGrpSpPr>
          <p:cNvPr id="5" name="Group 4">
            <a:extLst>
              <a:ext uri="{FF2B5EF4-FFF2-40B4-BE49-F238E27FC236}">
                <a16:creationId xmlns:a16="http://schemas.microsoft.com/office/drawing/2014/main" id="{E62E4AD2-D84A-433F-A2A2-26F0FA1EE04A}"/>
              </a:ext>
            </a:extLst>
          </p:cNvPr>
          <p:cNvGrpSpPr/>
          <p:nvPr/>
        </p:nvGrpSpPr>
        <p:grpSpPr>
          <a:xfrm>
            <a:off x="122960" y="351573"/>
            <a:ext cx="5532466" cy="1126030"/>
            <a:chOff x="122960" y="351573"/>
            <a:chExt cx="5532466" cy="1126030"/>
          </a:xfrm>
        </p:grpSpPr>
        <p:pic>
          <p:nvPicPr>
            <p:cNvPr id="6" name="Picture 5">
              <a:extLst>
                <a:ext uri="{FF2B5EF4-FFF2-40B4-BE49-F238E27FC236}">
                  <a16:creationId xmlns:a16="http://schemas.microsoft.com/office/drawing/2014/main" id="{77C327C7-160A-4186-80C2-765CD2256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60" y="351573"/>
              <a:ext cx="1126030" cy="1126030"/>
            </a:xfrm>
            <a:prstGeom prst="rect">
              <a:avLst/>
            </a:prstGeom>
          </p:spPr>
        </p:pic>
        <p:sp>
          <p:nvSpPr>
            <p:cNvPr id="7" name="TextBox 6">
              <a:extLst>
                <a:ext uri="{FF2B5EF4-FFF2-40B4-BE49-F238E27FC236}">
                  <a16:creationId xmlns:a16="http://schemas.microsoft.com/office/drawing/2014/main" id="{53185752-1492-4938-8D91-0D70A2DB9B20}"/>
                </a:ext>
              </a:extLst>
            </p:cNvPr>
            <p:cNvSpPr txBox="1"/>
            <p:nvPr/>
          </p:nvSpPr>
          <p:spPr>
            <a:xfrm>
              <a:off x="1451438" y="529867"/>
              <a:ext cx="4203988" cy="769441"/>
            </a:xfrm>
            <a:prstGeom prst="rect">
              <a:avLst/>
            </a:prstGeom>
            <a:noFill/>
          </p:spPr>
          <p:txBody>
            <a:bodyPr wrap="square">
              <a:spAutoFit/>
            </a:bodyPr>
            <a:lstStyle/>
            <a:p>
              <a:r>
                <a:rPr lang="en-US" sz="4400" b="1">
                  <a:solidFill>
                    <a:schemeClr val="accent2">
                      <a:lumMod val="75000"/>
                    </a:schemeClr>
                  </a:solidFill>
                  <a:latin typeface="Times New Roman" panose="02020603050405020304" pitchFamily="18" charset="0"/>
                  <a:cs typeface="Times New Roman" panose="02020603050405020304" pitchFamily="18" charset="0"/>
                </a:rPr>
                <a:t>3. ĐÁNH GIÁ</a:t>
              </a:r>
              <a:endParaRPr lang="en-US" sz="4400">
                <a:solidFill>
                  <a:schemeClr val="accent2">
                    <a:lumMod val="75000"/>
                  </a:schemeClr>
                </a:solidFill>
              </a:endParaRPr>
            </a:p>
          </p:txBody>
        </p:sp>
      </p:grpSp>
      <p:sp>
        <p:nvSpPr>
          <p:cNvPr id="10" name="TextBox 9">
            <a:extLst>
              <a:ext uri="{FF2B5EF4-FFF2-40B4-BE49-F238E27FC236}">
                <a16:creationId xmlns:a16="http://schemas.microsoft.com/office/drawing/2014/main" id="{513B1B9E-61E0-4BAA-92DB-2DD02A0A4A58}"/>
              </a:ext>
            </a:extLst>
          </p:cNvPr>
          <p:cNvSpPr txBox="1"/>
          <p:nvPr/>
        </p:nvSpPr>
        <p:spPr>
          <a:xfrm>
            <a:off x="10879282" y="1"/>
            <a:ext cx="1312717" cy="1077218"/>
          </a:xfrm>
          <a:prstGeom prst="rect">
            <a:avLst/>
          </a:prstGeom>
          <a:noFill/>
          <a:ln>
            <a:solidFill>
              <a:schemeClr val="tx2">
                <a:lumMod val="40000"/>
                <a:lumOff val="60000"/>
              </a:schemeClr>
            </a:solidFill>
          </a:ln>
        </p:spPr>
        <p:txBody>
          <a:bodyPr wrap="square" rtlCol="0">
            <a:spAutoFit/>
          </a:bodyPr>
          <a:lstStyle/>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Giới</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thiệu</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Giải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thuật</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Đánh</a:t>
            </a:r>
            <a:r>
              <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giá</a:t>
            </a:r>
            <a:endPar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Kết</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luận</a:t>
            </a:r>
            <a:endParaRPr lang="vi-V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5292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44FCB7-DF26-4D03-8483-7BCE884404C3}"/>
              </a:ext>
            </a:extLst>
          </p:cNvPr>
          <p:cNvSpPr>
            <a:spLocks noGrp="1"/>
          </p:cNvSpPr>
          <p:nvPr>
            <p:ph type="sldNum" sz="quarter" idx="12"/>
          </p:nvPr>
        </p:nvSpPr>
        <p:spPr/>
        <p:txBody>
          <a:bodyPr/>
          <a:lstStyle/>
          <a:p>
            <a:fld id="{3A98EE3D-8CD1-4C3F-BD1C-C98C9596463C}" type="slidenum">
              <a:rPr lang="en-US" smtClean="0"/>
              <a:t>9</a:t>
            </a:fld>
            <a:endParaRPr lang="en-US" dirty="0"/>
          </a:p>
        </p:txBody>
      </p:sp>
      <p:grpSp>
        <p:nvGrpSpPr>
          <p:cNvPr id="4" name="Group 3">
            <a:extLst>
              <a:ext uri="{FF2B5EF4-FFF2-40B4-BE49-F238E27FC236}">
                <a16:creationId xmlns:a16="http://schemas.microsoft.com/office/drawing/2014/main" id="{4ED033CF-1056-4DB8-B4B5-2914F94BC55B}"/>
              </a:ext>
            </a:extLst>
          </p:cNvPr>
          <p:cNvGrpSpPr/>
          <p:nvPr/>
        </p:nvGrpSpPr>
        <p:grpSpPr>
          <a:xfrm>
            <a:off x="122960" y="351573"/>
            <a:ext cx="5532466" cy="1126030"/>
            <a:chOff x="122960" y="351573"/>
            <a:chExt cx="5532466" cy="1126030"/>
          </a:xfrm>
        </p:grpSpPr>
        <p:pic>
          <p:nvPicPr>
            <p:cNvPr id="5" name="Picture 4">
              <a:extLst>
                <a:ext uri="{FF2B5EF4-FFF2-40B4-BE49-F238E27FC236}">
                  <a16:creationId xmlns:a16="http://schemas.microsoft.com/office/drawing/2014/main" id="{08FDF3E7-B4F1-45BB-9CC4-1C9709BA6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60" y="351573"/>
              <a:ext cx="1126030" cy="1126030"/>
            </a:xfrm>
            <a:prstGeom prst="rect">
              <a:avLst/>
            </a:prstGeom>
          </p:spPr>
        </p:pic>
        <p:sp>
          <p:nvSpPr>
            <p:cNvPr id="6" name="TextBox 5">
              <a:extLst>
                <a:ext uri="{FF2B5EF4-FFF2-40B4-BE49-F238E27FC236}">
                  <a16:creationId xmlns:a16="http://schemas.microsoft.com/office/drawing/2014/main" id="{1278B331-8793-49DB-8D34-E4EC5C30E920}"/>
                </a:ext>
              </a:extLst>
            </p:cNvPr>
            <p:cNvSpPr txBox="1"/>
            <p:nvPr/>
          </p:nvSpPr>
          <p:spPr>
            <a:xfrm>
              <a:off x="1451438" y="529867"/>
              <a:ext cx="4203988" cy="769441"/>
            </a:xfrm>
            <a:prstGeom prst="rect">
              <a:avLst/>
            </a:prstGeom>
            <a:noFill/>
          </p:spPr>
          <p:txBody>
            <a:bodyPr wrap="square">
              <a:spAutoFit/>
            </a:bodyPr>
            <a:lstStyle/>
            <a:p>
              <a:r>
                <a:rPr lang="en-US" sz="4400" b="1">
                  <a:solidFill>
                    <a:schemeClr val="accent2">
                      <a:lumMod val="75000"/>
                    </a:schemeClr>
                  </a:solidFill>
                  <a:latin typeface="Times New Roman" panose="02020603050405020304" pitchFamily="18" charset="0"/>
                  <a:cs typeface="Times New Roman" panose="02020603050405020304" pitchFamily="18" charset="0"/>
                </a:rPr>
                <a:t>4. KẾT LUẬN</a:t>
              </a:r>
              <a:endParaRPr lang="en-US" sz="4400">
                <a:solidFill>
                  <a:schemeClr val="accent2">
                    <a:lumMod val="75000"/>
                  </a:schemeClr>
                </a:solidFill>
              </a:endParaRPr>
            </a:p>
          </p:txBody>
        </p:sp>
      </p:grpSp>
      <p:sp>
        <p:nvSpPr>
          <p:cNvPr id="9" name="TextBox 8">
            <a:extLst>
              <a:ext uri="{FF2B5EF4-FFF2-40B4-BE49-F238E27FC236}">
                <a16:creationId xmlns:a16="http://schemas.microsoft.com/office/drawing/2014/main" id="{C935974B-B6A2-4F1B-947D-AC73B67FDD6E}"/>
              </a:ext>
            </a:extLst>
          </p:cNvPr>
          <p:cNvSpPr txBox="1"/>
          <p:nvPr/>
        </p:nvSpPr>
        <p:spPr>
          <a:xfrm>
            <a:off x="10879282" y="1"/>
            <a:ext cx="1312717" cy="1077218"/>
          </a:xfrm>
          <a:prstGeom prst="rect">
            <a:avLst/>
          </a:prstGeom>
          <a:noFill/>
          <a:ln>
            <a:solidFill>
              <a:schemeClr val="tx2">
                <a:lumMod val="40000"/>
                <a:lumOff val="60000"/>
              </a:schemeClr>
            </a:solidFill>
          </a:ln>
        </p:spPr>
        <p:txBody>
          <a:bodyPr wrap="square" rtlCol="0">
            <a:spAutoFit/>
          </a:bodyPr>
          <a:lstStyle/>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Giới</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thiệu</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Giải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thuật</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Đánh</a:t>
            </a:r>
            <a:r>
              <a:rPr lang="en-US" sz="1600" dirty="0">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giá</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228600" indent="-228600" algn="just">
              <a:buFont typeface="+mj-lt"/>
              <a:buAutoNum type="arabicPeriod"/>
            </a:pP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Kết</a:t>
            </a:r>
            <a:r>
              <a:rPr lang="en-US"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r>
              <a:rPr lang="en-US" sz="16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luận</a:t>
            </a:r>
            <a:endParaRPr lang="vi-VN" sz="1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2359347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{AE1A5379-4815-465F-AC49-8AC3CF3149F8}tf56160789_win32</Template>
  <TotalTime>366</TotalTime>
  <Words>457</Words>
  <Application>Microsoft Office PowerPoint</Application>
  <PresentationFormat>Widescreen</PresentationFormat>
  <Paragraphs>136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Bookman Old Style</vt:lpstr>
      <vt:lpstr>Calibri</vt:lpstr>
      <vt:lpstr>Cambria Math</vt:lpstr>
      <vt:lpstr>Franklin Gothic Book</vt:lpstr>
      <vt:lpstr>Times New Roman</vt:lpstr>
      <vt:lpstr>Wingdings</vt:lpstr>
      <vt:lpstr>1_RetrospectVTI</vt:lpstr>
      <vt:lpstr>BÁO CÁO BÀI TẬP NHÓM NGUYÊN LÝ MÁY HỌC (CT202)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NHÓM NGUYÊN LÝ MÁY HỌC (CT202)</dc:title>
  <dc:creator>Hùng Thuận Nguyễn</dc:creator>
  <cp:lastModifiedBy>Hùng Thuận Nguyễn</cp:lastModifiedBy>
  <cp:revision>140</cp:revision>
  <dcterms:created xsi:type="dcterms:W3CDTF">2020-12-15T07:29:49Z</dcterms:created>
  <dcterms:modified xsi:type="dcterms:W3CDTF">2020-12-16T08:52:05Z</dcterms:modified>
</cp:coreProperties>
</file>