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304" r:id="rId3"/>
    <p:sldId id="609" r:id="rId5"/>
    <p:sldId id="269" r:id="rId6"/>
    <p:sldId id="610" r:id="rId7"/>
    <p:sldId id="611" r:id="rId8"/>
    <p:sldId id="612" r:id="rId9"/>
    <p:sldId id="613" r:id="rId10"/>
    <p:sldId id="614" r:id="rId11"/>
    <p:sldId id="615" r:id="rId12"/>
    <p:sldId id="629" r:id="rId13"/>
    <p:sldId id="616" r:id="rId14"/>
    <p:sldId id="617" r:id="rId15"/>
    <p:sldId id="663" r:id="rId16"/>
    <p:sldId id="618" r:id="rId17"/>
    <p:sldId id="659" r:id="rId18"/>
    <p:sldId id="660" r:id="rId19"/>
    <p:sldId id="661" r:id="rId20"/>
    <p:sldId id="633" r:id="rId21"/>
    <p:sldId id="625" r:id="rId22"/>
    <p:sldId id="662" r:id="rId23"/>
    <p:sldId id="626" r:id="rId24"/>
    <p:sldId id="631" r:id="rId25"/>
    <p:sldId id="627" r:id="rId26"/>
    <p:sldId id="634" r:id="rId27"/>
    <p:sldId id="635" r:id="rId28"/>
    <p:sldId id="636" r:id="rId29"/>
    <p:sldId id="638" r:id="rId30"/>
    <p:sldId id="637" r:id="rId31"/>
    <p:sldId id="639" r:id="rId32"/>
    <p:sldId id="640" r:id="rId33"/>
    <p:sldId id="646" r:id="rId34"/>
    <p:sldId id="628" r:id="rId35"/>
    <p:sldId id="632" r:id="rId3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69406"/>
    <a:srgbClr val="FF0000"/>
    <a:srgbClr val="00CC66"/>
    <a:srgbClr val="99FFCC"/>
    <a:srgbClr val="009900"/>
    <a:srgbClr val="33CC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8"/>
    <p:restoredTop sz="94645"/>
  </p:normalViewPr>
  <p:slideViewPr>
    <p:cSldViewPr showGuides="1">
      <p:cViewPr varScale="1">
        <p:scale>
          <a:sx n="67" d="100"/>
          <a:sy n="67" d="100"/>
        </p:scale>
        <p:origin x="141" y="15"/>
      </p:cViewPr>
      <p:guideLst>
        <p:guide orient="horz" pos="2160"/>
        <p:guide pos="284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26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latin typeface="Tahoma" panose="020B0604030504040204" pitchFamily="34" charset="0"/>
                <a:ea typeface="宋体" panose="02010600030101010101" pitchFamily="2" charset="-122"/>
                <a:cs typeface="+mn-cs"/>
              </a:rPr>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latin typeface="Tahoma" panose="020B0604030504040204" pitchFamily="34" charset="0"/>
              </a:rPr>
            </a:fld>
            <a:endParaRPr lang="en-US" altLang="zh-CN" sz="1200" dirty="0">
              <a:latin typeface="Tahoma" panose="020B0604030504040204" pitchFamily="34" charset="0"/>
            </a:endParaRPr>
          </a:p>
        </p:txBody>
      </p:sp>
      <p:sp>
        <p:nvSpPr>
          <p:cNvPr id="13314" name="Rectangle 2"/>
          <p:cNvSpPr>
            <a:spLocks noGrp="1" noRot="1" noChangeAspect="1" noTextEdit="1"/>
          </p:cNvSpPr>
          <p:nvPr>
            <p:ph type="sldImg"/>
          </p:nvPr>
        </p:nvSpPr>
        <p:spPr/>
      </p:sp>
      <p:sp>
        <p:nvSpPr>
          <p:cNvPr id="13315"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p:nvPr>
        </p:nvSpPr>
        <p:spPr>
          <a:xfrm>
            <a:off x="685800" y="4343400"/>
            <a:ext cx="5486400" cy="4114800"/>
          </a:xfrm>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6146" name="Picture 18" descr="花"/>
          <p:cNvPicPr>
            <a:picLocks noChangeAspect="1"/>
          </p:cNvPicPr>
          <p:nvPr userDrawn="1"/>
        </p:nvPicPr>
        <p:blipFill>
          <a:blip r:embed="rId2"/>
          <a:stretch>
            <a:fillRect/>
          </a:stretch>
        </p:blipFill>
        <p:spPr>
          <a:xfrm>
            <a:off x="0" y="3394075"/>
            <a:ext cx="4800600" cy="3448050"/>
          </a:xfrm>
          <a:prstGeom prst="rect">
            <a:avLst/>
          </a:prstGeom>
          <a:noFill/>
          <a:ln w="9525">
            <a:noFill/>
          </a:ln>
        </p:spPr>
      </p:pic>
      <p:pic>
        <p:nvPicPr>
          <p:cNvPr id="6147" name="Picture 17" descr="草"/>
          <p:cNvPicPr>
            <a:picLocks noChangeAspect="1"/>
          </p:cNvPicPr>
          <p:nvPr userDrawn="1"/>
        </p:nvPicPr>
        <p:blipFill>
          <a:blip r:embed="rId3"/>
          <a:stretch>
            <a:fillRect/>
          </a:stretch>
        </p:blipFill>
        <p:spPr>
          <a:xfrm>
            <a:off x="0" y="0"/>
            <a:ext cx="9144000" cy="968375"/>
          </a:xfrm>
          <a:prstGeom prst="rect">
            <a:avLst/>
          </a:prstGeom>
          <a:noFill/>
          <a:ln w="9525">
            <a:noFill/>
          </a:ln>
        </p:spPr>
      </p:pic>
      <p:pic>
        <p:nvPicPr>
          <p:cNvPr id="6148" name="Picture 19" descr="logo001"/>
          <p:cNvPicPr>
            <a:picLocks noChangeAspect="1"/>
          </p:cNvPicPr>
          <p:nvPr userDrawn="1"/>
        </p:nvPicPr>
        <p:blipFill>
          <a:blip r:embed="rId4"/>
          <a:stretch>
            <a:fillRect/>
          </a:stretch>
        </p:blipFill>
        <p:spPr>
          <a:xfrm>
            <a:off x="5943600" y="228600"/>
            <a:ext cx="2933700" cy="703263"/>
          </a:xfrm>
          <a:prstGeom prst="rect">
            <a:avLst/>
          </a:prstGeom>
          <a:noFill/>
          <a:ln w="9525">
            <a:noFill/>
          </a:ln>
        </p:spPr>
      </p:pic>
      <p:sp>
        <p:nvSpPr>
          <p:cNvPr id="4108" name="Rectangle 12"/>
          <p:cNvSpPr>
            <a:spLocks noGrp="1" noChangeArrowheads="1"/>
          </p:cNvSpPr>
          <p:nvPr>
            <p:ph type="ctrTitle"/>
          </p:nvPr>
        </p:nvSpPr>
        <p:spPr>
          <a:xfrm>
            <a:off x="914400" y="1600200"/>
            <a:ext cx="7772400" cy="1143000"/>
          </a:xfrm>
        </p:spPr>
        <p:txBody>
          <a:bodyPr/>
          <a:lstStyle>
            <a:lvl1pPr>
              <a:defRPr>
                <a:solidFill>
                  <a:srgbClr val="006600"/>
                </a:solidFill>
              </a:defRPr>
            </a:lvl1pPr>
          </a:lstStyle>
          <a:p>
            <a:pPr fontAlgn="base"/>
            <a:r>
              <a:rPr lang="zh-CN" altLang="en-US" strike="noStrike" noProof="1"/>
              <a:t>单击此处编辑母版标题样式</a:t>
            </a:r>
            <a:endParaRPr lang="zh-CN" altLang="en-US" strike="noStrike" noProof="1"/>
          </a:p>
        </p:txBody>
      </p:sp>
      <p:sp>
        <p:nvSpPr>
          <p:cNvPr id="4109" name="Rectangle 13"/>
          <p:cNvSpPr>
            <a:spLocks noGrp="1" noChangeArrowheads="1"/>
          </p:cNvSpPr>
          <p:nvPr>
            <p:ph type="subTitle" idx="1"/>
          </p:nvPr>
        </p:nvSpPr>
        <p:spPr>
          <a:xfrm>
            <a:off x="1600200" y="32766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6"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p>
            <a:pPr algn="r" fontAlgn="base">
              <a:buNone/>
            </a:pPr>
            <a:fld id="{9A0DB2DC-4C9A-4742-B13C-FB6460FD3503}" type="slidenum">
              <a:rPr lang="en-US" altLang="zh-CN" sz="1400" strike="noStrike" noProof="1" dirty="0">
                <a:solidFill>
                  <a:schemeClr val="bg2"/>
                </a:solidFill>
                <a:latin typeface="Tahoma" panose="020B0604030504040204" pitchFamily="34" charset="0"/>
                <a:ea typeface="宋体" panose="02010600030101010101" pitchFamily="2" charset="-122"/>
                <a:cs typeface="+mn-cs"/>
              </a:rPr>
            </a:fld>
            <a:endParaRPr lang="en-US" altLang="zh-CN" sz="1400" strike="noStrike" noProof="1">
              <a:solidFill>
                <a:schemeClr val="bg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sp>
        <p:nvSpPr>
          <p:cNvPr id="6" name="文本框 5"/>
          <p:cNvSpPr txBox="1"/>
          <p:nvPr userDrawn="1"/>
        </p:nvSpPr>
        <p:spPr>
          <a:xfrm>
            <a:off x="2347595" y="6221095"/>
            <a:ext cx="3440430" cy="368300"/>
          </a:xfrm>
          <a:prstGeom prst="rect">
            <a:avLst/>
          </a:prstGeom>
          <a:solidFill>
            <a:schemeClr val="accent1">
              <a:lumMod val="20000"/>
              <a:lumOff val="80000"/>
            </a:schemeClr>
          </a:solidFill>
        </p:spPr>
        <p:txBody>
          <a:bodyPr wrap="square" rtlCol="0">
            <a:spAutoFit/>
          </a:bodyPr>
          <a:lstStyle/>
          <a:p>
            <a:r>
              <a:rPr lang="zh-CN" altLang="en-US" sz="1800" b="1">
                <a:solidFill>
                  <a:srgbClr val="069406"/>
                </a:solidFill>
              </a:rPr>
              <a:t>华中科技大学网络空间安全学院</a:t>
            </a:r>
            <a:endParaRPr lang="zh-CN" altLang="en-US" sz="1800" b="1">
              <a:solidFill>
                <a:srgbClr val="06940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12763" y="6481763"/>
            <a:ext cx="1516063" cy="376238"/>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69A596-C9ED-4903-BC44-2438F612DBB3}" type="datetime3">
              <a:rPr kumimoji="0" lang="en-US" altLang="zh-CN" sz="1200" b="0" i="0" u="none" strike="noStrike" kern="1200" cap="none" spc="0" normalizeH="0" baseline="0" noProof="0">
                <a:ln>
                  <a:noFill/>
                </a:ln>
                <a:solidFill>
                  <a:schemeClr val="tx1"/>
                </a:solidFill>
                <a:effectLst/>
                <a:uLnTx/>
                <a:uFillTx/>
                <a:latin typeface="+mj-lt"/>
                <a:ea typeface="PMingLiU" pitchFamily="18" charset="-120"/>
                <a:cs typeface="+mn-cs"/>
              </a:rPr>
            </a:fld>
            <a:endParaRPr kumimoji="0" lang="en-US" altLang="zh-CN" sz="1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 name="页脚占位符 2"/>
          <p:cNvSpPr>
            <a:spLocks noGrp="1"/>
          </p:cNvSpPr>
          <p:nvPr>
            <p:ph type="ftr" sz="quarter" idx="11"/>
          </p:nvPr>
        </p:nvSpPr>
        <p:spPr>
          <a:xfrm>
            <a:off x="2341563" y="6480175"/>
            <a:ext cx="5254625" cy="404813"/>
          </a:xfrm>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4" name="灯片编号占位符 3"/>
          <p:cNvSpPr>
            <a:spLocks noGrp="1"/>
          </p:cNvSpPr>
          <p:nvPr>
            <p:ph type="sldNum" sz="quarter" idx="12"/>
          </p:nvPr>
        </p:nvSpPr>
        <p:spPr/>
        <p:txBody>
          <a:bodyPr/>
          <a:lstStyle>
            <a:lvl1pPr>
              <a:defRPr sz="18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A0DB2DC-4C9A-4742-B13C-FB6460FD3503}" type="slidenum">
              <a:rPr kumimoji="0" lang="en-US" altLang="zh-CN"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PMingLiU" pitchFamily="18" charset="-120"/>
              <a:cs typeface="+mn-cs"/>
            </a:endParaRPr>
          </a:p>
        </p:txBody>
      </p:sp>
      <p:sp>
        <p:nvSpPr>
          <p:cNvPr id="6" name="文本框 5"/>
          <p:cNvSpPr txBox="1"/>
          <p:nvPr userDrawn="1"/>
        </p:nvSpPr>
        <p:spPr>
          <a:xfrm>
            <a:off x="2347595" y="6221095"/>
            <a:ext cx="3440430" cy="368300"/>
          </a:xfrm>
          <a:prstGeom prst="rect">
            <a:avLst/>
          </a:prstGeom>
          <a:solidFill>
            <a:schemeClr val="accent1">
              <a:lumMod val="20000"/>
              <a:lumOff val="80000"/>
            </a:schemeClr>
          </a:solidFill>
        </p:spPr>
        <p:txBody>
          <a:bodyPr wrap="square" rtlCol="0">
            <a:spAutoFit/>
          </a:bodyPr>
          <a:lstStyle/>
          <a:p>
            <a:r>
              <a:rPr lang="zh-CN" altLang="en-US" sz="1800" b="1">
                <a:solidFill>
                  <a:srgbClr val="069406"/>
                </a:solidFill>
              </a:rPr>
              <a:t>华中科技大学网络空间安全学院</a:t>
            </a:r>
            <a:endParaRPr lang="zh-CN" altLang="en-US" sz="1800" b="1">
              <a:solidFill>
                <a:srgbClr val="069406"/>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3" name="Rectangle 21"/>
          <p:cNvSpPr>
            <a:spLocks noChangeArrowheads="1"/>
          </p:cNvSpPr>
          <p:nvPr/>
        </p:nvSpPr>
        <p:spPr bwMode="auto">
          <a:xfrm>
            <a:off x="2438400" y="5943600"/>
            <a:ext cx="6705600" cy="533400"/>
          </a:xfrm>
          <a:prstGeom prst="rect">
            <a:avLst/>
          </a:prstGeom>
          <a:gradFill rotWithShape="0">
            <a:gsLst>
              <a:gs pos="0">
                <a:schemeClr val="bg1"/>
              </a:gs>
              <a:gs pos="100000">
                <a:srgbClr val="8CD32D"/>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1027" name="Picture 14" descr="花"/>
          <p:cNvPicPr>
            <a:picLocks noChangeAspect="1"/>
          </p:cNvPicPr>
          <p:nvPr userDrawn="1"/>
        </p:nvPicPr>
        <p:blipFill>
          <a:blip r:embed="rId4"/>
          <a:stretch>
            <a:fillRect/>
          </a:stretch>
        </p:blipFill>
        <p:spPr>
          <a:xfrm>
            <a:off x="0" y="5049838"/>
            <a:ext cx="2514600" cy="1808162"/>
          </a:xfrm>
          <a:prstGeom prst="rect">
            <a:avLst/>
          </a:prstGeom>
          <a:noFill/>
          <a:ln w="9525">
            <a:noFill/>
          </a:ln>
        </p:spPr>
      </p:pic>
      <p:sp>
        <p:nvSpPr>
          <p:cNvPr id="1028" name="Rectangle 9"/>
          <p:cNvSpPr>
            <a:spLocks noGrp="1"/>
          </p:cNvSpPr>
          <p:nvPr>
            <p:ph type="title"/>
          </p:nvPr>
        </p:nvSpPr>
        <p:spPr>
          <a:xfrm>
            <a:off x="1150938" y="381000"/>
            <a:ext cx="7793037" cy="1143000"/>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1029" name="Rectangle 10"/>
          <p:cNvSpPr>
            <a:spLocks noGrp="1"/>
          </p:cNvSpPr>
          <p:nvPr>
            <p:ph type="body"/>
          </p:nvPr>
        </p:nvSpPr>
        <p:spPr>
          <a:xfrm>
            <a:off x="1182688" y="1752600"/>
            <a:ext cx="7772400" cy="4114800"/>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pic>
        <p:nvPicPr>
          <p:cNvPr id="1030" name="Picture 15" descr="草"/>
          <p:cNvPicPr>
            <a:picLocks noChangeAspect="1"/>
          </p:cNvPicPr>
          <p:nvPr userDrawn="1"/>
        </p:nvPicPr>
        <p:blipFill>
          <a:blip r:embed="rId5"/>
          <a:stretch>
            <a:fillRect/>
          </a:stretch>
        </p:blipFill>
        <p:spPr>
          <a:xfrm>
            <a:off x="0" y="0"/>
            <a:ext cx="9144000" cy="685800"/>
          </a:xfrm>
          <a:prstGeom prst="rect">
            <a:avLst/>
          </a:prstGeom>
          <a:noFill/>
          <a:ln w="9525">
            <a:noFill/>
          </a:ln>
        </p:spPr>
      </p:pic>
      <p:sp>
        <p:nvSpPr>
          <p:cNvPr id="3089" name="Rectangle 17"/>
          <p:cNvSpPr>
            <a:spLocks noGrp="1" noChangeArrowheads="1"/>
          </p:cNvSpPr>
          <p:nvPr>
            <p:ph type="sldNum" sz="quarter" idx="4"/>
          </p:nvPr>
        </p:nvSpPr>
        <p:spPr bwMode="auto">
          <a:xfrm>
            <a:off x="67818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800" b="1">
                <a:solidFill>
                  <a:srgbClr val="009900"/>
                </a:solidFill>
              </a:defRPr>
            </a:lvl1pPr>
          </a:lstStyle>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sp>
        <p:nvSpPr>
          <p:cNvPr id="3090" name="Line 18"/>
          <p:cNvSpPr>
            <a:spLocks noChangeShapeType="1"/>
          </p:cNvSpPr>
          <p:nvPr/>
        </p:nvSpPr>
        <p:spPr bwMode="auto">
          <a:xfrm>
            <a:off x="2514600" y="6096000"/>
            <a:ext cx="6400800" cy="0"/>
          </a:xfrm>
          <a:prstGeom prst="line">
            <a:avLst/>
          </a:prstGeom>
          <a:noFill/>
          <a:ln w="9525">
            <a:solidFill>
              <a:srgbClr val="009900"/>
            </a:solidFill>
            <a:miter lim="800000"/>
            <a:tailEnd type="triangl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91" name="Line 19"/>
          <p:cNvSpPr>
            <a:spLocks noChangeShapeType="1"/>
          </p:cNvSpPr>
          <p:nvPr/>
        </p:nvSpPr>
        <p:spPr bwMode="auto">
          <a:xfrm>
            <a:off x="2819400" y="6172200"/>
            <a:ext cx="4495800" cy="0"/>
          </a:xfrm>
          <a:prstGeom prst="line">
            <a:avLst/>
          </a:prstGeom>
          <a:noFill/>
          <a:ln w="9525">
            <a:solidFill>
              <a:srgbClr val="00CC66"/>
            </a:solidFill>
            <a:miter lim="800000"/>
            <a:tailEnd type="triangl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92" name="Line 20"/>
          <p:cNvSpPr>
            <a:spLocks noChangeShapeType="1"/>
          </p:cNvSpPr>
          <p:nvPr/>
        </p:nvSpPr>
        <p:spPr bwMode="auto">
          <a:xfrm>
            <a:off x="5562600" y="6324600"/>
            <a:ext cx="2362200" cy="0"/>
          </a:xfrm>
          <a:prstGeom prst="line">
            <a:avLst/>
          </a:prstGeom>
          <a:noFill/>
          <a:ln w="9525">
            <a:solidFill>
              <a:srgbClr val="006600"/>
            </a:solidFill>
            <a:miter lim="800000"/>
            <a:tailEnd type="triangl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94" name="Rectangle 22"/>
          <p:cNvSpPr>
            <a:spLocks noChangeArrowheads="1"/>
          </p:cNvSpPr>
          <p:nvPr/>
        </p:nvSpPr>
        <p:spPr bwMode="auto">
          <a:xfrm>
            <a:off x="2286000" y="6172200"/>
            <a:ext cx="2698750" cy="3667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rgbClr val="069406"/>
                </a:solidFill>
                <a:effectLst/>
                <a:uLnTx/>
                <a:uFillTx/>
                <a:latin typeface="Times New Roman" panose="02020603050405020304" pitchFamily="18" charset="0"/>
                <a:ea typeface="楷体_GB2312" pitchFamily="49" charset="-122"/>
                <a:cs typeface="+mn-cs"/>
              </a:rPr>
              <a:t>华中科技大学计算机学院</a:t>
            </a:r>
            <a:endParaRPr kumimoji="1" lang="zh-CN" altLang="en-US" sz="1800" b="1" i="0" u="none" strike="noStrike" kern="1200" cap="none" spc="0" normalizeH="0" baseline="0" noProof="0">
              <a:ln>
                <a:noFill/>
              </a:ln>
              <a:solidFill>
                <a:srgbClr val="069406"/>
              </a:solidFill>
              <a:effectLst/>
              <a:uLnTx/>
              <a:uFillTx/>
              <a:latin typeface="Times New Roman" panose="02020603050405020304" pitchFamily="18" charset="0"/>
              <a:ea typeface="楷体_GB2312" pitchFamily="49" charset="-122"/>
              <a:cs typeface="+mn-cs"/>
            </a:endParaRPr>
          </a:p>
        </p:txBody>
      </p:sp>
      <p:pic>
        <p:nvPicPr>
          <p:cNvPr id="1036" name="Picture 24" descr="logo001"/>
          <p:cNvPicPr>
            <a:picLocks noChangeAspect="1"/>
          </p:cNvPicPr>
          <p:nvPr userDrawn="1"/>
        </p:nvPicPr>
        <p:blipFill>
          <a:blip r:embed="rId6"/>
          <a:stretch>
            <a:fillRect/>
          </a:stretch>
        </p:blipFill>
        <p:spPr>
          <a:xfrm>
            <a:off x="6705600" y="0"/>
            <a:ext cx="2438400" cy="5842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ctrTitle"/>
          </p:nvPr>
        </p:nvSpPr>
        <p:spPr>
          <a:xfrm>
            <a:off x="1905000" y="2514600"/>
            <a:ext cx="5410200" cy="838200"/>
          </a:xfrm>
        </p:spPr>
        <p:txBody>
          <a:bodyPr vert="horz" wrap="square" lIns="91440" tIns="45720" rIns="91440" bIns="45720" anchor="b"/>
          <a:lstStyle/>
          <a:p>
            <a:pPr algn="ctr" eaLnBrk="1" hangingPunct="1">
              <a:buClrTx/>
              <a:buSzTx/>
              <a:buFontTx/>
            </a:pPr>
            <a:r>
              <a:rPr kumimoji="1" lang="zh-CN" altLang="en-US" b="1" dirty="0">
                <a:solidFill>
                  <a:srgbClr val="006600"/>
                </a:solidFill>
                <a:latin typeface="黑体" panose="02010609060101010101" pitchFamily="2" charset="-122"/>
                <a:ea typeface="黑体" panose="02010609060101010101" pitchFamily="2" charset="-122"/>
                <a:cs typeface="+mj-cs"/>
              </a:rPr>
              <a:t>综合程序设计</a:t>
            </a:r>
            <a:endParaRPr kumimoji="1" lang="zh-CN" altLang="en-US" b="1" dirty="0">
              <a:solidFill>
                <a:srgbClr val="006600"/>
              </a:solidFill>
              <a:latin typeface="黑体" panose="02010609060101010101" pitchFamily="2" charset="-122"/>
              <a:ea typeface="黑体" panose="02010609060101010101" pitchFamily="2" charset="-122"/>
              <a:cs typeface="+mj-cs"/>
            </a:endParaRPr>
          </a:p>
        </p:txBody>
      </p:sp>
      <p:sp>
        <p:nvSpPr>
          <p:cNvPr id="12290" name="Rectangle 3"/>
          <p:cNvSpPr/>
          <p:nvPr/>
        </p:nvSpPr>
        <p:spPr>
          <a:xfrm>
            <a:off x="685800" y="1371600"/>
            <a:ext cx="2454910" cy="523220"/>
          </a:xfrm>
          <a:prstGeom prst="rect">
            <a:avLst/>
          </a:prstGeom>
          <a:noFill/>
          <a:ln w="9525">
            <a:noFill/>
          </a:ln>
        </p:spPr>
        <p:txBody>
          <a:bodyPr wrap="square" anchor="t">
            <a:spAutoFit/>
          </a:bodyPr>
          <a:lstStyle/>
          <a:p>
            <a:r>
              <a:rPr lang="zh-CN" altLang="en-US" sz="2800" b="1" dirty="0">
                <a:solidFill>
                  <a:schemeClr val="tx2"/>
                </a:solidFill>
                <a:latin typeface="Times New Roman" panose="02020603050405020304" pitchFamily="18" charset="0"/>
                <a:ea typeface="黑体" panose="02010609060101010101" pitchFamily="2" charset="-122"/>
              </a:rPr>
              <a:t>课程设计</a:t>
            </a:r>
            <a:endParaRPr lang="zh-CN" altLang="en-US" sz="2800" b="1" dirty="0">
              <a:solidFill>
                <a:schemeClr val="tx2"/>
              </a:solidFill>
              <a:latin typeface="Times New Roman" panose="02020603050405020304" pitchFamily="18" charset="0"/>
              <a:ea typeface="黑体" panose="02010609060101010101" pitchFamily="2" charset="-122"/>
            </a:endParaRPr>
          </a:p>
        </p:txBody>
      </p:sp>
      <p:sp>
        <p:nvSpPr>
          <p:cNvPr id="12291" name="Rectangle 4"/>
          <p:cNvSpPr/>
          <p:nvPr/>
        </p:nvSpPr>
        <p:spPr>
          <a:xfrm>
            <a:off x="4716463" y="5084763"/>
            <a:ext cx="4176712" cy="460375"/>
          </a:xfrm>
          <a:prstGeom prst="rect">
            <a:avLst/>
          </a:prstGeom>
          <a:noFill/>
          <a:ln w="9525">
            <a:noFill/>
          </a:ln>
        </p:spPr>
        <p:txBody>
          <a:bodyPr anchor="t">
            <a:spAutoFit/>
          </a:bodyPr>
          <a:lstStyle/>
          <a:p>
            <a:r>
              <a:rPr lang="zh-CN" altLang="en-US" dirty="0">
                <a:latin typeface="宋体" panose="02010600030101010101" pitchFamily="2" charset="-122"/>
                <a:ea typeface="宋体" panose="02010600030101010101" pitchFamily="2" charset="-122"/>
              </a:rPr>
              <a:t>朱建新：</a:t>
            </a:r>
            <a:r>
              <a:rPr lang="en-US" altLang="zh-CN" dirty="0">
                <a:latin typeface="宋体" panose="02010600030101010101" pitchFamily="2" charset="-122"/>
                <a:ea typeface="宋体" panose="02010600030101010101" pitchFamily="2" charset="-122"/>
              </a:rPr>
              <a:t>zjx@hust.edu.cn</a:t>
            </a:r>
            <a:endParaRPr lang="en-US" altLang="zh-CN"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1979712" y="2564904"/>
            <a:ext cx="6038850" cy="707886"/>
          </a:xfrm>
          <a:prstGeom prst="rect">
            <a:avLst/>
          </a:prstGeom>
          <a:noFill/>
          <a:ln w="9525">
            <a:noFill/>
          </a:ln>
        </p:spPr>
        <p:txBody>
          <a:bodyPr wrap="square" anchor="t">
            <a:spAutoFit/>
          </a:bodyPr>
          <a:lstStyle/>
          <a:p>
            <a:pPr>
              <a:spcBef>
                <a:spcPct val="50000"/>
              </a:spcBef>
            </a:pPr>
            <a:r>
              <a:rPr lang="zh-CN" altLang="en-US" sz="4000" b="1" dirty="0">
                <a:solidFill>
                  <a:srgbClr val="FF0000"/>
                </a:solidFill>
                <a:latin typeface="宋体" panose="02010600030101010101" pitchFamily="2" charset="-122"/>
                <a:ea typeface="宋体" panose="02010600030101010101" pitchFamily="2" charset="-122"/>
              </a:rPr>
              <a:t>？</a:t>
            </a:r>
            <a:r>
              <a:rPr lang="en-US" altLang="zh-CN" sz="4000" b="1" dirty="0">
                <a:solidFill>
                  <a:srgbClr val="FF0000"/>
                </a:solidFill>
                <a:latin typeface="宋体" panose="02010600030101010101" pitchFamily="2" charset="-122"/>
                <a:ea typeface="宋体" panose="02010600030101010101" pitchFamily="2" charset="-122"/>
              </a:rPr>
              <a:t> </a:t>
            </a:r>
            <a:r>
              <a:rPr lang="zh-CN" altLang="en-US" sz="4000" b="1" dirty="0">
                <a:solidFill>
                  <a:srgbClr val="FF0000"/>
                </a:solidFill>
                <a:latin typeface="宋体" panose="02010600030101010101" pitchFamily="2" charset="-122"/>
                <a:ea typeface="宋体" panose="02010600030101010101" pitchFamily="2" charset="-122"/>
              </a:rPr>
              <a:t>问题提问、交流</a:t>
            </a:r>
            <a:r>
              <a:rPr lang="en-US" altLang="zh-CN" sz="4000" b="1" dirty="0">
                <a:solidFill>
                  <a:srgbClr val="FF0000"/>
                </a:solidFill>
                <a:latin typeface="宋体" panose="02010600030101010101" pitchFamily="2" charset="-122"/>
                <a:ea typeface="宋体" panose="02010600030101010101" pitchFamily="2" charset="-122"/>
              </a:rPr>
              <a:t>1</a:t>
            </a:r>
            <a:endParaRPr lang="zh-CN" altLang="en-US" sz="4000" b="1"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850900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3 </a:t>
            </a:r>
            <a:r>
              <a:rPr lang="zh-CN" altLang="en-US" sz="3200" b="1" dirty="0">
                <a:latin typeface="宋体" panose="02010600030101010101" pitchFamily="2" charset="-122"/>
                <a:ea typeface="宋体" panose="02010600030101010101" pitchFamily="2" charset="-122"/>
              </a:rPr>
              <a:t>问题探讨：</a:t>
            </a:r>
            <a:r>
              <a:rPr lang="zh-CN" altLang="zh-CN" sz="3200" dirty="0">
                <a:solidFill>
                  <a:srgbClr val="FF0000"/>
                </a:solidFill>
                <a:effectLst/>
                <a:latin typeface="宋体" panose="02010600030101010101" pitchFamily="2" charset="-122"/>
                <a:ea typeface="等线" panose="02010600030101010101" pitchFamily="2" charset="-122"/>
                <a:cs typeface="Times New Roman" panose="02020603050405020304" pitchFamily="18" charset="0"/>
              </a:rPr>
              <a:t>智慧校园之校园卡食堂应用模拟</a:t>
            </a:r>
            <a:endParaRPr lang="zh-CN" altLang="zh-CN" sz="3200" dirty="0">
              <a:solidFill>
                <a:srgbClr val="FF0000"/>
              </a:solidFill>
              <a:effectLst/>
              <a:latin typeface="宋体" panose="02010600030101010101" pitchFamily="2" charset="-122"/>
              <a:ea typeface="等线" panose="02010600030101010101" pitchFamily="2" charset="-122"/>
              <a:cs typeface="Times New Roman" panose="02020603050405020304" pitchFamily="18" charset="0"/>
            </a:endParaRPr>
          </a:p>
        </p:txBody>
      </p:sp>
      <p:sp>
        <p:nvSpPr>
          <p:cNvPr id="2" name="矩形 1"/>
          <p:cNvSpPr/>
          <p:nvPr/>
        </p:nvSpPr>
        <p:spPr>
          <a:xfrm>
            <a:off x="754366" y="1033591"/>
            <a:ext cx="8136904" cy="1961515"/>
          </a:xfrm>
          <a:prstGeom prst="rect">
            <a:avLst/>
          </a:prstGeom>
        </p:spPr>
        <p:txBody>
          <a:bodyPr wrap="square">
            <a:spAutoFit/>
          </a:bodyPr>
          <a:lstStyle/>
          <a:p>
            <a:pPr>
              <a:lnSpc>
                <a:spcPct val="160000"/>
              </a:lnSpc>
            </a:pPr>
            <a:r>
              <a:rPr lang="zh-CN" altLang="en-US" sz="2800" b="1" dirty="0"/>
              <a:t>（1）</a:t>
            </a:r>
            <a:r>
              <a:rPr lang="zh-CN" altLang="zh-CN" sz="2800" b="1" dirty="0">
                <a:solidFill>
                  <a:srgbClr val="3333FF"/>
                </a:solidFill>
              </a:rPr>
              <a:t>基本问题</a:t>
            </a:r>
            <a:endParaRPr lang="en-US" altLang="zh-CN" sz="2800" dirty="0"/>
          </a:p>
          <a:p>
            <a:pPr marL="914400" lvl="1" indent="-457200">
              <a:lnSpc>
                <a:spcPct val="160000"/>
              </a:lnSpc>
              <a:buFont typeface="Wingdings" panose="05000000000000000000" pitchFamily="2" charset="2"/>
              <a:buChar char="ü"/>
            </a:pPr>
            <a:r>
              <a:rPr lang="zh-CN" altLang="zh-CN" dirty="0"/>
              <a:t>在内存中构建校园卡的管理和食堂消费的</a:t>
            </a:r>
            <a:r>
              <a:rPr lang="zh-CN" altLang="zh-CN" dirty="0"/>
              <a:t>应用；</a:t>
            </a:r>
            <a:endParaRPr lang="zh-CN" altLang="zh-CN" dirty="0"/>
          </a:p>
          <a:p>
            <a:pPr marL="914400" lvl="1" indent="-457200">
              <a:lnSpc>
                <a:spcPct val="160000"/>
              </a:lnSpc>
              <a:buFont typeface="Wingdings" panose="05000000000000000000" pitchFamily="2" charset="2"/>
              <a:buChar char="ü"/>
            </a:pPr>
            <a:r>
              <a:rPr lang="zh-CN" altLang="en-US" dirty="0"/>
              <a:t>产生模拟</a:t>
            </a:r>
            <a:r>
              <a:rPr lang="en-US" altLang="zh-CN" dirty="0"/>
              <a:t>/</a:t>
            </a:r>
            <a:r>
              <a:rPr lang="zh-CN" altLang="en-US" dirty="0"/>
              <a:t>收费的消费数据，分析消费数据；</a:t>
            </a:r>
            <a:r>
              <a:rPr lang="en-US" altLang="zh-CN" dirty="0"/>
              <a:t>	</a:t>
            </a:r>
            <a:endParaRPr lang="zh-CN" altLang="en-US" dirty="0"/>
          </a:p>
        </p:txBody>
      </p:sp>
      <p:graphicFrame>
        <p:nvGraphicFramePr>
          <p:cNvPr id="3" name="对象 2"/>
          <p:cNvGraphicFramePr/>
          <p:nvPr/>
        </p:nvGraphicFramePr>
        <p:xfrm>
          <a:off x="1691640" y="3284855"/>
          <a:ext cx="7327900" cy="2601595"/>
        </p:xfrm>
        <a:graphic>
          <a:graphicData uri="http://schemas.openxmlformats.org/presentationml/2006/ole">
            <mc:AlternateContent xmlns:mc="http://schemas.openxmlformats.org/markup-compatibility/2006">
              <mc:Choice xmlns:v="urn:schemas-microsoft-com:vml" Requires="v">
                <p:oleObj spid="_x0000_s4" name="" r:id="rId1" imgW="9605010" imgH="3193415" progId="Visio.Drawing.15">
                  <p:embed/>
                </p:oleObj>
              </mc:Choice>
              <mc:Fallback>
                <p:oleObj name="" r:id="rId1" imgW="9605010" imgH="3193415" progId="Visio.Drawing.15">
                  <p:embed/>
                  <p:pic>
                    <p:nvPicPr>
                      <p:cNvPr id="0" name="图片 3"/>
                      <p:cNvPicPr/>
                      <p:nvPr/>
                    </p:nvPicPr>
                    <p:blipFill>
                      <a:blip r:embed="rId2"/>
                      <a:stretch>
                        <a:fillRect/>
                      </a:stretch>
                    </p:blipFill>
                    <p:spPr>
                      <a:xfrm>
                        <a:off x="1691640" y="3284855"/>
                        <a:ext cx="7327900" cy="260159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2" name="矩形 1"/>
          <p:cNvSpPr/>
          <p:nvPr/>
        </p:nvSpPr>
        <p:spPr>
          <a:xfrm>
            <a:off x="35560" y="476885"/>
            <a:ext cx="8964295" cy="3500120"/>
          </a:xfrm>
          <a:prstGeom prst="rect">
            <a:avLst/>
          </a:prstGeom>
        </p:spPr>
        <p:txBody>
          <a:bodyPr wrap="square">
            <a:spAutoFit/>
          </a:bodyPr>
          <a:lstStyle/>
          <a:p>
            <a:pPr>
              <a:lnSpc>
                <a:spcPct val="140000"/>
              </a:lnSpc>
            </a:pPr>
            <a:r>
              <a:rPr lang="zh-CN" altLang="en-US" sz="2800" b="1" dirty="0"/>
              <a:t>（</a:t>
            </a:r>
            <a:r>
              <a:rPr lang="en-US" altLang="zh-CN" sz="2800" b="1" dirty="0"/>
              <a:t>2</a:t>
            </a:r>
            <a:r>
              <a:rPr lang="zh-CN" altLang="en-US" sz="2800" b="1" dirty="0"/>
              <a:t>）</a:t>
            </a:r>
            <a:r>
              <a:rPr lang="zh-CN" altLang="zh-CN" sz="2800" b="1" dirty="0">
                <a:solidFill>
                  <a:srgbClr val="3333FF"/>
                </a:solidFill>
              </a:rPr>
              <a:t>数据分布</a:t>
            </a:r>
            <a:endParaRPr lang="en-US" altLang="zh-CN" sz="2800" dirty="0"/>
          </a:p>
          <a:p>
            <a:pPr marL="800100" lvl="1" indent="-342900" algn="just">
              <a:lnSpc>
                <a:spcPct val="140000"/>
              </a:lnSpc>
              <a:buFont typeface="Wingdings" panose="05000000000000000000" pitchFamily="2" charset="2"/>
              <a:buChar char="ü"/>
            </a:pPr>
            <a:r>
              <a:rPr lang="zh-CN" altLang="zh-CN" dirty="0"/>
              <a:t>根据学生名单产生校园卡数据；</a:t>
            </a:r>
            <a:r>
              <a:rPr lang="zh-CN" altLang="zh-CN" b="1" dirty="0">
                <a:solidFill>
                  <a:schemeClr val="tx1"/>
                </a:solidFill>
                <a:effectLst>
                  <a:outerShdw blurRad="38100" dist="19050" dir="2700000" algn="tl" rotWithShape="0">
                    <a:schemeClr val="dk1">
                      <a:alpha val="40000"/>
                    </a:schemeClr>
                  </a:outerShdw>
                </a:effectLst>
                <a:highlight>
                  <a:srgbClr val="FFFF00"/>
                </a:highlight>
              </a:rPr>
              <a:t>关键字：学号，卡号</a:t>
            </a:r>
            <a:endParaRPr lang="zh-CN" altLang="zh-CN" dirty="0"/>
          </a:p>
          <a:p>
            <a:pPr marL="800100" lvl="1" indent="-342900" algn="just">
              <a:lnSpc>
                <a:spcPct val="140000"/>
              </a:lnSpc>
              <a:buFont typeface="Wingdings" panose="05000000000000000000" pitchFamily="2" charset="2"/>
              <a:buChar char="ü"/>
            </a:pPr>
            <a:r>
              <a:rPr lang="zh-CN" altLang="zh-CN" dirty="0"/>
              <a:t>卡片管理形成校园卡的各种状态，包括充值</a:t>
            </a:r>
            <a:r>
              <a:rPr lang="en-US" altLang="zh-CN" dirty="0"/>
              <a:t>/</a:t>
            </a:r>
            <a:r>
              <a:rPr lang="zh-CN" altLang="en-US" dirty="0"/>
              <a:t>消费；</a:t>
            </a:r>
            <a:endParaRPr lang="zh-CN" altLang="en-US" dirty="0"/>
          </a:p>
          <a:p>
            <a:pPr marL="800100" lvl="1" indent="-342900" algn="just">
              <a:lnSpc>
                <a:spcPct val="140000"/>
              </a:lnSpc>
              <a:buFont typeface="Wingdings" panose="05000000000000000000" pitchFamily="2" charset="2"/>
              <a:buChar char="ü"/>
            </a:pPr>
            <a:r>
              <a:rPr lang="zh-CN" altLang="zh-CN" dirty="0"/>
              <a:t>食堂窗口形成消费记录，校园卡</a:t>
            </a:r>
            <a:r>
              <a:rPr lang="zh-CN" altLang="zh-CN" dirty="0">
                <a:highlight>
                  <a:srgbClr val="FFFF00"/>
                </a:highlight>
              </a:rPr>
              <a:t>余额保留在学号项下</a:t>
            </a:r>
            <a:r>
              <a:rPr lang="zh-CN" altLang="zh-CN" dirty="0"/>
              <a:t>；</a:t>
            </a:r>
            <a:endParaRPr lang="zh-CN" altLang="zh-CN" dirty="0"/>
          </a:p>
          <a:p>
            <a:pPr marL="800100" lvl="1" indent="-342900" algn="just">
              <a:lnSpc>
                <a:spcPct val="140000"/>
              </a:lnSpc>
              <a:buFont typeface="Wingdings" panose="05000000000000000000" pitchFamily="2" charset="2"/>
              <a:buChar char="ü"/>
            </a:pPr>
            <a:r>
              <a:rPr lang="zh-CN" altLang="zh-CN" dirty="0"/>
              <a:t>对消费的</a:t>
            </a:r>
            <a:r>
              <a:rPr lang="zh-CN" altLang="zh-CN" b="1" dirty="0">
                <a:solidFill>
                  <a:srgbClr val="3333FF"/>
                </a:solidFill>
              </a:rPr>
              <a:t>时序记录</a:t>
            </a:r>
            <a:r>
              <a:rPr lang="zh-CN" altLang="zh-CN" dirty="0"/>
              <a:t>进行</a:t>
            </a:r>
            <a:r>
              <a:rPr lang="zh-CN" altLang="zh-CN" dirty="0"/>
              <a:t>汇总分析；</a:t>
            </a:r>
            <a:endParaRPr lang="zh-CN" altLang="zh-CN" dirty="0"/>
          </a:p>
          <a:p>
            <a:pPr marL="914400" lvl="1" indent="-457200">
              <a:lnSpc>
                <a:spcPct val="200000"/>
              </a:lnSpc>
              <a:buFont typeface="Wingdings" panose="05000000000000000000" pitchFamily="2" charset="2"/>
              <a:buChar char="ü"/>
            </a:pPr>
            <a:endParaRPr lang="zh-CN" altLang="en-US" dirty="0"/>
          </a:p>
        </p:txBody>
      </p:sp>
      <p:graphicFrame>
        <p:nvGraphicFramePr>
          <p:cNvPr id="3" name="对象 2"/>
          <p:cNvGraphicFramePr/>
          <p:nvPr/>
        </p:nvGraphicFramePr>
        <p:xfrm>
          <a:off x="1691640" y="3284855"/>
          <a:ext cx="7327900" cy="2601595"/>
        </p:xfrm>
        <a:graphic>
          <a:graphicData uri="http://schemas.openxmlformats.org/presentationml/2006/ole">
            <mc:AlternateContent xmlns:mc="http://schemas.openxmlformats.org/markup-compatibility/2006">
              <mc:Choice xmlns:v="urn:schemas-microsoft-com:vml" Requires="v">
                <p:oleObj spid="_x0000_s4" name="" r:id="rId1" imgW="9605010" imgH="3193415" progId="Visio.Drawing.15">
                  <p:embed/>
                </p:oleObj>
              </mc:Choice>
              <mc:Fallback>
                <p:oleObj name="" r:id="rId1" imgW="9605010" imgH="3193415" progId="Visio.Drawing.15">
                  <p:embed/>
                  <p:pic>
                    <p:nvPicPr>
                      <p:cNvPr id="0" name="图片 3"/>
                      <p:cNvPicPr/>
                      <p:nvPr/>
                    </p:nvPicPr>
                    <p:blipFill>
                      <a:blip r:embed="rId2"/>
                      <a:stretch>
                        <a:fillRect/>
                      </a:stretch>
                    </p:blipFill>
                    <p:spPr>
                      <a:xfrm>
                        <a:off x="1691640" y="3284855"/>
                        <a:ext cx="7327900" cy="260159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1552357" y="2780700"/>
            <a:ext cx="6038850" cy="707886"/>
          </a:xfrm>
          <a:prstGeom prst="rect">
            <a:avLst/>
          </a:prstGeom>
          <a:noFill/>
          <a:ln w="9525">
            <a:noFill/>
          </a:ln>
        </p:spPr>
        <p:txBody>
          <a:bodyPr wrap="square" anchor="t">
            <a:spAutoFit/>
          </a:bodyPr>
          <a:lstStyle/>
          <a:p>
            <a:pPr>
              <a:spcBef>
                <a:spcPct val="50000"/>
              </a:spcBef>
            </a:pPr>
            <a:r>
              <a:rPr lang="zh-CN" altLang="en-US" sz="4000" b="1" dirty="0">
                <a:solidFill>
                  <a:srgbClr val="FF0000"/>
                </a:solidFill>
                <a:latin typeface="宋体" panose="02010600030101010101" pitchFamily="2" charset="-122"/>
                <a:ea typeface="宋体" panose="02010600030101010101" pitchFamily="2" charset="-122"/>
              </a:rPr>
              <a:t>？</a:t>
            </a:r>
            <a:r>
              <a:rPr lang="en-US" altLang="zh-CN" sz="4000" b="1" dirty="0">
                <a:solidFill>
                  <a:srgbClr val="FF0000"/>
                </a:solidFill>
                <a:latin typeface="宋体" panose="02010600030101010101" pitchFamily="2" charset="-122"/>
                <a:ea typeface="宋体" panose="02010600030101010101" pitchFamily="2" charset="-122"/>
              </a:rPr>
              <a:t> </a:t>
            </a:r>
            <a:r>
              <a:rPr lang="zh-CN" altLang="en-US" sz="4000" b="1" dirty="0">
                <a:solidFill>
                  <a:srgbClr val="FF0000"/>
                </a:solidFill>
                <a:latin typeface="宋体" panose="02010600030101010101" pitchFamily="2" charset="-122"/>
                <a:ea typeface="宋体" panose="02010600030101010101" pitchFamily="2" charset="-122"/>
              </a:rPr>
              <a:t>问题提问、交流</a:t>
            </a:r>
            <a:r>
              <a:rPr lang="en-US" altLang="zh-CN" sz="4000" b="1" dirty="0">
                <a:solidFill>
                  <a:srgbClr val="FF0000"/>
                </a:solidFill>
                <a:latin typeface="宋体" panose="02010600030101010101" pitchFamily="2" charset="-122"/>
                <a:ea typeface="宋体" panose="02010600030101010101" pitchFamily="2" charset="-122"/>
              </a:rPr>
              <a:t>2</a:t>
            </a:r>
            <a:endParaRPr lang="zh-CN" altLang="en-US" sz="4000" b="1"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2" name="矩形 1"/>
          <p:cNvSpPr/>
          <p:nvPr/>
        </p:nvSpPr>
        <p:spPr>
          <a:xfrm>
            <a:off x="97790" y="476885"/>
            <a:ext cx="8660130" cy="5214620"/>
          </a:xfrm>
          <a:prstGeom prst="rect">
            <a:avLst/>
          </a:prstGeom>
        </p:spPr>
        <p:txBody>
          <a:bodyPr wrap="square">
            <a:spAutoFit/>
          </a:bodyPr>
          <a:lstStyle/>
          <a:p>
            <a:pPr>
              <a:lnSpc>
                <a:spcPct val="140000"/>
              </a:lnSpc>
            </a:pPr>
            <a:r>
              <a:rPr lang="zh-CN" altLang="en-US" sz="2800" b="1" dirty="0"/>
              <a:t>（</a:t>
            </a:r>
            <a:r>
              <a:rPr lang="en-US" altLang="zh-CN" sz="2800" b="1" dirty="0"/>
              <a:t>3</a:t>
            </a:r>
            <a:r>
              <a:rPr lang="zh-CN" altLang="en-US" sz="2800" b="1" dirty="0"/>
              <a:t>）</a:t>
            </a:r>
            <a:r>
              <a:rPr lang="zh-CN" altLang="en-US" sz="2800" b="1" dirty="0">
                <a:solidFill>
                  <a:srgbClr val="3333FF"/>
                </a:solidFill>
              </a:rPr>
              <a:t>基础数据</a:t>
            </a:r>
            <a:r>
              <a:rPr lang="en-US" altLang="zh-CN" sz="2800" b="1" dirty="0">
                <a:solidFill>
                  <a:srgbClr val="3333FF"/>
                </a:solidFill>
              </a:rPr>
              <a:t>——</a:t>
            </a:r>
            <a:r>
              <a:rPr lang="zh-CN" altLang="zh-CN" dirty="0"/>
              <a:t>校园卡账户的基本信息</a:t>
            </a:r>
            <a:endParaRPr lang="zh-CN" altLang="zh-CN" dirty="0"/>
          </a:p>
          <a:p>
            <a:pPr marL="914400" lvl="1" indent="-457200">
              <a:lnSpc>
                <a:spcPct val="140000"/>
              </a:lnSpc>
              <a:buFont typeface="Wingdings" panose="05000000000000000000" pitchFamily="2" charset="2"/>
              <a:buChar char="ü"/>
            </a:pPr>
            <a:r>
              <a:rPr lang="zh-CN" altLang="zh-CN" dirty="0"/>
              <a:t>学号，卡号，姓名（xx），有效日期；</a:t>
            </a:r>
            <a:endParaRPr lang="zh-CN" altLang="zh-CN" dirty="0"/>
          </a:p>
          <a:p>
            <a:pPr marL="1371600" lvl="2" indent="-457200">
              <a:lnSpc>
                <a:spcPct val="140000"/>
              </a:lnSpc>
              <a:buFont typeface="Wingdings" panose="05000000000000000000" charset="0"/>
              <a:buChar char="u"/>
            </a:pPr>
            <a:r>
              <a:rPr lang="zh-CN" altLang="zh-CN" sz="1800" dirty="0"/>
              <a:t>学号组成：2020zzxxxX；4位年度，2位专业号，3位专业内流水号，1位校验码；学号具备唯一的特性。</a:t>
            </a:r>
            <a:endParaRPr lang="zh-CN" altLang="zh-CN" sz="1800" dirty="0"/>
          </a:p>
          <a:p>
            <a:pPr marL="1371600" lvl="2" indent="-457200">
              <a:lnSpc>
                <a:spcPct val="140000"/>
              </a:lnSpc>
              <a:buFont typeface="Wingdings" panose="05000000000000000000" charset="0"/>
              <a:buChar char="u"/>
            </a:pPr>
            <a:r>
              <a:rPr lang="zh-CN" altLang="zh-CN" sz="1800" dirty="0"/>
              <a:t>姓名：4个汉字以内；</a:t>
            </a:r>
            <a:endParaRPr lang="zh-CN" altLang="zh-CN" sz="1800" dirty="0"/>
          </a:p>
          <a:p>
            <a:pPr marL="1371600" lvl="2" indent="-457200">
              <a:lnSpc>
                <a:spcPct val="140000"/>
              </a:lnSpc>
              <a:buFont typeface="Wingdings" panose="05000000000000000000" charset="0"/>
              <a:buChar char="u"/>
            </a:pPr>
            <a:r>
              <a:rPr lang="zh-CN" altLang="zh-CN" sz="1800" dirty="0"/>
              <a:t>有效日期，yyyymmdd，8位；可以设定统一的有效日期，如20240715；</a:t>
            </a:r>
            <a:endParaRPr lang="zh-CN" altLang="zh-CN" sz="1800" dirty="0"/>
          </a:p>
          <a:p>
            <a:pPr lvl="2">
              <a:lnSpc>
                <a:spcPct val="140000"/>
              </a:lnSpc>
            </a:pPr>
            <a:r>
              <a:rPr lang="en-US" altLang="zh-CN" sz="1800" dirty="0"/>
              <a:t>  </a:t>
            </a:r>
            <a:endParaRPr lang="zh-CN" altLang="zh-CN" sz="1800" dirty="0"/>
          </a:p>
          <a:p>
            <a:pPr marL="914400" lvl="1" indent="-457200">
              <a:lnSpc>
                <a:spcPct val="140000"/>
              </a:lnSpc>
              <a:buFont typeface="Wingdings" panose="05000000000000000000" pitchFamily="2" charset="2"/>
              <a:buChar char="ü"/>
            </a:pPr>
            <a:r>
              <a:rPr lang="zh-CN" altLang="zh-CN" b="1" dirty="0">
                <a:latin typeface="仿宋" panose="02010609060101010101" pitchFamily="49" charset="-122"/>
                <a:ea typeface="仿宋" panose="02010609060101010101" pitchFamily="49" charset="-122"/>
                <a:cs typeface="仿宋" panose="02010609060101010101" pitchFamily="49" charset="-122"/>
              </a:rPr>
              <a:t>将使用文件方式提供8000多人的</a:t>
            </a:r>
            <a:r>
              <a:rPr lang="zh-CN" altLang="zh-CN" b="1" dirty="0">
                <a:solidFill>
                  <a:srgbClr val="3333FF"/>
                </a:solidFill>
                <a:latin typeface="仿宋" panose="02010609060101010101" pitchFamily="49" charset="-122"/>
                <a:ea typeface="仿宋" panose="02010609060101010101" pitchFamily="49" charset="-122"/>
                <a:cs typeface="仿宋" panose="02010609060101010101" pitchFamily="49" charset="-122"/>
              </a:rPr>
              <a:t>学号+姓名</a:t>
            </a:r>
            <a:r>
              <a:rPr lang="zh-CN" altLang="zh-CN" b="1" dirty="0">
                <a:latin typeface="仿宋" panose="02010609060101010101" pitchFamily="49" charset="-122"/>
                <a:ea typeface="仿宋" panose="02010609060101010101" pitchFamily="49" charset="-122"/>
                <a:cs typeface="仿宋" panose="02010609060101010101" pitchFamily="49" charset="-122"/>
              </a:rPr>
              <a:t>列表，用于批量开户和发卡操作；</a:t>
            </a:r>
            <a:endParaRPr lang="zh-CN" altLang="zh-CN"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40000"/>
              </a:lnSpc>
              <a:buFont typeface="Wingdings" panose="05000000000000000000" pitchFamily="2" charset="2"/>
              <a:buChar char="ü"/>
            </a:pPr>
            <a:r>
              <a:rPr lang="zh-CN" altLang="zh-CN" b="1" dirty="0">
                <a:latin typeface="仿宋" panose="02010609060101010101" pitchFamily="49" charset="-122"/>
                <a:ea typeface="仿宋" panose="02010609060101010101" pitchFamily="49" charset="-122"/>
                <a:cs typeface="仿宋" panose="02010609060101010101" pitchFamily="49" charset="-122"/>
              </a:rPr>
              <a:t>卡号组成：3xxxxxX，7位；1位发卡点编号，默认为3；</a:t>
            </a:r>
            <a:r>
              <a:rPr lang="en-US" altLang="zh-CN" b="1" dirty="0">
                <a:latin typeface="仿宋" panose="02010609060101010101" pitchFamily="49" charset="-122"/>
                <a:ea typeface="仿宋" panose="02010609060101010101" pitchFamily="49" charset="-122"/>
                <a:cs typeface="仿宋" panose="02010609060101010101" pitchFamily="49" charset="-122"/>
              </a:rPr>
              <a:t> </a:t>
            </a:r>
            <a:r>
              <a:rPr lang="zh-CN" altLang="zh-CN" b="1" dirty="0">
                <a:solidFill>
                  <a:srgbClr val="3333FF"/>
                </a:solidFill>
                <a:latin typeface="仿宋" panose="02010609060101010101" pitchFamily="49" charset="-122"/>
                <a:ea typeface="仿宋" panose="02010609060101010101" pitchFamily="49" charset="-122"/>
                <a:cs typeface="仿宋" panose="02010609060101010101" pitchFamily="49" charset="-122"/>
              </a:rPr>
              <a:t>5位流水号</a:t>
            </a:r>
            <a:r>
              <a:rPr lang="zh-CN" altLang="zh-CN" b="1" dirty="0">
                <a:latin typeface="仿宋" panose="02010609060101010101" pitchFamily="49" charset="-122"/>
                <a:ea typeface="仿宋" panose="02010609060101010101" pitchFamily="49" charset="-122"/>
                <a:cs typeface="仿宋" panose="02010609060101010101" pitchFamily="49" charset="-122"/>
              </a:rPr>
              <a:t>，1位校验码；卡号具备唯一的特性。</a:t>
            </a:r>
            <a:endParaRPr lang="zh-CN" altLang="zh-CN" b="1" dirty="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2" name="矩形 1"/>
          <p:cNvSpPr/>
          <p:nvPr/>
        </p:nvSpPr>
        <p:spPr>
          <a:xfrm>
            <a:off x="97790" y="476885"/>
            <a:ext cx="8660130" cy="5043805"/>
          </a:xfrm>
          <a:prstGeom prst="rect">
            <a:avLst/>
          </a:prstGeom>
        </p:spPr>
        <p:txBody>
          <a:bodyPr wrap="square">
            <a:spAutoFit/>
          </a:bodyPr>
          <a:lstStyle/>
          <a:p>
            <a:pPr>
              <a:lnSpc>
                <a:spcPct val="140000"/>
              </a:lnSpc>
            </a:pPr>
            <a:r>
              <a:rPr lang="zh-CN" altLang="en-US" sz="2800" b="1" dirty="0"/>
              <a:t>（</a:t>
            </a:r>
            <a:r>
              <a:rPr lang="en-US" altLang="zh-CN" sz="2800" b="1" dirty="0"/>
              <a:t>3</a:t>
            </a:r>
            <a:r>
              <a:rPr lang="zh-CN" altLang="en-US" sz="2800" b="1" dirty="0"/>
              <a:t>）</a:t>
            </a:r>
            <a:r>
              <a:rPr lang="zh-CN" altLang="en-US" sz="2800" b="1" dirty="0">
                <a:solidFill>
                  <a:srgbClr val="3333FF"/>
                </a:solidFill>
              </a:rPr>
              <a:t>基础数据</a:t>
            </a:r>
            <a:r>
              <a:rPr lang="en-US" altLang="zh-CN" sz="2800" b="1" dirty="0">
                <a:solidFill>
                  <a:srgbClr val="3333FF"/>
                </a:solidFill>
              </a:rPr>
              <a:t>——</a:t>
            </a:r>
            <a:r>
              <a:rPr lang="zh-CN" altLang="zh-CN" dirty="0"/>
              <a:t>食堂</a:t>
            </a:r>
            <a:r>
              <a:rPr lang="zh-CN" altLang="zh-CN" dirty="0"/>
              <a:t>消费记录</a:t>
            </a:r>
            <a:endParaRPr lang="zh-CN" altLang="zh-CN" dirty="0"/>
          </a:p>
          <a:p>
            <a:pPr lvl="2" indent="-457200">
              <a:lnSpc>
                <a:spcPct val="140000"/>
              </a:lnSpc>
              <a:buFont typeface="Wingdings" panose="05000000000000000000" pitchFamily="2" charset="2"/>
              <a:buChar char="ü"/>
            </a:pPr>
            <a:r>
              <a:rPr lang="zh-CN" altLang="zh-CN" dirty="0">
                <a:sym typeface="+mn-ea"/>
              </a:rPr>
              <a:t>2位窗口序号01-99，日期yyyymmdd，时间hhmmssff（精确到0.01秒），消费卡号，支付金额；</a:t>
            </a:r>
            <a:endParaRPr lang="zh-CN" altLang="zh-CN" dirty="0"/>
          </a:p>
          <a:p>
            <a:pPr marL="1371600" lvl="2" indent="-457200">
              <a:lnSpc>
                <a:spcPct val="140000"/>
              </a:lnSpc>
              <a:buFont typeface="Wingdings" panose="05000000000000000000" charset="0"/>
              <a:buChar char="u"/>
            </a:pPr>
            <a:r>
              <a:rPr lang="zh-CN" altLang="zh-CN" sz="1800" dirty="0"/>
              <a:t>设定有99个以内的食堂窗口可以消费；</a:t>
            </a:r>
            <a:endParaRPr lang="zh-CN" altLang="zh-CN" sz="1800" dirty="0"/>
          </a:p>
          <a:p>
            <a:pPr marL="1371600" lvl="2" indent="-457200">
              <a:lnSpc>
                <a:spcPct val="140000"/>
              </a:lnSpc>
              <a:buFont typeface="Wingdings" panose="05000000000000000000" charset="0"/>
              <a:buChar char="u"/>
            </a:pPr>
            <a:r>
              <a:rPr lang="zh-CN" altLang="zh-CN" sz="1800" dirty="0"/>
              <a:t>每个窗口使用独立消费记录保存的收费设备，记录每一笔支付记录</a:t>
            </a:r>
            <a:r>
              <a:rPr lang="zh-CN" altLang="zh-CN" sz="1400" dirty="0"/>
              <a:t>；</a:t>
            </a:r>
            <a:endParaRPr lang="zh-CN" altLang="zh-CN" sz="1800" dirty="0"/>
          </a:p>
          <a:p>
            <a:pPr lvl="1">
              <a:lnSpc>
                <a:spcPct val="140000"/>
              </a:lnSpc>
            </a:pPr>
            <a:r>
              <a:rPr lang="en-US" altLang="zh-CN" sz="1800" dirty="0"/>
              <a:t>  </a:t>
            </a:r>
            <a:endParaRPr lang="zh-CN" altLang="zh-CN" sz="1800" dirty="0"/>
          </a:p>
          <a:p>
            <a:pPr marL="914400" lvl="1" indent="-457200">
              <a:lnSpc>
                <a:spcPct val="14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每餐消费总额参考当前学校食堂的消费水平；</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4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当前时段支付金额超过20元时，需要输入正确密码，对包含当次在内的本时段累计消费额清零；</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4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批量消费操作中，会遇上需要输入校园卡消费密码的问题，可以统一使用“8888”来模拟实现密码的正确输入。</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2" name="矩形 1"/>
          <p:cNvSpPr/>
          <p:nvPr/>
        </p:nvSpPr>
        <p:spPr>
          <a:xfrm>
            <a:off x="97790" y="476885"/>
            <a:ext cx="8660130" cy="5003165"/>
          </a:xfrm>
          <a:prstGeom prst="rect">
            <a:avLst/>
          </a:prstGeom>
        </p:spPr>
        <p:txBody>
          <a:bodyPr wrap="square">
            <a:spAutoFit/>
          </a:bodyPr>
          <a:lstStyle/>
          <a:p>
            <a:pPr>
              <a:lnSpc>
                <a:spcPct val="140000"/>
              </a:lnSpc>
            </a:pPr>
            <a:r>
              <a:rPr lang="zh-CN" altLang="en-US" sz="2800" b="1" dirty="0"/>
              <a:t>（</a:t>
            </a:r>
            <a:r>
              <a:rPr lang="en-US" altLang="zh-CN" sz="2800" b="1" dirty="0"/>
              <a:t>4</a:t>
            </a:r>
            <a:r>
              <a:rPr lang="zh-CN" altLang="en-US" sz="2800" b="1" dirty="0"/>
              <a:t>）</a:t>
            </a:r>
            <a:r>
              <a:rPr lang="zh-CN" altLang="en-US" sz="2800" b="1" dirty="0">
                <a:solidFill>
                  <a:srgbClr val="3333FF"/>
                </a:solidFill>
              </a:rPr>
              <a:t>基本功能</a:t>
            </a:r>
            <a:r>
              <a:rPr lang="en-US" altLang="zh-CN" sz="2800" b="1" dirty="0">
                <a:solidFill>
                  <a:srgbClr val="3333FF"/>
                </a:solidFill>
              </a:rPr>
              <a:t>——</a:t>
            </a:r>
            <a:r>
              <a:rPr lang="zh-CN" altLang="zh-CN" dirty="0"/>
              <a:t>校园卡管理</a:t>
            </a:r>
            <a:endParaRPr lang="zh-CN" altLang="zh-CN" dirty="0"/>
          </a:p>
          <a:p>
            <a:pPr lvl="2" indent="-457200">
              <a:lnSpc>
                <a:spcPct val="14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学生可以申请</a:t>
            </a:r>
            <a:r>
              <a:rPr lang="zh-CN" altLang="zh-CN" sz="2000" b="1" dirty="0">
                <a:highlight>
                  <a:srgbClr val="FFFF00"/>
                </a:highlight>
                <a:latin typeface="仿宋" panose="02010609060101010101" pitchFamily="49" charset="-122"/>
                <a:ea typeface="仿宋" panose="02010609060101010101" pitchFamily="49" charset="-122"/>
                <a:cs typeface="仿宋" panose="02010609060101010101" pitchFamily="49" charset="-122"/>
              </a:rPr>
              <a:t>开户</a:t>
            </a:r>
            <a:r>
              <a:rPr lang="zh-CN" altLang="zh-CN" sz="2000" b="1" dirty="0">
                <a:latin typeface="仿宋" panose="02010609060101010101" pitchFamily="49" charset="-122"/>
                <a:ea typeface="仿宋" panose="02010609060101010101" pitchFamily="49" charset="-122"/>
                <a:cs typeface="仿宋" panose="02010609060101010101" pitchFamily="49" charset="-122"/>
              </a:rPr>
              <a:t>，输入各项基本信息，学号必须进行唯一性检查；</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4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对已经具备基本信息的账户进行</a:t>
            </a:r>
            <a:r>
              <a:rPr lang="zh-CN" altLang="zh-CN" sz="2000" b="1" dirty="0">
                <a:highlight>
                  <a:srgbClr val="FFFF00"/>
                </a:highlight>
                <a:latin typeface="仿宋" panose="02010609060101010101" pitchFamily="49" charset="-122"/>
                <a:ea typeface="仿宋" panose="02010609060101010101" pitchFamily="49" charset="-122"/>
                <a:cs typeface="仿宋" panose="02010609060101010101" pitchFamily="49" charset="-122"/>
              </a:rPr>
              <a:t>批量发卡</a:t>
            </a:r>
            <a:r>
              <a:rPr lang="zh-CN" altLang="zh-CN" sz="2000" b="1" dirty="0">
                <a:latin typeface="仿宋" panose="02010609060101010101" pitchFamily="49" charset="-122"/>
                <a:ea typeface="仿宋" panose="02010609060101010101" pitchFamily="49" charset="-122"/>
                <a:cs typeface="仿宋" panose="02010609060101010101" pitchFamily="49" charset="-122"/>
              </a:rPr>
              <a:t>，每个学号对应唯一卡号；</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4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可以按照学号进行</a:t>
            </a:r>
            <a:r>
              <a:rPr lang="zh-CN" altLang="zh-CN" sz="2000" b="1" dirty="0">
                <a:highlight>
                  <a:srgbClr val="FFFF00"/>
                </a:highlight>
                <a:latin typeface="仿宋" panose="02010609060101010101" pitchFamily="49" charset="-122"/>
                <a:ea typeface="仿宋" panose="02010609060101010101" pitchFamily="49" charset="-122"/>
                <a:cs typeface="仿宋" panose="02010609060101010101" pitchFamily="49" charset="-122"/>
              </a:rPr>
              <a:t>补卡</a:t>
            </a:r>
            <a:r>
              <a:rPr lang="zh-CN" altLang="zh-CN" sz="2000" b="1" dirty="0">
                <a:latin typeface="仿宋" panose="02010609060101010101" pitchFamily="49" charset="-122"/>
                <a:ea typeface="仿宋" panose="02010609060101010101" pitchFamily="49" charset="-122"/>
                <a:cs typeface="仿宋" panose="02010609060101010101" pitchFamily="49" charset="-122"/>
              </a:rPr>
              <a:t>，相当于发行一张新卡，新的卡号，但是该学号原有的其他卡片都需要设置为禁用状态；需要保证一个学号下只能有一张卡片可以正常使用；</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4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可以按照学号对卡片进行</a:t>
            </a:r>
            <a:r>
              <a:rPr lang="zh-CN" altLang="zh-CN" sz="2000" b="1" dirty="0">
                <a:highlight>
                  <a:srgbClr val="FFFF00"/>
                </a:highlight>
                <a:latin typeface="仿宋" panose="02010609060101010101" pitchFamily="49" charset="-122"/>
                <a:ea typeface="仿宋" panose="02010609060101010101" pitchFamily="49" charset="-122"/>
                <a:cs typeface="仿宋" panose="02010609060101010101" pitchFamily="49" charset="-122"/>
              </a:rPr>
              <a:t>挂失</a:t>
            </a:r>
            <a:r>
              <a:rPr lang="zh-CN" altLang="zh-CN" sz="2000" b="1" dirty="0">
                <a:latin typeface="仿宋" panose="02010609060101010101" pitchFamily="49" charset="-122"/>
                <a:ea typeface="仿宋" panose="02010609060101010101" pitchFamily="49" charset="-122"/>
                <a:cs typeface="仿宋" panose="02010609060101010101" pitchFamily="49" charset="-122"/>
              </a:rPr>
              <a:t>，挂失后，该校园卡不能进行消费支付；</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4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可以按照学号进行</a:t>
            </a:r>
            <a:r>
              <a:rPr lang="zh-CN" altLang="zh-CN" sz="2000" b="1" dirty="0">
                <a:highlight>
                  <a:srgbClr val="FFFF00"/>
                </a:highlight>
                <a:latin typeface="仿宋" panose="02010609060101010101" pitchFamily="49" charset="-122"/>
                <a:ea typeface="仿宋" panose="02010609060101010101" pitchFamily="49" charset="-122"/>
                <a:cs typeface="仿宋" panose="02010609060101010101" pitchFamily="49" charset="-122"/>
              </a:rPr>
              <a:t>解挂</a:t>
            </a:r>
            <a:r>
              <a:rPr lang="zh-CN" altLang="zh-CN" sz="2000" b="1" dirty="0">
                <a:latin typeface="仿宋" panose="02010609060101010101" pitchFamily="49" charset="-122"/>
                <a:ea typeface="仿宋" panose="02010609060101010101" pitchFamily="49" charset="-122"/>
                <a:cs typeface="仿宋" panose="02010609060101010101" pitchFamily="49" charset="-122"/>
              </a:rPr>
              <a:t>，解挂后，指定卡号的校园卡恢复正常功能；</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4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可以进行</a:t>
            </a:r>
            <a:r>
              <a:rPr lang="zh-CN" altLang="zh-CN" sz="2000" b="1" dirty="0">
                <a:highlight>
                  <a:srgbClr val="FFFF00"/>
                </a:highlight>
                <a:latin typeface="仿宋" panose="02010609060101010101" pitchFamily="49" charset="-122"/>
                <a:ea typeface="仿宋" panose="02010609060101010101" pitchFamily="49" charset="-122"/>
                <a:cs typeface="仿宋" panose="02010609060101010101" pitchFamily="49" charset="-122"/>
              </a:rPr>
              <a:t>销户</a:t>
            </a:r>
            <a:r>
              <a:rPr lang="zh-CN" altLang="zh-CN" sz="2000" b="1" dirty="0">
                <a:latin typeface="仿宋" panose="02010609060101010101" pitchFamily="49" charset="-122"/>
                <a:ea typeface="仿宋" panose="02010609060101010101" pitchFamily="49" charset="-122"/>
                <a:cs typeface="仿宋" panose="02010609060101010101" pitchFamily="49" charset="-122"/>
              </a:rPr>
              <a:t>，该学号账户不能继续使用，该学号也不能重复使用；</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4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可以按照卡号或学号进行</a:t>
            </a:r>
            <a:r>
              <a:rPr lang="zh-CN" altLang="zh-CN" sz="2000" b="1" dirty="0">
                <a:highlight>
                  <a:srgbClr val="FFFF00"/>
                </a:highlight>
                <a:latin typeface="仿宋" panose="02010609060101010101" pitchFamily="49" charset="-122"/>
                <a:ea typeface="仿宋" panose="02010609060101010101" pitchFamily="49" charset="-122"/>
                <a:cs typeface="仿宋" panose="02010609060101010101" pitchFamily="49" charset="-122"/>
              </a:rPr>
              <a:t>充值</a:t>
            </a:r>
            <a:r>
              <a:rPr lang="zh-CN" altLang="zh-CN" sz="2000" b="1" dirty="0">
                <a:latin typeface="仿宋" panose="02010609060101010101" pitchFamily="49" charset="-122"/>
                <a:ea typeface="仿宋" panose="02010609060101010101" pitchFamily="49" charset="-122"/>
                <a:cs typeface="仿宋" panose="02010609060101010101" pitchFamily="49" charset="-122"/>
              </a:rPr>
              <a:t>，需要保证卡内余额小于1000.00元；</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2" name="矩形 1"/>
          <p:cNvSpPr/>
          <p:nvPr/>
        </p:nvSpPr>
        <p:spPr>
          <a:xfrm>
            <a:off x="107315" y="476885"/>
            <a:ext cx="8660130" cy="5009515"/>
          </a:xfrm>
          <a:prstGeom prst="rect">
            <a:avLst/>
          </a:prstGeom>
        </p:spPr>
        <p:txBody>
          <a:bodyPr wrap="square">
            <a:spAutoFit/>
          </a:bodyPr>
          <a:lstStyle/>
          <a:p>
            <a:pPr>
              <a:lnSpc>
                <a:spcPct val="170000"/>
              </a:lnSpc>
            </a:pPr>
            <a:r>
              <a:rPr lang="zh-CN" altLang="en-US" sz="2800" b="1" dirty="0"/>
              <a:t>（</a:t>
            </a:r>
            <a:r>
              <a:rPr lang="en-US" altLang="zh-CN" sz="2800" b="1" dirty="0"/>
              <a:t>5</a:t>
            </a:r>
            <a:r>
              <a:rPr lang="zh-CN" altLang="en-US" sz="2800" b="1" dirty="0"/>
              <a:t>）</a:t>
            </a:r>
            <a:r>
              <a:rPr lang="zh-CN" altLang="en-US" sz="2800" b="1" dirty="0">
                <a:solidFill>
                  <a:srgbClr val="3333FF"/>
                </a:solidFill>
              </a:rPr>
              <a:t>问题提醒</a:t>
            </a:r>
            <a:endParaRPr lang="zh-CN" altLang="zh-CN" dirty="0"/>
          </a:p>
          <a:p>
            <a:pPr lvl="2" indent="-457200">
              <a:lnSpc>
                <a:spcPct val="17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实际系统使用了数据库系统，当前系统采用内容和数据文件来</a:t>
            </a:r>
            <a:r>
              <a:rPr lang="zh-CN" altLang="zh-CN" sz="2000" b="1" dirty="0">
                <a:latin typeface="仿宋" panose="02010609060101010101" pitchFamily="49" charset="-122"/>
                <a:ea typeface="仿宋" panose="02010609060101010101" pitchFamily="49" charset="-122"/>
                <a:cs typeface="仿宋" panose="02010609060101010101" pitchFamily="49" charset="-122"/>
              </a:rPr>
              <a:t>实现；</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7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校园卡的关键字是卡号，补卡后，新的卡号对应到原来的</a:t>
            </a:r>
            <a:r>
              <a:rPr lang="zh-CN" altLang="zh-CN" sz="2000" b="1" dirty="0">
                <a:latin typeface="仿宋" panose="02010609060101010101" pitchFamily="49" charset="-122"/>
                <a:ea typeface="仿宋" panose="02010609060101010101" pitchFamily="49" charset="-122"/>
                <a:cs typeface="仿宋" panose="02010609060101010101" pitchFamily="49" charset="-122"/>
              </a:rPr>
              <a:t>学号；</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7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食堂消费记录中只有校园卡的卡号，没有持卡人</a:t>
            </a:r>
            <a:r>
              <a:rPr lang="zh-CN" altLang="zh-CN" sz="2000" b="1" dirty="0">
                <a:latin typeface="仿宋" panose="02010609060101010101" pitchFamily="49" charset="-122"/>
                <a:ea typeface="仿宋" panose="02010609060101010101" pitchFamily="49" charset="-122"/>
                <a:cs typeface="仿宋" panose="02010609060101010101" pitchFamily="49" charset="-122"/>
              </a:rPr>
              <a:t>的学号；</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7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限额消费以及消费记录的分析，都需要找到对应的此卡同学，因此实际上需要通过校园卡的卡号，找到对应的</a:t>
            </a:r>
            <a:r>
              <a:rPr lang="zh-CN" altLang="zh-CN" sz="2000" b="1" dirty="0">
                <a:latin typeface="仿宋" panose="02010609060101010101" pitchFamily="49" charset="-122"/>
                <a:ea typeface="仿宋" panose="02010609060101010101" pitchFamily="49" charset="-122"/>
                <a:cs typeface="仿宋" panose="02010609060101010101" pitchFamily="49" charset="-122"/>
              </a:rPr>
              <a:t>学号；</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7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模糊查询，是指姓名、学号等信息的不完整的情况下，进行字符串的子串匹配，来找出相应的可能</a:t>
            </a:r>
            <a:r>
              <a:rPr lang="zh-CN" altLang="zh-CN" sz="2000" b="1" dirty="0">
                <a:latin typeface="仿宋" panose="02010609060101010101" pitchFamily="49" charset="-122"/>
                <a:ea typeface="仿宋" panose="02010609060101010101" pitchFamily="49" charset="-122"/>
                <a:cs typeface="仿宋" panose="02010609060101010101" pitchFamily="49" charset="-122"/>
              </a:rPr>
              <a:t>的完整信息；</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a:p>
            <a:pPr marL="914400" lvl="1" indent="-457200">
              <a:lnSpc>
                <a:spcPct val="170000"/>
              </a:lnSpc>
              <a:buFont typeface="Wingdings" panose="05000000000000000000" pitchFamily="2" charset="2"/>
              <a:buChar char="ü"/>
            </a:pPr>
            <a:r>
              <a:rPr lang="zh-CN" altLang="zh-CN" sz="2000" b="1" dirty="0">
                <a:latin typeface="仿宋" panose="02010609060101010101" pitchFamily="49" charset="-122"/>
                <a:ea typeface="仿宋" panose="02010609060101010101" pitchFamily="49" charset="-122"/>
                <a:cs typeface="仿宋" panose="02010609060101010101" pitchFamily="49" charset="-122"/>
              </a:rPr>
              <a:t>对当前行的数据校验，对于多行数据的连续性</a:t>
            </a:r>
            <a:r>
              <a:rPr lang="zh-CN" altLang="zh-CN" sz="2000" b="1" dirty="0">
                <a:latin typeface="仿宋" panose="02010609060101010101" pitchFamily="49" charset="-122"/>
                <a:ea typeface="仿宋" panose="02010609060101010101" pitchFamily="49" charset="-122"/>
                <a:cs typeface="仿宋" panose="02010609060101010101" pitchFamily="49" charset="-122"/>
              </a:rPr>
              <a:t>校验；</a:t>
            </a:r>
            <a:endParaRPr lang="zh-CN" altLang="zh-CN" sz="2000" b="1" dirty="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1763177" y="2493045"/>
            <a:ext cx="6038850" cy="706755"/>
          </a:xfrm>
          <a:prstGeom prst="rect">
            <a:avLst/>
          </a:prstGeom>
          <a:noFill/>
          <a:ln w="9525">
            <a:noFill/>
          </a:ln>
        </p:spPr>
        <p:txBody>
          <a:bodyPr wrap="square" anchor="t">
            <a:spAutoFit/>
          </a:bodyPr>
          <a:lstStyle/>
          <a:p>
            <a:pPr>
              <a:spcBef>
                <a:spcPct val="50000"/>
              </a:spcBef>
            </a:pPr>
            <a:r>
              <a:rPr lang="zh-CN" altLang="en-US" sz="4000" b="1" dirty="0">
                <a:solidFill>
                  <a:srgbClr val="FF0000"/>
                </a:solidFill>
                <a:latin typeface="宋体" panose="02010600030101010101" pitchFamily="2" charset="-122"/>
                <a:ea typeface="宋体" panose="02010600030101010101" pitchFamily="2" charset="-122"/>
              </a:rPr>
              <a:t>？</a:t>
            </a:r>
            <a:r>
              <a:rPr lang="en-US" altLang="zh-CN" sz="4000" b="1" dirty="0">
                <a:solidFill>
                  <a:srgbClr val="FF0000"/>
                </a:solidFill>
                <a:latin typeface="宋体" panose="02010600030101010101" pitchFamily="2" charset="-122"/>
                <a:ea typeface="宋体" panose="02010600030101010101" pitchFamily="2" charset="-122"/>
              </a:rPr>
              <a:t> </a:t>
            </a:r>
            <a:r>
              <a:rPr lang="zh-CN" altLang="en-US" sz="4000" b="1" dirty="0">
                <a:solidFill>
                  <a:srgbClr val="FF0000"/>
                </a:solidFill>
                <a:latin typeface="宋体" panose="02010600030101010101" pitchFamily="2" charset="-122"/>
                <a:ea typeface="宋体" panose="02010600030101010101" pitchFamily="2" charset="-122"/>
              </a:rPr>
              <a:t>问题提问、交流</a:t>
            </a:r>
            <a:r>
              <a:rPr lang="en-US" altLang="zh-CN" sz="4000" b="1" dirty="0">
                <a:solidFill>
                  <a:srgbClr val="FF0000"/>
                </a:solidFill>
                <a:latin typeface="宋体" panose="02010600030101010101" pitchFamily="2" charset="-122"/>
                <a:ea typeface="宋体" panose="02010600030101010101" pitchFamily="2" charset="-122"/>
              </a:rPr>
              <a:t>3</a:t>
            </a:r>
            <a:endParaRPr lang="zh-CN" altLang="en-US" sz="4000" b="1"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rPr>
              <a:t>4</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其他</a:t>
            </a:r>
            <a:r>
              <a:rPr lang="zh-CN" altLang="en-US" sz="3200" b="1" dirty="0">
                <a:latin typeface="宋体" panose="02010600030101010101" pitchFamily="2" charset="-122"/>
                <a:ea typeface="宋体" panose="02010600030101010101" pitchFamily="2" charset="-122"/>
              </a:rPr>
              <a:t>设计建议</a:t>
            </a:r>
            <a:endParaRPr lang="zh-CN" altLang="en-US" sz="3200" b="1"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683568" y="1340768"/>
            <a:ext cx="8136904" cy="4008120"/>
          </a:xfrm>
          <a:prstGeom prst="rect">
            <a:avLst/>
          </a:prstGeom>
        </p:spPr>
        <p:txBody>
          <a:bodyPr wrap="square">
            <a:spAutoFit/>
          </a:bodyPr>
          <a:lstStyle/>
          <a:p>
            <a:pPr algn="just">
              <a:lnSpc>
                <a:spcPct val="130000"/>
              </a:lnSpc>
            </a:pPr>
            <a:r>
              <a:rPr lang="zh-CN" altLang="en-US" sz="2800" b="1" dirty="0"/>
              <a:t>（</a:t>
            </a:r>
            <a:r>
              <a:rPr lang="en-US" altLang="zh-CN" sz="2800" b="1" dirty="0"/>
              <a:t>1</a:t>
            </a:r>
            <a:r>
              <a:rPr lang="zh-CN" altLang="en-US" sz="2800" b="1" dirty="0"/>
              <a:t>）</a:t>
            </a:r>
            <a:r>
              <a:rPr lang="zh-CN" altLang="zh-CN" sz="2800" b="1" dirty="0">
                <a:solidFill>
                  <a:srgbClr val="3333FF"/>
                </a:solidFill>
              </a:rPr>
              <a:t>批量的数据</a:t>
            </a:r>
            <a:r>
              <a:rPr lang="en-US" altLang="zh-CN" sz="2800" b="1" dirty="0">
                <a:solidFill>
                  <a:srgbClr val="3333FF"/>
                </a:solidFill>
              </a:rPr>
              <a:t>/</a:t>
            </a:r>
            <a:r>
              <a:rPr lang="zh-CN" altLang="en-US" sz="2800" b="1" dirty="0">
                <a:solidFill>
                  <a:srgbClr val="3333FF"/>
                </a:solidFill>
              </a:rPr>
              <a:t>操作模拟</a:t>
            </a:r>
            <a:endParaRPr lang="zh-CN" altLang="zh-CN" sz="2800" b="1" dirty="0">
              <a:solidFill>
                <a:srgbClr val="3333FF"/>
              </a:solidFill>
            </a:endParaRPr>
          </a:p>
          <a:p>
            <a:pPr marL="800100" lvl="1" indent="-342900" algn="just">
              <a:lnSpc>
                <a:spcPct val="130000"/>
              </a:lnSpc>
              <a:buFont typeface="Wingdings" panose="05000000000000000000" pitchFamily="2" charset="2"/>
              <a:buChar char="ü"/>
            </a:pPr>
            <a:r>
              <a:rPr lang="zh-CN" altLang="zh-CN" b="1" dirty="0">
                <a:latin typeface="仿宋" panose="02010609060101010101" pitchFamily="49" charset="-122"/>
                <a:ea typeface="仿宋" panose="02010609060101010101" pitchFamily="49" charset="-122"/>
                <a:cs typeface="仿宋" panose="02010609060101010101" pitchFamily="49" charset="-122"/>
              </a:rPr>
              <a:t>产生或准备批量操作申请的数据时，需要准备好模拟数据的“日期+ 时间+时分秒”数据，便于一次性模拟产生消费记录，避免需要不断更改当前计算机时钟时间来生成批量数据；</a:t>
            </a:r>
            <a:endParaRPr lang="zh-CN" altLang="zh-CN" b="1" dirty="0">
              <a:latin typeface="仿宋" panose="02010609060101010101" pitchFamily="49" charset="-122"/>
              <a:ea typeface="仿宋" panose="02010609060101010101" pitchFamily="49" charset="-122"/>
              <a:cs typeface="仿宋" panose="02010609060101010101" pitchFamily="49" charset="-122"/>
            </a:endParaRPr>
          </a:p>
          <a:p>
            <a:pPr marL="800100" lvl="1" indent="-342900" algn="just">
              <a:lnSpc>
                <a:spcPct val="130000"/>
              </a:lnSpc>
              <a:buFont typeface="Wingdings" panose="05000000000000000000" pitchFamily="2" charset="2"/>
              <a:buChar char="ü"/>
            </a:pPr>
            <a:r>
              <a:rPr lang="zh-CN" altLang="zh-CN" b="1" dirty="0">
                <a:latin typeface="仿宋" panose="02010609060101010101" pitchFamily="49" charset="-122"/>
                <a:ea typeface="仿宋" panose="02010609060101010101" pitchFamily="49" charset="-122"/>
                <a:cs typeface="仿宋" panose="02010609060101010101" pitchFamily="49" charset="-122"/>
              </a:rPr>
              <a:t>在消费数据的汇总中，需要按消费时间进行排序，要求实现一种“多路归并排序”的算法，然后可以试试快速排序等方法；</a:t>
            </a:r>
            <a:endParaRPr lang="zh-CN" altLang="zh-CN" b="1" dirty="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038850" cy="584775"/>
          </a:xfrm>
          <a:prstGeom prst="rect">
            <a:avLst/>
          </a:prstGeom>
          <a:noFill/>
          <a:ln w="9525">
            <a:noFill/>
          </a:ln>
        </p:spPr>
        <p:txBody>
          <a:bodyPr wrap="square" anchor="t">
            <a:spAutoFit/>
          </a:bodyPr>
          <a:lstStyle/>
          <a:p>
            <a:pPr>
              <a:spcBef>
                <a:spcPct val="50000"/>
              </a:spcBef>
            </a:pPr>
            <a:r>
              <a:rPr lang="zh-CN" altLang="en-US" sz="3200" b="1" dirty="0">
                <a:latin typeface="宋体" panose="02010600030101010101" pitchFamily="2" charset="-122"/>
                <a:ea typeface="宋体" panose="02010600030101010101" pitchFamily="2" charset="-122"/>
              </a:rPr>
              <a:t>讲解要点</a:t>
            </a:r>
            <a:endParaRPr lang="zh-CN" altLang="en-US" sz="3200" b="1" dirty="0">
              <a:latin typeface="宋体" panose="02010600030101010101" pitchFamily="2" charset="-122"/>
              <a:ea typeface="宋体" panose="02010600030101010101" pitchFamily="2" charset="-122"/>
            </a:endParaRPr>
          </a:p>
        </p:txBody>
      </p:sp>
      <p:sp>
        <p:nvSpPr>
          <p:cNvPr id="2" name="矩形 1"/>
          <p:cNvSpPr/>
          <p:nvPr/>
        </p:nvSpPr>
        <p:spPr>
          <a:xfrm>
            <a:off x="2195364" y="1340639"/>
            <a:ext cx="5832648" cy="3969385"/>
          </a:xfrm>
          <a:prstGeom prst="rect">
            <a:avLst/>
          </a:prstGeom>
        </p:spPr>
        <p:txBody>
          <a:bodyPr wrap="square">
            <a:spAutoFit/>
          </a:bodyPr>
          <a:lstStyle/>
          <a:p>
            <a:pPr>
              <a:lnSpc>
                <a:spcPct val="150000"/>
              </a:lnSpc>
            </a:pPr>
            <a:r>
              <a:rPr lang="zh-CN" altLang="en-US" sz="2800" b="1" dirty="0"/>
              <a:t>1）目标</a:t>
            </a:r>
            <a:endParaRPr lang="en-US" altLang="zh-CN" sz="2800" b="1" dirty="0"/>
          </a:p>
          <a:p>
            <a:pPr>
              <a:lnSpc>
                <a:spcPct val="150000"/>
              </a:lnSpc>
            </a:pPr>
            <a:r>
              <a:rPr lang="en-US" altLang="zh-CN" sz="2800" b="1" dirty="0"/>
              <a:t>2</a:t>
            </a:r>
            <a:r>
              <a:rPr lang="zh-CN" altLang="en-US" sz="2800" b="1" dirty="0"/>
              <a:t>）任务</a:t>
            </a:r>
            <a:endParaRPr lang="en-US" altLang="zh-CN" sz="2800" b="1" dirty="0"/>
          </a:p>
          <a:p>
            <a:pPr>
              <a:lnSpc>
                <a:spcPct val="150000"/>
              </a:lnSpc>
            </a:pPr>
            <a:r>
              <a:rPr lang="en-US" altLang="zh-CN" sz="2800" b="1" dirty="0"/>
              <a:t>3</a:t>
            </a:r>
            <a:r>
              <a:rPr lang="zh-CN" altLang="en-US" sz="2800" b="1" dirty="0"/>
              <a:t>）问题探讨</a:t>
            </a:r>
            <a:endParaRPr lang="zh-CN" altLang="en-US" sz="2800" b="1" dirty="0"/>
          </a:p>
          <a:p>
            <a:pPr>
              <a:lnSpc>
                <a:spcPct val="150000"/>
              </a:lnSpc>
            </a:pPr>
            <a:r>
              <a:rPr lang="en-US" altLang="zh-CN" sz="2800" b="1" dirty="0"/>
              <a:t>4</a:t>
            </a:r>
            <a:r>
              <a:rPr lang="zh-CN" altLang="en-US" sz="2800" b="1" dirty="0"/>
              <a:t>）其他设计建议</a:t>
            </a:r>
            <a:endParaRPr lang="en-US" altLang="zh-CN" sz="2800" b="1" dirty="0"/>
          </a:p>
          <a:p>
            <a:pPr>
              <a:lnSpc>
                <a:spcPct val="150000"/>
              </a:lnSpc>
            </a:pPr>
            <a:r>
              <a:rPr lang="en-US" altLang="zh-CN" sz="2800" b="1" dirty="0"/>
              <a:t>5</a:t>
            </a:r>
            <a:r>
              <a:rPr lang="zh-CN" altLang="en-US" sz="2800" b="1" dirty="0"/>
              <a:t>）</a:t>
            </a:r>
            <a:r>
              <a:rPr lang="zh-CN" altLang="en-US" sz="2800" b="1" dirty="0"/>
              <a:t>性能要求</a:t>
            </a:r>
            <a:endParaRPr lang="en-US" altLang="zh-CN" sz="2800" b="1" dirty="0"/>
          </a:p>
          <a:p>
            <a:pPr>
              <a:lnSpc>
                <a:spcPct val="150000"/>
              </a:lnSpc>
            </a:pPr>
            <a:r>
              <a:rPr lang="en-US" altLang="zh-CN" sz="2800" b="1" dirty="0"/>
              <a:t>6</a:t>
            </a:r>
            <a:r>
              <a:rPr lang="zh-CN" altLang="en-US" sz="2800" b="1" dirty="0"/>
              <a:t>）评测</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rPr>
              <a:t>4</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其他</a:t>
            </a:r>
            <a:r>
              <a:rPr lang="zh-CN" altLang="en-US" sz="3200" b="1" dirty="0">
                <a:latin typeface="宋体" panose="02010600030101010101" pitchFamily="2" charset="-122"/>
                <a:ea typeface="宋体" panose="02010600030101010101" pitchFamily="2" charset="-122"/>
              </a:rPr>
              <a:t>设计建议</a:t>
            </a:r>
            <a:endParaRPr lang="zh-CN" altLang="en-US" sz="3200" b="1"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683568" y="1340768"/>
            <a:ext cx="8136904" cy="4088765"/>
          </a:xfrm>
          <a:prstGeom prst="rect">
            <a:avLst/>
          </a:prstGeom>
        </p:spPr>
        <p:txBody>
          <a:bodyPr wrap="square">
            <a:spAutoFit/>
          </a:bodyPr>
          <a:lstStyle/>
          <a:p>
            <a:pPr algn="just">
              <a:lnSpc>
                <a:spcPct val="130000"/>
              </a:lnSpc>
            </a:pPr>
            <a:r>
              <a:rPr lang="zh-CN" altLang="en-US" sz="2800" b="1" dirty="0"/>
              <a:t>（</a:t>
            </a:r>
            <a:r>
              <a:rPr lang="en-US" altLang="zh-CN" sz="2800" b="1" dirty="0"/>
              <a:t>2</a:t>
            </a:r>
            <a:r>
              <a:rPr lang="zh-CN" altLang="en-US" sz="2800" b="1" dirty="0"/>
              <a:t>）</a:t>
            </a:r>
            <a:r>
              <a:rPr lang="zh-CN" altLang="en-US" sz="2800" b="1" dirty="0">
                <a:solidFill>
                  <a:srgbClr val="3333FF"/>
                </a:solidFill>
              </a:rPr>
              <a:t>操作</a:t>
            </a:r>
            <a:r>
              <a:rPr lang="zh-CN" altLang="en-US" sz="2800" b="1" dirty="0">
                <a:solidFill>
                  <a:srgbClr val="3333FF"/>
                </a:solidFill>
              </a:rPr>
              <a:t>界面</a:t>
            </a:r>
            <a:endParaRPr lang="zh-CN" altLang="zh-CN" sz="2800" b="1" dirty="0">
              <a:solidFill>
                <a:srgbClr val="3333FF"/>
              </a:solidFill>
            </a:endParaRPr>
          </a:p>
          <a:p>
            <a:pPr marL="800100" lvl="1" indent="-342900" algn="just">
              <a:lnSpc>
                <a:spcPct val="130000"/>
              </a:lnSpc>
              <a:buFont typeface="Wingdings" panose="05000000000000000000" pitchFamily="2" charset="2"/>
              <a:buChar char="ü"/>
            </a:pPr>
            <a:r>
              <a:rPr lang="zh-CN" altLang="zh-CN" b="1" dirty="0">
                <a:latin typeface="仿宋" panose="02010609060101010101" pitchFamily="49" charset="-122"/>
                <a:ea typeface="仿宋" panose="02010609060101010101" pitchFamily="49" charset="-122"/>
                <a:cs typeface="仿宋" panose="02010609060101010101" pitchFamily="49" charset="-122"/>
              </a:rPr>
              <a:t>正常功能的操作，可以使用文本</a:t>
            </a:r>
            <a:r>
              <a:rPr lang="zh-CN" altLang="zh-CN" b="1" dirty="0">
                <a:latin typeface="仿宋" panose="02010609060101010101" pitchFamily="49" charset="-122"/>
                <a:ea typeface="仿宋" panose="02010609060101010101" pitchFamily="49" charset="-122"/>
                <a:cs typeface="仿宋" panose="02010609060101010101" pitchFamily="49" charset="-122"/>
              </a:rPr>
              <a:t>命令界面；</a:t>
            </a:r>
            <a:endParaRPr lang="zh-CN" altLang="zh-CN" b="1" dirty="0">
              <a:latin typeface="仿宋" panose="02010609060101010101" pitchFamily="49" charset="-122"/>
              <a:ea typeface="仿宋" panose="02010609060101010101" pitchFamily="49" charset="-122"/>
              <a:cs typeface="仿宋" panose="02010609060101010101" pitchFamily="49" charset="-122"/>
            </a:endParaRPr>
          </a:p>
          <a:p>
            <a:pPr marL="800100" lvl="1" indent="-342900" algn="just">
              <a:lnSpc>
                <a:spcPct val="130000"/>
              </a:lnSpc>
              <a:buFont typeface="Wingdings" panose="05000000000000000000" pitchFamily="2" charset="2"/>
              <a:buChar char="ü"/>
            </a:pPr>
            <a:r>
              <a:rPr lang="zh-CN" altLang="zh-CN" b="1" dirty="0">
                <a:latin typeface="仿宋" panose="02010609060101010101" pitchFamily="49" charset="-122"/>
                <a:ea typeface="仿宋" panose="02010609060101010101" pitchFamily="49" charset="-122"/>
                <a:cs typeface="仿宋" panose="02010609060101010101" pitchFamily="49" charset="-122"/>
              </a:rPr>
              <a:t>批量操作，可以通过读取数据文件</a:t>
            </a:r>
            <a:r>
              <a:rPr lang="zh-CN" altLang="zh-CN" b="1" dirty="0">
                <a:latin typeface="仿宋" panose="02010609060101010101" pitchFamily="49" charset="-122"/>
                <a:ea typeface="仿宋" panose="02010609060101010101" pitchFamily="49" charset="-122"/>
                <a:cs typeface="仿宋" panose="02010609060101010101" pitchFamily="49" charset="-122"/>
              </a:rPr>
              <a:t>来执行；</a:t>
            </a:r>
            <a:endParaRPr lang="zh-CN" altLang="zh-CN" b="1" dirty="0">
              <a:latin typeface="仿宋" panose="02010609060101010101" pitchFamily="49" charset="-122"/>
              <a:ea typeface="仿宋" panose="02010609060101010101" pitchFamily="49" charset="-122"/>
              <a:cs typeface="仿宋" panose="02010609060101010101" pitchFamily="49" charset="-122"/>
            </a:endParaRPr>
          </a:p>
          <a:p>
            <a:pPr marL="800100" lvl="1" indent="-342900" algn="just">
              <a:lnSpc>
                <a:spcPct val="130000"/>
              </a:lnSpc>
              <a:buFont typeface="Wingdings" panose="05000000000000000000" pitchFamily="2" charset="2"/>
              <a:buChar char="ü"/>
            </a:pPr>
            <a:endParaRPr lang="zh-CN" altLang="zh-CN" b="1" dirty="0">
              <a:latin typeface="仿宋" panose="02010609060101010101" pitchFamily="49" charset="-122"/>
              <a:ea typeface="仿宋" panose="02010609060101010101" pitchFamily="49" charset="-122"/>
              <a:cs typeface="仿宋" panose="02010609060101010101" pitchFamily="49" charset="-122"/>
            </a:endParaRPr>
          </a:p>
          <a:p>
            <a:pPr lvl="0" algn="just">
              <a:lnSpc>
                <a:spcPct val="130000"/>
              </a:lnSpc>
            </a:pPr>
            <a:r>
              <a:rPr lang="zh-CN" altLang="en-US" sz="2800" b="1" dirty="0">
                <a:sym typeface="+mn-ea"/>
              </a:rPr>
              <a:t>（</a:t>
            </a:r>
            <a:r>
              <a:rPr lang="en-US" altLang="zh-CN" sz="2800" b="1" dirty="0">
                <a:sym typeface="+mn-ea"/>
              </a:rPr>
              <a:t>3</a:t>
            </a:r>
            <a:r>
              <a:rPr lang="zh-CN" altLang="en-US" sz="2800" b="1" dirty="0">
                <a:sym typeface="+mn-ea"/>
              </a:rPr>
              <a:t>）</a:t>
            </a:r>
            <a:r>
              <a:rPr lang="zh-CN" altLang="en-US" sz="2800" b="1" dirty="0">
                <a:solidFill>
                  <a:srgbClr val="3333FF"/>
                </a:solidFill>
                <a:sym typeface="+mn-ea"/>
              </a:rPr>
              <a:t>测试用例</a:t>
            </a:r>
            <a:r>
              <a:rPr lang="zh-CN" altLang="en-US" sz="2800" b="1" dirty="0">
                <a:solidFill>
                  <a:srgbClr val="3333FF"/>
                </a:solidFill>
                <a:sym typeface="+mn-ea"/>
              </a:rPr>
              <a:t>准备</a:t>
            </a:r>
            <a:endParaRPr lang="zh-CN" altLang="zh-CN" sz="2800" b="1" dirty="0">
              <a:solidFill>
                <a:srgbClr val="3333FF"/>
              </a:solidFill>
            </a:endParaRPr>
          </a:p>
          <a:p>
            <a:pPr marL="800100" lvl="1" indent="-342900" algn="just">
              <a:lnSpc>
                <a:spcPct val="130000"/>
              </a:lnSpc>
              <a:buFont typeface="Wingdings" panose="05000000000000000000" pitchFamily="2" charset="2"/>
              <a:buChar char="ü"/>
            </a:pPr>
            <a:r>
              <a:rPr lang="zh-CN" altLang="zh-CN" b="1" dirty="0">
                <a:latin typeface="仿宋" panose="02010609060101010101" pitchFamily="49" charset="-122"/>
                <a:ea typeface="仿宋" panose="02010609060101010101" pitchFamily="49" charset="-122"/>
                <a:cs typeface="仿宋" panose="02010609060101010101" pitchFamily="49" charset="-122"/>
              </a:rPr>
              <a:t>为每项功能的测试，提前准备好数据、操作序列以及</a:t>
            </a:r>
            <a:r>
              <a:rPr lang="zh-CN" altLang="zh-CN" b="1" dirty="0">
                <a:latin typeface="仿宋" panose="02010609060101010101" pitchFamily="49" charset="-122"/>
                <a:ea typeface="仿宋" panose="02010609060101010101" pitchFamily="49" charset="-122"/>
                <a:cs typeface="仿宋" panose="02010609060101010101" pitchFamily="49" charset="-122"/>
              </a:rPr>
              <a:t>数据文件；</a:t>
            </a:r>
            <a:endParaRPr lang="zh-CN" altLang="zh-CN" b="1" dirty="0">
              <a:latin typeface="仿宋" panose="02010609060101010101" pitchFamily="49" charset="-122"/>
              <a:ea typeface="仿宋" panose="02010609060101010101" pitchFamily="49" charset="-122"/>
              <a:cs typeface="仿宋" panose="02010609060101010101" pitchFamily="49" charset="-122"/>
            </a:endParaRPr>
          </a:p>
          <a:p>
            <a:pPr marL="800100" lvl="1" indent="-342900" algn="just">
              <a:lnSpc>
                <a:spcPct val="130000"/>
              </a:lnSpc>
              <a:buFont typeface="Wingdings" panose="05000000000000000000" pitchFamily="2" charset="2"/>
              <a:buChar char="ü"/>
            </a:pPr>
            <a:endParaRPr lang="zh-CN" altLang="zh-CN" b="1" dirty="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5 </a:t>
            </a:r>
            <a:r>
              <a:rPr lang="zh-CN" altLang="en-US" sz="3200" b="1" dirty="0">
                <a:latin typeface="宋体" panose="02010600030101010101" pitchFamily="2" charset="-122"/>
                <a:ea typeface="宋体" panose="02010600030101010101" pitchFamily="2" charset="-122"/>
              </a:rPr>
              <a:t>性能要求</a:t>
            </a:r>
            <a:endParaRPr lang="zh-CN" altLang="en-US" sz="3200" b="1"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683568" y="1340768"/>
            <a:ext cx="8136904" cy="3784600"/>
          </a:xfrm>
          <a:prstGeom prst="rect">
            <a:avLst/>
          </a:prstGeom>
        </p:spPr>
        <p:txBody>
          <a:bodyPr wrap="square">
            <a:spAutoFit/>
          </a:bodyPr>
          <a:lstStyle/>
          <a:p>
            <a:pPr marL="800100" lvl="1" indent="-342900" algn="just">
              <a:buFont typeface="Wingdings" panose="05000000000000000000" charset="0"/>
              <a:buChar char="p"/>
            </a:pPr>
            <a:r>
              <a:rPr lang="zh-CN" altLang="zh-CN" dirty="0"/>
              <a:t>能够满足10000人的校园卡管理；</a:t>
            </a:r>
            <a:endParaRPr lang="zh-CN" altLang="zh-CN" dirty="0"/>
          </a:p>
          <a:p>
            <a:pPr marL="800100" lvl="1" indent="-342900" algn="just">
              <a:lnSpc>
                <a:spcPct val="150000"/>
              </a:lnSpc>
              <a:buFont typeface="Wingdings" panose="05000000000000000000" charset="0"/>
              <a:buChar char="p"/>
            </a:pPr>
            <a:r>
              <a:rPr lang="zh-CN" altLang="zh-CN" dirty="0"/>
              <a:t>每位同学的</a:t>
            </a:r>
            <a:r>
              <a:rPr lang="zh-CN" altLang="zh-CN" dirty="0"/>
              <a:t>校园卡可以补卡100次；</a:t>
            </a:r>
            <a:endParaRPr lang="zh-CN" altLang="zh-CN" dirty="0"/>
          </a:p>
          <a:p>
            <a:pPr marL="800100" lvl="1" indent="-342900" algn="just">
              <a:lnSpc>
                <a:spcPct val="150000"/>
              </a:lnSpc>
              <a:buFont typeface="Wingdings" panose="05000000000000000000" charset="0"/>
              <a:buChar char="p"/>
            </a:pPr>
            <a:r>
              <a:rPr lang="zh-CN" altLang="zh-CN" dirty="0"/>
              <a:t>提供模糊匹配的信息查询；</a:t>
            </a:r>
            <a:endParaRPr lang="zh-CN" altLang="zh-CN" dirty="0"/>
          </a:p>
          <a:p>
            <a:pPr marL="800100" lvl="1" indent="-342900" algn="just">
              <a:lnSpc>
                <a:spcPct val="150000"/>
              </a:lnSpc>
              <a:buFont typeface="Wingdings" panose="05000000000000000000" charset="0"/>
              <a:buChar char="p"/>
            </a:pPr>
            <a:r>
              <a:rPr lang="zh-CN" altLang="zh-CN" dirty="0"/>
              <a:t>各项功能尽量</a:t>
            </a:r>
            <a:r>
              <a:rPr lang="zh-CN" altLang="zh-CN" dirty="0"/>
              <a:t>能够提供批量操作能力；</a:t>
            </a:r>
            <a:endParaRPr lang="zh-CN" altLang="zh-CN" dirty="0"/>
          </a:p>
          <a:p>
            <a:pPr marL="800100" lvl="1" indent="-342900" algn="just">
              <a:lnSpc>
                <a:spcPct val="150000"/>
              </a:lnSpc>
              <a:buFont typeface="Wingdings" panose="05000000000000000000" charset="0"/>
              <a:buChar char="p"/>
            </a:pPr>
            <a:r>
              <a:rPr lang="zh-CN" altLang="zh-CN" dirty="0"/>
              <a:t>模拟的食堂消费数据，能够覆盖1000个以上学号、出现包含多张补卡的消费、30个以上食堂窗口消费共10000个以上</a:t>
            </a:r>
            <a:r>
              <a:rPr lang="zh-CN" altLang="zh-CN" dirty="0"/>
              <a:t>的消费记录；</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1979712" y="2564904"/>
            <a:ext cx="6038850" cy="706755"/>
          </a:xfrm>
          <a:prstGeom prst="rect">
            <a:avLst/>
          </a:prstGeom>
          <a:noFill/>
          <a:ln w="9525">
            <a:noFill/>
          </a:ln>
        </p:spPr>
        <p:txBody>
          <a:bodyPr wrap="square" anchor="t">
            <a:spAutoFit/>
          </a:bodyPr>
          <a:lstStyle/>
          <a:p>
            <a:pPr>
              <a:spcBef>
                <a:spcPct val="50000"/>
              </a:spcBef>
            </a:pPr>
            <a:r>
              <a:rPr lang="zh-CN" altLang="en-US" sz="4000" b="1" dirty="0">
                <a:solidFill>
                  <a:srgbClr val="FF0000"/>
                </a:solidFill>
                <a:latin typeface="宋体" panose="02010600030101010101" pitchFamily="2" charset="-122"/>
                <a:ea typeface="宋体" panose="02010600030101010101" pitchFamily="2" charset="-122"/>
              </a:rPr>
              <a:t>？</a:t>
            </a:r>
            <a:r>
              <a:rPr lang="en-US" altLang="zh-CN" sz="4000" b="1" dirty="0">
                <a:solidFill>
                  <a:srgbClr val="FF0000"/>
                </a:solidFill>
                <a:latin typeface="宋体" panose="02010600030101010101" pitchFamily="2" charset="-122"/>
                <a:ea typeface="宋体" panose="02010600030101010101" pitchFamily="2" charset="-122"/>
              </a:rPr>
              <a:t> </a:t>
            </a:r>
            <a:r>
              <a:rPr lang="zh-CN" altLang="en-US" sz="4000" b="1" dirty="0">
                <a:solidFill>
                  <a:srgbClr val="FF0000"/>
                </a:solidFill>
                <a:latin typeface="宋体" panose="02010600030101010101" pitchFamily="2" charset="-122"/>
                <a:ea typeface="宋体" panose="02010600030101010101" pitchFamily="2" charset="-122"/>
              </a:rPr>
              <a:t>问题提问、交流</a:t>
            </a:r>
            <a:r>
              <a:rPr lang="en-US" altLang="zh-CN" sz="4000" b="1" dirty="0">
                <a:solidFill>
                  <a:srgbClr val="FF0000"/>
                </a:solidFill>
                <a:latin typeface="宋体" panose="02010600030101010101" pitchFamily="2" charset="-122"/>
                <a:ea typeface="宋体" panose="02010600030101010101" pitchFamily="2" charset="-122"/>
              </a:rPr>
              <a:t>4</a:t>
            </a:r>
            <a:endParaRPr lang="zh-CN" altLang="en-US" sz="4000" b="1"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6 </a:t>
            </a:r>
            <a:r>
              <a:rPr lang="zh-CN" altLang="en-US" sz="3200" b="1" dirty="0">
                <a:latin typeface="宋体" panose="02010600030101010101" pitchFamily="2" charset="-122"/>
                <a:ea typeface="宋体" panose="02010600030101010101" pitchFamily="2" charset="-122"/>
              </a:rPr>
              <a:t>评测</a:t>
            </a:r>
            <a:endParaRPr lang="zh-CN" altLang="en-US" sz="3200" b="1"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683568" y="1340768"/>
            <a:ext cx="8136904" cy="4399915"/>
          </a:xfrm>
          <a:prstGeom prst="rect">
            <a:avLst/>
          </a:prstGeom>
        </p:spPr>
        <p:txBody>
          <a:bodyPr wrap="square">
            <a:spAutoFit/>
          </a:bodyPr>
          <a:lstStyle/>
          <a:p>
            <a:pPr algn="just"/>
            <a:r>
              <a:rPr lang="zh-CN" altLang="en-US" sz="2800" b="1" dirty="0"/>
              <a:t>（</a:t>
            </a:r>
            <a:r>
              <a:rPr lang="en-US" altLang="zh-CN" sz="2800" b="1" dirty="0"/>
              <a:t>1</a:t>
            </a:r>
            <a:r>
              <a:rPr lang="zh-CN" altLang="en-US" sz="2800" b="1" dirty="0"/>
              <a:t>）</a:t>
            </a:r>
            <a:r>
              <a:rPr lang="zh-CN" altLang="zh-CN" sz="2800" b="1" dirty="0">
                <a:solidFill>
                  <a:srgbClr val="3333FF"/>
                </a:solidFill>
              </a:rPr>
              <a:t>程序运行</a:t>
            </a:r>
            <a:endParaRPr lang="zh-CN" altLang="zh-CN" sz="2800" b="1" dirty="0">
              <a:solidFill>
                <a:srgbClr val="3333FF"/>
              </a:solidFill>
            </a:endParaRPr>
          </a:p>
          <a:p>
            <a:pPr marL="800100" lvl="1" indent="-342900" algn="just">
              <a:lnSpc>
                <a:spcPct val="150000"/>
              </a:lnSpc>
              <a:buFont typeface="Wingdings" panose="05000000000000000000" pitchFamily="2" charset="2"/>
              <a:buChar char="ü"/>
            </a:pPr>
            <a:r>
              <a:rPr lang="zh-CN" altLang="zh-CN" dirty="0"/>
              <a:t>运行演示</a:t>
            </a:r>
            <a:endParaRPr lang="zh-CN" altLang="zh-CN" dirty="0"/>
          </a:p>
          <a:p>
            <a:pPr marL="800100" lvl="1" indent="-342900" algn="just">
              <a:lnSpc>
                <a:spcPct val="150000"/>
              </a:lnSpc>
              <a:buFont typeface="Wingdings" panose="05000000000000000000" pitchFamily="2" charset="2"/>
              <a:buChar char="ü"/>
            </a:pPr>
            <a:r>
              <a:rPr lang="zh-CN" altLang="en-US" dirty="0"/>
              <a:t>介绍</a:t>
            </a:r>
            <a:r>
              <a:rPr lang="zh-CN" altLang="zh-CN" dirty="0"/>
              <a:t>设计思路、简化约定内容</a:t>
            </a:r>
            <a:endParaRPr lang="zh-CN" altLang="zh-CN" dirty="0"/>
          </a:p>
          <a:p>
            <a:pPr marL="800100" lvl="1" indent="-342900" algn="just">
              <a:lnSpc>
                <a:spcPct val="150000"/>
              </a:lnSpc>
              <a:buFont typeface="Wingdings" panose="05000000000000000000" pitchFamily="2" charset="2"/>
              <a:buChar char="ü"/>
            </a:pPr>
            <a:r>
              <a:rPr lang="zh-CN" altLang="zh-CN" dirty="0"/>
              <a:t>讲解重点算法的思路</a:t>
            </a:r>
            <a:endParaRPr lang="zh-CN" altLang="zh-CN" dirty="0"/>
          </a:p>
          <a:p>
            <a:pPr marL="800100" lvl="1" indent="-342900" algn="just">
              <a:lnSpc>
                <a:spcPct val="150000"/>
              </a:lnSpc>
              <a:buFont typeface="Wingdings" panose="05000000000000000000" pitchFamily="2" charset="2"/>
              <a:buChar char="ü"/>
            </a:pPr>
            <a:r>
              <a:rPr lang="zh-CN" altLang="zh-CN" dirty="0"/>
              <a:t>程序系统的测试</a:t>
            </a:r>
            <a:r>
              <a:rPr lang="zh-CN" altLang="zh-CN" dirty="0"/>
              <a:t>情况</a:t>
            </a:r>
            <a:endParaRPr lang="zh-CN" altLang="zh-CN" dirty="0"/>
          </a:p>
          <a:p>
            <a:pPr marL="800100" lvl="1" indent="-342900" algn="just">
              <a:lnSpc>
                <a:spcPct val="150000"/>
              </a:lnSpc>
              <a:buFont typeface="Wingdings" panose="05000000000000000000" pitchFamily="2" charset="2"/>
              <a:buChar char="ü"/>
            </a:pPr>
            <a:r>
              <a:rPr lang="zh-CN" altLang="zh-CN" dirty="0"/>
              <a:t>程序编码规范的要求</a:t>
            </a:r>
            <a:endParaRPr lang="zh-CN" altLang="zh-CN" dirty="0"/>
          </a:p>
          <a:p>
            <a:pPr marL="1257300" lvl="2" indent="-342900" algn="just">
              <a:lnSpc>
                <a:spcPct val="150000"/>
              </a:lnSpc>
              <a:buFont typeface="Wingdings" panose="05000000000000000000" charset="0"/>
              <a:buChar char="Ø"/>
            </a:pPr>
            <a:r>
              <a:rPr lang="zh-CN" altLang="zh-CN" dirty="0">
                <a:latin typeface="仿宋" panose="02010609060101010101" pitchFamily="49" charset="-122"/>
                <a:ea typeface="仿宋" panose="02010609060101010101" pitchFamily="49" charset="-122"/>
                <a:cs typeface="仿宋" panose="02010609060101010101" pitchFamily="49" charset="-122"/>
              </a:rPr>
              <a:t>注意有</a:t>
            </a:r>
            <a:r>
              <a:rPr lang="en-US" altLang="zh-CN" dirty="0">
                <a:latin typeface="仿宋" panose="02010609060101010101" pitchFamily="49" charset="-122"/>
                <a:ea typeface="仿宋" panose="02010609060101010101" pitchFamily="49" charset="-122"/>
                <a:cs typeface="仿宋" panose="02010609060101010101" pitchFamily="49" charset="-122"/>
              </a:rPr>
              <a:t>100</a:t>
            </a:r>
            <a:r>
              <a:rPr lang="zh-CN" altLang="zh-CN" dirty="0">
                <a:latin typeface="仿宋" panose="02010609060101010101" pitchFamily="49" charset="-122"/>
                <a:ea typeface="仿宋" panose="02010609060101010101" pitchFamily="49" charset="-122"/>
                <a:cs typeface="仿宋" panose="02010609060101010101" pitchFamily="49" charset="-122"/>
              </a:rPr>
              <a:t>分的功能实现内容</a:t>
            </a:r>
            <a:endParaRPr lang="zh-CN" altLang="zh-CN" dirty="0">
              <a:latin typeface="仿宋" panose="02010609060101010101" pitchFamily="49" charset="-122"/>
              <a:ea typeface="仿宋" panose="02010609060101010101" pitchFamily="49" charset="-122"/>
              <a:cs typeface="仿宋" panose="02010609060101010101" pitchFamily="49" charset="-122"/>
            </a:endParaRPr>
          </a:p>
          <a:p>
            <a:pPr marL="800100" lvl="1" indent="-342900" algn="just">
              <a:lnSpc>
                <a:spcPct val="150000"/>
              </a:lnSpc>
              <a:buFont typeface="Wingdings" panose="05000000000000000000" pitchFamily="2" charset="2"/>
              <a:buChar char="ü"/>
            </a:pPr>
            <a:endParaRPr lang="zh-CN" altLang="en-US" dirty="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6 </a:t>
            </a:r>
            <a:r>
              <a:rPr lang="zh-CN" altLang="en-US" sz="3200" b="1" dirty="0">
                <a:latin typeface="宋体" panose="02010600030101010101" pitchFamily="2" charset="-122"/>
                <a:ea typeface="宋体" panose="02010600030101010101" pitchFamily="2" charset="-122"/>
              </a:rPr>
              <a:t>评测</a:t>
            </a:r>
            <a:endParaRPr lang="zh-CN" altLang="en-US" sz="3200" b="1" dirty="0">
              <a:solidFill>
                <a:srgbClr val="FF0000"/>
              </a:solidFill>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custDataLst>
              <p:tags r:id="rId1"/>
            </p:custDataLst>
          </p:nvPr>
        </p:nvGraphicFramePr>
        <p:xfrm>
          <a:off x="467543" y="1340768"/>
          <a:ext cx="8352929" cy="2990966"/>
        </p:xfrm>
        <a:graphic>
          <a:graphicData uri="http://schemas.openxmlformats.org/drawingml/2006/table">
            <a:tbl>
              <a:tblPr firstRow="1" firstCol="1" bandRow="1">
                <a:tableStyleId>{5C22544A-7EE6-4342-B048-85BDC9FD1C3A}</a:tableStyleId>
              </a:tblPr>
              <a:tblGrid>
                <a:gridCol w="696610"/>
                <a:gridCol w="7562339"/>
                <a:gridCol w="93980"/>
              </a:tblGrid>
              <a:tr h="1368152">
                <a:tc>
                  <a:txBody>
                    <a:bodyPr/>
                    <a:lstStyle/>
                    <a:p>
                      <a:pPr algn="just">
                        <a:lnSpc>
                          <a:spcPct val="100000"/>
                        </a:lnSpc>
                      </a:pPr>
                      <a:r>
                        <a:rPr lang="en-US" sz="2800" kern="100">
                          <a:solidFill>
                            <a:srgbClr val="3333FF"/>
                          </a:solidFill>
                          <a:effectLst/>
                        </a:rPr>
                        <a:t>1</a:t>
                      </a:r>
                      <a:endParaRPr lang="zh-CN" sz="2800" kern="10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sz="2800" kern="100" dirty="0">
                          <a:solidFill>
                            <a:srgbClr val="3333FF"/>
                          </a:solidFill>
                          <a:effectLst/>
                        </a:rPr>
                        <a:t>运行卡片管理模块，可以进行校园卡的开户、销户、发卡、挂失、解挂、补卡操作，可以对已经开户的校园卡进行充值。</a:t>
                      </a:r>
                      <a:endParaRPr 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sz="2800" kern="100">
                          <a:effectLst/>
                        </a:rPr>
                        <a:t> </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solidFill>
                      <a:schemeClr val="bg1">
                        <a:lumMod val="95000"/>
                      </a:schemeClr>
                    </a:solidFill>
                  </a:tcPr>
                </a:tc>
              </a:tr>
              <a:tr h="1622814">
                <a:tc gridSpan="3">
                  <a:txBody>
                    <a:bodyPr/>
                    <a:lstStyle/>
                    <a:p>
                      <a:pPr marL="457200" indent="-457200" algn="just">
                        <a:lnSpc>
                          <a:spcPct val="140000"/>
                        </a:lnSpc>
                        <a:buFont typeface="Wingdings" panose="05000000000000000000" pitchFamily="2" charset="2"/>
                        <a:buChar char="Ø"/>
                      </a:pPr>
                      <a:r>
                        <a:rPr lang="zh-CN" sz="2400" b="0" kern="100" dirty="0">
                          <a:solidFill>
                            <a:srgbClr val="002060"/>
                          </a:solidFill>
                          <a:effectLst/>
                        </a:rPr>
                        <a:t>读入学生信息的数据文件，或单个输入学生信息，能够生成校园卡（发卡）信息。</a:t>
                      </a:r>
                      <a:endParaRPr lang="zh-CN" sz="2400" b="0" kern="100" dirty="0">
                        <a:solidFill>
                          <a:srgbClr val="002060"/>
                        </a:solidFill>
                        <a:effectLst/>
                      </a:endParaRPr>
                    </a:p>
                    <a:p>
                      <a:pPr marL="457200" indent="-457200" algn="just">
                        <a:lnSpc>
                          <a:spcPct val="140000"/>
                        </a:lnSpc>
                        <a:buFont typeface="Wingdings" panose="05000000000000000000" pitchFamily="2" charset="2"/>
                        <a:buChar char="Ø"/>
                      </a:pPr>
                      <a:r>
                        <a:rPr lang="zh-CN" sz="2400" b="0" kern="100" dirty="0">
                          <a:solidFill>
                            <a:srgbClr val="002060"/>
                          </a:solidFill>
                          <a:effectLst/>
                        </a:rPr>
                        <a:t>能够对指定学号的校园卡进行挂失、解挂和补卡操作；</a:t>
                      </a:r>
                      <a:endParaRPr lang="zh-CN" sz="2400" b="0" kern="100" dirty="0">
                        <a:solidFill>
                          <a:srgbClr val="002060"/>
                        </a:solidFill>
                        <a:effectLst/>
                      </a:endParaRPr>
                    </a:p>
                    <a:p>
                      <a:pPr marL="457200" indent="-457200" algn="just">
                        <a:lnSpc>
                          <a:spcPct val="140000"/>
                        </a:lnSpc>
                        <a:buFont typeface="Wingdings" panose="05000000000000000000" pitchFamily="2" charset="2"/>
                        <a:buChar char="Ø"/>
                      </a:pPr>
                      <a:r>
                        <a:rPr lang="zh-CN" sz="2400" b="0" kern="100" dirty="0">
                          <a:solidFill>
                            <a:srgbClr val="002060"/>
                          </a:solidFill>
                          <a:effectLst/>
                        </a:rPr>
                        <a:t>提供以学号、姓名等</a:t>
                      </a:r>
                      <a:r>
                        <a:rPr lang="zh-CN" sz="2400" b="0" kern="100" dirty="0">
                          <a:solidFill>
                            <a:srgbClr val="002060"/>
                          </a:solidFill>
                          <a:effectLst/>
                        </a:rPr>
                        <a:t>信息，能够进行模糊匹配找到相应的校园卡信息，并列出该校园卡的挂失、补卡等历史信息。</a:t>
                      </a:r>
                      <a:endParaRPr lang="zh-CN" sz="2400" b="0" kern="100" dirty="0">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hMerge="1">
                  <a:tcPr/>
                </a:tc>
                <a:tc hMerge="1">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6 </a:t>
            </a:r>
            <a:r>
              <a:rPr lang="zh-CN" altLang="en-US" sz="3200" b="1" dirty="0">
                <a:latin typeface="宋体" panose="02010600030101010101" pitchFamily="2" charset="-122"/>
                <a:ea typeface="宋体" panose="02010600030101010101" pitchFamily="2" charset="-122"/>
              </a:rPr>
              <a:t>评测</a:t>
            </a:r>
            <a:endParaRPr lang="zh-CN" altLang="en-US" sz="3200" b="1" dirty="0">
              <a:solidFill>
                <a:srgbClr val="FF0000"/>
              </a:solidFill>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custDataLst>
              <p:tags r:id="rId1"/>
            </p:custDataLst>
          </p:nvPr>
        </p:nvGraphicFramePr>
        <p:xfrm>
          <a:off x="467544" y="1340768"/>
          <a:ext cx="8352929" cy="3501752"/>
        </p:xfrm>
        <a:graphic>
          <a:graphicData uri="http://schemas.openxmlformats.org/drawingml/2006/table">
            <a:tbl>
              <a:tblPr firstRow="1" firstCol="1" bandRow="1">
                <a:tableStyleId>{5C22544A-7EE6-4342-B048-85BDC9FD1C3A}</a:tableStyleId>
              </a:tblPr>
              <a:tblGrid>
                <a:gridCol w="696610"/>
                <a:gridCol w="7562339"/>
                <a:gridCol w="93980"/>
              </a:tblGrid>
              <a:tr h="1368152">
                <a:tc>
                  <a:txBody>
                    <a:bodyPr/>
                    <a:lstStyle/>
                    <a:p>
                      <a:pPr algn="just">
                        <a:lnSpc>
                          <a:spcPct val="100000"/>
                        </a:lnSpc>
                      </a:pPr>
                      <a:r>
                        <a:rPr lang="en-US" alt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altLang="en-US" sz="2800" kern="100" dirty="0">
                          <a:solidFill>
                            <a:srgbClr val="3333FF"/>
                          </a:solidFill>
                          <a:effectLst/>
                        </a:rPr>
                        <a:t>运行食堂应用模块，可以设定当前时间和消费窗口，对指定的校园卡进行收费；</a:t>
                      </a:r>
                      <a:endParaRPr 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sz="2800" kern="100" dirty="0">
                          <a:effectLst/>
                        </a:rPr>
                        <a:t> </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solidFill>
                      <a:schemeClr val="bg1">
                        <a:lumMod val="95000"/>
                      </a:schemeClr>
                    </a:solidFill>
                  </a:tcPr>
                </a:tc>
              </a:tr>
              <a:tr h="1622814">
                <a:tc gridSpan="3">
                  <a:txBody>
                    <a:bodyPr/>
                    <a:lstStyle/>
                    <a:p>
                      <a:pPr marL="457200" indent="-457200" algn="just">
                        <a:lnSpc>
                          <a:spcPct val="140000"/>
                        </a:lnSpc>
                        <a:buFont typeface="Wingdings" panose="05000000000000000000" pitchFamily="2" charset="2"/>
                        <a:buChar char="Ø"/>
                      </a:pPr>
                      <a:r>
                        <a:rPr lang="zh-CN" altLang="en-US" sz="2400" b="0" kern="100" dirty="0">
                          <a:solidFill>
                            <a:srgbClr val="002060"/>
                          </a:solidFill>
                          <a:effectLst/>
                        </a:rPr>
                        <a:t>如果发现当前时段的消费累计金额超过20元，需要提示输入校园卡的消费密码，密码输入正确后，对当前时段的累计消费金额清零处理。</a:t>
                      </a:r>
                      <a:endParaRPr lang="zh-CN" altLang="en-US" sz="2400" b="0" kern="100" dirty="0">
                        <a:solidFill>
                          <a:srgbClr val="002060"/>
                        </a:solidFill>
                        <a:effectLst/>
                      </a:endParaRPr>
                    </a:p>
                    <a:p>
                      <a:pPr marL="457200" indent="-457200" algn="just">
                        <a:lnSpc>
                          <a:spcPct val="140000"/>
                        </a:lnSpc>
                        <a:buFont typeface="Wingdings" panose="05000000000000000000" pitchFamily="2" charset="2"/>
                        <a:buChar char="Ø"/>
                      </a:pPr>
                      <a:r>
                        <a:rPr lang="zh-CN" altLang="en-US" sz="2400" b="0" kern="100" dirty="0">
                          <a:solidFill>
                            <a:srgbClr val="002060"/>
                          </a:solidFill>
                          <a:effectLst/>
                        </a:rPr>
                        <a:t>每次消费支付后，收费设备显示当天该窗口累计交易次数和累计收费金额。</a:t>
                      </a:r>
                      <a:endParaRPr lang="zh-CN" altLang="en-US" sz="2400" b="0" kern="100" dirty="0">
                        <a:solidFill>
                          <a:srgbClr val="002060"/>
                        </a:solidFill>
                        <a:effectLst/>
                      </a:endParaRPr>
                    </a:p>
                  </a:txBody>
                  <a:tcPr marL="68580" marR="68580" marT="0" marB="0" anchor="ctr">
                    <a:solidFill>
                      <a:schemeClr val="bg1">
                        <a:lumMod val="95000"/>
                      </a:schemeClr>
                    </a:solidFill>
                  </a:tcPr>
                </a:tc>
                <a:tc hMerge="1">
                  <a:tcPr/>
                </a:tc>
                <a:tc hMerge="1">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6 </a:t>
            </a:r>
            <a:r>
              <a:rPr lang="zh-CN" altLang="en-US" sz="3200" b="1" dirty="0">
                <a:latin typeface="宋体" panose="02010600030101010101" pitchFamily="2" charset="-122"/>
                <a:ea typeface="宋体" panose="02010600030101010101" pitchFamily="2" charset="-122"/>
              </a:rPr>
              <a:t>评测</a:t>
            </a:r>
            <a:endParaRPr lang="zh-CN" altLang="en-US" sz="3200" b="1" dirty="0">
              <a:solidFill>
                <a:srgbClr val="FF0000"/>
              </a:solidFill>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custDataLst>
              <p:tags r:id="rId1"/>
            </p:custDataLst>
          </p:nvPr>
        </p:nvGraphicFramePr>
        <p:xfrm>
          <a:off x="467544" y="1340768"/>
          <a:ext cx="8352929" cy="3075032"/>
        </p:xfrm>
        <a:graphic>
          <a:graphicData uri="http://schemas.openxmlformats.org/drawingml/2006/table">
            <a:tbl>
              <a:tblPr firstRow="1" firstCol="1" bandRow="1">
                <a:tableStyleId>{5C22544A-7EE6-4342-B048-85BDC9FD1C3A}</a:tableStyleId>
              </a:tblPr>
              <a:tblGrid>
                <a:gridCol w="696610"/>
                <a:gridCol w="7562339"/>
                <a:gridCol w="93980"/>
              </a:tblGrid>
              <a:tr h="1368152">
                <a:tc>
                  <a:txBody>
                    <a:bodyPr/>
                    <a:lstStyle/>
                    <a:p>
                      <a:pPr algn="just">
                        <a:lnSpc>
                          <a:spcPct val="100000"/>
                        </a:lnSpc>
                      </a:pPr>
                      <a:r>
                        <a:rPr lang="en-US" alt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altLang="en-US" sz="2800" kern="100" dirty="0">
                          <a:solidFill>
                            <a:srgbClr val="3333FF"/>
                          </a:solidFill>
                          <a:effectLst/>
                        </a:rPr>
                        <a:t>运行汇总分析模块，按时间递增顺序汇总各食堂窗口收费设备的消费记录，提供按时间段和学号、姓名等的消费记录查询与统计；</a:t>
                      </a:r>
                      <a:endParaRPr 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sz="2800" kern="100" dirty="0">
                          <a:effectLst/>
                        </a:rPr>
                        <a:t> </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solidFill>
                      <a:schemeClr val="bg1">
                        <a:lumMod val="95000"/>
                      </a:schemeClr>
                    </a:solidFill>
                  </a:tcPr>
                </a:tc>
              </a:tr>
              <a:tr h="1622814">
                <a:tc gridSpan="3">
                  <a:txBody>
                    <a:bodyPr/>
                    <a:lstStyle/>
                    <a:p>
                      <a:pPr marL="457200" indent="-457200" algn="just">
                        <a:lnSpc>
                          <a:spcPct val="120000"/>
                        </a:lnSpc>
                        <a:buFont typeface="Wingdings" panose="05000000000000000000" pitchFamily="2" charset="2"/>
                        <a:buChar char="Ø"/>
                      </a:pPr>
                      <a:r>
                        <a:rPr lang="zh-CN" altLang="en-US" sz="2400" b="0" kern="100" dirty="0">
                          <a:solidFill>
                            <a:srgbClr val="002060"/>
                          </a:solidFill>
                          <a:effectLst/>
                        </a:rPr>
                        <a:t>对当前各收费窗口的数据进行有序汇总，选择一种多路归并排序和其他的排序算法进行实现。</a:t>
                      </a:r>
                      <a:endParaRPr lang="zh-CN" altLang="en-US" sz="2400" b="0" kern="100" dirty="0">
                        <a:solidFill>
                          <a:srgbClr val="002060"/>
                        </a:solidFill>
                        <a:effectLst/>
                      </a:endParaRPr>
                    </a:p>
                    <a:p>
                      <a:pPr marL="457200" indent="-457200" algn="just">
                        <a:lnSpc>
                          <a:spcPct val="120000"/>
                        </a:lnSpc>
                        <a:buFont typeface="Wingdings" panose="05000000000000000000" pitchFamily="2" charset="2"/>
                        <a:buChar char="Ø"/>
                      </a:pPr>
                      <a:r>
                        <a:rPr lang="zh-CN" altLang="en-US" sz="2400" b="0" kern="100" dirty="0">
                          <a:solidFill>
                            <a:srgbClr val="002060"/>
                          </a:solidFill>
                          <a:effectLst/>
                        </a:rPr>
                        <a:t>可以组合时间段、学号、姓名、消费金额范围进行查询和统计，其中学号、姓名支持模糊匹配；</a:t>
                      </a:r>
                      <a:endParaRPr lang="zh-CN" altLang="en-US" sz="2400" b="0" kern="100" dirty="0">
                        <a:solidFill>
                          <a:srgbClr val="002060"/>
                        </a:solidFill>
                        <a:effectLst/>
                      </a:endParaRPr>
                    </a:p>
                    <a:p>
                      <a:pPr marL="457200" indent="-457200" algn="just">
                        <a:lnSpc>
                          <a:spcPct val="120000"/>
                        </a:lnSpc>
                        <a:buFont typeface="Wingdings" panose="05000000000000000000" pitchFamily="2" charset="2"/>
                        <a:buChar char="Ø"/>
                      </a:pPr>
                      <a:r>
                        <a:rPr lang="zh-CN" altLang="en-US" sz="2400" b="0" kern="100" dirty="0">
                          <a:solidFill>
                            <a:srgbClr val="002060"/>
                          </a:solidFill>
                          <a:effectLst/>
                        </a:rPr>
                        <a:t>查询功能需要同时计算汇总排序所耗费的时间、每次组合查询耗费的时间。</a:t>
                      </a:r>
                      <a:endParaRPr lang="zh-CN" altLang="en-US" sz="2400" b="0" kern="100" dirty="0">
                        <a:solidFill>
                          <a:srgbClr val="002060"/>
                        </a:solidFill>
                        <a:effectLst/>
                      </a:endParaRPr>
                    </a:p>
                  </a:txBody>
                  <a:tcPr marL="68580" marR="68580" marT="0" marB="0" anchor="ctr">
                    <a:solidFill>
                      <a:schemeClr val="bg1">
                        <a:lumMod val="95000"/>
                      </a:schemeClr>
                    </a:solidFill>
                  </a:tcPr>
                </a:tc>
                <a:tc hMerge="1">
                  <a:tcPr/>
                </a:tc>
                <a:tc hMerge="1">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6 </a:t>
            </a:r>
            <a:r>
              <a:rPr lang="zh-CN" altLang="en-US" sz="3200" b="1" dirty="0">
                <a:latin typeface="宋体" panose="02010600030101010101" pitchFamily="2" charset="-122"/>
                <a:ea typeface="宋体" panose="02010600030101010101" pitchFamily="2" charset="-122"/>
              </a:rPr>
              <a:t>评测</a:t>
            </a:r>
            <a:endParaRPr lang="zh-CN" altLang="en-US" sz="3200" b="1" dirty="0">
              <a:solidFill>
                <a:srgbClr val="FF0000"/>
              </a:solidFill>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custDataLst>
              <p:tags r:id="rId1"/>
            </p:custDataLst>
          </p:nvPr>
        </p:nvGraphicFramePr>
        <p:xfrm>
          <a:off x="467544" y="1340768"/>
          <a:ext cx="8352929" cy="2990966"/>
        </p:xfrm>
        <a:graphic>
          <a:graphicData uri="http://schemas.openxmlformats.org/drawingml/2006/table">
            <a:tbl>
              <a:tblPr firstRow="1" firstCol="1" bandRow="1">
                <a:tableStyleId>{5C22544A-7EE6-4342-B048-85BDC9FD1C3A}</a:tableStyleId>
              </a:tblPr>
              <a:tblGrid>
                <a:gridCol w="696610"/>
                <a:gridCol w="7562339"/>
                <a:gridCol w="93980"/>
              </a:tblGrid>
              <a:tr h="1368152">
                <a:tc>
                  <a:txBody>
                    <a:bodyPr/>
                    <a:lstStyle/>
                    <a:p>
                      <a:pPr algn="just">
                        <a:lnSpc>
                          <a:spcPct val="100000"/>
                        </a:lnSpc>
                      </a:pPr>
                      <a:r>
                        <a:rPr lang="en-US" alt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altLang="en-US" sz="2800" kern="100" dirty="0">
                          <a:solidFill>
                            <a:srgbClr val="3333FF"/>
                          </a:solidFill>
                          <a:effectLst/>
                        </a:rPr>
                        <a:t>构造批量的用于食堂消费功能模块输入的有效消费数据；</a:t>
                      </a:r>
                      <a:endParaRPr 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sz="2800" kern="100" dirty="0">
                          <a:effectLst/>
                        </a:rPr>
                        <a:t> </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solidFill>
                      <a:schemeClr val="bg1">
                        <a:lumMod val="95000"/>
                      </a:schemeClr>
                    </a:solidFill>
                  </a:tcPr>
                </a:tc>
              </a:tr>
              <a:tr h="1622814">
                <a:tc gridSpan="3">
                  <a:txBody>
                    <a:bodyPr/>
                    <a:lstStyle/>
                    <a:p>
                      <a:pPr marL="457200" indent="-457200" algn="just">
                        <a:lnSpc>
                          <a:spcPct val="140000"/>
                        </a:lnSpc>
                        <a:buFont typeface="Wingdings" panose="05000000000000000000" pitchFamily="2" charset="2"/>
                        <a:buChar char="Ø"/>
                      </a:pPr>
                      <a:r>
                        <a:rPr lang="zh-CN" altLang="en-US" sz="2400" b="0" kern="100" dirty="0">
                          <a:solidFill>
                            <a:srgbClr val="002060"/>
                          </a:solidFill>
                          <a:effectLst/>
                        </a:rPr>
                        <a:t>覆盖1000个以上学号、出现包含多张补卡的消费、30个以上食堂窗口消费共10000个以上消费记录。</a:t>
                      </a:r>
                      <a:endParaRPr lang="zh-CN" altLang="en-US" sz="2400" b="0" kern="100" dirty="0">
                        <a:solidFill>
                          <a:srgbClr val="002060"/>
                        </a:solidFill>
                        <a:effectLst/>
                      </a:endParaRPr>
                    </a:p>
                    <a:p>
                      <a:pPr marL="457200" indent="-457200" algn="just">
                        <a:lnSpc>
                          <a:spcPct val="140000"/>
                        </a:lnSpc>
                        <a:buFont typeface="Wingdings" panose="05000000000000000000" pitchFamily="2" charset="2"/>
                        <a:buChar char="Ø"/>
                      </a:pPr>
                      <a:r>
                        <a:rPr lang="zh-CN" altLang="en-US" sz="2400" b="0" kern="100" dirty="0">
                          <a:solidFill>
                            <a:srgbClr val="002060"/>
                          </a:solidFill>
                          <a:effectLst/>
                        </a:rPr>
                        <a:t>通过查询某个时段、某个消费窗口的消费数据，观察这些数据是否</a:t>
                      </a:r>
                      <a:r>
                        <a:rPr lang="zh-CN" altLang="en-US" sz="2400" b="0" kern="100" dirty="0">
                          <a:solidFill>
                            <a:srgbClr val="002060"/>
                          </a:solidFill>
                          <a:effectLst/>
                        </a:rPr>
                        <a:t>合理。</a:t>
                      </a:r>
                      <a:endParaRPr lang="zh-CN" altLang="en-US" sz="2400" b="0" kern="100" dirty="0">
                        <a:solidFill>
                          <a:srgbClr val="002060"/>
                        </a:solidFill>
                        <a:effectLst/>
                      </a:endParaRPr>
                    </a:p>
                  </a:txBody>
                  <a:tcPr marL="68580" marR="68580" marT="0" marB="0" anchor="ctr">
                    <a:solidFill>
                      <a:schemeClr val="bg1">
                        <a:lumMod val="95000"/>
                      </a:schemeClr>
                    </a:solidFill>
                  </a:tcPr>
                </a:tc>
                <a:tc hMerge="1">
                  <a:tcPr/>
                </a:tc>
                <a:tc hMerge="1">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6 </a:t>
            </a:r>
            <a:r>
              <a:rPr lang="zh-CN" altLang="en-US" sz="3200" b="1" dirty="0">
                <a:latin typeface="宋体" panose="02010600030101010101" pitchFamily="2" charset="-122"/>
                <a:ea typeface="宋体" panose="02010600030101010101" pitchFamily="2" charset="-122"/>
              </a:rPr>
              <a:t>评测</a:t>
            </a:r>
            <a:endParaRPr lang="zh-CN" altLang="en-US" sz="3200" b="1" dirty="0">
              <a:solidFill>
                <a:srgbClr val="FF0000"/>
              </a:solidFill>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custDataLst>
              <p:tags r:id="rId1"/>
            </p:custDataLst>
          </p:nvPr>
        </p:nvGraphicFramePr>
        <p:xfrm>
          <a:off x="467544" y="1340768"/>
          <a:ext cx="8352929" cy="4355192"/>
        </p:xfrm>
        <a:graphic>
          <a:graphicData uri="http://schemas.openxmlformats.org/drawingml/2006/table">
            <a:tbl>
              <a:tblPr firstRow="1" firstCol="1" bandRow="1">
                <a:tableStyleId>{5C22544A-7EE6-4342-B048-85BDC9FD1C3A}</a:tableStyleId>
              </a:tblPr>
              <a:tblGrid>
                <a:gridCol w="696610"/>
                <a:gridCol w="7562339"/>
                <a:gridCol w="93980"/>
              </a:tblGrid>
              <a:tr h="1368152">
                <a:tc>
                  <a:txBody>
                    <a:bodyPr/>
                    <a:lstStyle/>
                    <a:p>
                      <a:pPr algn="just">
                        <a:lnSpc>
                          <a:spcPct val="100000"/>
                        </a:lnSpc>
                      </a:pPr>
                      <a:r>
                        <a:rPr lang="en-US" alt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rPr>
                        <a:t>5</a:t>
                      </a:r>
                      <a:endParaRPr lang="en-US" alt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altLang="en-US" sz="2800" kern="100" dirty="0">
                          <a:solidFill>
                            <a:srgbClr val="3333FF"/>
                          </a:solidFill>
                          <a:effectLst/>
                        </a:rPr>
                        <a:t>在汇总的数据中，给定一位同学的学号，请分析哪些同学与该同学经常一起在食堂排队购餐。</a:t>
                      </a:r>
                      <a:endParaRPr 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sz="2800" kern="100" dirty="0">
                          <a:effectLst/>
                        </a:rPr>
                        <a:t> </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solidFill>
                      <a:schemeClr val="bg1">
                        <a:lumMod val="95000"/>
                      </a:schemeClr>
                    </a:solidFill>
                  </a:tcPr>
                </a:tc>
              </a:tr>
              <a:tr h="1622814">
                <a:tc gridSpan="3">
                  <a:txBody>
                    <a:bodyPr/>
                    <a:lstStyle/>
                    <a:p>
                      <a:pPr marL="457200" indent="-457200" algn="just">
                        <a:lnSpc>
                          <a:spcPct val="140000"/>
                        </a:lnSpc>
                        <a:buFont typeface="Wingdings" panose="05000000000000000000" pitchFamily="2" charset="2"/>
                        <a:buChar char="Ø"/>
                      </a:pPr>
                      <a:r>
                        <a:rPr lang="zh-CN" altLang="en-US" sz="2400" b="0" kern="100" dirty="0">
                          <a:solidFill>
                            <a:srgbClr val="002060"/>
                          </a:solidFill>
                          <a:effectLst/>
                        </a:rPr>
                        <a:t>约定上述场景的逻辑条件描述：</a:t>
                      </a:r>
                      <a:endParaRPr lang="zh-CN" altLang="en-US" sz="2400" b="0" kern="100" dirty="0">
                        <a:solidFill>
                          <a:srgbClr val="002060"/>
                        </a:solidFill>
                        <a:effectLst/>
                      </a:endParaRPr>
                    </a:p>
                    <a:p>
                      <a:pPr marL="457200" indent="-457200" algn="just">
                        <a:lnSpc>
                          <a:spcPct val="140000"/>
                        </a:lnSpc>
                        <a:buFont typeface="Wingdings" panose="05000000000000000000" pitchFamily="2" charset="2"/>
                        <a:buChar char="Ø"/>
                      </a:pPr>
                      <a:r>
                        <a:rPr lang="zh-CN" altLang="en-US" sz="2400" b="0" kern="100" dirty="0">
                          <a:solidFill>
                            <a:srgbClr val="002060"/>
                          </a:solidFill>
                          <a:effectLst/>
                        </a:rPr>
                        <a:t>检验是否存在一起排队购餐的</a:t>
                      </a:r>
                      <a:r>
                        <a:rPr lang="zh-CN" altLang="en-US" sz="2400" b="0" kern="100" dirty="0">
                          <a:solidFill>
                            <a:srgbClr val="002060"/>
                          </a:solidFill>
                          <a:effectLst/>
                        </a:rPr>
                        <a:t>消费数据证据链。</a:t>
                      </a:r>
                      <a:endParaRPr lang="zh-CN" altLang="en-US" sz="2400" b="0" kern="100" dirty="0">
                        <a:solidFill>
                          <a:srgbClr val="002060"/>
                        </a:solidFill>
                        <a:effectLst/>
                      </a:endParaRPr>
                    </a:p>
                  </a:txBody>
                  <a:tcPr marL="68580" marR="68580" marT="0" marB="0" anchor="ctr">
                    <a:solidFill>
                      <a:schemeClr val="bg1">
                        <a:lumMod val="95000"/>
                      </a:schemeClr>
                    </a:solidFill>
                  </a:tcPr>
                </a:tc>
                <a:tc hMerge="1">
                  <a:tcPr/>
                </a:tc>
                <a:tc hMerge="1">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6 </a:t>
            </a:r>
            <a:r>
              <a:rPr lang="zh-CN" altLang="en-US" sz="3200" b="1" dirty="0">
                <a:latin typeface="宋体" panose="02010600030101010101" pitchFamily="2" charset="-122"/>
                <a:ea typeface="宋体" panose="02010600030101010101" pitchFamily="2" charset="-122"/>
              </a:rPr>
              <a:t>评测</a:t>
            </a:r>
            <a:endParaRPr lang="zh-CN" altLang="en-US" sz="3200" b="1" dirty="0">
              <a:solidFill>
                <a:srgbClr val="FF0000"/>
              </a:solidFill>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custDataLst>
              <p:tags r:id="rId1"/>
            </p:custDataLst>
          </p:nvPr>
        </p:nvGraphicFramePr>
        <p:xfrm>
          <a:off x="467544" y="1340768"/>
          <a:ext cx="8352929" cy="2990966"/>
        </p:xfrm>
        <a:graphic>
          <a:graphicData uri="http://schemas.openxmlformats.org/drawingml/2006/table">
            <a:tbl>
              <a:tblPr firstRow="1" firstCol="1" bandRow="1">
                <a:tableStyleId>{5C22544A-7EE6-4342-B048-85BDC9FD1C3A}</a:tableStyleId>
              </a:tblPr>
              <a:tblGrid>
                <a:gridCol w="696610"/>
                <a:gridCol w="7562339"/>
                <a:gridCol w="93980"/>
              </a:tblGrid>
              <a:tr h="1368152">
                <a:tc>
                  <a:txBody>
                    <a:bodyPr/>
                    <a:lstStyle/>
                    <a:p>
                      <a:pPr algn="just">
                        <a:lnSpc>
                          <a:spcPct val="100000"/>
                        </a:lnSpc>
                      </a:pPr>
                      <a:r>
                        <a:rPr lang="en-US" alt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rPr>
                        <a:t>6</a:t>
                      </a:r>
                      <a:endParaRPr lang="en-US" alt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altLang="en-US" sz="2800" kern="100" dirty="0">
                          <a:solidFill>
                            <a:srgbClr val="3333FF"/>
                          </a:solidFill>
                          <a:effectLst/>
                        </a:rPr>
                        <a:t>消费记录数据的校验码设计与使用，克服充值和消费数据被简单篡改的情况。</a:t>
                      </a:r>
                      <a:endParaRPr 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sz="2800" kern="100" dirty="0">
                          <a:effectLst/>
                        </a:rPr>
                        <a:t> </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solidFill>
                      <a:schemeClr val="bg1">
                        <a:lumMod val="95000"/>
                      </a:schemeClr>
                    </a:solidFill>
                  </a:tcPr>
                </a:tc>
              </a:tr>
              <a:tr h="1622814">
                <a:tc gridSpan="3">
                  <a:txBody>
                    <a:bodyPr/>
                    <a:lstStyle/>
                    <a:p>
                      <a:pPr marL="457200" indent="-457200" algn="just">
                        <a:lnSpc>
                          <a:spcPct val="100000"/>
                        </a:lnSpc>
                        <a:buFont typeface="Wingdings" panose="05000000000000000000" pitchFamily="2" charset="2"/>
                        <a:buChar char="Ø"/>
                      </a:pPr>
                      <a:r>
                        <a:rPr lang="zh-CN" altLang="en-US" sz="2800" b="0" kern="100" dirty="0">
                          <a:solidFill>
                            <a:srgbClr val="002060"/>
                          </a:solidFill>
                          <a:effectLst/>
                        </a:rPr>
                        <a:t>举出例子</a:t>
                      </a:r>
                      <a:r>
                        <a:rPr lang="zh-CN" altLang="en-US" sz="2800" b="0" kern="100" dirty="0">
                          <a:solidFill>
                            <a:srgbClr val="002060"/>
                          </a:solidFill>
                          <a:effectLst/>
                        </a:rPr>
                        <a:t>进行演示和</a:t>
                      </a:r>
                      <a:r>
                        <a:rPr lang="zh-CN" altLang="en-US" sz="2800" b="0" kern="100" dirty="0">
                          <a:solidFill>
                            <a:srgbClr val="002060"/>
                          </a:solidFill>
                          <a:effectLst/>
                        </a:rPr>
                        <a:t>验证。</a:t>
                      </a:r>
                      <a:endParaRPr lang="en-US" altLang="zh-CN" sz="2800" b="0" kern="100" dirty="0">
                        <a:solidFill>
                          <a:srgbClr val="002060"/>
                        </a:solidFill>
                        <a:effectLst/>
                      </a:endParaRPr>
                    </a:p>
                  </a:txBody>
                  <a:tcPr marL="68580" marR="68580" marT="0" marB="0" anchor="ctr">
                    <a:solidFill>
                      <a:schemeClr val="bg1">
                        <a:lumMod val="95000"/>
                      </a:schemeClr>
                    </a:solidFill>
                  </a:tcPr>
                </a:tc>
                <a:tc hMerge="1">
                  <a:tcPr/>
                </a:tc>
                <a:tc hMerge="1">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038850" cy="58477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1 </a:t>
            </a:r>
            <a:r>
              <a:rPr lang="zh-CN" altLang="en-US" sz="3200" b="1" dirty="0">
                <a:latin typeface="宋体" panose="02010600030101010101" pitchFamily="2" charset="-122"/>
                <a:ea typeface="宋体" panose="02010600030101010101" pitchFamily="2" charset="-122"/>
              </a:rPr>
              <a:t>目标</a:t>
            </a:r>
            <a:endParaRPr lang="zh-CN" altLang="en-US" sz="3200" b="1" dirty="0">
              <a:latin typeface="宋体" panose="02010600030101010101" pitchFamily="2" charset="-122"/>
              <a:ea typeface="宋体" panose="02010600030101010101" pitchFamily="2" charset="-122"/>
            </a:endParaRPr>
          </a:p>
        </p:txBody>
      </p:sp>
      <p:sp>
        <p:nvSpPr>
          <p:cNvPr id="2" name="矩形 1"/>
          <p:cNvSpPr/>
          <p:nvPr/>
        </p:nvSpPr>
        <p:spPr>
          <a:xfrm>
            <a:off x="683568" y="1340768"/>
            <a:ext cx="7848872" cy="3395545"/>
          </a:xfrm>
          <a:prstGeom prst="rect">
            <a:avLst/>
          </a:prstGeom>
        </p:spPr>
        <p:txBody>
          <a:bodyPr wrap="square">
            <a:spAutoFit/>
          </a:bodyPr>
          <a:lstStyle/>
          <a:p>
            <a:pPr>
              <a:lnSpc>
                <a:spcPct val="200000"/>
              </a:lnSpc>
            </a:pPr>
            <a:r>
              <a:rPr lang="zh-CN" altLang="zh-CN" sz="2800" dirty="0"/>
              <a:t>从</a:t>
            </a:r>
            <a:r>
              <a:rPr lang="zh-CN" altLang="zh-CN" sz="2800" dirty="0">
                <a:solidFill>
                  <a:srgbClr val="FF0000"/>
                </a:solidFill>
              </a:rPr>
              <a:t>简单验证</a:t>
            </a:r>
            <a:r>
              <a:rPr lang="zh-CN" altLang="zh-CN" sz="2800" dirty="0"/>
              <a:t>到</a:t>
            </a:r>
            <a:r>
              <a:rPr lang="zh-CN" altLang="zh-CN" sz="2800" dirty="0">
                <a:solidFill>
                  <a:srgbClr val="FF0000"/>
                </a:solidFill>
              </a:rPr>
              <a:t>综合应用</a:t>
            </a:r>
            <a:r>
              <a:rPr lang="zh-CN" altLang="zh-CN" sz="2800" dirty="0"/>
              <a:t>，通过</a:t>
            </a:r>
            <a:r>
              <a:rPr lang="zh-CN" altLang="zh-CN" sz="2800" b="1" dirty="0">
                <a:solidFill>
                  <a:srgbClr val="3333FF"/>
                </a:solidFill>
              </a:rPr>
              <a:t>关联现实的实践环节</a:t>
            </a:r>
            <a:r>
              <a:rPr lang="zh-CN" altLang="zh-CN" sz="2800" dirty="0"/>
              <a:t>，为后续进行网络安全系统编程打下坚实的基础，让综合编程技能成为大家通向未来专业之门的钥匙</a:t>
            </a:r>
            <a:r>
              <a:rPr lang="zh-CN" altLang="en-US" sz="2800" dirty="0"/>
              <a:t>。</a:t>
            </a: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6 </a:t>
            </a:r>
            <a:r>
              <a:rPr lang="zh-CN" altLang="en-US" sz="3200" b="1" dirty="0">
                <a:latin typeface="宋体" panose="02010600030101010101" pitchFamily="2" charset="-122"/>
                <a:ea typeface="宋体" panose="02010600030101010101" pitchFamily="2" charset="-122"/>
              </a:rPr>
              <a:t>评测</a:t>
            </a:r>
            <a:endParaRPr lang="zh-CN" altLang="en-US" sz="3200" b="1" dirty="0">
              <a:solidFill>
                <a:srgbClr val="FF0000"/>
              </a:solidFill>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custDataLst>
              <p:tags r:id="rId1"/>
            </p:custDataLst>
          </p:nvPr>
        </p:nvGraphicFramePr>
        <p:xfrm>
          <a:off x="467544" y="1340768"/>
          <a:ext cx="8352929" cy="2990966"/>
        </p:xfrm>
        <a:graphic>
          <a:graphicData uri="http://schemas.openxmlformats.org/drawingml/2006/table">
            <a:tbl>
              <a:tblPr firstRow="1" firstCol="1" bandRow="1">
                <a:tableStyleId>{5C22544A-7EE6-4342-B048-85BDC9FD1C3A}</a:tableStyleId>
              </a:tblPr>
              <a:tblGrid>
                <a:gridCol w="696610"/>
                <a:gridCol w="7562339"/>
                <a:gridCol w="93980"/>
              </a:tblGrid>
              <a:tr h="1368152">
                <a:tc>
                  <a:txBody>
                    <a:bodyPr/>
                    <a:lstStyle/>
                    <a:p>
                      <a:pPr algn="just">
                        <a:lnSpc>
                          <a:spcPct val="100000"/>
                        </a:lnSpc>
                      </a:pPr>
                      <a:r>
                        <a:rPr lang="en-US" alt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rPr>
                        <a:t>7</a:t>
                      </a:r>
                      <a:endParaRPr lang="en-US" alt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altLang="en-US" sz="2800" kern="100" dirty="0">
                          <a:solidFill>
                            <a:srgbClr val="3333FF"/>
                          </a:solidFill>
                          <a:effectLst/>
                        </a:rPr>
                        <a:t>提出一个能够检测出某些充值和消费数据行被直接删除或伪造增加的技术方案。</a:t>
                      </a:r>
                      <a:endParaRPr lang="zh-CN" sz="28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just">
                        <a:lnSpc>
                          <a:spcPct val="100000"/>
                        </a:lnSpc>
                      </a:pPr>
                      <a:r>
                        <a:rPr lang="zh-CN" sz="2800" kern="100" dirty="0">
                          <a:effectLst/>
                        </a:rPr>
                        <a:t> </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solidFill>
                      <a:schemeClr val="bg1">
                        <a:lumMod val="95000"/>
                      </a:schemeClr>
                    </a:solidFill>
                  </a:tcPr>
                </a:tc>
              </a:tr>
              <a:tr h="1622814">
                <a:tc gridSpan="3">
                  <a:txBody>
                    <a:bodyPr/>
                    <a:lstStyle/>
                    <a:p>
                      <a:pPr marL="457200" indent="-457200" algn="just">
                        <a:lnSpc>
                          <a:spcPct val="100000"/>
                        </a:lnSpc>
                        <a:buFont typeface="Wingdings" panose="05000000000000000000" pitchFamily="2" charset="2"/>
                        <a:buChar char="Ø"/>
                      </a:pPr>
                      <a:r>
                        <a:rPr lang="zh-CN" altLang="en-US" sz="2800" b="0" kern="100" dirty="0">
                          <a:solidFill>
                            <a:srgbClr val="002060"/>
                          </a:solidFill>
                          <a:effectLst/>
                          <a:sym typeface="+mn-ea"/>
                        </a:rPr>
                        <a:t>举出例子进行演示和验证。</a:t>
                      </a:r>
                      <a:endParaRPr lang="en-US" altLang="zh-CN" sz="2800" b="0" kern="100" dirty="0">
                        <a:solidFill>
                          <a:srgbClr val="002060"/>
                        </a:solidFill>
                        <a:effectLst/>
                      </a:endParaRPr>
                    </a:p>
                  </a:txBody>
                  <a:tcPr marL="68580" marR="68580" marT="0" marB="0" anchor="ctr">
                    <a:solidFill>
                      <a:schemeClr val="bg1">
                        <a:lumMod val="95000"/>
                      </a:schemeClr>
                    </a:solidFill>
                  </a:tcPr>
                </a:tc>
                <a:tc hMerge="1">
                  <a:tcPr/>
                </a:tc>
                <a:tc hMerge="1">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1979712" y="2564904"/>
            <a:ext cx="6038850" cy="706755"/>
          </a:xfrm>
          <a:prstGeom prst="rect">
            <a:avLst/>
          </a:prstGeom>
          <a:noFill/>
          <a:ln w="9525">
            <a:noFill/>
          </a:ln>
        </p:spPr>
        <p:txBody>
          <a:bodyPr wrap="square" anchor="t">
            <a:spAutoFit/>
          </a:bodyPr>
          <a:lstStyle/>
          <a:p>
            <a:pPr>
              <a:spcBef>
                <a:spcPct val="50000"/>
              </a:spcBef>
            </a:pPr>
            <a:r>
              <a:rPr lang="zh-CN" altLang="en-US" sz="4000" b="1" dirty="0">
                <a:solidFill>
                  <a:srgbClr val="FF0000"/>
                </a:solidFill>
                <a:latin typeface="宋体" panose="02010600030101010101" pitchFamily="2" charset="-122"/>
                <a:ea typeface="宋体" panose="02010600030101010101" pitchFamily="2" charset="-122"/>
              </a:rPr>
              <a:t>？</a:t>
            </a:r>
            <a:r>
              <a:rPr lang="en-US" altLang="zh-CN" sz="4000" b="1" dirty="0">
                <a:solidFill>
                  <a:srgbClr val="FF0000"/>
                </a:solidFill>
                <a:latin typeface="宋体" panose="02010600030101010101" pitchFamily="2" charset="-122"/>
                <a:ea typeface="宋体" panose="02010600030101010101" pitchFamily="2" charset="-122"/>
              </a:rPr>
              <a:t> </a:t>
            </a:r>
            <a:r>
              <a:rPr lang="zh-CN" altLang="en-US" sz="4000" b="1" dirty="0">
                <a:solidFill>
                  <a:srgbClr val="FF0000"/>
                </a:solidFill>
                <a:latin typeface="宋体" panose="02010600030101010101" pitchFamily="2" charset="-122"/>
                <a:ea typeface="宋体" panose="02010600030101010101" pitchFamily="2" charset="-122"/>
              </a:rPr>
              <a:t>问题提问、交流</a:t>
            </a:r>
            <a:r>
              <a:rPr lang="en-US" altLang="zh-CN" sz="4000" b="1" dirty="0">
                <a:solidFill>
                  <a:srgbClr val="FF0000"/>
                </a:solidFill>
                <a:latin typeface="宋体" panose="02010600030101010101" pitchFamily="2" charset="-122"/>
                <a:ea typeface="宋体" panose="02010600030101010101" pitchFamily="2" charset="-122"/>
              </a:rPr>
              <a:t>6</a:t>
            </a:r>
            <a:endParaRPr lang="en-US" altLang="zh-CN" sz="4000" b="1"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529070" cy="58356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6 </a:t>
            </a:r>
            <a:r>
              <a:rPr lang="zh-CN" altLang="en-US" sz="3200" b="1" dirty="0">
                <a:latin typeface="宋体" panose="02010600030101010101" pitchFamily="2" charset="-122"/>
                <a:ea typeface="宋体" panose="02010600030101010101" pitchFamily="2" charset="-122"/>
              </a:rPr>
              <a:t>评测</a:t>
            </a:r>
            <a:endParaRPr lang="zh-CN" altLang="en-US" sz="3200" b="1"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683568" y="1340768"/>
            <a:ext cx="8136904" cy="4077783"/>
          </a:xfrm>
          <a:prstGeom prst="rect">
            <a:avLst/>
          </a:prstGeom>
        </p:spPr>
        <p:txBody>
          <a:bodyPr wrap="square">
            <a:spAutoFit/>
          </a:bodyPr>
          <a:lstStyle/>
          <a:p>
            <a:pPr algn="just"/>
            <a:r>
              <a:rPr lang="zh-CN" altLang="en-US" sz="2800" b="1" dirty="0"/>
              <a:t>（</a:t>
            </a:r>
            <a:r>
              <a:rPr lang="en-US" altLang="zh-CN" sz="2800" b="1" dirty="0"/>
              <a:t>2</a:t>
            </a:r>
            <a:r>
              <a:rPr lang="zh-CN" altLang="en-US" sz="2800" b="1" dirty="0"/>
              <a:t>）</a:t>
            </a:r>
            <a:r>
              <a:rPr lang="zh-CN" altLang="zh-CN" sz="2800" b="1" dirty="0">
                <a:solidFill>
                  <a:srgbClr val="3333FF"/>
                </a:solidFill>
              </a:rPr>
              <a:t>课程设计报告</a:t>
            </a:r>
            <a:endParaRPr lang="zh-CN" altLang="zh-CN" sz="2800" b="1" dirty="0">
              <a:solidFill>
                <a:srgbClr val="3333FF"/>
              </a:solidFill>
            </a:endParaRPr>
          </a:p>
          <a:p>
            <a:pPr marL="800100" lvl="1" indent="-342900" algn="just">
              <a:lnSpc>
                <a:spcPct val="150000"/>
              </a:lnSpc>
              <a:buFont typeface="Wingdings" panose="05000000000000000000" pitchFamily="2" charset="2"/>
              <a:buChar char="ü"/>
            </a:pPr>
            <a:r>
              <a:rPr lang="zh-CN" altLang="zh-CN" dirty="0"/>
              <a:t>报告的规范性要求</a:t>
            </a:r>
            <a:endParaRPr lang="zh-CN" altLang="zh-CN" dirty="0"/>
          </a:p>
          <a:p>
            <a:pPr marL="800100" lvl="1" indent="-342900" algn="just">
              <a:lnSpc>
                <a:spcPct val="150000"/>
              </a:lnSpc>
              <a:buFont typeface="Wingdings" panose="05000000000000000000" pitchFamily="2" charset="2"/>
              <a:buChar char="ü"/>
            </a:pPr>
            <a:r>
              <a:rPr lang="zh-CN" altLang="zh-CN" dirty="0"/>
              <a:t>报告的内容有</a:t>
            </a:r>
            <a:r>
              <a:rPr lang="en-US" altLang="zh-CN" dirty="0"/>
              <a:t>100</a:t>
            </a:r>
            <a:r>
              <a:rPr lang="zh-CN" altLang="zh-CN" dirty="0"/>
              <a:t>分的要求</a:t>
            </a:r>
            <a:endParaRPr lang="zh-CN" altLang="zh-CN" dirty="0"/>
          </a:p>
          <a:p>
            <a:pPr marL="800100" lvl="1" indent="-342900" algn="just">
              <a:lnSpc>
                <a:spcPct val="150000"/>
              </a:lnSpc>
              <a:buFont typeface="Wingdings" panose="05000000000000000000" pitchFamily="2" charset="2"/>
              <a:buChar char="ü"/>
            </a:pPr>
            <a:r>
              <a:rPr lang="zh-CN" altLang="zh-CN" dirty="0"/>
              <a:t>体现设计特色</a:t>
            </a:r>
            <a:endParaRPr lang="zh-CN" altLang="zh-CN" dirty="0"/>
          </a:p>
          <a:p>
            <a:pPr algn="just"/>
            <a:endParaRPr lang="en-US" altLang="zh-CN" sz="2800" b="1" dirty="0"/>
          </a:p>
          <a:p>
            <a:pPr algn="just"/>
            <a:r>
              <a:rPr lang="zh-CN" altLang="en-US" sz="2800" b="1" dirty="0"/>
              <a:t>（</a:t>
            </a:r>
            <a:r>
              <a:rPr lang="en-US" altLang="zh-CN" sz="2800" b="1" dirty="0"/>
              <a:t>3</a:t>
            </a:r>
            <a:r>
              <a:rPr lang="zh-CN" altLang="en-US" sz="2800" b="1" dirty="0"/>
              <a:t>）</a:t>
            </a:r>
            <a:r>
              <a:rPr lang="zh-CN" altLang="zh-CN" sz="2800" b="1" dirty="0">
                <a:solidFill>
                  <a:srgbClr val="3333FF"/>
                </a:solidFill>
              </a:rPr>
              <a:t>考勤</a:t>
            </a:r>
            <a:endParaRPr lang="zh-CN" altLang="zh-CN" sz="2800" b="1" dirty="0">
              <a:solidFill>
                <a:srgbClr val="3333FF"/>
              </a:solidFill>
            </a:endParaRPr>
          </a:p>
          <a:p>
            <a:pPr marL="800100" lvl="1" indent="-342900" algn="just">
              <a:lnSpc>
                <a:spcPct val="150000"/>
              </a:lnSpc>
              <a:buFont typeface="Wingdings" panose="05000000000000000000" pitchFamily="2" charset="2"/>
              <a:buChar char="ü"/>
            </a:pPr>
            <a:r>
              <a:rPr lang="zh-CN" altLang="zh-CN" dirty="0"/>
              <a:t>在实验室完成程序的设计、实现；</a:t>
            </a:r>
            <a:endParaRPr lang="zh-CN" altLang="zh-CN" dirty="0"/>
          </a:p>
          <a:p>
            <a:pPr marL="800100" lvl="1" indent="-342900" algn="just">
              <a:lnSpc>
                <a:spcPct val="150000"/>
              </a:lnSpc>
              <a:buFont typeface="Wingdings" panose="05000000000000000000" pitchFamily="2" charset="2"/>
              <a:buChar char="ü"/>
            </a:pPr>
            <a:r>
              <a:rPr lang="zh-CN" altLang="zh-CN" dirty="0"/>
              <a:t>在实验室完成课程设计的报告；</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1979712" y="2564904"/>
            <a:ext cx="6038850" cy="706755"/>
          </a:xfrm>
          <a:prstGeom prst="rect">
            <a:avLst/>
          </a:prstGeom>
          <a:noFill/>
          <a:ln w="9525">
            <a:noFill/>
          </a:ln>
        </p:spPr>
        <p:txBody>
          <a:bodyPr wrap="square" anchor="t">
            <a:spAutoFit/>
          </a:bodyPr>
          <a:lstStyle/>
          <a:p>
            <a:pPr>
              <a:spcBef>
                <a:spcPct val="50000"/>
              </a:spcBef>
            </a:pPr>
            <a:r>
              <a:rPr lang="zh-CN" altLang="en-US" sz="4000" b="1" dirty="0">
                <a:solidFill>
                  <a:srgbClr val="FF0000"/>
                </a:solidFill>
                <a:latin typeface="宋体" panose="02010600030101010101" pitchFamily="2" charset="-122"/>
                <a:ea typeface="宋体" panose="02010600030101010101" pitchFamily="2" charset="-122"/>
              </a:rPr>
              <a:t>？</a:t>
            </a:r>
            <a:r>
              <a:rPr lang="en-US" altLang="zh-CN" sz="4000" b="1" dirty="0">
                <a:solidFill>
                  <a:srgbClr val="FF0000"/>
                </a:solidFill>
                <a:latin typeface="宋体" panose="02010600030101010101" pitchFamily="2" charset="-122"/>
                <a:ea typeface="宋体" panose="02010600030101010101" pitchFamily="2" charset="-122"/>
              </a:rPr>
              <a:t> </a:t>
            </a:r>
            <a:r>
              <a:rPr lang="zh-CN" altLang="en-US" sz="4000" b="1" dirty="0">
                <a:solidFill>
                  <a:srgbClr val="FF0000"/>
                </a:solidFill>
                <a:latin typeface="宋体" panose="02010600030101010101" pitchFamily="2" charset="-122"/>
                <a:ea typeface="宋体" panose="02010600030101010101" pitchFamily="2" charset="-122"/>
              </a:rPr>
              <a:t>问题提问、交流</a:t>
            </a:r>
            <a:r>
              <a:rPr lang="en-US" altLang="zh-CN" sz="4000" b="1" dirty="0">
                <a:solidFill>
                  <a:srgbClr val="FF0000"/>
                </a:solidFill>
                <a:latin typeface="宋体" panose="02010600030101010101" pitchFamily="2" charset="-122"/>
                <a:ea typeface="宋体" panose="02010600030101010101" pitchFamily="2" charset="-122"/>
              </a:rPr>
              <a:t>7</a:t>
            </a:r>
            <a:endParaRPr lang="en-US" altLang="zh-CN" sz="4000" b="1"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038850" cy="58477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1 </a:t>
            </a:r>
            <a:r>
              <a:rPr lang="zh-CN" altLang="en-US" sz="3200" b="1" dirty="0">
                <a:latin typeface="宋体" panose="02010600030101010101" pitchFamily="2" charset="-122"/>
                <a:ea typeface="宋体" panose="02010600030101010101" pitchFamily="2" charset="-122"/>
              </a:rPr>
              <a:t>目标</a:t>
            </a:r>
            <a:endParaRPr lang="zh-CN" altLang="en-US" sz="3200" b="1" dirty="0">
              <a:latin typeface="宋体" panose="02010600030101010101" pitchFamily="2" charset="-122"/>
              <a:ea typeface="宋体" panose="02010600030101010101" pitchFamily="2" charset="-122"/>
            </a:endParaRPr>
          </a:p>
        </p:txBody>
      </p:sp>
      <p:sp>
        <p:nvSpPr>
          <p:cNvPr id="2" name="矩形 1"/>
          <p:cNvSpPr/>
          <p:nvPr/>
        </p:nvSpPr>
        <p:spPr>
          <a:xfrm>
            <a:off x="683568" y="1340768"/>
            <a:ext cx="8136904" cy="3907790"/>
          </a:xfrm>
          <a:prstGeom prst="rect">
            <a:avLst/>
          </a:prstGeom>
        </p:spPr>
        <p:txBody>
          <a:bodyPr wrap="square">
            <a:spAutoFit/>
          </a:bodyPr>
          <a:lstStyle/>
          <a:p>
            <a:pPr>
              <a:lnSpc>
                <a:spcPct val="200000"/>
              </a:lnSpc>
            </a:pPr>
            <a:r>
              <a:rPr lang="zh-CN" altLang="en-US" sz="2800" b="1" dirty="0"/>
              <a:t>（1）</a:t>
            </a:r>
            <a:r>
              <a:rPr lang="zh-CN" altLang="zh-CN" sz="2800" b="1" dirty="0">
                <a:solidFill>
                  <a:srgbClr val="3333FF"/>
                </a:solidFill>
              </a:rPr>
              <a:t>综合运用</a:t>
            </a:r>
            <a:r>
              <a:rPr lang="zh-CN" altLang="zh-CN" sz="2800" dirty="0"/>
              <a:t>已学课程中的主要编程要素</a:t>
            </a:r>
            <a:endParaRPr lang="en-US" altLang="zh-CN" sz="2800" dirty="0"/>
          </a:p>
          <a:p>
            <a:pPr marL="914400" lvl="1" indent="-457200">
              <a:lnSpc>
                <a:spcPct val="200000"/>
              </a:lnSpc>
              <a:buFont typeface="Wingdings" panose="05000000000000000000" pitchFamily="2" charset="2"/>
              <a:buChar char="ü"/>
            </a:pPr>
            <a:r>
              <a:rPr lang="zh-CN" altLang="zh-CN" dirty="0"/>
              <a:t>如典型的数据类型与</a:t>
            </a:r>
            <a:r>
              <a:rPr lang="zh-CN" altLang="zh-CN" dirty="0"/>
              <a:t>程序控制结构；</a:t>
            </a:r>
            <a:endParaRPr lang="zh-CN" altLang="zh-CN" dirty="0"/>
          </a:p>
          <a:p>
            <a:pPr marL="914400" lvl="1" indent="-457200">
              <a:lnSpc>
                <a:spcPct val="200000"/>
              </a:lnSpc>
              <a:buFont typeface="Wingdings" panose="05000000000000000000" pitchFamily="2" charset="2"/>
              <a:buChar char="ü"/>
            </a:pPr>
            <a:r>
              <a:rPr lang="zh-CN" altLang="zh-CN" dirty="0"/>
              <a:t>常用的数据结构；</a:t>
            </a:r>
            <a:endParaRPr lang="en-US" altLang="zh-CN" dirty="0"/>
          </a:p>
          <a:p>
            <a:pPr marL="914400" lvl="1" indent="-457200">
              <a:lnSpc>
                <a:spcPct val="200000"/>
              </a:lnSpc>
              <a:buFont typeface="Wingdings" panose="05000000000000000000" pitchFamily="2" charset="2"/>
              <a:buChar char="ü"/>
            </a:pPr>
            <a:r>
              <a:rPr lang="zh-CN" altLang="zh-CN" dirty="0"/>
              <a:t>从先前实验课的单一针对性训练向多要素、多结构的综合应用训练转变。</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038850" cy="58477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1 </a:t>
            </a:r>
            <a:r>
              <a:rPr lang="zh-CN" altLang="en-US" sz="3200" b="1" dirty="0">
                <a:latin typeface="宋体" panose="02010600030101010101" pitchFamily="2" charset="-122"/>
                <a:ea typeface="宋体" panose="02010600030101010101" pitchFamily="2" charset="-122"/>
              </a:rPr>
              <a:t>目标</a:t>
            </a:r>
            <a:endParaRPr lang="zh-CN" altLang="en-US" sz="3200" b="1" dirty="0">
              <a:latin typeface="宋体" panose="02010600030101010101" pitchFamily="2" charset="-122"/>
              <a:ea typeface="宋体" panose="02010600030101010101" pitchFamily="2" charset="-122"/>
            </a:endParaRPr>
          </a:p>
        </p:txBody>
      </p:sp>
      <p:sp>
        <p:nvSpPr>
          <p:cNvPr id="2" name="矩形 1"/>
          <p:cNvSpPr/>
          <p:nvPr/>
        </p:nvSpPr>
        <p:spPr>
          <a:xfrm>
            <a:off x="683568" y="1340768"/>
            <a:ext cx="8136904" cy="3046731"/>
          </a:xfrm>
          <a:prstGeom prst="rect">
            <a:avLst/>
          </a:prstGeom>
        </p:spPr>
        <p:txBody>
          <a:bodyPr wrap="square">
            <a:spAutoFit/>
          </a:bodyPr>
          <a:lstStyle/>
          <a:p>
            <a:pPr>
              <a:lnSpc>
                <a:spcPct val="200000"/>
              </a:lnSpc>
            </a:pPr>
            <a:r>
              <a:rPr lang="zh-CN" altLang="en-US" sz="2800" b="1" dirty="0"/>
              <a:t>（</a:t>
            </a:r>
            <a:r>
              <a:rPr lang="en-US" altLang="zh-CN" sz="2800" b="1" dirty="0"/>
              <a:t>2</a:t>
            </a:r>
            <a:r>
              <a:rPr lang="zh-CN" altLang="en-US" sz="2800" b="1" dirty="0"/>
              <a:t>）</a:t>
            </a:r>
            <a:r>
              <a:rPr lang="zh-CN" altLang="en-US" sz="2800" dirty="0"/>
              <a:t>培养</a:t>
            </a:r>
            <a:r>
              <a:rPr lang="zh-CN" altLang="en-US" sz="2800" b="1" dirty="0">
                <a:solidFill>
                  <a:srgbClr val="3333FF"/>
                </a:solidFill>
              </a:rPr>
              <a:t>应用问题的求解</a:t>
            </a:r>
            <a:r>
              <a:rPr lang="zh-CN" altLang="en-US" sz="2800" dirty="0"/>
              <a:t>能力</a:t>
            </a:r>
            <a:endParaRPr lang="en-US" altLang="zh-CN" sz="2800" dirty="0"/>
          </a:p>
          <a:p>
            <a:pPr marL="914400" lvl="1" indent="-457200">
              <a:lnSpc>
                <a:spcPct val="200000"/>
              </a:lnSpc>
              <a:buFont typeface="Wingdings" panose="05000000000000000000" pitchFamily="2" charset="2"/>
              <a:buChar char="ü"/>
            </a:pPr>
            <a:r>
              <a:rPr lang="zh-CN" altLang="en-US" dirty="0"/>
              <a:t>对应用问题进行分析、数据抽象与建模、问题定义与功能划分、基础数据收集与测试用例构造等综合分析与表示能力</a:t>
            </a:r>
            <a:r>
              <a:rPr lang="zh-CN" altLang="en-US" b="1" dirty="0"/>
              <a:t>。</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038850" cy="58477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ea typeface="宋体" panose="02010600030101010101" pitchFamily="2" charset="-122"/>
              </a:rPr>
              <a:t>1 </a:t>
            </a:r>
            <a:r>
              <a:rPr lang="zh-CN" altLang="en-US" sz="3200" b="1" dirty="0">
                <a:latin typeface="宋体" panose="02010600030101010101" pitchFamily="2" charset="-122"/>
                <a:ea typeface="宋体" panose="02010600030101010101" pitchFamily="2" charset="-122"/>
              </a:rPr>
              <a:t>目标</a:t>
            </a:r>
            <a:endParaRPr lang="zh-CN" altLang="en-US" sz="3200" b="1" dirty="0">
              <a:latin typeface="宋体" panose="02010600030101010101" pitchFamily="2" charset="-122"/>
              <a:ea typeface="宋体" panose="02010600030101010101" pitchFamily="2" charset="-122"/>
            </a:endParaRPr>
          </a:p>
        </p:txBody>
      </p:sp>
      <p:sp>
        <p:nvSpPr>
          <p:cNvPr id="2" name="矩形 1"/>
          <p:cNvSpPr/>
          <p:nvPr/>
        </p:nvSpPr>
        <p:spPr>
          <a:xfrm>
            <a:off x="755447" y="980470"/>
            <a:ext cx="8136904" cy="4524059"/>
          </a:xfrm>
          <a:prstGeom prst="rect">
            <a:avLst/>
          </a:prstGeom>
        </p:spPr>
        <p:txBody>
          <a:bodyPr wrap="square">
            <a:spAutoFit/>
          </a:bodyPr>
          <a:lstStyle/>
          <a:p>
            <a:pPr>
              <a:lnSpc>
                <a:spcPct val="200000"/>
              </a:lnSpc>
            </a:pPr>
            <a:r>
              <a:rPr lang="zh-CN" altLang="en-US" sz="2800" b="1" dirty="0"/>
              <a:t>（</a:t>
            </a:r>
            <a:r>
              <a:rPr lang="en-US" altLang="zh-CN" sz="2800" b="1" dirty="0"/>
              <a:t>3</a:t>
            </a:r>
            <a:r>
              <a:rPr lang="zh-CN" altLang="en-US" sz="2800" b="1" dirty="0"/>
              <a:t>）</a:t>
            </a:r>
            <a:r>
              <a:rPr lang="zh-CN" altLang="en-US" sz="2800" dirty="0"/>
              <a:t>培养</a:t>
            </a:r>
            <a:r>
              <a:rPr lang="zh-CN" altLang="en-US" sz="2800" b="1" dirty="0">
                <a:solidFill>
                  <a:srgbClr val="3333FF"/>
                </a:solidFill>
              </a:rPr>
              <a:t>编程规范性</a:t>
            </a:r>
            <a:r>
              <a:rPr lang="zh-CN" altLang="en-US" sz="2800" dirty="0"/>
              <a:t>与</a:t>
            </a:r>
            <a:r>
              <a:rPr lang="zh-CN" altLang="en-US" sz="2800" b="1" dirty="0">
                <a:solidFill>
                  <a:srgbClr val="3333FF"/>
                </a:solidFill>
              </a:rPr>
              <a:t>工程化</a:t>
            </a:r>
            <a:r>
              <a:rPr lang="zh-CN" altLang="en-US" sz="2800" dirty="0"/>
              <a:t>素养</a:t>
            </a:r>
            <a:endParaRPr lang="en-US" altLang="zh-CN" sz="2800" dirty="0"/>
          </a:p>
          <a:p>
            <a:pPr marL="914400" lvl="1" indent="-457200">
              <a:lnSpc>
                <a:spcPct val="200000"/>
              </a:lnSpc>
              <a:buFont typeface="Wingdings" panose="05000000000000000000" pitchFamily="2" charset="2"/>
              <a:buChar char="ü"/>
            </a:pPr>
            <a:r>
              <a:rPr lang="zh-CN" altLang="en-US" dirty="0"/>
              <a:t>了解社会在日常运行、安全、发展等思政方面的情况</a:t>
            </a:r>
            <a:endParaRPr lang="en-US" altLang="zh-CN" dirty="0"/>
          </a:p>
          <a:p>
            <a:pPr marL="914400" lvl="1" indent="-457200">
              <a:lnSpc>
                <a:spcPct val="200000"/>
              </a:lnSpc>
              <a:buFont typeface="Wingdings" panose="05000000000000000000" pitchFamily="2" charset="2"/>
              <a:buChar char="ü"/>
            </a:pPr>
            <a:r>
              <a:rPr lang="zh-CN" altLang="en-US" dirty="0"/>
              <a:t>交流思路，求解问题，编制设计报告，初步体现工程化程序设计素养</a:t>
            </a:r>
            <a:endParaRPr lang="en-US" altLang="zh-CN" dirty="0"/>
          </a:p>
          <a:p>
            <a:pPr marL="914400" lvl="1" indent="-457200">
              <a:lnSpc>
                <a:spcPct val="200000"/>
              </a:lnSpc>
              <a:buFont typeface="Wingdings" panose="05000000000000000000" pitchFamily="2" charset="2"/>
              <a:buChar char="ü"/>
            </a:pPr>
            <a:r>
              <a:rPr lang="zh-CN" altLang="en-US" dirty="0"/>
              <a:t>体会科学家精神、工匠精神</a:t>
            </a:r>
            <a:endParaRPr lang="en-US" altLang="zh-CN" dirty="0"/>
          </a:p>
          <a:p>
            <a:pPr marL="914400" lvl="1" indent="-457200">
              <a:lnSpc>
                <a:spcPct val="200000"/>
              </a:lnSpc>
              <a:buFont typeface="Wingdings" panose="05000000000000000000" pitchFamily="2" charset="2"/>
              <a:buChar char="ü"/>
            </a:pPr>
            <a:r>
              <a:rPr lang="zh-CN" altLang="en-US" dirty="0"/>
              <a:t>收获</a:t>
            </a:r>
            <a:r>
              <a:rPr lang="zh-CN" altLang="en-US" dirty="0">
                <a:solidFill>
                  <a:srgbClr val="3333FF"/>
                </a:solidFill>
              </a:rPr>
              <a:t>工程思维</a:t>
            </a:r>
            <a:r>
              <a:rPr lang="zh-CN" altLang="en-US" dirty="0"/>
              <a:t>、</a:t>
            </a:r>
            <a:r>
              <a:rPr lang="zh-CN" altLang="en-US" dirty="0">
                <a:solidFill>
                  <a:srgbClr val="3333FF"/>
                </a:solidFill>
              </a:rPr>
              <a:t>设计思维</a:t>
            </a:r>
            <a:r>
              <a:rPr lang="zh-CN" altLang="en-US" dirty="0"/>
              <a:t>、</a:t>
            </a:r>
            <a:r>
              <a:rPr lang="zh-CN" altLang="en-US" dirty="0">
                <a:solidFill>
                  <a:srgbClr val="3333FF"/>
                </a:solidFill>
              </a:rPr>
              <a:t>综合思维</a:t>
            </a:r>
            <a:r>
              <a:rPr lang="zh-CN" altLang="en-US" dirty="0"/>
              <a:t>和</a:t>
            </a:r>
            <a:r>
              <a:rPr lang="zh-CN" altLang="en-US" dirty="0">
                <a:solidFill>
                  <a:srgbClr val="3333FF"/>
                </a:solidFill>
              </a:rPr>
              <a:t>创造思维</a:t>
            </a:r>
            <a:endParaRPr lang="zh-CN" altLang="en-US" dirty="0">
              <a:solidFill>
                <a:srgbClr val="3333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038850" cy="58477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rPr>
              <a:t>2</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任务</a:t>
            </a:r>
            <a:endParaRPr lang="zh-CN" altLang="en-US" sz="3200" b="1" dirty="0">
              <a:latin typeface="宋体" panose="02010600030101010101" pitchFamily="2" charset="-122"/>
              <a:ea typeface="宋体" panose="02010600030101010101" pitchFamily="2" charset="-122"/>
            </a:endParaRPr>
          </a:p>
        </p:txBody>
      </p:sp>
      <p:sp>
        <p:nvSpPr>
          <p:cNvPr id="2" name="矩形 1"/>
          <p:cNvSpPr/>
          <p:nvPr/>
        </p:nvSpPr>
        <p:spPr>
          <a:xfrm>
            <a:off x="683568" y="1340768"/>
            <a:ext cx="8136904" cy="3415030"/>
          </a:xfrm>
          <a:prstGeom prst="rect">
            <a:avLst/>
          </a:prstGeom>
        </p:spPr>
        <p:txBody>
          <a:bodyPr wrap="square">
            <a:spAutoFit/>
          </a:bodyPr>
          <a:lstStyle/>
          <a:p>
            <a:pPr indent="266700" algn="just">
              <a:lnSpc>
                <a:spcPct val="150000"/>
              </a:lnSpc>
            </a:pPr>
            <a:r>
              <a:rPr lang="zh-CN" altLang="zh-CN" b="1" dirty="0"/>
              <a:t>⑴</a:t>
            </a:r>
            <a:r>
              <a:rPr lang="zh-CN" altLang="zh-CN" dirty="0"/>
              <a:t>熟悉问题，了解问题背景及相关知识。（食堂</a:t>
            </a:r>
            <a:r>
              <a:rPr lang="zh-CN" altLang="zh-CN" dirty="0"/>
              <a:t>消费）</a:t>
            </a:r>
            <a:endParaRPr lang="zh-CN" altLang="zh-CN" dirty="0"/>
          </a:p>
          <a:p>
            <a:pPr indent="266700" algn="just">
              <a:lnSpc>
                <a:spcPct val="150000"/>
              </a:lnSpc>
            </a:pPr>
            <a:r>
              <a:rPr lang="zh-CN" altLang="zh-CN" b="1" dirty="0"/>
              <a:t>⑵</a:t>
            </a:r>
            <a:r>
              <a:rPr lang="zh-CN" altLang="zh-CN" b="1" dirty="0">
                <a:solidFill>
                  <a:srgbClr val="3333FF"/>
                </a:solidFill>
              </a:rPr>
              <a:t>需求分析</a:t>
            </a:r>
            <a:r>
              <a:rPr lang="zh-CN" altLang="zh-CN" dirty="0"/>
              <a:t>，对问题进行形式化表示。</a:t>
            </a:r>
            <a:endParaRPr lang="zh-CN" altLang="zh-CN" dirty="0"/>
          </a:p>
          <a:p>
            <a:pPr indent="266700" algn="just">
              <a:lnSpc>
                <a:spcPct val="150000"/>
              </a:lnSpc>
            </a:pPr>
            <a:r>
              <a:rPr lang="zh-CN" altLang="zh-CN" b="1" dirty="0"/>
              <a:t>⑶</a:t>
            </a:r>
            <a:r>
              <a:rPr lang="zh-CN" altLang="zh-CN" dirty="0"/>
              <a:t>系统设计，明确程序的模块结构，设计数据结构，设计主要求解算法。</a:t>
            </a:r>
            <a:endParaRPr lang="zh-CN" altLang="zh-CN" dirty="0"/>
          </a:p>
          <a:p>
            <a:pPr indent="266700" algn="just">
              <a:lnSpc>
                <a:spcPct val="150000"/>
              </a:lnSpc>
            </a:pPr>
            <a:r>
              <a:rPr lang="zh-CN" altLang="zh-CN" b="1" dirty="0"/>
              <a:t>⑷</a:t>
            </a:r>
            <a:r>
              <a:rPr lang="zh-CN" altLang="zh-CN" dirty="0"/>
              <a:t>程序实现与调试，编写程序安装与使用说明。（可运行的目标系统）</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038850" cy="58477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rPr>
              <a:t>2</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任务</a:t>
            </a:r>
            <a:endParaRPr lang="zh-CN" altLang="en-US" sz="3200" b="1" dirty="0">
              <a:latin typeface="宋体" panose="02010600030101010101" pitchFamily="2" charset="-122"/>
              <a:ea typeface="宋体" panose="02010600030101010101" pitchFamily="2" charset="-122"/>
            </a:endParaRPr>
          </a:p>
        </p:txBody>
      </p:sp>
      <p:sp>
        <p:nvSpPr>
          <p:cNvPr id="2" name="矩形 1"/>
          <p:cNvSpPr/>
          <p:nvPr/>
        </p:nvSpPr>
        <p:spPr>
          <a:xfrm>
            <a:off x="683568" y="1340768"/>
            <a:ext cx="8136904" cy="3815212"/>
          </a:xfrm>
          <a:prstGeom prst="rect">
            <a:avLst/>
          </a:prstGeom>
        </p:spPr>
        <p:txBody>
          <a:bodyPr wrap="square">
            <a:spAutoFit/>
          </a:bodyPr>
          <a:lstStyle/>
          <a:p>
            <a:pPr indent="266700" algn="just">
              <a:lnSpc>
                <a:spcPct val="150000"/>
              </a:lnSpc>
            </a:pPr>
            <a:r>
              <a:rPr lang="zh-CN" altLang="zh-CN" b="1" dirty="0"/>
              <a:t>⑸</a:t>
            </a:r>
            <a:r>
              <a:rPr lang="zh-CN" altLang="zh-CN" dirty="0"/>
              <a:t>程序测试，</a:t>
            </a:r>
            <a:r>
              <a:rPr lang="zh-CN" altLang="zh-CN" b="1" dirty="0">
                <a:solidFill>
                  <a:srgbClr val="3333FF"/>
                </a:solidFill>
              </a:rPr>
              <a:t>设计测试用例</a:t>
            </a:r>
            <a:r>
              <a:rPr lang="zh-CN" altLang="zh-CN" dirty="0"/>
              <a:t>对程序进行功能测试，性能测量及分析。</a:t>
            </a:r>
            <a:endParaRPr lang="zh-CN" altLang="zh-CN" dirty="0"/>
          </a:p>
          <a:p>
            <a:pPr indent="266700" algn="just">
              <a:lnSpc>
                <a:spcPct val="150000"/>
              </a:lnSpc>
            </a:pPr>
            <a:r>
              <a:rPr lang="zh-CN" altLang="zh-CN" b="1" dirty="0"/>
              <a:t>⑹</a:t>
            </a:r>
            <a:r>
              <a:rPr lang="zh-CN" altLang="zh-CN" dirty="0"/>
              <a:t>程序实现的</a:t>
            </a:r>
            <a:r>
              <a:rPr lang="zh-CN" altLang="zh-CN" b="1" dirty="0">
                <a:solidFill>
                  <a:srgbClr val="3333FF"/>
                </a:solidFill>
              </a:rPr>
              <a:t>扩展</a:t>
            </a:r>
            <a:r>
              <a:rPr lang="zh-CN" altLang="zh-CN" dirty="0"/>
              <a:t>，新增一些应用功能，对已有的算法进行优化。</a:t>
            </a:r>
            <a:endParaRPr lang="zh-CN" altLang="zh-CN" dirty="0"/>
          </a:p>
          <a:p>
            <a:pPr indent="266700" algn="just">
              <a:lnSpc>
                <a:spcPct val="150000"/>
              </a:lnSpc>
            </a:pPr>
            <a:r>
              <a:rPr lang="zh-CN" altLang="zh-CN" b="1" dirty="0"/>
              <a:t>⑺</a:t>
            </a:r>
            <a:r>
              <a:rPr lang="zh-CN" altLang="zh-CN" dirty="0"/>
              <a:t>设计总结，按规范化要求撰写“综合程序设计”课程设计报告。</a:t>
            </a:r>
            <a:endParaRPr lang="zh-CN" altLang="zh-CN" dirty="0"/>
          </a:p>
          <a:p>
            <a:pPr indent="266700" algn="just">
              <a:lnSpc>
                <a:spcPct val="150000"/>
              </a:lnSpc>
            </a:pP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800" b="1" dirty="0">
                <a:solidFill>
                  <a:srgbClr val="009900"/>
                </a:solidFill>
              </a:rPr>
            </a:fld>
            <a:endParaRPr lang="en-US" altLang="zh-CN" sz="1800" b="1" dirty="0">
              <a:solidFill>
                <a:srgbClr val="009900"/>
              </a:solidFill>
            </a:endParaRPr>
          </a:p>
        </p:txBody>
      </p:sp>
      <p:sp>
        <p:nvSpPr>
          <p:cNvPr id="37890" name="Text Box 4"/>
          <p:cNvSpPr txBox="1"/>
          <p:nvPr/>
        </p:nvSpPr>
        <p:spPr>
          <a:xfrm>
            <a:off x="252730" y="473075"/>
            <a:ext cx="6038850" cy="584775"/>
          </a:xfrm>
          <a:prstGeom prst="rect">
            <a:avLst/>
          </a:prstGeom>
          <a:noFill/>
          <a:ln w="9525">
            <a:noFill/>
          </a:ln>
        </p:spPr>
        <p:txBody>
          <a:bodyPr wrap="square" anchor="t">
            <a:spAutoFit/>
          </a:bodyPr>
          <a:lstStyle/>
          <a:p>
            <a:pPr>
              <a:spcBef>
                <a:spcPct val="50000"/>
              </a:spcBef>
            </a:pPr>
            <a:r>
              <a:rPr lang="en-US" altLang="zh-CN" sz="3200" b="1" dirty="0">
                <a:latin typeface="宋体" panose="02010600030101010101" pitchFamily="2" charset="-122"/>
              </a:rPr>
              <a:t>2</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任务</a:t>
            </a:r>
            <a:endParaRPr lang="zh-CN" altLang="en-US" sz="3200" b="1" dirty="0">
              <a:latin typeface="宋体" panose="02010600030101010101" pitchFamily="2" charset="-122"/>
              <a:ea typeface="宋体" panose="02010600030101010101" pitchFamily="2" charset="-122"/>
            </a:endParaRPr>
          </a:p>
        </p:txBody>
      </p:sp>
      <p:sp>
        <p:nvSpPr>
          <p:cNvPr id="2" name="矩形 1"/>
          <p:cNvSpPr/>
          <p:nvPr/>
        </p:nvSpPr>
        <p:spPr>
          <a:xfrm>
            <a:off x="683568" y="1340768"/>
            <a:ext cx="8136904" cy="4431030"/>
          </a:xfrm>
          <a:prstGeom prst="rect">
            <a:avLst/>
          </a:prstGeom>
        </p:spPr>
        <p:txBody>
          <a:bodyPr wrap="square">
            <a:spAutoFit/>
          </a:bodyPr>
          <a:lstStyle/>
          <a:p>
            <a:pPr indent="266700" algn="just">
              <a:lnSpc>
                <a:spcPct val="150000"/>
              </a:lnSpc>
            </a:pPr>
            <a:r>
              <a:rPr lang="zh-CN" altLang="zh-CN" b="1" dirty="0"/>
              <a:t>⑻</a:t>
            </a:r>
            <a:r>
              <a:rPr lang="zh-CN" altLang="zh-CN" dirty="0"/>
              <a:t>成果提交：</a:t>
            </a:r>
            <a:endParaRPr lang="en-US" altLang="zh-CN" dirty="0"/>
          </a:p>
          <a:p>
            <a:pPr marL="342900" indent="-342900" algn="just">
              <a:lnSpc>
                <a:spcPct val="150000"/>
              </a:lnSpc>
              <a:buFont typeface="Wingdings" panose="05000000000000000000" pitchFamily="2" charset="2"/>
              <a:buChar char="ü"/>
            </a:pPr>
            <a:r>
              <a:rPr lang="zh-CN" altLang="zh-CN" dirty="0"/>
              <a:t>演示所实现的系统，讲解整体思路和实现、</a:t>
            </a:r>
            <a:r>
              <a:rPr lang="zh-CN" altLang="zh-CN" dirty="0"/>
              <a:t>测试情况；</a:t>
            </a:r>
            <a:endParaRPr lang="en-US" altLang="zh-CN" dirty="0"/>
          </a:p>
          <a:p>
            <a:pPr marL="342900" indent="-342900" algn="just">
              <a:lnSpc>
                <a:spcPct val="150000"/>
              </a:lnSpc>
              <a:buFont typeface="Wingdings" panose="05000000000000000000" pitchFamily="2" charset="2"/>
              <a:buChar char="ü"/>
            </a:pPr>
            <a:r>
              <a:rPr lang="zh-CN" altLang="zh-CN" dirty="0"/>
              <a:t>打包程序</a:t>
            </a:r>
            <a:r>
              <a:rPr lang="zh-CN" altLang="zh-CN" dirty="0">
                <a:solidFill>
                  <a:srgbClr val="3333FF"/>
                </a:solidFill>
              </a:rPr>
              <a:t>源代码</a:t>
            </a:r>
            <a:r>
              <a:rPr lang="en-US" altLang="zh-CN" dirty="0">
                <a:solidFill>
                  <a:srgbClr val="3333FF"/>
                </a:solidFill>
              </a:rPr>
              <a:t>/</a:t>
            </a:r>
            <a:r>
              <a:rPr lang="zh-CN" altLang="zh-CN" dirty="0">
                <a:solidFill>
                  <a:srgbClr val="3333FF"/>
                </a:solidFill>
              </a:rPr>
              <a:t>工程文件</a:t>
            </a:r>
            <a:r>
              <a:rPr lang="zh-CN" altLang="zh-CN" dirty="0"/>
              <a:t>、可独立运行的</a:t>
            </a:r>
            <a:r>
              <a:rPr lang="zh-CN" altLang="zh-CN" dirty="0">
                <a:solidFill>
                  <a:srgbClr val="3333FF"/>
                </a:solidFill>
              </a:rPr>
              <a:t>可执行程序</a:t>
            </a:r>
            <a:r>
              <a:rPr lang="zh-CN" altLang="zh-CN" dirty="0"/>
              <a:t>、简要程序安装和使用</a:t>
            </a:r>
            <a:r>
              <a:rPr lang="zh-CN" altLang="zh-CN" dirty="0">
                <a:solidFill>
                  <a:srgbClr val="3333FF"/>
                </a:solidFill>
              </a:rPr>
              <a:t>说明</a:t>
            </a:r>
            <a:r>
              <a:rPr lang="zh-CN" altLang="zh-CN" dirty="0"/>
              <a:t>及“综合程序设计”课程设计</a:t>
            </a:r>
            <a:r>
              <a:rPr lang="zh-CN" altLang="zh-CN" dirty="0">
                <a:solidFill>
                  <a:srgbClr val="3333FF"/>
                </a:solidFill>
              </a:rPr>
              <a:t>报告电子版</a:t>
            </a:r>
            <a:r>
              <a:rPr lang="zh-CN" altLang="zh-CN" dirty="0"/>
              <a:t>，规范命名</a:t>
            </a:r>
            <a:r>
              <a:rPr lang="zh-CN" altLang="en-US" dirty="0"/>
              <a:t>；</a:t>
            </a:r>
            <a:endParaRPr lang="en-US" altLang="zh-CN" dirty="0"/>
          </a:p>
          <a:p>
            <a:pPr marL="342900" indent="-342900" algn="just">
              <a:lnSpc>
                <a:spcPct val="150000"/>
              </a:lnSpc>
              <a:buFont typeface="Wingdings" panose="05000000000000000000" pitchFamily="2" charset="2"/>
              <a:buChar char="ü"/>
            </a:pPr>
            <a:r>
              <a:rPr lang="zh-CN" altLang="zh-CN" dirty="0"/>
              <a:t>将设计报告</a:t>
            </a:r>
            <a:r>
              <a:rPr lang="zh-CN" altLang="zh-CN" dirty="0">
                <a:solidFill>
                  <a:srgbClr val="3333FF"/>
                </a:solidFill>
              </a:rPr>
              <a:t>双面</a:t>
            </a:r>
            <a:r>
              <a:rPr lang="zh-CN" altLang="zh-CN" dirty="0"/>
              <a:t>打印按班级</a:t>
            </a:r>
            <a:r>
              <a:rPr lang="zh-CN" altLang="zh-CN" dirty="0">
                <a:solidFill>
                  <a:srgbClr val="3333FF"/>
                </a:solidFill>
              </a:rPr>
              <a:t>集体</a:t>
            </a:r>
            <a:r>
              <a:rPr lang="zh-CN" altLang="zh-CN" dirty="0"/>
              <a:t>提交。</a:t>
            </a:r>
            <a:endParaRPr lang="zh-CN" altLang="zh-CN" dirty="0"/>
          </a:p>
          <a:p>
            <a:pPr indent="266700" algn="just">
              <a:lnSpc>
                <a:spcPct val="150000"/>
              </a:lnSpc>
            </a:pPr>
            <a:endParaRPr lang="zh-CN" altLang="zh-CN" dirty="0"/>
          </a:p>
          <a:p>
            <a:pPr indent="266700" algn="just">
              <a:lnSpc>
                <a:spcPct val="150000"/>
              </a:lnSpc>
            </a:pPr>
            <a:endParaRPr lang="zh-CN" altLang="en-US" sz="2000" dirty="0"/>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92595762-bebe-4757-adfd-2cf316a4d1f3}"/>
</p:tagLst>
</file>

<file path=ppt/tags/tag3.xml><?xml version="1.0" encoding="utf-8"?>
<p:tagLst xmlns:p="http://schemas.openxmlformats.org/presentationml/2006/main">
  <p:tag name="KSO_WM_UNIT_TABLE_BEAUTIFY" val="smartTable{15f5e06d-4dfc-41a7-8d33-af0ac2a19207}"/>
</p:tagLst>
</file>

<file path=ppt/tags/tag4.xml><?xml version="1.0" encoding="utf-8"?>
<p:tagLst xmlns:p="http://schemas.openxmlformats.org/presentationml/2006/main">
  <p:tag name="KSO_WM_UNIT_TABLE_BEAUTIFY" val="smartTable{f2395eb0-e769-4b6d-a759-035da6a3e96a}"/>
</p:tagLst>
</file>

<file path=ppt/tags/tag5.xml><?xml version="1.0" encoding="utf-8"?>
<p:tagLst xmlns:p="http://schemas.openxmlformats.org/presentationml/2006/main">
  <p:tag name="KSO_WM_UNIT_TABLE_BEAUTIFY" val="smartTable{4ed460e7-23b4-4c7d-a8e7-d24101963d58}"/>
</p:tagLst>
</file>

<file path=ppt/tags/tag6.xml><?xml version="1.0" encoding="utf-8"?>
<p:tagLst xmlns:p="http://schemas.openxmlformats.org/presentationml/2006/main">
  <p:tag name="KSO_WM_UNIT_TABLE_BEAUTIFY" val="smartTable{ebd9be7a-0c19-4ecd-8af8-f234bc79454c}"/>
</p:tagLst>
</file>

<file path=ppt/tags/tag7.xml><?xml version="1.0" encoding="utf-8"?>
<p:tagLst xmlns:p="http://schemas.openxmlformats.org/presentationml/2006/main">
  <p:tag name="KSO_WM_UNIT_TABLE_BEAUTIFY" val="smartTable{5cfc9b90-1c32-4ada-abb7-dc065eb68d36}"/>
</p:tagLst>
</file>

<file path=ppt/tags/tag8.xml><?xml version="1.0" encoding="utf-8"?>
<p:tagLst xmlns:p="http://schemas.openxmlformats.org/presentationml/2006/main">
  <p:tag name="KSO_WM_UNIT_TABLE_BEAUTIFY" val="smartTable{5bb836b5-9225-4fb3-83ff-8ad1e6d261f3}"/>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CC0066"/>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4121</Words>
  <Application>WPS 演示</Application>
  <PresentationFormat>全屏显示(4:3)</PresentationFormat>
  <Paragraphs>351</Paragraphs>
  <Slides>33</Slides>
  <Notes>39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52" baseType="lpstr">
      <vt:lpstr>Arial</vt:lpstr>
      <vt:lpstr>宋体</vt:lpstr>
      <vt:lpstr>Wingdings</vt:lpstr>
      <vt:lpstr>Tahoma</vt:lpstr>
      <vt:lpstr>Times New Roman</vt:lpstr>
      <vt:lpstr>楷体_GB2312</vt:lpstr>
      <vt:lpstr>新宋体</vt:lpstr>
      <vt:lpstr>PMingLiU</vt:lpstr>
      <vt:lpstr>黑体</vt:lpstr>
      <vt:lpstr>微软雅黑</vt:lpstr>
      <vt:lpstr>Arial Unicode MS</vt:lpstr>
      <vt:lpstr>等线</vt:lpstr>
      <vt:lpstr>Wingdings</vt:lpstr>
      <vt:lpstr>仿宋</vt:lpstr>
      <vt:lpstr>Calibri</vt:lpstr>
      <vt:lpstr>MingLiU-ExtB</vt:lpstr>
      <vt:lpstr>Blends</vt:lpstr>
      <vt:lpstr>Visio.Drawing.15</vt:lpstr>
      <vt:lpstr>Visio.Drawing.15</vt:lpstr>
      <vt:lpstr>综合程序设计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山路6808</cp:lastModifiedBy>
  <cp:revision>155</cp:revision>
  <dcterms:created xsi:type="dcterms:W3CDTF">2006-07-11T01:51:00Z</dcterms:created>
  <dcterms:modified xsi:type="dcterms:W3CDTF">2021-12-21T02:56:59Z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4E6BCDBCF8D1464F9CB05FF6DFF78ED7</vt:lpwstr>
  </property>
</Properties>
</file>