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97" r:id="rId4"/>
    <p:sldId id="295" r:id="rId5"/>
    <p:sldId id="296" r:id="rId6"/>
    <p:sldId id="265" r:id="rId7"/>
    <p:sldId id="267" r:id="rId8"/>
    <p:sldId id="299" r:id="rId9"/>
    <p:sldId id="268" r:id="rId10"/>
    <p:sldId id="302" r:id="rId11"/>
    <p:sldId id="303" r:id="rId12"/>
    <p:sldId id="316" r:id="rId13"/>
    <p:sldId id="304" r:id="rId14"/>
    <p:sldId id="271" r:id="rId15"/>
    <p:sldId id="306" r:id="rId16"/>
    <p:sldId id="307" r:id="rId17"/>
    <p:sldId id="309" r:id="rId18"/>
    <p:sldId id="308" r:id="rId19"/>
    <p:sldId id="310" r:id="rId20"/>
    <p:sldId id="337" r:id="rId21"/>
    <p:sldId id="311" r:id="rId22"/>
    <p:sldId id="317" r:id="rId23"/>
    <p:sldId id="318" r:id="rId24"/>
    <p:sldId id="319" r:id="rId25"/>
    <p:sldId id="320" r:id="rId26"/>
    <p:sldId id="321" r:id="rId27"/>
    <p:sldId id="315" r:id="rId28"/>
    <p:sldId id="322" r:id="rId29"/>
    <p:sldId id="323" r:id="rId30"/>
    <p:sldId id="324" r:id="rId31"/>
    <p:sldId id="312" r:id="rId32"/>
    <p:sldId id="313" r:id="rId33"/>
    <p:sldId id="326" r:id="rId34"/>
    <p:sldId id="325" r:id="rId35"/>
    <p:sldId id="272" r:id="rId36"/>
    <p:sldId id="327" r:id="rId37"/>
    <p:sldId id="329" r:id="rId38"/>
    <p:sldId id="330" r:id="rId39"/>
    <p:sldId id="331" r:id="rId40"/>
    <p:sldId id="333" r:id="rId41"/>
    <p:sldId id="334" r:id="rId42"/>
    <p:sldId id="335" r:id="rId43"/>
    <p:sldId id="336" r:id="rId44"/>
    <p:sldId id="294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551"/>
  </p:normalViewPr>
  <p:slideViewPr>
    <p:cSldViewPr snapToGrid="0" snapToObjects="1">
      <p:cViewPr varScale="1">
        <p:scale>
          <a:sx n="100" d="100"/>
          <a:sy n="10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3FAA6-80D1-9442-92C4-A8153A2D9741}" type="datetimeFigureOut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A751-43D0-2044-8E86-DD350FBB6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949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0:30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2567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6278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3428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7913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675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8258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2310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2480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4862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250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88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554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8980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9815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0440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8026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5411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8809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77646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1310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6284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720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43119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Heuristic: Lazy, Short-Sighted</a:t>
            </a:r>
          </a:p>
          <a:p>
            <a:r>
              <a:rPr kumimoji="1" lang="en-US" altLang="zh-TW" dirty="0" smtClean="0"/>
              <a:t>16:00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6517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3856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2257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027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34725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08248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912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5644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Temporary</a:t>
            </a:r>
            <a:r>
              <a:rPr kumimoji="1" lang="en-US" altLang="zh-TW" baseline="0" dirty="0" smtClean="0"/>
              <a:t> Records</a:t>
            </a:r>
          </a:p>
          <a:p>
            <a:r>
              <a:rPr kumimoji="1" lang="en-US" altLang="zh-TW" baseline="0" dirty="0" smtClean="0"/>
              <a:t>45:00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612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Prime: Intuitive, CPUs</a:t>
            </a:r>
          </a:p>
          <a:p>
            <a:r>
              <a:rPr kumimoji="1" lang="en-US" altLang="zh-TW" dirty="0" smtClean="0"/>
              <a:t>Binary:</a:t>
            </a:r>
            <a:r>
              <a:rPr kumimoji="1" lang="en-US" altLang="zh-TW" baseline="0" dirty="0" smtClean="0"/>
              <a:t> Abstract, ASICs</a:t>
            </a:r>
          </a:p>
          <a:p>
            <a:r>
              <a:rPr kumimoji="1" lang="en-US" altLang="zh-TW" baseline="0" dirty="0" smtClean="0"/>
              <a:t>571: Less Works, Military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Observe Topics</a:t>
            </a:r>
          </a:p>
          <a:p>
            <a:r>
              <a:rPr kumimoji="1" lang="en-US" altLang="zh-TW" baseline="0" dirty="0" smtClean="0"/>
              <a:t>5:00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88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Upgrade</a:t>
            </a:r>
            <a:r>
              <a:rPr kumimoji="1" lang="en-US" altLang="zh-TW" baseline="0" dirty="0" smtClean="0"/>
              <a:t> Protocols</a:t>
            </a:r>
          </a:p>
          <a:p>
            <a:r>
              <a:rPr kumimoji="1" lang="en-US" altLang="zh-TW" baseline="0" dirty="0" smtClean="0"/>
              <a:t>EC Group</a:t>
            </a:r>
          </a:p>
          <a:p>
            <a:r>
              <a:rPr kumimoji="1" lang="en-US" altLang="zh-TW" dirty="0" smtClean="0"/>
              <a:t>ECDLP</a:t>
            </a:r>
          </a:p>
          <a:p>
            <a:r>
              <a:rPr kumimoji="1" lang="en-US" altLang="zh-TW" dirty="0" smtClean="0"/>
              <a:t>7:00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926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300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Omit Y</a:t>
            </a:r>
          </a:p>
          <a:p>
            <a:r>
              <a:rPr kumimoji="1" lang="en-US" altLang="zh-TW" dirty="0" smtClean="0"/>
              <a:t>Steps: 11, 11</a:t>
            </a:r>
          </a:p>
          <a:p>
            <a:r>
              <a:rPr kumimoji="1" lang="en-US" altLang="zh-TW" dirty="0" smtClean="0"/>
              <a:t>Registers: 7, 6</a:t>
            </a:r>
          </a:p>
          <a:p>
            <a:r>
              <a:rPr kumimoji="1" lang="en-US" altLang="zh-TW" dirty="0" smtClean="0"/>
              <a:t>Out-of-Place</a:t>
            </a:r>
          </a:p>
          <a:p>
            <a:r>
              <a:rPr kumimoji="1" lang="en-US" altLang="zh-TW" dirty="0" smtClean="0"/>
              <a:t>10:00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46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Omit Y</a:t>
            </a:r>
          </a:p>
          <a:p>
            <a:r>
              <a:rPr kumimoji="1" lang="en-US" altLang="zh-TW" dirty="0" smtClean="0"/>
              <a:t>Steps: 11, 11</a:t>
            </a:r>
          </a:p>
          <a:p>
            <a:r>
              <a:rPr kumimoji="1" lang="en-US" altLang="zh-TW" dirty="0" smtClean="0"/>
              <a:t>Registers: 7, 6</a:t>
            </a:r>
          </a:p>
          <a:p>
            <a:r>
              <a:rPr kumimoji="1" lang="en-US" altLang="zh-TW" dirty="0" smtClean="0"/>
              <a:t>Out-of-Place</a:t>
            </a:r>
          </a:p>
          <a:p>
            <a:r>
              <a:rPr kumimoji="1" lang="en-US" altLang="zh-TW" dirty="0" smtClean="0"/>
              <a:t>10:00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1076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Omit Y</a:t>
            </a:r>
          </a:p>
          <a:p>
            <a:r>
              <a:rPr kumimoji="1" lang="en-US" altLang="zh-TW" dirty="0" smtClean="0"/>
              <a:t>Steps: 11, 11</a:t>
            </a:r>
          </a:p>
          <a:p>
            <a:r>
              <a:rPr kumimoji="1" lang="en-US" altLang="zh-TW" dirty="0" smtClean="0"/>
              <a:t>Registers: 7, 6</a:t>
            </a:r>
          </a:p>
          <a:p>
            <a:r>
              <a:rPr kumimoji="1" lang="en-US" altLang="zh-TW" dirty="0" smtClean="0"/>
              <a:t>Out-of-Place</a:t>
            </a:r>
          </a:p>
          <a:p>
            <a:r>
              <a:rPr kumimoji="1" lang="en-US" altLang="zh-TW" dirty="0" smtClean="0"/>
              <a:t>10:00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995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AD7C-8FE7-D04C-A927-C678FB49C7F2}" type="datetime1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03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152A-F8DA-BB49-896B-FDB19FA52161}" type="datetime1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859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9C6-5E76-A54D-ACF6-D7D6CA549B0A}" type="datetime1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23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16DE-548F-A54D-8004-9FA0E2AEBD43}" type="datetime1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32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4E6F-4F3C-A44A-94CD-66BDD4E92705}" type="datetime1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088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08C4-D3B4-C24D-B5BA-426586DA4895}" type="datetime1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08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621-2301-3D41-95F4-0919B83F8607}" type="datetime1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355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810F-F32E-BB45-A38B-A18422214C1F}" type="datetime1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913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CA97-CD01-374F-820B-5F61625C30D2}" type="datetime1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14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103-0786-1A4E-A22E-505ADDB8B4DA}" type="datetime1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056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2C1-4B2D-0740-BF61-5CBF660708F8}" type="datetime1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234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0C52-D0DE-FF43-9D45-F53B2F5B765A}" type="datetime1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464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ncise/zedboard-hwswcodesign-exampl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ip_documentation/ug761_axi_reference_guide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6/driver-api/dmaengine/clien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ip_documentation/axi_dma/v7_1/pg021_axi_dma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234617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perez77/xilinx_axidm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remytrimble/ezdma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 DMA</a:t>
            </a:r>
            <a:br>
              <a:rPr kumimoji="1" lang="en-US" altLang="zh-TW" b="1" dirty="0" smtClean="0"/>
            </a:br>
            <a:endParaRPr kumimoji="1"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Yu-Tang Liu</a:t>
            </a:r>
          </a:p>
          <a:p>
            <a:r>
              <a:rPr kumimoji="1" lang="en-US" altLang="zh-TW" dirty="0" smtClean="0"/>
              <a:t>Advisor: Chen-</a:t>
            </a:r>
            <a:r>
              <a:rPr kumimoji="1" lang="en-US" altLang="zh-TW" dirty="0" err="1" smtClean="0"/>
              <a:t>Mou</a:t>
            </a:r>
            <a:r>
              <a:rPr kumimoji="1" lang="en-US" altLang="zh-TW" dirty="0" smtClean="0"/>
              <a:t> Cheng, Ph.D.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15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Example[1]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Boot Linux by SD Card</a:t>
            </a:r>
          </a:p>
          <a:p>
            <a:pPr lvl="1"/>
            <a:r>
              <a:rPr kumimoji="1" lang="en-US" altLang="zh-TW" dirty="0" smtClean="0"/>
              <a:t>Two partition</a:t>
            </a:r>
          </a:p>
          <a:p>
            <a:pPr marL="457200" lvl="1" indent="0">
              <a:buNone/>
            </a:pPr>
            <a:endParaRPr kumimoji="1" lang="en-US" altLang="zh-TW" dirty="0" smtClean="0"/>
          </a:p>
          <a:p>
            <a:r>
              <a:rPr kumimoji="1" lang="en-US" altLang="zh-TW" dirty="0" smtClean="0"/>
              <a:t>1st Partition Files</a:t>
            </a:r>
            <a:endParaRPr kumimoji="1" lang="en-US" altLang="zh-TW" dirty="0"/>
          </a:p>
          <a:p>
            <a:pPr lvl="1"/>
            <a:r>
              <a:rPr kumimoji="1" lang="en-US" altLang="zh-TW" dirty="0" err="1" smtClean="0"/>
              <a:t>BOOT.bin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FSBL + </a:t>
            </a:r>
            <a:r>
              <a:rPr kumimoji="1" lang="en-US" altLang="zh-TW" dirty="0" err="1" smtClean="0"/>
              <a:t>bitstream</a:t>
            </a:r>
            <a:r>
              <a:rPr kumimoji="1" lang="en-US" altLang="zh-TW" dirty="0" smtClean="0"/>
              <a:t> + u-boot</a:t>
            </a:r>
          </a:p>
          <a:p>
            <a:pPr lvl="1"/>
            <a:r>
              <a:rPr kumimoji="1" lang="en-US" altLang="zh-TW" dirty="0" smtClean="0"/>
              <a:t>uEnv.txt</a:t>
            </a:r>
          </a:p>
          <a:p>
            <a:pPr lvl="1"/>
            <a:r>
              <a:rPr kumimoji="1" lang="en-US" altLang="zh-TW" dirty="0" err="1" smtClean="0"/>
              <a:t>uImage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uramdisk.image.gz</a:t>
            </a:r>
          </a:p>
          <a:p>
            <a:pPr lvl="1"/>
            <a:r>
              <a:rPr kumimoji="1" lang="en-US" altLang="zh-TW" dirty="0" err="1" smtClean="0"/>
              <a:t>devicetree.dtb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10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45" y="235615"/>
            <a:ext cx="6440398" cy="648586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[1</a:t>
            </a:r>
            <a:r>
              <a:rPr lang="en-US" altLang="zh-TW" sz="1000" dirty="0"/>
              <a:t>] </a:t>
            </a:r>
            <a:r>
              <a:rPr lang="en-US" altLang="zh-TW" sz="1000" dirty="0" err="1" smtClean="0"/>
              <a:t>zedboard</a:t>
            </a:r>
            <a:r>
              <a:rPr lang="en-US" altLang="zh-TW" sz="1000" dirty="0" smtClean="0"/>
              <a:t>-</a:t>
            </a:r>
            <a:r>
              <a:rPr lang="en-US" altLang="zh-TW" sz="1000" dirty="0" err="1" smtClean="0"/>
              <a:t>hwswcodesign</a:t>
            </a:r>
            <a:r>
              <a:rPr lang="en-US" altLang="zh-TW" sz="1000" dirty="0" smtClean="0"/>
              <a:t>-example </a:t>
            </a:r>
            <a:r>
              <a:rPr lang="en-US" altLang="zh-TW" sz="1000" i="1" dirty="0" smtClean="0"/>
              <a:t>URL </a:t>
            </a:r>
            <a:r>
              <a:rPr lang="en-US" altLang="zh-TW" sz="1000" i="1" dirty="0" smtClean="0">
                <a:hlinkClick r:id="rId4"/>
              </a:rPr>
              <a:t>https://github.com/concise/zedboard-hwswcodesign-example</a:t>
            </a:r>
            <a:r>
              <a:rPr lang="en-US" altLang="zh-TW" sz="1000" i="1" dirty="0" smtClean="0"/>
              <a:t> .</a:t>
            </a:r>
            <a:endParaRPr lang="en-US" altLang="zh-TW" sz="1000" dirty="0" smtClean="0"/>
          </a:p>
          <a:p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93387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Device Tree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Non Coverable Device</a:t>
            </a:r>
          </a:p>
          <a:p>
            <a:r>
              <a:rPr kumimoji="1" lang="en-US" altLang="zh-TW" dirty="0" smtClean="0"/>
              <a:t>Old Linux </a:t>
            </a:r>
          </a:p>
          <a:p>
            <a:pPr lvl="1"/>
            <a:r>
              <a:rPr kumimoji="1" lang="en-US" altLang="zh-TW" dirty="0" smtClean="0"/>
              <a:t>Hard Coded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New Linux </a:t>
            </a:r>
          </a:p>
          <a:p>
            <a:pPr lvl="1"/>
            <a:r>
              <a:rPr kumimoji="1" lang="en-US" altLang="zh-TW" dirty="0" smtClean="0"/>
              <a:t>Device Tree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449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97" y="1227748"/>
            <a:ext cx="9970866" cy="435133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635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Linux on FPGA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UIO Driver</a:t>
            </a:r>
          </a:p>
          <a:p>
            <a:r>
              <a:rPr kumimoji="1" lang="en-US" altLang="zh-TW" dirty="0" smtClean="0"/>
              <a:t>Custom IP and DMA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49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UIO Driver[]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Suitable</a:t>
            </a:r>
          </a:p>
          <a:p>
            <a:pPr lvl="1"/>
            <a:r>
              <a:rPr kumimoji="1" lang="en-US" altLang="zh-TW" dirty="0" smtClean="0"/>
              <a:t>The device has </a:t>
            </a:r>
            <a:r>
              <a:rPr kumimoji="1" lang="en-US" altLang="zh-TW" dirty="0"/>
              <a:t>m</a:t>
            </a:r>
            <a:r>
              <a:rPr kumimoji="1" lang="en-US" altLang="zh-TW" dirty="0" smtClean="0"/>
              <a:t>emory that can mapped and can be controlled by writing to this memory.</a:t>
            </a:r>
          </a:p>
          <a:p>
            <a:pPr lvl="1"/>
            <a:r>
              <a:rPr lang="en-US" altLang="zh-TW" dirty="0" smtClean="0"/>
              <a:t>The device usually </a:t>
            </a:r>
            <a:r>
              <a:rPr lang="en-US" altLang="zh-TW" dirty="0"/>
              <a:t>generates </a:t>
            </a:r>
            <a:r>
              <a:rPr lang="en-US" altLang="zh-TW" dirty="0" smtClean="0"/>
              <a:t>interrupt.</a:t>
            </a:r>
            <a:endParaRPr kumimoji="1" lang="en-US" altLang="zh-TW" dirty="0" smtClean="0"/>
          </a:p>
          <a:p>
            <a:pPr lvl="1"/>
            <a:r>
              <a:rPr lang="en-US" altLang="zh-TW" dirty="0"/>
              <a:t>The device does not fit into one of the standard kernel subsystems</a:t>
            </a:r>
            <a:r>
              <a:rPr lang="en-US" altLang="zh-TW" dirty="0" smtClean="0"/>
              <a:t>.</a:t>
            </a:r>
          </a:p>
          <a:p>
            <a:pPr marL="457200" lvl="1" indent="0">
              <a:buNone/>
            </a:pPr>
            <a:endParaRPr kumimoji="1" lang="en-US" altLang="zh-TW" dirty="0" smtClean="0"/>
          </a:p>
          <a:p>
            <a:r>
              <a:rPr kumimoji="1" lang="en-US" altLang="zh-TW" dirty="0" smtClean="0"/>
              <a:t>About UIO</a:t>
            </a:r>
          </a:p>
          <a:p>
            <a:pPr lvl="1"/>
            <a:r>
              <a:rPr kumimoji="1" lang="en-US" altLang="zh-TW" dirty="0"/>
              <a:t>M</a:t>
            </a:r>
            <a:r>
              <a:rPr kumimoji="1" lang="en-US" altLang="zh-TW" dirty="0" smtClean="0"/>
              <a:t>ain part of driver is developed in </a:t>
            </a:r>
            <a:r>
              <a:rPr kumimoji="1" lang="en-US" altLang="zh-TW" dirty="0" err="1" smtClean="0"/>
              <a:t>userspace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en-US" altLang="zh-TW" dirty="0" smtClean="0"/>
              <a:t>Driver won’t crash the kernel.</a:t>
            </a:r>
          </a:p>
          <a:p>
            <a:pPr lvl="1"/>
            <a:r>
              <a:rPr kumimoji="1" lang="en-US" altLang="zh-TW" dirty="0" smtClean="0"/>
              <a:t>Update driver don’t need recompile kernel.</a:t>
            </a:r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[2] </a:t>
            </a:r>
            <a:r>
              <a:rPr lang="en-US" altLang="zh-TW" sz="1000" dirty="0" smtClean="0"/>
              <a:t>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</a:t>
            </a:r>
            <a:r>
              <a:rPr lang="en-US" altLang="zh-TW" sz="1000" i="1" dirty="0" smtClean="0"/>
              <a:t>.</a:t>
            </a:r>
          </a:p>
          <a:p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48895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 Kernel Device Driver                UIO  Driver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15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4851400" cy="37528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00" y="1690689"/>
            <a:ext cx="4699000" cy="37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Linux on FPGA</a:t>
            </a:r>
          </a:p>
          <a:p>
            <a:r>
              <a:rPr kumimoji="1" lang="en-US" altLang="zh-TW" dirty="0" smtClean="0"/>
              <a:t>UIO Driver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Custom IP and DMA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52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Register Types</a:t>
            </a:r>
          </a:p>
          <a:p>
            <a:pPr lvl="2"/>
            <a:r>
              <a:rPr kumimoji="1" lang="en-US" altLang="zh-TW" dirty="0" smtClean="0"/>
              <a:t>Full</a:t>
            </a:r>
          </a:p>
          <a:p>
            <a:pPr lvl="2"/>
            <a:r>
              <a:rPr kumimoji="1" lang="en-US" altLang="zh-TW" dirty="0" smtClean="0"/>
              <a:t>Lite</a:t>
            </a:r>
          </a:p>
          <a:p>
            <a:pPr lvl="2"/>
            <a:r>
              <a:rPr kumimoji="1" lang="en-US" altLang="zh-TW" dirty="0" smtClean="0"/>
              <a:t>Stream</a:t>
            </a:r>
          </a:p>
          <a:p>
            <a:pPr marL="914400" lvl="2" indent="0">
              <a:buNone/>
            </a:pP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AXI4 Bus </a:t>
            </a:r>
            <a:r>
              <a:rPr kumimoji="1" lang="en-US" altLang="zh-TW" dirty="0" smtClean="0"/>
              <a:t>Interface[3]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AXI4</a:t>
            </a:r>
          </a:p>
          <a:p>
            <a:pPr lvl="2"/>
            <a:r>
              <a:rPr kumimoji="1" lang="en-US" altLang="zh-TW" dirty="0" smtClean="0"/>
              <a:t>AXI4-Lite</a:t>
            </a:r>
          </a:p>
          <a:p>
            <a:pPr lvl="2"/>
            <a:r>
              <a:rPr kumimoji="1" lang="en-US" altLang="zh-TW" dirty="0" smtClean="0"/>
              <a:t>AXI4-Stream</a:t>
            </a:r>
          </a:p>
          <a:p>
            <a:pPr lvl="1"/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[3] AXI </a:t>
            </a:r>
            <a:r>
              <a:rPr lang="en-US" altLang="zh-TW" sz="1000" dirty="0" err="1" smtClean="0"/>
              <a:t>Referenct</a:t>
            </a:r>
            <a:r>
              <a:rPr lang="en-US" altLang="zh-TW" sz="1000" dirty="0" smtClean="0"/>
              <a:t> Guide </a:t>
            </a:r>
            <a:r>
              <a:rPr lang="en-US" altLang="zh-TW" sz="1000" i="1" dirty="0" smtClean="0"/>
              <a:t>URL </a:t>
            </a:r>
            <a:r>
              <a:rPr lang="en-US" altLang="zh-TW" sz="1000" i="1" dirty="0" smtClean="0">
                <a:hlinkClick r:id="rId3"/>
              </a:rPr>
              <a:t>https://www.xilinx.com/support/documentation/ip_documentation/ug761_axi_reference_guide.pdf</a:t>
            </a:r>
            <a:r>
              <a:rPr lang="en-US" altLang="zh-TW" sz="1000" i="1" dirty="0" smtClean="0"/>
              <a:t> .</a:t>
            </a:r>
          </a:p>
          <a:p>
            <a:endParaRPr lang="en-US" altLang="zh-TW" sz="1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96988"/>
            <a:ext cx="5590651" cy="487997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281792" y="4323805"/>
            <a:ext cx="67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-&gt;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281791" y="4684440"/>
            <a:ext cx="67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-&gt;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801291" y="4458060"/>
            <a:ext cx="1496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UIO Driver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84041" y="5019743"/>
            <a:ext cx="67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-&gt;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04" y="5019743"/>
            <a:ext cx="413179" cy="41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4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  <p:bldP spid="13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Custom Stream IP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18</a:t>
            </a:fld>
            <a:endParaRPr kumimoji="1"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74" y="1235535"/>
            <a:ext cx="6899249" cy="512081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956313" y="2014330"/>
            <a:ext cx="1656522" cy="4134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592747" y="3949148"/>
            <a:ext cx="2054835" cy="1876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00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DMA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Direct Memory Access</a:t>
            </a:r>
          </a:p>
          <a:p>
            <a:pPr lvl="1"/>
            <a:r>
              <a:rPr kumimoji="1" lang="en-US" altLang="zh-TW" dirty="0" smtClean="0"/>
              <a:t>Moving data without CPU</a:t>
            </a:r>
          </a:p>
          <a:p>
            <a:pPr lvl="1"/>
            <a:r>
              <a:rPr kumimoji="1" lang="en-US" altLang="zh-TW" dirty="0" smtClean="0"/>
              <a:t>DMA Controller</a:t>
            </a:r>
          </a:p>
          <a:p>
            <a:r>
              <a:rPr kumimoji="1" lang="en-US" altLang="zh-TW" dirty="0" smtClean="0"/>
              <a:t>Usage</a:t>
            </a:r>
          </a:p>
          <a:p>
            <a:pPr lvl="1"/>
            <a:r>
              <a:rPr kumimoji="1" lang="en-US" altLang="zh-TW" dirty="0" smtClean="0"/>
              <a:t>Data Address(Physical)</a:t>
            </a:r>
          </a:p>
          <a:p>
            <a:pPr lvl="1"/>
            <a:r>
              <a:rPr kumimoji="1" lang="en-US" altLang="zh-TW" dirty="0" smtClean="0"/>
              <a:t>Data Length</a:t>
            </a:r>
          </a:p>
          <a:p>
            <a:pPr lvl="1"/>
            <a:r>
              <a:rPr kumimoji="1" lang="en-US" altLang="zh-TW" dirty="0" smtClean="0"/>
              <a:t>Destination Address(Physical)</a:t>
            </a:r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19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22" y="365125"/>
            <a:ext cx="4998025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Linux on FPGA</a:t>
            </a:r>
          </a:p>
          <a:p>
            <a:r>
              <a:rPr kumimoji="1" lang="en-US" altLang="zh-TW" dirty="0" smtClean="0"/>
              <a:t>UIO Driver</a:t>
            </a:r>
          </a:p>
          <a:p>
            <a:r>
              <a:rPr kumimoji="1" lang="en-US" altLang="zh-TW" dirty="0" smtClean="0"/>
              <a:t>Custom IP and DMA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6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DMA Engine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Linux Kernel API[4]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Request Slave Channel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Set Channel Parameter</a:t>
            </a:r>
          </a:p>
          <a:p>
            <a:pPr lvl="1"/>
            <a:r>
              <a:rPr lang="en-US" altLang="zh-TW" dirty="0"/>
              <a:t>Get a descriptor for transaction</a:t>
            </a:r>
            <a:endParaRPr kumimoji="1" lang="en-US" altLang="zh-TW" dirty="0" smtClean="0"/>
          </a:p>
          <a:p>
            <a:pPr lvl="1"/>
            <a:r>
              <a:rPr lang="en-US" altLang="zh-TW" dirty="0"/>
              <a:t>Submit the </a:t>
            </a:r>
            <a:r>
              <a:rPr lang="en-US" altLang="zh-TW" dirty="0" smtClean="0"/>
              <a:t>transaction</a:t>
            </a:r>
          </a:p>
          <a:p>
            <a:pPr lvl="1"/>
            <a:r>
              <a:rPr lang="en-US" altLang="zh-TW" dirty="0"/>
              <a:t>Issue pending requests and wait for callback notification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20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[4] DMA Engine API Guide </a:t>
            </a:r>
            <a:r>
              <a:rPr lang="en-US" altLang="zh-TW" sz="1000" i="1" dirty="0" smtClean="0"/>
              <a:t>URL </a:t>
            </a:r>
            <a:r>
              <a:rPr lang="en-US" altLang="zh-TW" sz="1000" i="1" dirty="0" smtClean="0">
                <a:hlinkClick r:id="rId3"/>
              </a:rPr>
              <a:t>https://www.kernel.org/doc/html/v4.16/driver-api/dmaengine/client.html</a:t>
            </a:r>
            <a:r>
              <a:rPr lang="en-US" altLang="zh-TW" sz="1000" i="1" dirty="0" smtClean="0"/>
              <a:t> </a:t>
            </a:r>
            <a:r>
              <a:rPr lang="en-US" altLang="zh-TW" sz="1000" i="1" dirty="0" smtClean="0"/>
              <a:t>.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136910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Linux on FPGA</a:t>
            </a:r>
          </a:p>
          <a:p>
            <a:r>
              <a:rPr kumimoji="1" lang="en-US" altLang="zh-TW" dirty="0" smtClean="0"/>
              <a:t>UIO Driver</a:t>
            </a:r>
          </a:p>
          <a:p>
            <a:r>
              <a:rPr kumimoji="1" lang="en-US" altLang="zh-TW" dirty="0" smtClean="0"/>
              <a:t>Custom IP and DMA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49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AXI4/Lite 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EX:OpenCores-tinyAES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dirty="0" err="1" smtClean="0"/>
              <a:t>Devicetree</a:t>
            </a:r>
            <a:r>
              <a:rPr kumimoji="1" lang="en-US" altLang="zh-TW" dirty="0" smtClean="0"/>
              <a:t> node</a:t>
            </a:r>
          </a:p>
          <a:p>
            <a:pPr lvl="1"/>
            <a:r>
              <a:rPr kumimoji="1" lang="en-US" altLang="zh-TW" dirty="0" smtClean="0"/>
              <a:t>compatible</a:t>
            </a:r>
          </a:p>
          <a:p>
            <a:pPr lvl="1"/>
            <a:r>
              <a:rPr kumimoji="1" lang="en-US" altLang="zh-TW" dirty="0" err="1" smtClean="0"/>
              <a:t>reg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Interrupts</a:t>
            </a:r>
          </a:p>
          <a:p>
            <a:r>
              <a:rPr kumimoji="1" lang="en-US" altLang="zh-TW" dirty="0" smtClean="0"/>
              <a:t>uEnv.txt</a:t>
            </a:r>
          </a:p>
          <a:p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22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05" y="2447061"/>
            <a:ext cx="4647619" cy="15238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1" y="5036534"/>
            <a:ext cx="10058400" cy="10249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91045" y="2664069"/>
            <a:ext cx="1512277" cy="29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247183" y="4970584"/>
            <a:ext cx="1512277" cy="29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18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AXI4/Lite 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UIO Node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UIO Memory Address</a:t>
            </a:r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86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AXI4/Lite 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Code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270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AXI4/Lite 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Result</a:t>
            </a:r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28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Observation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Device </a:t>
            </a:r>
            <a:r>
              <a:rPr kumimoji="1" lang="en-US" altLang="zh-TW" dirty="0" smtClean="0"/>
              <a:t>Node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Program</a:t>
            </a:r>
          </a:p>
          <a:p>
            <a:pPr lvl="1"/>
            <a:r>
              <a:rPr kumimoji="1" lang="en-US" altLang="zh-TW" dirty="0"/>
              <a:t>User-space without </a:t>
            </a:r>
            <a:r>
              <a:rPr kumimoji="1" lang="en-US" altLang="zh-TW" dirty="0" smtClean="0"/>
              <a:t>Root</a:t>
            </a:r>
          </a:p>
          <a:p>
            <a:pPr lvl="1"/>
            <a:r>
              <a:rPr kumimoji="1" lang="en-US" altLang="zh-TW" dirty="0" smtClean="0"/>
              <a:t>UIO Usage</a:t>
            </a:r>
          </a:p>
          <a:p>
            <a:pPr lvl="2"/>
            <a:r>
              <a:rPr kumimoji="1" lang="en-US" altLang="zh-TW" dirty="0"/>
              <a:t>open() , </a:t>
            </a:r>
            <a:r>
              <a:rPr kumimoji="1" lang="en-US" altLang="zh-TW" dirty="0" err="1"/>
              <a:t>mmap</a:t>
            </a:r>
            <a:r>
              <a:rPr kumimoji="1" lang="en-US" altLang="zh-TW" dirty="0"/>
              <a:t>()</a:t>
            </a:r>
          </a:p>
          <a:p>
            <a:pPr lvl="2"/>
            <a:r>
              <a:rPr kumimoji="1" lang="en-US" altLang="zh-TW" dirty="0"/>
              <a:t>Value Assignment</a:t>
            </a:r>
          </a:p>
          <a:p>
            <a:pPr lvl="2"/>
            <a:endParaRPr kumimoji="1" lang="en-US" altLang="zh-TW" dirty="0"/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26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75" y="1581219"/>
            <a:ext cx="6832136" cy="462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 DMA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Device Node</a:t>
            </a:r>
          </a:p>
          <a:p>
            <a:pPr lvl="1"/>
            <a:r>
              <a:rPr kumimoji="1" lang="en-US" altLang="zh-TW" dirty="0" smtClean="0"/>
              <a:t>Virtual Device Node</a:t>
            </a:r>
          </a:p>
          <a:p>
            <a:pPr lvl="1"/>
            <a:r>
              <a:rPr kumimoji="1" lang="en-US" altLang="zh-TW" dirty="0" smtClean="0"/>
              <a:t>No Memory Address, Length</a:t>
            </a:r>
          </a:p>
          <a:p>
            <a:pPr lvl="1"/>
            <a:r>
              <a:rPr kumimoji="1" lang="en-US" altLang="zh-TW" dirty="0" smtClean="0"/>
              <a:t>No interrupt</a:t>
            </a:r>
          </a:p>
          <a:p>
            <a:pPr lvl="1"/>
            <a:r>
              <a:rPr kumimoji="1" lang="en-US" altLang="zh-TW" dirty="0" smtClean="0"/>
              <a:t>DMA </a:t>
            </a:r>
            <a:r>
              <a:rPr kumimoji="1" lang="en-US" altLang="zh-TW" dirty="0" err="1" smtClean="0"/>
              <a:t>Informations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27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3" y="4489415"/>
            <a:ext cx="4585115" cy="11802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52" y="1528570"/>
            <a:ext cx="6832136" cy="462769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09492" y="3437791"/>
            <a:ext cx="3578470" cy="2623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292470" y="4897315"/>
            <a:ext cx="2751992" cy="211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292470" y="5263784"/>
            <a:ext cx="2751992" cy="211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609492" y="3159307"/>
            <a:ext cx="1292470" cy="211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9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 DMA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Program</a:t>
            </a:r>
          </a:p>
          <a:p>
            <a:pPr lvl="1"/>
            <a:r>
              <a:rPr kumimoji="1" lang="en-US" altLang="zh-TW" dirty="0" smtClean="0"/>
              <a:t>User-space without Root</a:t>
            </a:r>
          </a:p>
          <a:p>
            <a:pPr lvl="2"/>
            <a:r>
              <a:rPr kumimoji="1" lang="en-US" altLang="zh-TW" dirty="0" smtClean="0"/>
              <a:t>Control the DMA Controller directly</a:t>
            </a:r>
          </a:p>
          <a:p>
            <a:pPr lvl="2"/>
            <a:r>
              <a:rPr kumimoji="1" lang="en-US" altLang="zh-TW" dirty="0" smtClean="0"/>
              <a:t>Virtual Memory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r>
              <a:rPr kumimoji="1" lang="en-US" altLang="zh-TW" dirty="0"/>
              <a:t>UIO </a:t>
            </a:r>
            <a:r>
              <a:rPr kumimoji="1" lang="en-US" altLang="zh-TW" dirty="0" smtClean="0"/>
              <a:t>Usage</a:t>
            </a:r>
          </a:p>
          <a:p>
            <a:pPr lvl="2"/>
            <a:r>
              <a:rPr kumimoji="1" lang="en-US" altLang="zh-TW" dirty="0" smtClean="0"/>
              <a:t> How to send transaction?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28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051" y="2646486"/>
            <a:ext cx="410674" cy="4106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23" y="2388519"/>
            <a:ext cx="4508490" cy="291342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467723" y="5067300"/>
            <a:ext cx="4066927" cy="234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6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 DMA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AXI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DMA[5]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S2MM-Channel</a:t>
            </a:r>
          </a:p>
          <a:p>
            <a:pPr lvl="2"/>
            <a:r>
              <a:rPr kumimoji="1" lang="en-US" altLang="zh-TW" dirty="0" smtClean="0"/>
              <a:t>Steam To Memory Map</a:t>
            </a:r>
          </a:p>
          <a:p>
            <a:pPr lvl="1"/>
            <a:r>
              <a:rPr kumimoji="1" lang="en-US" altLang="zh-TW" dirty="0" smtClean="0"/>
              <a:t>MM2S-Channel</a:t>
            </a:r>
          </a:p>
          <a:p>
            <a:pPr lvl="2"/>
            <a:r>
              <a:rPr kumimoji="1" lang="en-US" altLang="zh-TW" dirty="0" smtClean="0"/>
              <a:t>Memory Map To Steam</a:t>
            </a:r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29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AXI DMA </a:t>
            </a:r>
            <a:r>
              <a:rPr lang="en-US" altLang="zh-TW" sz="1000" i="1" dirty="0" smtClean="0"/>
              <a:t>URL </a:t>
            </a:r>
            <a:r>
              <a:rPr lang="en-US" altLang="zh-TW" sz="1000" i="1" dirty="0" smtClean="0">
                <a:hlinkClick r:id="rId3"/>
              </a:rPr>
              <a:t>https://www.xilinx.com/support/documentation/ip_documentation/axi_dma/v7_1/pg021_axi_dma.pdf</a:t>
            </a:r>
            <a:r>
              <a:rPr lang="en-US" altLang="zh-TW" sz="1000" i="1" dirty="0" smtClean="0"/>
              <a:t> </a:t>
            </a:r>
            <a:r>
              <a:rPr lang="en-US" altLang="zh-TW" sz="1000" i="1" dirty="0" smtClean="0"/>
              <a:t>.</a:t>
            </a:r>
            <a:endParaRPr lang="en-US" altLang="zh-TW" sz="1000" dirty="0"/>
          </a:p>
          <a:p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1668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kumimoji="1" lang="en-US" altLang="zh-TW" dirty="0" smtClean="0"/>
              <a:t>Linux on FPGA</a:t>
            </a:r>
          </a:p>
          <a:p>
            <a:r>
              <a:rPr kumimoji="1" lang="en-US" altLang="zh-TW" dirty="0" smtClean="0"/>
              <a:t>UIO Driver</a:t>
            </a:r>
          </a:p>
          <a:p>
            <a:r>
              <a:rPr kumimoji="1" lang="en-US" altLang="zh-TW" dirty="0" smtClean="0"/>
              <a:t>Custom IP and DMA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4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Linux UIO Driver for AXI DMA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File Operation </a:t>
            </a:r>
          </a:p>
          <a:p>
            <a:pPr lvl="1"/>
            <a:r>
              <a:rPr lang="en-US" altLang="zh-TW" dirty="0" smtClean="0"/>
              <a:t>Only open(), </a:t>
            </a:r>
            <a:r>
              <a:rPr lang="en-US" altLang="zh-TW" dirty="0" err="1" smtClean="0"/>
              <a:t>mmap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smtClean="0"/>
              <a:t>UIO read(),write()</a:t>
            </a:r>
          </a:p>
          <a:p>
            <a:pPr lvl="1"/>
            <a:r>
              <a:rPr lang="en-US" altLang="zh-TW" dirty="0" smtClean="0"/>
              <a:t>Interrupt control</a:t>
            </a:r>
          </a:p>
          <a:p>
            <a:pPr lvl="1"/>
            <a:r>
              <a:rPr lang="en-US" altLang="zh-TW" dirty="0" smtClean="0"/>
              <a:t>Function parameters</a:t>
            </a:r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30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68" y="1690688"/>
            <a:ext cx="2799666" cy="472224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90" y="1372453"/>
            <a:ext cx="4452819" cy="535871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813760" y="3867144"/>
            <a:ext cx="321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+mj-lt"/>
              </a:rPr>
              <a:t>uio_read</a:t>
            </a:r>
            <a:r>
              <a:rPr lang="en-US" altLang="zh-TW" dirty="0" smtClean="0">
                <a:latin typeface="+mj-lt"/>
              </a:rPr>
              <a:t>(</a:t>
            </a:r>
            <a:r>
              <a:rPr lang="en-US" altLang="zh-TW" dirty="0" err="1" smtClean="0">
                <a:latin typeface="+mj-lt"/>
              </a:rPr>
              <a:t>filep</a:t>
            </a:r>
            <a:r>
              <a:rPr lang="en-US" altLang="zh-TW" dirty="0" smtClean="0">
                <a:latin typeface="+mj-lt"/>
              </a:rPr>
              <a:t>, </a:t>
            </a:r>
            <a:r>
              <a:rPr lang="en-US" altLang="zh-TW" dirty="0" err="1" smtClean="0">
                <a:latin typeface="+mj-lt"/>
              </a:rPr>
              <a:t>buf</a:t>
            </a:r>
            <a:r>
              <a:rPr lang="en-US" altLang="zh-TW" dirty="0" smtClean="0">
                <a:latin typeface="+mj-lt"/>
              </a:rPr>
              <a:t>, count, </a:t>
            </a:r>
            <a:r>
              <a:rPr lang="en-US" altLang="zh-TW" dirty="0" err="1" smtClean="0">
                <a:latin typeface="+mj-lt"/>
              </a:rPr>
              <a:t>ppos</a:t>
            </a:r>
            <a:r>
              <a:rPr lang="en-US" altLang="zh-TW" dirty="0" smtClean="0">
                <a:latin typeface="+mj-lt"/>
              </a:rPr>
              <a:t>)</a:t>
            </a:r>
          </a:p>
          <a:p>
            <a:r>
              <a:rPr lang="en-US" altLang="zh-TW" dirty="0" err="1" smtClean="0">
                <a:latin typeface="+mj-lt"/>
              </a:rPr>
              <a:t>uio_write</a:t>
            </a:r>
            <a:r>
              <a:rPr lang="en-US" altLang="zh-TW" dirty="0" smtClean="0">
                <a:latin typeface="+mj-lt"/>
              </a:rPr>
              <a:t>(</a:t>
            </a:r>
            <a:r>
              <a:rPr lang="en-US" altLang="zh-TW" dirty="0" err="1" smtClean="0">
                <a:latin typeface="+mj-lt"/>
              </a:rPr>
              <a:t>filep</a:t>
            </a:r>
            <a:r>
              <a:rPr lang="en-US" altLang="zh-TW" dirty="0" smtClean="0">
                <a:latin typeface="+mj-lt"/>
              </a:rPr>
              <a:t>, </a:t>
            </a:r>
            <a:r>
              <a:rPr lang="en-US" altLang="zh-TW" dirty="0" err="1" smtClean="0">
                <a:latin typeface="+mj-lt"/>
              </a:rPr>
              <a:t>buf</a:t>
            </a:r>
            <a:r>
              <a:rPr lang="en-US" altLang="zh-TW" dirty="0" smtClean="0">
                <a:latin typeface="+mj-lt"/>
              </a:rPr>
              <a:t>, count, </a:t>
            </a:r>
            <a:r>
              <a:rPr lang="en-US" altLang="zh-TW" dirty="0" err="1" smtClean="0">
                <a:latin typeface="+mj-lt"/>
              </a:rPr>
              <a:t>ppos</a:t>
            </a:r>
            <a:r>
              <a:rPr lang="en-US" altLang="zh-TW" dirty="0" smtClean="0">
                <a:latin typeface="+mj-lt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634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UIO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31</a:t>
            </a:fld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42" y="0"/>
            <a:ext cx="9325646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17323" y="4440115"/>
            <a:ext cx="817685" cy="360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96662" y="3420208"/>
            <a:ext cx="817685" cy="360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9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UDMA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32</a:t>
            </a:fld>
            <a:endParaRPr kumimoji="1"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62" y="-8792"/>
            <a:ext cx="6993820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Linux UIO Driver for AXI DMA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DMA Issues</a:t>
            </a:r>
          </a:p>
          <a:p>
            <a:pPr lvl="1"/>
            <a:r>
              <a:rPr lang="en-US" altLang="zh-TW" dirty="0" smtClean="0"/>
              <a:t>Continuous Memory</a:t>
            </a:r>
          </a:p>
          <a:p>
            <a:pPr lvl="2"/>
            <a:r>
              <a:rPr lang="en-US" altLang="zh-TW" dirty="0" smtClean="0"/>
              <a:t>CMA</a:t>
            </a:r>
          </a:p>
          <a:p>
            <a:pPr lvl="2"/>
            <a:r>
              <a:rPr lang="en-US" altLang="zh-TW" dirty="0" smtClean="0"/>
              <a:t>Scatter-Gather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Scatterlist</a:t>
            </a:r>
            <a:r>
              <a:rPr lang="en-US" altLang="zh-TW" dirty="0" smtClean="0"/>
              <a:t>[6]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Cache Coherency</a:t>
            </a:r>
          </a:p>
          <a:p>
            <a:pPr lvl="2"/>
            <a:r>
              <a:rPr lang="en-US" altLang="zh-TW" dirty="0" smtClean="0"/>
              <a:t>Cache Flush</a:t>
            </a:r>
          </a:p>
          <a:p>
            <a:pPr lvl="2"/>
            <a:r>
              <a:rPr lang="en-US" altLang="zh-TW" dirty="0" smtClean="0"/>
              <a:t>Cache </a:t>
            </a:r>
            <a:r>
              <a:rPr lang="en-US" altLang="zh-TW" dirty="0" err="1" smtClean="0"/>
              <a:t>Invalidable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33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59" y="1757362"/>
            <a:ext cx="4876800" cy="47815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[6] </a:t>
            </a:r>
            <a:r>
              <a:rPr lang="en-US" altLang="zh-TW" sz="1000" dirty="0" err="1" smtClean="0"/>
              <a:t>Scatterlist</a:t>
            </a:r>
            <a:r>
              <a:rPr lang="en-US" altLang="zh-TW" sz="1000" dirty="0" smtClean="0"/>
              <a:t> Chaining </a:t>
            </a:r>
            <a:r>
              <a:rPr lang="en-US" altLang="zh-TW" sz="1000" i="1" dirty="0" smtClean="0"/>
              <a:t>URL </a:t>
            </a:r>
            <a:r>
              <a:rPr lang="en-US" altLang="zh-TW" sz="1000" i="1" dirty="0" smtClean="0">
                <a:hlinkClick r:id="rId3"/>
              </a:rPr>
              <a:t>https://lwn.net/Articles/234617/</a:t>
            </a:r>
            <a:r>
              <a:rPr lang="en-US" altLang="zh-TW" sz="1000" i="1" dirty="0" smtClean="0"/>
              <a:t> </a:t>
            </a:r>
            <a:r>
              <a:rPr lang="en-US" altLang="zh-TW" sz="1000" i="1" dirty="0" smtClean="0"/>
              <a:t>.</a:t>
            </a:r>
            <a:endParaRPr lang="en-US" altLang="zh-TW" sz="1000" dirty="0"/>
          </a:p>
          <a:p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131891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UDMA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34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122" y="143809"/>
            <a:ext cx="2297074" cy="62125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516" y="600635"/>
            <a:ext cx="5046964" cy="54326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51998" y="587361"/>
            <a:ext cx="2333931" cy="5311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4034" y="2008094"/>
            <a:ext cx="2338413" cy="2537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7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35</a:t>
            </a:fld>
            <a:endParaRPr kumimoji="1"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298" y="322750"/>
            <a:ext cx="7857902" cy="62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 DMA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EX:OpenCores-tinyAES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/>
              <a:t>with </a:t>
            </a:r>
            <a:r>
              <a:rPr kumimoji="1" lang="en-US" altLang="zh-TW" dirty="0" smtClean="0"/>
              <a:t>DMA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UIO Node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UIO Memory Address</a:t>
            </a:r>
          </a:p>
          <a:p>
            <a:pPr lvl="1"/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394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AXI4/Lite 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Code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96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AXI4/Lite 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Result</a:t>
            </a:r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84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Linux on FPGA</a:t>
            </a:r>
          </a:p>
          <a:p>
            <a:r>
              <a:rPr kumimoji="1" lang="en-US" altLang="zh-TW" dirty="0" smtClean="0"/>
              <a:t>UIO Driver</a:t>
            </a:r>
          </a:p>
          <a:p>
            <a:r>
              <a:rPr kumimoji="1" lang="en-US" altLang="zh-TW" dirty="0" smtClean="0"/>
              <a:t>Custom IP and DMA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4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5561" y="2905431"/>
            <a:ext cx="8507361" cy="141584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We want to develop software to control our custom IP with UIO driver in Linux on FPGA.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64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Experimental Results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Other DMA Kernel Drivers </a:t>
            </a:r>
          </a:p>
          <a:p>
            <a:pPr lvl="1"/>
            <a:r>
              <a:rPr kumimoji="1" lang="en-US" altLang="zh-TW" dirty="0" err="1" smtClean="0"/>
              <a:t>xilinx_axidma</a:t>
            </a:r>
            <a:r>
              <a:rPr kumimoji="1" lang="en-US" altLang="zh-TW" dirty="0" smtClean="0"/>
              <a:t>[7]   </a:t>
            </a:r>
            <a:r>
              <a:rPr kumimoji="1" lang="en-US" altLang="zh-TW" dirty="0" smtClean="0"/>
              <a:t>-&gt;CMA</a:t>
            </a:r>
          </a:p>
          <a:p>
            <a:pPr lvl="1"/>
            <a:r>
              <a:rPr kumimoji="1" lang="en-US" altLang="zh-TW" dirty="0" err="1" smtClean="0"/>
              <a:t>ezdma</a:t>
            </a:r>
            <a:r>
              <a:rPr kumimoji="1" lang="en-US" altLang="zh-TW" dirty="0" smtClean="0"/>
              <a:t>[8]                </a:t>
            </a:r>
            <a:r>
              <a:rPr kumimoji="1" lang="en-US" altLang="zh-TW" dirty="0" smtClean="0"/>
              <a:t>-&gt; Scatter-Gather</a:t>
            </a:r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40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[7] </a:t>
            </a:r>
            <a:r>
              <a:rPr lang="en-US" altLang="zh-TW" sz="1000" dirty="0" err="1" smtClean="0"/>
              <a:t>xilinx_axidma</a:t>
            </a:r>
            <a:r>
              <a:rPr lang="en-US" altLang="zh-TW" sz="1000" dirty="0" smtClean="0"/>
              <a:t> driver </a:t>
            </a:r>
            <a:r>
              <a:rPr lang="en-US" altLang="zh-TW" sz="1000" i="1" dirty="0" smtClean="0"/>
              <a:t>URL </a:t>
            </a:r>
            <a:r>
              <a:rPr lang="en-US" altLang="zh-TW" sz="1000" i="1" dirty="0" smtClean="0">
                <a:hlinkClick r:id="rId3"/>
              </a:rPr>
              <a:t>https://github.com/bperez77/xilinx_axidma</a:t>
            </a:r>
            <a:r>
              <a:rPr lang="en-US" altLang="zh-TW" sz="1000" i="1" dirty="0" smtClean="0"/>
              <a:t>.</a:t>
            </a:r>
            <a:endParaRPr lang="en-US" altLang="zh-TW" sz="1000" dirty="0"/>
          </a:p>
          <a:p>
            <a:r>
              <a:rPr lang="en-US" altLang="zh-TW" sz="1000" dirty="0" smtClean="0"/>
              <a:t>[8] </a:t>
            </a:r>
            <a:r>
              <a:rPr lang="en-US" altLang="zh-TW" sz="1000" dirty="0" err="1" smtClean="0"/>
              <a:t>ezdma</a:t>
            </a:r>
            <a:r>
              <a:rPr lang="en-US" altLang="zh-TW" sz="1000" dirty="0" smtClean="0"/>
              <a:t> driver </a:t>
            </a:r>
            <a:r>
              <a:rPr lang="en-US" altLang="zh-TW" sz="1000" i="1" dirty="0"/>
              <a:t>URL </a:t>
            </a:r>
            <a:r>
              <a:rPr lang="en-US" altLang="zh-TW" sz="1000" i="1" dirty="0" smtClean="0">
                <a:hlinkClick r:id="rId4"/>
              </a:rPr>
              <a:t>https://github.com/jeremytrimble/ezdma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47967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Experimental Results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Test IP</a:t>
            </a:r>
          </a:p>
          <a:p>
            <a:pPr lvl="1"/>
            <a:r>
              <a:rPr kumimoji="1" lang="en-US" altLang="zh-TW" dirty="0" smtClean="0"/>
              <a:t>AXI-Stream FIFO</a:t>
            </a:r>
          </a:p>
          <a:p>
            <a:pPr lvl="1"/>
            <a:r>
              <a:rPr kumimoji="1" lang="en-US" altLang="zh-TW" dirty="0" err="1" smtClean="0"/>
              <a:t>OpenCores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tinyAES</a:t>
            </a:r>
            <a:r>
              <a:rPr kumimoji="1" lang="en-US" altLang="zh-TW" dirty="0" smtClean="0"/>
              <a:t> with DMA</a:t>
            </a:r>
          </a:p>
          <a:p>
            <a:pPr lvl="1"/>
            <a:r>
              <a:rPr kumimoji="1" lang="en-US" altLang="zh-TW" dirty="0" smtClean="0"/>
              <a:t>ECDSA(curve </a:t>
            </a:r>
            <a:r>
              <a:rPr lang="en-US" altLang="zh-TW" dirty="0"/>
              <a:t>secp256k1</a:t>
            </a:r>
            <a:r>
              <a:rPr kumimoji="1" lang="en-US" altLang="zh-TW" dirty="0" smtClean="0"/>
              <a:t>)</a:t>
            </a:r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41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9323"/>
            <a:ext cx="9825318" cy="18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Linux on FPGA</a:t>
            </a:r>
          </a:p>
          <a:p>
            <a:r>
              <a:rPr kumimoji="1" lang="en-US" altLang="zh-TW" dirty="0" smtClean="0"/>
              <a:t>UIO Driver</a:t>
            </a:r>
          </a:p>
          <a:p>
            <a:r>
              <a:rPr kumimoji="1" lang="en-US" altLang="zh-TW" dirty="0" smtClean="0"/>
              <a:t>Custom IP and DMA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98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Conclusion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Our </a:t>
            </a:r>
            <a:r>
              <a:rPr kumimoji="1" lang="en-US" altLang="zh-TW" dirty="0"/>
              <a:t>Contributions</a:t>
            </a:r>
          </a:p>
          <a:p>
            <a:pPr lvl="1"/>
            <a:r>
              <a:rPr kumimoji="1" lang="en-US" altLang="zh-TW" dirty="0" smtClean="0"/>
              <a:t>Little modification to UIO driver to adapt AXI DMA </a:t>
            </a:r>
          </a:p>
          <a:p>
            <a:pPr lvl="1"/>
            <a:r>
              <a:rPr kumimoji="1" lang="en-US" altLang="zh-TW" dirty="0" smtClean="0"/>
              <a:t>Design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an </a:t>
            </a:r>
            <a:r>
              <a:rPr kumimoji="1" lang="en-US" altLang="zh-TW" dirty="0" smtClean="0"/>
              <a:t>easy way to control AXI4-Stream IP</a:t>
            </a:r>
          </a:p>
          <a:p>
            <a:r>
              <a:rPr kumimoji="1" lang="en-US" altLang="zh-TW" dirty="0" smtClean="0"/>
              <a:t>Future Works</a:t>
            </a:r>
          </a:p>
          <a:p>
            <a:pPr lvl="1"/>
            <a:r>
              <a:rPr kumimoji="1" lang="en-US" altLang="zh-TW" dirty="0" smtClean="0"/>
              <a:t>VDMA, CDMA </a:t>
            </a:r>
            <a:r>
              <a:rPr kumimoji="1" lang="en-US" altLang="zh-TW" dirty="0" smtClean="0"/>
              <a:t>/ </a:t>
            </a:r>
            <a:r>
              <a:rPr kumimoji="1" lang="en-US" altLang="zh-TW" dirty="0" smtClean="0"/>
              <a:t>Faster </a:t>
            </a:r>
            <a:r>
              <a:rPr kumimoji="1" lang="en-US" altLang="zh-TW" dirty="0" smtClean="0"/>
              <a:t>/ </a:t>
            </a:r>
            <a:r>
              <a:rPr kumimoji="1" lang="en-US" altLang="zh-TW" dirty="0" smtClean="0"/>
              <a:t>Merge into Linux kernel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06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 smtClean="0"/>
              <a:t>Thanks for your listening!</a:t>
            </a:r>
            <a:endParaRPr kumimoji="1"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Yu-Tang Liu</a:t>
            </a:r>
          </a:p>
          <a:p>
            <a:r>
              <a:rPr kumimoji="1" lang="en-US" altLang="zh-TW" dirty="0" smtClean="0"/>
              <a:t>Advisor: Chen-</a:t>
            </a:r>
            <a:r>
              <a:rPr kumimoji="1" lang="en-US" altLang="zh-TW" dirty="0" err="1" smtClean="0"/>
              <a:t>Mou</a:t>
            </a:r>
            <a:r>
              <a:rPr kumimoji="1" lang="en-US" altLang="zh-TW" dirty="0" smtClean="0"/>
              <a:t> Cheng, Ph.D.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11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5561" y="2905431"/>
            <a:ext cx="8507361" cy="141584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We want to develop software to control our </a:t>
            </a:r>
            <a:r>
              <a:rPr lang="en-US" altLang="zh-TW" dirty="0" smtClean="0">
                <a:solidFill>
                  <a:srgbClr val="FFC000"/>
                </a:solidFill>
              </a:rPr>
              <a:t>custom IP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FFC000"/>
                </a:solidFill>
              </a:rPr>
              <a:t>UIO driver</a:t>
            </a:r>
            <a:r>
              <a:rPr lang="en-US" altLang="zh-TW" dirty="0" smtClean="0"/>
              <a:t> in </a:t>
            </a:r>
            <a:r>
              <a:rPr lang="en-US" altLang="zh-TW" dirty="0" smtClean="0">
                <a:solidFill>
                  <a:srgbClr val="FFC000"/>
                </a:solidFill>
              </a:rPr>
              <a:t>Linux on FPGA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68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FPGA Board(</a:t>
            </a:r>
            <a:r>
              <a:rPr kumimoji="1" lang="en-US" altLang="zh-TW" b="1" dirty="0" err="1" smtClean="0"/>
              <a:t>ZedBoard</a:t>
            </a:r>
            <a:r>
              <a:rPr kumimoji="1" lang="en-US" altLang="zh-TW" b="1" dirty="0" smtClean="0"/>
              <a:t>)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Two parts on FPGA Board</a:t>
            </a:r>
          </a:p>
          <a:p>
            <a:pPr lvl="1"/>
            <a:r>
              <a:rPr kumimoji="1" lang="en-US" altLang="zh-TW" dirty="0" smtClean="0"/>
              <a:t>Programmable Logic (PL)</a:t>
            </a:r>
          </a:p>
          <a:p>
            <a:pPr lvl="1"/>
            <a:r>
              <a:rPr kumimoji="1" lang="en-US" altLang="zh-TW" dirty="0" smtClean="0"/>
              <a:t>Processing System (PS)</a:t>
            </a:r>
          </a:p>
          <a:p>
            <a:r>
              <a:rPr kumimoji="1" lang="en-US" altLang="zh-TW" dirty="0" smtClean="0"/>
              <a:t>Development Tools</a:t>
            </a:r>
          </a:p>
          <a:p>
            <a:pPr lvl="1"/>
            <a:r>
              <a:rPr kumimoji="1" lang="en-US" altLang="zh-TW" dirty="0" err="1" smtClean="0"/>
              <a:t>Vivado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SDK</a:t>
            </a:r>
          </a:p>
          <a:p>
            <a:pPr marL="457200" lvl="1" indent="0">
              <a:buNone/>
            </a:pP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54" y="1709149"/>
            <a:ext cx="5209420" cy="45842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54" y="1575184"/>
            <a:ext cx="4526019" cy="48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SDK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/>
          <a:lstStyle/>
          <a:p>
            <a:r>
              <a:rPr kumimoji="1" lang="en-US" altLang="zh-TW" dirty="0" smtClean="0"/>
              <a:t>Advantage</a:t>
            </a:r>
          </a:p>
          <a:p>
            <a:pPr lvl="1"/>
            <a:r>
              <a:rPr kumimoji="1" lang="en-US" altLang="zh-TW" dirty="0" smtClean="0"/>
              <a:t>Full Suite of Libraries and Device Driver</a:t>
            </a:r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r>
              <a:rPr kumimoji="1" lang="en-US" altLang="zh-TW" dirty="0" smtClean="0"/>
              <a:t>Disadvantages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Libraries different Linux Kernel Libraries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Run Program </a:t>
            </a:r>
          </a:p>
          <a:p>
            <a:endParaRPr kumimoji="1" lang="en-US" altLang="zh-TW" dirty="0" smtClean="0"/>
          </a:p>
          <a:p>
            <a:pPr marL="0" indent="0" algn="ctr">
              <a:buNone/>
            </a:pPr>
            <a:r>
              <a:rPr kumimoji="1" lang="en-US" altLang="zh-TW" dirty="0"/>
              <a:t>=</a:t>
            </a:r>
            <a:r>
              <a:rPr kumimoji="1" lang="en-US" altLang="zh-TW" dirty="0" smtClean="0"/>
              <a:t>&gt; Linux on FPGA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232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Linux on FPGA</a:t>
            </a:r>
          </a:p>
          <a:p>
            <a:r>
              <a:rPr kumimoji="1" lang="en-US" altLang="zh-TW" dirty="0" smtClean="0"/>
              <a:t>UIO Driver</a:t>
            </a:r>
          </a:p>
          <a:p>
            <a:r>
              <a:rPr kumimoji="1" lang="en-US" altLang="zh-TW" dirty="0" smtClean="0"/>
              <a:t>Custom IP and DMA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33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on FPGA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smtClean="0"/>
              <a:t>Required Files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FSBL</a:t>
            </a:r>
          </a:p>
          <a:p>
            <a:pPr lvl="1"/>
            <a:r>
              <a:rPr kumimoji="1" lang="en-US" altLang="zh-TW" dirty="0" err="1" smtClean="0"/>
              <a:t>Bitstream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U-boot</a:t>
            </a:r>
          </a:p>
          <a:p>
            <a:pPr lvl="1"/>
            <a:r>
              <a:rPr kumimoji="1" lang="en-US" altLang="zh-TW" dirty="0" smtClean="0"/>
              <a:t>Linux Kernel</a:t>
            </a:r>
          </a:p>
          <a:p>
            <a:pPr lvl="1"/>
            <a:r>
              <a:rPr kumimoji="1" lang="en-US" altLang="zh-TW" dirty="0" smtClean="0"/>
              <a:t>Root File System</a:t>
            </a:r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[13] </a:t>
            </a:r>
            <a:r>
              <a:rPr lang="en-US" altLang="zh-TW" sz="1000" dirty="0"/>
              <a:t>Y</a:t>
            </a:r>
            <a:r>
              <a:rPr lang="en-US" altLang="zh-TW" sz="1000" dirty="0" smtClean="0"/>
              <a:t>. K. Lee and I. </a:t>
            </a:r>
            <a:r>
              <a:rPr lang="en-US" altLang="zh-TW" sz="1000" dirty="0" err="1" smtClean="0"/>
              <a:t>Verbauwhede</a:t>
            </a:r>
            <a:r>
              <a:rPr lang="en-US" altLang="zh-TW" sz="1000" dirty="0" smtClean="0"/>
              <a:t>. A compact architecture for </a:t>
            </a:r>
            <a:r>
              <a:rPr lang="en-US" altLang="zh-TW" sz="1000" dirty="0" err="1" smtClean="0"/>
              <a:t>montgomery</a:t>
            </a:r>
            <a:r>
              <a:rPr lang="en-US" altLang="zh-TW" sz="1000" dirty="0" smtClean="0"/>
              <a:t> elliptic curve </a:t>
            </a:r>
            <a:r>
              <a:rPr lang="en-US" altLang="zh-TW" sz="1000" dirty="0"/>
              <a:t>scalar multiplication processor. In </a:t>
            </a:r>
            <a:r>
              <a:rPr lang="en-US" altLang="zh-TW" sz="1000" i="1" dirty="0"/>
              <a:t>International Workshop on Information Security Applications</a:t>
            </a:r>
            <a:r>
              <a:rPr lang="en-US" altLang="zh-TW" sz="1000" dirty="0"/>
              <a:t>, pages 115–127. Springer, 2007</a:t>
            </a:r>
            <a:r>
              <a:rPr lang="en-US" altLang="zh-TW" sz="1000" dirty="0" smtClean="0"/>
              <a:t>.</a:t>
            </a:r>
          </a:p>
          <a:p>
            <a:r>
              <a:rPr lang="en-US" altLang="zh-TW" sz="1000" dirty="0" smtClean="0"/>
              <a:t>[18] J</a:t>
            </a:r>
            <a:r>
              <a:rPr lang="en-US" altLang="zh-TW" sz="1000" dirty="0"/>
              <a:t>. </a:t>
            </a:r>
            <a:r>
              <a:rPr lang="en-US" altLang="zh-TW" sz="1000" dirty="0" err="1"/>
              <a:t>López</a:t>
            </a:r>
            <a:r>
              <a:rPr lang="en-US" altLang="zh-TW" sz="1000" dirty="0"/>
              <a:t> and R. Dahab. Fast multiplication on elliptic curves over gf (2 m) </a:t>
            </a:r>
            <a:r>
              <a:rPr lang="en-US" altLang="zh-TW" sz="1000" dirty="0" smtClean="0"/>
              <a:t>without </a:t>
            </a:r>
            <a:r>
              <a:rPr lang="en-US" altLang="zh-TW" sz="1000" dirty="0"/>
              <a:t>precomputation. In </a:t>
            </a:r>
            <a:r>
              <a:rPr lang="en-US" altLang="zh-TW" sz="1000" i="1" dirty="0"/>
              <a:t>International Workshop on Cryptographic Hardware and Embedded Systems</a:t>
            </a:r>
            <a:r>
              <a:rPr lang="en-US" altLang="zh-TW" sz="1000" dirty="0"/>
              <a:t>, pages 316–327. Springer, 1999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84" y="264422"/>
            <a:ext cx="1859969" cy="61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4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1374</Words>
  <Application>Microsoft Office PowerPoint</Application>
  <PresentationFormat>寬螢幕</PresentationFormat>
  <Paragraphs>555</Paragraphs>
  <Slides>44</Slides>
  <Notes>38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9" baseType="lpstr">
      <vt:lpstr>新細明體</vt:lpstr>
      <vt:lpstr>Arial</vt:lpstr>
      <vt:lpstr>Calibri</vt:lpstr>
      <vt:lpstr>Calibri Light</vt:lpstr>
      <vt:lpstr>Office 佈景主題</vt:lpstr>
      <vt:lpstr>Linux UIO Driver for AXI DMA </vt:lpstr>
      <vt:lpstr>Outline</vt:lpstr>
      <vt:lpstr>Outline</vt:lpstr>
      <vt:lpstr>PowerPoint 簡報</vt:lpstr>
      <vt:lpstr>PowerPoint 簡報</vt:lpstr>
      <vt:lpstr>FPGA Board(ZedBoard)</vt:lpstr>
      <vt:lpstr>SDK</vt:lpstr>
      <vt:lpstr>Outline</vt:lpstr>
      <vt:lpstr>Linux on FPGA</vt:lpstr>
      <vt:lpstr>Example[1]</vt:lpstr>
      <vt:lpstr>Device Tree</vt:lpstr>
      <vt:lpstr>PowerPoint 簡報</vt:lpstr>
      <vt:lpstr>Outline</vt:lpstr>
      <vt:lpstr>UIO Driver[]</vt:lpstr>
      <vt:lpstr> Kernel Device Driver                UIO  Driver</vt:lpstr>
      <vt:lpstr>Outline</vt:lpstr>
      <vt:lpstr>Custom IP</vt:lpstr>
      <vt:lpstr>Custom Stream IP</vt:lpstr>
      <vt:lpstr>DMA</vt:lpstr>
      <vt:lpstr>DMA Engine</vt:lpstr>
      <vt:lpstr>Outline</vt:lpstr>
      <vt:lpstr>Linux UIO Driver for AXI4/Lite Custom IP</vt:lpstr>
      <vt:lpstr>Linux UIO Driver for AXI4/Lite Custom IP</vt:lpstr>
      <vt:lpstr>Linux UIO Driver for AXI4/Lite Custom IP</vt:lpstr>
      <vt:lpstr>Linux UIO Driver for AXI4/Lite Custom IP</vt:lpstr>
      <vt:lpstr>Observation</vt:lpstr>
      <vt:lpstr>Linux UIO Driver for AXI DMA</vt:lpstr>
      <vt:lpstr>Linux UIO Driver for AXI DMA</vt:lpstr>
      <vt:lpstr>Linux UIO Driver for AXI DMA</vt:lpstr>
      <vt:lpstr>Linux UIO Driver for AXI DMA</vt:lpstr>
      <vt:lpstr>UIO</vt:lpstr>
      <vt:lpstr>UDMA</vt:lpstr>
      <vt:lpstr>Linux UIO Driver for AXI DMA</vt:lpstr>
      <vt:lpstr>UDMA</vt:lpstr>
      <vt:lpstr>PowerPoint 簡報</vt:lpstr>
      <vt:lpstr>Linux UIO Driver for AXI DMA</vt:lpstr>
      <vt:lpstr>Linux UIO Driver for AXI4/Lite Custom IP</vt:lpstr>
      <vt:lpstr>Linux UIO Driver for AXI4/Lite Custom IP</vt:lpstr>
      <vt:lpstr>Outline</vt:lpstr>
      <vt:lpstr>Experimental Results</vt:lpstr>
      <vt:lpstr>Experimental Results</vt:lpstr>
      <vt:lpstr>Outline</vt:lpstr>
      <vt:lpstr>Conclusion</vt:lpstr>
      <vt:lpstr>Thanks for your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Multi-Core ECC Processor over Binary Fields</dc:title>
  <dc:creator>Microsoft Office 使用者</dc:creator>
  <cp:lastModifiedBy>Billy</cp:lastModifiedBy>
  <cp:revision>167</cp:revision>
  <dcterms:created xsi:type="dcterms:W3CDTF">2018-06-16T19:58:22Z</dcterms:created>
  <dcterms:modified xsi:type="dcterms:W3CDTF">2018-07-23T00:27:19Z</dcterms:modified>
</cp:coreProperties>
</file>