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97" r:id="rId4"/>
    <p:sldId id="295" r:id="rId5"/>
    <p:sldId id="265" r:id="rId6"/>
    <p:sldId id="267" r:id="rId7"/>
    <p:sldId id="339" r:id="rId8"/>
    <p:sldId id="338" r:id="rId9"/>
    <p:sldId id="299" r:id="rId10"/>
    <p:sldId id="268" r:id="rId11"/>
    <p:sldId id="303" r:id="rId12"/>
    <p:sldId id="271" r:id="rId13"/>
    <p:sldId id="306" r:id="rId14"/>
    <p:sldId id="309" r:id="rId15"/>
    <p:sldId id="341" r:id="rId16"/>
    <p:sldId id="317" r:id="rId17"/>
    <p:sldId id="318" r:id="rId18"/>
    <p:sldId id="319" r:id="rId19"/>
    <p:sldId id="320" r:id="rId20"/>
    <p:sldId id="321" r:id="rId21"/>
    <p:sldId id="344" r:id="rId22"/>
    <p:sldId id="311" r:id="rId23"/>
    <p:sldId id="310" r:id="rId24"/>
    <p:sldId id="337" r:id="rId25"/>
    <p:sldId id="323" r:id="rId26"/>
    <p:sldId id="343" r:id="rId27"/>
    <p:sldId id="315" r:id="rId28"/>
    <p:sldId id="322" r:id="rId29"/>
    <p:sldId id="324" r:id="rId30"/>
    <p:sldId id="326" r:id="rId31"/>
    <p:sldId id="312" r:id="rId32"/>
    <p:sldId id="313" r:id="rId33"/>
    <p:sldId id="325" r:id="rId34"/>
    <p:sldId id="331" r:id="rId35"/>
    <p:sldId id="272" r:id="rId36"/>
    <p:sldId id="327" r:id="rId37"/>
    <p:sldId id="329" r:id="rId38"/>
    <p:sldId id="330" r:id="rId39"/>
    <p:sldId id="333" r:id="rId40"/>
    <p:sldId id="342" r:id="rId41"/>
    <p:sldId id="334" r:id="rId42"/>
    <p:sldId id="335" r:id="rId43"/>
    <p:sldId id="336" r:id="rId44"/>
    <p:sldId id="294" r:id="rId45"/>
  </p:sldIdLst>
  <p:sldSz cx="12192000" cy="6858000"/>
  <p:notesSz cx="10234613" cy="710406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551"/>
  </p:normalViewPr>
  <p:slideViewPr>
    <p:cSldViewPr snapToGrid="0" snapToObjects="1">
      <p:cViewPr varScale="1">
        <p:scale>
          <a:sx n="100" d="100"/>
          <a:sy n="100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6115" cy="356346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6109" y="0"/>
            <a:ext cx="4436115" cy="356346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r">
              <a:defRPr sz="1200"/>
            </a:lvl1pPr>
          </a:lstStyle>
          <a:p>
            <a:fld id="{3B153F50-5674-410E-B1CD-E3FA84EBDE6E}" type="datetimeFigureOut">
              <a:rPr lang="zh-TW" altLang="en-US" smtClean="0"/>
              <a:t>2018/7/27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747718"/>
            <a:ext cx="4436115" cy="356346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6109" y="6747718"/>
            <a:ext cx="4436115" cy="356346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r">
              <a:defRPr sz="1200"/>
            </a:lvl1pPr>
          </a:lstStyle>
          <a:p>
            <a:fld id="{3B68DD32-2436-4E8A-9004-59E767CBB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854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998" cy="356437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7248" y="0"/>
            <a:ext cx="4434998" cy="356437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r">
              <a:defRPr sz="1200"/>
            </a:lvl1pPr>
          </a:lstStyle>
          <a:p>
            <a:fld id="{D493FAA6-80D1-9442-92C4-A8153A2D9741}" type="datetimeFigureOut">
              <a:rPr kumimoji="1" lang="zh-TW" altLang="en-US" smtClean="0"/>
              <a:t>2018/7/27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88" tIns="47544" rIns="95088" bIns="4754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3463" y="3418831"/>
            <a:ext cx="8187690" cy="2797225"/>
          </a:xfrm>
          <a:prstGeom prst="rect">
            <a:avLst/>
          </a:prstGeom>
        </p:spPr>
        <p:txBody>
          <a:bodyPr vert="horz" lIns="95088" tIns="47544" rIns="95088" bIns="47544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6747628"/>
            <a:ext cx="4434998" cy="356436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7248" y="6747628"/>
            <a:ext cx="4434998" cy="356436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r">
              <a:defRPr sz="1200"/>
            </a:lvl1pPr>
          </a:lstStyle>
          <a:p>
            <a:fld id="{4A6FA751-43D0-2044-8E86-DD350FBB60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949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0:30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2567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FSBL</a:t>
            </a:r>
            <a:r>
              <a:rPr kumimoji="1" lang="zh-TW" altLang="en-US" dirty="0" smtClean="0"/>
              <a:t>負責把</a:t>
            </a:r>
            <a:r>
              <a:rPr kumimoji="1" lang="en-US" altLang="zh-TW" dirty="0" smtClean="0"/>
              <a:t>bit</a:t>
            </a:r>
            <a:r>
              <a:rPr kumimoji="1" lang="zh-TW" altLang="en-US" dirty="0" smtClean="0"/>
              <a:t> 燒進</a:t>
            </a:r>
            <a:r>
              <a:rPr kumimoji="1" lang="en-US" altLang="zh-TW" dirty="0" smtClean="0"/>
              <a:t>FPGA</a:t>
            </a:r>
          </a:p>
          <a:p>
            <a:r>
              <a:rPr kumimoji="1" lang="zh-TW" altLang="en-US" dirty="0" smtClean="0"/>
              <a:t>並把</a:t>
            </a:r>
            <a:r>
              <a:rPr kumimoji="1" lang="en-US" altLang="zh-TW" dirty="0" smtClean="0"/>
              <a:t>SSBL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load</a:t>
            </a:r>
            <a:r>
              <a:rPr kumimoji="1" lang="zh-TW" altLang="en-US" dirty="0" smtClean="0"/>
              <a:t>進來 這裡我們用</a:t>
            </a:r>
            <a:r>
              <a:rPr kumimoji="1" lang="en-US" altLang="zh-TW" dirty="0" err="1" smtClean="0"/>
              <a:t>uboot</a:t>
            </a:r>
            <a:r>
              <a:rPr kumimoji="1" lang="zh-TW" altLang="en-US" dirty="0" smtClean="0"/>
              <a:t>當作</a:t>
            </a:r>
            <a:r>
              <a:rPr kumimoji="1" lang="en-US" altLang="zh-TW" dirty="0" smtClean="0"/>
              <a:t>SSBL</a:t>
            </a:r>
          </a:p>
          <a:p>
            <a:r>
              <a:rPr kumimoji="1" lang="en-US" altLang="zh-TW" dirty="0" err="1" smtClean="0"/>
              <a:t>uboot</a:t>
            </a:r>
            <a:r>
              <a:rPr kumimoji="1" lang="zh-TW" altLang="en-US" dirty="0" smtClean="0"/>
              <a:t>是我們在嵌入式系統常常用到的</a:t>
            </a:r>
            <a:r>
              <a:rPr kumimoji="1" lang="en-US" altLang="zh-TW" dirty="0" smtClean="0"/>
              <a:t>bootloader</a:t>
            </a:r>
            <a:r>
              <a:rPr kumimoji="1" lang="zh-TW" altLang="en-US" dirty="0" smtClean="0"/>
              <a:t> 用來</a:t>
            </a:r>
            <a:r>
              <a:rPr kumimoji="1" lang="en-US" altLang="zh-TW" dirty="0" smtClean="0"/>
              <a:t>load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linux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kernel</a:t>
            </a:r>
            <a:r>
              <a:rPr kumimoji="1" lang="zh-TW" altLang="en-US" dirty="0" smtClean="0"/>
              <a:t>  </a:t>
            </a:r>
            <a:endParaRPr kumimoji="1" lang="en-US" altLang="zh-TW" dirty="0" smtClean="0"/>
          </a:p>
          <a:p>
            <a:r>
              <a:rPr kumimoji="1" lang="en-US" altLang="zh-TW" dirty="0" smtClean="0"/>
              <a:t>10:00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469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Devietree</a:t>
            </a:r>
            <a:r>
              <a:rPr kumimoji="1" lang="zh-TW" altLang="en-US" dirty="0" smtClean="0"/>
              <a:t>機制</a:t>
            </a:r>
            <a:endParaRPr kumimoji="1" lang="en-US" altLang="zh-TW" dirty="0" smtClean="0"/>
          </a:p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FPGA</a:t>
            </a:r>
            <a:r>
              <a:rPr kumimoji="1" lang="zh-TW" altLang="en-US" dirty="0" smtClean="0"/>
              <a:t>板子中 可以理解為</a:t>
            </a:r>
            <a:r>
              <a:rPr kumimoji="1" lang="en-US" altLang="zh-TW" dirty="0" err="1" smtClean="0"/>
              <a:t>dt.dts</a:t>
            </a:r>
            <a:r>
              <a:rPr kumimoji="1" lang="en-US" altLang="zh-TW" dirty="0" smtClean="0"/>
              <a:t> + </a:t>
            </a:r>
            <a:r>
              <a:rPr kumimoji="1" lang="en-US" altLang="zh-TW" dirty="0" err="1" smtClean="0"/>
              <a:t>dt.dtsi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其中</a:t>
            </a:r>
            <a:r>
              <a:rPr kumimoji="1" lang="en-US" altLang="zh-TW" dirty="0" err="1" smtClean="0"/>
              <a:t>dtsi</a:t>
            </a:r>
            <a:r>
              <a:rPr kumimoji="1" lang="zh-TW" altLang="en-US" dirty="0" smtClean="0"/>
              <a:t>的部分為</a:t>
            </a:r>
            <a:r>
              <a:rPr kumimoji="1" lang="en-US" altLang="zh-TW" dirty="0" smtClean="0"/>
              <a:t>PL</a:t>
            </a:r>
            <a:r>
              <a:rPr kumimoji="1" lang="zh-TW" altLang="en-US" dirty="0" smtClean="0"/>
              <a:t>端設計所多出來的硬體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9950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baseline="0" dirty="0" smtClean="0"/>
              <a:t>UIO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driver</a:t>
            </a:r>
          </a:p>
          <a:p>
            <a:r>
              <a:rPr kumimoji="1" lang="zh-TW" altLang="en-US" baseline="0" dirty="0" smtClean="0"/>
              <a:t>適用於那些裝置 以及特色</a:t>
            </a:r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3428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baseline="0" dirty="0" smtClean="0"/>
              <a:t>Kernel device driver vs </a:t>
            </a:r>
            <a:r>
              <a:rPr kumimoji="1" lang="en-US" altLang="zh-TW" baseline="0" dirty="0" err="1" smtClean="0"/>
              <a:t>uio</a:t>
            </a:r>
            <a:r>
              <a:rPr kumimoji="1" lang="en-US" altLang="zh-TW" baseline="0" dirty="0" smtClean="0"/>
              <a:t> driver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7913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baseline="0" dirty="0" err="1" smtClean="0"/>
              <a:t>Regitster</a:t>
            </a:r>
            <a:r>
              <a:rPr kumimoji="1" lang="en-US" altLang="zh-TW" baseline="0" dirty="0" smtClean="0"/>
              <a:t> types in </a:t>
            </a:r>
            <a:r>
              <a:rPr kumimoji="1" lang="en-US" altLang="zh-TW" baseline="0" dirty="0" err="1" smtClean="0"/>
              <a:t>Vivado</a:t>
            </a:r>
            <a:r>
              <a:rPr kumimoji="1" lang="en-US" altLang="zh-TW" baseline="0" dirty="0" smtClean="0"/>
              <a:t>  design</a:t>
            </a:r>
          </a:p>
          <a:p>
            <a:r>
              <a:rPr kumimoji="1" lang="en-US" altLang="zh-TW" baseline="0" dirty="0" smtClean="0"/>
              <a:t>Three types vs three protocol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8258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Simple</a:t>
            </a:r>
            <a:r>
              <a:rPr kumimoji="1" lang="en-US" altLang="zh-TW" baseline="0" dirty="0" smtClean="0"/>
              <a:t> example: </a:t>
            </a:r>
            <a:r>
              <a:rPr kumimoji="1" lang="en-US" altLang="zh-TW" baseline="0" dirty="0" err="1" smtClean="0"/>
              <a:t>uio</a:t>
            </a:r>
            <a:r>
              <a:rPr kumimoji="1" lang="en-US" altLang="zh-TW" baseline="0" dirty="0" smtClean="0"/>
              <a:t> driver for </a:t>
            </a:r>
            <a:r>
              <a:rPr kumimoji="1" lang="en-US" altLang="zh-TW" baseline="0" dirty="0" err="1" smtClean="0"/>
              <a:t>axi</a:t>
            </a:r>
            <a:r>
              <a:rPr kumimoji="1" lang="en-US" altLang="zh-TW" baseline="0" dirty="0" smtClean="0"/>
              <a:t>/lite custom </a:t>
            </a:r>
            <a:r>
              <a:rPr kumimoji="1" lang="en-US" altLang="zh-TW" baseline="0" dirty="0" err="1" smtClean="0"/>
              <a:t>ip</a:t>
            </a:r>
            <a:endParaRPr kumimoji="1" lang="en-US" altLang="zh-TW" dirty="0" smtClean="0"/>
          </a:p>
          <a:p>
            <a:r>
              <a:rPr kumimoji="1" lang="en-US" altLang="zh-TW" dirty="0" smtClean="0"/>
              <a:t>10:00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3462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Opencore</a:t>
            </a:r>
            <a:r>
              <a:rPr kumimoji="1" lang="en-US" altLang="zh-TW" baseline="0" dirty="0" smtClean="0"/>
              <a:t> </a:t>
            </a:r>
            <a:r>
              <a:rPr kumimoji="1" lang="en-US" altLang="zh-TW" baseline="0" dirty="0" err="1" smtClean="0"/>
              <a:t>tinyaes</a:t>
            </a:r>
            <a:r>
              <a:rPr kumimoji="1" lang="en-US" altLang="zh-TW" baseline="0" dirty="0" smtClean="0"/>
              <a:t> 128 12reg 8+4</a:t>
            </a:r>
            <a:endParaRPr kumimoji="1" lang="en-US" altLang="zh-TW" dirty="0" smtClean="0"/>
          </a:p>
          <a:p>
            <a:r>
              <a:rPr kumimoji="1" lang="en-US" altLang="zh-TW" dirty="0" smtClean="0"/>
              <a:t>Device node of custom </a:t>
            </a:r>
            <a:r>
              <a:rPr kumimoji="1" lang="en-US" altLang="zh-TW" dirty="0" err="1" smtClean="0"/>
              <a:t>ip</a:t>
            </a:r>
            <a:endParaRPr kumimoji="1" lang="en-US" altLang="zh-TW" dirty="0" smtClean="0"/>
          </a:p>
          <a:p>
            <a:r>
              <a:rPr kumimoji="1" lang="en-US" altLang="zh-TW" baseline="0" dirty="0" smtClean="0"/>
              <a:t>Compatible = </a:t>
            </a:r>
            <a:r>
              <a:rPr kumimoji="1" lang="en-US" altLang="zh-TW" baseline="0" dirty="0" err="1" smtClean="0"/>
              <a:t>of_id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2881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Uio</a:t>
            </a:r>
            <a:r>
              <a:rPr kumimoji="1" lang="en-US" altLang="zh-TW" dirty="0" smtClean="0"/>
              <a:t> node under /dev/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8980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Example c code</a:t>
            </a:r>
            <a:r>
              <a:rPr kumimoji="1" lang="en-US" altLang="zh-TW" baseline="0" dirty="0" smtClean="0"/>
              <a:t> of using UIO driver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9815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Testing result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044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baseline="0" dirty="0" smtClean="0"/>
              <a:t>Introduction</a:t>
            </a:r>
          </a:p>
          <a:p>
            <a:r>
              <a:rPr kumimoji="1" lang="en-US" altLang="zh-TW" baseline="0" dirty="0" smtClean="0"/>
              <a:t>Background Technology</a:t>
            </a:r>
          </a:p>
          <a:p>
            <a:r>
              <a:rPr kumimoji="1" lang="en-US" altLang="zh-TW" baseline="0" dirty="0" err="1" smtClean="0"/>
              <a:t>Mainwork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Test Result</a:t>
            </a:r>
          </a:p>
          <a:p>
            <a:r>
              <a:rPr kumimoji="1" lang="en-US" altLang="zh-TW" baseline="0" dirty="0" smtClean="0"/>
              <a:t>Conclusion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554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Device node of </a:t>
            </a:r>
            <a:r>
              <a:rPr kumimoji="1" lang="en-US" altLang="zh-TW" dirty="0" err="1" smtClean="0"/>
              <a:t>axi</a:t>
            </a:r>
            <a:r>
              <a:rPr kumimoji="1" lang="en-US" altLang="zh-TW" dirty="0" smtClean="0"/>
              <a:t> stream </a:t>
            </a:r>
            <a:r>
              <a:rPr kumimoji="1" lang="en-US" altLang="zh-TW" dirty="0" err="1" smtClean="0"/>
              <a:t>ip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8026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9010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250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2480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4862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AXI DMA = DMA </a:t>
            </a:r>
            <a:r>
              <a:rPr kumimoji="1" lang="en-US" altLang="zh-TW" dirty="0" err="1" smtClean="0"/>
              <a:t>Contoller</a:t>
            </a:r>
            <a:endParaRPr kumimoji="1" lang="en-US" altLang="zh-TW" dirty="0" smtClean="0"/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77646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baseline="0" dirty="0" smtClean="0"/>
              <a:t>Need device node to bind with driver</a:t>
            </a:r>
          </a:p>
          <a:p>
            <a:r>
              <a:rPr kumimoji="1" lang="en-US" altLang="zh-TW" baseline="0" dirty="0" smtClean="0"/>
              <a:t>How to send transaction? 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6092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5411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8809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131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43119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62847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72011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34725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Boot</a:t>
            </a:r>
            <a:r>
              <a:rPr kumimoji="1" lang="en-US" altLang="zh-TW" baseline="0" dirty="0" smtClean="0"/>
              <a:t> files after modification</a:t>
            </a:r>
            <a:endParaRPr kumimoji="1" lang="en-US" altLang="zh-TW" dirty="0" smtClean="0"/>
          </a:p>
          <a:p>
            <a:r>
              <a:rPr kumimoji="1" lang="en-US" altLang="zh-TW" dirty="0" smtClean="0"/>
              <a:t>16:00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65176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Same example 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13856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Usage </a:t>
            </a:r>
            <a:r>
              <a:rPr kumimoji="1" lang="en-US" altLang="zh-TW" baseline="0" dirty="0" smtClean="0"/>
              <a:t>of our driver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22578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0273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No other </a:t>
            </a:r>
            <a:r>
              <a:rPr kumimoji="1" lang="en-US" altLang="zh-TW" dirty="0" err="1" smtClean="0"/>
              <a:t>uio</a:t>
            </a:r>
            <a:r>
              <a:rPr kumimoji="1" lang="en-US" altLang="zh-TW" baseline="0" dirty="0" smtClean="0"/>
              <a:t> modification</a:t>
            </a:r>
          </a:p>
          <a:p>
            <a:r>
              <a:rPr kumimoji="1" lang="en-US" altLang="zh-TW" baseline="0" dirty="0" smtClean="0"/>
              <a:t>Compare with kernel driver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08248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baseline="0" dirty="0" smtClean="0"/>
              <a:t>Test environment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45803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AXI-stream </a:t>
            </a:r>
            <a:r>
              <a:rPr kumimoji="1" lang="en-US" altLang="zh-TW" dirty="0" err="1" smtClean="0"/>
              <a:t>fifo</a:t>
            </a:r>
            <a:endParaRPr kumimoji="1" lang="en-US" altLang="zh-TW" dirty="0" smtClean="0"/>
          </a:p>
          <a:p>
            <a:r>
              <a:rPr kumimoji="1" lang="en-US" altLang="zh-TW" baseline="0" dirty="0" err="1" smtClean="0"/>
              <a:t>Opencore</a:t>
            </a:r>
            <a:r>
              <a:rPr kumimoji="1" lang="en-US" altLang="zh-TW" baseline="0" dirty="0" smtClean="0"/>
              <a:t> …</a:t>
            </a:r>
          </a:p>
          <a:p>
            <a:r>
              <a:rPr kumimoji="1" lang="en-US" altLang="zh-TW" baseline="0" dirty="0" err="1" smtClean="0"/>
              <a:t>Ecdsa</a:t>
            </a:r>
            <a:r>
              <a:rPr kumimoji="1" lang="en-US" altLang="zh-TW" baseline="0" dirty="0" smtClean="0"/>
              <a:t> curve </a:t>
            </a:r>
            <a:r>
              <a:rPr kumimoji="1" lang="en-US" altLang="zh-TW" baseline="0" dirty="0" err="1" smtClean="0"/>
              <a:t>secp</a:t>
            </a:r>
            <a:r>
              <a:rPr kumimoji="1" lang="en-US" altLang="zh-TW" baseline="0" dirty="0" smtClean="0"/>
              <a:t> 256k1</a:t>
            </a:r>
          </a:p>
          <a:p>
            <a:r>
              <a:rPr kumimoji="1" lang="en-US" altLang="zh-TW" baseline="0" smtClean="0"/>
              <a:t>Average </a:t>
            </a:r>
            <a:r>
              <a:rPr kumimoji="1" lang="en-US" altLang="zh-TW" baseline="0" smtClean="0"/>
              <a:t>1000000 </a:t>
            </a:r>
            <a:r>
              <a:rPr kumimoji="1" lang="en-US" altLang="zh-TW" baseline="0" dirty="0" smtClean="0"/>
              <a:t>times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912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82389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5644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Temporary</a:t>
            </a:r>
            <a:r>
              <a:rPr kumimoji="1" lang="en-US" altLang="zh-TW" baseline="0" dirty="0" smtClean="0"/>
              <a:t> Records</a:t>
            </a:r>
          </a:p>
          <a:p>
            <a:r>
              <a:rPr kumimoji="1" lang="en-US" altLang="zh-TW" baseline="0" dirty="0" smtClean="0"/>
              <a:t>45:00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612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baseline="0" dirty="0" smtClean="0"/>
              <a:t>講解</a:t>
            </a:r>
            <a:r>
              <a:rPr kumimoji="1" lang="en-US" altLang="zh-TW" baseline="0" dirty="0" smtClean="0"/>
              <a:t>FPGA</a:t>
            </a:r>
            <a:r>
              <a:rPr kumimoji="1" lang="zh-TW" altLang="en-US" baseline="0" dirty="0" smtClean="0"/>
              <a:t>有兩個</a:t>
            </a:r>
            <a:r>
              <a:rPr kumimoji="1" lang="en-US" altLang="zh-TW" baseline="0" dirty="0" smtClean="0"/>
              <a:t>part</a:t>
            </a:r>
          </a:p>
          <a:p>
            <a:r>
              <a:rPr kumimoji="1" lang="en-US" altLang="zh-TW" baseline="0" dirty="0" smtClean="0"/>
              <a:t>PL</a:t>
            </a:r>
            <a:r>
              <a:rPr kumimoji="1" lang="zh-TW" altLang="en-US" baseline="0" dirty="0" smtClean="0"/>
              <a:t>跟</a:t>
            </a:r>
            <a:r>
              <a:rPr kumimoji="1" lang="en-US" altLang="zh-TW" baseline="0" dirty="0" smtClean="0"/>
              <a:t>PS</a:t>
            </a:r>
            <a:r>
              <a:rPr kumimoji="1" lang="zh-TW" altLang="en-US" baseline="0" dirty="0" smtClean="0"/>
              <a:t>端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PL</a:t>
            </a:r>
            <a:r>
              <a:rPr kumimoji="1" lang="zh-TW" altLang="en-US" baseline="0" dirty="0" smtClean="0"/>
              <a:t>端用</a:t>
            </a:r>
            <a:r>
              <a:rPr kumimoji="1" lang="en-US" altLang="zh-TW" baseline="0" dirty="0" smtClean="0"/>
              <a:t>VIVADO</a:t>
            </a:r>
            <a:r>
              <a:rPr kumimoji="1" lang="zh-TW" altLang="en-US" baseline="0" dirty="0" smtClean="0"/>
              <a:t>開發 </a:t>
            </a:r>
            <a:r>
              <a:rPr kumimoji="1" lang="en-US" altLang="zh-TW" baseline="0" dirty="0" smtClean="0"/>
              <a:t>PS</a:t>
            </a:r>
            <a:r>
              <a:rPr kumimoji="1" lang="zh-TW" altLang="en-US" baseline="0" dirty="0" smtClean="0"/>
              <a:t>端用</a:t>
            </a:r>
            <a:r>
              <a:rPr kumimoji="1" lang="en-US" altLang="zh-TW" baseline="0" dirty="0" smtClean="0"/>
              <a:t>SDK</a:t>
            </a:r>
            <a:r>
              <a:rPr kumimoji="1" lang="zh-TW" altLang="en-US" baseline="0" dirty="0" smtClean="0"/>
              <a:t>開發</a:t>
            </a:r>
            <a:endParaRPr lang="en-US" altLang="zh-TW" dirty="0" smtClean="0"/>
          </a:p>
          <a:p>
            <a:r>
              <a:rPr kumimoji="1" lang="en-US" altLang="zh-TW" baseline="0" dirty="0" smtClean="0"/>
              <a:t>5:00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881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SDK</a:t>
            </a:r>
            <a:r>
              <a:rPr kumimoji="1" lang="zh-TW" altLang="en-US" dirty="0" smtClean="0"/>
              <a:t>的好處 在於它提供了很完整的</a:t>
            </a:r>
            <a:r>
              <a:rPr kumimoji="1" lang="en-US" altLang="zh-TW" dirty="0" smtClean="0"/>
              <a:t>LIB</a:t>
            </a:r>
            <a:r>
              <a:rPr kumimoji="1" lang="zh-TW" altLang="en-US" dirty="0" smtClean="0"/>
              <a:t>跟</a:t>
            </a:r>
            <a:r>
              <a:rPr kumimoji="1" lang="en-US" altLang="zh-TW" dirty="0" smtClean="0"/>
              <a:t>DRIVER</a:t>
            </a:r>
            <a:r>
              <a:rPr kumimoji="1" lang="zh-TW" altLang="en-US" dirty="0" smtClean="0"/>
              <a:t> 讓我們去控制在</a:t>
            </a:r>
            <a:r>
              <a:rPr kumimoji="1" lang="en-US" altLang="zh-TW" dirty="0" smtClean="0"/>
              <a:t>FPGA</a:t>
            </a:r>
            <a:r>
              <a:rPr kumimoji="1" lang="zh-TW" altLang="en-US" dirty="0" smtClean="0"/>
              <a:t>端設計出來的硬體</a:t>
            </a:r>
            <a:endParaRPr kumimoji="1" lang="en-US" altLang="zh-TW" dirty="0" smtClean="0"/>
          </a:p>
          <a:p>
            <a:r>
              <a:rPr kumimoji="1" lang="zh-TW" altLang="en-US" dirty="0" smtClean="0"/>
              <a:t>缺點在於 這些</a:t>
            </a:r>
            <a:r>
              <a:rPr kumimoji="1" lang="en-US" altLang="zh-TW" dirty="0" smtClean="0"/>
              <a:t>LIB</a:t>
            </a:r>
            <a:r>
              <a:rPr kumimoji="1" lang="zh-TW" altLang="en-US" dirty="0" smtClean="0"/>
              <a:t>跟我們所熟悉的</a:t>
            </a:r>
            <a:r>
              <a:rPr kumimoji="1" lang="en-US" altLang="zh-TW" dirty="0" smtClean="0"/>
              <a:t>LIB</a:t>
            </a:r>
            <a:r>
              <a:rPr kumimoji="1" lang="zh-TW" altLang="en-US" dirty="0" smtClean="0"/>
              <a:t>不太一樣 而且在</a:t>
            </a:r>
            <a:r>
              <a:rPr kumimoji="1" lang="en-US" altLang="zh-TW" dirty="0" smtClean="0"/>
              <a:t>RUN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prog</a:t>
            </a:r>
            <a:r>
              <a:rPr kumimoji="1" lang="zh-TW" altLang="en-US" dirty="0" smtClean="0"/>
              <a:t>的時候很容易出問題 </a:t>
            </a:r>
            <a:endParaRPr kumimoji="1" lang="en-US" altLang="zh-TW" dirty="0" smtClean="0"/>
          </a:p>
          <a:p>
            <a:r>
              <a:rPr kumimoji="1" lang="zh-TW" altLang="en-US" dirty="0" smtClean="0"/>
              <a:t>把軟體開發的環境拉回到</a:t>
            </a:r>
            <a:r>
              <a:rPr kumimoji="1" lang="en-US" altLang="zh-TW" dirty="0" err="1" smtClean="0"/>
              <a:t>linux</a:t>
            </a:r>
            <a:r>
              <a:rPr kumimoji="1" lang="zh-TW" altLang="en-US" dirty="0" smtClean="0"/>
              <a:t> 會是一個不錯的方法</a:t>
            </a:r>
            <a:endParaRPr kumimoji="1" lang="en-US" altLang="zh-TW" dirty="0" smtClean="0"/>
          </a:p>
          <a:p>
            <a:r>
              <a:rPr kumimoji="1" lang="en-US" altLang="zh-TW" dirty="0" smtClean="0"/>
              <a:t>7:00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926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回到動機 講解</a:t>
            </a:r>
            <a:r>
              <a:rPr lang="en-US" altLang="zh-TW" dirty="0" smtClean="0"/>
              <a:t>UIO</a:t>
            </a:r>
            <a:r>
              <a:rPr lang="zh-TW" altLang="en-US" dirty="0" smtClean="0"/>
              <a:t> </a:t>
            </a:r>
            <a:r>
              <a:rPr lang="en-US" altLang="zh-TW" dirty="0" smtClean="0"/>
              <a:t>driver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custom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ip</a:t>
            </a:r>
            <a:r>
              <a:rPr lang="zh-TW" altLang="en-US" dirty="0" smtClean="0"/>
              <a:t>的問題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0924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我們提出了一個方法 來解決這個問題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765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300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AD7C-8FE7-D04C-A927-C678FB49C7F2}" type="datetime1">
              <a:rPr kumimoji="1" lang="zh-TW" altLang="en-US" smtClean="0"/>
              <a:t>2018/7/27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03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152A-F8DA-BB49-896B-FDB19FA52161}" type="datetime1">
              <a:rPr kumimoji="1" lang="zh-TW" altLang="en-US" smtClean="0"/>
              <a:t>2018/7/27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859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F9C6-5E76-A54D-ACF6-D7D6CA549B0A}" type="datetime1">
              <a:rPr kumimoji="1" lang="zh-TW" altLang="en-US" smtClean="0"/>
              <a:t>2018/7/27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23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16DE-548F-A54D-8004-9FA0E2AEBD43}" type="datetime1">
              <a:rPr kumimoji="1" lang="zh-TW" altLang="en-US" smtClean="0"/>
              <a:t>2018/7/27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32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4E6F-4F3C-A44A-94CD-66BDD4E92705}" type="datetime1">
              <a:rPr kumimoji="1" lang="zh-TW" altLang="en-US" smtClean="0"/>
              <a:t>2018/7/27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088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08C4-D3B4-C24D-B5BA-426586DA4895}" type="datetime1">
              <a:rPr kumimoji="1" lang="zh-TW" altLang="en-US" smtClean="0"/>
              <a:t>2018/7/27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08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621-2301-3D41-95F4-0919B83F8607}" type="datetime1">
              <a:rPr kumimoji="1" lang="zh-TW" altLang="en-US" smtClean="0"/>
              <a:t>2018/7/27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355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810F-F32E-BB45-A38B-A18422214C1F}" type="datetime1">
              <a:rPr kumimoji="1" lang="zh-TW" altLang="en-US" smtClean="0"/>
              <a:t>2018/7/27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913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CA97-CD01-374F-820B-5F61625C30D2}" type="datetime1">
              <a:rPr kumimoji="1" lang="zh-TW" altLang="en-US" smtClean="0"/>
              <a:t>2018/7/27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14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103-0786-1A4E-A22E-505ADDB8B4DA}" type="datetime1">
              <a:rPr kumimoji="1" lang="zh-TW" altLang="en-US" smtClean="0"/>
              <a:t>2018/7/27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056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2C1-4B2D-0740-BF61-5CBF660708F8}" type="datetime1">
              <a:rPr kumimoji="1" lang="zh-TW" altLang="en-US" smtClean="0"/>
              <a:t>2018/7/27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234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D0C52-D0DE-FF43-9D45-F53B2F5B765A}" type="datetime1">
              <a:rPr kumimoji="1" lang="zh-TW" altLang="en-US" smtClean="0"/>
              <a:t>2018/7/27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464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v4.12/driver-api/uio-howto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ip_documentation/ug761_axi_reference_guide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hyperlink" Target="http://www.googoolia.com/wp/wp-content/uploads/2014/04/axi_stream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ncise/zedboard-hwswcodesign-exampl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cores.org/project/tiny_aes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v4.16/driver-api/dmaengine/client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ip_documentation/axi_dma/v7_1/pg021_axi_dma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wn.net/Articles/234617/" TargetMode="External"/><Relationship Id="rId4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perez77/xilinx_axidma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remytrimble/ezdm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 DMA</a:t>
            </a:r>
            <a:br>
              <a:rPr kumimoji="1" lang="en-US" altLang="zh-TW" b="1" dirty="0" smtClean="0"/>
            </a:br>
            <a:endParaRPr kumimoji="1"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Yu-Tang Liu</a:t>
            </a:r>
          </a:p>
          <a:p>
            <a:r>
              <a:rPr kumimoji="1" lang="en-US" altLang="zh-TW" dirty="0" smtClean="0"/>
              <a:t>Advisor: Chen-</a:t>
            </a:r>
            <a:r>
              <a:rPr kumimoji="1" lang="en-US" altLang="zh-TW" dirty="0" err="1" smtClean="0"/>
              <a:t>Mou</a:t>
            </a:r>
            <a:r>
              <a:rPr kumimoji="1" lang="en-US" altLang="zh-TW" dirty="0" smtClean="0"/>
              <a:t> Cheng, Ph.D.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15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on FPGA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r>
              <a:rPr kumimoji="1" lang="en-US" altLang="zh-TW" dirty="0" smtClean="0"/>
              <a:t>Required Files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FSBL</a:t>
            </a:r>
          </a:p>
          <a:p>
            <a:pPr lvl="1"/>
            <a:r>
              <a:rPr kumimoji="1" lang="en-US" altLang="zh-TW" dirty="0" err="1" smtClean="0"/>
              <a:t>Bitstream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U-boot</a:t>
            </a:r>
          </a:p>
          <a:p>
            <a:pPr lvl="1"/>
            <a:r>
              <a:rPr kumimoji="1" lang="en-US" altLang="zh-TW" dirty="0" smtClean="0"/>
              <a:t>Linux Kernel</a:t>
            </a:r>
          </a:p>
          <a:p>
            <a:pPr lvl="1"/>
            <a:r>
              <a:rPr kumimoji="1" lang="en-US" altLang="zh-TW" dirty="0" smtClean="0"/>
              <a:t>Root File System</a:t>
            </a:r>
          </a:p>
          <a:p>
            <a:pPr lvl="1"/>
            <a:r>
              <a:rPr kumimoji="1" lang="en-US" altLang="zh-TW" dirty="0" smtClean="0"/>
              <a:t>Device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Tree</a:t>
            </a:r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10</a:t>
            </a:fld>
            <a:endParaRPr kumimoji="1"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84" y="264422"/>
            <a:ext cx="1859969" cy="61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4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Device Tree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Non Coverable Device</a:t>
            </a:r>
          </a:p>
          <a:p>
            <a:r>
              <a:rPr kumimoji="1" lang="en-US" altLang="zh-TW" dirty="0" smtClean="0"/>
              <a:t>Old Linux </a:t>
            </a:r>
          </a:p>
          <a:p>
            <a:pPr lvl="1"/>
            <a:r>
              <a:rPr kumimoji="1" lang="en-US" altLang="zh-TW" dirty="0" smtClean="0"/>
              <a:t>Hard Coded</a:t>
            </a:r>
          </a:p>
          <a:p>
            <a:r>
              <a:rPr kumimoji="1" lang="en-US" altLang="zh-TW" dirty="0" smtClean="0"/>
              <a:t>New Linux</a:t>
            </a:r>
          </a:p>
          <a:p>
            <a:pPr lvl="1"/>
            <a:r>
              <a:rPr kumimoji="1" lang="en-US" altLang="zh-TW" dirty="0" smtClean="0"/>
              <a:t>Device Tree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FPGA</a:t>
            </a:r>
          </a:p>
          <a:p>
            <a:pPr lvl="1"/>
            <a:r>
              <a:rPr kumimoji="1" lang="en-US" altLang="zh-TW" dirty="0" err="1" smtClean="0"/>
              <a:t>devicetree.dts</a:t>
            </a:r>
            <a:r>
              <a:rPr kumimoji="1" lang="en-US" altLang="zh-TW" dirty="0" smtClean="0"/>
              <a:t> (default) + </a:t>
            </a:r>
            <a:r>
              <a:rPr kumimoji="1" lang="en-US" altLang="zh-TW" dirty="0" err="1" smtClean="0"/>
              <a:t>devicetree.dtsi</a:t>
            </a:r>
            <a:r>
              <a:rPr kumimoji="1" lang="en-US" altLang="zh-TW" dirty="0" smtClean="0"/>
              <a:t> (PL design) 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11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056" y="0"/>
            <a:ext cx="6822419" cy="483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9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UIO Driver[1]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Suitable</a:t>
            </a:r>
          </a:p>
          <a:p>
            <a:pPr lvl="1"/>
            <a:r>
              <a:rPr kumimoji="1" lang="en-US" altLang="zh-TW" dirty="0" smtClean="0"/>
              <a:t>The device has </a:t>
            </a:r>
            <a:r>
              <a:rPr kumimoji="1" lang="en-US" altLang="zh-TW" dirty="0"/>
              <a:t>m</a:t>
            </a:r>
            <a:r>
              <a:rPr kumimoji="1" lang="en-US" altLang="zh-TW" dirty="0" smtClean="0"/>
              <a:t>emory that can be mapped and can be controlled by writing to this memory.</a:t>
            </a:r>
          </a:p>
          <a:p>
            <a:pPr lvl="1"/>
            <a:r>
              <a:rPr lang="en-US" altLang="zh-TW" dirty="0" smtClean="0"/>
              <a:t>The device usually </a:t>
            </a:r>
            <a:r>
              <a:rPr lang="en-US" altLang="zh-TW" dirty="0"/>
              <a:t>generates </a:t>
            </a:r>
            <a:r>
              <a:rPr lang="en-US" altLang="zh-TW" dirty="0" smtClean="0"/>
              <a:t>interrupt.</a:t>
            </a:r>
            <a:endParaRPr kumimoji="1" lang="en-US" altLang="zh-TW" dirty="0" smtClean="0"/>
          </a:p>
          <a:p>
            <a:pPr lvl="1"/>
            <a:r>
              <a:rPr lang="en-US" altLang="zh-TW" dirty="0"/>
              <a:t>The device does not fit into one of the standard kernel subsystems</a:t>
            </a:r>
            <a:r>
              <a:rPr lang="en-US" altLang="zh-TW" dirty="0" smtClean="0"/>
              <a:t>.</a:t>
            </a:r>
          </a:p>
          <a:p>
            <a:pPr marL="457200" lvl="1" indent="0">
              <a:buNone/>
            </a:pPr>
            <a:endParaRPr kumimoji="1" lang="en-US" altLang="zh-TW" dirty="0" smtClean="0"/>
          </a:p>
          <a:p>
            <a:r>
              <a:rPr kumimoji="1" lang="en-US" altLang="zh-TW" dirty="0" smtClean="0"/>
              <a:t>About UIO</a:t>
            </a:r>
          </a:p>
          <a:p>
            <a:pPr lvl="1"/>
            <a:r>
              <a:rPr kumimoji="1" lang="en-US" altLang="zh-TW" dirty="0"/>
              <a:t>M</a:t>
            </a:r>
            <a:r>
              <a:rPr kumimoji="1" lang="en-US" altLang="zh-TW" dirty="0" smtClean="0"/>
              <a:t>ain part of driver is developed in </a:t>
            </a:r>
            <a:r>
              <a:rPr kumimoji="1" lang="en-US" altLang="zh-TW" dirty="0" err="1" smtClean="0"/>
              <a:t>userspace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en-US" altLang="zh-TW" dirty="0" smtClean="0"/>
              <a:t>Driver won’t crash the kernel.</a:t>
            </a:r>
          </a:p>
          <a:p>
            <a:pPr lvl="1"/>
            <a:r>
              <a:rPr kumimoji="1" lang="en-US" altLang="zh-TW" dirty="0" smtClean="0"/>
              <a:t>Update driver don’t need recompile kernel.</a:t>
            </a:r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12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[1] The </a:t>
            </a:r>
            <a:r>
              <a:rPr lang="en-US" altLang="zh-TW" sz="1000" dirty="0" err="1" smtClean="0"/>
              <a:t>Userspace</a:t>
            </a:r>
            <a:r>
              <a:rPr lang="en-US" altLang="zh-TW" sz="1000" dirty="0" smtClean="0"/>
              <a:t> I/O HOWTO </a:t>
            </a:r>
            <a:r>
              <a:rPr lang="en-US" altLang="zh-TW" sz="1000" i="1" dirty="0" smtClean="0"/>
              <a:t>URL </a:t>
            </a:r>
            <a:r>
              <a:rPr lang="en-US" altLang="zh-TW" sz="1000" i="1" dirty="0">
                <a:hlinkClick r:id="rId3"/>
              </a:rPr>
              <a:t>https://</a:t>
            </a:r>
            <a:r>
              <a:rPr lang="en-US" altLang="zh-TW" sz="1000" i="1" dirty="0" smtClean="0">
                <a:hlinkClick r:id="rId3"/>
              </a:rPr>
              <a:t>www.kernel.org/doc/html/v4.12/driver-api/uio-howto.html</a:t>
            </a:r>
            <a:r>
              <a:rPr lang="en-US" altLang="zh-TW" sz="1000" i="1" dirty="0" smtClean="0"/>
              <a:t> .</a:t>
            </a:r>
          </a:p>
          <a:p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48895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 Kernel Device Driver                UIO  Driver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13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4851400" cy="37528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00" y="1690689"/>
            <a:ext cx="4699000" cy="37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Register Types</a:t>
            </a:r>
          </a:p>
          <a:p>
            <a:pPr lvl="1"/>
            <a:r>
              <a:rPr kumimoji="1" lang="en-US" altLang="zh-TW" dirty="0" smtClean="0"/>
              <a:t>Full</a:t>
            </a:r>
          </a:p>
          <a:p>
            <a:pPr lvl="1"/>
            <a:r>
              <a:rPr lang="en-US" altLang="zh-TW" dirty="0" smtClean="0"/>
              <a:t>Lite</a:t>
            </a:r>
            <a:endParaRPr kumimoji="1" lang="en-US" altLang="zh-TW" dirty="0" smtClean="0"/>
          </a:p>
          <a:p>
            <a:pPr lvl="1"/>
            <a:r>
              <a:rPr lang="en-US" altLang="zh-TW" dirty="0" smtClean="0"/>
              <a:t>Stream</a:t>
            </a:r>
          </a:p>
          <a:p>
            <a:pPr marL="457200" lvl="1" indent="0">
              <a:buNone/>
            </a:pPr>
            <a:endParaRPr kumimoji="1" lang="en-US" altLang="zh-TW" dirty="0" smtClean="0"/>
          </a:p>
          <a:p>
            <a:r>
              <a:rPr kumimoji="1" lang="en-US" altLang="zh-TW" dirty="0" smtClean="0"/>
              <a:t>AXI4 Bus Interface[2]</a:t>
            </a:r>
          </a:p>
          <a:p>
            <a:pPr lvl="1"/>
            <a:r>
              <a:rPr kumimoji="1" lang="en-US" altLang="zh-TW" dirty="0" smtClean="0"/>
              <a:t>AXI4</a:t>
            </a:r>
          </a:p>
          <a:p>
            <a:pPr lvl="1"/>
            <a:r>
              <a:rPr kumimoji="1" lang="en-US" altLang="zh-TW" dirty="0" smtClean="0"/>
              <a:t>AXI4-Lite</a:t>
            </a:r>
          </a:p>
          <a:p>
            <a:pPr lvl="1"/>
            <a:r>
              <a:rPr kumimoji="1" lang="en-US" altLang="zh-TW" dirty="0" smtClean="0"/>
              <a:t>AXI4-Stream</a:t>
            </a:r>
          </a:p>
          <a:p>
            <a:pPr lvl="1"/>
            <a:endParaRPr kumimoji="1"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Custom IP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[2] AXI </a:t>
            </a:r>
            <a:r>
              <a:rPr lang="en-US" altLang="zh-TW" sz="1000" dirty="0" err="1" smtClean="0"/>
              <a:t>Referenct</a:t>
            </a:r>
            <a:r>
              <a:rPr lang="en-US" altLang="zh-TW" sz="1000" dirty="0" smtClean="0"/>
              <a:t> Guide </a:t>
            </a:r>
            <a:r>
              <a:rPr lang="en-US" altLang="zh-TW" sz="1000" i="1" dirty="0" smtClean="0"/>
              <a:t>URL </a:t>
            </a:r>
            <a:r>
              <a:rPr lang="en-US" altLang="zh-TW" sz="1000" i="1" dirty="0" smtClean="0">
                <a:hlinkClick r:id="rId3"/>
              </a:rPr>
              <a:t>https://www.xilinx.com/support/documentation/ip_documentation/ug761_axi_reference_guide.pdf</a:t>
            </a:r>
            <a:r>
              <a:rPr lang="en-US" altLang="zh-TW" sz="1000" i="1" dirty="0" smtClean="0"/>
              <a:t> .</a:t>
            </a:r>
          </a:p>
          <a:p>
            <a:r>
              <a:rPr lang="en-US" altLang="zh-TW" sz="1000" dirty="0"/>
              <a:t>[3] AXI </a:t>
            </a:r>
            <a:r>
              <a:rPr lang="en-US" altLang="zh-TW" sz="1000" dirty="0" smtClean="0"/>
              <a:t>Protocol  </a:t>
            </a:r>
            <a:r>
              <a:rPr lang="en-US" altLang="zh-TW" sz="1000" i="1" dirty="0"/>
              <a:t>URL </a:t>
            </a:r>
            <a:r>
              <a:rPr lang="en-US" altLang="zh-TW" sz="1000" i="1" dirty="0" smtClean="0">
                <a:hlinkClick r:id="rId4"/>
              </a:rPr>
              <a:t>http://www.googoolia.com/wp/wp-content/uploads/2014/04/axi_stream.pdf</a:t>
            </a:r>
            <a:endParaRPr lang="en-US" altLang="zh-TW" sz="1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28560" y="4338355"/>
            <a:ext cx="67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-&gt;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028560" y="4707687"/>
            <a:ext cx="67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-&gt;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704813" y="4490808"/>
            <a:ext cx="1496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UIO Driver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63164" y="5153790"/>
            <a:ext cx="67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-&gt;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335" y="5109943"/>
            <a:ext cx="413179" cy="41317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664" y="365126"/>
            <a:ext cx="5078918" cy="520937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651391" y="515379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[3]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664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Example[4]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Boot Linux by SD Card</a:t>
            </a:r>
          </a:p>
          <a:p>
            <a:pPr lvl="1"/>
            <a:r>
              <a:rPr kumimoji="1" lang="en-US" altLang="zh-TW" dirty="0" smtClean="0"/>
              <a:t>1</a:t>
            </a:r>
            <a:r>
              <a:rPr kumimoji="1" lang="en-US" altLang="zh-TW" baseline="30000" dirty="0" smtClean="0"/>
              <a:t>st</a:t>
            </a:r>
            <a:r>
              <a:rPr kumimoji="1" lang="en-US" altLang="zh-TW" dirty="0" smtClean="0"/>
              <a:t> partition: boot files</a:t>
            </a:r>
          </a:p>
          <a:p>
            <a:pPr lvl="1"/>
            <a:r>
              <a:rPr kumimoji="1" lang="en-US" altLang="zh-TW" dirty="0" smtClean="0"/>
              <a:t>2</a:t>
            </a:r>
            <a:r>
              <a:rPr kumimoji="1" lang="en-US" altLang="zh-TW" baseline="30000" dirty="0" smtClean="0"/>
              <a:t>nd</a:t>
            </a:r>
            <a:r>
              <a:rPr kumimoji="1" lang="en-US" altLang="zh-TW" dirty="0" smtClean="0"/>
              <a:t> partition: file system</a:t>
            </a:r>
          </a:p>
          <a:p>
            <a:r>
              <a:rPr kumimoji="1" lang="en-US" altLang="zh-TW" dirty="0" smtClean="0"/>
              <a:t>1st Partition Files</a:t>
            </a:r>
            <a:endParaRPr kumimoji="1" lang="en-US" altLang="zh-TW" dirty="0"/>
          </a:p>
          <a:p>
            <a:pPr lvl="1"/>
            <a:r>
              <a:rPr kumimoji="1" lang="en-US" altLang="zh-TW" dirty="0" err="1" smtClean="0"/>
              <a:t>BOOT.bin</a:t>
            </a:r>
            <a:endParaRPr kumimoji="1" lang="en-US" altLang="zh-TW" dirty="0" smtClean="0"/>
          </a:p>
          <a:p>
            <a:pPr lvl="2"/>
            <a:r>
              <a:rPr kumimoji="1" lang="en-US" altLang="zh-TW" sz="2400" dirty="0" smtClean="0"/>
              <a:t>FSBL + </a:t>
            </a:r>
            <a:r>
              <a:rPr kumimoji="1" lang="en-US" altLang="zh-TW" sz="2400" dirty="0" err="1" smtClean="0"/>
              <a:t>bitstream</a:t>
            </a:r>
            <a:r>
              <a:rPr kumimoji="1" lang="en-US" altLang="zh-TW" sz="2400" dirty="0" smtClean="0"/>
              <a:t> + u-boot</a:t>
            </a:r>
          </a:p>
          <a:p>
            <a:pPr lvl="1"/>
            <a:r>
              <a:rPr kumimoji="1" lang="en-US" altLang="zh-TW" dirty="0" smtClean="0"/>
              <a:t>uEnv.txt</a:t>
            </a:r>
          </a:p>
          <a:p>
            <a:pPr lvl="1"/>
            <a:r>
              <a:rPr kumimoji="1" lang="en-US" altLang="zh-TW" dirty="0" err="1" smtClean="0"/>
              <a:t>uImage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uramdisk.image.gz</a:t>
            </a:r>
          </a:p>
          <a:p>
            <a:pPr lvl="1"/>
            <a:r>
              <a:rPr kumimoji="1" lang="en-US" altLang="zh-TW" dirty="0" err="1" smtClean="0"/>
              <a:t>devicetree.dtb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15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45" y="235615"/>
            <a:ext cx="6440398" cy="648586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[4] </a:t>
            </a:r>
            <a:r>
              <a:rPr lang="en-US" altLang="zh-TW" sz="1000" dirty="0" err="1" smtClean="0"/>
              <a:t>zedboard</a:t>
            </a:r>
            <a:r>
              <a:rPr lang="en-US" altLang="zh-TW" sz="1000" dirty="0" smtClean="0"/>
              <a:t>-</a:t>
            </a:r>
            <a:r>
              <a:rPr lang="en-US" altLang="zh-TW" sz="1000" dirty="0" err="1" smtClean="0"/>
              <a:t>hwswcodesign</a:t>
            </a:r>
            <a:r>
              <a:rPr lang="en-US" altLang="zh-TW" sz="1000" dirty="0" smtClean="0"/>
              <a:t>-example </a:t>
            </a:r>
            <a:r>
              <a:rPr lang="en-US" altLang="zh-TW" sz="1000" i="1" dirty="0" smtClean="0"/>
              <a:t>URL </a:t>
            </a:r>
            <a:r>
              <a:rPr lang="en-US" altLang="zh-TW" sz="1000" i="1" dirty="0" smtClean="0">
                <a:hlinkClick r:id="rId4"/>
              </a:rPr>
              <a:t>https://github.com/concise/zedboard-hwswcodesign-example</a:t>
            </a:r>
            <a:r>
              <a:rPr lang="en-US" altLang="zh-TW" sz="1000" i="1" dirty="0" smtClean="0"/>
              <a:t> .</a:t>
            </a:r>
            <a:endParaRPr lang="en-US" altLang="zh-TW" sz="1000" dirty="0" smtClean="0"/>
          </a:p>
          <a:p>
            <a:endParaRPr lang="en-US" altLang="zh-TW" sz="1000" dirty="0"/>
          </a:p>
        </p:txBody>
      </p:sp>
      <p:sp>
        <p:nvSpPr>
          <p:cNvPr id="7" name="矩形 6"/>
          <p:cNvSpPr/>
          <p:nvPr/>
        </p:nvSpPr>
        <p:spPr>
          <a:xfrm>
            <a:off x="5802945" y="4124160"/>
            <a:ext cx="1512277" cy="536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711483" y="5604504"/>
            <a:ext cx="1512277" cy="536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610600" y="4940237"/>
            <a:ext cx="1512277" cy="536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723539" y="6032078"/>
            <a:ext cx="1512277" cy="536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06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Full/Lite Custom IP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/>
              <a:t>EX:OpenCores-tinyAES</a:t>
            </a:r>
            <a:r>
              <a:rPr kumimoji="1" lang="en-US" altLang="zh-TW" dirty="0" smtClean="0"/>
              <a:t>[5]</a:t>
            </a:r>
          </a:p>
          <a:p>
            <a:endParaRPr kumimoji="1" lang="en-US" altLang="zh-TW" dirty="0" smtClean="0"/>
          </a:p>
          <a:p>
            <a:r>
              <a:rPr kumimoji="1" lang="en-US" altLang="zh-TW" dirty="0" err="1" smtClean="0"/>
              <a:t>Devicetree</a:t>
            </a:r>
            <a:r>
              <a:rPr kumimoji="1" lang="en-US" altLang="zh-TW" dirty="0" smtClean="0"/>
              <a:t> node</a:t>
            </a:r>
          </a:p>
          <a:p>
            <a:pPr lvl="1"/>
            <a:r>
              <a:rPr kumimoji="1" lang="en-US" altLang="zh-TW" dirty="0" smtClean="0"/>
              <a:t>compatible</a:t>
            </a:r>
          </a:p>
          <a:p>
            <a:pPr lvl="1"/>
            <a:r>
              <a:rPr kumimoji="1" lang="en-US" altLang="zh-TW" dirty="0" err="1" smtClean="0"/>
              <a:t>reg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Interrupts</a:t>
            </a:r>
          </a:p>
          <a:p>
            <a:r>
              <a:rPr kumimoji="1" lang="en-US" altLang="zh-TW" dirty="0" smtClean="0"/>
              <a:t>uEnv.txt</a:t>
            </a:r>
          </a:p>
          <a:p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16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505" y="2447061"/>
            <a:ext cx="4647619" cy="15238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1" y="5036534"/>
            <a:ext cx="10058400" cy="10249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91045" y="2664069"/>
            <a:ext cx="1512277" cy="29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247183" y="4970584"/>
            <a:ext cx="1512277" cy="29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[5] </a:t>
            </a:r>
            <a:r>
              <a:rPr lang="en-US" altLang="zh-TW" sz="1000" dirty="0" err="1" smtClean="0"/>
              <a:t>OpenCores</a:t>
            </a:r>
            <a:r>
              <a:rPr lang="en-US" altLang="zh-TW" sz="1000" dirty="0" smtClean="0"/>
              <a:t> </a:t>
            </a:r>
            <a:r>
              <a:rPr lang="en-US" altLang="zh-TW" sz="1000" dirty="0" err="1" smtClean="0"/>
              <a:t>tinyAES</a:t>
            </a:r>
            <a:r>
              <a:rPr lang="en-US" altLang="zh-TW" sz="1000" dirty="0" smtClean="0"/>
              <a:t> </a:t>
            </a:r>
            <a:r>
              <a:rPr lang="en-US" altLang="zh-TW" sz="1000" i="1" dirty="0" smtClean="0"/>
              <a:t>URL </a:t>
            </a:r>
            <a:r>
              <a:rPr lang="en-US" altLang="zh-TW" sz="1000" i="1" dirty="0" smtClean="0">
                <a:hlinkClick r:id="rId5"/>
              </a:rPr>
              <a:t>https://opencores.org/project/tiny_aes</a:t>
            </a:r>
            <a:r>
              <a:rPr lang="en-US" altLang="zh-TW" sz="1000" i="1" dirty="0" smtClean="0"/>
              <a:t> .</a:t>
            </a:r>
            <a:endParaRPr lang="en-US" altLang="zh-TW" sz="1000" dirty="0" smtClean="0"/>
          </a:p>
          <a:p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267618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Full/Lite Custom IP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UIO Node</a:t>
            </a:r>
          </a:p>
          <a:p>
            <a:pPr marL="0" indent="0">
              <a:buNone/>
            </a:pPr>
            <a:endParaRPr kumimoji="1" lang="en-US" altLang="zh-TW" dirty="0" smtClean="0"/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17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08" y="2404485"/>
            <a:ext cx="6849431" cy="413442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91046" y="2518996"/>
            <a:ext cx="930284" cy="29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60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Full/Lite Custom IP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Code</a:t>
            </a:r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18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68" y="2329821"/>
            <a:ext cx="9244741" cy="420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0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Full/Lite Custom IP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Result</a:t>
            </a:r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19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1825625"/>
            <a:ext cx="8264044" cy="47526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43859" y="5999773"/>
            <a:ext cx="3862754" cy="29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81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Preliminaries</a:t>
            </a:r>
          </a:p>
          <a:p>
            <a:r>
              <a:rPr kumimoji="1" lang="en-US" altLang="zh-TW" dirty="0" smtClean="0"/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6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Observation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Device </a:t>
            </a:r>
            <a:r>
              <a:rPr kumimoji="1" lang="en-US" altLang="zh-TW" dirty="0" smtClean="0"/>
              <a:t>Node</a:t>
            </a:r>
          </a:p>
          <a:p>
            <a:pPr lvl="1"/>
            <a:r>
              <a:rPr kumimoji="1" lang="en-US" altLang="zh-TW" dirty="0" smtClean="0"/>
              <a:t>DMA Controller node</a:t>
            </a:r>
          </a:p>
          <a:p>
            <a:pPr lvl="1"/>
            <a:r>
              <a:rPr kumimoji="1" lang="en-US" altLang="zh-TW" dirty="0" smtClean="0"/>
              <a:t>No custom IP node.</a:t>
            </a:r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20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75" y="1581219"/>
            <a:ext cx="6832136" cy="462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Full/Lite Custom IP   </a:t>
            </a:r>
            <a:r>
              <a:rPr kumimoji="1" lang="en-US" altLang="zh-TW" b="1" dirty="0" err="1" smtClean="0"/>
              <a:t>v.s</a:t>
            </a:r>
            <a:r>
              <a:rPr kumimoji="1" lang="en-US" altLang="zh-TW" b="1" dirty="0"/>
              <a:t>  Stream </a:t>
            </a:r>
            <a:r>
              <a:rPr kumimoji="1" lang="en-US" altLang="zh-TW" b="1" dirty="0" smtClean="0"/>
              <a:t>Custom </a:t>
            </a:r>
            <a:r>
              <a:rPr kumimoji="1" lang="en-US" altLang="zh-TW" b="1" dirty="0"/>
              <a:t>IP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21</a:t>
            </a:fld>
            <a:endParaRPr kumimoji="1"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925" y="1690688"/>
            <a:ext cx="6592637" cy="489323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457792" y="2602161"/>
            <a:ext cx="1656522" cy="3936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982200" y="4284119"/>
            <a:ext cx="2054835" cy="1876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19" y="1690688"/>
            <a:ext cx="4716544" cy="411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7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Preliminaries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49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DMA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Direct Memory Access</a:t>
            </a:r>
          </a:p>
          <a:p>
            <a:pPr lvl="1"/>
            <a:r>
              <a:rPr kumimoji="1" lang="en-US" altLang="zh-TW" dirty="0" smtClean="0"/>
              <a:t>Moving data without CPU.</a:t>
            </a:r>
          </a:p>
          <a:p>
            <a:pPr lvl="1"/>
            <a:r>
              <a:rPr kumimoji="1" lang="en-US" altLang="zh-TW" dirty="0" smtClean="0"/>
              <a:t>DMA Controller</a:t>
            </a:r>
          </a:p>
          <a:p>
            <a:r>
              <a:rPr kumimoji="1" lang="en-US" altLang="zh-TW" dirty="0" smtClean="0"/>
              <a:t>Usage</a:t>
            </a:r>
          </a:p>
          <a:p>
            <a:pPr lvl="1"/>
            <a:r>
              <a:rPr kumimoji="1" lang="en-US" altLang="zh-TW" dirty="0" smtClean="0"/>
              <a:t>Data Address(Physical)</a:t>
            </a:r>
          </a:p>
          <a:p>
            <a:pPr lvl="1"/>
            <a:r>
              <a:rPr kumimoji="1" lang="en-US" altLang="zh-TW" dirty="0" smtClean="0"/>
              <a:t>Data Length</a:t>
            </a:r>
          </a:p>
          <a:p>
            <a:pPr lvl="1"/>
            <a:r>
              <a:rPr kumimoji="1" lang="en-US" altLang="zh-TW" dirty="0" smtClean="0"/>
              <a:t>Destination Address(Physical)</a:t>
            </a:r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23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22" y="365125"/>
            <a:ext cx="4998025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6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DMA Engine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Linux Kernel API[6]</a:t>
            </a:r>
          </a:p>
          <a:p>
            <a:pPr lvl="1"/>
            <a:r>
              <a:rPr kumimoji="1" lang="en-US" altLang="zh-TW" dirty="0" smtClean="0"/>
              <a:t>Request Slave Channel.</a:t>
            </a:r>
          </a:p>
          <a:p>
            <a:pPr lvl="1"/>
            <a:r>
              <a:rPr kumimoji="1" lang="en-US" altLang="zh-TW" dirty="0" smtClean="0"/>
              <a:t>Set Channel Parameter.</a:t>
            </a:r>
          </a:p>
          <a:p>
            <a:pPr lvl="1"/>
            <a:r>
              <a:rPr lang="en-US" altLang="zh-TW" dirty="0"/>
              <a:t>Get a descriptor for </a:t>
            </a:r>
            <a:r>
              <a:rPr lang="en-US" altLang="zh-TW" dirty="0" smtClean="0"/>
              <a:t>transaction.</a:t>
            </a:r>
            <a:endParaRPr kumimoji="1" lang="en-US" altLang="zh-TW" dirty="0" smtClean="0"/>
          </a:p>
          <a:p>
            <a:pPr lvl="1"/>
            <a:r>
              <a:rPr lang="en-US" altLang="zh-TW" dirty="0"/>
              <a:t>Submit the </a:t>
            </a:r>
            <a:r>
              <a:rPr lang="en-US" altLang="zh-TW" dirty="0" smtClean="0"/>
              <a:t>transaction.</a:t>
            </a:r>
          </a:p>
          <a:p>
            <a:pPr lvl="1"/>
            <a:r>
              <a:rPr lang="en-US" altLang="zh-TW" dirty="0"/>
              <a:t>Issue pending requests and wait for callback </a:t>
            </a:r>
            <a:r>
              <a:rPr lang="en-US" altLang="zh-TW" dirty="0" smtClean="0"/>
              <a:t>notification.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24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[6] DMA Engine API Guide </a:t>
            </a:r>
            <a:r>
              <a:rPr lang="en-US" altLang="zh-TW" sz="1000" i="1" dirty="0" smtClean="0"/>
              <a:t>URL </a:t>
            </a:r>
            <a:r>
              <a:rPr lang="en-US" altLang="zh-TW" sz="1000" i="1" dirty="0" smtClean="0">
                <a:hlinkClick r:id="rId3"/>
              </a:rPr>
              <a:t>https://www.kernel.org/doc/html/v4.16/driver-api/dmaengine/client.html</a:t>
            </a:r>
            <a:r>
              <a:rPr lang="en-US" altLang="zh-TW" sz="1000" i="1" dirty="0" smtClean="0"/>
              <a:t> .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136910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AXI DMA[7]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Two Unidirectional Channels</a:t>
            </a:r>
          </a:p>
          <a:p>
            <a:pPr lvl="1"/>
            <a:r>
              <a:rPr kumimoji="1" lang="en-US" altLang="zh-TW" dirty="0" smtClean="0"/>
              <a:t>S2MM-Channel</a:t>
            </a:r>
          </a:p>
          <a:p>
            <a:pPr lvl="2"/>
            <a:r>
              <a:rPr kumimoji="1" lang="en-US" altLang="zh-TW" sz="2400" dirty="0" smtClean="0"/>
              <a:t>Stream To Memory Map</a:t>
            </a:r>
          </a:p>
          <a:p>
            <a:pPr lvl="1"/>
            <a:r>
              <a:rPr kumimoji="1" lang="en-US" altLang="zh-TW" dirty="0" smtClean="0"/>
              <a:t>MM2S-Channel</a:t>
            </a:r>
          </a:p>
          <a:p>
            <a:pPr lvl="2"/>
            <a:r>
              <a:rPr kumimoji="1" lang="en-US" altLang="zh-TW" sz="2400" dirty="0" smtClean="0"/>
              <a:t>Memory Map To Stream</a:t>
            </a:r>
          </a:p>
          <a:p>
            <a:pPr lvl="2"/>
            <a:endParaRPr kumimoji="1" lang="en-US" altLang="zh-TW" sz="2400" dirty="0"/>
          </a:p>
          <a:p>
            <a:pPr marL="914400" lvl="2" indent="0">
              <a:buNone/>
            </a:pPr>
            <a:endParaRPr kumimoji="1" lang="en-US" altLang="zh-TW" sz="2400" dirty="0" smtClean="0"/>
          </a:p>
          <a:p>
            <a:pPr lvl="1"/>
            <a:r>
              <a:rPr kumimoji="1" lang="en-US" altLang="zh-TW" dirty="0" smtClean="0"/>
              <a:t>Data Address</a:t>
            </a:r>
          </a:p>
          <a:p>
            <a:pPr lvl="1"/>
            <a:r>
              <a:rPr kumimoji="1" lang="en-US" altLang="zh-TW" dirty="0" smtClean="0"/>
              <a:t>Data Length</a:t>
            </a:r>
          </a:p>
          <a:p>
            <a:pPr lvl="1"/>
            <a:r>
              <a:rPr kumimoji="1" lang="en-US" altLang="zh-TW" dirty="0" smtClean="0"/>
              <a:t>Destination Address</a:t>
            </a:r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25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[7] AXI DMA </a:t>
            </a:r>
            <a:r>
              <a:rPr lang="en-US" altLang="zh-TW" sz="1000" i="1" dirty="0" smtClean="0"/>
              <a:t>URL </a:t>
            </a:r>
            <a:r>
              <a:rPr lang="en-US" altLang="zh-TW" sz="1000" i="1" dirty="0" smtClean="0">
                <a:hlinkClick r:id="rId3"/>
              </a:rPr>
              <a:t>https://www.xilinx.com/support/documentation/ip_documentation/axi_dma/v7_1/pg021_axi_dma.pdf</a:t>
            </a:r>
            <a:r>
              <a:rPr lang="en-US" altLang="zh-TW" sz="1000" i="1" dirty="0" smtClean="0"/>
              <a:t> .</a:t>
            </a:r>
            <a:endParaRPr lang="en-US" altLang="zh-TW" sz="1000" dirty="0"/>
          </a:p>
          <a:p>
            <a:endParaRPr lang="en-US" altLang="zh-TW" sz="1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770" y="5404435"/>
            <a:ext cx="410674" cy="41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Problem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Device </a:t>
            </a:r>
            <a:r>
              <a:rPr kumimoji="1" lang="en-US" altLang="zh-TW" dirty="0" smtClean="0"/>
              <a:t>Node</a:t>
            </a:r>
          </a:p>
          <a:p>
            <a:pPr lvl="1"/>
            <a:r>
              <a:rPr kumimoji="1" lang="en-US" altLang="zh-TW" dirty="0" smtClean="0"/>
              <a:t>Only DMA Controller Node.</a:t>
            </a:r>
          </a:p>
          <a:p>
            <a:pPr lvl="1"/>
            <a:r>
              <a:rPr kumimoji="1" lang="en-US" altLang="zh-TW" dirty="0" smtClean="0"/>
              <a:t>No UIO device node.</a:t>
            </a:r>
            <a:endParaRPr kumimoji="1" lang="en-US" altLang="zh-TW" dirty="0"/>
          </a:p>
          <a:p>
            <a:r>
              <a:rPr kumimoji="1" lang="en-US" altLang="zh-TW" dirty="0" smtClean="0"/>
              <a:t>Program(User-space </a:t>
            </a:r>
            <a:r>
              <a:rPr kumimoji="1" lang="en-US" altLang="zh-TW" dirty="0"/>
              <a:t>without </a:t>
            </a:r>
            <a:r>
              <a:rPr kumimoji="1" lang="en-US" altLang="zh-TW" dirty="0" smtClean="0"/>
              <a:t>Root)</a:t>
            </a:r>
          </a:p>
          <a:p>
            <a:pPr lvl="1"/>
            <a:r>
              <a:rPr kumimoji="1" lang="en-US" altLang="zh-TW" sz="2400" dirty="0" smtClean="0"/>
              <a:t>How to send DMA transaction?</a:t>
            </a:r>
            <a:endParaRPr kumimoji="1" lang="en-US" altLang="zh-TW" sz="2400" dirty="0"/>
          </a:p>
          <a:p>
            <a:pPr lvl="2"/>
            <a:endParaRPr kumimoji="1" lang="en-US" altLang="zh-TW" dirty="0"/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13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 DMA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Device Node</a:t>
            </a:r>
          </a:p>
          <a:p>
            <a:pPr lvl="1"/>
            <a:r>
              <a:rPr kumimoji="1" lang="en-US" altLang="zh-TW" dirty="0" smtClean="0"/>
              <a:t>Virtual device node.</a:t>
            </a:r>
          </a:p>
          <a:p>
            <a:pPr lvl="1"/>
            <a:r>
              <a:rPr kumimoji="1" lang="en-US" altLang="zh-TW" dirty="0" smtClean="0"/>
              <a:t>No register </a:t>
            </a:r>
            <a:r>
              <a:rPr kumimoji="1" lang="en-US" altLang="zh-TW" dirty="0"/>
              <a:t>a</a:t>
            </a:r>
            <a:r>
              <a:rPr kumimoji="1" lang="en-US" altLang="zh-TW" dirty="0" smtClean="0"/>
              <a:t>ddress, length.</a:t>
            </a:r>
          </a:p>
          <a:p>
            <a:pPr lvl="1"/>
            <a:r>
              <a:rPr kumimoji="1" lang="en-US" altLang="zh-TW" dirty="0" smtClean="0"/>
              <a:t>No interrupts.</a:t>
            </a:r>
          </a:p>
          <a:p>
            <a:pPr lvl="1"/>
            <a:r>
              <a:rPr kumimoji="1" lang="en-US" altLang="zh-TW" dirty="0" smtClean="0"/>
              <a:t>DMA information.</a:t>
            </a:r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27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3" y="4489415"/>
            <a:ext cx="4585115" cy="118022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52" y="1528570"/>
            <a:ext cx="6832136" cy="462769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09492" y="3437791"/>
            <a:ext cx="3578470" cy="2623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292470" y="4897315"/>
            <a:ext cx="2751992" cy="211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292470" y="5263784"/>
            <a:ext cx="2751992" cy="211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609492" y="3159307"/>
            <a:ext cx="1292470" cy="211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9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 DMA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Program</a:t>
            </a:r>
          </a:p>
          <a:p>
            <a:pPr lvl="1"/>
            <a:r>
              <a:rPr kumimoji="1" lang="en-US" altLang="zh-TW" dirty="0" smtClean="0"/>
              <a:t>User-space without Root</a:t>
            </a:r>
          </a:p>
          <a:p>
            <a:pPr lvl="2"/>
            <a:r>
              <a:rPr kumimoji="1" lang="en-US" altLang="zh-TW" sz="2400" dirty="0" smtClean="0"/>
              <a:t>Control the DMA Controller directly.</a:t>
            </a:r>
          </a:p>
          <a:p>
            <a:pPr lvl="2"/>
            <a:r>
              <a:rPr kumimoji="1" lang="en-US" altLang="zh-TW" sz="2400" dirty="0" smtClean="0"/>
              <a:t>Virtual Memory</a:t>
            </a:r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r>
              <a:rPr lang="en-US" altLang="zh-TW" dirty="0" smtClean="0"/>
              <a:t>DMA Usage</a:t>
            </a:r>
            <a:endParaRPr lang="en-US" altLang="zh-TW" dirty="0"/>
          </a:p>
          <a:p>
            <a:pPr lvl="2"/>
            <a:r>
              <a:rPr lang="en-US" altLang="zh-TW" sz="2400" dirty="0"/>
              <a:t>CMA</a:t>
            </a:r>
          </a:p>
          <a:p>
            <a:pPr lvl="2"/>
            <a:r>
              <a:rPr lang="en-US" altLang="zh-TW" sz="2400" dirty="0"/>
              <a:t>Scatter-Gather</a:t>
            </a:r>
          </a:p>
          <a:p>
            <a:pPr lvl="3"/>
            <a:r>
              <a:rPr lang="en-US" altLang="zh-TW" sz="2400" dirty="0" err="1" smtClean="0"/>
              <a:t>Scatterlist</a:t>
            </a:r>
            <a:r>
              <a:rPr lang="en-US" altLang="zh-TW" sz="2400" dirty="0" smtClean="0"/>
              <a:t>[8]</a:t>
            </a:r>
            <a:endParaRPr lang="en-US" altLang="zh-TW" sz="2400" dirty="0"/>
          </a:p>
          <a:p>
            <a:pPr lvl="2"/>
            <a:endParaRPr kumimoji="1" lang="en-US" altLang="zh-TW" dirty="0" smtClean="0"/>
          </a:p>
          <a:p>
            <a:pPr lvl="2"/>
            <a:endParaRPr kumimoji="1"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28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73" y="2646486"/>
            <a:ext cx="410674" cy="4106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968" y="1742869"/>
            <a:ext cx="5545032" cy="358325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467723" y="5067300"/>
            <a:ext cx="5021271" cy="55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6476395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[8] </a:t>
            </a:r>
            <a:r>
              <a:rPr lang="en-US" altLang="zh-TW" sz="1000" dirty="0" err="1" smtClean="0"/>
              <a:t>Scatterlist</a:t>
            </a:r>
            <a:r>
              <a:rPr lang="en-US" altLang="zh-TW" sz="1000" dirty="0" smtClean="0"/>
              <a:t> Chaining </a:t>
            </a:r>
            <a:r>
              <a:rPr lang="en-US" altLang="zh-TW" sz="1000" i="1" dirty="0" smtClean="0"/>
              <a:t>URL </a:t>
            </a:r>
            <a:r>
              <a:rPr lang="en-US" altLang="zh-TW" sz="1000" i="1" dirty="0" smtClean="0">
                <a:hlinkClick r:id="rId5"/>
              </a:rPr>
              <a:t>https://lwn.net/Articles/234617/</a:t>
            </a:r>
            <a:r>
              <a:rPr lang="en-US" altLang="zh-TW" sz="1000" i="1" dirty="0" smtClean="0"/>
              <a:t> .</a:t>
            </a:r>
            <a:endParaRPr lang="en-US" altLang="zh-TW" sz="1000" dirty="0"/>
          </a:p>
          <a:p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133596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Linux UIO Driver for AXI DMA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File Operation </a:t>
            </a:r>
          </a:p>
          <a:p>
            <a:pPr lvl="1"/>
            <a:r>
              <a:rPr lang="en-US" altLang="zh-TW" dirty="0" smtClean="0"/>
              <a:t>UIO read(),write()</a:t>
            </a:r>
          </a:p>
          <a:p>
            <a:pPr lvl="1"/>
            <a:r>
              <a:rPr lang="en-US" altLang="zh-TW" dirty="0" smtClean="0"/>
              <a:t>Interrupt </a:t>
            </a:r>
            <a:r>
              <a:rPr lang="en-US" altLang="zh-TW" dirty="0"/>
              <a:t>C</a:t>
            </a:r>
            <a:r>
              <a:rPr lang="en-US" altLang="zh-TW" dirty="0" smtClean="0"/>
              <a:t>ontrol</a:t>
            </a:r>
          </a:p>
          <a:p>
            <a:pPr lvl="1"/>
            <a:r>
              <a:rPr lang="en-US" altLang="zh-TW" dirty="0" smtClean="0"/>
              <a:t>Function Parameters</a:t>
            </a:r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29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68" y="1690688"/>
            <a:ext cx="2799666" cy="472224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90" y="1372453"/>
            <a:ext cx="4452819" cy="535871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813759" y="3867144"/>
            <a:ext cx="3097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+mj-lt"/>
              </a:rPr>
              <a:t>read(</a:t>
            </a:r>
            <a:r>
              <a:rPr lang="en-US" altLang="zh-TW" sz="2400" dirty="0" err="1" smtClean="0">
                <a:latin typeface="+mj-lt"/>
              </a:rPr>
              <a:t>filep</a:t>
            </a:r>
            <a:r>
              <a:rPr lang="en-US" altLang="zh-TW" sz="2400" dirty="0" smtClean="0">
                <a:latin typeface="+mj-lt"/>
              </a:rPr>
              <a:t>, </a:t>
            </a:r>
            <a:r>
              <a:rPr lang="en-US" altLang="zh-TW" sz="2400" dirty="0" err="1" smtClean="0">
                <a:latin typeface="+mj-lt"/>
              </a:rPr>
              <a:t>buf</a:t>
            </a:r>
            <a:r>
              <a:rPr lang="en-US" altLang="zh-TW" sz="2400" dirty="0" smtClean="0">
                <a:latin typeface="+mj-lt"/>
              </a:rPr>
              <a:t>, count)</a:t>
            </a:r>
          </a:p>
          <a:p>
            <a:r>
              <a:rPr lang="en-US" altLang="zh-TW" sz="2400" dirty="0" smtClean="0">
                <a:latin typeface="+mj-lt"/>
              </a:rPr>
              <a:t>write(</a:t>
            </a:r>
            <a:r>
              <a:rPr lang="en-US" altLang="zh-TW" sz="2400" dirty="0" err="1" smtClean="0">
                <a:latin typeface="+mj-lt"/>
              </a:rPr>
              <a:t>filep</a:t>
            </a:r>
            <a:r>
              <a:rPr lang="en-US" altLang="zh-TW" sz="2400" dirty="0" smtClean="0">
                <a:latin typeface="+mj-lt"/>
              </a:rPr>
              <a:t>, </a:t>
            </a:r>
            <a:r>
              <a:rPr lang="en-US" altLang="zh-TW" sz="2400" dirty="0" err="1" smtClean="0">
                <a:latin typeface="+mj-lt"/>
              </a:rPr>
              <a:t>buf</a:t>
            </a:r>
            <a:r>
              <a:rPr lang="en-US" altLang="zh-TW" sz="2400" dirty="0" smtClean="0">
                <a:latin typeface="+mj-lt"/>
              </a:rPr>
              <a:t>, count)</a:t>
            </a:r>
            <a:endParaRPr lang="zh-TW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634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Introduction</a:t>
            </a:r>
          </a:p>
          <a:p>
            <a:r>
              <a:rPr kumimoji="1" lang="en-US" altLang="zh-TW" dirty="0" smtClean="0"/>
              <a:t>Preliminaries</a:t>
            </a:r>
          </a:p>
          <a:p>
            <a:r>
              <a:rPr kumimoji="1" lang="en-US" altLang="zh-TW" dirty="0" smtClean="0"/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4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Linux UIO Driver for AXI DMA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DMA Issues</a:t>
            </a:r>
            <a:endParaRPr lang="en-US" altLang="zh-TW" dirty="0"/>
          </a:p>
          <a:p>
            <a:pPr lvl="1"/>
            <a:r>
              <a:rPr lang="en-US" altLang="zh-TW" dirty="0" smtClean="0"/>
              <a:t>Cache Coherency</a:t>
            </a:r>
          </a:p>
          <a:p>
            <a:pPr lvl="2"/>
            <a:r>
              <a:rPr lang="en-US" altLang="zh-TW" sz="2400" dirty="0" smtClean="0"/>
              <a:t>Cache Invalid</a:t>
            </a:r>
          </a:p>
          <a:p>
            <a:pPr lvl="2"/>
            <a:r>
              <a:rPr lang="en-US" altLang="zh-TW" sz="2400" dirty="0" smtClean="0"/>
              <a:t>Cache Flush</a:t>
            </a:r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30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59" y="1757362"/>
            <a:ext cx="48768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1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UIO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31</a:t>
            </a:fld>
            <a:endParaRPr kumimoji="1"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42" y="0"/>
            <a:ext cx="9325646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17323" y="4440115"/>
            <a:ext cx="817685" cy="360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96662" y="3420208"/>
            <a:ext cx="817685" cy="360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9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UDMA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32</a:t>
            </a:fld>
            <a:endParaRPr kumimoji="1"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62" y="-8792"/>
            <a:ext cx="6993820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UDMA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33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39" y="0"/>
            <a:ext cx="2485251" cy="6721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515" y="600635"/>
            <a:ext cx="5410641" cy="58240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33835" y="634816"/>
            <a:ext cx="2628556" cy="57557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03038" y="2120107"/>
            <a:ext cx="2338413" cy="2785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27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Preliminaries</a:t>
            </a:r>
          </a:p>
          <a:p>
            <a:r>
              <a:rPr kumimoji="1" lang="en-US" altLang="zh-TW" dirty="0" smtClean="0"/>
              <a:t>Linux UIO Driver for AXI DMA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4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35</a:t>
            </a:fld>
            <a:endParaRPr kumimoji="1"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7" y="0"/>
            <a:ext cx="8804258" cy="69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 DMA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/>
              <a:t>EX:OpenCores-tinyAES</a:t>
            </a:r>
            <a:r>
              <a:rPr kumimoji="1" lang="en-US" altLang="zh-TW" dirty="0" smtClean="0"/>
              <a:t> with DMA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UIO </a:t>
            </a:r>
            <a:r>
              <a:rPr kumimoji="1" lang="en-US" altLang="zh-TW" dirty="0" smtClean="0"/>
              <a:t>Node</a:t>
            </a:r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36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401" y="2585485"/>
            <a:ext cx="6982799" cy="395342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41224" y="5663380"/>
            <a:ext cx="781666" cy="235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94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 DMA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Code</a:t>
            </a:r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37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18" y="1690688"/>
            <a:ext cx="8512297" cy="46858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96027" y="4746002"/>
            <a:ext cx="2346128" cy="7403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64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 DMA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Result</a:t>
            </a:r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38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06" y="2045911"/>
            <a:ext cx="8145012" cy="41630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38517" y="5542415"/>
            <a:ext cx="3672349" cy="29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44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Experimental Results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Other DMA Kernel Drivers </a:t>
            </a:r>
          </a:p>
          <a:p>
            <a:pPr lvl="1"/>
            <a:r>
              <a:rPr kumimoji="1" lang="en-US" altLang="zh-TW" dirty="0" err="1" smtClean="0"/>
              <a:t>xilinx_axidma</a:t>
            </a:r>
            <a:r>
              <a:rPr kumimoji="1" lang="en-US" altLang="zh-TW" dirty="0" smtClean="0"/>
              <a:t>[9]   </a:t>
            </a:r>
            <a:r>
              <a:rPr kumimoji="1" lang="en-US" altLang="zh-TW" dirty="0" smtClean="0"/>
              <a:t>-&gt;CMA</a:t>
            </a:r>
          </a:p>
          <a:p>
            <a:pPr lvl="1"/>
            <a:r>
              <a:rPr kumimoji="1" lang="en-US" altLang="zh-TW" dirty="0" err="1" smtClean="0"/>
              <a:t>ezdma</a:t>
            </a:r>
            <a:r>
              <a:rPr kumimoji="1" lang="en-US" altLang="zh-TW" dirty="0" smtClean="0"/>
              <a:t>[10]                </a:t>
            </a:r>
            <a:r>
              <a:rPr kumimoji="1" lang="en-US" altLang="zh-TW" dirty="0" smtClean="0"/>
              <a:t>-&gt; Scatter-Gather</a:t>
            </a:r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39</a:t>
            </a:fld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[9] </a:t>
            </a:r>
            <a:r>
              <a:rPr lang="en-US" altLang="zh-TW" sz="1000" dirty="0" err="1" smtClean="0"/>
              <a:t>xilinx_axidma</a:t>
            </a:r>
            <a:r>
              <a:rPr lang="en-US" altLang="zh-TW" sz="1000" dirty="0" smtClean="0"/>
              <a:t> driver </a:t>
            </a:r>
            <a:r>
              <a:rPr lang="en-US" altLang="zh-TW" sz="1000" i="1" dirty="0" smtClean="0"/>
              <a:t>URL </a:t>
            </a:r>
            <a:r>
              <a:rPr lang="en-US" altLang="zh-TW" sz="1000" i="1" dirty="0" smtClean="0">
                <a:hlinkClick r:id="rId3"/>
              </a:rPr>
              <a:t>https://github.com/bperez77/xilinx_axidma</a:t>
            </a:r>
            <a:r>
              <a:rPr lang="en-US" altLang="zh-TW" sz="1000" i="1" dirty="0" smtClean="0"/>
              <a:t>.</a:t>
            </a:r>
            <a:endParaRPr lang="en-US" altLang="zh-TW" sz="1000" dirty="0"/>
          </a:p>
          <a:p>
            <a:r>
              <a:rPr lang="en-US" altLang="zh-TW" sz="1000" dirty="0" smtClean="0"/>
              <a:t>[10] </a:t>
            </a:r>
            <a:r>
              <a:rPr lang="en-US" altLang="zh-TW" sz="1000" dirty="0" err="1" smtClean="0"/>
              <a:t>ezdma</a:t>
            </a:r>
            <a:r>
              <a:rPr lang="en-US" altLang="zh-TW" sz="1000" dirty="0" smtClean="0"/>
              <a:t> driver </a:t>
            </a:r>
            <a:r>
              <a:rPr lang="en-US" altLang="zh-TW" sz="1000" i="1" dirty="0"/>
              <a:t>URL </a:t>
            </a:r>
            <a:r>
              <a:rPr lang="en-US" altLang="zh-TW" sz="1000" i="1" dirty="0" smtClean="0">
                <a:hlinkClick r:id="rId4"/>
              </a:rPr>
              <a:t>https://github.com/jeremytrimble/ezdma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347967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25561" y="2905431"/>
            <a:ext cx="8507361" cy="141584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We want to develop software to control our custom IP with UIO driver in Linux on FPGA.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64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Experimental Results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Experiment Environment </a:t>
            </a:r>
          </a:p>
          <a:p>
            <a:pPr lvl="1"/>
            <a:r>
              <a:rPr kumimoji="1" lang="en-US" altLang="zh-TW" dirty="0" smtClean="0"/>
              <a:t>Platform : </a:t>
            </a:r>
            <a:r>
              <a:rPr kumimoji="1" lang="en-US" altLang="zh-TW" dirty="0" err="1" smtClean="0"/>
              <a:t>ZedBoard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Linux Kernel : 4.9.9</a:t>
            </a:r>
          </a:p>
          <a:p>
            <a:pPr lvl="1"/>
            <a:r>
              <a:rPr kumimoji="1" lang="en-US" altLang="zh-TW" dirty="0" err="1" smtClean="0"/>
              <a:t>Vivado</a:t>
            </a:r>
            <a:r>
              <a:rPr kumimoji="1" lang="en-US" altLang="zh-TW" dirty="0" smtClean="0"/>
              <a:t> &amp; SDK  Version : 2016.04</a:t>
            </a:r>
          </a:p>
          <a:p>
            <a:pPr lvl="1"/>
            <a:r>
              <a:rPr kumimoji="1" lang="en-US" altLang="zh-TW" dirty="0" smtClean="0"/>
              <a:t>Booting Linux from SD card</a:t>
            </a:r>
          </a:p>
          <a:p>
            <a:pPr lvl="1"/>
            <a:endParaRPr kumimoji="1" lang="en-US" altLang="zh-TW" dirty="0" smtClean="0"/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559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Experimental Results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Test IP</a:t>
            </a:r>
          </a:p>
          <a:p>
            <a:pPr lvl="1"/>
            <a:r>
              <a:rPr kumimoji="1" lang="en-US" altLang="zh-TW" dirty="0" smtClean="0"/>
              <a:t>AXI-Stream FIFO</a:t>
            </a:r>
          </a:p>
          <a:p>
            <a:pPr lvl="1"/>
            <a:r>
              <a:rPr kumimoji="1" lang="en-US" altLang="zh-TW" dirty="0" err="1" smtClean="0"/>
              <a:t>OpenCores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tinyAES</a:t>
            </a:r>
            <a:r>
              <a:rPr kumimoji="1" lang="en-US" altLang="zh-TW" dirty="0" smtClean="0"/>
              <a:t> with DMA</a:t>
            </a:r>
          </a:p>
          <a:p>
            <a:pPr lvl="1"/>
            <a:r>
              <a:rPr kumimoji="1" lang="en-US" altLang="zh-TW" dirty="0" smtClean="0"/>
              <a:t>ECDSA(curve </a:t>
            </a:r>
            <a:r>
              <a:rPr lang="en-US" altLang="zh-TW" dirty="0"/>
              <a:t>secp256k1</a:t>
            </a:r>
            <a:r>
              <a:rPr kumimoji="1" lang="en-US" altLang="zh-TW" dirty="0" smtClean="0"/>
              <a:t>)</a:t>
            </a:r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41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9323"/>
            <a:ext cx="9825318" cy="18561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18439" y="3871567"/>
            <a:ext cx="1533834" cy="181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60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Preliminaries</a:t>
            </a:r>
          </a:p>
          <a:p>
            <a:r>
              <a:rPr kumimoji="1" lang="en-US" altLang="zh-TW" dirty="0" smtClean="0"/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98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Conclusion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Our </a:t>
            </a:r>
            <a:r>
              <a:rPr kumimoji="1" lang="en-US" altLang="zh-TW" dirty="0"/>
              <a:t>Contributions</a:t>
            </a:r>
          </a:p>
          <a:p>
            <a:pPr lvl="1"/>
            <a:r>
              <a:rPr kumimoji="1" lang="en-US" altLang="zh-TW" dirty="0" smtClean="0"/>
              <a:t>Modify UIO driver slightly to adapt AXI DMA. </a:t>
            </a:r>
          </a:p>
          <a:p>
            <a:pPr lvl="1"/>
            <a:r>
              <a:rPr kumimoji="1" lang="en-US" altLang="zh-TW" dirty="0" smtClean="0"/>
              <a:t>Design </a:t>
            </a:r>
            <a:r>
              <a:rPr kumimoji="1" lang="en-US" altLang="zh-TW" dirty="0"/>
              <a:t>an </a:t>
            </a:r>
            <a:r>
              <a:rPr kumimoji="1" lang="en-US" altLang="zh-TW" dirty="0" smtClean="0"/>
              <a:t>easy and intuitive way to control AXI4-Stream IP.</a:t>
            </a:r>
          </a:p>
          <a:p>
            <a:pPr lvl="1"/>
            <a:r>
              <a:rPr kumimoji="1" lang="en-US" altLang="zh-TW" dirty="0" smtClean="0"/>
              <a:t>Not bad throughput.</a:t>
            </a:r>
          </a:p>
          <a:p>
            <a:pPr marL="457200" lvl="1" indent="0">
              <a:buNone/>
            </a:pPr>
            <a:endParaRPr kumimoji="1" lang="en-US" altLang="zh-TW" dirty="0" smtClean="0"/>
          </a:p>
          <a:p>
            <a:r>
              <a:rPr kumimoji="1" lang="en-US" altLang="zh-TW" dirty="0" smtClean="0"/>
              <a:t>Future Works</a:t>
            </a:r>
          </a:p>
          <a:p>
            <a:pPr lvl="1"/>
            <a:r>
              <a:rPr kumimoji="1" lang="en-US" altLang="zh-TW" dirty="0" smtClean="0"/>
              <a:t>VDMA, CDMA / Faster / Merge into Linux kernel.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43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553131"/>
            <a:ext cx="2172929" cy="217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3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 smtClean="0"/>
              <a:t>Thanks for your listening!</a:t>
            </a:r>
            <a:endParaRPr kumimoji="1"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Yu-Tang Liu</a:t>
            </a:r>
          </a:p>
          <a:p>
            <a:r>
              <a:rPr kumimoji="1" lang="en-US" altLang="zh-TW" dirty="0" smtClean="0"/>
              <a:t>Advisor: Chen-</a:t>
            </a:r>
            <a:r>
              <a:rPr kumimoji="1" lang="en-US" altLang="zh-TW" dirty="0" err="1" smtClean="0"/>
              <a:t>Mou</a:t>
            </a:r>
            <a:r>
              <a:rPr kumimoji="1" lang="en-US" altLang="zh-TW" dirty="0" smtClean="0"/>
              <a:t> Cheng, Ph.D.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44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11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FPGA Board(</a:t>
            </a:r>
            <a:r>
              <a:rPr kumimoji="1" lang="en-US" altLang="zh-TW" b="1" dirty="0" err="1" smtClean="0"/>
              <a:t>ZedBoard</a:t>
            </a:r>
            <a:r>
              <a:rPr kumimoji="1" lang="en-US" altLang="zh-TW" b="1" dirty="0" smtClean="0"/>
              <a:t>)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Two parts on FPGA Board</a:t>
            </a:r>
          </a:p>
          <a:p>
            <a:pPr lvl="1"/>
            <a:r>
              <a:rPr kumimoji="1" lang="en-US" altLang="zh-TW" dirty="0" smtClean="0"/>
              <a:t>Programmable Logic (PL)</a:t>
            </a:r>
          </a:p>
          <a:p>
            <a:pPr lvl="1"/>
            <a:r>
              <a:rPr kumimoji="1" lang="en-US" altLang="zh-TW" dirty="0" smtClean="0"/>
              <a:t>Processing System (PS)</a:t>
            </a:r>
          </a:p>
          <a:p>
            <a:r>
              <a:rPr kumimoji="1" lang="en-US" altLang="zh-TW" dirty="0" smtClean="0"/>
              <a:t>Development Tools</a:t>
            </a:r>
          </a:p>
          <a:p>
            <a:pPr lvl="1"/>
            <a:r>
              <a:rPr kumimoji="1" lang="en-US" altLang="zh-TW" dirty="0" err="1" smtClean="0"/>
              <a:t>Vivado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SDK</a:t>
            </a:r>
          </a:p>
          <a:p>
            <a:pPr marL="457200" lvl="1" indent="0">
              <a:buNone/>
            </a:pPr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5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954" y="1709149"/>
            <a:ext cx="5209420" cy="45842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954" y="1575184"/>
            <a:ext cx="4526019" cy="48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SDK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/>
          <a:lstStyle/>
          <a:p>
            <a:r>
              <a:rPr kumimoji="1" lang="en-US" altLang="zh-TW" dirty="0" smtClean="0"/>
              <a:t>Advantage</a:t>
            </a:r>
          </a:p>
          <a:p>
            <a:pPr lvl="1"/>
            <a:r>
              <a:rPr kumimoji="1" lang="en-US" altLang="zh-TW" dirty="0" smtClean="0"/>
              <a:t>Full Suite of Libraries and </a:t>
            </a:r>
            <a:r>
              <a:rPr kumimoji="1" lang="en-US" altLang="zh-TW" smtClean="0"/>
              <a:t>Device Driver.</a:t>
            </a:r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r>
              <a:rPr kumimoji="1" lang="en-US" altLang="zh-TW" dirty="0" smtClean="0"/>
              <a:t>Disadvantages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Libraries are different from Linux Kernel Libraries.</a:t>
            </a:r>
          </a:p>
          <a:p>
            <a:pPr lvl="1"/>
            <a:r>
              <a:rPr kumimoji="1" lang="en-US" altLang="zh-TW" dirty="0" smtClean="0"/>
              <a:t>Run Program. </a:t>
            </a:r>
          </a:p>
          <a:p>
            <a:endParaRPr kumimoji="1" lang="en-US" altLang="zh-TW" dirty="0" smtClean="0"/>
          </a:p>
          <a:p>
            <a:pPr marL="0" indent="0" algn="ctr">
              <a:buNone/>
            </a:pPr>
            <a:r>
              <a:rPr kumimoji="1" lang="en-US" altLang="zh-TW" dirty="0"/>
              <a:t>=</a:t>
            </a:r>
            <a:r>
              <a:rPr kumimoji="1" lang="en-US" altLang="zh-TW" dirty="0" smtClean="0"/>
              <a:t>&gt; Linux on FPGA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232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25561" y="2905431"/>
            <a:ext cx="8507361" cy="141584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We want to develop software to control our custom IP with UIO driver in Linux on FPGA.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51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25561" y="2905431"/>
            <a:ext cx="8507361" cy="141584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We want to develop software to control our </a:t>
            </a:r>
            <a:r>
              <a:rPr lang="en-US" altLang="zh-TW" dirty="0" smtClean="0">
                <a:solidFill>
                  <a:srgbClr val="FF0000"/>
                </a:solidFill>
              </a:rPr>
              <a:t>custom IP</a:t>
            </a:r>
            <a:r>
              <a:rPr lang="en-US" altLang="zh-TW" dirty="0" smtClean="0"/>
              <a:t> with </a:t>
            </a:r>
            <a:r>
              <a:rPr lang="en-US" altLang="zh-TW" dirty="0" smtClean="0">
                <a:solidFill>
                  <a:srgbClr val="FF0000"/>
                </a:solidFill>
              </a:rPr>
              <a:t>UIO driver </a:t>
            </a:r>
            <a:r>
              <a:rPr lang="en-US" altLang="zh-TW" dirty="0" smtClean="0"/>
              <a:t>in Linux on FPGA.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25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Preliminaries</a:t>
            </a:r>
          </a:p>
          <a:p>
            <a:r>
              <a:rPr kumimoji="1" lang="en-US" altLang="zh-TW" dirty="0" smtClean="0"/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33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4616</TotalTime>
  <Words>1381</Words>
  <Application>Microsoft Office PowerPoint</Application>
  <PresentationFormat>寬螢幕</PresentationFormat>
  <Paragraphs>534</Paragraphs>
  <Slides>44</Slides>
  <Notes>41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9" baseType="lpstr">
      <vt:lpstr>新細明體</vt:lpstr>
      <vt:lpstr>Arial</vt:lpstr>
      <vt:lpstr>Calibri</vt:lpstr>
      <vt:lpstr>Calibri Light</vt:lpstr>
      <vt:lpstr>Office 佈景主題</vt:lpstr>
      <vt:lpstr>Linux UIO Driver for AXI DMA </vt:lpstr>
      <vt:lpstr>Outline</vt:lpstr>
      <vt:lpstr>Outline</vt:lpstr>
      <vt:lpstr>PowerPoint 簡報</vt:lpstr>
      <vt:lpstr>FPGA Board(ZedBoard)</vt:lpstr>
      <vt:lpstr>SDK</vt:lpstr>
      <vt:lpstr>PowerPoint 簡報</vt:lpstr>
      <vt:lpstr>PowerPoint 簡報</vt:lpstr>
      <vt:lpstr>Outline</vt:lpstr>
      <vt:lpstr>Linux on FPGA</vt:lpstr>
      <vt:lpstr>Device Tree</vt:lpstr>
      <vt:lpstr>UIO Driver[1]</vt:lpstr>
      <vt:lpstr> Kernel Device Driver                UIO  Driver</vt:lpstr>
      <vt:lpstr>Custom IP</vt:lpstr>
      <vt:lpstr>Example[4]</vt:lpstr>
      <vt:lpstr>Linux UIO Driver for Full/Lite Custom IP</vt:lpstr>
      <vt:lpstr>Linux UIO Driver for Full/Lite Custom IP</vt:lpstr>
      <vt:lpstr>Linux UIO Driver for Full/Lite Custom IP</vt:lpstr>
      <vt:lpstr>Linux UIO Driver for Full/Lite Custom IP</vt:lpstr>
      <vt:lpstr>Observation</vt:lpstr>
      <vt:lpstr>Full/Lite Custom IP   v.s  Stream Custom IP</vt:lpstr>
      <vt:lpstr>Outline</vt:lpstr>
      <vt:lpstr>DMA</vt:lpstr>
      <vt:lpstr>DMA Engine</vt:lpstr>
      <vt:lpstr>AXI DMA[7]</vt:lpstr>
      <vt:lpstr>Problem</vt:lpstr>
      <vt:lpstr>Linux UIO Driver for AXI DMA</vt:lpstr>
      <vt:lpstr>Linux UIO Driver for AXI DMA</vt:lpstr>
      <vt:lpstr>Linux UIO Driver for AXI DMA</vt:lpstr>
      <vt:lpstr>Linux UIO Driver for AXI DMA</vt:lpstr>
      <vt:lpstr>UIO</vt:lpstr>
      <vt:lpstr>UDMA</vt:lpstr>
      <vt:lpstr>UDMA</vt:lpstr>
      <vt:lpstr>Outline</vt:lpstr>
      <vt:lpstr>PowerPoint 簡報</vt:lpstr>
      <vt:lpstr>Linux UIO Driver for AXI DMA</vt:lpstr>
      <vt:lpstr>Linux UIO Driver for AXI DMA</vt:lpstr>
      <vt:lpstr>Linux UIO Driver for AXI DMA</vt:lpstr>
      <vt:lpstr>Experimental Results</vt:lpstr>
      <vt:lpstr>Experimental Results</vt:lpstr>
      <vt:lpstr>Experimental Results</vt:lpstr>
      <vt:lpstr>Outline</vt:lpstr>
      <vt:lpstr>Conclusion</vt:lpstr>
      <vt:lpstr>Thanks for your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Multi-Core ECC Processor over Binary Fields</dc:title>
  <dc:creator>Microsoft Office 使用者</dc:creator>
  <cp:lastModifiedBy>Billy</cp:lastModifiedBy>
  <cp:revision>261</cp:revision>
  <cp:lastPrinted>2018-07-26T07:18:35Z</cp:lastPrinted>
  <dcterms:created xsi:type="dcterms:W3CDTF">2018-06-16T19:58:22Z</dcterms:created>
  <dcterms:modified xsi:type="dcterms:W3CDTF">2018-07-26T16:15:49Z</dcterms:modified>
</cp:coreProperties>
</file>