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7" r:id="rId4"/>
    <p:sldId id="295" r:id="rId5"/>
    <p:sldId id="296" r:id="rId6"/>
    <p:sldId id="265" r:id="rId7"/>
    <p:sldId id="267" r:id="rId8"/>
    <p:sldId id="299" r:id="rId9"/>
    <p:sldId id="268" r:id="rId10"/>
    <p:sldId id="302" r:id="rId11"/>
    <p:sldId id="303" r:id="rId12"/>
    <p:sldId id="304" r:id="rId13"/>
    <p:sldId id="271" r:id="rId14"/>
    <p:sldId id="306" r:id="rId15"/>
    <p:sldId id="307" r:id="rId16"/>
    <p:sldId id="309" r:id="rId17"/>
    <p:sldId id="308" r:id="rId18"/>
    <p:sldId id="310" r:id="rId19"/>
    <p:sldId id="311" r:id="rId20"/>
    <p:sldId id="272" r:id="rId21"/>
    <p:sldId id="273" r:id="rId22"/>
    <p:sldId id="274" r:id="rId23"/>
    <p:sldId id="275" r:id="rId24"/>
    <p:sldId id="28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551"/>
  </p:normalViewPr>
  <p:slideViewPr>
    <p:cSldViewPr snapToGrid="0" snapToObjects="1">
      <p:cViewPr varScale="1">
        <p:scale>
          <a:sx n="73" d="100"/>
          <a:sy n="73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3FAA6-80D1-9442-92C4-A8153A2D9741}" type="datetimeFigureOut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A751-43D0-2044-8E86-DD350FBB6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0:30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27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42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91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67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825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31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48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25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Heuristic: Lazy, Short-Sighted</a:t>
            </a:r>
          </a:p>
          <a:p>
            <a:r>
              <a:rPr kumimoji="1" lang="en-US" altLang="zh-TW" dirty="0" smtClean="0"/>
              <a:t>16:00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517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Lee's: Optimal Already</a:t>
            </a:r>
          </a:p>
          <a:p>
            <a:r>
              <a:rPr kumimoji="1" lang="en-US" altLang="zh-TW" dirty="0" smtClean="0"/>
              <a:t>17:30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68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55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19:00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524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Multiplications with Addition</a:t>
            </a:r>
          </a:p>
          <a:p>
            <a:r>
              <a:rPr kumimoji="1" lang="en-US" altLang="zh-TW" dirty="0" smtClean="0"/>
              <a:t>Multiplications</a:t>
            </a:r>
            <a:r>
              <a:rPr kumimoji="1" lang="en-US" altLang="zh-TW" baseline="0" dirty="0" smtClean="0"/>
              <a:t> with Constants</a:t>
            </a:r>
          </a:p>
          <a:p>
            <a:r>
              <a:rPr kumimoji="1" lang="en-US" altLang="zh-TW" baseline="0" dirty="0" smtClean="0"/>
              <a:t>20:00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199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108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21:30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8274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437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24:30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8850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26:00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0923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Longest</a:t>
            </a:r>
            <a:r>
              <a:rPr kumimoji="1" lang="en-US" altLang="zh-TW" baseline="0" dirty="0" smtClean="0"/>
              <a:t> Path Problem</a:t>
            </a:r>
          </a:p>
          <a:p>
            <a:r>
              <a:rPr kumimoji="1" lang="en-US" altLang="zh-TW" baseline="0" dirty="0" smtClean="0"/>
              <a:t>28:30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7286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Theoretical</a:t>
            </a:r>
          </a:p>
          <a:p>
            <a:r>
              <a:rPr kumimoji="1" lang="en-US" altLang="zh-TW" dirty="0" smtClean="0"/>
              <a:t>30:00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8474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311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Experimental</a:t>
            </a:r>
          </a:p>
          <a:p>
            <a:r>
              <a:rPr kumimoji="1" lang="en-US" altLang="zh-TW" dirty="0" smtClean="0"/>
              <a:t>Best Equipment</a:t>
            </a:r>
          </a:p>
          <a:p>
            <a:r>
              <a:rPr kumimoji="1" lang="en-US" altLang="zh-TW" dirty="0" smtClean="0"/>
              <a:t>32:30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176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34:30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244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Zynq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err="1" smtClean="0"/>
              <a:t>UltraScale</a:t>
            </a:r>
            <a:r>
              <a:rPr kumimoji="1" lang="en-US" altLang="zh-TW" baseline="0" dirty="0" smtClean="0"/>
              <a:t>+</a:t>
            </a:r>
          </a:p>
          <a:p>
            <a:r>
              <a:rPr kumimoji="1" lang="en-US" altLang="zh-TW" baseline="0" dirty="0" smtClean="0"/>
              <a:t>36:30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908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40:00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746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83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Temporary</a:t>
            </a:r>
            <a:r>
              <a:rPr kumimoji="1" lang="en-US" altLang="zh-TW" baseline="0" dirty="0" smtClean="0"/>
              <a:t> Records</a:t>
            </a:r>
          </a:p>
          <a:p>
            <a:r>
              <a:rPr kumimoji="1" lang="en-US" altLang="zh-TW" baseline="0" smtClean="0"/>
              <a:t>45:00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60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Prime: Intuitive, CPUs</a:t>
            </a:r>
          </a:p>
          <a:p>
            <a:r>
              <a:rPr kumimoji="1" lang="en-US" altLang="zh-TW" dirty="0" smtClean="0"/>
              <a:t>Binary:</a:t>
            </a:r>
            <a:r>
              <a:rPr kumimoji="1" lang="en-US" altLang="zh-TW" baseline="0" dirty="0" smtClean="0"/>
              <a:t> Abstract, ASICs</a:t>
            </a:r>
          </a:p>
          <a:p>
            <a:r>
              <a:rPr kumimoji="1" lang="en-US" altLang="zh-TW" baseline="0" dirty="0" smtClean="0"/>
              <a:t>571: Less Works, Military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Observe Topics</a:t>
            </a:r>
          </a:p>
          <a:p>
            <a:r>
              <a:rPr kumimoji="1" lang="en-US" altLang="zh-TW" baseline="0" dirty="0" smtClean="0"/>
              <a:t>5:00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Upgrade</a:t>
            </a:r>
            <a:r>
              <a:rPr kumimoji="1" lang="en-US" altLang="zh-TW" baseline="0" dirty="0" smtClean="0"/>
              <a:t> Protocols</a:t>
            </a:r>
          </a:p>
          <a:p>
            <a:r>
              <a:rPr kumimoji="1" lang="en-US" altLang="zh-TW" baseline="0" dirty="0" smtClean="0"/>
              <a:t>EC Group</a:t>
            </a:r>
          </a:p>
          <a:p>
            <a:r>
              <a:rPr kumimoji="1" lang="en-US" altLang="zh-TW" dirty="0" smtClean="0"/>
              <a:t>ECDLP</a:t>
            </a:r>
          </a:p>
          <a:p>
            <a:r>
              <a:rPr kumimoji="1" lang="en-US" altLang="zh-TW" dirty="0" smtClean="0"/>
              <a:t>7:00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926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0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6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07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95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AD7C-8FE7-D04C-A927-C678FB49C7F2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52A-F8DA-BB49-896B-FDB19FA52161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5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9C6-5E76-A54D-ACF6-D7D6CA549B0A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23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16DE-548F-A54D-8004-9FA0E2AEBD43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4E6F-4F3C-A44A-94CD-66BDD4E92705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8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08C4-D3B4-C24D-B5BA-426586DA4895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0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621-2301-3D41-95F4-0919B83F8607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35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10F-F32E-BB45-A38B-A18422214C1F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1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CA97-CD01-374F-820B-5F61625C30D2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1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103-0786-1A4E-A22E-505ADDB8B4DA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5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2C1-4B2D-0740-BF61-5CBF660708F8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3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0C52-D0DE-FF43-9D45-F53B2F5B765A}" type="datetime1">
              <a:rPr kumimoji="1" lang="zh-TW" altLang="en-US" smtClean="0"/>
              <a:t>2018/7/19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46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br>
              <a:rPr kumimoji="1" lang="en-US" altLang="zh-TW" b="1" dirty="0" smtClean="0"/>
            </a:b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Yu-Tang Liu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Example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Boot Linux by SD Card</a:t>
            </a:r>
          </a:p>
          <a:p>
            <a:pPr lvl="1"/>
            <a:r>
              <a:rPr kumimoji="1" lang="en-US" altLang="zh-TW" dirty="0" smtClean="0"/>
              <a:t>Two partition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1st Partition Files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BOOT.bin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FSBL + </a:t>
            </a:r>
            <a:r>
              <a:rPr kumimoji="1" lang="en-US" altLang="zh-TW" dirty="0" err="1" smtClean="0"/>
              <a:t>bitstream</a:t>
            </a:r>
            <a:r>
              <a:rPr kumimoji="1" lang="en-US" altLang="zh-TW" dirty="0" smtClean="0"/>
              <a:t> + u-boot</a:t>
            </a:r>
          </a:p>
          <a:p>
            <a:pPr lvl="1"/>
            <a:r>
              <a:rPr kumimoji="1" lang="en-US" altLang="zh-TW" dirty="0" err="1" smtClean="0"/>
              <a:t>uImage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uramdisk.image.gz</a:t>
            </a:r>
          </a:p>
          <a:p>
            <a:pPr lvl="1"/>
            <a:r>
              <a:rPr kumimoji="1" lang="en-US" altLang="zh-TW" dirty="0" err="1"/>
              <a:t>d</a:t>
            </a:r>
            <a:r>
              <a:rPr kumimoji="1" lang="en-US" altLang="zh-TW" dirty="0" err="1" smtClean="0"/>
              <a:t>evicetree.dtb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5" y="235615"/>
            <a:ext cx="6440398" cy="6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Device Tree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Non Coverable Device</a:t>
            </a:r>
          </a:p>
          <a:p>
            <a:r>
              <a:rPr kumimoji="1" lang="en-US" altLang="zh-TW" dirty="0" smtClean="0"/>
              <a:t>Old Linux </a:t>
            </a:r>
          </a:p>
          <a:p>
            <a:pPr lvl="1"/>
            <a:r>
              <a:rPr kumimoji="1" lang="en-US" altLang="zh-TW" dirty="0" smtClean="0"/>
              <a:t>Hard Coded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New Linux </a:t>
            </a:r>
          </a:p>
          <a:p>
            <a:pPr lvl="1"/>
            <a:r>
              <a:rPr kumimoji="1" lang="en-US" altLang="zh-TW" dirty="0" smtClean="0"/>
              <a:t>Device Tree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[13] </a:t>
            </a:r>
            <a:r>
              <a:rPr lang="en-US" altLang="zh-TW" sz="1000" dirty="0"/>
              <a:t>Y</a:t>
            </a:r>
            <a:r>
              <a:rPr lang="en-US" altLang="zh-TW" sz="1000" dirty="0" smtClean="0"/>
              <a:t>. K. Lee and I. </a:t>
            </a:r>
            <a:r>
              <a:rPr lang="en-US" altLang="zh-TW" sz="1000" dirty="0" err="1" smtClean="0"/>
              <a:t>Verbauwhede</a:t>
            </a:r>
            <a:r>
              <a:rPr lang="en-US" altLang="zh-TW" sz="1000" dirty="0" smtClean="0"/>
              <a:t>. A compact architecture for </a:t>
            </a:r>
            <a:r>
              <a:rPr lang="en-US" altLang="zh-TW" sz="1000" dirty="0" err="1" smtClean="0"/>
              <a:t>montgomery</a:t>
            </a:r>
            <a:r>
              <a:rPr lang="en-US" altLang="zh-TW" sz="1000" dirty="0" smtClean="0"/>
              <a:t> elliptic curve </a:t>
            </a:r>
            <a:r>
              <a:rPr lang="en-US" altLang="zh-TW" sz="1000" dirty="0"/>
              <a:t>scalar multiplication processor. In </a:t>
            </a:r>
            <a:r>
              <a:rPr lang="en-US" altLang="zh-TW" sz="1000" i="1" dirty="0"/>
              <a:t>International Workshop on Information Security Applications</a:t>
            </a:r>
            <a:r>
              <a:rPr lang="en-US" altLang="zh-TW" sz="1000" dirty="0"/>
              <a:t>, pages 115–127. Springer, 2007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[18] J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López</a:t>
            </a:r>
            <a:r>
              <a:rPr lang="en-US" altLang="zh-TW" sz="1000" dirty="0"/>
              <a:t> and R. Dahab. Fast multiplication on elliptic curves over gf (2 m) </a:t>
            </a:r>
            <a:r>
              <a:rPr lang="en-US" altLang="zh-TW" sz="1000" dirty="0" smtClean="0"/>
              <a:t>without </a:t>
            </a:r>
            <a:r>
              <a:rPr lang="en-US" altLang="zh-TW" sz="1000" dirty="0"/>
              <a:t>precomputation. In </a:t>
            </a:r>
            <a:r>
              <a:rPr lang="en-US" altLang="zh-TW" sz="1000" i="1" dirty="0"/>
              <a:t>International Workshop on Cryptographic Hardware and Embedded Systems</a:t>
            </a:r>
            <a:r>
              <a:rPr lang="en-US" altLang="zh-TW" sz="1000" dirty="0"/>
              <a:t>, pages 316–327. Springer, 1999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8544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49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UIO Driver[]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Suitable</a:t>
            </a:r>
          </a:p>
          <a:p>
            <a:pPr lvl="1"/>
            <a:r>
              <a:rPr kumimoji="1" lang="en-US" altLang="zh-TW" dirty="0" smtClean="0"/>
              <a:t>The device has </a:t>
            </a:r>
            <a:r>
              <a:rPr kumimoji="1" lang="en-US" altLang="zh-TW" dirty="0"/>
              <a:t>m</a:t>
            </a:r>
            <a:r>
              <a:rPr kumimoji="1" lang="en-US" altLang="zh-TW" dirty="0" smtClean="0"/>
              <a:t>emory that can </a:t>
            </a:r>
            <a:r>
              <a:rPr kumimoji="1" lang="en-US" altLang="zh-TW" dirty="0" smtClean="0"/>
              <a:t>mapped and can be controlled by writing to this memory.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The device usually </a:t>
            </a:r>
            <a:r>
              <a:rPr lang="en-US" altLang="zh-TW" dirty="0"/>
              <a:t>generates </a:t>
            </a:r>
            <a:r>
              <a:rPr lang="en-US" altLang="zh-TW" dirty="0" smtClean="0"/>
              <a:t>interrupt.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The device does not fit into one of the standard kernel subsystems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About UIO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ain </a:t>
            </a:r>
            <a:r>
              <a:rPr kumimoji="1" lang="en-US" altLang="zh-TW" dirty="0" smtClean="0"/>
              <a:t>part of driver is </a:t>
            </a:r>
            <a:r>
              <a:rPr kumimoji="1" lang="en-US" altLang="zh-TW" dirty="0" smtClean="0"/>
              <a:t>developed </a:t>
            </a:r>
            <a:r>
              <a:rPr kumimoji="1" lang="en-US" altLang="zh-TW" dirty="0" smtClean="0"/>
              <a:t>in </a:t>
            </a:r>
            <a:r>
              <a:rPr kumimoji="1" lang="en-US" altLang="zh-TW" dirty="0" err="1" smtClean="0"/>
              <a:t>userspace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Driver won’t crash the kernel.</a:t>
            </a:r>
          </a:p>
          <a:p>
            <a:pPr lvl="1"/>
            <a:r>
              <a:rPr kumimoji="1" lang="en-US" altLang="zh-TW" dirty="0" smtClean="0"/>
              <a:t>Update driver don’t need recompile kernel.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889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 Kernel Device Driver                UIO  Driver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14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4851400" cy="37528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1690689"/>
            <a:ext cx="4699000" cy="3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2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Register Types</a:t>
            </a:r>
          </a:p>
          <a:p>
            <a:pPr lvl="2"/>
            <a:r>
              <a:rPr kumimoji="1" lang="en-US" altLang="zh-TW" dirty="0" smtClean="0"/>
              <a:t>Full</a:t>
            </a:r>
          </a:p>
          <a:p>
            <a:pPr lvl="2"/>
            <a:r>
              <a:rPr kumimoji="1" lang="en-US" altLang="zh-TW" dirty="0" smtClean="0"/>
              <a:t>Lite</a:t>
            </a:r>
          </a:p>
          <a:p>
            <a:pPr lvl="2"/>
            <a:r>
              <a:rPr kumimoji="1" lang="en-US" altLang="zh-TW" dirty="0" smtClean="0"/>
              <a:t>Stream</a:t>
            </a:r>
          </a:p>
          <a:p>
            <a:pPr marL="914400" lvl="2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AXI4 Bus </a:t>
            </a:r>
            <a:r>
              <a:rPr kumimoji="1" lang="en-US" altLang="zh-TW" dirty="0" smtClean="0"/>
              <a:t>Interface</a:t>
            </a:r>
          </a:p>
          <a:p>
            <a:pPr lvl="2"/>
            <a:r>
              <a:rPr kumimoji="1" lang="en-US" altLang="zh-TW" dirty="0" smtClean="0"/>
              <a:t>AXI4</a:t>
            </a:r>
          </a:p>
          <a:p>
            <a:pPr lvl="2"/>
            <a:r>
              <a:rPr kumimoji="1" lang="en-US" altLang="zh-TW" dirty="0" smtClean="0"/>
              <a:t>AXI4-Lite</a:t>
            </a:r>
          </a:p>
          <a:p>
            <a:pPr lvl="2"/>
            <a:r>
              <a:rPr kumimoji="1" lang="en-US" altLang="zh-TW" dirty="0" smtClean="0"/>
              <a:t>AXI4-Stream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6988"/>
            <a:ext cx="5590651" cy="48799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281792" y="4323805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81791" y="4684440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01291" y="4458060"/>
            <a:ext cx="149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UIO Driver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Custom Stream IP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74" y="1235535"/>
            <a:ext cx="6899249" cy="51208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56313" y="2014330"/>
            <a:ext cx="1656522" cy="413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92747" y="3949148"/>
            <a:ext cx="2054835" cy="1876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Direct Memory Access</a:t>
            </a:r>
          </a:p>
          <a:p>
            <a:pPr lvl="1"/>
            <a:r>
              <a:rPr kumimoji="1" lang="en-US" altLang="zh-TW" dirty="0" smtClean="0"/>
              <a:t>Moving data without CPU</a:t>
            </a:r>
          </a:p>
          <a:p>
            <a:pPr lvl="1"/>
            <a:r>
              <a:rPr kumimoji="1" lang="en-US" altLang="zh-TW" dirty="0" smtClean="0"/>
              <a:t>DMA Controller</a:t>
            </a:r>
          </a:p>
          <a:p>
            <a:r>
              <a:rPr kumimoji="1" lang="en-US" altLang="zh-TW" dirty="0" smtClean="0"/>
              <a:t>Usage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Data Address</a:t>
            </a:r>
          </a:p>
          <a:p>
            <a:pPr lvl="1"/>
            <a:r>
              <a:rPr kumimoji="1" lang="en-US" altLang="zh-TW" dirty="0" smtClean="0"/>
              <a:t>Data Length</a:t>
            </a:r>
          </a:p>
          <a:p>
            <a:pPr lvl="1"/>
            <a:r>
              <a:rPr kumimoji="1" lang="en-US" altLang="zh-TW" dirty="0" smtClean="0"/>
              <a:t>Destination Address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98" y="582925"/>
            <a:ext cx="4719153" cy="5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9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40" y="93441"/>
            <a:ext cx="5210211" cy="662803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7" y="1815227"/>
            <a:ext cx="4227786" cy="42215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40709" y="2064470"/>
            <a:ext cx="839244" cy="373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95311" y="2064470"/>
            <a:ext cx="839244" cy="19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49" y="5891215"/>
            <a:ext cx="1064314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Considering Multi-Core Issues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9" y="1701752"/>
            <a:ext cx="5191721" cy="171341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02" y="3415168"/>
            <a:ext cx="2945525" cy="2941182"/>
          </a:xfrm>
          <a:prstGeom prst="rect">
            <a:avLst/>
          </a:prstGeom>
        </p:spPr>
      </p:pic>
      <p:pic>
        <p:nvPicPr>
          <p:cNvPr id="7" name="內容版面配置區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20" y="3673201"/>
            <a:ext cx="2948675" cy="24251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59009" y="3051545"/>
            <a:ext cx="648586" cy="264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86" y="5891215"/>
            <a:ext cx="1064314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Optimal Parallelization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Least Steps and Least Registers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9664"/>
            <a:ext cx="7026223" cy="31772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5997"/>
            <a:ext cx="5260923" cy="6132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1310" y="5221226"/>
            <a:ext cx="1647153" cy="716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Our Optimal Formulas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Reduce 1 Multiplication</a:t>
            </a:r>
          </a:p>
          <a:p>
            <a:r>
              <a:rPr kumimoji="1" lang="en-US" altLang="zh-TW" dirty="0" smtClean="0"/>
              <a:t>In-Place</a:t>
            </a:r>
          </a:p>
          <a:p>
            <a:r>
              <a:rPr kumimoji="1" lang="en-US" altLang="zh-TW" dirty="0" smtClean="0"/>
              <a:t>1 / 2 / 3 / 4 Cores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79" y="2123052"/>
            <a:ext cx="5888421" cy="37564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86" y="5891215"/>
            <a:ext cx="1064314" cy="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Multiplier over Binary Fields</a:t>
            </a:r>
          </a:p>
          <a:p>
            <a:r>
              <a:rPr kumimoji="1" lang="en-US" altLang="zh-TW" dirty="0" smtClean="0"/>
              <a:t>Architecture and 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Method to Analyze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Multiplier Styles</a:t>
            </a:r>
          </a:p>
          <a:p>
            <a:pPr lvl="1"/>
            <a:r>
              <a:rPr kumimoji="1" lang="en-US" altLang="zh-TW" dirty="0" smtClean="0"/>
              <a:t>Shift-and-Add (SAA)</a:t>
            </a:r>
          </a:p>
          <a:p>
            <a:pPr lvl="1"/>
            <a:r>
              <a:rPr kumimoji="1" lang="en-US" altLang="zh-TW" dirty="0" smtClean="0"/>
              <a:t>Hybrid-KOA (HKOA)</a:t>
            </a:r>
          </a:p>
          <a:p>
            <a:pPr lvl="1"/>
            <a:r>
              <a:rPr kumimoji="1" lang="en-US" altLang="zh-TW" dirty="0" smtClean="0"/>
              <a:t>Overlap-Free HKOA (OF-HKOA)</a:t>
            </a:r>
          </a:p>
          <a:p>
            <a:r>
              <a:rPr kumimoji="1" lang="en-US" altLang="zh-TW" dirty="0" smtClean="0"/>
              <a:t>Simulation Rules</a:t>
            </a:r>
          </a:p>
          <a:p>
            <a:pPr lvl="1"/>
            <a:r>
              <a:rPr kumimoji="1" lang="en-US" altLang="zh-TW" dirty="0" smtClean="0"/>
              <a:t>Gate / FF / Critical Path / Total Cycles</a:t>
            </a:r>
          </a:p>
          <a:p>
            <a:pPr lvl="1"/>
            <a:r>
              <a:rPr kumimoji="1" lang="en-US" altLang="zh-TW" dirty="0" smtClean="0"/>
              <a:t>Area-Time Product (ATP)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27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Shift-and-Add (SAA)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60" y="2274826"/>
            <a:ext cx="4637540" cy="34973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587"/>
            <a:ext cx="5814849" cy="174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29264" y="3615364"/>
            <a:ext cx="566736" cy="176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4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Hybrid-KOA (HKOA)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3497"/>
            <a:ext cx="6821214" cy="2484256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31" y="1834629"/>
            <a:ext cx="5425090" cy="41151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91156" y="4481099"/>
            <a:ext cx="538843" cy="19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45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Overlap-Free HKOA (OF-HKOA)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28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90" y="2288223"/>
            <a:ext cx="8145419" cy="3470592"/>
          </a:xfrm>
        </p:spPr>
      </p:pic>
    </p:spTree>
    <p:extLst>
      <p:ext uri="{BB962C8B-B14F-4D97-AF65-F5344CB8AC3E}">
        <p14:creationId xmlns:p14="http://schemas.microsoft.com/office/powerpoint/2010/main" val="5506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Critical Path Simulator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Define XOR and AND functions</a:t>
            </a:r>
          </a:p>
          <a:p>
            <a:pPr lvl="1"/>
            <a:r>
              <a:rPr kumimoji="1" lang="en-US" altLang="zh-TW" dirty="0"/>
              <a:t>P</a:t>
            </a:r>
            <a:r>
              <a:rPr kumimoji="1" lang="en-US" altLang="zh-TW" dirty="0" smtClean="0"/>
              <a:t>erform the corresponding Boolean operations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Calculate the corresponding Dijkstra’s steps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Update the global counters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29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64" y="3983630"/>
            <a:ext cx="4076700" cy="482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89" y="5110881"/>
            <a:ext cx="7461250" cy="42143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76" y="2866649"/>
            <a:ext cx="342987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Comparisons among Different Multipliers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8888"/>
            <a:ext cx="10515600" cy="202481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30</a:t>
            </a:fld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364742" y="4557413"/>
            <a:ext cx="982416" cy="36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54880" y="4557413"/>
            <a:ext cx="1819175" cy="36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/>
              <a:t>Multiplier over Binary Fields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Architecture and 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32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Synthesis Results for Multipliers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5719"/>
            <a:ext cx="4817458" cy="28956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32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84" y="2575719"/>
            <a:ext cx="561441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Processor Architecture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58" y="1847850"/>
            <a:ext cx="6720284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4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System Architecture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34</a:t>
            </a:fld>
            <a:endParaRPr kumimoji="1"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95" y="1825625"/>
            <a:ext cx="9161009" cy="4351338"/>
          </a:xfrm>
        </p:spPr>
      </p:pic>
    </p:spTree>
    <p:extLst>
      <p:ext uri="{BB962C8B-B14F-4D97-AF65-F5344CB8AC3E}">
        <p14:creationId xmlns:p14="http://schemas.microsoft.com/office/powerpoint/2010/main" val="3262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30" y="1825625"/>
            <a:ext cx="6278940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Implementation Results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" y="6311900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[1] </a:t>
            </a:r>
            <a:r>
              <a:rPr lang="en-US" altLang="zh-TW" sz="1000" dirty="0"/>
              <a:t>M. </a:t>
            </a:r>
            <a:r>
              <a:rPr lang="en-US" altLang="zh-TW" sz="1000" dirty="0" err="1"/>
              <a:t>Benaissa</a:t>
            </a:r>
            <a:r>
              <a:rPr lang="en-US" altLang="zh-TW" sz="1000" dirty="0"/>
              <a:t> et al. Throughput/area-efficient </a:t>
            </a:r>
            <a:r>
              <a:rPr lang="en-US" altLang="zh-TW" sz="1000" dirty="0" err="1"/>
              <a:t>ecc</a:t>
            </a:r>
            <a:r>
              <a:rPr lang="en-US" altLang="zh-TW" sz="1000" dirty="0"/>
              <a:t> processor using </a:t>
            </a:r>
            <a:r>
              <a:rPr lang="en-US" altLang="zh-TW" sz="1000" dirty="0" err="1"/>
              <a:t>montgomery</a:t>
            </a:r>
            <a:r>
              <a:rPr lang="en-US" altLang="zh-TW" sz="1000" dirty="0"/>
              <a:t> point multiplication on </a:t>
            </a:r>
            <a:r>
              <a:rPr lang="en-US" altLang="zh-TW" sz="1000" dirty="0" err="1"/>
              <a:t>fpga</a:t>
            </a:r>
            <a:r>
              <a:rPr lang="en-US" altLang="zh-TW" sz="1000" dirty="0"/>
              <a:t>. </a:t>
            </a:r>
            <a:r>
              <a:rPr lang="en-US" altLang="zh-TW" sz="1000" i="1" dirty="0"/>
              <a:t>IEEE Transactions on Circuits and Systems II: Express Briefs</a:t>
            </a:r>
            <a:r>
              <a:rPr lang="en-US" altLang="zh-TW" sz="1000" dirty="0"/>
              <a:t>, 62(11):1078–1082, 2015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[11] </a:t>
            </a:r>
            <a:r>
              <a:rPr lang="en-US" altLang="zh-TW" sz="1000" dirty="0"/>
              <a:t>Z. U. Khan and M. </a:t>
            </a:r>
            <a:r>
              <a:rPr lang="en-US" altLang="zh-TW" sz="1000" dirty="0" err="1"/>
              <a:t>Benaissa</a:t>
            </a:r>
            <a:r>
              <a:rPr lang="en-US" altLang="zh-TW" sz="1000" dirty="0"/>
              <a:t>. High-speed and low-latency </a:t>
            </a:r>
            <a:r>
              <a:rPr lang="en-US" altLang="zh-TW" sz="1000" dirty="0" err="1"/>
              <a:t>ecc</a:t>
            </a:r>
            <a:r>
              <a:rPr lang="en-US" altLang="zh-TW" sz="1000" dirty="0"/>
              <a:t> processor </a:t>
            </a:r>
            <a:r>
              <a:rPr lang="en-US" altLang="zh-TW" sz="1000" dirty="0" smtClean="0"/>
              <a:t>implementation </a:t>
            </a:r>
            <a:r>
              <a:rPr lang="en-US" altLang="zh-TW" sz="1000" dirty="0"/>
              <a:t>over gf (</a:t>
            </a:r>
            <a:r>
              <a:rPr lang="en-US" altLang="zh-TW" sz="1000" dirty="0" smtClean="0"/>
              <a:t>2 m) </a:t>
            </a:r>
            <a:r>
              <a:rPr lang="en-US" altLang="zh-TW" sz="1000" dirty="0"/>
              <a:t>on </a:t>
            </a:r>
            <a:r>
              <a:rPr lang="en-US" altLang="zh-TW" sz="1000" dirty="0" err="1"/>
              <a:t>fpga</a:t>
            </a:r>
            <a:r>
              <a:rPr lang="en-US" altLang="zh-TW" sz="1000" dirty="0"/>
              <a:t>. </a:t>
            </a:r>
            <a:r>
              <a:rPr lang="en-US" altLang="zh-TW" sz="1000" i="1" dirty="0"/>
              <a:t>IEEE Transactions on Very Large Scale Integration (VLSI) Systems</a:t>
            </a:r>
            <a:r>
              <a:rPr lang="en-US" altLang="zh-TW" sz="1000" dirty="0"/>
              <a:t>, 25(1):165–176, 2017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[17] </a:t>
            </a:r>
            <a:r>
              <a:rPr lang="en-US" altLang="zh-TW" sz="1000" dirty="0"/>
              <a:t>K. C. </a:t>
            </a:r>
            <a:r>
              <a:rPr lang="en-US" altLang="zh-TW" sz="1000" dirty="0" err="1"/>
              <a:t>Loi</a:t>
            </a:r>
            <a:r>
              <a:rPr lang="en-US" altLang="zh-TW" sz="1000" dirty="0"/>
              <a:t>, S. An, and S.-B. </a:t>
            </a:r>
            <a:r>
              <a:rPr lang="en-US" altLang="zh-TW" sz="1000" dirty="0" err="1"/>
              <a:t>Ko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Fpga</a:t>
            </a:r>
            <a:r>
              <a:rPr lang="en-US" altLang="zh-TW" sz="1000" dirty="0"/>
              <a:t> implementation of low latency scalable elliptic curve cryptosystem processor in gf (2 m). In </a:t>
            </a:r>
            <a:r>
              <a:rPr lang="en-US" altLang="zh-TW" sz="1000" i="1" dirty="0"/>
              <a:t>Circuits and Systems (ISCAS), 2014 IEEE International Symposium on</a:t>
            </a:r>
            <a:r>
              <a:rPr lang="en-US" altLang="zh-TW" sz="1000" dirty="0"/>
              <a:t>, pages 822–825. IEEE, 2014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sp>
        <p:nvSpPr>
          <p:cNvPr id="7" name="矩形 6"/>
          <p:cNvSpPr/>
          <p:nvPr/>
        </p:nvSpPr>
        <p:spPr>
          <a:xfrm>
            <a:off x="5303521" y="5254753"/>
            <a:ext cx="719328" cy="207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64096" y="5663185"/>
            <a:ext cx="894164" cy="228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6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Parallelization of Laddering Formulas</a:t>
            </a:r>
          </a:p>
          <a:p>
            <a:r>
              <a:rPr kumimoji="1" lang="en-US" altLang="zh-TW" dirty="0" smtClean="0"/>
              <a:t>Multiplier over Binary Fields</a:t>
            </a:r>
          </a:p>
          <a:p>
            <a:r>
              <a:rPr kumimoji="1" lang="en-US" altLang="zh-TW" dirty="0" smtClean="0"/>
              <a:t>Architecture and Experimental Results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83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Conclusion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Feasible for Commercial Use	</a:t>
            </a:r>
          </a:p>
          <a:p>
            <a:pPr lvl="1"/>
            <a:r>
              <a:rPr kumimoji="1" lang="en-US" altLang="zh-TW" dirty="0" smtClean="0"/>
              <a:t>Most Efficient (2-Core)</a:t>
            </a:r>
          </a:p>
          <a:p>
            <a:pPr lvl="1"/>
            <a:r>
              <a:rPr kumimoji="1" lang="en-US" altLang="zh-TW" dirty="0" smtClean="0"/>
              <a:t>Fastest (4-Core)</a:t>
            </a:r>
          </a:p>
          <a:p>
            <a:r>
              <a:rPr kumimoji="1" lang="en-US" altLang="zh-TW" dirty="0"/>
              <a:t>Our Contributions</a:t>
            </a:r>
          </a:p>
          <a:p>
            <a:pPr lvl="1"/>
            <a:r>
              <a:rPr kumimoji="1" lang="en-US" altLang="zh-TW" dirty="0"/>
              <a:t>Introduce a method to search for optimal laddering formulas</a:t>
            </a:r>
          </a:p>
          <a:p>
            <a:pPr lvl="1"/>
            <a:r>
              <a:rPr kumimoji="1" lang="en-US" altLang="zh-TW" dirty="0"/>
              <a:t>Provide an analysis on different styles of multipliers</a:t>
            </a:r>
          </a:p>
          <a:p>
            <a:pPr lvl="1"/>
            <a:r>
              <a:rPr kumimoji="1" lang="en-US" altLang="zh-TW" dirty="0"/>
              <a:t>Design a compact architecture for our ECC </a:t>
            </a:r>
            <a:r>
              <a:rPr kumimoji="1" lang="en-US" altLang="zh-TW" dirty="0" smtClean="0"/>
              <a:t>Processor</a:t>
            </a:r>
          </a:p>
          <a:p>
            <a:r>
              <a:rPr kumimoji="1" lang="en-US" altLang="zh-TW" dirty="0" smtClean="0"/>
              <a:t>Future Works</a:t>
            </a:r>
          </a:p>
          <a:p>
            <a:pPr lvl="1"/>
            <a:r>
              <a:rPr kumimoji="1" lang="en-US" altLang="zh-TW" dirty="0" smtClean="0"/>
              <a:t>Squares / DPAs / Formula Database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9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Thanks for your listening!</a:t>
            </a: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Yuan-</a:t>
            </a:r>
            <a:r>
              <a:rPr kumimoji="1" lang="en-US" altLang="zh-TW" dirty="0" err="1" smtClean="0"/>
              <a:t>Che</a:t>
            </a:r>
            <a:r>
              <a:rPr kumimoji="1" lang="en-US" altLang="zh-TW" dirty="0" smtClean="0"/>
              <a:t> Hsu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11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custom IP with UIO driver in Linux on FPGA.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</a:t>
            </a:r>
            <a:r>
              <a:rPr lang="en-US" altLang="zh-TW" dirty="0" smtClean="0">
                <a:solidFill>
                  <a:srgbClr val="FFC000"/>
                </a:solidFill>
              </a:rPr>
              <a:t>custom IP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C000"/>
                </a:solidFill>
              </a:rPr>
              <a:t>UIO driver</a:t>
            </a:r>
            <a:r>
              <a:rPr lang="en-US" altLang="zh-TW" dirty="0" smtClean="0"/>
              <a:t> in </a:t>
            </a:r>
            <a:r>
              <a:rPr lang="en-US" altLang="zh-TW" dirty="0" smtClean="0">
                <a:solidFill>
                  <a:srgbClr val="FFC000"/>
                </a:solidFill>
              </a:rPr>
              <a:t>Linux on FPGA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68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FPGA Board(</a:t>
            </a:r>
            <a:r>
              <a:rPr kumimoji="1" lang="en-US" altLang="zh-TW" b="1" dirty="0" err="1" smtClean="0"/>
              <a:t>ZedBoard</a:t>
            </a:r>
            <a:r>
              <a:rPr kumimoji="1" lang="en-US" altLang="zh-TW" b="1" dirty="0" smtClean="0"/>
              <a:t>)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Two parts on FPGA Board</a:t>
            </a:r>
          </a:p>
          <a:p>
            <a:pPr lvl="1"/>
            <a:r>
              <a:rPr kumimoji="1" lang="en-US" altLang="zh-TW" dirty="0" smtClean="0"/>
              <a:t>Programmable Logic (PL)</a:t>
            </a:r>
          </a:p>
          <a:p>
            <a:pPr lvl="1"/>
            <a:r>
              <a:rPr kumimoji="1" lang="en-US" altLang="zh-TW" dirty="0" smtClean="0"/>
              <a:t>Processing System (PS)</a:t>
            </a:r>
          </a:p>
          <a:p>
            <a:r>
              <a:rPr kumimoji="1" lang="en-US" altLang="zh-TW" dirty="0" smtClean="0"/>
              <a:t>Development Tools</a:t>
            </a:r>
          </a:p>
          <a:p>
            <a:pPr lvl="1"/>
            <a:r>
              <a:rPr kumimoji="1" lang="en-US" altLang="zh-TW" dirty="0" err="1" smtClean="0"/>
              <a:t>Vivado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SDK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709149"/>
            <a:ext cx="5209420" cy="45842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575184"/>
            <a:ext cx="4526019" cy="4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SDK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/>
          <a:lstStyle/>
          <a:p>
            <a:r>
              <a:rPr kumimoji="1" lang="en-US" altLang="zh-TW" dirty="0" smtClean="0"/>
              <a:t>Advantage</a:t>
            </a:r>
          </a:p>
          <a:p>
            <a:pPr lvl="1"/>
            <a:r>
              <a:rPr kumimoji="1" lang="en-US" altLang="zh-TW" dirty="0" smtClean="0"/>
              <a:t>Full Suite of Libraries and Device Driver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Disadvantages</a:t>
            </a:r>
            <a:endParaRPr kumimoji="1" lang="en-US" altLang="zh-TW" dirty="0"/>
          </a:p>
          <a:p>
            <a:pPr lvl="1"/>
            <a:r>
              <a:rPr kumimoji="1" lang="en-US" altLang="zh-TW" i="1" dirty="0" smtClean="0"/>
              <a:t>Full Suite of Libraries and Device Driver</a:t>
            </a:r>
          </a:p>
          <a:p>
            <a:pPr lvl="1"/>
            <a:r>
              <a:rPr kumimoji="1" lang="en-US" altLang="zh-TW" dirty="0" smtClean="0"/>
              <a:t>Run Program </a:t>
            </a:r>
          </a:p>
          <a:p>
            <a:endParaRPr kumimoji="1" lang="en-US" altLang="zh-TW" dirty="0" smtClean="0"/>
          </a:p>
          <a:p>
            <a:pPr marL="0" indent="0" algn="ctr">
              <a:buNone/>
            </a:pPr>
            <a:r>
              <a:rPr kumimoji="1" lang="en-US" altLang="zh-TW" dirty="0"/>
              <a:t>=</a:t>
            </a:r>
            <a:r>
              <a:rPr kumimoji="1" lang="en-US" altLang="zh-TW" dirty="0" smtClean="0"/>
              <a:t>&gt; Linux on FPGA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3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33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on FPGA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Required Files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FSBL</a:t>
            </a:r>
          </a:p>
          <a:p>
            <a:pPr lvl="1"/>
            <a:r>
              <a:rPr kumimoji="1" lang="en-US" altLang="zh-TW" dirty="0" err="1" smtClean="0"/>
              <a:t>Bitstream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U-boot</a:t>
            </a:r>
          </a:p>
          <a:p>
            <a:pPr lvl="1"/>
            <a:r>
              <a:rPr kumimoji="1" lang="en-US" altLang="zh-TW" dirty="0" smtClean="0"/>
              <a:t>Linux Kernel</a:t>
            </a:r>
          </a:p>
          <a:p>
            <a:pPr lvl="1"/>
            <a:r>
              <a:rPr kumimoji="1" lang="en-US" altLang="zh-TW" dirty="0" smtClean="0"/>
              <a:t>Root File System</a:t>
            </a: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[13] </a:t>
            </a:r>
            <a:r>
              <a:rPr lang="en-US" altLang="zh-TW" sz="1000" dirty="0"/>
              <a:t>Y</a:t>
            </a:r>
            <a:r>
              <a:rPr lang="en-US" altLang="zh-TW" sz="1000" dirty="0" smtClean="0"/>
              <a:t>. K. Lee and I. </a:t>
            </a:r>
            <a:r>
              <a:rPr lang="en-US" altLang="zh-TW" sz="1000" dirty="0" err="1" smtClean="0"/>
              <a:t>Verbauwhede</a:t>
            </a:r>
            <a:r>
              <a:rPr lang="en-US" altLang="zh-TW" sz="1000" dirty="0" smtClean="0"/>
              <a:t>. A compact architecture for </a:t>
            </a:r>
            <a:r>
              <a:rPr lang="en-US" altLang="zh-TW" sz="1000" dirty="0" err="1" smtClean="0"/>
              <a:t>montgomery</a:t>
            </a:r>
            <a:r>
              <a:rPr lang="en-US" altLang="zh-TW" sz="1000" dirty="0" smtClean="0"/>
              <a:t> elliptic curve </a:t>
            </a:r>
            <a:r>
              <a:rPr lang="en-US" altLang="zh-TW" sz="1000" dirty="0"/>
              <a:t>scalar multiplication processor. In </a:t>
            </a:r>
            <a:r>
              <a:rPr lang="en-US" altLang="zh-TW" sz="1000" i="1" dirty="0"/>
              <a:t>International Workshop on Information Security Applications</a:t>
            </a:r>
            <a:r>
              <a:rPr lang="en-US" altLang="zh-TW" sz="1000" dirty="0"/>
              <a:t>, pages 115–127. Springer, 2007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[18] J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López</a:t>
            </a:r>
            <a:r>
              <a:rPr lang="en-US" altLang="zh-TW" sz="1000" dirty="0"/>
              <a:t> and R. Dahab. Fast multiplication on elliptic curves over gf (2 m) </a:t>
            </a:r>
            <a:r>
              <a:rPr lang="en-US" altLang="zh-TW" sz="1000" dirty="0" smtClean="0"/>
              <a:t>without </a:t>
            </a:r>
            <a:r>
              <a:rPr lang="en-US" altLang="zh-TW" sz="1000" dirty="0"/>
              <a:t>precomputation. In </a:t>
            </a:r>
            <a:r>
              <a:rPr lang="en-US" altLang="zh-TW" sz="1000" i="1" dirty="0"/>
              <a:t>International Workshop on Cryptographic Hardware and Embedded Systems</a:t>
            </a:r>
            <a:r>
              <a:rPr lang="en-US" altLang="zh-TW" sz="1000" dirty="0"/>
              <a:t>, pages 316–327. Springer, 1999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4" y="264422"/>
            <a:ext cx="1859969" cy="6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1422</Words>
  <Application>Microsoft Office PowerPoint</Application>
  <PresentationFormat>寬螢幕</PresentationFormat>
  <Paragraphs>410</Paragraphs>
  <Slides>38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Office 佈景主題</vt:lpstr>
      <vt:lpstr>Linux UIO Driver for AXI DMA </vt:lpstr>
      <vt:lpstr>Outline</vt:lpstr>
      <vt:lpstr>Outline</vt:lpstr>
      <vt:lpstr>PowerPoint 簡報</vt:lpstr>
      <vt:lpstr>PowerPoint 簡報</vt:lpstr>
      <vt:lpstr>FPGA Board(ZedBoard)</vt:lpstr>
      <vt:lpstr>SDK</vt:lpstr>
      <vt:lpstr>Outline</vt:lpstr>
      <vt:lpstr>Linux on FPGA</vt:lpstr>
      <vt:lpstr>Example</vt:lpstr>
      <vt:lpstr>Device Tree</vt:lpstr>
      <vt:lpstr>Outline</vt:lpstr>
      <vt:lpstr>UIO Driver[]</vt:lpstr>
      <vt:lpstr> Kernel Device Driver                UIO  Driver</vt:lpstr>
      <vt:lpstr>Outline</vt:lpstr>
      <vt:lpstr>Custom IP</vt:lpstr>
      <vt:lpstr>Custom Stream IP</vt:lpstr>
      <vt:lpstr>DMA</vt:lpstr>
      <vt:lpstr>Outline</vt:lpstr>
      <vt:lpstr>PowerPoint 簡報</vt:lpstr>
      <vt:lpstr>Considering Multi-Core Issues</vt:lpstr>
      <vt:lpstr>Optimal Parallelization</vt:lpstr>
      <vt:lpstr>Our Optimal Formulas</vt:lpstr>
      <vt:lpstr>Outline</vt:lpstr>
      <vt:lpstr>Method to Analyze</vt:lpstr>
      <vt:lpstr>Shift-and-Add (SAA)</vt:lpstr>
      <vt:lpstr>Hybrid-KOA (HKOA)</vt:lpstr>
      <vt:lpstr>Overlap-Free HKOA (OF-HKOA)</vt:lpstr>
      <vt:lpstr>Critical Path Simulator</vt:lpstr>
      <vt:lpstr>Comparisons among Different Multipliers</vt:lpstr>
      <vt:lpstr>Outline</vt:lpstr>
      <vt:lpstr>Synthesis Results for Multipliers</vt:lpstr>
      <vt:lpstr>Processor Architecture</vt:lpstr>
      <vt:lpstr>System Architecture</vt:lpstr>
      <vt:lpstr>Implementation Results</vt:lpstr>
      <vt:lpstr>Outline</vt:lpstr>
      <vt:lpstr>Conclusion</vt:lpstr>
      <vt:lpstr>Thanks for your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Multi-Core ECC Processor over Binary Fields</dc:title>
  <dc:creator>Microsoft Office 使用者</dc:creator>
  <cp:lastModifiedBy>bl627</cp:lastModifiedBy>
  <cp:revision>121</cp:revision>
  <dcterms:created xsi:type="dcterms:W3CDTF">2018-06-16T19:58:22Z</dcterms:created>
  <dcterms:modified xsi:type="dcterms:W3CDTF">2018-07-19T14:34:24Z</dcterms:modified>
</cp:coreProperties>
</file>