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0"/>
  </p:notesMasterIdLst>
  <p:sldIdLst>
    <p:sldId id="257" r:id="rId8"/>
    <p:sldId id="379" r:id="rId9"/>
    <p:sldId id="382" r:id="rId11"/>
    <p:sldId id="348" r:id="rId12"/>
    <p:sldId id="652" r:id="rId13"/>
    <p:sldId id="590" r:id="rId14"/>
    <p:sldId id="595" r:id="rId15"/>
    <p:sldId id="649" r:id="rId16"/>
    <p:sldId id="651" r:id="rId17"/>
    <p:sldId id="657" r:id="rId18"/>
    <p:sldId id="591" r:id="rId19"/>
    <p:sldId id="592" r:id="rId20"/>
    <p:sldId id="593" r:id="rId21"/>
    <p:sldId id="594" r:id="rId22"/>
    <p:sldId id="596" r:id="rId23"/>
    <p:sldId id="472" r:id="rId24"/>
    <p:sldId id="625" r:id="rId25"/>
    <p:sldId id="742" r:id="rId26"/>
    <p:sldId id="689" r:id="rId27"/>
    <p:sldId id="743" r:id="rId28"/>
    <p:sldId id="744" r:id="rId29"/>
    <p:sldId id="691" r:id="rId30"/>
    <p:sldId id="746" r:id="rId31"/>
    <p:sldId id="745" r:id="rId32"/>
    <p:sldId id="747" r:id="rId33"/>
    <p:sldId id="748" r:id="rId34"/>
    <p:sldId id="695" r:id="rId35"/>
    <p:sldId id="692" r:id="rId36"/>
    <p:sldId id="693" r:id="rId37"/>
    <p:sldId id="696" r:id="rId38"/>
    <p:sldId id="697" r:id="rId39"/>
    <p:sldId id="749" r:id="rId40"/>
    <p:sldId id="750" r:id="rId41"/>
    <p:sldId id="751" r:id="rId42"/>
    <p:sldId id="752" r:id="rId43"/>
    <p:sldId id="754" r:id="rId44"/>
    <p:sldId id="755" r:id="rId45"/>
    <p:sldId id="698" r:id="rId46"/>
    <p:sldId id="777" r:id="rId47"/>
    <p:sldId id="700" r:id="rId48"/>
    <p:sldId id="699" r:id="rId49"/>
    <p:sldId id="778" r:id="rId50"/>
    <p:sldId id="779" r:id="rId51"/>
    <p:sldId id="701" r:id="rId52"/>
    <p:sldId id="794" r:id="rId53"/>
    <p:sldId id="795" r:id="rId54"/>
    <p:sldId id="793" r:id="rId55"/>
    <p:sldId id="796" r:id="rId56"/>
    <p:sldId id="702" r:id="rId57"/>
    <p:sldId id="703" r:id="rId58"/>
    <p:sldId id="808" r:id="rId59"/>
    <p:sldId id="809" r:id="rId60"/>
    <p:sldId id="704" r:id="rId61"/>
    <p:sldId id="706" r:id="rId62"/>
    <p:sldId id="707" r:id="rId63"/>
    <p:sldId id="709" r:id="rId64"/>
    <p:sldId id="710" r:id="rId65"/>
    <p:sldId id="588" r:id="rId66"/>
    <p:sldId id="690" r:id="rId67"/>
    <p:sldId id="282" r:id="rId68"/>
  </p:sldIdLst>
  <p:sldSz cx="10692130" cy="755967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long" initials="y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A01"/>
    <a:srgbClr val="193A76"/>
    <a:srgbClr val="84C226"/>
    <a:srgbClr val="183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320"/>
        <p:guide pos="3458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2" Type="http://schemas.openxmlformats.org/officeDocument/2006/relationships/commentAuthors" Target="commentAuthors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Master" Target="slideMasters/slideMaster6.xml"/><Relationship Id="rId69" Type="http://schemas.openxmlformats.org/officeDocument/2006/relationships/presProps" Target="presProps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7T15:48:52.681" idx="3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/>
          <p:nvPr>
            <p:ph type="sldImg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0243" name="Rectangle 3"/>
          <p:cNvSpPr/>
          <p:nvPr>
            <p:ph type="body" sz="quarter"/>
          </p:nvPr>
        </p:nvSpPr>
        <p:spPr>
          <a:xfrm>
            <a:off x="538163" y="4389438"/>
            <a:ext cx="5780087" cy="3951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Rectangle 4"/>
          <p:cNvSpPr/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 defTabSz="914400" fontAlgn="base"/>
            <a:endParaRPr lang="zh-CN" altLang="en-US" sz="1200" strike="noStrike" noProof="1" dirty="0"/>
          </a:p>
        </p:txBody>
      </p:sp>
      <p:sp>
        <p:nvSpPr>
          <p:cNvPr id="2053" name="Rectangle 5"/>
          <p:cNvSpPr/>
          <p:nvPr>
            <p:ph type="dt"/>
          </p:nvPr>
        </p:nvSpPr>
        <p:spPr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 algn="r" defTabSz="914400" fontAlgn="base"/>
            <a:endParaRPr lang="zh-CN" altLang="en-US" sz="1200" strike="noStrike" noProof="1" dirty="0"/>
          </a:p>
        </p:txBody>
      </p:sp>
      <p:sp>
        <p:nvSpPr>
          <p:cNvPr id="2054" name="Rectangle 6"/>
          <p:cNvSpPr/>
          <p:nvPr>
            <p:ph type="ftr" sz="quarter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 defTabSz="914400" fontAlgn="base"/>
            <a:endParaRPr lang="zh-CN" altLang="en-US" sz="1200" strike="noStrike" noProof="1" dirty="0"/>
          </a:p>
        </p:txBody>
      </p:sp>
      <p:sp>
        <p:nvSpPr>
          <p:cNvPr id="2055" name="Rectangle 7"/>
          <p:cNvSpPr/>
          <p:nvPr>
            <p:ph type="sldNum" sz="quarter"/>
          </p:nvPr>
        </p:nvSpPr>
        <p:spPr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lvl="0" indent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幻灯片图像占位符 5121"/>
          <p:cNvSpPr/>
          <p:nvPr>
            <p:ph type="sldImg"/>
          </p:nvPr>
        </p:nvSpPr>
        <p:spPr>
          <a:ln w="1"/>
        </p:spPr>
      </p:sp>
      <p:sp>
        <p:nvSpPr>
          <p:cNvPr id="13315" name="文本占位符 5122"/>
          <p:cNvSpPr/>
          <p:nvPr>
            <p:ph type="body"/>
          </p:nvPr>
        </p:nvSpPr>
        <p:spPr>
          <a:ln w="1"/>
        </p:spPr>
        <p:txBody>
          <a:bodyPr wrap="square" anchor="t" anchorCtr="0"/>
          <a:p>
            <a:pPr lvl="0"/>
            <a:r>
              <a:rPr lang="zh-CN" altLang="en-US" dirty="0"/>
              <a:t>目录内容版式仅供使用，非强制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幻灯片图像占位符 1"/>
          <p:cNvSpPr/>
          <p:nvPr>
            <p:ph type="sldImg"/>
          </p:nvPr>
        </p:nvSpPr>
        <p:spPr/>
      </p:sp>
      <p:sp>
        <p:nvSpPr>
          <p:cNvPr id="3379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幻灯片图像占位符 1"/>
          <p:cNvSpPr/>
          <p:nvPr>
            <p:ph type="sldImg"/>
          </p:nvPr>
        </p:nvSpPr>
        <p:spPr/>
      </p:sp>
      <p:sp>
        <p:nvSpPr>
          <p:cNvPr id="3584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幻灯片图像占位符 1"/>
          <p:cNvSpPr/>
          <p:nvPr>
            <p:ph type="sldImg"/>
          </p:nvPr>
        </p:nvSpPr>
        <p:spPr/>
      </p:sp>
      <p:sp>
        <p:nvSpPr>
          <p:cNvPr id="37891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幻灯片图像占位符 1"/>
          <p:cNvSpPr/>
          <p:nvPr>
            <p:ph type="sldImg"/>
          </p:nvPr>
        </p:nvSpPr>
        <p:spPr/>
      </p:sp>
      <p:sp>
        <p:nvSpPr>
          <p:cNvPr id="3993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幻灯片图像占位符 1"/>
          <p:cNvSpPr/>
          <p:nvPr>
            <p:ph type="sldImg"/>
          </p:nvPr>
        </p:nvSpPr>
        <p:spPr/>
      </p:sp>
      <p:sp>
        <p:nvSpPr>
          <p:cNvPr id="41987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目录内容版式仅供使用，非强制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幻灯片图像占位符 1"/>
          <p:cNvSpPr/>
          <p:nvPr>
            <p:ph type="sldImg"/>
          </p:nvPr>
        </p:nvSpPr>
        <p:spPr/>
      </p:sp>
      <p:sp>
        <p:nvSpPr>
          <p:cNvPr id="4403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看镶金玫瑰的代码</a:t>
            </a:r>
            <a:r>
              <a:rPr lang="zh-CN" altLang="en-US" dirty="0"/>
              <a:t>演示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看镶金玫瑰的代码</a:t>
            </a:r>
            <a:r>
              <a:rPr lang="zh-CN" altLang="en-US" dirty="0"/>
              <a:t>演示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幻灯片图像占位符 1"/>
          <p:cNvSpPr/>
          <p:nvPr>
            <p:ph type="sldImg"/>
          </p:nvPr>
        </p:nvSpPr>
        <p:spPr/>
      </p:sp>
      <p:sp>
        <p:nvSpPr>
          <p:cNvPr id="1536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目录内容版式仅供使用，非强制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幻灯片图像占位符 1"/>
          <p:cNvSpPr/>
          <p:nvPr>
            <p:ph type="sldImg"/>
          </p:nvPr>
        </p:nvSpPr>
        <p:spPr/>
      </p:sp>
      <p:sp>
        <p:nvSpPr>
          <p:cNvPr id="17411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幻灯片图像占位符 1"/>
          <p:cNvSpPr/>
          <p:nvPr>
            <p:ph type="sldImg"/>
          </p:nvPr>
        </p:nvSpPr>
        <p:spPr/>
      </p:sp>
      <p:sp>
        <p:nvSpPr>
          <p:cNvPr id="1945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标题位置字体大小设置不得擅自更改https://8thlight.com/blog/georgina-mcfadyen/2017/01/19/common-code-smells.html</a:t>
            </a:r>
            <a:endParaRPr lang="zh-CN" altLang="en-US" dirty="0"/>
          </a:p>
          <a:p>
            <a:pPr lvl="0"/>
            <a:r>
              <a:rPr lang="zh-CN" altLang="en-US" dirty="0"/>
              <a:t>https://www.c-sharpcorner.com/article/refused-bequest-a-code-smell/</a:t>
            </a:r>
            <a:endParaRPr lang="zh-CN" altLang="en-US" dirty="0"/>
          </a:p>
          <a:p>
            <a:pPr lvl="0"/>
            <a:r>
              <a:rPr lang="zh-CN" altLang="en-US" dirty="0"/>
              <a:t>https://blog.actorsfit.com/a?ID=01000-7aae072d-3943-4d9e-9869-ab7b71f48540</a:t>
            </a:r>
            <a:r>
              <a:rPr lang="en-US" altLang="zh-CN" dirty="0"/>
              <a:t> </a:t>
            </a:r>
            <a:r>
              <a:rPr lang="en-US" altLang="zh-CN" dirty="0"/>
              <a:t>lSP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标题位置字体大小设置不得擅自更改https://8thlight.com/blog/georgina-mcfadyen/2017/01/19/common-code-smells.html</a:t>
            </a:r>
            <a:endParaRPr lang="zh-CN" altLang="en-US" dirty="0"/>
          </a:p>
          <a:p>
            <a:pPr lvl="0"/>
            <a:r>
              <a:rPr lang="zh-CN" altLang="en-US" dirty="0"/>
              <a:t>https://www.c-sharpcorner.com/article/refused-bequest-a-code-smell/</a:t>
            </a:r>
            <a:endParaRPr lang="zh-CN" altLang="en-US" dirty="0"/>
          </a:p>
          <a:p>
            <a:pPr lvl="0"/>
            <a:r>
              <a:rPr lang="zh-CN" altLang="en-US" dirty="0"/>
              <a:t>https://blog.actorsfit.com/a?ID=01000-7aae072d-3943-4d9e-9869-ab7b71f48540</a:t>
            </a:r>
            <a:r>
              <a:rPr lang="en-US" altLang="zh-CN" dirty="0"/>
              <a:t> </a:t>
            </a:r>
            <a:r>
              <a:rPr lang="en-US" altLang="zh-CN" dirty="0"/>
              <a:t>lSP</a:t>
            </a:r>
            <a:endParaRPr lang="en-US" altLang="zh-CN" dirty="0"/>
          </a:p>
          <a:p>
            <a:pPr lvl="0"/>
            <a:r>
              <a:rPr lang="en-US" altLang="zh-CN" dirty="0"/>
              <a:t>https://stackify.com/solid-design-liskov-substitution-principle/ </a:t>
            </a:r>
            <a:r>
              <a:rPr lang="en-US" altLang="zh-CN" dirty="0"/>
              <a:t>SOLID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幻灯片图像占位符 1"/>
          <p:cNvSpPr/>
          <p:nvPr>
            <p:ph type="sldImg"/>
          </p:nvPr>
        </p:nvSpPr>
        <p:spPr/>
      </p:sp>
      <p:sp>
        <p:nvSpPr>
          <p:cNvPr id="21507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幻灯片图像占位符 1"/>
          <p:cNvSpPr/>
          <p:nvPr>
            <p:ph type="sldImg"/>
          </p:nvPr>
        </p:nvSpPr>
        <p:spPr/>
      </p:sp>
      <p:sp>
        <p:nvSpPr>
          <p:cNvPr id="4608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幻灯片图像占位符 1"/>
          <p:cNvSpPr/>
          <p:nvPr>
            <p:ph type="sldImg"/>
          </p:nvPr>
        </p:nvSpPr>
        <p:spPr/>
      </p:sp>
      <p:sp>
        <p:nvSpPr>
          <p:cNvPr id="89091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幻灯片图像占位符 1"/>
          <p:cNvSpPr/>
          <p:nvPr>
            <p:ph type="sldImg"/>
          </p:nvPr>
        </p:nvSpPr>
        <p:spPr/>
      </p:sp>
      <p:sp>
        <p:nvSpPr>
          <p:cNvPr id="89091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幻灯片图像占位符 11265"/>
          <p:cNvSpPr/>
          <p:nvPr>
            <p:ph type="sldImg"/>
          </p:nvPr>
        </p:nvSpPr>
        <p:spPr>
          <a:ln w="1"/>
        </p:spPr>
      </p:sp>
      <p:sp>
        <p:nvSpPr>
          <p:cNvPr id="91139" name="文本占位符 11266"/>
          <p:cNvSpPr/>
          <p:nvPr>
            <p:ph type="body"/>
          </p:nvPr>
        </p:nvSpPr>
        <p:spPr>
          <a:ln w="1"/>
        </p:spPr>
        <p:txBody>
          <a:bodyPr wrap="square" anchor="t" anchorCtr="0"/>
          <a:p>
            <a:pPr lvl="0"/>
            <a:r>
              <a:rPr lang="zh-CN" altLang="en-US" dirty="0"/>
              <a:t>联系信息内容请自行修改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1"/>
          <p:cNvSpPr/>
          <p:nvPr>
            <p:ph type="sldImg"/>
          </p:nvPr>
        </p:nvSpPr>
        <p:spPr/>
      </p:sp>
      <p:sp>
        <p:nvSpPr>
          <p:cNvPr id="23555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幻灯片图像占位符 1"/>
          <p:cNvSpPr/>
          <p:nvPr>
            <p:ph type="sldImg"/>
          </p:nvPr>
        </p:nvSpPr>
        <p:spPr/>
      </p:sp>
      <p:sp>
        <p:nvSpPr>
          <p:cNvPr id="25603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幻灯片图像占位符 1"/>
          <p:cNvSpPr/>
          <p:nvPr>
            <p:ph type="sldImg"/>
          </p:nvPr>
        </p:nvSpPr>
        <p:spPr/>
      </p:sp>
      <p:sp>
        <p:nvSpPr>
          <p:cNvPr id="27651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幻灯片图像占位符 1"/>
          <p:cNvSpPr/>
          <p:nvPr>
            <p:ph type="sldImg"/>
          </p:nvPr>
        </p:nvSpPr>
        <p:spPr/>
      </p:sp>
      <p:sp>
        <p:nvSpPr>
          <p:cNvPr id="29699" name="文本占位符 2"/>
          <p:cNvSpPr/>
          <p:nvPr>
            <p:ph type="body"/>
          </p:nvPr>
        </p:nvSpPr>
        <p:spPr/>
        <p:txBody>
          <a:bodyPr wrap="square" anchor="t" anchorCtr="0"/>
          <a:p>
            <a:pPr lvl="0"/>
            <a:r>
              <a:rPr lang="zh-CN" altLang="en-US" dirty="0"/>
              <a:t>标题位置字体大小设置不得擅自更改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516" y="1237197"/>
            <a:ext cx="8019098" cy="2631887"/>
          </a:xfrm>
        </p:spPr>
        <p:txBody>
          <a:bodyPr anchor="b"/>
          <a:lstStyle>
            <a:lvl1pPr algn="ctr"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516" y="3970580"/>
            <a:ext cx="8019098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685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2690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4695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6700" indent="0" algn="ctr">
              <a:buNone/>
              <a:defRPr sz="1405"/>
            </a:lvl8pPr>
            <a:lvl9pPr marL="3207385" indent="0" algn="ctr">
              <a:buNone/>
              <a:defRPr sz="1405"/>
            </a:lvl9pPr>
          </a:lstStyle>
          <a:p>
            <a:pPr fontAlgn="base"/>
            <a:r>
              <a:rPr lang="zh-CN" altLang="en-US" sz="210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515" y="1884670"/>
            <a:ext cx="9221962" cy="3144614"/>
          </a:xfrm>
        </p:spPr>
        <p:txBody>
          <a:bodyPr anchor="b"/>
          <a:lstStyle>
            <a:lvl1pPr>
              <a:defRPr sz="5260"/>
            </a:lvl1pPr>
          </a:lstStyle>
          <a:p>
            <a:pPr fontAlgn="base"/>
            <a:r>
              <a:rPr lang="zh-CN" altLang="en-US" sz="52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515" y="5059033"/>
            <a:ext cx="9221962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685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269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469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67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73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125" y="1763713"/>
            <a:ext cx="4714700" cy="49895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402483"/>
            <a:ext cx="9221962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776" y="1960399"/>
            <a:ext cx="4274023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776" y="2938087"/>
            <a:ext cx="4274023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204" y="1960399"/>
            <a:ext cx="4295072" cy="908210"/>
          </a:xfrm>
        </p:spPr>
        <p:txBody>
          <a:bodyPr anchor="ctr" anchorCtr="0"/>
          <a:lstStyle>
            <a:lvl1pPr marL="0" indent="0">
              <a:buNone/>
              <a:defRPr sz="2455"/>
            </a:lvl1pPr>
            <a:lvl2pPr marL="400685" indent="0">
              <a:buNone/>
              <a:defRPr sz="2105"/>
            </a:lvl2pPr>
            <a:lvl3pPr marL="802005" indent="0">
              <a:buNone/>
              <a:defRPr sz="1755"/>
            </a:lvl3pPr>
            <a:lvl4pPr marL="1202690" indent="0">
              <a:buNone/>
              <a:defRPr sz="1580"/>
            </a:lvl4pPr>
            <a:lvl5pPr marL="1604010" indent="0">
              <a:buNone/>
              <a:defRPr sz="1580"/>
            </a:lvl5pPr>
            <a:lvl6pPr marL="2004695" indent="0">
              <a:buNone/>
              <a:defRPr sz="1580"/>
            </a:lvl6pPr>
            <a:lvl7pPr marL="2406015" indent="0">
              <a:buNone/>
              <a:defRPr sz="1580"/>
            </a:lvl7pPr>
            <a:lvl8pPr marL="2806700" indent="0">
              <a:buNone/>
              <a:defRPr sz="1580"/>
            </a:lvl8pPr>
            <a:lvl9pPr marL="3207385" indent="0">
              <a:buNone/>
              <a:defRPr sz="1580"/>
            </a:lvl9pPr>
          </a:lstStyle>
          <a:p>
            <a:pPr lvl="0" fontAlgn="base"/>
            <a:r>
              <a:rPr lang="zh-CN" altLang="en-US" sz="24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204" y="2938087"/>
            <a:ext cx="4295072" cy="388487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1366" y="446088"/>
            <a:ext cx="2405459" cy="63071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446088"/>
            <a:ext cx="7076931" cy="63071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448490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5548" y="1088453"/>
            <a:ext cx="5412891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 fontAlgn="base"/>
            <a:r>
              <a:rPr lang="zh-CN" altLang="en-US" sz="280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5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0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44849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0685" indent="0">
              <a:buNone/>
              <a:defRPr sz="1230"/>
            </a:lvl2pPr>
            <a:lvl3pPr marL="802005" indent="0">
              <a:buNone/>
              <a:defRPr sz="1050"/>
            </a:lvl3pPr>
            <a:lvl4pPr marL="1202690" indent="0">
              <a:buNone/>
              <a:defRPr sz="875"/>
            </a:lvl4pPr>
            <a:lvl5pPr marL="1604010" indent="0">
              <a:buNone/>
              <a:defRPr sz="875"/>
            </a:lvl5pPr>
            <a:lvl6pPr marL="2004695" indent="0">
              <a:buNone/>
              <a:defRPr sz="875"/>
            </a:lvl6pPr>
            <a:lvl7pPr marL="2406015" indent="0">
              <a:buNone/>
              <a:defRPr sz="875"/>
            </a:lvl7pPr>
            <a:lvl8pPr marL="2806700" indent="0">
              <a:buNone/>
              <a:defRPr sz="875"/>
            </a:lvl8pPr>
            <a:lvl9pPr marL="3207385" indent="0">
              <a:buNone/>
              <a:defRPr sz="875"/>
            </a:lvl9pPr>
          </a:lstStyle>
          <a:p>
            <a:pPr lvl="0" fontAlgn="base"/>
            <a:r>
              <a:rPr lang="zh-CN" altLang="en-US" sz="140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477" y="503978"/>
            <a:ext cx="3652924" cy="1763924"/>
          </a:xfrm>
        </p:spPr>
        <p:txBody>
          <a:bodyPr anchor="b"/>
          <a:lstStyle>
            <a:lvl1pPr>
              <a:defRPr sz="2805"/>
            </a:lvl1pPr>
          </a:lstStyle>
          <a:p>
            <a:pPr fontAlgn="base"/>
            <a:r>
              <a:rPr lang="zh-CN" altLang="en-US" sz="280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5548" y="503979"/>
            <a:ext cx="5412891" cy="5956744"/>
          </a:xfrm>
        </p:spPr>
        <p:txBody>
          <a:bodyPr/>
          <a:lstStyle>
            <a:lvl1pPr marL="0" indent="0">
              <a:buNone/>
              <a:defRPr sz="2805"/>
            </a:lvl1pPr>
            <a:lvl2pPr marL="400685" indent="0">
              <a:buNone/>
              <a:defRPr sz="2455"/>
            </a:lvl2pPr>
            <a:lvl3pPr marL="802005" indent="0">
              <a:buNone/>
              <a:defRPr sz="2105"/>
            </a:lvl3pPr>
            <a:lvl4pPr marL="1202690" indent="0">
              <a:buNone/>
              <a:defRPr sz="1755"/>
            </a:lvl4pPr>
            <a:lvl5pPr marL="1604010" indent="0">
              <a:buNone/>
              <a:defRPr sz="1755"/>
            </a:lvl5pPr>
            <a:lvl6pPr marL="2004695" indent="0">
              <a:buNone/>
              <a:defRPr sz="1755"/>
            </a:lvl6pPr>
            <a:lvl7pPr marL="2406015" indent="0">
              <a:buNone/>
              <a:defRPr sz="1755"/>
            </a:lvl7pPr>
            <a:lvl8pPr marL="2806700" indent="0">
              <a:buNone/>
              <a:defRPr sz="1755"/>
            </a:lvl8pPr>
            <a:lvl9pPr marL="3207385" indent="0">
              <a:buNone/>
              <a:defRPr sz="17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477" y="2267903"/>
            <a:ext cx="3652924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0685" indent="0">
              <a:buNone/>
              <a:defRPr sz="1580"/>
            </a:lvl2pPr>
            <a:lvl3pPr marL="802005" indent="0">
              <a:buNone/>
              <a:defRPr sz="1405"/>
            </a:lvl3pPr>
            <a:lvl4pPr marL="1202690" indent="0">
              <a:buNone/>
              <a:defRPr sz="1230"/>
            </a:lvl4pPr>
            <a:lvl5pPr marL="1604010" indent="0">
              <a:buNone/>
              <a:defRPr sz="1230"/>
            </a:lvl5pPr>
            <a:lvl6pPr marL="2004695" indent="0">
              <a:buNone/>
              <a:defRPr sz="1230"/>
            </a:lvl6pPr>
            <a:lvl7pPr marL="2406015" indent="0">
              <a:buNone/>
              <a:defRPr sz="1230"/>
            </a:lvl7pPr>
            <a:lvl8pPr marL="2806700" indent="0">
              <a:buNone/>
              <a:defRPr sz="1230"/>
            </a:lvl8pPr>
            <a:lvl9pPr marL="3207385" indent="0">
              <a:buNone/>
              <a:defRPr sz="1230"/>
            </a:lvl9pPr>
          </a:lstStyle>
          <a:p>
            <a:pPr lvl="0" fontAlgn="base"/>
            <a:r>
              <a:rPr lang="zh-CN" altLang="en-US" sz="175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6575" y="446088"/>
            <a:ext cx="7689850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1837" cy="4989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103822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9255" lvl="0" indent="-389255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550" lvl="1" indent="-32512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75" lvl="2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05" lvl="3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lvl="4" indent="-26035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38225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0.xml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file:///C:\Users\youlong\AppData\Local\Temp\wps\INetCache\cd6720a3bc273a83acc903f76ba697a0" TargetMode="Externa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文本框 6"/>
          <p:cNvSpPr/>
          <p:nvPr/>
        </p:nvSpPr>
        <p:spPr>
          <a:xfrm>
            <a:off x="19050" y="2146300"/>
            <a:ext cx="9875838" cy="2859088"/>
          </a:xfrm>
          <a:prstGeom prst="rect">
            <a:avLst/>
          </a:prstGeom>
          <a:noFill/>
          <a:ln w="9525">
            <a:noFill/>
          </a:ln>
        </p:spPr>
        <p:txBody>
          <a:bodyPr lIns="103855" tIns="51928" rIns="103855" bIns="51928" anchor="t" anchorCtr="0">
            <a:spAutoFit/>
          </a:bodyPr>
          <a:p>
            <a:pPr algn="ctr" eaLnBrk="0" hangingPunct="0">
              <a:lnSpc>
                <a:spcPct val="160000"/>
              </a:lnSpc>
            </a:pPr>
            <a:r>
              <a:rPr lang="zh-CN" altLang="en-US" sz="44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重构技术</a:t>
            </a:r>
            <a:endParaRPr lang="zh-CN" altLang="en-US" sz="4400" b="1" dirty="0">
              <a:solidFill>
                <a:srgbClr val="193A7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algn="ctr" eaLnBrk="0" hangingPunct="0">
              <a:lnSpc>
                <a:spcPct val="160000"/>
              </a:lnSpc>
            </a:pPr>
            <a:r>
              <a:rPr lang="en-US" altLang="zh-CN" sz="44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							</a:t>
            </a:r>
            <a:r>
              <a:rPr lang="zh-CN" altLang="en-US" sz="2400" dirty="0">
                <a:solidFill>
                  <a:srgbClr val="193A74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产品开发部  刘游龙</a:t>
            </a:r>
            <a:endParaRPr lang="zh-CN" altLang="en-US" sz="2400" dirty="0">
              <a:solidFill>
                <a:srgbClr val="193A74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algn="r" eaLnBrk="0" hangingPunct="0">
              <a:lnSpc>
                <a:spcPct val="160000"/>
              </a:lnSpc>
            </a:pPr>
            <a:r>
              <a:rPr lang="en-US" altLang="zh-CN" sz="2400" dirty="0">
                <a:solidFill>
                  <a:srgbClr val="193A74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2021-07-23</a:t>
            </a:r>
            <a:endParaRPr lang="en-US" altLang="zh-CN" sz="2400" dirty="0">
              <a:solidFill>
                <a:srgbClr val="193A74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8675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8676" name="文本框 4"/>
          <p:cNvSpPr txBox="1"/>
          <p:nvPr/>
        </p:nvSpPr>
        <p:spPr>
          <a:xfrm>
            <a:off x="768350" y="1555750"/>
            <a:ext cx="1960563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什么时候不重构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8677" name="文本框 3"/>
          <p:cNvSpPr txBox="1"/>
          <p:nvPr/>
        </p:nvSpPr>
        <p:spPr>
          <a:xfrm>
            <a:off x="962025" y="2208213"/>
            <a:ext cx="3992563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代码很稳定，而且也没有新增需求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8678" name="文本框 4"/>
          <p:cNvSpPr txBox="1"/>
          <p:nvPr/>
        </p:nvSpPr>
        <p:spPr>
          <a:xfrm>
            <a:off x="944563" y="2693988"/>
            <a:ext cx="7891780" cy="16300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别人的代码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除非别人同意或者这个代码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转接给你了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在极限编程中，因为代码本身就是公共的，所以也不存在这个问题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可以参考下极限编程的介绍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http://extremeprogramming.cn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2771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2772" name="文本框 4"/>
          <p:cNvSpPr txBox="1"/>
          <p:nvPr/>
        </p:nvSpPr>
        <p:spPr>
          <a:xfrm>
            <a:off x="768350" y="1555750"/>
            <a:ext cx="2976563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重构的前提：构建安全网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327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2262188"/>
            <a:ext cx="5529262" cy="338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文本框 3"/>
          <p:cNvSpPr txBox="1"/>
          <p:nvPr/>
        </p:nvSpPr>
        <p:spPr>
          <a:xfrm>
            <a:off x="900113" y="5851525"/>
            <a:ext cx="475456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没有安全网的重构，小心翼翼，如履薄冰</a:t>
            </a:r>
            <a:endParaRPr lang="zh-CN" altLang="en-US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4818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481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768350" y="1555750"/>
            <a:ext cx="2976563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重构的前提：构建安全网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3482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8" y="2117725"/>
            <a:ext cx="3810000" cy="381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2" name="文本框 4"/>
          <p:cNvSpPr txBox="1"/>
          <p:nvPr/>
        </p:nvSpPr>
        <p:spPr>
          <a:xfrm>
            <a:off x="4332288" y="2117725"/>
            <a:ext cx="4246562" cy="1630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重构之前，应该构建安全网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测试就是安全网，可以帮助开发者在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重构出错时，快速发现并回退到上一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个安全的位置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34823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88" y="5227638"/>
            <a:ext cx="4305300" cy="700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6867" name="文本框 4"/>
          <p:cNvSpPr txBox="1"/>
          <p:nvPr/>
        </p:nvSpPr>
        <p:spPr>
          <a:xfrm>
            <a:off x="768350" y="1555750"/>
            <a:ext cx="2976563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重构的前提：构建安全网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36868" name="图片 1" descr="微信图片_202108031444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711450"/>
            <a:ext cx="8324850" cy="2944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文本框 3"/>
          <p:cNvSpPr txBox="1"/>
          <p:nvPr/>
        </p:nvSpPr>
        <p:spPr>
          <a:xfrm>
            <a:off x="814388" y="2089150"/>
            <a:ext cx="29067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Agv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转换耗时多的的例子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6870" name="文本框 5"/>
          <p:cNvSpPr txBox="1"/>
          <p:nvPr/>
        </p:nvSpPr>
        <p:spPr>
          <a:xfrm>
            <a:off x="869950" y="5803900"/>
            <a:ext cx="8607425" cy="1016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搭建安全网，确保最终转换之后的文件是和原来算法转换后是一致的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有了安全网之后，进行大胆假设，最终消除掉一个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for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循环，大文件转换的耗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时从原来的半个小时缩短到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30s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38915" name="图片 5" descr="qrcode_for_gh_f6150fbf902b_1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317625"/>
            <a:ext cx="4583112" cy="4583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6" name="文本框 6"/>
          <p:cNvSpPr txBox="1"/>
          <p:nvPr/>
        </p:nvSpPr>
        <p:spPr>
          <a:xfrm>
            <a:off x="1125538" y="5900738"/>
            <a:ext cx="2651125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案例重构的详细过程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关注公众号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“</a:t>
            </a:r>
            <a:r>
              <a:rPr lang="en-US" altLang="zh-CN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TDD</a:t>
            </a:r>
            <a:r>
              <a:rPr lang="zh-CN" altLang="en-US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学徒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”</a:t>
            </a:r>
            <a:endParaRPr lang="en-US" altLang="zh-CN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3891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50" y="1528763"/>
            <a:ext cx="4635500" cy="437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62" name="Text Box 2"/>
          <p:cNvSpPr txBox="1"/>
          <p:nvPr/>
        </p:nvSpPr>
        <p:spPr>
          <a:xfrm>
            <a:off x="2778125" y="2770188"/>
            <a:ext cx="5135563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en-US" altLang="zh-CN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】</a:t>
            </a:r>
            <a:r>
              <a:rPr lang="zh-CN" altLang="en-US" sz="3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常见代码坏味道</a:t>
            </a:r>
            <a:endParaRPr lang="zh-CN" altLang="en-US" sz="3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522288" y="574675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常见代码坏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300" y="1366520"/>
            <a:ext cx="537972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ym typeface="+mn-ea"/>
              </a:rPr>
              <a:t>常见代码坏味道</a:t>
            </a:r>
            <a:endParaRPr lang="zh-CN" altLang="en-US" b="1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重复代码</a:t>
            </a:r>
            <a:r>
              <a:rPr lang="en-US" altLang="zh-CN">
                <a:sym typeface="+mn-ea"/>
              </a:rPr>
              <a:t> (Duplicated code)</a:t>
            </a:r>
            <a:endParaRPr lang="zh-CN" altLang="en-US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长函数</a:t>
            </a:r>
            <a:r>
              <a:rPr lang="en-US" altLang="zh-CN">
                <a:sym typeface="+mn-ea"/>
              </a:rPr>
              <a:t> (Long method)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大类</a:t>
            </a:r>
            <a:r>
              <a:rPr lang="en-US" altLang="zh-CN">
                <a:sym typeface="+mn-ea"/>
              </a:rPr>
              <a:t> (Large class)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长参数列表</a:t>
            </a:r>
            <a:r>
              <a:rPr lang="en-US" altLang="zh-CN">
                <a:sym typeface="+mn-ea"/>
              </a:rPr>
              <a:t> (Long parameter list)</a:t>
            </a:r>
            <a:endParaRPr lang="en-US" altLang="zh-CN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全局数据</a:t>
            </a:r>
            <a:r>
              <a:rPr lang="en-US" altLang="zh-CN">
                <a:sym typeface="+mn-ea"/>
              </a:rPr>
              <a:t> (Global Data)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重复的</a:t>
            </a:r>
            <a:r>
              <a:rPr lang="en-US" altLang="zh-CN">
                <a:sym typeface="+mn-ea"/>
              </a:rPr>
              <a:t>Switch (Repeated switches)</a:t>
            </a:r>
            <a:endParaRPr lang="en-US" altLang="zh-CN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过长的消息链</a:t>
            </a:r>
            <a:r>
              <a:rPr lang="en-US" altLang="zh-CN">
                <a:sym typeface="+mn-ea"/>
              </a:rPr>
              <a:t> (Message chains)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依恋情节</a:t>
            </a:r>
            <a:r>
              <a:rPr lang="en-US" altLang="zh-CN">
                <a:sym typeface="+mn-ea"/>
              </a:rPr>
              <a:t> (Feature envy)</a:t>
            </a:r>
            <a:endParaRPr lang="zh-CN" altLang="en-US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被拒绝的馈赠</a:t>
            </a:r>
            <a:r>
              <a:rPr lang="en-US" altLang="zh-CN">
                <a:sym typeface="+mn-ea"/>
              </a:rPr>
              <a:t> (Refused bequest)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基本类型偏执</a:t>
            </a:r>
            <a:r>
              <a:rPr lang="en-US" altLang="zh-CN">
                <a:sym typeface="+mn-ea"/>
              </a:rPr>
              <a:t> (Primitive obsession)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纯数据类</a:t>
            </a:r>
            <a:r>
              <a:rPr lang="en-US" altLang="zh-CN">
                <a:sym typeface="+mn-ea"/>
              </a:rPr>
              <a:t> (Data class)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数据泥团</a:t>
            </a:r>
            <a:r>
              <a:rPr lang="en-US" altLang="zh-CN">
                <a:sym typeface="+mn-ea"/>
              </a:rPr>
              <a:t> (Data clumps)</a:t>
            </a:r>
            <a:endParaRPr lang="zh-CN" altLang="en-US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可变的数据</a:t>
            </a:r>
            <a:r>
              <a:rPr lang="en-US" altLang="zh-CN">
                <a:sym typeface="+mn-ea"/>
              </a:rPr>
              <a:t> (Mutable data)</a:t>
            </a:r>
            <a:endParaRPr lang="zh-CN" altLang="en-US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代码</a:t>
            </a:r>
            <a:r>
              <a:rPr lang="zh-CN" altLang="en-US">
                <a:sym typeface="+mn-ea"/>
              </a:rPr>
              <a:t>不一致</a:t>
            </a:r>
            <a:r>
              <a:rPr lang="en-US" altLang="zh-CN">
                <a:sym typeface="+mn-ea"/>
              </a:rPr>
              <a:t> ()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注释</a:t>
            </a:r>
            <a:r>
              <a:rPr lang="en-US" altLang="zh-CN">
                <a:sym typeface="+mn-ea"/>
              </a:rPr>
              <a:t> (</a:t>
            </a:r>
            <a:r>
              <a:rPr lang="en-US" altLang="zh-CN">
                <a:sym typeface="+mn-ea"/>
              </a:rPr>
              <a:t>Comments)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33972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重复代码</a:t>
            </a:r>
            <a:r>
              <a:rPr lang="en-US" altLang="zh-CN" b="1">
                <a:sym typeface="+mn-ea"/>
              </a:rPr>
              <a:t> (Duplicated code)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两个方法中相同的</a:t>
            </a:r>
            <a:r>
              <a:rPr lang="zh-CN" altLang="en-US"/>
              <a:t>代码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两个子类中相同的</a:t>
            </a:r>
            <a:r>
              <a:rPr lang="zh-CN" altLang="en-US"/>
              <a:t>代码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不同类中相同的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89575" y="1440180"/>
            <a:ext cx="294195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提取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提取方法</a:t>
            </a:r>
            <a:r>
              <a:rPr lang="en-US" altLang="zh-CN"/>
              <a:t>+</a:t>
            </a:r>
            <a:r>
              <a:rPr lang="zh-CN" altLang="en-US"/>
              <a:t>上移字段</a:t>
            </a:r>
            <a:r>
              <a:rPr lang="en-US" altLang="zh-CN"/>
              <a:t>/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提取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1403985"/>
            <a:ext cx="7716520" cy="4545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5040" y="6371590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镶金玫瑰代码</a:t>
            </a:r>
            <a:r>
              <a:rPr lang="zh-CN" altLang="en-US"/>
              <a:t>片段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34848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长函数</a:t>
            </a:r>
            <a:r>
              <a:rPr lang="en-US" altLang="zh-CN" b="1">
                <a:sym typeface="+mn-ea"/>
              </a:rPr>
              <a:t> (Long method)</a:t>
            </a:r>
            <a:endParaRPr lang="zh-CN" altLang="en-US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一个页面放不下</a:t>
            </a:r>
            <a:r>
              <a:rPr lang="zh-CN" altLang="en-US"/>
              <a:t>的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想不起全部</a:t>
            </a:r>
            <a:r>
              <a:rPr lang="zh-CN" altLang="en-US"/>
              <a:t>的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通过注释来介绍函数各个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30165" y="1440180"/>
            <a:ext cx="3230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重构方法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将其中部分代码提取为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2160" y="4355465"/>
            <a:ext cx="19608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可</a:t>
            </a:r>
            <a:r>
              <a:rPr lang="zh-CN" altLang="en-US" b="1"/>
              <a:t>供选择的部分</a:t>
            </a:r>
            <a:endParaRPr lang="zh-CN" altLang="en-US"/>
          </a:p>
          <a:p>
            <a:endParaRPr lang="en-US" altLang="zh-CN"/>
          </a:p>
          <a:p>
            <a:pPr>
              <a:lnSpc>
                <a:spcPts val="4000"/>
              </a:lnSpc>
            </a:pPr>
            <a:r>
              <a:rPr lang="zh-CN" altLang="en-US"/>
              <a:t>循环体</a:t>
            </a:r>
            <a:r>
              <a:rPr lang="en-US" altLang="zh-CN"/>
              <a:t>Loop</a:t>
            </a:r>
            <a:endParaRPr lang="zh-CN" altLang="en-US"/>
          </a:p>
          <a:p>
            <a:pPr>
              <a:lnSpc>
                <a:spcPts val="4000"/>
              </a:lnSpc>
            </a:pPr>
            <a:r>
              <a:rPr lang="en-US" altLang="zh-CN"/>
              <a:t>if</a:t>
            </a:r>
            <a:r>
              <a:rPr lang="zh-CN" altLang="en-US"/>
              <a:t>语句的</a:t>
            </a:r>
            <a:r>
              <a:rPr lang="zh-CN" altLang="en-US"/>
              <a:t>分支</a:t>
            </a:r>
            <a:endParaRPr lang="zh-CN" altLang="en-US"/>
          </a:p>
          <a:p>
            <a:pPr>
              <a:lnSpc>
                <a:spcPts val="4000"/>
              </a:lnSpc>
            </a:pPr>
            <a:r>
              <a:rPr lang="zh-CN" altLang="en-US"/>
              <a:t>加了注释的</a:t>
            </a:r>
            <a:r>
              <a:rPr lang="zh-CN" altLang="en-US"/>
              <a:t>地方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290" name="文本框 6"/>
          <p:cNvSpPr/>
          <p:nvPr/>
        </p:nvSpPr>
        <p:spPr>
          <a:xfrm>
            <a:off x="6286500" y="1535113"/>
            <a:ext cx="2819400" cy="869950"/>
          </a:xfrm>
          <a:prstGeom prst="rect">
            <a:avLst/>
          </a:prstGeom>
          <a:noFill/>
          <a:ln w="9525">
            <a:noFill/>
          </a:ln>
        </p:spPr>
        <p:txBody>
          <a:bodyPr lIns="103855" tIns="51928" rIns="103855" bIns="51928" anchor="t" anchorCtr="0">
            <a:spAutoFit/>
          </a:bodyPr>
          <a:p>
            <a:pPr eaLnBrk="0" hangingPunct="0">
              <a:lnSpc>
                <a:spcPct val="140000"/>
              </a:lnSpc>
            </a:pPr>
            <a:r>
              <a:rPr lang="zh-CN" altLang="en-US" sz="3600" b="1" dirty="0">
                <a:solidFill>
                  <a:srgbClr val="193A74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目   录</a:t>
            </a:r>
            <a:endParaRPr lang="zh-CN" altLang="en-US" sz="3600" b="1" dirty="0">
              <a:solidFill>
                <a:srgbClr val="193A74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2291" name="Line 3"/>
          <p:cNvSpPr/>
          <p:nvPr/>
        </p:nvSpPr>
        <p:spPr>
          <a:xfrm>
            <a:off x="6357938" y="2698750"/>
            <a:ext cx="26638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Text Box 4"/>
          <p:cNvSpPr txBox="1"/>
          <p:nvPr/>
        </p:nvSpPr>
        <p:spPr>
          <a:xfrm>
            <a:off x="6127750" y="2813050"/>
            <a:ext cx="3692525" cy="59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【1】</a:t>
            </a:r>
            <a:r>
              <a:rPr lang="zh-CN" altLang="en-US" sz="22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关于重构</a:t>
            </a:r>
            <a:endParaRPr lang="zh-CN" altLang="en-US" sz="2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293" name="Text Box 5"/>
          <p:cNvSpPr txBox="1"/>
          <p:nvPr/>
        </p:nvSpPr>
        <p:spPr>
          <a:xfrm>
            <a:off x="6127750" y="3527425"/>
            <a:ext cx="3365500" cy="59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【2】</a:t>
            </a:r>
            <a:r>
              <a:rPr lang="zh-CN" altLang="en-US" sz="22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常见坏味道</a:t>
            </a:r>
            <a:endParaRPr lang="zh-CN" altLang="en-US" sz="2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6127750" y="4240213"/>
            <a:ext cx="3249613" cy="59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en-US" altLang="zh-CN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】</a:t>
            </a:r>
            <a:r>
              <a:rPr lang="zh-CN" altLang="en-US" sz="22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常见重构手法</a:t>
            </a:r>
            <a:endParaRPr lang="zh-CN" altLang="en-US" sz="2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295" name="Text Box 5"/>
          <p:cNvSpPr txBox="1"/>
          <p:nvPr/>
        </p:nvSpPr>
        <p:spPr>
          <a:xfrm>
            <a:off x="6127750" y="4954588"/>
            <a:ext cx="3249613" cy="59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en-US" altLang="zh-CN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</a:t>
            </a:r>
            <a:r>
              <a:rPr lang="zh-CN" altLang="en-US" sz="22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】</a:t>
            </a:r>
            <a:r>
              <a:rPr lang="zh-CN" altLang="en-US" sz="22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案例实操</a:t>
            </a:r>
            <a:endParaRPr lang="zh-CN" altLang="en-US" sz="22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259840"/>
            <a:ext cx="975804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1548130"/>
            <a:ext cx="8098155" cy="4859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6160" y="6659880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镶金玫瑰代码</a:t>
            </a:r>
            <a:r>
              <a:rPr lang="zh-CN" altLang="en-US"/>
              <a:t>片段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32308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ym typeface="+mn-ea"/>
              </a:rPr>
              <a:t>大类</a:t>
            </a:r>
            <a:r>
              <a:rPr lang="en-US" altLang="zh-CN" b="1">
                <a:sym typeface="+mn-ea"/>
              </a:rPr>
              <a:t> (Large class)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太多方法，比如十几个</a:t>
            </a:r>
            <a:r>
              <a:rPr lang="zh-CN" altLang="en-US"/>
              <a:t>以上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太多的字段，超过</a:t>
            </a:r>
            <a:r>
              <a:rPr lang="en-US" altLang="zh-CN"/>
              <a:t>6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30165" y="1440180"/>
            <a:ext cx="44443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重构方法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分拆为组件</a:t>
            </a:r>
            <a:r>
              <a:rPr lang="zh-CN" altLang="en-US"/>
              <a:t>类</a:t>
            </a:r>
            <a:endParaRPr lang="zh-CN" altLang="en-US"/>
          </a:p>
          <a:p>
            <a:r>
              <a:rPr lang="zh-CN" altLang="en-US"/>
              <a:t>提取超</a:t>
            </a:r>
            <a:r>
              <a:rPr lang="zh-CN" altLang="en-US"/>
              <a:t>类</a:t>
            </a:r>
            <a:endParaRPr lang="zh-CN" altLang="en-US"/>
          </a:p>
          <a:p>
            <a:r>
              <a:rPr lang="zh-CN" altLang="en-US"/>
              <a:t>如果有</a:t>
            </a:r>
            <a:r>
              <a:rPr lang="en-US" altLang="zh-CN"/>
              <a:t>switch</a:t>
            </a:r>
            <a:r>
              <a:rPr lang="zh-CN" altLang="en-US"/>
              <a:t>语句的，考虑拆分成</a:t>
            </a:r>
            <a:r>
              <a:rPr lang="zh-CN" altLang="en-US"/>
              <a:t>子类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2160" y="4211955"/>
            <a:ext cx="1706880" cy="20402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产生的原因</a:t>
            </a:r>
            <a:endParaRPr lang="zh-CN" altLang="en-US"/>
          </a:p>
          <a:p>
            <a:endParaRPr lang="en-US" altLang="zh-CN"/>
          </a:p>
          <a:p>
            <a:pPr>
              <a:lnSpc>
                <a:spcPts val="4000"/>
              </a:lnSpc>
            </a:pPr>
            <a:r>
              <a:rPr lang="zh-CN" altLang="en-US"/>
              <a:t>违反单一</a:t>
            </a:r>
            <a:r>
              <a:rPr lang="zh-CN" altLang="en-US"/>
              <a:t>原则</a:t>
            </a:r>
            <a:endParaRPr lang="zh-CN" altLang="en-US"/>
          </a:p>
          <a:p>
            <a:pPr>
              <a:lnSpc>
                <a:spcPts val="4000"/>
              </a:lnSpc>
            </a:pPr>
            <a:r>
              <a:rPr lang="zh-CN" altLang="en-US"/>
              <a:t>字段未</a:t>
            </a:r>
            <a:r>
              <a:rPr lang="zh-CN" altLang="en-US"/>
              <a:t>分组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1403985"/>
            <a:ext cx="8479155" cy="4258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" y="5873750"/>
            <a:ext cx="834453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404685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长参数列表</a:t>
            </a:r>
            <a:r>
              <a:rPr lang="en-US" altLang="zh-CN" b="1">
                <a:sym typeface="+mn-ea"/>
              </a:rPr>
              <a:t> (Long parameter list)</a:t>
            </a:r>
            <a:endParaRPr lang="zh-CN" altLang="en-US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方法里面的</a:t>
            </a:r>
            <a:r>
              <a:rPr lang="zh-CN" altLang="en-US"/>
              <a:t>参数超过</a:t>
            </a:r>
            <a:r>
              <a:rPr lang="en-US" altLang="zh-CN"/>
              <a:t>5</a:t>
            </a:r>
            <a:r>
              <a:rPr lang="zh-CN" altLang="en-US"/>
              <a:t>个</a:t>
            </a:r>
            <a:r>
              <a:rPr lang="zh-CN" altLang="en-US"/>
              <a:t>以上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1210" y="3131820"/>
            <a:ext cx="627888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重构方法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对于</a:t>
            </a:r>
            <a:r>
              <a:rPr lang="zh-CN" altLang="en-US">
                <a:sym typeface="+mn-ea"/>
              </a:rPr>
              <a:t>参数可以通过类本身计算出来的，</a:t>
            </a:r>
            <a:r>
              <a:rPr lang="zh-CN" altLang="en-US"/>
              <a:t>用方法取代</a:t>
            </a:r>
            <a:r>
              <a:rPr lang="zh-CN" altLang="en-US"/>
              <a:t>参数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传的参数都是某个单独类的字段，</a:t>
            </a:r>
            <a:r>
              <a:rPr lang="zh-CN" altLang="en-US"/>
              <a:t>传入整个对象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传的参数是有关联的，分组封装成</a:t>
            </a:r>
            <a:r>
              <a:rPr lang="zh-CN" altLang="en-US"/>
              <a:t>参数对象，再传</a:t>
            </a:r>
            <a:r>
              <a:rPr lang="zh-CN" altLang="en-US"/>
              <a:t>入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1331595"/>
            <a:ext cx="9259570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75740"/>
            <a:ext cx="9121775" cy="1967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" y="3636010"/>
            <a:ext cx="7698740" cy="35172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272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单一职责原则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对单一职责原则的</a:t>
            </a:r>
            <a:r>
              <a:rPr lang="zh-CN" altLang="en-US"/>
              <a:t>表诉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9625" y="133159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对象健身</a:t>
            </a:r>
            <a:r>
              <a:rPr lang="zh-CN" altLang="en-US" b="1"/>
              <a:t>操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809625" y="1619885"/>
            <a:ext cx="960374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方法只使用一级缩进</a:t>
            </a:r>
            <a:endParaRPr lang="zh-CN" altLang="en-US"/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拒绝使用 else 关键字</a:t>
            </a:r>
            <a:endParaRPr lang="zh-CN" altLang="en-US"/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封装所有的原生类型和字符串</a:t>
            </a:r>
            <a:r>
              <a:rPr lang="en-US" altLang="zh-CN"/>
              <a:t> </a:t>
            </a:r>
            <a:endParaRPr lang="en-US" altLang="zh-CN"/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一行代码只有一个“.”运算符</a:t>
            </a:r>
            <a:r>
              <a:rPr lang="en-US" altLang="zh-CN"/>
              <a:t> </a:t>
            </a:r>
            <a:endParaRPr lang="zh-CN" altLang="en-US"/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不要使用缩</a:t>
            </a:r>
            <a:r>
              <a:rPr lang="zh-CN" altLang="en-US"/>
              <a:t>写</a:t>
            </a:r>
            <a:endParaRPr lang="zh-CN" altLang="en-US"/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保持实体对象简单清晰</a:t>
            </a:r>
            <a:r>
              <a:rPr lang="en-US" altLang="zh-CN"/>
              <a:t> </a:t>
            </a:r>
            <a:endParaRPr lang="zh-CN" altLang="en-US"/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任何类中的实例变量都不要超过两个</a:t>
            </a:r>
            <a:r>
              <a:rPr lang="en-US" altLang="zh-CN"/>
              <a:t> </a:t>
            </a:r>
            <a:endParaRPr lang="en-US" altLang="zh-CN"/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使用一流的集合</a:t>
            </a:r>
            <a:r>
              <a:rPr lang="en-US" altLang="zh-CN"/>
              <a:t> </a:t>
            </a:r>
            <a:endParaRPr lang="zh-CN" altLang="en-US"/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不使用任何 Getter/Setter/Propert</a:t>
            </a:r>
            <a:r>
              <a:rPr lang="en-US" altLang="zh-CN"/>
              <a:t>y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9625" y="133159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对象健身操</a:t>
            </a:r>
            <a:endParaRPr lang="zh-CN" altLang="en-US" b="1"/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2322195" y="1835785"/>
            <a:ext cx="6898005" cy="5452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3400425" y="2659063"/>
            <a:ext cx="3890963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3800" b="1" dirty="0">
                <a:solidFill>
                  <a:srgbClr val="193A7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【1】</a:t>
            </a:r>
            <a:r>
              <a:rPr lang="zh-CN" altLang="en-US" sz="3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关于重构</a:t>
            </a:r>
            <a:endParaRPr lang="zh-CN" altLang="en-US" sz="3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284797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全局数据</a:t>
            </a:r>
            <a:r>
              <a:rPr lang="en-US" altLang="zh-CN" b="1">
                <a:sym typeface="+mn-ea"/>
              </a:rPr>
              <a:t> (Global Data)</a:t>
            </a:r>
            <a:endParaRPr lang="zh-CN" altLang="en-US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全局</a:t>
            </a:r>
            <a:r>
              <a:rPr lang="zh-CN" altLang="en-US"/>
              <a:t>变量</a:t>
            </a:r>
            <a:endParaRPr lang="zh-CN" altLang="en-US"/>
          </a:p>
          <a:p>
            <a:pPr algn="l"/>
            <a:r>
              <a:rPr lang="zh-CN" altLang="en-US"/>
              <a:t>单例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1210" y="3131820"/>
            <a:ext cx="119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重构方法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封装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17820" y="1475740"/>
            <a:ext cx="441579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带来的</a:t>
            </a:r>
            <a:r>
              <a:rPr lang="zh-CN" altLang="en-US" b="1">
                <a:sym typeface="+mn-ea"/>
              </a:rPr>
              <a:t>问题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任何地方都可以修改，一旦出现</a:t>
            </a:r>
            <a:r>
              <a:rPr lang="en-US" altLang="zh-CN"/>
              <a:t>bug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修改起来及其</a:t>
            </a:r>
            <a:r>
              <a:rPr lang="zh-CN" altLang="en-US"/>
              <a:t>麻烦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76339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ym typeface="+mn-ea"/>
              </a:rPr>
              <a:t>Switch</a:t>
            </a:r>
            <a:r>
              <a:rPr lang="zh-CN" altLang="en-US" b="1">
                <a:sym typeface="+mn-ea"/>
              </a:rPr>
              <a:t>语句</a:t>
            </a:r>
            <a:r>
              <a:rPr lang="en-US" altLang="zh-CN" b="1">
                <a:sym typeface="+mn-ea"/>
              </a:rPr>
              <a:t> (switche </a:t>
            </a:r>
            <a:r>
              <a:rPr lang="en-US" altLang="zh-CN" b="1">
                <a:sym typeface="+mn-ea"/>
              </a:rPr>
              <a:t>statement)</a:t>
            </a:r>
            <a:endParaRPr lang="en-US" altLang="zh-CN" b="1">
              <a:sym typeface="+mn-ea"/>
            </a:endParaRPr>
          </a:p>
          <a:p>
            <a:pPr algn="l"/>
            <a:endParaRPr lang="zh-CN" altLang="en-US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带来的问题：如果要增加一个特性，可能需要多处修改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7725" y="3582035"/>
            <a:ext cx="4317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考虑使用多态或者状态</a:t>
            </a:r>
            <a:r>
              <a:rPr lang="en-US" altLang="zh-CN"/>
              <a:t>/</a:t>
            </a:r>
            <a:r>
              <a:rPr lang="zh-CN" altLang="en-US"/>
              <a:t>策略模式</a:t>
            </a:r>
            <a:r>
              <a:rPr lang="zh-CN" altLang="en-US"/>
              <a:t>替换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" y="1331595"/>
            <a:ext cx="767969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1403985"/>
            <a:ext cx="7701915" cy="45224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1403985"/>
            <a:ext cx="4867910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403985"/>
            <a:ext cx="6608445" cy="38652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1691640"/>
            <a:ext cx="6541770" cy="1332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" y="3563620"/>
            <a:ext cx="6619240" cy="1280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35" y="5292725"/>
            <a:ext cx="6431915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" y="1835785"/>
            <a:ext cx="10009505" cy="147383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926211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过长的消息链</a:t>
            </a:r>
            <a:r>
              <a:rPr lang="en-US" altLang="zh-CN" b="1">
                <a:sym typeface="+mn-ea"/>
              </a:rPr>
              <a:t> (Message chains)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/>
              <a:t>看起来这样</a:t>
            </a:r>
            <a:r>
              <a:rPr lang="zh-CN" altLang="en-US"/>
              <a:t>的：</a:t>
            </a:r>
            <a:endParaRPr lang="zh-CN" altLang="en-US"/>
          </a:p>
          <a:p>
            <a:pPr algn="l"/>
            <a:r>
              <a:rPr lang="en-US" altLang="zh-CN"/>
              <a:t>      customer.Address.State</a:t>
            </a:r>
            <a:endParaRPr lang="en-US" altLang="zh-CN"/>
          </a:p>
          <a:p>
            <a:pPr marL="0" lvl="1" algn="l"/>
            <a:r>
              <a:rPr lang="en-US" altLang="zh-CN" dirty="0" err="1">
                <a:latin typeface="Consolas" panose="020B0609020204030204" pitchFamily="49" charset="0"/>
                <a:sym typeface="+mn-ea"/>
              </a:rPr>
              <a:t>   window.BoundingBox.Origin.X</a:t>
            </a:r>
            <a:endParaRPr lang="en-US" altLang="zh-CN" dirty="0" err="1">
              <a:latin typeface="Consolas" panose="020B0609020204030204" pitchFamily="49" charset="0"/>
              <a:sym typeface="+mn-ea"/>
            </a:endParaRPr>
          </a:p>
          <a:p>
            <a:pPr marL="0" lvl="1" algn="l"/>
            <a:endParaRPr lang="en-US" altLang="zh-CN" dirty="0" err="1">
              <a:latin typeface="Consolas" panose="020B0609020204030204" pitchFamily="49" charset="0"/>
              <a:sym typeface="+mn-ea"/>
            </a:endParaRPr>
          </a:p>
          <a:p>
            <a:pPr marL="0" lvl="1" algn="l"/>
            <a:r>
              <a:rPr lang="zh-CN" altLang="en-US" dirty="0">
                <a:latin typeface="Consolas" panose="020B0609020204030204" pitchFamily="49" charset="0"/>
              </a:rPr>
              <a:t>应该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320675" lvl="1" indent="0" algn="l">
              <a:lnSpc>
                <a:spcPct val="110000"/>
              </a:lnSpc>
              <a:buNone/>
            </a:pPr>
            <a:r>
              <a:rPr lang="en-US" altLang="zh-CN" dirty="0" err="1">
                <a:latin typeface="Consolas" panose="020B0609020204030204" pitchFamily="49" charset="0"/>
                <a:sym typeface="+mn-ea"/>
              </a:rPr>
              <a:t> customer.State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20675" lvl="1" indent="0" algn="l">
              <a:lnSpc>
                <a:spcPct val="110000"/>
              </a:lnSpc>
              <a:buNone/>
            </a:pPr>
            <a:r>
              <a:rPr lang="en-US" altLang="zh-CN" dirty="0" err="1">
                <a:latin typeface="Consolas" panose="020B0609020204030204" pitchFamily="49" charset="0"/>
                <a:sym typeface="+mn-ea"/>
              </a:rPr>
              <a:t> window.LeftBoundary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lvl="1" algn="l"/>
            <a:endParaRPr lang="en-US" altLang="zh-CN" dirty="0">
              <a:latin typeface="Consolas" panose="020B0609020204030204" pitchFamily="49" charset="0"/>
            </a:endParaRPr>
          </a:p>
          <a:p>
            <a:pPr algn="l"/>
            <a:r>
              <a:rPr lang="zh-CN" altLang="en-US"/>
              <a:t>https://stackoverflow.com/questions/17494716/law-of-demeter-in-api-design-for-c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547495"/>
            <a:ext cx="9500235" cy="1665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3779520"/>
            <a:ext cx="8376285" cy="1438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5" y="5507990"/>
            <a:ext cx="7802880" cy="1661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785" y="339788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重构</a:t>
            </a:r>
            <a:r>
              <a:rPr lang="zh-CN" altLang="en-US"/>
              <a:t>后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6387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6388" name="文本框 4"/>
          <p:cNvSpPr txBox="1"/>
          <p:nvPr/>
        </p:nvSpPr>
        <p:spPr>
          <a:xfrm>
            <a:off x="768350" y="1555750"/>
            <a:ext cx="3230563" cy="1630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重构还是重写？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误区：把重写误认为是重构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1638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705100"/>
            <a:ext cx="5182870" cy="3941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图片 99"/>
          <p:cNvPicPr/>
          <p:nvPr/>
        </p:nvPicPr>
        <p:blipFill>
          <a:blip r:embed="rId3" r:link="rId4"/>
          <a:stretch>
            <a:fillRect/>
          </a:stretch>
        </p:blipFill>
        <p:spPr>
          <a:xfrm flipH="1" flipV="1">
            <a:off x="5346700" y="3739515"/>
            <a:ext cx="230378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5346065" y="3779838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25843" y="190754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9834880" cy="4810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迪米特</a:t>
            </a:r>
            <a:r>
              <a:rPr lang="zh-CN" altLang="en-US" b="1"/>
              <a:t>法则</a:t>
            </a:r>
            <a:endParaRPr lang="zh-CN" altLang="en-US" b="1"/>
          </a:p>
          <a:p>
            <a:endParaRPr lang="zh-CN" altLang="en-US"/>
          </a:p>
          <a:p>
            <a:pPr>
              <a:lnSpc>
                <a:spcPts val="4000"/>
              </a:lnSpc>
            </a:pPr>
            <a:r>
              <a:rPr lang="zh-CN" altLang="en-US"/>
              <a:t>通用表述：已知对象</a:t>
            </a:r>
            <a:r>
              <a:rPr lang="en-US" altLang="zh-CN"/>
              <a:t>a</a:t>
            </a:r>
            <a:r>
              <a:rPr lang="zh-CN" altLang="en-US"/>
              <a:t>的一个方法</a:t>
            </a:r>
            <a:r>
              <a:rPr lang="en-US" altLang="zh-CN"/>
              <a:t>m</a:t>
            </a:r>
            <a:r>
              <a:rPr lang="zh-CN" altLang="en-US"/>
              <a:t>，</a:t>
            </a:r>
            <a:r>
              <a:rPr lang="zh-CN" altLang="en-US"/>
              <a:t>那么对象</a:t>
            </a:r>
            <a:r>
              <a:rPr lang="en-US" altLang="zh-CN"/>
              <a:t>a</a:t>
            </a:r>
            <a:r>
              <a:rPr lang="zh-CN" altLang="en-US"/>
              <a:t>只能访问如下类型：</a:t>
            </a:r>
            <a:endParaRPr lang="zh-CN" altLang="en-US"/>
          </a:p>
          <a:p>
            <a:pPr marL="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对象</a:t>
            </a:r>
            <a:r>
              <a:rPr lang="en-US" altLang="zh-CN"/>
              <a:t>a</a:t>
            </a:r>
            <a:r>
              <a:rPr lang="zh-CN" altLang="en-US"/>
              <a:t>自己的方法或者字段</a:t>
            </a:r>
            <a:endParaRPr lang="zh-CN" altLang="en-US"/>
          </a:p>
          <a:p>
            <a:pPr marL="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方法</a:t>
            </a:r>
            <a:r>
              <a:rPr lang="en-US" altLang="zh-CN"/>
              <a:t>m</a:t>
            </a:r>
            <a:r>
              <a:rPr lang="zh-CN" altLang="en-US"/>
              <a:t>传进来的字段</a:t>
            </a:r>
            <a:endParaRPr lang="zh-CN" altLang="en-US"/>
          </a:p>
          <a:p>
            <a:pPr marL="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方法</a:t>
            </a:r>
            <a:r>
              <a:rPr lang="en-US" altLang="zh-CN"/>
              <a:t>m</a:t>
            </a:r>
            <a:r>
              <a:rPr lang="zh-CN" altLang="en-US"/>
              <a:t>中实例化的对象或者创建的变量</a:t>
            </a:r>
            <a:endParaRPr lang="zh-CN" altLang="en-US"/>
          </a:p>
          <a:p>
            <a:pPr marL="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全局变量</a:t>
            </a:r>
            <a:endParaRPr lang="en-US" altLang="zh-CN"/>
          </a:p>
          <a:p>
            <a:pPr marL="342900" indent="-342900"/>
            <a:endParaRPr lang="zh-CN" altLang="en-US"/>
          </a:p>
          <a:p>
            <a:endParaRPr lang="zh-CN" altLang="en-US"/>
          </a:p>
          <a:p>
            <a:r>
              <a:rPr lang="zh-CN" altLang="en-US"/>
              <a:t>只用一个</a:t>
            </a:r>
            <a:r>
              <a:rPr lang="en-US" altLang="zh-CN"/>
              <a:t>“.”</a:t>
            </a:r>
            <a:r>
              <a:rPr lang="zh-CN" altLang="en-US"/>
              <a:t>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想让狗走路，不要直接命令狗的腿去走路，而应该命令狗，狗再去命令它自己的腿</a:t>
            </a:r>
            <a:r>
              <a:rPr lang="zh-CN" altLang="en-US"/>
              <a:t>走路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70408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ym typeface="+mn-ea"/>
              </a:rPr>
              <a:t>依恋情节</a:t>
            </a:r>
            <a:r>
              <a:rPr lang="en-US" altLang="zh-CN" b="1">
                <a:sym typeface="+mn-ea"/>
              </a:rPr>
              <a:t> (Feature envy)</a:t>
            </a:r>
            <a:endParaRPr lang="zh-CN" altLang="en-US" b="1">
              <a:sym typeface="+mn-ea"/>
            </a:endParaRPr>
          </a:p>
          <a:p>
            <a:endParaRPr lang="zh-CN" altLang="en-US" b="1"/>
          </a:p>
          <a:p>
            <a:r>
              <a:rPr lang="zh-CN" altLang="en-US"/>
              <a:t>症状：</a:t>
            </a:r>
            <a:endParaRPr lang="zh-CN" altLang="en-US"/>
          </a:p>
          <a:p>
            <a:r>
              <a:rPr lang="zh-CN" altLang="en-US"/>
              <a:t>过度使用另外一个类的数据，对别的类的关心程序胜过自己，</a:t>
            </a:r>
            <a:endParaRPr lang="zh-CN" altLang="en-US"/>
          </a:p>
          <a:p>
            <a:r>
              <a:rPr lang="zh-CN" altLang="en-US"/>
              <a:t>这就是对另外一个对象有依恋情节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看起来这样的：</a:t>
            </a:r>
            <a:endParaRPr lang="zh-CN" altLang="en-US"/>
          </a:p>
          <a:p>
            <a:r>
              <a:rPr lang="en-US" altLang="zh-CN"/>
              <a:t>    Teacher.Classes.Add(class)</a:t>
            </a:r>
            <a:endParaRPr lang="en-US" altLang="zh-CN"/>
          </a:p>
          <a:p>
            <a:pPr marL="0" lvl="1" algn="l"/>
            <a:r>
              <a:rPr lang="en-US" altLang="zh-CN" dirty="0" err="1">
                <a:latin typeface="Consolas" panose="020B0609020204030204" pitchFamily="49" charset="0"/>
                <a:sym typeface="+mn-ea"/>
              </a:rPr>
              <a:t>  Teacher.ClassLoad+=1</a:t>
            </a:r>
            <a:endParaRPr lang="en-US" altLang="zh-CN" dirty="0" err="1">
              <a:latin typeface="Consolas" panose="020B0609020204030204" pitchFamily="49" charset="0"/>
              <a:sym typeface="+mn-ea"/>
            </a:endParaRPr>
          </a:p>
          <a:p>
            <a:pPr marL="0" lvl="1" algn="l"/>
            <a:endParaRPr lang="en-US" altLang="zh-CN" dirty="0" err="1">
              <a:latin typeface="Consolas" panose="020B0609020204030204" pitchFamily="49" charset="0"/>
              <a:sym typeface="+mn-ea"/>
            </a:endParaRPr>
          </a:p>
          <a:p>
            <a:pPr marL="0" lvl="1" algn="l"/>
            <a:r>
              <a:rPr lang="zh-CN" altLang="en-US" dirty="0">
                <a:latin typeface="Consolas" panose="020B0609020204030204" pitchFamily="49" charset="0"/>
              </a:rPr>
              <a:t>应该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/>
              <a:t>    teacher.AddClass(class)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913630" y="3347403"/>
            <a:ext cx="4762500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1331595"/>
            <a:ext cx="8874760" cy="1783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3347720"/>
            <a:ext cx="6583680" cy="332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965" y="3507740"/>
            <a:ext cx="5100955" cy="26009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1689735"/>
            <a:ext cx="7138035" cy="2937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" y="4660900"/>
            <a:ext cx="6087110" cy="2224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3725" y="125984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重构</a:t>
            </a:r>
            <a:r>
              <a:rPr lang="zh-CN" altLang="en-US"/>
              <a:t>后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135" y="1440180"/>
            <a:ext cx="9834880" cy="1722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ym typeface="+mn-ea"/>
              </a:rPr>
              <a:t>被拒绝的馈赠</a:t>
            </a:r>
            <a:r>
              <a:rPr lang="en-US" altLang="zh-CN" b="1">
                <a:sym typeface="+mn-ea"/>
              </a:rPr>
              <a:t> (Refused bequest)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如果子类仅使用部分从父类继承的方法和属性，则表明继承是不协调的，不需要的方法</a:t>
            </a:r>
            <a:endParaRPr lang="zh-CN" altLang="en-US"/>
          </a:p>
          <a:p>
            <a:r>
              <a:rPr lang="zh-CN" altLang="en-US"/>
              <a:t>可能只是不使用或者被重新定义或者抛出</a:t>
            </a:r>
            <a:r>
              <a:rPr lang="zh-CN" altLang="en-US"/>
              <a:t>异常</a:t>
            </a:r>
            <a:endParaRPr lang="zh-CN" altLang="en-US"/>
          </a:p>
          <a:p>
            <a:pPr marR="0" defTabSz="914400" fontAlgn="auto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Tx/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605" y="4283710"/>
            <a:ext cx="10177145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>
              <a:lnSpc>
                <a:spcPts val="4000"/>
              </a:lnSpc>
              <a:buFont typeface="Arial" panose="020B0604020202020204" pitchFamily="34" charset="0"/>
            </a:pPr>
            <a:r>
              <a:rPr lang="zh-CN" altLang="en-US" b="1"/>
              <a:t>重构的方法</a:t>
            </a:r>
            <a:endParaRPr lang="zh-CN" altLang="en-US" b="1"/>
          </a:p>
          <a:p>
            <a:pPr marL="6858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如果子类和父类是完全无关的两个概念，那么可以通过</a:t>
            </a:r>
            <a:r>
              <a:rPr lang="zh-CN" altLang="en-US" b="1"/>
              <a:t>以委托取代继承</a:t>
            </a:r>
            <a:r>
              <a:rPr lang="zh-CN" altLang="en-US"/>
              <a:t>去掉继承</a:t>
            </a:r>
            <a:endParaRPr lang="zh-CN" altLang="en-US"/>
          </a:p>
          <a:p>
            <a:pPr marL="342900">
              <a:lnSpc>
                <a:spcPts val="4000"/>
              </a:lnSpc>
              <a:buFont typeface="Arial" panose="020B0604020202020204" pitchFamily="34" charset="0"/>
            </a:pPr>
            <a:r>
              <a:rPr lang="zh-CN" altLang="en-US"/>
              <a:t>关系</a:t>
            </a:r>
            <a:endParaRPr lang="zh-CN" altLang="en-US"/>
          </a:p>
          <a:p>
            <a:pPr marL="6858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如果继承关系是合理的，可以通过下移方法或者下移字段让继承结构变得</a:t>
            </a:r>
            <a:r>
              <a:rPr lang="zh-CN" altLang="en-US"/>
              <a:t>合理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6135" y="3176905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产生的原因</a:t>
            </a:r>
            <a:endParaRPr lang="zh-CN" altLang="en-US" b="1"/>
          </a:p>
          <a:p>
            <a:r>
              <a:rPr lang="zh-CN" altLang="en-US"/>
              <a:t>有的人创建类之间的继承关系，只是想重用父类里面的代码，</a:t>
            </a:r>
            <a:endParaRPr lang="zh-CN" altLang="en-US"/>
          </a:p>
          <a:p>
            <a:r>
              <a:rPr lang="zh-CN" altLang="en-US"/>
              <a:t>但实际上子类和父类是完全不同的两个对象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001510" y="2555875"/>
            <a:ext cx="3707130" cy="2256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3725" y="1403985"/>
            <a:ext cx="5100955" cy="2187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920" y="1187450"/>
            <a:ext cx="3939540" cy="2118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830" y="4712970"/>
            <a:ext cx="4831080" cy="1958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70" y="3636010"/>
            <a:ext cx="4053840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115" y="140398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重构</a:t>
            </a:r>
            <a:r>
              <a:rPr lang="zh-CN" altLang="en-US"/>
              <a:t>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1979930"/>
            <a:ext cx="5130800" cy="3289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65" y="1979930"/>
            <a:ext cx="4916805" cy="304990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1043940"/>
            <a:ext cx="7762875" cy="5630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65" y="1043940"/>
            <a:ext cx="3675380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043940"/>
            <a:ext cx="7612380" cy="4434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030" y="3420110"/>
            <a:ext cx="634746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组合优于继承</a:t>
            </a:r>
            <a:endParaRPr lang="zh-CN" altLang="en-US" b="1">
              <a:sym typeface="+mn-ea"/>
            </a:endParaRPr>
          </a:p>
          <a:p>
            <a:pPr algn="l"/>
            <a:r>
              <a:rPr lang="zh-CN" altLang="en-US" b="1">
                <a:sym typeface="+mn-ea"/>
              </a:rPr>
              <a:t>里氏替换</a:t>
            </a:r>
            <a:r>
              <a:rPr lang="zh-CN" altLang="en-US" b="1">
                <a:sym typeface="+mn-ea"/>
              </a:rPr>
              <a:t>原则</a:t>
            </a:r>
            <a:endParaRPr lang="zh-CN" altLang="en-US" b="1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8435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8436" name="文本框 4"/>
          <p:cNvSpPr txBox="1"/>
          <p:nvPr/>
        </p:nvSpPr>
        <p:spPr>
          <a:xfrm>
            <a:off x="768350" y="1125538"/>
            <a:ext cx="7802563" cy="5322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为什么领导对</a:t>
            </a:r>
            <a:r>
              <a:rPr lang="en-US" altLang="zh-CN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“</a:t>
            </a:r>
            <a:r>
              <a:rPr lang="zh-CN" altLang="en-US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重构</a:t>
            </a:r>
            <a:r>
              <a:rPr lang="en-US" altLang="zh-CN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”</a:t>
            </a:r>
            <a:r>
              <a:rPr lang="zh-CN" altLang="en-US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不感冒，甚至很反对？</a:t>
            </a:r>
            <a:endParaRPr lang="zh-CN" altLang="en-US">
              <a:solidFill>
                <a:srgbClr val="D39A01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重写不产生新的业务价值，还有缺陷风险，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需要再经过长时间的验证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solidFill>
                <a:srgbClr val="D39A01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为什么会产生重写的冲动呢？</a:t>
            </a:r>
            <a:endParaRPr lang="zh-CN" altLang="en-US">
              <a:solidFill>
                <a:srgbClr val="D39A01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开发人员一般不愿意维护别人的代码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2.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代码很乱，理解起来头大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为什么会写出</a:t>
            </a:r>
            <a:r>
              <a:rPr lang="en-US" altLang="zh-CN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bad code</a:t>
            </a:r>
            <a:r>
              <a:rPr lang="zh-CN" altLang="en-US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？</a:t>
            </a:r>
            <a:endParaRPr lang="zh-CN" altLang="en-US">
              <a:solidFill>
                <a:srgbClr val="D39A01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需求变更，需求比想的要复杂的多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2. deadline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提前，时间紧张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3. ……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solidFill>
                <a:srgbClr val="D39A01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solidFill>
                  <a:srgbClr val="D39A01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带来什么问题？</a:t>
            </a:r>
            <a:endParaRPr lang="zh-CN" altLang="en-US">
              <a:solidFill>
                <a:srgbClr val="D39A01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积累大量的技术债，有些是临时实现的，有些是治标不治本的，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当前演示能对付了，后续没有进一步优化，最终导致代码成为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大泥团，难以维护。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3" name="爆炸形 2 2"/>
          <p:cNvSpPr/>
          <p:nvPr/>
        </p:nvSpPr>
        <p:spPr>
          <a:xfrm>
            <a:off x="5384800" y="2865438"/>
            <a:ext cx="4237038" cy="2198688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重构在当下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922718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基本类型偏执</a:t>
            </a:r>
            <a:r>
              <a:rPr lang="en-US" altLang="zh-CN" b="1">
                <a:sym typeface="+mn-ea"/>
              </a:rPr>
              <a:t> (Primitive obsession)</a:t>
            </a:r>
            <a:endParaRPr lang="en-US" altLang="zh-CN" b="1">
              <a:sym typeface="+mn-ea"/>
            </a:endParaRPr>
          </a:p>
          <a:p>
            <a:pPr algn="l"/>
            <a:endParaRPr lang="zh-CN" altLang="en-US" b="1"/>
          </a:p>
          <a:p>
            <a:pPr algn="l"/>
            <a:r>
              <a:rPr lang="zh-CN" altLang="en-US"/>
              <a:t>比如电话号码用</a:t>
            </a:r>
            <a:r>
              <a:rPr lang="en-US" altLang="zh-CN"/>
              <a:t>String</a:t>
            </a:r>
            <a:r>
              <a:rPr lang="zh-CN" altLang="en-US"/>
              <a:t>，钱、坐标、范围、距离都用</a:t>
            </a:r>
            <a:r>
              <a:rPr lang="en-US" altLang="zh-CN"/>
              <a:t>double</a:t>
            </a:r>
            <a:r>
              <a:rPr lang="zh-CN" altLang="en-US"/>
              <a:t>等来表示，忽视问题</a:t>
            </a:r>
            <a:r>
              <a:rPr lang="zh-CN" altLang="en-US"/>
              <a:t>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对应的应该用我们上面说到的名字，封装成对象来表达这个</a:t>
            </a:r>
            <a:r>
              <a:rPr lang="zh-CN" altLang="en-US"/>
              <a:t>概念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Replace Data Value with Object</a:t>
            </a:r>
            <a:endParaRPr lang="en-US" altLang="zh-CN"/>
          </a:p>
          <a:p>
            <a:pPr algn="l"/>
            <a:r>
              <a:rPr lang="en-US" altLang="zh-CN"/>
              <a:t>Extract Class Introduce Parameter Object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259840"/>
            <a:ext cx="8569960" cy="2656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3916045"/>
            <a:ext cx="5433060" cy="2430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3995420"/>
            <a:ext cx="5433060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835" y="144018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重构</a:t>
            </a:r>
            <a:r>
              <a:rPr lang="zh-CN" altLang="en-US"/>
              <a:t>后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2051685"/>
            <a:ext cx="5419725" cy="2577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5" y="4787900"/>
            <a:ext cx="5349240" cy="2567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720" y="1691640"/>
            <a:ext cx="4846320" cy="22707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47548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纯数据类</a:t>
            </a:r>
            <a:r>
              <a:rPr lang="en-US" altLang="zh-CN" b="1">
                <a:sym typeface="+mn-ea"/>
              </a:rPr>
              <a:t> (Data class)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/>
              <a:t>类没有别的方法除了</a:t>
            </a:r>
            <a:r>
              <a:rPr lang="en-US" altLang="zh-CN"/>
              <a:t>setter</a:t>
            </a:r>
            <a:r>
              <a:rPr lang="zh-CN" altLang="en-US"/>
              <a:t>和</a:t>
            </a:r>
            <a:r>
              <a:rPr lang="en-US" altLang="zh-CN"/>
              <a:t>getter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应对：</a:t>
            </a:r>
            <a:endParaRPr lang="zh-CN" altLang="en-US"/>
          </a:p>
          <a:p>
            <a:pPr algn="l"/>
            <a:r>
              <a:rPr lang="zh-CN" altLang="en-US"/>
              <a:t>是否有依恋情节，将方法移动到类的</a:t>
            </a:r>
            <a:r>
              <a:rPr lang="zh-CN" altLang="en-US"/>
              <a:t>内部</a:t>
            </a:r>
            <a:endParaRPr lang="zh-CN" altLang="en-US"/>
          </a:p>
          <a:p>
            <a:pPr algn="l"/>
            <a:r>
              <a:rPr lang="zh-CN" altLang="en-US"/>
              <a:t>或者把这些字段合并到使用它的</a:t>
            </a:r>
            <a:r>
              <a:rPr lang="zh-CN" altLang="en-US"/>
              <a:t>类中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78028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数据泥团</a:t>
            </a:r>
            <a:r>
              <a:rPr lang="en-US" altLang="zh-CN" b="1">
                <a:sym typeface="+mn-ea"/>
              </a:rPr>
              <a:t> (Data clumps)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/>
              <a:t>数据总是喜欢一起出现在不同的地方，比如函数参数里，类的字段里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应对：</a:t>
            </a:r>
            <a:endParaRPr lang="zh-CN" altLang="en-US"/>
          </a:p>
          <a:p>
            <a:pPr algn="l"/>
            <a:r>
              <a:rPr lang="zh-CN" altLang="en-US"/>
              <a:t>提取类，用新对象取代一起出现的字段，然后再看是否可以提取方法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949579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可变的数据</a:t>
            </a:r>
            <a:r>
              <a:rPr lang="en-US" altLang="zh-CN" b="1">
                <a:sym typeface="+mn-ea"/>
              </a:rPr>
              <a:t> (Mutable data)</a:t>
            </a:r>
            <a:endParaRPr lang="zh-CN" altLang="en-US" b="1">
              <a:sym typeface="+mn-ea"/>
            </a:endParaRPr>
          </a:p>
          <a:p>
            <a:pPr algn="l"/>
            <a:endParaRPr lang="zh-CN" altLang="en-US" b="1"/>
          </a:p>
          <a:p>
            <a:pPr algn="l"/>
            <a:r>
              <a:rPr lang="zh-CN" altLang="en-US"/>
              <a:t>可变的数据导致经常出现</a:t>
            </a:r>
            <a:r>
              <a:rPr lang="en-US" altLang="zh-CN"/>
              <a:t>bug</a:t>
            </a:r>
            <a:r>
              <a:rPr lang="zh-CN" altLang="en-US"/>
              <a:t>，特别多线程中，为维护好一个变量的状态一方面</a:t>
            </a:r>
            <a:r>
              <a:rPr lang="zh-CN" altLang="en-US"/>
              <a:t>需要</a:t>
            </a:r>
            <a:endParaRPr lang="zh-CN" altLang="en-US"/>
          </a:p>
          <a:p>
            <a:pPr algn="l"/>
            <a:r>
              <a:rPr lang="zh-CN" altLang="en-US"/>
              <a:t>花费很大的精力，另一方面，</a:t>
            </a:r>
            <a:r>
              <a:rPr lang="en-US" altLang="zh-CN"/>
              <a:t>bug</a:t>
            </a:r>
            <a:r>
              <a:rPr lang="zh-CN" altLang="en-US"/>
              <a:t>的复现往往还比较罕见，比如一个月发生一次，</a:t>
            </a:r>
            <a:endParaRPr lang="zh-CN" altLang="en-US"/>
          </a:p>
          <a:p>
            <a:pPr algn="l"/>
            <a:r>
              <a:rPr lang="zh-CN" altLang="en-US"/>
              <a:t>在一种极其偶然的情况下发生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封装变量，确保数据的更新只能通过几个函数进行，其次可以采用读写分离的</a:t>
            </a:r>
            <a:r>
              <a:rPr lang="zh-CN" altLang="en-US"/>
              <a:t>方式</a:t>
            </a:r>
            <a:endParaRPr lang="zh-CN" altLang="en-US"/>
          </a:p>
          <a:p>
            <a:pPr algn="l"/>
            <a:r>
              <a:rPr lang="zh-CN" altLang="en-US"/>
              <a:t>确保调用者不会调用有副作用的</a:t>
            </a:r>
            <a:r>
              <a:rPr lang="zh-CN" altLang="en-US"/>
              <a:t>代码</a:t>
            </a:r>
            <a:endParaRPr lang="zh-CN" altLang="en-US"/>
          </a:p>
          <a:p>
            <a:pPr algn="l"/>
            <a:r>
              <a:rPr lang="zh-CN" altLang="en-US"/>
              <a:t>识别值对象，将值对象改成不可变的，如果要使用，返回一个新的对象即可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72948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命名</a:t>
            </a:r>
            <a:r>
              <a:rPr lang="en-US" altLang="zh-CN" b="1">
                <a:sym typeface="+mn-ea"/>
              </a:rPr>
              <a:t> (Name)</a:t>
            </a:r>
            <a:endParaRPr lang="zh-CN" altLang="en-US"/>
          </a:p>
          <a:p>
            <a:pPr algn="l"/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/>
              <a:t>不符合业务领域的命名，太</a:t>
            </a:r>
            <a:r>
              <a:rPr lang="zh-CN" altLang="en-US"/>
              <a:t>宽泛不够具体，不足以表达业务</a:t>
            </a:r>
            <a:r>
              <a:rPr lang="zh-CN" altLang="en-US"/>
              <a:t>概念</a:t>
            </a:r>
            <a:endParaRPr lang="zh-CN" altLang="en-US"/>
          </a:p>
          <a:p>
            <a:pPr algn="l"/>
            <a:r>
              <a:rPr lang="zh-CN" altLang="en-US"/>
              <a:t>建议统一</a:t>
            </a:r>
            <a:r>
              <a:rPr lang="zh-CN" altLang="en-US"/>
              <a:t>语言</a:t>
            </a:r>
            <a:endParaRPr lang="zh-CN" altLang="en-US"/>
          </a:p>
          <a:p>
            <a:pPr algn="l"/>
            <a:r>
              <a:rPr lang="zh-CN" altLang="en-US"/>
              <a:t>不符合英文</a:t>
            </a:r>
            <a:r>
              <a:rPr lang="zh-CN" altLang="en-US"/>
              <a:t>习惯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动宾结构或者其他的看另外一本书的</a:t>
            </a:r>
            <a:r>
              <a:rPr lang="zh-CN" altLang="en-US"/>
              <a:t>介绍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522288" y="539750"/>
            <a:ext cx="472122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ym typeface="+mn-ea"/>
              </a:rPr>
              <a:t>常见代码坏味道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4505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160" y="1440180"/>
            <a:ext cx="870585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注释</a:t>
            </a:r>
            <a:r>
              <a:rPr lang="en-US" altLang="zh-CN" b="1">
                <a:sym typeface="+mn-ea"/>
              </a:rPr>
              <a:t> (Comments)</a:t>
            </a:r>
            <a:endParaRPr lang="zh-CN" altLang="en-US" b="1">
              <a:sym typeface="+mn-ea"/>
            </a:endParaRPr>
          </a:p>
          <a:p>
            <a:pPr algn="l"/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/>
              <a:t>注释往往意味着坏味道的开始，要写出会说话的代码，可以自我解释的</a:t>
            </a:r>
            <a:r>
              <a:rPr lang="zh-CN" altLang="en-US"/>
              <a:t>代码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注释往往是错的，代码改了</a:t>
            </a:r>
            <a:r>
              <a:rPr lang="en-US" altLang="zh-CN"/>
              <a:t> </a:t>
            </a:r>
            <a:r>
              <a:rPr lang="zh-CN" altLang="en-US"/>
              <a:t>注释没改，结果反而是副作用</a:t>
            </a:r>
            <a:r>
              <a:rPr lang="en-US" altLang="zh-CN"/>
              <a:t> </a:t>
            </a:r>
            <a:r>
              <a:rPr lang="zh-CN" altLang="en-US"/>
              <a:t>自己看还好，别人</a:t>
            </a:r>
            <a:endParaRPr lang="zh-CN" altLang="en-US"/>
          </a:p>
          <a:p>
            <a:pPr algn="l"/>
            <a:r>
              <a:rPr lang="zh-CN" altLang="en-US"/>
              <a:t>看简直头大</a:t>
            </a:r>
            <a:r>
              <a:rPr lang="en-US" altLang="zh-CN"/>
              <a:t> </a:t>
            </a:r>
            <a:r>
              <a:rPr lang="zh-CN" altLang="en-US"/>
              <a:t>然后大断大断的不用的代码被注释起来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实际上，当把一些坏味道消除之后，你会发现注释已经慢慢不需要</a:t>
            </a:r>
            <a:r>
              <a:rPr lang="zh-CN" altLang="en-US"/>
              <a:t>了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提取</a:t>
            </a:r>
            <a:r>
              <a:rPr lang="zh-CN" altLang="en-US"/>
              <a:t>方法</a:t>
            </a:r>
            <a:endParaRPr lang="zh-CN" altLang="en-US"/>
          </a:p>
          <a:p>
            <a:pPr algn="l"/>
            <a:r>
              <a:rPr lang="zh-CN" altLang="en-US"/>
              <a:t>重命名</a:t>
            </a:r>
            <a:r>
              <a:rPr lang="zh-CN" altLang="en-US"/>
              <a:t>方法</a:t>
            </a:r>
            <a:endParaRPr lang="zh-CN" altLang="en-US"/>
          </a:p>
          <a:p>
            <a:pPr algn="l"/>
            <a:r>
              <a:rPr lang="zh-CN" altLang="en-US"/>
              <a:t>引入</a:t>
            </a:r>
            <a:r>
              <a:rPr lang="zh-CN" altLang="en-US"/>
              <a:t>断言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8066" name="Text Box 2"/>
          <p:cNvSpPr txBox="1"/>
          <p:nvPr/>
        </p:nvSpPr>
        <p:spPr>
          <a:xfrm>
            <a:off x="4051300" y="2751138"/>
            <a:ext cx="2589213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800" dirty="0">
                <a:latin typeface="微软雅黑" panose="020B0503020204020204" pitchFamily="2" charset="-122"/>
                <a:ea typeface="微软雅黑" panose="020B0503020204020204" pitchFamily="2" charset="-122"/>
              </a:rPr>
              <a:t>SOLID</a:t>
            </a:r>
            <a:r>
              <a:rPr lang="zh-CN" altLang="en-US" sz="3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原则</a:t>
            </a:r>
            <a:endParaRPr lang="zh-CN" altLang="en-US" sz="3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1970" y="1259840"/>
            <a:ext cx="760857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2" charset="-122"/>
                <a:sym typeface="+mn-ea"/>
              </a:rPr>
              <a:t>参考资料：</a:t>
            </a:r>
            <a:endParaRPr lang="zh-CN" altLang="en-US" sz="1800" dirty="0">
              <a:latin typeface="微软雅黑" panose="020B0503020204020204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2" charset="-122"/>
                <a:sym typeface="+mn-ea"/>
              </a:rPr>
              <a:t>https://makolyte.com/category/principles-and-practice/refactoring/</a:t>
            </a:r>
            <a:endParaRPr lang="zh-CN" altLang="en-US" sz="1800" dirty="0">
              <a:latin typeface="微软雅黑" panose="020B0503020204020204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https://linesh.gitbook.io/refactoring/</a:t>
            </a:r>
            <a:endParaRPr lang="zh-CN" altLang="en-US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https://github.com/hamdiRuwiss/refactoring-demoes</a:t>
            </a:r>
            <a:endParaRPr lang="zh-CN" altLang="en-US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https://www.youtube.com/watch?v=vhYK3pDUijk&amp;list</a:t>
            </a:r>
            <a:endParaRPr lang="zh-CN" altLang="en-US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2" charset="-122"/>
                <a:ea typeface="微软雅黑" panose="020B0503020204020204" pitchFamily="2" charset="-122"/>
              </a:rPr>
              <a:t>=PLGLfVvz_LVvSuz6NuHAzpM52qKM6bPlCV</a:t>
            </a:r>
            <a:endParaRPr lang="zh-CN" altLang="en-US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0483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484" name="文本框 4"/>
          <p:cNvSpPr txBox="1"/>
          <p:nvPr/>
        </p:nvSpPr>
        <p:spPr>
          <a:xfrm>
            <a:off x="768350" y="1555750"/>
            <a:ext cx="1452563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重构的定义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20485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195513"/>
            <a:ext cx="3576637" cy="201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文本框 2"/>
          <p:cNvSpPr txBox="1"/>
          <p:nvPr/>
        </p:nvSpPr>
        <p:spPr>
          <a:xfrm>
            <a:off x="768350" y="4581525"/>
            <a:ext cx="7345363" cy="10144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Refactoring (noun): a change made to the internal structure of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 software to make it easier to understand and cheaper to modify 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without changing its observable behavior.</a:t>
            </a:r>
            <a:endParaRPr lang="zh-CN" altLang="en-US">
              <a:solidFill>
                <a:srgbClr val="92D05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0487" name="文本框 4"/>
          <p:cNvSpPr txBox="1"/>
          <p:nvPr/>
        </p:nvSpPr>
        <p:spPr>
          <a:xfrm>
            <a:off x="768350" y="5967413"/>
            <a:ext cx="7189788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Refactoring (verb): to restructure software by applying a series 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of refactorings </a:t>
            </a:r>
            <a:r>
              <a:rPr lang="zh-CN" altLang="en-US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without changing its observable behavior.</a:t>
            </a:r>
            <a:endParaRPr lang="zh-CN" altLang="en-US">
              <a:solidFill>
                <a:srgbClr val="92D05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0114" name="Text Box 2"/>
          <p:cNvSpPr txBox="1"/>
          <p:nvPr/>
        </p:nvSpPr>
        <p:spPr>
          <a:xfrm>
            <a:off x="739775" y="6445250"/>
            <a:ext cx="9215438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地址：浙江省杭州市富阳区金子垄</a:t>
            </a:r>
            <a:r>
              <a:rPr lang="en-US" altLang="zh-CN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268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号   联系电话：</a:t>
            </a:r>
            <a:r>
              <a:rPr lang="en-US" altLang="zh-CN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xxxxxx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联系人：</a:t>
            </a:r>
            <a:r>
              <a:rPr lang="en-US" altLang="zh-CN" sz="1600" dirty="0">
                <a:latin typeface="微软雅黑" panose="020B0503020204020204" pitchFamily="2" charset="-122"/>
                <a:ea typeface="微软雅黑" panose="020B0503020204020204" pitchFamily="2" charset="-122"/>
              </a:rPr>
              <a:t>xxx</a:t>
            </a:r>
            <a:endParaRPr lang="en-US" altLang="zh-CN" sz="16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2531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2532" name="文本框 4"/>
          <p:cNvSpPr txBox="1"/>
          <p:nvPr/>
        </p:nvSpPr>
        <p:spPr>
          <a:xfrm>
            <a:off x="768350" y="1125538"/>
            <a:ext cx="780256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Arial" panose="020B0604020202020204" pitchFamily="34" charset="0"/>
                <a:ea typeface="微软雅黑" panose="020B0503020204020204" pitchFamily="2" charset="-122"/>
              </a:rPr>
              <a:t>重构的意义</a:t>
            </a:r>
            <a:endParaRPr lang="zh-CN" altLang="en-US" b="1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2533" name="文本框 3"/>
          <p:cNvSpPr txBox="1"/>
          <p:nvPr/>
        </p:nvSpPr>
        <p:spPr>
          <a:xfrm>
            <a:off x="809625" y="1763713"/>
            <a:ext cx="6689725" cy="5016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提升软件的设计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应对代码衰减（软件老化），有助于代码保持活力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增加软件的可理解性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找到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bugs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并且得到更加强壮的代码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长期来看，增加了软件开发的速度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减少软件维护的成本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为未来新增需求或定制做好准备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重构过程，可以引入设计模式，使程序更符合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OO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原则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4579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4580" name="文本框 4"/>
          <p:cNvSpPr txBox="1"/>
          <p:nvPr/>
        </p:nvSpPr>
        <p:spPr>
          <a:xfrm>
            <a:off x="809625" y="1211263"/>
            <a:ext cx="2216150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什么时候应该重构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2458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763713"/>
            <a:ext cx="6291263" cy="3576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522288" y="574675"/>
            <a:ext cx="4721225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2" charset="-122"/>
              </a:rPr>
              <a:t>关于重构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6627" name="文本占位符 10242"/>
          <p:cNvSpPr>
            <a:spLocks noGrp="1"/>
          </p:cNvSpPr>
          <p:nvPr/>
        </p:nvSpPr>
        <p:spPr>
          <a:xfrm>
            <a:off x="1042988" y="1917700"/>
            <a:ext cx="6062662" cy="297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70000"/>
              </a:lnSpc>
              <a:spcBef>
                <a:spcPct val="20000"/>
              </a:spcBef>
            </a:pPr>
            <a:endParaRPr lang="en-US" altLang="zh-CN" sz="18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6628" name="文本框 4"/>
          <p:cNvSpPr txBox="1"/>
          <p:nvPr/>
        </p:nvSpPr>
        <p:spPr>
          <a:xfrm>
            <a:off x="809625" y="1211263"/>
            <a:ext cx="2216150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什么时候应该重构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2662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835150"/>
            <a:ext cx="6473825" cy="3725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文本框 3"/>
          <p:cNvSpPr txBox="1"/>
          <p:nvPr/>
        </p:nvSpPr>
        <p:spPr>
          <a:xfrm>
            <a:off x="942975" y="5414963"/>
            <a:ext cx="7210425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总之，任何时候你发现有更好的实现方式，就可以重构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“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更好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2" charset="-122"/>
              </a:rPr>
              <a:t>”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意味着通过重构，使得代码更好理解也更有利于未来修改</a:t>
            </a:r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216,&quot;width&quot;:750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4190</Words>
  <Application>WPS 演示</Application>
  <PresentationFormat>自定义</PresentationFormat>
  <Paragraphs>500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Arial Unicode MS</vt:lpstr>
      <vt:lpstr>Consolas</vt:lpstr>
      <vt:lpstr>默认设计模板</vt:lpstr>
      <vt:lpstr>3_默认设计模板</vt:lpstr>
      <vt:lpstr>2_默认设计模板</vt:lpstr>
      <vt:lpstr>6_默认设计模板</vt:lpstr>
      <vt:lpstr>7_默认设计模板</vt:lpstr>
      <vt:lpstr>8_默认设计模板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robot</dc:creator>
  <cp:lastModifiedBy>百里</cp:lastModifiedBy>
  <cp:revision>752</cp:revision>
  <dcterms:created xsi:type="dcterms:W3CDTF">2016-08-08T16:09:00Z</dcterms:created>
  <dcterms:modified xsi:type="dcterms:W3CDTF">2021-09-07T07:49:37Z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55DB109065834232811B49347630DEAB</vt:lpwstr>
  </property>
</Properties>
</file>