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8229600" cx="14630400"/>
  <p:notesSz cx="8229600" cy="14630400"/>
  <p:embeddedFontLst>
    <p:embeddedFont>
      <p:font typeface="Montserrat Medium"/>
      <p:regular r:id="rId16"/>
      <p:bold r:id="rId17"/>
      <p:italic r:id="rId18"/>
      <p:boldItalic r:id="rId19"/>
    </p:embeddedFont>
    <p:embeddedFont>
      <p:font typeface="Brygada 1918"/>
      <p:bold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2" roundtripDataSignature="AMtx7mjeMB2BSBqxyQnShnFttbAuB5nlH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rygada1918-bold.fntdata"/><Relationship Id="rId11" Type="http://schemas.openxmlformats.org/officeDocument/2006/relationships/slide" Target="slides/slide7.xml"/><Relationship Id="rId22" Type="http://customschemas.google.com/relationships/presentationmetadata" Target="metadata"/><Relationship Id="rId10" Type="http://schemas.openxmlformats.org/officeDocument/2006/relationships/slide" Target="slides/slide6.xml"/><Relationship Id="rId21" Type="http://schemas.openxmlformats.org/officeDocument/2006/relationships/font" Target="fonts/Brygada1918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MontserratMedium-bold.fntdata"/><Relationship Id="rId16" Type="http://schemas.openxmlformats.org/officeDocument/2006/relationships/font" Target="fonts/MontserratMedium-regular.fntdata"/><Relationship Id="rId5" Type="http://schemas.openxmlformats.org/officeDocument/2006/relationships/slide" Target="slides/slide1.xml"/><Relationship Id="rId19" Type="http://schemas.openxmlformats.org/officeDocument/2006/relationships/font" Target="fonts/MontserratMedium-boldItalic.fntdata"/><Relationship Id="rId6" Type="http://schemas.openxmlformats.org/officeDocument/2006/relationships/slide" Target="slides/slide2.xml"/><Relationship Id="rId18" Type="http://schemas.openxmlformats.org/officeDocument/2006/relationships/font" Target="fonts/MontserratMedium-italic.fnt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6" name="Google Shape;66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" name="Google Shape;7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gamma.app/?utm_source=made-with-gamma" TargetMode="External"/><Relationship Id="rId3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1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3" name="Google Shape;13;p1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2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" name="Google Shape;49;p22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bg>
      <p:bgPr>
        <a:solidFill>
          <a:srgbClr val="000000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" name="Google Shape;53;p23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" name="Google Shape;17;p14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1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1" name="Google Shape;21;p15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1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" name="Google Shape;25;p16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1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9" name="Google Shape;29;p17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1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3" name="Google Shape;33;p18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37" name="Google Shape;37;p19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2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" name="Google Shape;41;p20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421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2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243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" name="Google Shape;45;p21">
            <a:hlinkClick r:id="rId2"/>
          </p:cNvPr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839215" y="7749540"/>
            <a:ext cx="1722605" cy="411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16.png"/><Relationship Id="rId5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60" name="Google Shape;60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11533" y="1663898"/>
            <a:ext cx="4951214" cy="4901803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/>
          <p:nvPr/>
        </p:nvSpPr>
        <p:spPr>
          <a:xfrm>
            <a:off x="749260" y="3426262"/>
            <a:ext cx="570940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Функції культури</a:t>
            </a:r>
            <a:endParaRPr b="0" i="0" sz="4450" u="none" cap="none" strike="noStrike"/>
          </a:p>
        </p:txBody>
      </p:sp>
      <p:sp>
        <p:nvSpPr>
          <p:cNvPr id="62" name="Google Shape;62;p1"/>
          <p:cNvSpPr/>
          <p:nvPr/>
        </p:nvSpPr>
        <p:spPr>
          <a:xfrm>
            <a:off x="749260" y="4460915"/>
            <a:ext cx="7645479" cy="342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Підготувала студентка групи ІПС-11 Кірієнко Каріна.</a:t>
            </a:r>
            <a:endParaRPr b="0" i="0" sz="1650" u="none" cap="none" strike="noStrike"/>
          </a:p>
        </p:txBody>
      </p:sp>
      <p:pic>
        <p:nvPicPr>
          <p:cNvPr id="63" name="Google Shape;6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0"/>
          <p:cNvSpPr/>
          <p:nvPr/>
        </p:nvSpPr>
        <p:spPr>
          <a:xfrm>
            <a:off x="749260" y="2567464"/>
            <a:ext cx="6325553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Інтегративна функція</a:t>
            </a:r>
            <a:endParaRPr b="0" i="0" sz="4450" u="none" cap="none" strike="noStrike"/>
          </a:p>
        </p:txBody>
      </p:sp>
      <p:sp>
        <p:nvSpPr>
          <p:cNvPr id="177" name="Google Shape;177;p10"/>
          <p:cNvSpPr/>
          <p:nvPr/>
        </p:nvSpPr>
        <p:spPr>
          <a:xfrm>
            <a:off x="749260" y="3709154"/>
            <a:ext cx="13131879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Інтегративна функція культури проявляється у здатності об’єднувати людей на основі спільного соціального досвіду та цінностей, формуючи культурні спільноти. Водночас вона підкреслює відмінності між представниками різних соціокультурних світів.</a:t>
            </a:r>
            <a:endParaRPr b="0" i="0" sz="1650" u="none" cap="none" strike="noStrike"/>
          </a:p>
        </p:txBody>
      </p:sp>
      <p:sp>
        <p:nvSpPr>
          <p:cNvPr id="178" name="Google Shape;178;p10"/>
          <p:cNvSpPr/>
          <p:nvPr/>
        </p:nvSpPr>
        <p:spPr>
          <a:xfrm>
            <a:off x="749260" y="4977289"/>
            <a:ext cx="13131879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Таким чином, культура сприяє згуртуванню людей із подібними ціннісними орієнтирами та способом життя, водночас створюючи межі, які відокремлюють ці спільноти від інших.</a:t>
            </a:r>
            <a:endParaRPr b="0" i="0" sz="1650" u="none" cap="none" strike="noStrike"/>
          </a:p>
        </p:txBody>
      </p:sp>
      <p:pic>
        <p:nvPicPr>
          <p:cNvPr id="179" name="Google Shape;179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"/>
          <p:cNvSpPr/>
          <p:nvPr/>
        </p:nvSpPr>
        <p:spPr>
          <a:xfrm>
            <a:off x="749260" y="2053828"/>
            <a:ext cx="570940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Висновок</a:t>
            </a:r>
            <a:endParaRPr b="0" i="0" sz="4450" u="none" cap="none" strike="noStrike"/>
          </a:p>
        </p:txBody>
      </p:sp>
      <p:sp>
        <p:nvSpPr>
          <p:cNvPr id="186" name="Google Shape;186;p11"/>
          <p:cNvSpPr/>
          <p:nvPr/>
        </p:nvSpPr>
        <p:spPr>
          <a:xfrm>
            <a:off x="749260" y="3195518"/>
            <a:ext cx="13131879" cy="136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Таким чином, культура є багатогранним явищем, що виконує низку важливих функцій у житті суспільства та людини. Вона забезпечує збереження, передачу та розвиток знань, формує соціальні норми, підтримує діалог між поколіннями та спільнотами, сприяє осмисленню світу і себе. Завдяки своїм функціям культура стає не лише засобом адаптації до навколишнього середовища, але й інструментом духовного та інтелектуального розвитку.</a:t>
            </a:r>
            <a:endParaRPr b="0" i="0" sz="1650" u="none" cap="none" strike="noStrike"/>
          </a:p>
        </p:txBody>
      </p:sp>
      <p:sp>
        <p:nvSpPr>
          <p:cNvPr id="187" name="Google Shape;187;p11"/>
          <p:cNvSpPr/>
          <p:nvPr/>
        </p:nvSpPr>
        <p:spPr>
          <a:xfrm>
            <a:off x="749260" y="4806077"/>
            <a:ext cx="13131879" cy="136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Усі функції культури тісно переплетені, створюючи цілісний соціокультурний простір, де людина знаходить своє місце, формує цінності, здійснює творчість і встановлює гармонійний зв’язок із суспільством та природою. Культура, як основа людського існування, продовжує розвиватися разом із суспільством, забезпечуючи його стійкість і прогрес.</a:t>
            </a:r>
            <a:endParaRPr b="0" i="0" sz="1650" u="none" cap="none" strike="noStrike"/>
          </a:p>
        </p:txBody>
      </p:sp>
      <p:pic>
        <p:nvPicPr>
          <p:cNvPr id="188" name="Google Shape;18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/>
          <p:nvPr/>
        </p:nvSpPr>
        <p:spPr>
          <a:xfrm>
            <a:off x="749260" y="2174200"/>
            <a:ext cx="570940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Вступ</a:t>
            </a:r>
            <a:endParaRPr b="0" i="0" sz="4450" u="none" cap="none" strike="noStrike"/>
          </a:p>
        </p:txBody>
      </p:sp>
      <p:sp>
        <p:nvSpPr>
          <p:cNvPr id="70" name="Google Shape;70;p2"/>
          <p:cNvSpPr/>
          <p:nvPr/>
        </p:nvSpPr>
        <p:spPr>
          <a:xfrm>
            <a:off x="749260" y="3315891"/>
            <a:ext cx="13131879" cy="2739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виконує багато функцій. У науковій, навчальній та спеціалізованій літературі ці функції визначаються по-різному, але завжди зосереджуються на значенні та ролі культури в житті суспільства та окремої особи. Зазвичай функціями культури називають не її загальні властивості, а функції окремих елементів, сфер або складових, які виділяються в процесі культурологічного дослідження. Різні автори акцентують увагу на різних функціях культури, частина з яких залишається пов’язаною з етимологічним значенням терміна, що довгий час використовувався для позначення зміненого чи вдосконаленого людиною світу. Це обґрунтовано, адже культура нерозривно пов’язана з людиною. Саме людина трансформує світ, наповнюючи його власними сенсами, формуючи та надаючи зміст існуванню.</a:t>
            </a:r>
            <a:endParaRPr b="0" i="0" sz="1650" u="none" cap="none" strike="noStrike"/>
          </a:p>
        </p:txBody>
      </p:sp>
      <p:pic>
        <p:nvPicPr>
          <p:cNvPr id="71" name="Google Shape;71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"/>
          <p:cNvSpPr/>
          <p:nvPr/>
        </p:nvSpPr>
        <p:spPr>
          <a:xfrm>
            <a:off x="749260" y="2396252"/>
            <a:ext cx="6433423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Гуманістична функція</a:t>
            </a:r>
            <a:endParaRPr b="0" i="0" sz="4450" u="none" cap="none" strike="noStrike"/>
          </a:p>
        </p:txBody>
      </p:sp>
      <p:sp>
        <p:nvSpPr>
          <p:cNvPr id="78" name="Google Shape;78;p3"/>
          <p:cNvSpPr/>
          <p:nvPr/>
        </p:nvSpPr>
        <p:spPr>
          <a:xfrm>
            <a:off x="749260" y="3537942"/>
            <a:ext cx="13131879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Гуманістична функція культури полягає у створенні умов для самореалізації, духовного розвитку та гармонійного існування людини. Культура сприяє діалогу між людиною і світом, допомагаючи усвідомлювати себе його частиною, формувати індивідуальність та зберігати зв’язок із суспільством.</a:t>
            </a:r>
            <a:endParaRPr b="0" i="0" sz="1650" u="none" cap="none" strike="noStrike"/>
          </a:p>
        </p:txBody>
      </p:sp>
      <p:sp>
        <p:nvSpPr>
          <p:cNvPr id="79" name="Google Shape;79;p3"/>
          <p:cNvSpPr/>
          <p:nvPr/>
        </p:nvSpPr>
        <p:spPr>
          <a:xfrm>
            <a:off x="749260" y="4806077"/>
            <a:ext cx="13131879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Через культуру людина засвоює моральні, естетичні й духовні цінності, розвиває гуманність, толерантність і здатність співпереживати. Сьогодні гуманістична функція вважається однією з найважливіших, адже вона підтримує розвиток особистості та збереження людяності у складному сучасному світі.</a:t>
            </a:r>
            <a:endParaRPr b="0" i="0" sz="1650" u="none" cap="none" strike="noStrike"/>
          </a:p>
        </p:txBody>
      </p:sp>
      <p:pic>
        <p:nvPicPr>
          <p:cNvPr id="80" name="Google Shape;80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"/>
          <p:cNvSpPr/>
          <p:nvPr/>
        </p:nvSpPr>
        <p:spPr>
          <a:xfrm>
            <a:off x="749260" y="1650683"/>
            <a:ext cx="570940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Захисна функція</a:t>
            </a:r>
            <a:endParaRPr b="0" i="0" sz="4450" u="none" cap="none" strike="noStrike"/>
          </a:p>
        </p:txBody>
      </p:sp>
      <p:sp>
        <p:nvSpPr>
          <p:cNvPr id="87" name="Google Shape;87;p4"/>
          <p:cNvSpPr/>
          <p:nvPr/>
        </p:nvSpPr>
        <p:spPr>
          <a:xfrm>
            <a:off x="749260" y="2685336"/>
            <a:ext cx="13131879" cy="342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SzPts val="1650"/>
              <a:buFont typeface="Arial"/>
              <a:buNone/>
            </a:pPr>
            <a:r>
              <a:t/>
            </a:r>
            <a:endParaRPr b="0" i="0" sz="1650" u="none" cap="none" strike="noStrike"/>
          </a:p>
        </p:txBody>
      </p:sp>
      <p:sp>
        <p:nvSpPr>
          <p:cNvPr id="88" name="Google Shape;88;p4"/>
          <p:cNvSpPr/>
          <p:nvPr/>
        </p:nvSpPr>
        <p:spPr>
          <a:xfrm>
            <a:off x="749260" y="3268623"/>
            <a:ext cx="4234577" cy="3310295"/>
          </a:xfrm>
          <a:prstGeom prst="roundRect">
            <a:avLst>
              <a:gd fmla="val 97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4"/>
          <p:cNvSpPr/>
          <p:nvPr/>
        </p:nvSpPr>
        <p:spPr>
          <a:xfrm>
            <a:off x="963335" y="3482697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Захист</a:t>
            </a:r>
            <a:endParaRPr b="0" i="0" sz="2200" u="none" cap="none" strike="noStrike"/>
          </a:p>
        </p:txBody>
      </p:sp>
      <p:sp>
        <p:nvSpPr>
          <p:cNvPr id="90" name="Google Shape;90;p4"/>
          <p:cNvSpPr/>
          <p:nvPr/>
        </p:nvSpPr>
        <p:spPr>
          <a:xfrm>
            <a:off x="963335" y="3967877"/>
            <a:ext cx="3806428" cy="23969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Люди використовували різноманітні засоби для захисту від хижаків (зброя, пастки, сітки), для самозахисту і захисту від голоду, холоду (знаряддя праці, одяг), недуг (ліки) та стихійних лих (дамби, стіни, водосховища).</a:t>
            </a:r>
            <a:endParaRPr b="0" i="0" sz="1650" u="none" cap="none" strike="noStrike"/>
          </a:p>
        </p:txBody>
      </p:sp>
      <p:sp>
        <p:nvSpPr>
          <p:cNvPr id="91" name="Google Shape;91;p4"/>
          <p:cNvSpPr/>
          <p:nvPr/>
        </p:nvSpPr>
        <p:spPr>
          <a:xfrm>
            <a:off x="5197912" y="3268623"/>
            <a:ext cx="4234577" cy="3310295"/>
          </a:xfrm>
          <a:prstGeom prst="roundRect">
            <a:avLst>
              <a:gd fmla="val 97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4"/>
          <p:cNvSpPr/>
          <p:nvPr/>
        </p:nvSpPr>
        <p:spPr>
          <a:xfrm>
            <a:off x="5411986" y="3482697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Адаптація</a:t>
            </a:r>
            <a:endParaRPr b="0" i="0" sz="2200" u="none" cap="none" strike="noStrike"/>
          </a:p>
        </p:txBody>
      </p:sp>
      <p:sp>
        <p:nvSpPr>
          <p:cNvPr id="93" name="Google Shape;93;p4"/>
          <p:cNvSpPr/>
          <p:nvPr/>
        </p:nvSpPr>
        <p:spPr>
          <a:xfrm>
            <a:off x="5411986" y="3967877"/>
            <a:ext cx="3806428" cy="17121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Технічні досягнення розширюють можливості адаптації людини до навколишнього середовища, але породжують нові виклики.</a:t>
            </a:r>
            <a:endParaRPr b="0" i="0" sz="1650" u="none" cap="none" strike="noStrike"/>
          </a:p>
        </p:txBody>
      </p:sp>
      <p:sp>
        <p:nvSpPr>
          <p:cNvPr id="94" name="Google Shape;94;p4"/>
          <p:cNvSpPr/>
          <p:nvPr/>
        </p:nvSpPr>
        <p:spPr>
          <a:xfrm>
            <a:off x="9646563" y="3268623"/>
            <a:ext cx="4234577" cy="3310295"/>
          </a:xfrm>
          <a:prstGeom prst="roundRect">
            <a:avLst>
              <a:gd fmla="val 97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"/>
          <p:cNvSpPr/>
          <p:nvPr/>
        </p:nvSpPr>
        <p:spPr>
          <a:xfrm>
            <a:off x="9860637" y="3482697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Виживання</a:t>
            </a:r>
            <a:endParaRPr b="0" i="0" sz="2200" u="none" cap="none" strike="noStrike"/>
          </a:p>
        </p:txBody>
      </p:sp>
      <p:sp>
        <p:nvSpPr>
          <p:cNvPr id="96" name="Google Shape;96;p4"/>
          <p:cNvSpPr/>
          <p:nvPr/>
        </p:nvSpPr>
        <p:spPr>
          <a:xfrm>
            <a:off x="9860637" y="3967877"/>
            <a:ext cx="3806428" cy="1369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Здатність здолати ці виклики буде визначати виживання не тільки окремих культур, а й людства загалом.</a:t>
            </a:r>
            <a:endParaRPr b="0" i="0" sz="1650" u="none" cap="none" strike="noStrike"/>
          </a:p>
        </p:txBody>
      </p:sp>
      <p:pic>
        <p:nvPicPr>
          <p:cNvPr id="97" name="Google Shape;9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/>
          <p:nvPr/>
        </p:nvSpPr>
        <p:spPr>
          <a:xfrm>
            <a:off x="749260" y="2466618"/>
            <a:ext cx="6093738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Регулятивна функція</a:t>
            </a:r>
            <a:endParaRPr b="0" i="0" sz="4450" u="none" cap="none" strike="noStrike"/>
          </a:p>
        </p:txBody>
      </p:sp>
      <p:pic>
        <p:nvPicPr>
          <p:cNvPr descr="preencoded.png" id="104" name="Google Shape;10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49260" y="3501271"/>
            <a:ext cx="535186" cy="53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5" name="Google Shape;105;p5"/>
          <p:cNvSpPr/>
          <p:nvPr/>
        </p:nvSpPr>
        <p:spPr>
          <a:xfrm>
            <a:off x="749260" y="4250531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Соціалізація</a:t>
            </a:r>
            <a:endParaRPr b="0" i="0" sz="2200" u="none" cap="none" strike="noStrike"/>
          </a:p>
        </p:txBody>
      </p:sp>
      <p:sp>
        <p:nvSpPr>
          <p:cNvPr id="106" name="Google Shape;106;p5"/>
          <p:cNvSpPr/>
          <p:nvPr/>
        </p:nvSpPr>
        <p:spPr>
          <a:xfrm>
            <a:off x="749260" y="4735711"/>
            <a:ext cx="6405324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забезпечує соціалізацію індивіда та впорядкування суспільного життя.</a:t>
            </a:r>
            <a:endParaRPr b="0" i="0" sz="1650" u="none" cap="none" strike="noStrike"/>
          </a:p>
        </p:txBody>
      </p:sp>
      <p:pic>
        <p:nvPicPr>
          <p:cNvPr descr="preencoded.png" id="107" name="Google Shape;107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475696" y="3501271"/>
            <a:ext cx="535186" cy="535186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5"/>
          <p:cNvSpPr/>
          <p:nvPr/>
        </p:nvSpPr>
        <p:spPr>
          <a:xfrm>
            <a:off x="7475696" y="4250531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Унікальність</a:t>
            </a:r>
            <a:endParaRPr b="0" i="0" sz="2200" u="none" cap="none" strike="noStrike"/>
          </a:p>
        </p:txBody>
      </p:sp>
      <p:sp>
        <p:nvSpPr>
          <p:cNvPr id="109" name="Google Shape;109;p5"/>
          <p:cNvSpPr/>
          <p:nvPr/>
        </p:nvSpPr>
        <p:spPr>
          <a:xfrm>
            <a:off x="7475696" y="4735711"/>
            <a:ext cx="6405443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З допомогою моралі, права, соціальних інститутів, правил, кодексів і норм поведінки, суспільство витворює свою унікальність.</a:t>
            </a:r>
            <a:endParaRPr b="0" i="0" sz="1650" u="none" cap="none" strike="noStrike"/>
          </a:p>
        </p:txBody>
      </p:sp>
      <p:pic>
        <p:nvPicPr>
          <p:cNvPr id="110" name="Google Shape;110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117" name="Google Shape;117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7533" y="2260283"/>
            <a:ext cx="4951214" cy="370903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6"/>
          <p:cNvSpPr/>
          <p:nvPr/>
        </p:nvSpPr>
        <p:spPr>
          <a:xfrm>
            <a:off x="6235660" y="1763911"/>
            <a:ext cx="570940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Соціальна пам'ять</a:t>
            </a:r>
            <a:endParaRPr b="0" i="0" sz="4450" u="none" cap="none" strike="noStrike"/>
          </a:p>
        </p:txBody>
      </p:sp>
      <p:sp>
        <p:nvSpPr>
          <p:cNvPr id="119" name="Google Shape;119;p6"/>
          <p:cNvSpPr/>
          <p:nvPr/>
        </p:nvSpPr>
        <p:spPr>
          <a:xfrm>
            <a:off x="6235660" y="2798564"/>
            <a:ext cx="160496" cy="1170027"/>
          </a:xfrm>
          <a:prstGeom prst="roundRect">
            <a:avLst>
              <a:gd fmla="val 20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6"/>
          <p:cNvSpPr/>
          <p:nvPr/>
        </p:nvSpPr>
        <p:spPr>
          <a:xfrm>
            <a:off x="6717268" y="2798564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Збереження</a:t>
            </a:r>
            <a:endParaRPr b="0" i="0" sz="2200" u="none" cap="none" strike="noStrike"/>
          </a:p>
        </p:txBody>
      </p:sp>
      <p:sp>
        <p:nvSpPr>
          <p:cNvPr id="121" name="Google Shape;121;p6"/>
          <p:cNvSpPr/>
          <p:nvPr/>
        </p:nvSpPr>
        <p:spPr>
          <a:xfrm>
            <a:off x="6717268" y="3283744"/>
            <a:ext cx="7163872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зберігає і передає інформацію, виконуючи функцію соціальної пам'яті.</a:t>
            </a:r>
            <a:endParaRPr b="0" i="0" sz="1650" u="none" cap="none" strike="noStrike"/>
          </a:p>
        </p:txBody>
      </p:sp>
      <p:sp>
        <p:nvSpPr>
          <p:cNvPr id="122" name="Google Shape;122;p6"/>
          <p:cNvSpPr/>
          <p:nvPr/>
        </p:nvSpPr>
        <p:spPr>
          <a:xfrm>
            <a:off x="6556772" y="4182666"/>
            <a:ext cx="160496" cy="1170027"/>
          </a:xfrm>
          <a:prstGeom prst="roundRect">
            <a:avLst>
              <a:gd fmla="val 20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"/>
          <p:cNvSpPr/>
          <p:nvPr/>
        </p:nvSpPr>
        <p:spPr>
          <a:xfrm>
            <a:off x="7038380" y="4182666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Трансляція</a:t>
            </a:r>
            <a:endParaRPr b="0" i="0" sz="2200" u="none" cap="none" strike="noStrike"/>
          </a:p>
        </p:txBody>
      </p:sp>
      <p:sp>
        <p:nvSpPr>
          <p:cNvPr id="124" name="Google Shape;124;p6"/>
          <p:cNvSpPr/>
          <p:nvPr/>
        </p:nvSpPr>
        <p:spPr>
          <a:xfrm>
            <a:off x="7038380" y="4667845"/>
            <a:ext cx="6842760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зберігає важливу для життя суспільства історичну тяглість шляхом трансляції соціального досвіду.</a:t>
            </a:r>
            <a:endParaRPr b="0" i="0" sz="1650" u="none" cap="none" strike="noStrike"/>
          </a:p>
        </p:txBody>
      </p:sp>
      <p:sp>
        <p:nvSpPr>
          <p:cNvPr id="125" name="Google Shape;125;p6"/>
          <p:cNvSpPr/>
          <p:nvPr/>
        </p:nvSpPr>
        <p:spPr>
          <a:xfrm>
            <a:off x="6877883" y="5566767"/>
            <a:ext cx="160496" cy="684848"/>
          </a:xfrm>
          <a:prstGeom prst="roundRect">
            <a:avLst>
              <a:gd fmla="val 20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6"/>
          <p:cNvSpPr/>
          <p:nvPr/>
        </p:nvSpPr>
        <p:spPr>
          <a:xfrm>
            <a:off x="7359491" y="5566767"/>
            <a:ext cx="6521648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Також культура зберігає знання та накопичені людством духовні та моральні цінності.</a:t>
            </a:r>
            <a:endParaRPr b="0" i="0" sz="1650" u="none" cap="none" strike="noStrike"/>
          </a:p>
        </p:txBody>
      </p:sp>
      <p:pic>
        <p:nvPicPr>
          <p:cNvPr id="127" name="Google Shape;127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/>
          <p:nvPr/>
        </p:nvSpPr>
        <p:spPr>
          <a:xfrm>
            <a:off x="749260" y="2396252"/>
            <a:ext cx="6565225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Гносеологічна функція</a:t>
            </a:r>
            <a:endParaRPr b="0" i="0" sz="4450" u="none" cap="none" strike="noStrike"/>
          </a:p>
        </p:txBody>
      </p:sp>
      <p:sp>
        <p:nvSpPr>
          <p:cNvPr id="134" name="Google Shape;134;p7"/>
          <p:cNvSpPr/>
          <p:nvPr/>
        </p:nvSpPr>
        <p:spPr>
          <a:xfrm>
            <a:off x="749260" y="3537942"/>
            <a:ext cx="13131879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Гносеологічна (пізнавальна) функція культури полягає у використанні світової культурної спадщини як джерела знань, досвіду та творчих досягнень. Вона забезпечує передачу, збереження й оновлення накопичених знань, допомагаючи людині осмислювати себе і навколишній світ.</a:t>
            </a:r>
            <a:endParaRPr b="0" i="0" sz="1650" u="none" cap="none" strike="noStrike"/>
          </a:p>
        </p:txBody>
      </p:sp>
      <p:sp>
        <p:nvSpPr>
          <p:cNvPr id="135" name="Google Shape;135;p7"/>
          <p:cNvSpPr/>
          <p:nvPr/>
        </p:nvSpPr>
        <p:spPr>
          <a:xfrm>
            <a:off x="749260" y="4806077"/>
            <a:ext cx="13131879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Через культуру вивчаються досягнення різних епох і народів, що сприяє розумінню історичного розвитку, формуванню критичного мислення та визначенню перспектив майбутнього. Таким чином, ця функція не лише зберігає досвід минулого, а й стимулює інтелектуальний і духовний розвиток людства.</a:t>
            </a:r>
            <a:endParaRPr b="0" i="0" sz="1650" u="none" cap="none" strike="noStrike"/>
          </a:p>
        </p:txBody>
      </p:sp>
      <p:pic>
        <p:nvPicPr>
          <p:cNvPr id="136" name="Google Shape;136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"/>
          <p:cNvSpPr/>
          <p:nvPr/>
        </p:nvSpPr>
        <p:spPr>
          <a:xfrm>
            <a:off x="749260" y="868442"/>
            <a:ext cx="6170771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Аксіологічна функція</a:t>
            </a:r>
            <a:endParaRPr b="0" i="0" sz="4450" u="none" cap="none" strike="noStrike"/>
          </a:p>
        </p:txBody>
      </p:sp>
      <p:sp>
        <p:nvSpPr>
          <p:cNvPr id="143" name="Google Shape;143;p8"/>
          <p:cNvSpPr/>
          <p:nvPr/>
        </p:nvSpPr>
        <p:spPr>
          <a:xfrm>
            <a:off x="749260" y="2010132"/>
            <a:ext cx="2188607" cy="1598176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8"/>
          <p:cNvSpPr/>
          <p:nvPr/>
        </p:nvSpPr>
        <p:spPr>
          <a:xfrm>
            <a:off x="963335" y="2595086"/>
            <a:ext cx="133826" cy="4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 b="0" i="0" sz="2100" u="none" cap="none" strike="noStrike"/>
          </a:p>
        </p:txBody>
      </p:sp>
      <p:sp>
        <p:nvSpPr>
          <p:cNvPr id="145" name="Google Shape;145;p8"/>
          <p:cNvSpPr/>
          <p:nvPr/>
        </p:nvSpPr>
        <p:spPr>
          <a:xfrm>
            <a:off x="3151942" y="2224207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Відбір</a:t>
            </a:r>
            <a:endParaRPr b="0" i="0" sz="2200" u="none" cap="none" strike="noStrike"/>
          </a:p>
        </p:txBody>
      </p:sp>
      <p:sp>
        <p:nvSpPr>
          <p:cNvPr id="146" name="Google Shape;146;p8"/>
          <p:cNvSpPr/>
          <p:nvPr/>
        </p:nvSpPr>
        <p:spPr>
          <a:xfrm>
            <a:off x="3151942" y="2709386"/>
            <a:ext cx="10515124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Кожне суспільство ставить перед собою захисні фільтри, бар’єри, обмежувачі, які сприяють відбору та поширенню певних фактів і культурних явищ.</a:t>
            </a:r>
            <a:endParaRPr b="0" i="0" sz="1650" u="none" cap="none" strike="noStrike"/>
          </a:p>
        </p:txBody>
      </p:sp>
      <p:sp>
        <p:nvSpPr>
          <p:cNvPr id="147" name="Google Shape;147;p8"/>
          <p:cNvSpPr/>
          <p:nvPr/>
        </p:nvSpPr>
        <p:spPr>
          <a:xfrm>
            <a:off x="3044904" y="3593068"/>
            <a:ext cx="10729198" cy="15240"/>
          </a:xfrm>
          <a:prstGeom prst="roundRect">
            <a:avLst>
              <a:gd fmla="val 210732" name="adj"/>
            </a:avLst>
          </a:prstGeom>
          <a:solidFill>
            <a:srgbClr val="662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8"/>
          <p:cNvSpPr/>
          <p:nvPr/>
        </p:nvSpPr>
        <p:spPr>
          <a:xfrm>
            <a:off x="749260" y="3715345"/>
            <a:ext cx="4377214" cy="1598176"/>
          </a:xfrm>
          <a:prstGeom prst="roundRect">
            <a:avLst>
              <a:gd fmla="val 2010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8"/>
          <p:cNvSpPr/>
          <p:nvPr/>
        </p:nvSpPr>
        <p:spPr>
          <a:xfrm>
            <a:off x="963335" y="4300299"/>
            <a:ext cx="152519" cy="4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 b="0" i="0" sz="2100" u="none" cap="none" strike="noStrike"/>
          </a:p>
        </p:txBody>
      </p:sp>
      <p:sp>
        <p:nvSpPr>
          <p:cNvPr id="150" name="Google Shape;150;p8"/>
          <p:cNvSpPr/>
          <p:nvPr/>
        </p:nvSpPr>
        <p:spPr>
          <a:xfrm>
            <a:off x="5340548" y="3929420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Нормування</a:t>
            </a:r>
            <a:endParaRPr b="0" i="0" sz="2200" u="none" cap="none" strike="noStrike"/>
          </a:p>
        </p:txBody>
      </p:sp>
      <p:sp>
        <p:nvSpPr>
          <p:cNvPr id="151" name="Google Shape;151;p8"/>
          <p:cNvSpPr/>
          <p:nvPr/>
        </p:nvSpPr>
        <p:spPr>
          <a:xfrm>
            <a:off x="5340548" y="4414599"/>
            <a:ext cx="8326517" cy="6848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запобігає виникненню та проникненню певних явищ, розумно нормуючи та обмежуючи людські потреби.</a:t>
            </a:r>
            <a:endParaRPr b="0" i="0" sz="1650" u="none" cap="none" strike="noStrike"/>
          </a:p>
        </p:txBody>
      </p:sp>
      <p:sp>
        <p:nvSpPr>
          <p:cNvPr id="152" name="Google Shape;152;p8"/>
          <p:cNvSpPr/>
          <p:nvPr/>
        </p:nvSpPr>
        <p:spPr>
          <a:xfrm>
            <a:off x="5233511" y="5298281"/>
            <a:ext cx="8540591" cy="15240"/>
          </a:xfrm>
          <a:prstGeom prst="roundRect">
            <a:avLst>
              <a:gd fmla="val 210732" name="adj"/>
            </a:avLst>
          </a:prstGeom>
          <a:solidFill>
            <a:srgbClr val="662E4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"/>
          <p:cNvSpPr/>
          <p:nvPr/>
        </p:nvSpPr>
        <p:spPr>
          <a:xfrm>
            <a:off x="749260" y="5420558"/>
            <a:ext cx="6565940" cy="1940600"/>
          </a:xfrm>
          <a:prstGeom prst="roundRect">
            <a:avLst>
              <a:gd fmla="val 1655" name="adj"/>
            </a:avLst>
          </a:prstGeom>
          <a:solidFill>
            <a:srgbClr val="4D152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8"/>
          <p:cNvSpPr/>
          <p:nvPr/>
        </p:nvSpPr>
        <p:spPr>
          <a:xfrm>
            <a:off x="963335" y="6176724"/>
            <a:ext cx="163235" cy="4281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9523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100"/>
              <a:buFont typeface="Brygada 1918"/>
              <a:buNone/>
            </a:pPr>
            <a:r>
              <a:rPr b="1" i="0" lang="en-US" sz="21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3</a:t>
            </a:r>
            <a:endParaRPr b="0" i="0" sz="2100" u="none" cap="none" strike="noStrike"/>
          </a:p>
        </p:txBody>
      </p:sp>
      <p:sp>
        <p:nvSpPr>
          <p:cNvPr id="155" name="Google Shape;155;p8"/>
          <p:cNvSpPr/>
          <p:nvPr/>
        </p:nvSpPr>
        <p:spPr>
          <a:xfrm>
            <a:off x="7529274" y="5634633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Цінності</a:t>
            </a:r>
            <a:endParaRPr b="0" i="0" sz="2200" u="none" cap="none" strike="noStrike"/>
          </a:p>
        </p:txBody>
      </p:sp>
      <p:sp>
        <p:nvSpPr>
          <p:cNvPr id="156" name="Google Shape;156;p8"/>
          <p:cNvSpPr/>
          <p:nvPr/>
        </p:nvSpPr>
        <p:spPr>
          <a:xfrm>
            <a:off x="7529274" y="6119812"/>
            <a:ext cx="6137791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Аксіологічна функція культури визначає та переосмислює цінності та пріоритети, важливі для збереження людини та людства.</a:t>
            </a:r>
            <a:endParaRPr b="0" i="0" sz="1650" u="none" cap="none" strike="noStrike"/>
          </a:p>
        </p:txBody>
      </p:sp>
      <p:pic>
        <p:nvPicPr>
          <p:cNvPr id="157" name="Google Shape;157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9"/>
          <p:cNvSpPr/>
          <p:nvPr/>
        </p:nvSpPr>
        <p:spPr>
          <a:xfrm>
            <a:off x="749260" y="2300645"/>
            <a:ext cx="6637734" cy="71354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42"/>
              </a:lnSpc>
              <a:spcBef>
                <a:spcPts val="0"/>
              </a:spcBef>
              <a:spcAft>
                <a:spcPts val="0"/>
              </a:spcAft>
              <a:buClr>
                <a:srgbClr val="FFB393"/>
              </a:buClr>
              <a:buSzPts val="4450"/>
              <a:buFont typeface="Brygada 1918"/>
              <a:buNone/>
            </a:pPr>
            <a:r>
              <a:rPr b="1" i="0" lang="en-US" sz="4450" u="none" cap="none" strike="noStrike">
                <a:solidFill>
                  <a:srgbClr val="FFB393"/>
                </a:solidFill>
                <a:latin typeface="Brygada 1918"/>
                <a:ea typeface="Brygada 1918"/>
                <a:cs typeface="Brygada 1918"/>
                <a:sym typeface="Brygada 1918"/>
              </a:rPr>
              <a:t>Смислотворча функція</a:t>
            </a:r>
            <a:endParaRPr b="0" i="0" sz="4450" u="none" cap="none" strike="noStrike"/>
          </a:p>
        </p:txBody>
      </p:sp>
      <p:sp>
        <p:nvSpPr>
          <p:cNvPr id="164" name="Google Shape;164;p9"/>
          <p:cNvSpPr/>
          <p:nvPr/>
        </p:nvSpPr>
        <p:spPr>
          <a:xfrm>
            <a:off x="749260" y="3442335"/>
            <a:ext cx="6405324" cy="706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5550"/>
              <a:buFont typeface="Brygada 1918"/>
              <a:buNone/>
            </a:pPr>
            <a:r>
              <a:rPr b="1" i="0" lang="en-US" sz="55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1</a:t>
            </a:r>
            <a:endParaRPr b="0" i="0" sz="5550" u="none" cap="none" strike="noStrike"/>
          </a:p>
        </p:txBody>
      </p:sp>
      <p:sp>
        <p:nvSpPr>
          <p:cNvPr id="165" name="Google Shape;165;p9"/>
          <p:cNvSpPr/>
          <p:nvPr/>
        </p:nvSpPr>
        <p:spPr>
          <a:xfrm>
            <a:off x="2524601" y="4416385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Позначення</a:t>
            </a:r>
            <a:endParaRPr b="0" i="0" sz="2200" u="none" cap="none" strike="noStrike"/>
          </a:p>
        </p:txBody>
      </p:sp>
      <p:sp>
        <p:nvSpPr>
          <p:cNvPr id="166" name="Google Shape;166;p9"/>
          <p:cNvSpPr/>
          <p:nvPr/>
        </p:nvSpPr>
        <p:spPr>
          <a:xfrm>
            <a:off x="749260" y="4901565"/>
            <a:ext cx="6405324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Культура надає об’єктам і предметам навколишнього світу особливі властивості, характеристики, здібності та можливості.</a:t>
            </a:r>
            <a:endParaRPr b="0" i="0" sz="1650" u="none" cap="none" strike="noStrike"/>
          </a:p>
        </p:txBody>
      </p:sp>
      <p:sp>
        <p:nvSpPr>
          <p:cNvPr id="167" name="Google Shape;167;p9"/>
          <p:cNvSpPr/>
          <p:nvPr/>
        </p:nvSpPr>
        <p:spPr>
          <a:xfrm>
            <a:off x="7475696" y="3442335"/>
            <a:ext cx="6405443" cy="706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5550"/>
              <a:buFont typeface="Brygada 1918"/>
              <a:buNone/>
            </a:pPr>
            <a:r>
              <a:rPr b="1" i="0" lang="en-US" sz="555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2</a:t>
            </a:r>
            <a:endParaRPr b="0" i="0" sz="5550" u="none" cap="none" strike="noStrike"/>
          </a:p>
        </p:txBody>
      </p:sp>
      <p:sp>
        <p:nvSpPr>
          <p:cNvPr id="168" name="Google Shape;168;p9"/>
          <p:cNvSpPr/>
          <p:nvPr/>
        </p:nvSpPr>
        <p:spPr>
          <a:xfrm>
            <a:off x="9251037" y="4416385"/>
            <a:ext cx="2854643" cy="3568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2200"/>
              <a:buFont typeface="Brygada 1918"/>
              <a:buNone/>
            </a:pPr>
            <a:r>
              <a:rPr b="1" i="0" lang="en-US" sz="2200" u="none" cap="none" strike="noStrike">
                <a:solidFill>
                  <a:srgbClr val="F4CAB8"/>
                </a:solidFill>
                <a:latin typeface="Brygada 1918"/>
                <a:ea typeface="Brygada 1918"/>
                <a:cs typeface="Brygada 1918"/>
                <a:sym typeface="Brygada 1918"/>
              </a:rPr>
              <a:t>Обіг</a:t>
            </a:r>
            <a:endParaRPr b="0" i="0" sz="2200" u="none" cap="none" strike="noStrike"/>
          </a:p>
        </p:txBody>
      </p:sp>
      <p:sp>
        <p:nvSpPr>
          <p:cNvPr id="169" name="Google Shape;169;p9"/>
          <p:cNvSpPr/>
          <p:nvPr/>
        </p:nvSpPr>
        <p:spPr>
          <a:xfrm>
            <a:off x="7475696" y="4901565"/>
            <a:ext cx="6405443" cy="102727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F4CAB8"/>
              </a:buClr>
              <a:buSzPts val="1650"/>
              <a:buFont typeface="Montserrat Medium"/>
              <a:buNone/>
            </a:pPr>
            <a:r>
              <a:rPr b="0" i="0" lang="en-US" sz="1650" u="none" cap="none" strike="noStrike">
                <a:solidFill>
                  <a:srgbClr val="F4CAB8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Ці об’єкти залучаються до культурного обігу, закладаючи фундамент для формування ціннісного уявлення людини про світ.</a:t>
            </a:r>
            <a:endParaRPr b="0" i="0" sz="1650" u="none" cap="none" strike="noStrike"/>
          </a:p>
        </p:txBody>
      </p:sp>
      <p:pic>
        <p:nvPicPr>
          <p:cNvPr id="170" name="Google Shape;170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56750" y="7732000"/>
            <a:ext cx="1873650" cy="49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2025-01-21T20:02:31Z</dcterms:created>
  <dc:creator>PptxGenJS</dc:creator>
</cp:coreProperties>
</file>