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8" r:id="rId17"/>
    <p:sldId id="279" r:id="rId18"/>
    <p:sldId id="280" r:id="rId19"/>
    <p:sldId id="268" r:id="rId20"/>
    <p:sldId id="273" r:id="rId21"/>
    <p:sldId id="274" r:id="rId22"/>
    <p:sldId id="276" r:id="rId23"/>
    <p:sldId id="275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73" autoAdjust="0"/>
  </p:normalViewPr>
  <p:slideViewPr>
    <p:cSldViewPr>
      <p:cViewPr varScale="1">
        <p:scale>
          <a:sx n="123" d="100"/>
          <a:sy n="123" d="100"/>
        </p:scale>
        <p:origin x="-12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D501D-8958-464D-9576-2151F979214D}" type="datetimeFigureOut">
              <a:rPr lang="en-US" smtClean="0"/>
              <a:t>12-Sep-12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BE281-B615-4D97-B544-41349606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E281-B615-4D97-B544-4134960690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E281-B615-4D97-B544-4134960690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E281-B615-4D97-B544-4134960690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4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122442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12.09.2012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Julian Lettner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/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ctiveattributes.codeplex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ypepipe.codeple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Code Generation Pipeline</a:t>
            </a:r>
            <a:br>
              <a:rPr lang="en-US" dirty="0" smtClean="0"/>
            </a:br>
            <a:r>
              <a:rPr lang="en-US" dirty="0" smtClean="0"/>
              <a:t>for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Julian </a:t>
            </a:r>
            <a:r>
              <a:rPr lang="en-US" dirty="0" err="1" smtClean="0"/>
              <a:t>Lettner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Architektur</a:t>
            </a:r>
            <a:r>
              <a:rPr lang="en-US" dirty="0" smtClean="0"/>
              <a:t> - Pipeline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71600" y="1981200"/>
            <a:ext cx="2357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Participants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2200"/>
            <a:ext cx="8458200" cy="310134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3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Teilnehmer</a:t>
            </a:r>
            <a:r>
              <a:rPr lang="en-US" dirty="0" smtClean="0"/>
              <a:t> -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000" dirty="0"/>
          </a:p>
          <a:p>
            <a:r>
              <a:rPr lang="en-US" dirty="0" err="1" smtClean="0"/>
              <a:t>MutableType</a:t>
            </a:r>
            <a:r>
              <a:rPr lang="en-US" dirty="0" smtClean="0"/>
              <a:t> (“Mutable Reflection”)</a:t>
            </a:r>
          </a:p>
          <a:p>
            <a:pPr lvl="1"/>
            <a:r>
              <a:rPr lang="en-US" dirty="0" smtClean="0"/>
              <a:t>Von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 smtClean="0"/>
              <a:t> </a:t>
            </a:r>
            <a:r>
              <a:rPr lang="en-US" dirty="0" err="1" smtClean="0"/>
              <a:t>abgeleitet</a:t>
            </a:r>
            <a:endParaRPr lang="en-US" dirty="0"/>
          </a:p>
          <a:p>
            <a:pPr lvl="1"/>
            <a:r>
              <a:rPr lang="en-US" dirty="0" err="1" smtClean="0"/>
              <a:t>Abfragemodell</a:t>
            </a:r>
            <a:endParaRPr lang="en-US" dirty="0" smtClean="0"/>
          </a:p>
          <a:p>
            <a:pPr lvl="1"/>
            <a:r>
              <a:rPr lang="en-US" dirty="0" err="1" smtClean="0"/>
              <a:t>Sammelt</a:t>
            </a:r>
            <a:r>
              <a:rPr lang="en-US" dirty="0" smtClean="0"/>
              <a:t> </a:t>
            </a:r>
            <a:r>
              <a:rPr lang="en-US" dirty="0" err="1" smtClean="0"/>
              <a:t>Modifizierungen</a:t>
            </a:r>
            <a:endParaRPr lang="en-US" dirty="0" smtClean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4" y="1676400"/>
            <a:ext cx="7772400" cy="182429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96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Modifizierungen</a:t>
            </a:r>
            <a:r>
              <a:rPr lang="en-US" dirty="0" smtClean="0"/>
              <a:t> - Pipeline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75" y="1471047"/>
            <a:ext cx="5122031" cy="472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6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 - </a:t>
            </a:r>
            <a:r>
              <a:rPr lang="en-US" dirty="0" err="1" smtClean="0"/>
              <a:t>Implementierung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System.Linq.Expressions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/>
              <a:t>Ausdr</a:t>
            </a:r>
            <a:r>
              <a:rPr lang="de-AT" dirty="0" smtClean="0"/>
              <a:t>ücke </a:t>
            </a:r>
            <a:r>
              <a:rPr lang="en-US" dirty="0" smtClean="0"/>
              <a:t>(.NET 3.5), </a:t>
            </a:r>
            <a:r>
              <a:rPr lang="en-US" dirty="0" err="1" smtClean="0"/>
              <a:t>Anweisungen</a:t>
            </a:r>
            <a:r>
              <a:rPr lang="en-US" dirty="0" smtClean="0"/>
              <a:t> (.NET 4.0)</a:t>
            </a:r>
          </a:p>
          <a:p>
            <a:r>
              <a:rPr lang="en-US" dirty="0" err="1" smtClean="0"/>
              <a:t>Qualitativ</a:t>
            </a:r>
            <a:r>
              <a:rPr lang="en-US" dirty="0" smtClean="0"/>
              <a:t> </a:t>
            </a:r>
            <a:r>
              <a:rPr lang="en-US" dirty="0" err="1" smtClean="0"/>
              <a:t>hochwertig</a:t>
            </a:r>
            <a:endParaRPr lang="en-US" dirty="0" smtClean="0"/>
          </a:p>
          <a:p>
            <a:r>
              <a:rPr lang="en-US" dirty="0" smtClean="0">
                <a:latin typeface="+mj-lt"/>
                <a:cs typeface="Consolas" pitchFamily="49" charset="0"/>
              </a:rPr>
              <a:t>Lambda Compiler</a:t>
            </a:r>
          </a:p>
          <a:p>
            <a:pPr lvl="1"/>
            <a:r>
              <a:rPr lang="en-US" dirty="0" err="1" smtClean="0"/>
              <a:t>Teil</a:t>
            </a:r>
            <a:r>
              <a:rPr lang="en-US" dirty="0" smtClean="0"/>
              <a:t> der Dynamic Language Runtime (DLR)</a:t>
            </a:r>
          </a:p>
          <a:p>
            <a:pPr lvl="1"/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LambdaExpression.CompileToMethod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err="1" smtClean="0"/>
              <a:t>Basierend</a:t>
            </a:r>
            <a:r>
              <a:rPr lang="en-US" dirty="0" smtClean="0"/>
              <a:t> auf </a:t>
            </a:r>
            <a:r>
              <a:rPr lang="en-US" dirty="0" err="1" smtClean="0"/>
              <a:t>Reflection.Emit</a:t>
            </a:r>
            <a:endParaRPr lang="en-US" dirty="0" smtClean="0"/>
          </a:p>
          <a:p>
            <a:pPr lvl="1"/>
            <a:r>
              <a:rPr lang="en-US" dirty="0" err="1" smtClean="0"/>
              <a:t>Nur</a:t>
            </a:r>
            <a:r>
              <a:rPr lang="en-US" dirty="0" smtClean="0"/>
              <a:t> f</a:t>
            </a:r>
            <a:r>
              <a:rPr lang="de-AT" dirty="0" smtClean="0"/>
              <a:t>ür statische Methoden, keine </a:t>
            </a:r>
            <a:r>
              <a:rPr lang="en-US" dirty="0" smtClean="0"/>
              <a:t>“</a:t>
            </a:r>
            <a:r>
              <a:rPr lang="de-AT" dirty="0" smtClean="0"/>
              <a:t>base calls“</a:t>
            </a:r>
          </a:p>
          <a:p>
            <a:pPr lvl="1"/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erweiterbar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9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Lambda Compiler - </a:t>
            </a:r>
            <a:r>
              <a:rPr lang="en-US" dirty="0" err="1" smtClean="0"/>
              <a:t>Implementierung</a:t>
            </a:r>
            <a:endParaRPr lang="en-US" dirty="0"/>
          </a:p>
        </p:txBody>
      </p:sp>
      <p:pic>
        <p:nvPicPr>
          <p:cNvPr id="68" name="Content Placeholder 6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1"/>
            <a:ext cx="6182137" cy="274319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13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Lambda Compiler - </a:t>
            </a:r>
            <a:r>
              <a:rPr lang="en-US" dirty="0" err="1"/>
              <a:t>Implementierung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7315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1800" dirty="0" smtClean="0"/>
              <a:t>Standard-Expression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Standard-Expression </a:t>
            </a:r>
            <a:r>
              <a:rPr lang="en-US" sz="1800" dirty="0" err="1" smtClean="0"/>
              <a:t>mit</a:t>
            </a:r>
            <a:r>
              <a:rPr lang="en-US" sz="1800" dirty="0" smtClean="0"/>
              <a:t> “Mutable Reflection”-</a:t>
            </a:r>
            <a:r>
              <a:rPr lang="en-US" sz="1800" dirty="0" err="1" smtClean="0"/>
              <a:t>Objekten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Custom-Expression, </a:t>
            </a:r>
            <a:r>
              <a:rPr lang="en-US" sz="1800" dirty="0" err="1" smtClean="0"/>
              <a:t>reduzierbar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Custom-Expression, </a:t>
            </a:r>
            <a:r>
              <a:rPr lang="en-US" sz="1800" dirty="0" err="1" smtClean="0"/>
              <a:t>nicht</a:t>
            </a:r>
            <a:r>
              <a:rPr lang="en-US" sz="1800" dirty="0" smtClean="0"/>
              <a:t> </a:t>
            </a:r>
            <a:r>
              <a:rPr lang="en-US" sz="1800" dirty="0" err="1" smtClean="0"/>
              <a:t>reduzierbar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1021596" y="4819789"/>
            <a:ext cx="365760" cy="2920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2">
                  <a:lumMod val="35000"/>
                  <a:lumOff val="6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4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 i="1">
                <a:solidFill>
                  <a:schemeClr val="tx1"/>
                </a:solidFill>
                <a:latin typeface="+mj-lt"/>
              </a:defRPr>
            </a:lvl1pPr>
          </a:lstStyle>
          <a:p>
            <a:endParaRPr lang="de-AT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" y="1574544"/>
            <a:ext cx="9130669" cy="2899833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023096" y="5169981"/>
            <a:ext cx="365760" cy="29207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95000"/>
                  <a:lumOff val="5000"/>
                </a:schemeClr>
              </a:gs>
            </a:gsLst>
            <a:lin ang="4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 i="1">
                <a:solidFill>
                  <a:schemeClr val="tx1"/>
                </a:solidFill>
                <a:latin typeface="+mj-lt"/>
              </a:defRPr>
            </a:lvl1pPr>
          </a:lstStyle>
          <a:p>
            <a:endParaRPr lang="de-AT" dirty="0"/>
          </a:p>
        </p:txBody>
      </p:sp>
      <p:sp>
        <p:nvSpPr>
          <p:cNvPr id="75" name="TextBox 74"/>
          <p:cNvSpPr txBox="1"/>
          <p:nvPr/>
        </p:nvSpPr>
        <p:spPr>
          <a:xfrm>
            <a:off x="1023094" y="5523855"/>
            <a:ext cx="365760" cy="28451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61000"/>
                  <a:lumOff val="39000"/>
                </a:schemeClr>
              </a:gs>
              <a:gs pos="100000">
                <a:schemeClr val="accent2">
                  <a:lumMod val="84000"/>
                  <a:lumOff val="16000"/>
                </a:schemeClr>
              </a:gs>
            </a:gsLst>
            <a:lin ang="4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 i="1">
                <a:solidFill>
                  <a:schemeClr val="tx1"/>
                </a:solidFill>
                <a:latin typeface="+mj-lt"/>
              </a:defRPr>
            </a:lvl1pPr>
          </a:lstStyle>
          <a:p>
            <a:endParaRPr lang="de-AT" dirty="0"/>
          </a:p>
        </p:txBody>
      </p:sp>
      <p:sp>
        <p:nvSpPr>
          <p:cNvPr id="76" name="TextBox 75"/>
          <p:cNvSpPr txBox="1"/>
          <p:nvPr/>
        </p:nvSpPr>
        <p:spPr>
          <a:xfrm>
            <a:off x="1023096" y="5866110"/>
            <a:ext cx="365760" cy="28451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AAD89A"/>
              </a:gs>
              <a:gs pos="100000">
                <a:srgbClr val="59A33F"/>
              </a:gs>
            </a:gsLst>
            <a:lin ang="4200000" scaled="0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 i="1">
                <a:solidFill>
                  <a:schemeClr val="tx1"/>
                </a:solidFill>
                <a:latin typeface="+mj-lt"/>
              </a:defRPr>
            </a:lvl1pPr>
          </a:lstStyle>
          <a:p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2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Beispiel</a:t>
            </a:r>
            <a:r>
              <a:rPr lang="en-US" dirty="0" smtClean="0"/>
              <a:t> - </a:t>
            </a:r>
            <a:r>
              <a:rPr lang="en-US" dirty="0" err="1" smtClean="0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err="1" smtClean="0"/>
              <a:t>Beispiel</a:t>
            </a:r>
            <a:r>
              <a:rPr lang="en-US" sz="2800" dirty="0" smtClean="0"/>
              <a:t>: O/R Mapper</a:t>
            </a:r>
          </a:p>
          <a:p>
            <a:pPr marL="0" indent="0" algn="ctr">
              <a:buNone/>
            </a:pPr>
            <a:endParaRPr lang="en-US" sz="2800" dirty="0"/>
          </a:p>
        </p:txBody>
      </p:sp>
      <p:pic>
        <p:nvPicPr>
          <p:cNvPr id="1026" name="Picture 2" descr="D:\Projects\Masterarbeit\Vorbereitungen\Presentation\hakimel-reveal.js-fa98bac\pictures\orm-st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438400"/>
            <a:ext cx="36385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6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Projects\Masterarbeit\Vorbereitungen\Presentation\hakimel-reveal.js-fa98bac\pictures\orm-go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3092"/>
            <a:ext cx="7239000" cy="58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cts\Masterarbeit\Vorbereitungen\Presentation\hakimel-reveal.js-fa98bac\pictures\orm-modif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26" y="381000"/>
            <a:ext cx="7240622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206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Vorteile</a:t>
            </a:r>
            <a:r>
              <a:rPr lang="en-US" dirty="0" smtClean="0"/>
              <a:t> - </a:t>
            </a:r>
            <a:r>
              <a:rPr lang="en-US" dirty="0" err="1" smtClean="0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Integration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explizite</a:t>
            </a:r>
            <a:r>
              <a:rPr lang="en-US" dirty="0" smtClean="0"/>
              <a:t> </a:t>
            </a:r>
            <a:r>
              <a:rPr lang="en-US" dirty="0" err="1" smtClean="0"/>
              <a:t>Abh</a:t>
            </a:r>
            <a:r>
              <a:rPr lang="de-AT" dirty="0" smtClean="0"/>
              <a:t>ängigkeiten</a:t>
            </a:r>
          </a:p>
          <a:p>
            <a:r>
              <a:rPr lang="en-US" dirty="0" err="1"/>
              <a:t>Unabhängigkeit</a:t>
            </a:r>
            <a:r>
              <a:rPr lang="en-US" dirty="0"/>
              <a:t> von </a:t>
            </a:r>
            <a:r>
              <a:rPr lang="en-US" dirty="0" err="1"/>
              <a:t>Codegenerierungs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 err="1" smtClean="0"/>
              <a:t>Technologie</a:t>
            </a:r>
            <a:endParaRPr lang="en-US" dirty="0" smtClean="0"/>
          </a:p>
          <a:p>
            <a:r>
              <a:rPr lang="en-US" dirty="0" err="1"/>
              <a:t>Höhere</a:t>
            </a:r>
            <a:r>
              <a:rPr lang="en-US" dirty="0"/>
              <a:t> </a:t>
            </a:r>
            <a:r>
              <a:rPr lang="en-US" dirty="0" err="1" smtClean="0"/>
              <a:t>Abstraktionsebene</a:t>
            </a:r>
            <a:endParaRPr lang="en-US" dirty="0" smtClean="0"/>
          </a:p>
          <a:p>
            <a:r>
              <a:rPr lang="en-US" dirty="0" err="1" smtClean="0"/>
              <a:t>Infrastruktur-Dienste</a:t>
            </a:r>
            <a:endParaRPr lang="en-US" dirty="0" smtClean="0"/>
          </a:p>
          <a:p>
            <a:pPr marL="457200" lvl="1" indent="0">
              <a:buNone/>
            </a:pPr>
            <a:r>
              <a:rPr lang="de-DE" dirty="0" smtClean="0"/>
              <a:t>zB: Caching</a:t>
            </a:r>
            <a:r>
              <a:rPr lang="de-DE" dirty="0"/>
              <a:t>, </a:t>
            </a:r>
            <a:r>
              <a:rPr lang="de-DE" dirty="0" smtClean="0"/>
              <a:t>Serialisierung,</a:t>
            </a:r>
            <a:br>
              <a:rPr lang="de-DE" dirty="0" smtClean="0"/>
            </a:br>
            <a:r>
              <a:rPr lang="de-DE" dirty="0" smtClean="0"/>
              <a:t>	 Reihenfolge </a:t>
            </a:r>
            <a:r>
              <a:rPr lang="de-DE" dirty="0"/>
              <a:t>der </a:t>
            </a:r>
            <a:r>
              <a:rPr lang="de-DE" dirty="0" smtClean="0"/>
              <a:t>Modifikationen</a:t>
            </a:r>
            <a:endParaRPr lang="en-US" dirty="0" smtClean="0"/>
          </a:p>
          <a:p>
            <a:endParaRPr lang="de-AT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8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4876800" cy="4525963"/>
          </a:xfrm>
        </p:spPr>
        <p:txBody>
          <a:bodyPr/>
          <a:lstStyle/>
          <a:p>
            <a:r>
              <a:rPr lang="de-AT" dirty="0" smtClean="0"/>
              <a:t>Codegenerierung</a:t>
            </a:r>
          </a:p>
          <a:p>
            <a:r>
              <a:rPr lang="de-AT" dirty="0" smtClean="0"/>
              <a:t>Motivation</a:t>
            </a:r>
          </a:p>
          <a:p>
            <a:r>
              <a:rPr lang="de-AT" dirty="0" smtClean="0"/>
              <a:t>Pipeline</a:t>
            </a:r>
          </a:p>
          <a:p>
            <a:r>
              <a:rPr lang="de-AT" dirty="0" smtClean="0"/>
              <a:t>Implementierung</a:t>
            </a:r>
          </a:p>
          <a:p>
            <a:r>
              <a:rPr lang="de-AT" dirty="0" smtClean="0"/>
              <a:t>Ergebnisse</a:t>
            </a:r>
          </a:p>
          <a:p>
            <a:r>
              <a:rPr lang="de-AT" dirty="0" smtClean="0"/>
              <a:t>Weiterentwicklung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9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Verwendung</a:t>
            </a:r>
            <a:r>
              <a:rPr lang="en-US" dirty="0" smtClean="0"/>
              <a:t> - </a:t>
            </a:r>
            <a:r>
              <a:rPr lang="en-US" dirty="0" err="1" smtClean="0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sz="4000" dirty="0" smtClean="0"/>
              <a:t>Active Attributes</a:t>
            </a:r>
          </a:p>
          <a:p>
            <a:pPr marL="1487488" indent="-341313"/>
            <a:r>
              <a:rPr lang="en-US" dirty="0" smtClean="0"/>
              <a:t>AOP Framework</a:t>
            </a:r>
          </a:p>
          <a:p>
            <a:pPr marL="1487488" indent="-341313"/>
            <a:r>
              <a:rPr lang="de-AT" dirty="0"/>
              <a:t>Aspekte mit Hilfe von </a:t>
            </a:r>
            <a:r>
              <a:rPr lang="de-AT" dirty="0" smtClean="0"/>
              <a:t>Attributen</a:t>
            </a:r>
          </a:p>
          <a:p>
            <a:pPr marL="1487488" indent="-341313"/>
            <a:r>
              <a:rPr lang="de-AT" dirty="0" smtClean="0"/>
              <a:t>Ähnlich zu PostSharp</a:t>
            </a:r>
          </a:p>
          <a:p>
            <a:pPr marL="1487488" indent="-341313"/>
            <a:r>
              <a:rPr lang="en-US" dirty="0" smtClean="0">
                <a:hlinkClick r:id="rId2"/>
              </a:rPr>
              <a:t>ActiveAttributes.codeplex.com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9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Weiterentwicklung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de-DE" dirty="0" smtClean="0"/>
          </a:p>
          <a:p>
            <a:pPr fontAlgn="base"/>
            <a:r>
              <a:rPr lang="de-DE" dirty="0" smtClean="0"/>
              <a:t>Zusätzliche Codegenerierung-Backends</a:t>
            </a:r>
          </a:p>
          <a:p>
            <a:pPr lvl="1" fontAlgn="base"/>
            <a:r>
              <a:rPr lang="de-DE" dirty="0" smtClean="0"/>
              <a:t>Mono </a:t>
            </a:r>
            <a:r>
              <a:rPr lang="de-DE" dirty="0"/>
              <a:t>Cecil, Roslyn, CodeDOM</a:t>
            </a:r>
          </a:p>
          <a:p>
            <a:r>
              <a:rPr lang="de-DE" dirty="0"/>
              <a:t>Modifizieren von bestehendem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029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3656" y="588347"/>
            <a:ext cx="7113544" cy="5458455"/>
            <a:chOff x="444914" y="537618"/>
            <a:chExt cx="7871502" cy="6059734"/>
          </a:xfrm>
        </p:grpSpPr>
        <p:pic>
          <p:nvPicPr>
            <p:cNvPr id="5" name="Picture 3" descr="C:\Development\Masterarbeit\Vorbereitungen\Presentation\hakimel-reveal.js-fa98bac\as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624" y="537618"/>
              <a:ext cx="2628776" cy="296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44914" y="940452"/>
              <a:ext cx="3744416" cy="4824536"/>
              <a:chOff x="395536" y="1484784"/>
              <a:chExt cx="3744416" cy="482453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95536" y="1484784"/>
                <a:ext cx="3744416" cy="4824536"/>
              </a:xfrm>
              <a:prstGeom prst="roundRect">
                <a:avLst>
                  <a:gd name="adj" fmla="val 3328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043399"/>
                    </a:solidFill>
                    <a:latin typeface="Corbel" pitchFamily="34" charset="0"/>
                  </a:rPr>
                  <a:t>Assembly</a:t>
                </a:r>
                <a:endParaRPr lang="de-AT" sz="3600" b="1" dirty="0">
                  <a:solidFill>
                    <a:srgbClr val="043399"/>
                  </a:solidFill>
                  <a:latin typeface="Corbel" pitchFamily="34" charset="0"/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75556" y="2088164"/>
                <a:ext cx="3384376" cy="3977816"/>
                <a:chOff x="1763688" y="2259496"/>
                <a:chExt cx="3384376" cy="3977816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763688" y="2259496"/>
                  <a:ext cx="3384376" cy="3977816"/>
                </a:xfrm>
                <a:prstGeom prst="roundRect">
                  <a:avLst>
                    <a:gd name="adj" fmla="val 3328"/>
                  </a:avLst>
                </a:prstGeom>
                <a:gradFill>
                  <a:gsLst>
                    <a:gs pos="0">
                      <a:schemeClr val="accent3">
                        <a:lumMod val="77000"/>
                        <a:lumOff val="23000"/>
                      </a:schemeClr>
                    </a:gs>
                    <a:gs pos="100000">
                      <a:schemeClr val="accent3">
                        <a:lumMod val="50000"/>
                        <a:lumOff val="50000"/>
                      </a:schemeClr>
                    </a:gs>
                  </a:gsLst>
                </a:gra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t" anchorCtr="0">
                  <a:noAutofit/>
                </a:bodyPr>
                <a:lstStyle/>
                <a:p>
                  <a:pPr algn="ctr"/>
                  <a:r>
                    <a:rPr lang="en-US" sz="2400" b="1" dirty="0" smtClean="0">
                      <a:solidFill>
                        <a:srgbClr val="436157"/>
                      </a:solidFill>
                      <a:latin typeface="Corbel" pitchFamily="34" charset="0"/>
                    </a:rPr>
                    <a:t>Type</a:t>
                  </a:r>
                  <a:endParaRPr lang="de-AT" sz="3600" b="1" dirty="0">
                    <a:solidFill>
                      <a:srgbClr val="436157"/>
                    </a:solidFill>
                    <a:latin typeface="Corbel" pitchFamily="34" charset="0"/>
                  </a:endParaRPr>
                </a:p>
              </p:txBody>
            </p:sp>
            <p:grpSp>
              <p:nvGrpSpPr>
                <p:cNvPr id="13" name="Group 12"/>
                <p:cNvGrpSpPr/>
                <p:nvPr/>
              </p:nvGrpSpPr>
              <p:grpSpPr>
                <a:xfrm>
                  <a:off x="1998938" y="2935497"/>
                  <a:ext cx="2913876" cy="1364940"/>
                  <a:chOff x="1979712" y="3288196"/>
                  <a:chExt cx="2913876" cy="1364940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979712" y="3288196"/>
                    <a:ext cx="2913876" cy="1364940"/>
                  </a:xfrm>
                  <a:prstGeom prst="roundRect">
                    <a:avLst>
                      <a:gd name="adj" fmla="val 3328"/>
                    </a:avLst>
                  </a:prstGeom>
                  <a:gradFill>
                    <a:gsLst>
                      <a:gs pos="0">
                        <a:schemeClr val="tx2">
                          <a:lumMod val="40000"/>
                          <a:lumOff val="60000"/>
                        </a:schemeClr>
                      </a:gs>
                      <a:gs pos="100000">
                        <a:schemeClr val="tx2">
                          <a:lumMod val="20000"/>
                          <a:lumOff val="80000"/>
                        </a:schemeClr>
                      </a:gs>
                    </a:gsLst>
                  </a:gra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t" anchorCtr="0">
                    <a:noAutofit/>
                  </a:bodyPr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orbel" pitchFamily="34" charset="0"/>
                      </a:rPr>
                      <a:t>Method</a:t>
                    </a:r>
                    <a:endParaRPr lang="de-AT" sz="3600" b="1" dirty="0">
                      <a:solidFill>
                        <a:schemeClr val="tx2">
                          <a:lumMod val="75000"/>
                        </a:schemeClr>
                      </a:solidFill>
                      <a:latin typeface="Corbel" pitchFamily="34" charset="0"/>
                    </a:endParaRPr>
                  </a:p>
                </p:txBody>
              </p:sp>
              <p:pic>
                <p:nvPicPr>
                  <p:cNvPr id="18" name="Picture 4" descr="C:\Development\Masterarbeit\Vorbereitungen\Presentation\hakimel-reveal.js-fa98bac\binary.jpg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73514" y="3737331"/>
                    <a:ext cx="2726271" cy="76477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2023627" y="4581128"/>
                  <a:ext cx="2913876" cy="1364940"/>
                  <a:chOff x="1979712" y="3288196"/>
                  <a:chExt cx="2913876" cy="1364940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979712" y="3288196"/>
                    <a:ext cx="2913876" cy="1364940"/>
                  </a:xfrm>
                  <a:prstGeom prst="roundRect">
                    <a:avLst>
                      <a:gd name="adj" fmla="val 3328"/>
                    </a:avLst>
                  </a:prstGeom>
                  <a:gradFill>
                    <a:gsLst>
                      <a:gs pos="0">
                        <a:schemeClr val="tx2">
                          <a:lumMod val="40000"/>
                          <a:lumOff val="60000"/>
                        </a:schemeClr>
                      </a:gs>
                      <a:gs pos="100000">
                        <a:schemeClr val="tx2">
                          <a:lumMod val="20000"/>
                          <a:lumOff val="80000"/>
                        </a:schemeClr>
                      </a:gs>
                    </a:gsLst>
                  </a:gradFill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t" anchorCtr="0">
                    <a:noAutofit/>
                  </a:bodyPr>
                  <a:lstStyle/>
                  <a:p>
                    <a:pPr algn="ctr"/>
                    <a:r>
                      <a:rPr lang="en-US" sz="2400" b="1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orbel" pitchFamily="34" charset="0"/>
                      </a:rPr>
                      <a:t>Method</a:t>
                    </a:r>
                    <a:endParaRPr lang="de-AT" sz="3600" b="1" dirty="0">
                      <a:solidFill>
                        <a:schemeClr val="tx2">
                          <a:lumMod val="75000"/>
                        </a:schemeClr>
                      </a:solidFill>
                      <a:latin typeface="Corbel" pitchFamily="34" charset="0"/>
                    </a:endParaRPr>
                  </a:p>
                </p:txBody>
              </p:sp>
              <p:pic>
                <p:nvPicPr>
                  <p:cNvPr id="16" name="Picture 4" descr="C:\Development\Masterarbeit\Vorbereitungen\Presentation\hakimel-reveal.js-fa98bac\binary.jpg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73514" y="3737331"/>
                    <a:ext cx="2726271" cy="76477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pic>
          <p:nvPicPr>
            <p:cNvPr id="7" name="Picture 3" descr="C:\Development\Masterarbeit\Vorbereitungen\Presentation\hakimel-reveal.js-fa98bac\as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7640" y="3633962"/>
              <a:ext cx="2628776" cy="296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Down Arrow 7"/>
            <p:cNvSpPr/>
            <p:nvPr/>
          </p:nvSpPr>
          <p:spPr>
            <a:xfrm rot="15300000">
              <a:off x="4407475" y="1638760"/>
              <a:ext cx="504056" cy="1771106"/>
            </a:xfrm>
            <a:prstGeom prst="downArrow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Down Arrow 8"/>
            <p:cNvSpPr/>
            <p:nvPr/>
          </p:nvSpPr>
          <p:spPr>
            <a:xfrm rot="17100000">
              <a:off x="4448493" y="3871008"/>
              <a:ext cx="504056" cy="1771106"/>
            </a:xfrm>
            <a:prstGeom prst="downArrow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2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Weiterentwicklung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de-DE" dirty="0"/>
          </a:p>
          <a:p>
            <a:pPr fontAlgn="base"/>
            <a:r>
              <a:rPr lang="de-DE" dirty="0" smtClean="0"/>
              <a:t>Zusätzliche Codegenerierung-Backends</a:t>
            </a:r>
          </a:p>
          <a:p>
            <a:pPr lvl="1" fontAlgn="base"/>
            <a:r>
              <a:rPr lang="de-DE" dirty="0" smtClean="0"/>
              <a:t>Mono </a:t>
            </a:r>
            <a:r>
              <a:rPr lang="de-DE" dirty="0"/>
              <a:t>Cecil, Roslyn, CodeDOM</a:t>
            </a:r>
          </a:p>
          <a:p>
            <a:r>
              <a:rPr lang="de-DE" dirty="0"/>
              <a:t>Modifizieren von bestehendem </a:t>
            </a:r>
            <a:r>
              <a:rPr lang="de-DE" dirty="0" smtClean="0"/>
              <a:t>Code</a:t>
            </a:r>
          </a:p>
          <a:p>
            <a:r>
              <a:rPr lang="en-US" dirty="0" err="1" smtClean="0"/>
              <a:t>Portierung</a:t>
            </a:r>
            <a:r>
              <a:rPr lang="en-US" dirty="0" smtClean="0"/>
              <a:t> von </a:t>
            </a:r>
            <a:r>
              <a:rPr lang="en-US" dirty="0" err="1" smtClean="0"/>
              <a:t>Castle.DynamicProxy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13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 algn="ctr">
              <a:buNone/>
            </a:pPr>
            <a:endParaRPr lang="de-AT" sz="500" dirty="0" smtClean="0">
              <a:latin typeface="+mj-lt"/>
              <a:cs typeface="Consolas" pitchFamily="49" charset="0"/>
            </a:endParaRPr>
          </a:p>
          <a:p>
            <a:pPr marL="0" indent="0" algn="ctr">
              <a:buNone/>
            </a:pPr>
            <a:endParaRPr lang="de-AT" sz="4400" dirty="0" smtClean="0">
              <a:latin typeface="+mj-lt"/>
              <a:cs typeface="Consolas" pitchFamily="49" charset="0"/>
            </a:endParaRPr>
          </a:p>
          <a:p>
            <a:pPr marL="0" indent="0" algn="ctr">
              <a:buNone/>
            </a:pPr>
            <a:endParaRPr lang="en-US" sz="5400" dirty="0" smtClean="0">
              <a:latin typeface="+mj-lt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+mj-lt"/>
                <a:cs typeface="Consolas" pitchFamily="49" charset="0"/>
                <a:hlinkClick r:id="rId2"/>
              </a:rPr>
              <a:t>TypePipe.codeplex.com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6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Codegenerierung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dirty="0" smtClean="0"/>
              <a:t>... durch den Compiler</a:t>
            </a:r>
          </a:p>
          <a:p>
            <a:pPr marL="0" indent="0" algn="ctr">
              <a:buNone/>
            </a:pPr>
            <a:r>
              <a:rPr lang="de-AT" dirty="0" smtClean="0"/>
              <a:t>... mit einem Framework</a:t>
            </a:r>
          </a:p>
          <a:p>
            <a:r>
              <a:rPr lang="de-AT" dirty="0" smtClean="0"/>
              <a:t>Entwicklungsmodell</a:t>
            </a:r>
          </a:p>
          <a:p>
            <a:pPr lvl="1"/>
            <a:r>
              <a:rPr lang="de-AT" dirty="0" smtClean="0"/>
              <a:t>Template vs. API</a:t>
            </a:r>
          </a:p>
          <a:p>
            <a:r>
              <a:rPr lang="de-AT" dirty="0" smtClean="0"/>
              <a:t>Code</a:t>
            </a:r>
          </a:p>
          <a:p>
            <a:pPr lvl="1"/>
            <a:r>
              <a:rPr lang="de-AT" dirty="0" smtClean="0"/>
              <a:t>Quelltext vs. ausführbarer Code</a:t>
            </a:r>
          </a:p>
          <a:p>
            <a:r>
              <a:rPr lang="de-AT" dirty="0" smtClean="0"/>
              <a:t>Zeitpunkt</a:t>
            </a:r>
          </a:p>
          <a:p>
            <a:pPr lvl="1"/>
            <a:r>
              <a:rPr lang="de-AT" dirty="0" smtClean="0"/>
              <a:t>Übersetzungszeit vs. Laufzeit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4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895242"/>
            <a:ext cx="6995161" cy="225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Frameworks - Codegenerierung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Text Template Transformation Toolkit </a:t>
            </a:r>
            <a:r>
              <a:rPr lang="en-US" dirty="0" smtClean="0"/>
              <a:t>(T4)</a:t>
            </a:r>
          </a:p>
          <a:p>
            <a:r>
              <a:rPr lang="en-US" dirty="0" err="1" smtClean="0"/>
              <a:t>System.CodeDOM</a:t>
            </a:r>
            <a:endParaRPr lang="en-US" dirty="0" smtClean="0"/>
          </a:p>
          <a:p>
            <a:r>
              <a:rPr lang="en-US" dirty="0" err="1" smtClean="0"/>
              <a:t>Castle.DynamicProxy</a:t>
            </a:r>
            <a:endParaRPr lang="en-US" dirty="0" smtClean="0"/>
          </a:p>
          <a:p>
            <a:r>
              <a:rPr lang="en-US" dirty="0" smtClean="0"/>
              <a:t>Mono Cecil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0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Proxies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</a:t>
            </a:r>
            <a:r>
              <a:rPr lang="en-US" i="1" dirty="0" smtClean="0"/>
              <a:t>A </a:t>
            </a:r>
            <a:r>
              <a:rPr lang="en-US" i="1" dirty="0"/>
              <a:t>proxy P is defined to be an object which acts as a placeholder for a target object T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pPr marL="0" indent="0" algn="ctr">
              <a:buNone/>
            </a:pPr>
            <a:r>
              <a:rPr lang="en-US" dirty="0" smtClean="0"/>
              <a:t>- Design </a:t>
            </a:r>
            <a:r>
              <a:rPr lang="en-US" dirty="0"/>
              <a:t>Patterns, Erich Gamma et al. (</a:t>
            </a:r>
            <a:r>
              <a:rPr lang="en-US" dirty="0" err="1"/>
              <a:t>GoF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endParaRPr lang="en-US" dirty="0" smtClean="0"/>
          </a:p>
          <a:p>
            <a:pPr algn="ctr">
              <a:buFontTx/>
              <a:buChar char="-"/>
            </a:pPr>
            <a:endParaRPr lang="en-US" dirty="0"/>
          </a:p>
        </p:txBody>
      </p:sp>
      <p:pic>
        <p:nvPicPr>
          <p:cNvPr id="2050" name="Picture 2" descr="D:\Projects\Masterarbeit\Vorbereitungen\Presentation\hakimel-reveal.js-fa98bac\pictures\proxy-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77910"/>
            <a:ext cx="8077200" cy="264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0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</a:t>
            </a:r>
            <a:r>
              <a:rPr lang="en-US" dirty="0" smtClean="0"/>
              <a:t>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Werkzeug</a:t>
            </a:r>
            <a:r>
              <a:rPr lang="en-US" dirty="0" smtClean="0"/>
              <a:t>-Integration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Unm</a:t>
            </a:r>
            <a:r>
              <a:rPr lang="de-AT" dirty="0" smtClean="0"/>
              <a:t>öglich oder mit Einschränkungen</a:t>
            </a:r>
            <a:endParaRPr lang="de-AT" dirty="0"/>
          </a:p>
          <a:p>
            <a:pPr marL="1368425" lvl="2" indent="0">
              <a:buNone/>
            </a:pPr>
            <a:r>
              <a:rPr lang="de-AT" sz="2000" dirty="0" smtClean="0"/>
              <a:t>Caching, Serialisierung, Leistungsfähigkeit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0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</a:t>
            </a:r>
            <a:r>
              <a:rPr lang="en-US" dirty="0" smtClean="0"/>
              <a:t>: </a:t>
            </a:r>
            <a:r>
              <a:rPr lang="en-US" dirty="0" err="1" smtClean="0"/>
              <a:t>Werkzeug</a:t>
            </a:r>
            <a:r>
              <a:rPr lang="en-US" dirty="0" smtClean="0"/>
              <a:t>-Integration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dirty="0" smtClean="0"/>
              <a:t>“Proxy-Proxy”</a:t>
            </a:r>
            <a:endParaRPr lang="de-AT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79485"/>
            <a:ext cx="5831626" cy="231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Probleme</a:t>
            </a:r>
            <a:r>
              <a:rPr lang="en-US" dirty="0" smtClean="0"/>
              <a:t>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Werkzeug</a:t>
            </a:r>
            <a:r>
              <a:rPr lang="en-US" dirty="0" smtClean="0"/>
              <a:t>-Integration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Unm</a:t>
            </a:r>
            <a:r>
              <a:rPr lang="de-AT" dirty="0" smtClean="0"/>
              <a:t>öglich oder mit Einschränkungen</a:t>
            </a:r>
          </a:p>
          <a:p>
            <a:pPr marL="1368425" lvl="2" indent="0">
              <a:buNone/>
            </a:pPr>
            <a:r>
              <a:rPr lang="de-AT" sz="2000" dirty="0"/>
              <a:t>Caching, </a:t>
            </a:r>
            <a:r>
              <a:rPr lang="de-AT" sz="2000" dirty="0" smtClean="0"/>
              <a:t>Serialisierung, </a:t>
            </a:r>
            <a:r>
              <a:rPr lang="de-AT" sz="2000" dirty="0"/>
              <a:t>Leistungsfähigkeit</a:t>
            </a:r>
            <a:endParaRPr lang="de-AT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de-AT" dirty="0" smtClean="0"/>
              <a:t>Explizite Abhängigkeiten</a:t>
            </a:r>
          </a:p>
          <a:p>
            <a:pPr marL="1368425" lvl="2" indent="0">
              <a:buNone/>
            </a:pPr>
            <a:r>
              <a:rPr lang="de-AT" sz="2000" dirty="0" smtClean="0"/>
              <a:t>zB</a:t>
            </a:r>
            <a:r>
              <a:rPr lang="en-US" sz="2000" dirty="0" smtClean="0"/>
              <a:t>: Spring.NET, </a:t>
            </a:r>
            <a:r>
              <a:rPr lang="en-US" sz="2000" dirty="0" err="1" smtClean="0"/>
              <a:t>NHibernate</a:t>
            </a:r>
            <a:r>
              <a:rPr lang="en-US" sz="2000" dirty="0" smtClean="0"/>
              <a:t>, </a:t>
            </a:r>
            <a:r>
              <a:rPr lang="en-US" sz="2000" dirty="0" err="1" smtClean="0"/>
              <a:t>DynamicProxy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Codegenerierungs</a:t>
            </a:r>
            <a:r>
              <a:rPr lang="en-US" dirty="0" smtClean="0"/>
              <a:t>-Backend</a:t>
            </a:r>
          </a:p>
          <a:p>
            <a:pPr marL="571500" indent="-514350"/>
            <a:r>
              <a:rPr lang="en-US" dirty="0" err="1" smtClean="0"/>
              <a:t>Vorwegnehmen</a:t>
            </a:r>
            <a:r>
              <a:rPr lang="en-US" dirty="0"/>
              <a:t> </a:t>
            </a:r>
            <a:r>
              <a:rPr lang="en-US" dirty="0" smtClean="0"/>
              <a:t>von </a:t>
            </a:r>
            <a:r>
              <a:rPr lang="en-US" dirty="0" err="1" smtClean="0"/>
              <a:t>Anwendungsdetails</a:t>
            </a:r>
            <a:endParaRPr lang="en-US" dirty="0" smtClean="0"/>
          </a:p>
          <a:p>
            <a:pPr marL="971550" lvl="1" indent="-514350"/>
            <a:r>
              <a:rPr lang="en-US" dirty="0" err="1" smtClean="0"/>
              <a:t>Festverdrahtete</a:t>
            </a:r>
            <a:r>
              <a:rPr lang="en-US" dirty="0" smtClean="0"/>
              <a:t> </a:t>
            </a:r>
            <a:r>
              <a:rPr lang="en-US" dirty="0" err="1" smtClean="0"/>
              <a:t>Codegenerierungs-Technologie</a:t>
            </a:r>
            <a:endParaRPr lang="en-US" dirty="0"/>
          </a:p>
          <a:p>
            <a:pPr marL="971550" lvl="1" indent="-514350"/>
            <a:r>
              <a:rPr lang="en-US" dirty="0" err="1"/>
              <a:t>Reihenfolge</a:t>
            </a:r>
            <a:r>
              <a:rPr lang="en-US" dirty="0"/>
              <a:t> der </a:t>
            </a:r>
            <a:r>
              <a:rPr lang="en-US" dirty="0" err="1" smtClean="0"/>
              <a:t>Modifikationen</a:t>
            </a:r>
            <a:endParaRPr lang="de-AT" dirty="0" smtClean="0"/>
          </a:p>
          <a:p>
            <a:pPr marL="1371600" lvl="2" indent="-514350">
              <a:buFont typeface="+mj-lt"/>
              <a:buAutoNum type="arabicPeriod"/>
            </a:pP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Begriff</a:t>
            </a:r>
            <a:r>
              <a:rPr lang="en-US" dirty="0" smtClean="0"/>
              <a:t> -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600" dirty="0" smtClean="0"/>
              <a:t>Ziel</a:t>
            </a:r>
          </a:p>
          <a:p>
            <a:pPr marL="0" indent="0" algn="ctr">
              <a:buNone/>
            </a:pPr>
            <a:r>
              <a:rPr lang="de-DE" dirty="0" smtClean="0"/>
              <a:t>„Gemeinschaftliches Generieren </a:t>
            </a:r>
            <a:r>
              <a:rPr lang="de-DE" dirty="0"/>
              <a:t>von </a:t>
            </a:r>
            <a:r>
              <a:rPr lang="de-DE" dirty="0" smtClean="0"/>
              <a:t>Code</a:t>
            </a:r>
            <a:br>
              <a:rPr lang="de-DE" dirty="0" smtClean="0"/>
            </a:br>
            <a:r>
              <a:rPr lang="de-DE" dirty="0" smtClean="0"/>
              <a:t>durch </a:t>
            </a:r>
            <a:r>
              <a:rPr lang="de-DE" dirty="0"/>
              <a:t>unabhängige </a:t>
            </a:r>
            <a:r>
              <a:rPr lang="de-DE" dirty="0" smtClean="0"/>
              <a:t>Teilnehmer“</a:t>
            </a:r>
          </a:p>
          <a:p>
            <a:pPr marL="0" indent="0" algn="ctr">
              <a:buNone/>
            </a:pPr>
            <a:endParaRPr lang="de-DE" sz="2800" dirty="0" smtClean="0"/>
          </a:p>
          <a:p>
            <a:pPr marL="0" indent="0" algn="ctr">
              <a:buNone/>
            </a:pPr>
            <a:endParaRPr lang="de-DE" sz="2000" dirty="0"/>
          </a:p>
          <a:p>
            <a:pPr marL="0" indent="0">
              <a:buNone/>
              <a:tabLst>
                <a:tab pos="2286000" algn="l"/>
              </a:tabLst>
            </a:pPr>
            <a:r>
              <a:rPr lang="de-DE" sz="2800" dirty="0" smtClean="0"/>
              <a:t>Teilnehmer</a:t>
            </a:r>
            <a:r>
              <a:rPr lang="en-US" sz="2800" dirty="0"/>
              <a:t> </a:t>
            </a:r>
            <a:r>
              <a:rPr lang="en-US" sz="2800" dirty="0" smtClean="0"/>
              <a:t>… 	O/R Mapper, AOP Framework,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IoC</a:t>
            </a:r>
            <a:r>
              <a:rPr lang="en-US" sz="2800" dirty="0" smtClean="0"/>
              <a:t> Container, </a:t>
            </a:r>
            <a:r>
              <a:rPr lang="en-US" sz="2800" dirty="0" err="1" smtClean="0"/>
              <a:t>Mixin</a:t>
            </a:r>
            <a:r>
              <a:rPr lang="en-US" sz="2800" dirty="0" smtClean="0"/>
              <a:t> Library, …</a:t>
            </a:r>
            <a:endParaRPr lang="de-DE" sz="2800" dirty="0" smtClean="0"/>
          </a:p>
          <a:p>
            <a:pPr marL="0" indent="0" algn="ctr">
              <a:buNone/>
            </a:pPr>
            <a:endParaRPr lang="de-DE" sz="2800" b="1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12.09.2012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smtClean="0"/>
              <a:t> / 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5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433</Words>
  <Application>Microsoft Office PowerPoint</Application>
  <PresentationFormat>On-screen Show (4:3)</PresentationFormat>
  <Paragraphs>188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 Code Generation Pipeline for .NET</vt:lpstr>
      <vt:lpstr>Übersicht</vt:lpstr>
      <vt:lpstr>Codegenerierung</vt:lpstr>
      <vt:lpstr>Frameworks - Codegenerierung</vt:lpstr>
      <vt:lpstr>Proxies - Motivation</vt:lpstr>
      <vt:lpstr>Probleme - Motivation</vt:lpstr>
      <vt:lpstr>Beispiel: Werkzeug-Integration</vt:lpstr>
      <vt:lpstr>Probleme - Motivation</vt:lpstr>
      <vt:lpstr>Begriff - Pipeline</vt:lpstr>
      <vt:lpstr>Architektur - Pipeline</vt:lpstr>
      <vt:lpstr>Teilnehmer - Pipeline</vt:lpstr>
      <vt:lpstr>Modifizierungen - Pipeline</vt:lpstr>
      <vt:lpstr>AST - Implementierung</vt:lpstr>
      <vt:lpstr>Lambda Compiler - Implementierung</vt:lpstr>
      <vt:lpstr>Lambda Compiler - Implementierung</vt:lpstr>
      <vt:lpstr>Beispiel - Ergebnisse</vt:lpstr>
      <vt:lpstr>PowerPoint Presentation</vt:lpstr>
      <vt:lpstr>PowerPoint Presentation</vt:lpstr>
      <vt:lpstr>Vorteile - Ergebnisse</vt:lpstr>
      <vt:lpstr>Verwendung - Ergebnisse</vt:lpstr>
      <vt:lpstr>Weiterentwicklung</vt:lpstr>
      <vt:lpstr>PowerPoint Presentation</vt:lpstr>
      <vt:lpstr>Weiterentwicklung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Code Generation Pipeline for .NET</dc:title>
  <dc:creator>yln</dc:creator>
  <cp:lastModifiedBy>yln</cp:lastModifiedBy>
  <cp:revision>45</cp:revision>
  <dcterms:created xsi:type="dcterms:W3CDTF">2006-08-16T00:00:00Z</dcterms:created>
  <dcterms:modified xsi:type="dcterms:W3CDTF">2012-09-12T00:17:57Z</dcterms:modified>
</cp:coreProperties>
</file>