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1"/>
  </p:sldMasterIdLst>
  <p:sldIdLst>
    <p:sldId id="256" r:id="rId2"/>
    <p:sldId id="258" r:id="rId3"/>
    <p:sldId id="288" r:id="rId4"/>
    <p:sldId id="260" r:id="rId5"/>
    <p:sldId id="292" r:id="rId6"/>
    <p:sldId id="293" r:id="rId7"/>
    <p:sldId id="287" r:id="rId8"/>
    <p:sldId id="294" r:id="rId9"/>
    <p:sldId id="295" r:id="rId10"/>
    <p:sldId id="289" r:id="rId11"/>
    <p:sldId id="290" r:id="rId12"/>
    <p:sldId id="291" r:id="rId13"/>
    <p:sldId id="277" r:id="rId14"/>
    <p:sldId id="296" r:id="rId15"/>
    <p:sldId id="297" r:id="rId16"/>
    <p:sldId id="299" r:id="rId17"/>
    <p:sldId id="301" r:id="rId18"/>
    <p:sldId id="298" r:id="rId19"/>
    <p:sldId id="284" r:id="rId20"/>
    <p:sldId id="30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015" autoAdjust="0"/>
    <p:restoredTop sz="86442"/>
  </p:normalViewPr>
  <p:slideViewPr>
    <p:cSldViewPr snapToGrid="0">
      <p:cViewPr>
        <p:scale>
          <a:sx n="70" d="100"/>
          <a:sy n="70" d="100"/>
        </p:scale>
        <p:origin x="1000" y="9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2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915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791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26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742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116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26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797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64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3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509A250-FF31-4206-8172-F9D3106AACB1}" type="datetimeFigureOut">
              <a:rPr lang="en-US" smtClean="0"/>
              <a:t>4/4/18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110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9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4/4/18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08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1261090" y="1284516"/>
            <a:ext cx="10438331" cy="1883227"/>
          </a:xfrm>
        </p:spPr>
        <p:txBody>
          <a:bodyPr/>
          <a:lstStyle/>
          <a:p>
            <a:r>
              <a:rPr lang="ru-RU" dirty="0"/>
              <a:t>Системный анализ</a:t>
            </a: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3445554" y="3951288"/>
            <a:ext cx="8825658" cy="861420"/>
          </a:xfrm>
        </p:spPr>
        <p:txBody>
          <a:bodyPr>
            <a:normAutofit/>
          </a:bodyPr>
          <a:lstStyle/>
          <a:p>
            <a:r>
              <a:rPr lang="ru-RU" dirty="0"/>
              <a:t>ЗАДАЧА ВЫБОРА СТРУКТУРЫ СЛОЖНОЙ СИСТЕМЫ</a:t>
            </a:r>
            <a:endParaRPr lang="ru-RU" b="1" i="1" dirty="0"/>
          </a:p>
        </p:txBody>
      </p:sp>
      <p:sp>
        <p:nvSpPr>
          <p:cNvPr id="6" name="TextBox 5"/>
          <p:cNvSpPr txBox="1"/>
          <p:nvPr/>
        </p:nvSpPr>
        <p:spPr>
          <a:xfrm rot="179643">
            <a:off x="9004383" y="5103625"/>
            <a:ext cx="2694667" cy="923330"/>
          </a:xfrm>
          <a:prstGeom prst="rect">
            <a:avLst/>
          </a:prstGeom>
          <a:noFill/>
          <a:ln>
            <a:solidFill>
              <a:schemeClr val="accent1"/>
            </a:solidFill>
          </a:ln>
          <a:scene3d>
            <a:camera prst="perspectiveHeroicExtreme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Снигирева  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dirty="0" err="1">
                <a:solidFill>
                  <a:schemeClr val="tx1"/>
                </a:solidFill>
              </a:rPr>
              <a:t>Лочман</a:t>
            </a:r>
            <a:r>
              <a:rPr lang="ru-RU" dirty="0">
                <a:solidFill>
                  <a:schemeClr val="tx1"/>
                </a:solidFill>
              </a:rPr>
              <a:t>                    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  Мельничук</a:t>
            </a:r>
          </a:p>
        </p:txBody>
      </p:sp>
      <p:pic>
        <p:nvPicPr>
          <p:cNvPr id="1029" name="Picture 5" descr="Картинки по запросу graph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54" y="3387952"/>
            <a:ext cx="3004003" cy="3004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9160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989" y="369730"/>
            <a:ext cx="10058400" cy="1450757"/>
          </a:xfrm>
        </p:spPr>
        <p:txBody>
          <a:bodyPr/>
          <a:lstStyle/>
          <a:p>
            <a:r>
              <a:rPr lang="ru-RU" dirty="0" smtClean="0"/>
              <a:t>Алгоритм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704" y="2200707"/>
            <a:ext cx="3264894" cy="69489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64182" y="2342705"/>
            <a:ext cx="5472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- Множество требований к об</a:t>
            </a:r>
            <a:r>
              <a:rPr lang="ru-RU" dirty="0" smtClean="0"/>
              <a:t>ъекту в целом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24989" y="2773165"/>
            <a:ext cx="87117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Необходимо выбрать по одному функциональному элементу каждого </a:t>
            </a:r>
            <a:r>
              <a:rPr lang="en-US" dirty="0" smtClean="0"/>
              <a:t>j-</a:t>
            </a:r>
            <a:r>
              <a:rPr lang="ru-RU" dirty="0" smtClean="0"/>
              <a:t>го типа на каждом </a:t>
            </a:r>
            <a:r>
              <a:rPr lang="en-US" dirty="0" err="1" smtClean="0"/>
              <a:t>i</a:t>
            </a:r>
            <a:r>
              <a:rPr lang="en-US" dirty="0" smtClean="0"/>
              <a:t>-</a:t>
            </a:r>
            <a:r>
              <a:rPr lang="uk-UA" dirty="0" smtClean="0"/>
              <a:t>м иерархическом уровне согласно требованиям. Далее строится </a:t>
            </a:r>
            <a:r>
              <a:rPr lang="uk-UA" dirty="0" err="1" smtClean="0"/>
              <a:t>множеств</a:t>
            </a:r>
            <a:r>
              <a:rPr lang="uk-UA" dirty="0" err="1"/>
              <a:t>о</a:t>
            </a:r>
            <a:r>
              <a:rPr lang="uk-UA" dirty="0" smtClean="0"/>
              <a:t> </a:t>
            </a:r>
            <a:r>
              <a:rPr lang="uk-UA" dirty="0" err="1" smtClean="0"/>
              <a:t>Паретто</a:t>
            </a:r>
            <a:r>
              <a:rPr lang="uk-UA" dirty="0" smtClean="0"/>
              <a:t>.</a:t>
            </a:r>
          </a:p>
          <a:p>
            <a:endParaRPr lang="uk-UA" dirty="0"/>
          </a:p>
          <a:p>
            <a:r>
              <a:rPr lang="uk-UA" dirty="0" smtClean="0"/>
              <a:t>Известно</a:t>
            </a:r>
            <a:r>
              <a:rPr lang="en-US" dirty="0" smtClean="0"/>
              <a:t>                      - </a:t>
            </a:r>
            <a:r>
              <a:rPr lang="uk-UA" dirty="0" smtClean="0"/>
              <a:t>множество альтернатив. Оно расклад</a:t>
            </a:r>
            <a:r>
              <a:rPr lang="ru-RU" dirty="0" smtClean="0"/>
              <a:t>ы</a:t>
            </a:r>
            <a:r>
              <a:rPr lang="uk-UA" dirty="0" smtClean="0"/>
              <a:t>вается на подмножества: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2537" y="3848278"/>
            <a:ext cx="838200" cy="533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0737" y="4339766"/>
            <a:ext cx="3834245" cy="123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858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Попытки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31751"/>
            <a:ext cx="1459337" cy="4344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flipH="1">
            <a:off x="2898434" y="2033894"/>
            <a:ext cx="8257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- количество элементов в множествах                            соответственно.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913" y="1970910"/>
            <a:ext cx="1285875" cy="495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97280" y="2578078"/>
            <a:ext cx="10471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Можем расчитать вероятность выбора функционального элемента                       с к-й попытки: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5821" y="2567294"/>
            <a:ext cx="1031743" cy="3801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8303" y="3059278"/>
            <a:ext cx="5276850" cy="16954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97280" y="4866596"/>
            <a:ext cx="10305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Следовательно, можем вывести, что 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6890" y="4866596"/>
            <a:ext cx="1395480" cy="4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002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Попытки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346" y="2618759"/>
            <a:ext cx="3089130" cy="12258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74618" y="2299855"/>
            <a:ext cx="9881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Для каждого функционального элемента количество попыток  выбора независимо. Получаем: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4417942"/>
            <a:ext cx="2187460" cy="11610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74618" y="3823043"/>
            <a:ext cx="9881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 каждом иерархическом уровне количество попыток взаимно независимо. Получаем: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869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044" y="164592"/>
            <a:ext cx="8540885" cy="6065266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93776" y="414619"/>
            <a:ext cx="10058400" cy="79238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Пример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93776" y="1572768"/>
            <a:ext cx="2978268" cy="465709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 smtClean="0"/>
              <a:t>Начало работы программы </a:t>
            </a:r>
            <a:r>
              <a:rPr lang="mr-IN" sz="2000" dirty="0" smtClean="0"/>
              <a:t>–</a:t>
            </a:r>
            <a:r>
              <a:rPr lang="ru-RU" sz="2000" dirty="0" smtClean="0"/>
              <a:t> имеем возможность описать </a:t>
            </a:r>
            <a:r>
              <a:rPr lang="ru-RU" sz="2000" dirty="0"/>
              <a:t>требования к внешним показателям для каждого типа функциональных </a:t>
            </a:r>
            <a:r>
              <a:rPr lang="ru-RU" sz="2000" dirty="0" smtClean="0"/>
              <a:t>элементов</a:t>
            </a:r>
            <a:r>
              <a:rPr lang="ru-RU" sz="2000" dirty="0"/>
              <a:t> </a:t>
            </a:r>
            <a:r>
              <a:rPr lang="ru-RU" sz="2000" dirty="0" smtClean="0"/>
              <a:t>в виде таких показателей качества.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068516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93776" y="414619"/>
            <a:ext cx="10058400" cy="79238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Пример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93776" y="1572768"/>
            <a:ext cx="2978268" cy="465709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 smtClean="0"/>
              <a:t>Допустим, имеем такие требования.</a:t>
            </a:r>
            <a:endParaRPr lang="ru-RU" sz="2000" dirty="0"/>
          </a:p>
          <a:p>
            <a:r>
              <a:rPr lang="ru-RU" sz="2000" dirty="0" smtClean="0"/>
              <a:t>Также, пусть заказчику в приоритете общая стоимость конечного продукта.</a:t>
            </a:r>
          </a:p>
          <a:p>
            <a:r>
              <a:rPr lang="ru-RU" sz="2000" dirty="0"/>
              <a:t>Необходимо </a:t>
            </a:r>
            <a:r>
              <a:rPr lang="ru-RU" sz="2000" dirty="0" smtClean="0"/>
              <a:t>выбрать </a:t>
            </a:r>
            <a:r>
              <a:rPr lang="ru-RU" sz="2000" dirty="0"/>
              <a:t>по одному </a:t>
            </a:r>
            <a:r>
              <a:rPr lang="ru-RU" sz="2000" dirty="0" smtClean="0"/>
              <a:t>ФЭ каждого типа </a:t>
            </a:r>
            <a:r>
              <a:rPr lang="ru-RU" sz="2000" dirty="0"/>
              <a:t>на </a:t>
            </a:r>
            <a:r>
              <a:rPr lang="ru-RU" sz="2000" dirty="0" smtClean="0"/>
              <a:t>каждом иерархическом уровне.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1227" y="182880"/>
            <a:ext cx="8422249" cy="599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281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93776" y="414619"/>
            <a:ext cx="10058400" cy="79238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Пример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93776" y="1572768"/>
            <a:ext cx="2978268" cy="465709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 smtClean="0"/>
              <a:t>В таком случае имеем множество </a:t>
            </a:r>
            <a:r>
              <a:rPr lang="ru-RU" sz="2000" dirty="0" smtClean="0"/>
              <a:t>структур </a:t>
            </a:r>
            <a:r>
              <a:rPr lang="ru-RU" sz="2000" dirty="0" err="1" smtClean="0"/>
              <a:t>Паретто</a:t>
            </a:r>
            <a:r>
              <a:rPr lang="ru-RU" sz="2000" dirty="0" smtClean="0"/>
              <a:t> </a:t>
            </a:r>
            <a:r>
              <a:rPr lang="ru-RU" sz="2000" dirty="0" smtClean="0"/>
              <a:t>мощности </a:t>
            </a:r>
            <a:r>
              <a:rPr lang="ru-RU" sz="2000" dirty="0" smtClean="0"/>
              <a:t>32. В </a:t>
            </a:r>
            <a:r>
              <a:rPr lang="ru-RU" sz="2000" dirty="0" smtClean="0"/>
              <a:t>данной вкладке имеем возможность просмотреть все структуры из </a:t>
            </a:r>
            <a:r>
              <a:rPr lang="ru-RU" sz="2000" dirty="0" smtClean="0"/>
              <a:t>множества.</a:t>
            </a:r>
            <a:endParaRPr lang="ru-RU" sz="20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1851" y="166832"/>
            <a:ext cx="7642469" cy="606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657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61600"/>
          <a:stretch/>
        </p:blipFill>
        <p:spPr>
          <a:xfrm>
            <a:off x="3644016" y="646551"/>
            <a:ext cx="8042016" cy="250577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4365"/>
          <a:stretch/>
        </p:blipFill>
        <p:spPr>
          <a:xfrm>
            <a:off x="3644016" y="3657600"/>
            <a:ext cx="8042016" cy="226626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644016" y="2926080"/>
            <a:ext cx="804201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mr-IN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75488" y="487771"/>
            <a:ext cx="10058400" cy="79238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Пример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75488" y="1645920"/>
            <a:ext cx="2978268" cy="427794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 smtClean="0"/>
              <a:t>Также можно просмотреть все м</a:t>
            </a:r>
            <a:r>
              <a:rPr lang="ru-RU" sz="2000" dirty="0" smtClean="0"/>
              <a:t>ножество структур </a:t>
            </a:r>
            <a:r>
              <a:rPr lang="ru-RU" sz="2000" dirty="0" err="1" smtClean="0"/>
              <a:t>Паретто</a:t>
            </a:r>
            <a:r>
              <a:rPr lang="ru-RU" sz="2000" dirty="0" smtClean="0"/>
              <a:t> в одной таблице.</a:t>
            </a:r>
          </a:p>
          <a:p>
            <a:r>
              <a:rPr lang="ru-RU" sz="2000" dirty="0"/>
              <a:t>Вспомним, что всего имеет 8 типов функциональных элементов, каждый содержит по </a:t>
            </a:r>
            <a:r>
              <a:rPr lang="ru-RU" sz="2000"/>
              <a:t>4 </a:t>
            </a:r>
            <a:r>
              <a:rPr lang="ru-RU" sz="2000" smtClean="0"/>
              <a:t>альтернативы.</a:t>
            </a:r>
            <a:endParaRPr lang="ru-RU" sz="2000" dirty="0" smtClean="0"/>
          </a:p>
          <a:p>
            <a:r>
              <a:rPr lang="ru-RU" sz="2000" dirty="0"/>
              <a:t>При использовании метода целенаправленного выбора ФЭ потребовалось </a:t>
            </a:r>
            <a:r>
              <a:rPr lang="ru-RU" sz="2000" dirty="0" smtClean="0"/>
              <a:t>16 попыток. В </a:t>
            </a:r>
            <a:r>
              <a:rPr lang="ru-RU" sz="2000" dirty="0"/>
              <a:t>то время как при полном переборе нужно было выполнить </a:t>
            </a:r>
            <a:r>
              <a:rPr lang="ru-RU" sz="2000" dirty="0" smtClean="0"/>
              <a:t>4*4*4*4*</a:t>
            </a:r>
            <a:r>
              <a:rPr lang="ru-RU" sz="2000" dirty="0"/>
              <a:t> 4*4*4*4</a:t>
            </a:r>
            <a:r>
              <a:rPr lang="ru-RU" sz="2000" baseline="30000" dirty="0" smtClean="0"/>
              <a:t> </a:t>
            </a:r>
            <a:r>
              <a:rPr lang="ru-RU" sz="2000" dirty="0" smtClean="0"/>
              <a:t> </a:t>
            </a:r>
            <a:r>
              <a:rPr lang="ru-RU" sz="2000" dirty="0"/>
              <a:t>= 65536 попыток</a:t>
            </a: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1146485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75488" y="487771"/>
            <a:ext cx="10058400" cy="79238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Пример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75488" y="1645920"/>
            <a:ext cx="2724912" cy="9326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 smtClean="0"/>
              <a:t>Первый элемент множества в табличном виде</a:t>
            </a:r>
            <a:endParaRPr lang="ru-RU" sz="20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487771"/>
            <a:ext cx="8729980" cy="54299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r="50000" b="13808"/>
          <a:stretch/>
        </p:blipFill>
        <p:spPr>
          <a:xfrm>
            <a:off x="423023" y="3202724"/>
            <a:ext cx="2829842" cy="276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130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93776" y="414619"/>
            <a:ext cx="10058400" cy="79238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Пример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93776" y="1572768"/>
            <a:ext cx="2978268" cy="19202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 smtClean="0"/>
              <a:t>Как уже говорилось ранее, </a:t>
            </a:r>
            <a:r>
              <a:rPr lang="ru-RU" sz="2000" dirty="0"/>
              <a:t>заказчику </a:t>
            </a:r>
            <a:r>
              <a:rPr lang="ru-RU" sz="2000" dirty="0" smtClean="0"/>
              <a:t>нужен наиболее дешевый вариант. Выбираем это требование из списка и получаем приоритетную структуру проектируемого объекта.</a:t>
            </a:r>
            <a:endParaRPr lang="ru-RU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091" y="158242"/>
            <a:ext cx="7868992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403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Идеи</a:t>
            </a:r>
            <a:endParaRPr lang="ru-RU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24761" y="286603"/>
            <a:ext cx="2530919" cy="4962053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097280" y="1956816"/>
            <a:ext cx="6400800" cy="19202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Tx/>
              <a:buChar char="-"/>
            </a:pPr>
            <a:r>
              <a:rPr lang="ru-RU" sz="2800" dirty="0" smtClean="0"/>
              <a:t>Генетический алгоритм: приоритетность выбора рациональной структуры задается в начале и представляет собой фитнес-функцию (</a:t>
            </a:r>
            <a:r>
              <a:rPr lang="ru-RU" sz="2800" dirty="0" smtClean="0"/>
              <a:t>к</a:t>
            </a:r>
            <a:r>
              <a:rPr lang="ru-RU" sz="2800" dirty="0" smtClean="0"/>
              <a:t>оличественная характеристика, например, цена) </a:t>
            </a:r>
          </a:p>
          <a:p>
            <a:pPr marL="342900" indent="-342900">
              <a:buFontTx/>
              <a:buChar char="-"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643458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8293" y="1969791"/>
            <a:ext cx="5429107" cy="419548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	</a:t>
            </a:r>
            <a:r>
              <a:rPr lang="ru-RU" dirty="0"/>
              <a:t>Построить иерархическую структуру сложной системы (СС) любой природы с альтернативными вариантами каждого типа ФЭ на каждом иерархическом уровне;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 	</a:t>
            </a:r>
            <a:r>
              <a:rPr lang="ru-RU" dirty="0"/>
              <a:t> Построить множество Парето </a:t>
            </a:r>
            <a:r>
              <a:rPr lang="ru-RU" dirty="0" smtClean="0"/>
              <a:t>структур для СС</a:t>
            </a:r>
            <a:r>
              <a:rPr lang="ru-RU" dirty="0"/>
              <a:t>;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 	</a:t>
            </a:r>
            <a:r>
              <a:rPr lang="ru-RU" dirty="0"/>
              <a:t> Предложить </a:t>
            </a:r>
            <a:r>
              <a:rPr lang="ru-RU" dirty="0" smtClean="0"/>
              <a:t>структуру на </a:t>
            </a:r>
            <a:r>
              <a:rPr lang="ru-RU" dirty="0"/>
              <a:t>основании приоритетных требований, предъявляемых </a:t>
            </a:r>
            <a:r>
              <a:rPr lang="ru-RU" dirty="0" smtClean="0"/>
              <a:t>заказчиком к </a:t>
            </a:r>
            <a:r>
              <a:rPr lang="ru-RU" dirty="0"/>
              <a:t>СС в целом. </a:t>
            </a:r>
          </a:p>
        </p:txBody>
      </p:sp>
      <p:pic>
        <p:nvPicPr>
          <p:cNvPr id="3074" name="Picture 2" descr="Картинки по запросу neural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523" y="571500"/>
            <a:ext cx="66675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9744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Литература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="" xmlns:a16="http://schemas.microsoft.com/office/drawing/2014/main" id="{97D2523E-953C-4BD0-9A40-486A80C546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418735"/>
            <a:ext cx="9196347" cy="335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416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621DFAA-D804-4ED5-BE92-615818073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Дрон</a:t>
            </a:r>
            <a:endParaRPr lang="en-US" dirty="0"/>
          </a:p>
        </p:txBody>
      </p:sp>
      <p:pic>
        <p:nvPicPr>
          <p:cNvPr id="1026" name="Picture 2" descr="ÐÐ°ÑÑÐ¸Ð½ÐºÐ¸ Ð¿Ð¾ Ð·Ð°Ð¿ÑÐ¾ÑÑ Ð´ÑÐ¾Ð½">
            <a:extLst>
              <a:ext uri="{FF2B5EF4-FFF2-40B4-BE49-F238E27FC236}">
                <a16:creationId xmlns="" xmlns:a16="http://schemas.microsoft.com/office/drawing/2014/main" id="{13651B48-F4A2-40F9-B229-525E7198F6A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780" y="1926048"/>
            <a:ext cx="8892440" cy="4248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8790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65F0F692-7F20-4F20-815F-C42E49741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449" y="157449"/>
            <a:ext cx="7781108" cy="615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786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0228" y="1104899"/>
            <a:ext cx="596904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Структура данного проектируемого объекта состоит из </a:t>
            </a:r>
            <a:r>
              <a:rPr lang="ru-RU" sz="2000" i="1" dirty="0" err="1" smtClean="0"/>
              <a:t>m</a:t>
            </a:r>
            <a:r>
              <a:rPr lang="en-US" sz="2000" i="1" dirty="0" smtClean="0"/>
              <a:t> = </a:t>
            </a:r>
            <a:r>
              <a:rPr lang="ru-RU" sz="2000" i="1" dirty="0" smtClean="0"/>
              <a:t>4</a:t>
            </a:r>
            <a:r>
              <a:rPr lang="en-US" sz="2000" dirty="0" smtClean="0"/>
              <a:t> </a:t>
            </a:r>
            <a:r>
              <a:rPr lang="ru-RU" sz="2000" dirty="0" smtClean="0"/>
              <a:t>иерархических уровней: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 err="1" smtClean="0"/>
              <a:t>Имиджевая</a:t>
            </a:r>
            <a:r>
              <a:rPr lang="ru-RU" sz="2000" dirty="0" smtClean="0"/>
              <a:t> составляющая, состоит из 1 типа функционального элемента (ФЭ) </a:t>
            </a:r>
            <a:r>
              <a:rPr lang="mr-IN" sz="2000" dirty="0" smtClean="0"/>
              <a:t>–</a:t>
            </a:r>
            <a:r>
              <a:rPr lang="ru-RU" sz="2000" dirty="0" smtClean="0"/>
              <a:t> корпус </a:t>
            </a:r>
            <a:r>
              <a:rPr lang="en-US" sz="2000" dirty="0" smtClean="0"/>
              <a:t>[4 </a:t>
            </a:r>
            <a:r>
              <a:rPr lang="ru-RU" sz="2000" dirty="0" smtClean="0"/>
              <a:t>параметра</a:t>
            </a:r>
            <a:r>
              <a:rPr lang="en-US" sz="2000" dirty="0" smtClean="0"/>
              <a:t>]</a:t>
            </a:r>
            <a:endParaRPr lang="ru-RU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2000" dirty="0" smtClean="0"/>
              <a:t>Механика, представляет собой 2 типа ФЭ: двигатели</a:t>
            </a:r>
            <a:r>
              <a:rPr lang="en-US" sz="2000" dirty="0" smtClean="0"/>
              <a:t> [5 </a:t>
            </a:r>
            <a:r>
              <a:rPr lang="ru-RU" sz="2000" dirty="0" smtClean="0"/>
              <a:t>параметров</a:t>
            </a:r>
            <a:r>
              <a:rPr lang="en-US" sz="2000" dirty="0" smtClean="0"/>
              <a:t>]</a:t>
            </a:r>
            <a:r>
              <a:rPr lang="ru-RU" sz="2000" dirty="0" smtClean="0"/>
              <a:t> и пропеллеры</a:t>
            </a:r>
            <a:r>
              <a:rPr lang="en-US" sz="2000" dirty="0" smtClean="0"/>
              <a:t> </a:t>
            </a:r>
            <a:r>
              <a:rPr lang="en-US" sz="2000" dirty="0"/>
              <a:t>[4 </a:t>
            </a:r>
            <a:r>
              <a:rPr lang="ru-RU" sz="2000" dirty="0"/>
              <a:t>параметра</a:t>
            </a:r>
            <a:r>
              <a:rPr lang="en-US" sz="2000" dirty="0"/>
              <a:t>]</a:t>
            </a:r>
            <a:r>
              <a:rPr lang="ru-RU" sz="20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 smtClean="0"/>
              <a:t>Аппаратная составляющая, представляет собой 3 типа ФЭ: процессор</a:t>
            </a:r>
            <a:r>
              <a:rPr lang="en-US" sz="2000" dirty="0" smtClean="0"/>
              <a:t> [3 </a:t>
            </a:r>
            <a:r>
              <a:rPr lang="ru-RU" sz="2000" dirty="0"/>
              <a:t>параметра</a:t>
            </a:r>
            <a:r>
              <a:rPr lang="en-US" sz="2000" dirty="0"/>
              <a:t>]</a:t>
            </a:r>
            <a:r>
              <a:rPr lang="ru-RU" sz="2000" dirty="0" smtClean="0"/>
              <a:t>, датчик связи</a:t>
            </a:r>
            <a:r>
              <a:rPr lang="en-US" sz="2000" dirty="0" smtClean="0"/>
              <a:t> [2 </a:t>
            </a:r>
            <a:r>
              <a:rPr lang="ru-RU" sz="2000" dirty="0"/>
              <a:t>параметра</a:t>
            </a:r>
            <a:r>
              <a:rPr lang="en-US" sz="2000" dirty="0"/>
              <a:t>]</a:t>
            </a:r>
            <a:r>
              <a:rPr lang="ru-RU" sz="2000" dirty="0" smtClean="0"/>
              <a:t>, программное обеспечение</a:t>
            </a:r>
            <a:r>
              <a:rPr lang="en-US" sz="2000" dirty="0" smtClean="0"/>
              <a:t> </a:t>
            </a:r>
            <a:r>
              <a:rPr lang="en-US" sz="2000" dirty="0"/>
              <a:t>[4 </a:t>
            </a:r>
            <a:r>
              <a:rPr lang="ru-RU" sz="2000" dirty="0"/>
              <a:t>параметра</a:t>
            </a:r>
            <a:r>
              <a:rPr lang="en-US" sz="2000" dirty="0"/>
              <a:t>]</a:t>
            </a:r>
            <a:r>
              <a:rPr lang="ru-RU" sz="2000" dirty="0" smtClean="0"/>
              <a:t>, камера</a:t>
            </a:r>
            <a:r>
              <a:rPr lang="en-US" sz="2000" dirty="0"/>
              <a:t> </a:t>
            </a:r>
            <a:r>
              <a:rPr lang="en-US" sz="2000" dirty="0" smtClean="0"/>
              <a:t>[5 </a:t>
            </a:r>
            <a:r>
              <a:rPr lang="ru-RU" sz="2000" dirty="0" smtClean="0"/>
              <a:t>параметров</a:t>
            </a:r>
            <a:r>
              <a:rPr lang="en-US" sz="2000" dirty="0" smtClean="0"/>
              <a:t>].</a:t>
            </a:r>
            <a:endParaRPr lang="ru-RU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2000" dirty="0" smtClean="0"/>
              <a:t>Аккумулятор (он же является типом функционального элемента с </a:t>
            </a:r>
            <a:r>
              <a:rPr lang="en-US" sz="2000" dirty="0" smtClean="0"/>
              <a:t>5 </a:t>
            </a:r>
            <a:r>
              <a:rPr lang="ru-RU" sz="2000" dirty="0" smtClean="0"/>
              <a:t>параметрами)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5F0F692-7F20-4F20-815F-C42E49741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9274" y="1366973"/>
            <a:ext cx="4900340" cy="387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4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 smtClean="0"/>
              <a:t>Альтернативные варианты ФЭ</a:t>
            </a:r>
            <a:endParaRPr lang="ru-RU" sz="4400" dirty="0"/>
          </a:p>
        </p:txBody>
      </p:sp>
      <p:sp>
        <p:nvSpPr>
          <p:cNvPr id="6" name="Rectangle 5"/>
          <p:cNvSpPr/>
          <p:nvPr/>
        </p:nvSpPr>
        <p:spPr>
          <a:xfrm>
            <a:off x="9814881" y="4742022"/>
            <a:ext cx="603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ΜF</a:t>
            </a:r>
            <a:r>
              <a:rPr lang="ru-RU" baseline="-25000" dirty="0" smtClean="0"/>
              <a:t>1j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549" y="2631910"/>
            <a:ext cx="7746332" cy="211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59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 smtClean="0"/>
              <a:t>Альтернативные варианты ФЭ</a:t>
            </a:r>
            <a:endParaRPr lang="ru-RU" sz="4400" dirty="0"/>
          </a:p>
        </p:txBody>
      </p:sp>
      <p:sp>
        <p:nvSpPr>
          <p:cNvPr id="6" name="Rectangle 5"/>
          <p:cNvSpPr/>
          <p:nvPr/>
        </p:nvSpPr>
        <p:spPr>
          <a:xfrm>
            <a:off x="10237626" y="5588448"/>
            <a:ext cx="603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ΜF</a:t>
            </a:r>
            <a:r>
              <a:rPr lang="ru-RU" baseline="-25000" dirty="0"/>
              <a:t>2</a:t>
            </a:r>
            <a:r>
              <a:rPr lang="ru-RU" baseline="-25000" dirty="0" smtClean="0"/>
              <a:t>j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726" y="2210248"/>
            <a:ext cx="84709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00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 smtClean="0"/>
              <a:t>Альтернативные варианты ФЭ</a:t>
            </a:r>
            <a:endParaRPr lang="ru-RU" sz="4400" dirty="0"/>
          </a:p>
        </p:txBody>
      </p:sp>
      <p:sp>
        <p:nvSpPr>
          <p:cNvPr id="6" name="Rectangle 5"/>
          <p:cNvSpPr/>
          <p:nvPr/>
        </p:nvSpPr>
        <p:spPr>
          <a:xfrm>
            <a:off x="9340851" y="5857287"/>
            <a:ext cx="603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ΜF</a:t>
            </a:r>
            <a:r>
              <a:rPr lang="ru-RU" baseline="-25000" dirty="0" smtClean="0"/>
              <a:t>3j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74271"/>
          <a:stretch/>
        </p:blipFill>
        <p:spPr>
          <a:xfrm>
            <a:off x="2241551" y="4519290"/>
            <a:ext cx="7099300" cy="15226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b="60235"/>
          <a:stretch/>
        </p:blipFill>
        <p:spPr>
          <a:xfrm>
            <a:off x="2241551" y="1873717"/>
            <a:ext cx="7099300" cy="235337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241551" y="3873151"/>
            <a:ext cx="70993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mr-IN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505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 smtClean="0"/>
              <a:t>Альтернативные варианты ФЭ</a:t>
            </a:r>
            <a:endParaRPr lang="ru-RU" sz="4400" dirty="0"/>
          </a:p>
        </p:txBody>
      </p:sp>
      <p:sp>
        <p:nvSpPr>
          <p:cNvPr id="6" name="Rectangle 5"/>
          <p:cNvSpPr/>
          <p:nvPr/>
        </p:nvSpPr>
        <p:spPr>
          <a:xfrm>
            <a:off x="9408360" y="4480784"/>
            <a:ext cx="603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ΜF</a:t>
            </a:r>
            <a:r>
              <a:rPr lang="ru-RU" baseline="-25000" dirty="0" smtClean="0"/>
              <a:t>4j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460" y="2753584"/>
            <a:ext cx="70739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34898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5286</TotalTime>
  <Words>401</Words>
  <Application>Microsoft Macintosh PowerPoint</Application>
  <PresentationFormat>Widescreen</PresentationFormat>
  <Paragraphs>54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Calibri</vt:lpstr>
      <vt:lpstr>Calibri Light</vt:lpstr>
      <vt:lpstr>Mangal</vt:lpstr>
      <vt:lpstr>Arial</vt:lpstr>
      <vt:lpstr>Retrospect</vt:lpstr>
      <vt:lpstr>Системный анализ</vt:lpstr>
      <vt:lpstr>Задание</vt:lpstr>
      <vt:lpstr>Дрон</vt:lpstr>
      <vt:lpstr>PowerPoint Presentation</vt:lpstr>
      <vt:lpstr>PowerPoint Presentation</vt:lpstr>
      <vt:lpstr>Альтернативные варианты ФЭ</vt:lpstr>
      <vt:lpstr>Альтернативные варианты ФЭ</vt:lpstr>
      <vt:lpstr>Альтернативные варианты ФЭ</vt:lpstr>
      <vt:lpstr>Альтернативные варианты ФЭ</vt:lpstr>
      <vt:lpstr>Алгоритм</vt:lpstr>
      <vt:lpstr>Попытки</vt:lpstr>
      <vt:lpstr>Попытки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Идеи</vt:lpstr>
      <vt:lpstr>Литература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Валентин Мельничук</dc:creator>
  <cp:lastModifiedBy>Microsoft Office User</cp:lastModifiedBy>
  <cp:revision>103</cp:revision>
  <dcterms:created xsi:type="dcterms:W3CDTF">2013-07-15T20:25:18Z</dcterms:created>
  <dcterms:modified xsi:type="dcterms:W3CDTF">2018-04-04T08:15:19Z</dcterms:modified>
</cp:coreProperties>
</file>