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0"/>
  </p:notesMasterIdLst>
  <p:sldIdLst>
    <p:sldId id="256" r:id="rId2"/>
    <p:sldId id="301" r:id="rId3"/>
    <p:sldId id="257" r:id="rId4"/>
    <p:sldId id="285" r:id="rId5"/>
    <p:sldId id="287" r:id="rId6"/>
    <p:sldId id="302" r:id="rId7"/>
    <p:sldId id="265" r:id="rId8"/>
    <p:sldId id="284" r:id="rId9"/>
    <p:sldId id="296" r:id="rId10"/>
    <p:sldId id="260" r:id="rId11"/>
    <p:sldId id="288" r:id="rId12"/>
    <p:sldId id="289" r:id="rId13"/>
    <p:sldId id="290" r:id="rId14"/>
    <p:sldId id="293" r:id="rId15"/>
    <p:sldId id="303" r:id="rId16"/>
    <p:sldId id="291" r:id="rId17"/>
    <p:sldId id="292" r:id="rId18"/>
    <p:sldId id="294" r:id="rId19"/>
    <p:sldId id="305" r:id="rId20"/>
    <p:sldId id="295" r:id="rId21"/>
    <p:sldId id="306" r:id="rId22"/>
    <p:sldId id="308" r:id="rId23"/>
    <p:sldId id="307" r:id="rId24"/>
    <p:sldId id="360" r:id="rId25"/>
    <p:sldId id="361" r:id="rId26"/>
    <p:sldId id="378" r:id="rId27"/>
    <p:sldId id="371" r:id="rId28"/>
    <p:sldId id="373" r:id="rId29"/>
    <p:sldId id="309" r:id="rId30"/>
    <p:sldId id="311" r:id="rId31"/>
    <p:sldId id="312" r:id="rId32"/>
    <p:sldId id="313" r:id="rId33"/>
    <p:sldId id="314" r:id="rId34"/>
    <p:sldId id="315" r:id="rId35"/>
    <p:sldId id="316" r:id="rId36"/>
    <p:sldId id="319" r:id="rId37"/>
    <p:sldId id="321" r:id="rId38"/>
    <p:sldId id="322" r:id="rId39"/>
    <p:sldId id="320" r:id="rId40"/>
    <p:sldId id="336" r:id="rId41"/>
    <p:sldId id="335" r:id="rId42"/>
    <p:sldId id="300" r:id="rId43"/>
    <p:sldId id="261" r:id="rId44"/>
    <p:sldId id="323" r:id="rId45"/>
    <p:sldId id="327" r:id="rId46"/>
    <p:sldId id="324" r:id="rId47"/>
    <p:sldId id="328" r:id="rId48"/>
    <p:sldId id="326" r:id="rId49"/>
    <p:sldId id="329" r:id="rId50"/>
    <p:sldId id="298" r:id="rId51"/>
    <p:sldId id="330" r:id="rId52"/>
    <p:sldId id="331" r:id="rId53"/>
    <p:sldId id="332" r:id="rId54"/>
    <p:sldId id="333" r:id="rId55"/>
    <p:sldId id="334" r:id="rId56"/>
    <p:sldId id="338" r:id="rId57"/>
    <p:sldId id="337" r:id="rId58"/>
    <p:sldId id="358" r:id="rId59"/>
    <p:sldId id="359" r:id="rId60"/>
    <p:sldId id="441" r:id="rId61"/>
    <p:sldId id="299" r:id="rId62"/>
    <p:sldId id="263" r:id="rId63"/>
    <p:sldId id="318" r:id="rId64"/>
    <p:sldId id="297" r:id="rId65"/>
    <p:sldId id="258" r:id="rId66"/>
    <p:sldId id="259" r:id="rId67"/>
    <p:sldId id="268" r:id="rId68"/>
    <p:sldId id="269" r:id="rId69"/>
    <p:sldId id="270" r:id="rId70"/>
    <p:sldId id="273" r:id="rId71"/>
    <p:sldId id="310" r:id="rId72"/>
    <p:sldId id="274" r:id="rId73"/>
    <p:sldId id="275" r:id="rId74"/>
    <p:sldId id="276" r:id="rId75"/>
    <p:sldId id="277" r:id="rId76"/>
    <p:sldId id="278" r:id="rId77"/>
    <p:sldId id="283" r:id="rId78"/>
    <p:sldId id="282" r:id="rId79"/>
    <p:sldId id="280" r:id="rId80"/>
    <p:sldId id="286" r:id="rId81"/>
    <p:sldId id="266" r:id="rId82"/>
    <p:sldId id="339" r:id="rId83"/>
    <p:sldId id="417" r:id="rId84"/>
    <p:sldId id="418" r:id="rId85"/>
    <p:sldId id="419" r:id="rId86"/>
    <p:sldId id="356" r:id="rId87"/>
    <p:sldId id="341" r:id="rId88"/>
    <p:sldId id="343" r:id="rId89"/>
    <p:sldId id="342" r:id="rId90"/>
    <p:sldId id="344" r:id="rId91"/>
    <p:sldId id="345" r:id="rId92"/>
    <p:sldId id="442" r:id="rId93"/>
    <p:sldId id="346" r:id="rId94"/>
    <p:sldId id="347" r:id="rId95"/>
    <p:sldId id="348" r:id="rId96"/>
    <p:sldId id="350" r:id="rId97"/>
    <p:sldId id="352" r:id="rId98"/>
    <p:sldId id="354" r:id="rId99"/>
    <p:sldId id="355" r:id="rId100"/>
    <p:sldId id="353" r:id="rId101"/>
    <p:sldId id="364" r:id="rId102"/>
    <p:sldId id="374" r:id="rId103"/>
    <p:sldId id="446" r:id="rId104"/>
    <p:sldId id="351" r:id="rId105"/>
    <p:sldId id="340" r:id="rId106"/>
    <p:sldId id="357" r:id="rId107"/>
    <p:sldId id="367" r:id="rId108"/>
    <p:sldId id="368" r:id="rId109"/>
    <p:sldId id="369" r:id="rId110"/>
    <p:sldId id="370" r:id="rId111"/>
    <p:sldId id="443" r:id="rId112"/>
    <p:sldId id="362" r:id="rId113"/>
    <p:sldId id="363" r:id="rId114"/>
    <p:sldId id="365" r:id="rId115"/>
    <p:sldId id="379" r:id="rId116"/>
    <p:sldId id="380" r:id="rId117"/>
    <p:sldId id="382" r:id="rId118"/>
    <p:sldId id="381" r:id="rId119"/>
    <p:sldId id="383" r:id="rId120"/>
    <p:sldId id="384" r:id="rId121"/>
    <p:sldId id="387" r:id="rId122"/>
    <p:sldId id="385" r:id="rId123"/>
    <p:sldId id="388" r:id="rId124"/>
    <p:sldId id="389" r:id="rId125"/>
    <p:sldId id="390" r:id="rId126"/>
    <p:sldId id="391" r:id="rId127"/>
    <p:sldId id="392" r:id="rId128"/>
    <p:sldId id="393" r:id="rId129"/>
    <p:sldId id="394" r:id="rId130"/>
    <p:sldId id="402" r:id="rId131"/>
    <p:sldId id="395" r:id="rId132"/>
    <p:sldId id="396" r:id="rId133"/>
    <p:sldId id="397" r:id="rId134"/>
    <p:sldId id="400" r:id="rId135"/>
    <p:sldId id="399" r:id="rId136"/>
    <p:sldId id="398" r:id="rId137"/>
    <p:sldId id="403" r:id="rId138"/>
    <p:sldId id="404" r:id="rId139"/>
    <p:sldId id="405" r:id="rId140"/>
    <p:sldId id="407" r:id="rId141"/>
    <p:sldId id="421" r:id="rId142"/>
    <p:sldId id="401" r:id="rId143"/>
    <p:sldId id="376" r:id="rId144"/>
    <p:sldId id="377" r:id="rId145"/>
    <p:sldId id="416" r:id="rId146"/>
    <p:sldId id="408" r:id="rId147"/>
    <p:sldId id="411" r:id="rId148"/>
    <p:sldId id="412" r:id="rId149"/>
    <p:sldId id="413" r:id="rId150"/>
    <p:sldId id="414" r:id="rId151"/>
    <p:sldId id="415" r:id="rId152"/>
    <p:sldId id="422" r:id="rId153"/>
    <p:sldId id="409" r:id="rId154"/>
    <p:sldId id="420" r:id="rId155"/>
    <p:sldId id="447" r:id="rId156"/>
    <p:sldId id="448" r:id="rId157"/>
    <p:sldId id="433" r:id="rId158"/>
    <p:sldId id="375" r:id="rId159"/>
    <p:sldId id="423" r:id="rId160"/>
    <p:sldId id="424" r:id="rId161"/>
    <p:sldId id="425" r:id="rId162"/>
    <p:sldId id="426" r:id="rId163"/>
    <p:sldId id="427" r:id="rId164"/>
    <p:sldId id="428" r:id="rId165"/>
    <p:sldId id="429" r:id="rId166"/>
    <p:sldId id="430" r:id="rId167"/>
    <p:sldId id="432" r:id="rId168"/>
    <p:sldId id="431" r:id="rId169"/>
    <p:sldId id="434" r:id="rId170"/>
    <p:sldId id="435" r:id="rId171"/>
    <p:sldId id="450" r:id="rId172"/>
    <p:sldId id="451" r:id="rId173"/>
    <p:sldId id="452" r:id="rId174"/>
    <p:sldId id="436" r:id="rId175"/>
    <p:sldId id="449" r:id="rId176"/>
    <p:sldId id="437" r:id="rId177"/>
    <p:sldId id="439" r:id="rId178"/>
    <p:sldId id="438" r:id="rId179"/>
  </p:sldIdLst>
  <p:sldSz cx="9144000" cy="5715000" type="screen16x10"/>
  <p:notesSz cx="6858000" cy="9144000"/>
  <p:defaultTextStyle>
    <a:defPPr>
      <a:defRPr lang="zh-CN"/>
    </a:defPPr>
    <a:lvl1pPr marL="0" algn="l" defTabSz="713203" rtl="0" eaLnBrk="1" latinLnBrk="0" hangingPunct="1">
      <a:defRPr sz="1404" kern="1200">
        <a:solidFill>
          <a:schemeClr val="tx1"/>
        </a:solidFill>
        <a:latin typeface="+mn-lt"/>
        <a:ea typeface="+mn-ea"/>
        <a:cs typeface="+mn-cs"/>
      </a:defRPr>
    </a:lvl1pPr>
    <a:lvl2pPr marL="356602" algn="l" defTabSz="713203" rtl="0" eaLnBrk="1" latinLnBrk="0" hangingPunct="1">
      <a:defRPr sz="1404" kern="1200">
        <a:solidFill>
          <a:schemeClr val="tx1"/>
        </a:solidFill>
        <a:latin typeface="+mn-lt"/>
        <a:ea typeface="+mn-ea"/>
        <a:cs typeface="+mn-cs"/>
      </a:defRPr>
    </a:lvl2pPr>
    <a:lvl3pPr marL="713203" algn="l" defTabSz="713203" rtl="0" eaLnBrk="1" latinLnBrk="0" hangingPunct="1">
      <a:defRPr sz="1404" kern="1200">
        <a:solidFill>
          <a:schemeClr val="tx1"/>
        </a:solidFill>
        <a:latin typeface="+mn-lt"/>
        <a:ea typeface="+mn-ea"/>
        <a:cs typeface="+mn-cs"/>
      </a:defRPr>
    </a:lvl3pPr>
    <a:lvl4pPr marL="1069805" algn="l" defTabSz="713203" rtl="0" eaLnBrk="1" latinLnBrk="0" hangingPunct="1">
      <a:defRPr sz="1404" kern="1200">
        <a:solidFill>
          <a:schemeClr val="tx1"/>
        </a:solidFill>
        <a:latin typeface="+mn-lt"/>
        <a:ea typeface="+mn-ea"/>
        <a:cs typeface="+mn-cs"/>
      </a:defRPr>
    </a:lvl4pPr>
    <a:lvl5pPr marL="1426407" algn="l" defTabSz="713203" rtl="0" eaLnBrk="1" latinLnBrk="0" hangingPunct="1">
      <a:defRPr sz="1404" kern="1200">
        <a:solidFill>
          <a:schemeClr val="tx1"/>
        </a:solidFill>
        <a:latin typeface="+mn-lt"/>
        <a:ea typeface="+mn-ea"/>
        <a:cs typeface="+mn-cs"/>
      </a:defRPr>
    </a:lvl5pPr>
    <a:lvl6pPr marL="1783009" algn="l" defTabSz="713203" rtl="0" eaLnBrk="1" latinLnBrk="0" hangingPunct="1">
      <a:defRPr sz="1404" kern="1200">
        <a:solidFill>
          <a:schemeClr val="tx1"/>
        </a:solidFill>
        <a:latin typeface="+mn-lt"/>
        <a:ea typeface="+mn-ea"/>
        <a:cs typeface="+mn-cs"/>
      </a:defRPr>
    </a:lvl6pPr>
    <a:lvl7pPr marL="2139610" algn="l" defTabSz="713203" rtl="0" eaLnBrk="1" latinLnBrk="0" hangingPunct="1">
      <a:defRPr sz="1404" kern="1200">
        <a:solidFill>
          <a:schemeClr val="tx1"/>
        </a:solidFill>
        <a:latin typeface="+mn-lt"/>
        <a:ea typeface="+mn-ea"/>
        <a:cs typeface="+mn-cs"/>
      </a:defRPr>
    </a:lvl7pPr>
    <a:lvl8pPr marL="2496212" algn="l" defTabSz="713203" rtl="0" eaLnBrk="1" latinLnBrk="0" hangingPunct="1">
      <a:defRPr sz="1404" kern="1200">
        <a:solidFill>
          <a:schemeClr val="tx1"/>
        </a:solidFill>
        <a:latin typeface="+mn-lt"/>
        <a:ea typeface="+mn-ea"/>
        <a:cs typeface="+mn-cs"/>
      </a:defRPr>
    </a:lvl8pPr>
    <a:lvl9pPr marL="2852814" algn="l" defTabSz="713203"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BE75A5B7-E1F4-4883-A993-FB7ABEF9A73F}">
          <p14:sldIdLst>
            <p14:sldId id="256"/>
            <p14:sldId id="301"/>
            <p14:sldId id="257"/>
            <p14:sldId id="285"/>
            <p14:sldId id="287"/>
            <p14:sldId id="302"/>
          </p14:sldIdLst>
        </p14:section>
        <p14:section name="New features" id="{6D214B4C-AB45-4D64-88AA-64FCB197AD6F}">
          <p14:sldIdLst>
            <p14:sldId id="265"/>
            <p14:sldId id="284"/>
          </p14:sldIdLst>
        </p14:section>
        <p14:section name="New features &gt; rvalue reference" id="{D5F6B49A-5575-4BB8-9B93-2CB1EA85BFEC}">
          <p14:sldIdLst>
            <p14:sldId id="296"/>
            <p14:sldId id="260"/>
            <p14:sldId id="288"/>
            <p14:sldId id="289"/>
            <p14:sldId id="290"/>
            <p14:sldId id="293"/>
            <p14:sldId id="303"/>
            <p14:sldId id="291"/>
            <p14:sldId id="292"/>
            <p14:sldId id="294"/>
            <p14:sldId id="305"/>
            <p14:sldId id="295"/>
            <p14:sldId id="306"/>
            <p14:sldId id="308"/>
            <p14:sldId id="307"/>
            <p14:sldId id="360"/>
            <p14:sldId id="361"/>
            <p14:sldId id="378"/>
            <p14:sldId id="371"/>
            <p14:sldId id="373"/>
            <p14:sldId id="309"/>
            <p14:sldId id="311"/>
            <p14:sldId id="312"/>
            <p14:sldId id="313"/>
            <p14:sldId id="314"/>
            <p14:sldId id="315"/>
            <p14:sldId id="316"/>
            <p14:sldId id="319"/>
            <p14:sldId id="321"/>
            <p14:sldId id="322"/>
            <p14:sldId id="320"/>
            <p14:sldId id="336"/>
            <p14:sldId id="335"/>
          </p14:sldIdLst>
        </p14:section>
        <p14:section name="New features &gt; variadic template" id="{19750161-A06C-4522-986F-2A79943A0165}">
          <p14:sldIdLst>
            <p14:sldId id="300"/>
            <p14:sldId id="261"/>
            <p14:sldId id="323"/>
            <p14:sldId id="327"/>
            <p14:sldId id="324"/>
            <p14:sldId id="328"/>
            <p14:sldId id="326"/>
            <p14:sldId id="329"/>
          </p14:sldIdLst>
        </p14:section>
        <p14:section name="New features &gt; lambda" id="{A86BD7FB-6416-4F68-A460-4CB0A1690914}">
          <p14:sldIdLst>
            <p14:sldId id="298"/>
            <p14:sldId id="330"/>
            <p14:sldId id="331"/>
            <p14:sldId id="332"/>
            <p14:sldId id="333"/>
            <p14:sldId id="334"/>
            <p14:sldId id="338"/>
            <p14:sldId id="337"/>
            <p14:sldId id="358"/>
            <p14:sldId id="359"/>
            <p14:sldId id="441"/>
          </p14:sldIdLst>
        </p14:section>
        <p14:section name="New features &gt; memory model" id="{210E118F-7658-4BAB-AEC2-BBD655D9C36C}">
          <p14:sldIdLst>
            <p14:sldId id="299"/>
            <p14:sldId id="263"/>
            <p14:sldId id="318"/>
          </p14:sldIdLst>
        </p14:section>
        <p14:section name="New features &gt; miscellaneous" id="{889DCCDF-1063-4005-AB3F-428E473111A1}">
          <p14:sldIdLst>
            <p14:sldId id="297"/>
            <p14:sldId id="258"/>
            <p14:sldId id="259"/>
            <p14:sldId id="268"/>
            <p14:sldId id="269"/>
            <p14:sldId id="270"/>
            <p14:sldId id="273"/>
            <p14:sldId id="310"/>
            <p14:sldId id="274"/>
            <p14:sldId id="275"/>
            <p14:sldId id="276"/>
            <p14:sldId id="277"/>
            <p14:sldId id="278"/>
            <p14:sldId id="283"/>
            <p14:sldId id="282"/>
            <p14:sldId id="280"/>
            <p14:sldId id="286"/>
          </p14:sldIdLst>
        </p14:section>
        <p14:section name="Good practices" id="{EF9947D1-81BB-45E5-8149-679CB3D04FCD}">
          <p14:sldIdLst>
            <p14:sldId id="266"/>
            <p14:sldId id="339"/>
            <p14:sldId id="417"/>
            <p14:sldId id="418"/>
            <p14:sldId id="419"/>
          </p14:sldIdLst>
        </p14:section>
        <p14:section name="Good practices &gt; type safety" id="{07FA94DB-F33C-4158-8D48-CEB4A344B4D7}">
          <p14:sldIdLst>
            <p14:sldId id="356"/>
            <p14:sldId id="341"/>
            <p14:sldId id="343"/>
            <p14:sldId id="342"/>
            <p14:sldId id="344"/>
            <p14:sldId id="345"/>
            <p14:sldId id="442"/>
            <p14:sldId id="346"/>
            <p14:sldId id="347"/>
            <p14:sldId id="348"/>
            <p14:sldId id="350"/>
            <p14:sldId id="352"/>
            <p14:sldId id="354"/>
            <p14:sldId id="355"/>
            <p14:sldId id="353"/>
            <p14:sldId id="364"/>
            <p14:sldId id="374"/>
            <p14:sldId id="446"/>
            <p14:sldId id="351"/>
          </p14:sldIdLst>
        </p14:section>
        <p14:section name="Good practice &gt; bound safety" id="{0D0FBFD1-6375-499E-A267-4D0407122668}">
          <p14:sldIdLst>
            <p14:sldId id="340"/>
            <p14:sldId id="357"/>
            <p14:sldId id="367"/>
            <p14:sldId id="368"/>
            <p14:sldId id="369"/>
            <p14:sldId id="370"/>
            <p14:sldId id="443"/>
          </p14:sldIdLst>
        </p14:section>
        <p14:section name="Good practice &gt; lifetime safety" id="{E2DEE810-0F4D-403B-B7F7-468AE95375D0}">
          <p14:sldIdLst>
            <p14:sldId id="362"/>
            <p14:sldId id="363"/>
            <p14:sldId id="365"/>
            <p14:sldId id="379"/>
            <p14:sldId id="380"/>
            <p14:sldId id="382"/>
            <p14:sldId id="381"/>
            <p14:sldId id="383"/>
            <p14:sldId id="384"/>
            <p14:sldId id="387"/>
            <p14:sldId id="385"/>
            <p14:sldId id="388"/>
            <p14:sldId id="389"/>
            <p14:sldId id="390"/>
            <p14:sldId id="391"/>
            <p14:sldId id="392"/>
            <p14:sldId id="393"/>
            <p14:sldId id="394"/>
            <p14:sldId id="402"/>
            <p14:sldId id="395"/>
            <p14:sldId id="396"/>
            <p14:sldId id="397"/>
            <p14:sldId id="400"/>
            <p14:sldId id="399"/>
            <p14:sldId id="398"/>
            <p14:sldId id="403"/>
            <p14:sldId id="404"/>
            <p14:sldId id="405"/>
            <p14:sldId id="407"/>
            <p14:sldId id="421"/>
            <p14:sldId id="401"/>
          </p14:sldIdLst>
        </p14:section>
        <p14:section name="Good practice &gt; exception safety" id="{C2A72401-61E7-4973-AA3E-6EACF882835A}">
          <p14:sldIdLst>
            <p14:sldId id="376"/>
            <p14:sldId id="377"/>
            <p14:sldId id="416"/>
            <p14:sldId id="408"/>
            <p14:sldId id="411"/>
            <p14:sldId id="412"/>
            <p14:sldId id="413"/>
            <p14:sldId id="414"/>
            <p14:sldId id="415"/>
            <p14:sldId id="422"/>
            <p14:sldId id="409"/>
            <p14:sldId id="420"/>
            <p14:sldId id="447"/>
            <p14:sldId id="448"/>
          </p14:sldIdLst>
        </p14:section>
        <p14:section name="Good practice &gt; example group" id="{405C87B2-2E26-48A6-97F1-FBCCB923CABC}">
          <p14:sldIdLst>
            <p14:sldId id="433"/>
            <p14:sldId id="375"/>
            <p14:sldId id="423"/>
            <p14:sldId id="424"/>
            <p14:sldId id="425"/>
            <p14:sldId id="426"/>
            <p14:sldId id="427"/>
            <p14:sldId id="428"/>
            <p14:sldId id="429"/>
            <p14:sldId id="430"/>
            <p14:sldId id="432"/>
            <p14:sldId id="431"/>
          </p14:sldIdLst>
        </p14:section>
        <p14:section name="Good practice &gt; efficiency" id="{48443F2C-F793-43EE-B4B0-4DDB5B172CD2}">
          <p14:sldIdLst>
            <p14:sldId id="434"/>
            <p14:sldId id="435"/>
            <p14:sldId id="450"/>
            <p14:sldId id="451"/>
            <p14:sldId id="452"/>
            <p14:sldId id="436"/>
            <p14:sldId id="449"/>
            <p14:sldId id="437"/>
          </p14:sldIdLst>
        </p14:section>
        <p14:section name="End" id="{2E9A3C89-982E-4E4C-9D12-4A1728391E5D}">
          <p14:sldIdLst>
            <p14:sldId id="439"/>
            <p14:sldId id="4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2826"/>
    <a:srgbClr val="642516"/>
    <a:srgbClr val="145746"/>
    <a:srgbClr val="1B413E"/>
    <a:srgbClr val="273F59"/>
    <a:srgbClr val="222A35"/>
    <a:srgbClr val="3A2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1" autoAdjust="0"/>
    <p:restoredTop sz="74413" autoAdjust="0"/>
  </p:normalViewPr>
  <p:slideViewPr>
    <p:cSldViewPr snapToGrid="0">
      <p:cViewPr varScale="1">
        <p:scale>
          <a:sx n="65" d="100"/>
          <a:sy n="65" d="100"/>
        </p:scale>
        <p:origin x="1086" y="66"/>
      </p:cViewPr>
      <p:guideLst/>
    </p:cSldViewPr>
  </p:slideViewPr>
  <p:outlineViewPr>
    <p:cViewPr>
      <p:scale>
        <a:sx n="33" d="100"/>
        <a:sy n="33" d="100"/>
      </p:scale>
      <p:origin x="0" y="-64062"/>
    </p:cViewPr>
  </p:outlineViewPr>
  <p:notesTextViewPr>
    <p:cViewPr>
      <p:scale>
        <a:sx n="1" d="1"/>
        <a:sy n="1" d="1"/>
      </p:scale>
      <p:origin x="0" y="0"/>
    </p:cViewPr>
  </p:notesTextViewPr>
  <p:sorterViewPr>
    <p:cViewPr>
      <p:scale>
        <a:sx n="100" d="100"/>
        <a:sy n="100" d="100"/>
      </p:scale>
      <p:origin x="0" y="-15600"/>
    </p:cViewPr>
  </p:sorterViewPr>
  <p:notesViewPr>
    <p:cSldViewPr snapToGrid="0">
      <p:cViewPr varScale="1">
        <p:scale>
          <a:sx n="56" d="100"/>
          <a:sy n="56" d="100"/>
        </p:scale>
        <p:origin x="2532"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1A8DE-719A-4A62-9F0B-E5287A3FB9E2}" type="datetimeFigureOut">
              <a:rPr lang="zh-CN" altLang="en-US" smtClean="0"/>
              <a:t>2016/4/21</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65CDF-AE45-4035-83BB-4FF82824589C}" type="slidenum">
              <a:rPr lang="zh-CN" altLang="en-US" smtClean="0"/>
              <a:t>‹#›</a:t>
            </a:fld>
            <a:endParaRPr lang="zh-CN" altLang="en-US"/>
          </a:p>
        </p:txBody>
      </p:sp>
    </p:spTree>
    <p:extLst>
      <p:ext uri="{BB962C8B-B14F-4D97-AF65-F5344CB8AC3E}">
        <p14:creationId xmlns:p14="http://schemas.microsoft.com/office/powerpoint/2010/main" val="2797892892"/>
      </p:ext>
    </p:extLst>
  </p:cSld>
  <p:clrMap bg1="lt1" tx1="dk1" bg2="lt2" tx2="dk2" accent1="accent1" accent2="accent2" accent3="accent3" accent4="accent4" accent5="accent5" accent6="accent6" hlink="hlink" folHlink="folHlink"/>
  <p:notesStyle>
    <a:lvl1pPr marL="0" algn="l" defTabSz="713203" rtl="0" eaLnBrk="1" latinLnBrk="0" hangingPunct="1">
      <a:defRPr sz="936" kern="1200">
        <a:solidFill>
          <a:schemeClr val="tx1"/>
        </a:solidFill>
        <a:latin typeface="+mn-lt"/>
        <a:ea typeface="+mn-ea"/>
        <a:cs typeface="+mn-cs"/>
      </a:defRPr>
    </a:lvl1pPr>
    <a:lvl2pPr marL="356602" algn="l" defTabSz="713203" rtl="0" eaLnBrk="1" latinLnBrk="0" hangingPunct="1">
      <a:defRPr sz="936" kern="1200">
        <a:solidFill>
          <a:schemeClr val="tx1"/>
        </a:solidFill>
        <a:latin typeface="+mn-lt"/>
        <a:ea typeface="+mn-ea"/>
        <a:cs typeface="+mn-cs"/>
      </a:defRPr>
    </a:lvl2pPr>
    <a:lvl3pPr marL="713203" algn="l" defTabSz="713203" rtl="0" eaLnBrk="1" latinLnBrk="0" hangingPunct="1">
      <a:defRPr sz="936" kern="1200">
        <a:solidFill>
          <a:schemeClr val="tx1"/>
        </a:solidFill>
        <a:latin typeface="+mn-lt"/>
        <a:ea typeface="+mn-ea"/>
        <a:cs typeface="+mn-cs"/>
      </a:defRPr>
    </a:lvl3pPr>
    <a:lvl4pPr marL="1069805" algn="l" defTabSz="713203" rtl="0" eaLnBrk="1" latinLnBrk="0" hangingPunct="1">
      <a:defRPr sz="936" kern="1200">
        <a:solidFill>
          <a:schemeClr val="tx1"/>
        </a:solidFill>
        <a:latin typeface="+mn-lt"/>
        <a:ea typeface="+mn-ea"/>
        <a:cs typeface="+mn-cs"/>
      </a:defRPr>
    </a:lvl4pPr>
    <a:lvl5pPr marL="1426407" algn="l" defTabSz="713203" rtl="0" eaLnBrk="1" latinLnBrk="0" hangingPunct="1">
      <a:defRPr sz="936" kern="1200">
        <a:solidFill>
          <a:schemeClr val="tx1"/>
        </a:solidFill>
        <a:latin typeface="+mn-lt"/>
        <a:ea typeface="+mn-ea"/>
        <a:cs typeface="+mn-cs"/>
      </a:defRPr>
    </a:lvl5pPr>
    <a:lvl6pPr marL="1783009" algn="l" defTabSz="713203" rtl="0" eaLnBrk="1" latinLnBrk="0" hangingPunct="1">
      <a:defRPr sz="936" kern="1200">
        <a:solidFill>
          <a:schemeClr val="tx1"/>
        </a:solidFill>
        <a:latin typeface="+mn-lt"/>
        <a:ea typeface="+mn-ea"/>
        <a:cs typeface="+mn-cs"/>
      </a:defRPr>
    </a:lvl6pPr>
    <a:lvl7pPr marL="2139610" algn="l" defTabSz="713203" rtl="0" eaLnBrk="1" latinLnBrk="0" hangingPunct="1">
      <a:defRPr sz="936" kern="1200">
        <a:solidFill>
          <a:schemeClr val="tx1"/>
        </a:solidFill>
        <a:latin typeface="+mn-lt"/>
        <a:ea typeface="+mn-ea"/>
        <a:cs typeface="+mn-cs"/>
      </a:defRPr>
    </a:lvl7pPr>
    <a:lvl8pPr marL="2496212" algn="l" defTabSz="713203" rtl="0" eaLnBrk="1" latinLnBrk="0" hangingPunct="1">
      <a:defRPr sz="936" kern="1200">
        <a:solidFill>
          <a:schemeClr val="tx1"/>
        </a:solidFill>
        <a:latin typeface="+mn-lt"/>
        <a:ea typeface="+mn-ea"/>
        <a:cs typeface="+mn-cs"/>
      </a:defRPr>
    </a:lvl8pPr>
    <a:lvl9pPr marL="2852814" algn="l" defTabSz="713203"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4</a:t>
            </a:fld>
            <a:endParaRPr lang="zh-CN" altLang="en-US"/>
          </a:p>
        </p:txBody>
      </p:sp>
    </p:spTree>
    <p:extLst>
      <p:ext uri="{BB962C8B-B14F-4D97-AF65-F5344CB8AC3E}">
        <p14:creationId xmlns:p14="http://schemas.microsoft.com/office/powerpoint/2010/main" val="2457227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16</a:t>
            </a:fld>
            <a:endParaRPr lang="zh-CN" altLang="en-US"/>
          </a:p>
        </p:txBody>
      </p:sp>
    </p:spTree>
    <p:extLst>
      <p:ext uri="{BB962C8B-B14F-4D97-AF65-F5344CB8AC3E}">
        <p14:creationId xmlns:p14="http://schemas.microsoft.com/office/powerpoint/2010/main" val="14809379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134</a:t>
            </a:fld>
            <a:endParaRPr lang="zh-CN" altLang="en-US"/>
          </a:p>
        </p:txBody>
      </p:sp>
    </p:spTree>
    <p:extLst>
      <p:ext uri="{BB962C8B-B14F-4D97-AF65-F5344CB8AC3E}">
        <p14:creationId xmlns:p14="http://schemas.microsoft.com/office/powerpoint/2010/main" val="23260449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135</a:t>
            </a:fld>
            <a:endParaRPr lang="zh-CN" altLang="en-US"/>
          </a:p>
        </p:txBody>
      </p:sp>
    </p:spTree>
    <p:extLst>
      <p:ext uri="{BB962C8B-B14F-4D97-AF65-F5344CB8AC3E}">
        <p14:creationId xmlns:p14="http://schemas.microsoft.com/office/powerpoint/2010/main" val="9307861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136</a:t>
            </a:fld>
            <a:endParaRPr lang="zh-CN" altLang="en-US"/>
          </a:p>
        </p:txBody>
      </p:sp>
    </p:spTree>
    <p:extLst>
      <p:ext uri="{BB962C8B-B14F-4D97-AF65-F5344CB8AC3E}">
        <p14:creationId xmlns:p14="http://schemas.microsoft.com/office/powerpoint/2010/main" val="764037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137</a:t>
            </a:fld>
            <a:endParaRPr lang="zh-CN" altLang="en-US"/>
          </a:p>
        </p:txBody>
      </p:sp>
    </p:spTree>
    <p:extLst>
      <p:ext uri="{BB962C8B-B14F-4D97-AF65-F5344CB8AC3E}">
        <p14:creationId xmlns:p14="http://schemas.microsoft.com/office/powerpoint/2010/main" val="24407217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138</a:t>
            </a:fld>
            <a:endParaRPr lang="zh-CN" altLang="en-US"/>
          </a:p>
        </p:txBody>
      </p:sp>
    </p:spTree>
    <p:extLst>
      <p:ext uri="{BB962C8B-B14F-4D97-AF65-F5344CB8AC3E}">
        <p14:creationId xmlns:p14="http://schemas.microsoft.com/office/powerpoint/2010/main" val="36398719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139</a:t>
            </a:fld>
            <a:endParaRPr lang="zh-CN" altLang="en-US"/>
          </a:p>
        </p:txBody>
      </p:sp>
    </p:spTree>
    <p:extLst>
      <p:ext uri="{BB962C8B-B14F-4D97-AF65-F5344CB8AC3E}">
        <p14:creationId xmlns:p14="http://schemas.microsoft.com/office/powerpoint/2010/main" val="2413903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140</a:t>
            </a:fld>
            <a:endParaRPr lang="zh-CN" altLang="en-US"/>
          </a:p>
        </p:txBody>
      </p:sp>
    </p:spTree>
    <p:extLst>
      <p:ext uri="{BB962C8B-B14F-4D97-AF65-F5344CB8AC3E}">
        <p14:creationId xmlns:p14="http://schemas.microsoft.com/office/powerpoint/2010/main" val="846823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141</a:t>
            </a:fld>
            <a:endParaRPr lang="zh-CN" altLang="en-US"/>
          </a:p>
        </p:txBody>
      </p:sp>
    </p:spTree>
    <p:extLst>
      <p:ext uri="{BB962C8B-B14F-4D97-AF65-F5344CB8AC3E}">
        <p14:creationId xmlns:p14="http://schemas.microsoft.com/office/powerpoint/2010/main" val="15579842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142</a:t>
            </a:fld>
            <a:endParaRPr lang="zh-CN" altLang="en-US"/>
          </a:p>
        </p:txBody>
      </p:sp>
    </p:spTree>
    <p:extLst>
      <p:ext uri="{BB962C8B-B14F-4D97-AF65-F5344CB8AC3E}">
        <p14:creationId xmlns:p14="http://schemas.microsoft.com/office/powerpoint/2010/main" val="33365615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143</a:t>
            </a:fld>
            <a:endParaRPr lang="zh-CN" altLang="en-US"/>
          </a:p>
        </p:txBody>
      </p:sp>
    </p:spTree>
    <p:extLst>
      <p:ext uri="{BB962C8B-B14F-4D97-AF65-F5344CB8AC3E}">
        <p14:creationId xmlns:p14="http://schemas.microsoft.com/office/powerpoint/2010/main" val="189020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17</a:t>
            </a:fld>
            <a:endParaRPr lang="zh-CN" altLang="en-US"/>
          </a:p>
        </p:txBody>
      </p:sp>
    </p:spTree>
    <p:extLst>
      <p:ext uri="{BB962C8B-B14F-4D97-AF65-F5344CB8AC3E}">
        <p14:creationId xmlns:p14="http://schemas.microsoft.com/office/powerpoint/2010/main" val="29262365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144</a:t>
            </a:fld>
            <a:endParaRPr lang="zh-CN" altLang="en-US"/>
          </a:p>
        </p:txBody>
      </p:sp>
    </p:spTree>
    <p:extLst>
      <p:ext uri="{BB962C8B-B14F-4D97-AF65-F5344CB8AC3E}">
        <p14:creationId xmlns:p14="http://schemas.microsoft.com/office/powerpoint/2010/main" val="24542366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145</a:t>
            </a:fld>
            <a:endParaRPr lang="zh-CN" altLang="en-US"/>
          </a:p>
        </p:txBody>
      </p:sp>
    </p:spTree>
    <p:extLst>
      <p:ext uri="{BB962C8B-B14F-4D97-AF65-F5344CB8AC3E}">
        <p14:creationId xmlns:p14="http://schemas.microsoft.com/office/powerpoint/2010/main" val="170245580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146</a:t>
            </a:fld>
            <a:endParaRPr lang="zh-CN" altLang="en-US"/>
          </a:p>
        </p:txBody>
      </p:sp>
    </p:spTree>
    <p:extLst>
      <p:ext uri="{BB962C8B-B14F-4D97-AF65-F5344CB8AC3E}">
        <p14:creationId xmlns:p14="http://schemas.microsoft.com/office/powerpoint/2010/main" val="1330221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来找</a:t>
            </a:r>
            <a:r>
              <a:rPr lang="en-US" altLang="zh-CN" dirty="0" smtClean="0"/>
              <a:t>bug</a:t>
            </a:r>
            <a:r>
              <a:rPr lang="zh-CN" altLang="en-US" dirty="0" smtClean="0"/>
              <a:t>吧</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147</a:t>
            </a:fld>
            <a:endParaRPr lang="zh-CN" altLang="en-US"/>
          </a:p>
        </p:txBody>
      </p:sp>
    </p:spTree>
    <p:extLst>
      <p:ext uri="{BB962C8B-B14F-4D97-AF65-F5344CB8AC3E}">
        <p14:creationId xmlns:p14="http://schemas.microsoft.com/office/powerpoint/2010/main" val="107339747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scope guard</a:t>
            </a:r>
            <a:r>
              <a:rPr lang="zh-CN" altLang="en-US" dirty="0" smtClean="0"/>
              <a:t>的理念可用于任何需要成对出现的操作上，最典型的就是</a:t>
            </a:r>
            <a:r>
              <a:rPr lang="en-US" altLang="zh-CN" dirty="0" err="1" smtClean="0"/>
              <a:t>lock_guard</a:t>
            </a:r>
            <a:r>
              <a:rPr lang="zh-CN" altLang="en-US" dirty="0" smtClean="0"/>
              <a:t>。</a:t>
            </a:r>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148</a:t>
            </a:fld>
            <a:endParaRPr lang="zh-CN" altLang="en-US"/>
          </a:p>
        </p:txBody>
      </p:sp>
    </p:spTree>
    <p:extLst>
      <p:ext uri="{BB962C8B-B14F-4D97-AF65-F5344CB8AC3E}">
        <p14:creationId xmlns:p14="http://schemas.microsoft.com/office/powerpoint/2010/main" val="13049203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149</a:t>
            </a:fld>
            <a:endParaRPr lang="zh-CN" altLang="en-US"/>
          </a:p>
        </p:txBody>
      </p:sp>
    </p:spTree>
    <p:extLst>
      <p:ext uri="{BB962C8B-B14F-4D97-AF65-F5344CB8AC3E}">
        <p14:creationId xmlns:p14="http://schemas.microsoft.com/office/powerpoint/2010/main" val="74157543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150</a:t>
            </a:fld>
            <a:endParaRPr lang="zh-CN" altLang="en-US"/>
          </a:p>
        </p:txBody>
      </p:sp>
    </p:spTree>
    <p:extLst>
      <p:ext uri="{BB962C8B-B14F-4D97-AF65-F5344CB8AC3E}">
        <p14:creationId xmlns:p14="http://schemas.microsoft.com/office/powerpoint/2010/main" val="616463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更好的做法是，参数直接传进来</a:t>
            </a:r>
            <a:r>
              <a:rPr lang="en-US" altLang="zh-CN" dirty="0" err="1" smtClean="0"/>
              <a:t>unique_ptr</a:t>
            </a:r>
            <a:r>
              <a:rPr lang="zh-CN" altLang="en-US" dirty="0" smtClean="0"/>
              <a:t>，</a:t>
            </a:r>
            <a:r>
              <a:rPr lang="en-US" altLang="zh-CN" dirty="0" smtClean="0"/>
              <a:t>Create</a:t>
            </a:r>
            <a:r>
              <a:rPr lang="zh-CN" altLang="en-US" dirty="0" smtClean="0"/>
              <a:t>函数直接返回</a:t>
            </a:r>
            <a:r>
              <a:rPr lang="en-US" altLang="zh-CN" dirty="0" err="1" smtClean="0"/>
              <a:t>unique_ptr</a:t>
            </a:r>
            <a:r>
              <a:rPr lang="en-US" altLang="zh-CN" dirty="0" smtClean="0"/>
              <a:t>&lt;IP, </a:t>
            </a:r>
            <a:r>
              <a:rPr lang="en-US" altLang="zh-CN" dirty="0" err="1" smtClean="0"/>
              <a:t>PDeleter</a:t>
            </a:r>
            <a:r>
              <a:rPr lang="en-US" altLang="zh-CN" dirty="0" smtClean="0"/>
              <a:t>&gt;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151</a:t>
            </a:fld>
            <a:endParaRPr lang="zh-CN" altLang="en-US"/>
          </a:p>
        </p:txBody>
      </p:sp>
    </p:spTree>
    <p:extLst>
      <p:ext uri="{BB962C8B-B14F-4D97-AF65-F5344CB8AC3E}">
        <p14:creationId xmlns:p14="http://schemas.microsoft.com/office/powerpoint/2010/main" val="185897233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152</a:t>
            </a:fld>
            <a:endParaRPr lang="zh-CN" altLang="en-US"/>
          </a:p>
        </p:txBody>
      </p:sp>
    </p:spTree>
    <p:extLst>
      <p:ext uri="{BB962C8B-B14F-4D97-AF65-F5344CB8AC3E}">
        <p14:creationId xmlns:p14="http://schemas.microsoft.com/office/powerpoint/2010/main" val="333420438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153</a:t>
            </a:fld>
            <a:endParaRPr lang="zh-CN" altLang="en-US"/>
          </a:p>
        </p:txBody>
      </p:sp>
    </p:spTree>
    <p:extLst>
      <p:ext uri="{BB962C8B-B14F-4D97-AF65-F5344CB8AC3E}">
        <p14:creationId xmlns:p14="http://schemas.microsoft.com/office/powerpoint/2010/main" val="282629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18</a:t>
            </a:fld>
            <a:endParaRPr lang="zh-CN" altLang="en-US"/>
          </a:p>
        </p:txBody>
      </p:sp>
    </p:spTree>
    <p:extLst>
      <p:ext uri="{BB962C8B-B14F-4D97-AF65-F5344CB8AC3E}">
        <p14:creationId xmlns:p14="http://schemas.microsoft.com/office/powerpoint/2010/main" val="48928828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154</a:t>
            </a:fld>
            <a:endParaRPr lang="zh-CN" altLang="en-US"/>
          </a:p>
        </p:txBody>
      </p:sp>
    </p:spTree>
    <p:extLst>
      <p:ext uri="{BB962C8B-B14F-4D97-AF65-F5344CB8AC3E}">
        <p14:creationId xmlns:p14="http://schemas.microsoft.com/office/powerpoint/2010/main" val="34701351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155</a:t>
            </a:fld>
            <a:endParaRPr lang="zh-CN" altLang="en-US"/>
          </a:p>
        </p:txBody>
      </p:sp>
    </p:spTree>
    <p:extLst>
      <p:ext uri="{BB962C8B-B14F-4D97-AF65-F5344CB8AC3E}">
        <p14:creationId xmlns:p14="http://schemas.microsoft.com/office/powerpoint/2010/main" val="235940059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156</a:t>
            </a:fld>
            <a:endParaRPr lang="zh-CN" altLang="en-US"/>
          </a:p>
        </p:txBody>
      </p:sp>
    </p:spTree>
    <p:extLst>
      <p:ext uri="{BB962C8B-B14F-4D97-AF65-F5344CB8AC3E}">
        <p14:creationId xmlns:p14="http://schemas.microsoft.com/office/powerpoint/2010/main" val="295173337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157</a:t>
            </a:fld>
            <a:endParaRPr lang="zh-CN" altLang="en-US"/>
          </a:p>
        </p:txBody>
      </p:sp>
    </p:spTree>
    <p:extLst>
      <p:ext uri="{BB962C8B-B14F-4D97-AF65-F5344CB8AC3E}">
        <p14:creationId xmlns:p14="http://schemas.microsoft.com/office/powerpoint/2010/main" val="26029175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158</a:t>
            </a:fld>
            <a:endParaRPr lang="zh-CN" altLang="en-US"/>
          </a:p>
        </p:txBody>
      </p:sp>
    </p:spTree>
    <p:extLst>
      <p:ext uri="{BB962C8B-B14F-4D97-AF65-F5344CB8AC3E}">
        <p14:creationId xmlns:p14="http://schemas.microsoft.com/office/powerpoint/2010/main" val="69277140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159</a:t>
            </a:fld>
            <a:endParaRPr lang="zh-CN" altLang="en-US"/>
          </a:p>
        </p:txBody>
      </p:sp>
    </p:spTree>
    <p:extLst>
      <p:ext uri="{BB962C8B-B14F-4D97-AF65-F5344CB8AC3E}">
        <p14:creationId xmlns:p14="http://schemas.microsoft.com/office/powerpoint/2010/main" val="286503176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160</a:t>
            </a:fld>
            <a:endParaRPr lang="zh-CN" altLang="en-US"/>
          </a:p>
        </p:txBody>
      </p:sp>
    </p:spTree>
    <p:extLst>
      <p:ext uri="{BB962C8B-B14F-4D97-AF65-F5344CB8AC3E}">
        <p14:creationId xmlns:p14="http://schemas.microsoft.com/office/powerpoint/2010/main" val="336337836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161</a:t>
            </a:fld>
            <a:endParaRPr lang="zh-CN" altLang="en-US"/>
          </a:p>
        </p:txBody>
      </p:sp>
    </p:spTree>
    <p:extLst>
      <p:ext uri="{BB962C8B-B14F-4D97-AF65-F5344CB8AC3E}">
        <p14:creationId xmlns:p14="http://schemas.microsoft.com/office/powerpoint/2010/main" val="171468331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162</a:t>
            </a:fld>
            <a:endParaRPr lang="zh-CN" altLang="en-US"/>
          </a:p>
        </p:txBody>
      </p:sp>
    </p:spTree>
    <p:extLst>
      <p:ext uri="{BB962C8B-B14F-4D97-AF65-F5344CB8AC3E}">
        <p14:creationId xmlns:p14="http://schemas.microsoft.com/office/powerpoint/2010/main" val="387416828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163</a:t>
            </a:fld>
            <a:endParaRPr lang="zh-CN" altLang="en-US"/>
          </a:p>
        </p:txBody>
      </p:sp>
    </p:spTree>
    <p:extLst>
      <p:ext uri="{BB962C8B-B14F-4D97-AF65-F5344CB8AC3E}">
        <p14:creationId xmlns:p14="http://schemas.microsoft.com/office/powerpoint/2010/main" val="1821476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19</a:t>
            </a:fld>
            <a:endParaRPr lang="zh-CN" altLang="en-US"/>
          </a:p>
        </p:txBody>
      </p:sp>
    </p:spTree>
    <p:extLst>
      <p:ext uri="{BB962C8B-B14F-4D97-AF65-F5344CB8AC3E}">
        <p14:creationId xmlns:p14="http://schemas.microsoft.com/office/powerpoint/2010/main" val="3411729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164</a:t>
            </a:fld>
            <a:endParaRPr lang="zh-CN" altLang="en-US"/>
          </a:p>
        </p:txBody>
      </p:sp>
    </p:spTree>
    <p:extLst>
      <p:ext uri="{BB962C8B-B14F-4D97-AF65-F5344CB8AC3E}">
        <p14:creationId xmlns:p14="http://schemas.microsoft.com/office/powerpoint/2010/main" val="207397915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165</a:t>
            </a:fld>
            <a:endParaRPr lang="zh-CN" altLang="en-US"/>
          </a:p>
        </p:txBody>
      </p:sp>
    </p:spTree>
    <p:extLst>
      <p:ext uri="{BB962C8B-B14F-4D97-AF65-F5344CB8AC3E}">
        <p14:creationId xmlns:p14="http://schemas.microsoft.com/office/powerpoint/2010/main" val="254944310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166</a:t>
            </a:fld>
            <a:endParaRPr lang="zh-CN" altLang="en-US"/>
          </a:p>
        </p:txBody>
      </p:sp>
    </p:spTree>
    <p:extLst>
      <p:ext uri="{BB962C8B-B14F-4D97-AF65-F5344CB8AC3E}">
        <p14:creationId xmlns:p14="http://schemas.microsoft.com/office/powerpoint/2010/main" val="183999452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167</a:t>
            </a:fld>
            <a:endParaRPr lang="zh-CN" altLang="en-US"/>
          </a:p>
        </p:txBody>
      </p:sp>
    </p:spTree>
    <p:extLst>
      <p:ext uri="{BB962C8B-B14F-4D97-AF65-F5344CB8AC3E}">
        <p14:creationId xmlns:p14="http://schemas.microsoft.com/office/powerpoint/2010/main" val="4098756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168</a:t>
            </a:fld>
            <a:endParaRPr lang="zh-CN" altLang="en-US"/>
          </a:p>
        </p:txBody>
      </p:sp>
    </p:spTree>
    <p:extLst>
      <p:ext uri="{BB962C8B-B14F-4D97-AF65-F5344CB8AC3E}">
        <p14:creationId xmlns:p14="http://schemas.microsoft.com/office/powerpoint/2010/main" val="5794908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169</a:t>
            </a:fld>
            <a:endParaRPr lang="zh-CN" altLang="en-US"/>
          </a:p>
        </p:txBody>
      </p:sp>
    </p:spTree>
    <p:extLst>
      <p:ext uri="{BB962C8B-B14F-4D97-AF65-F5344CB8AC3E}">
        <p14:creationId xmlns:p14="http://schemas.microsoft.com/office/powerpoint/2010/main" val="376733347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170</a:t>
            </a:fld>
            <a:endParaRPr lang="zh-CN" altLang="en-US"/>
          </a:p>
        </p:txBody>
      </p:sp>
    </p:spTree>
    <p:extLst>
      <p:ext uri="{BB962C8B-B14F-4D97-AF65-F5344CB8AC3E}">
        <p14:creationId xmlns:p14="http://schemas.microsoft.com/office/powerpoint/2010/main" val="1289448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frostbite</a:t>
            </a:r>
            <a:r>
              <a:rPr lang="zh-CN" altLang="en-US" dirty="0" smtClean="0"/>
              <a:t>的视锥剔除就是简单的分块加上暴力的线性遍历，比使用层级树形结构还快。</a:t>
            </a:r>
            <a:endParaRPr lang="en-US" altLang="zh-CN" dirty="0" smtClean="0"/>
          </a:p>
          <a:p>
            <a:r>
              <a:rPr lang="en-US" altLang="zh-CN" dirty="0" smtClean="0"/>
              <a:t>VXGI</a:t>
            </a:r>
            <a:r>
              <a:rPr lang="zh-CN" altLang="en-US" dirty="0" smtClean="0"/>
              <a:t>的前身是</a:t>
            </a:r>
            <a:r>
              <a:rPr lang="en-US" altLang="zh-CN" dirty="0" smtClean="0"/>
              <a:t>sparse voxel octree cone tracing</a:t>
            </a:r>
            <a:r>
              <a:rPr lang="zh-CN" altLang="en-US" dirty="0" smtClean="0"/>
              <a:t>。</a:t>
            </a:r>
            <a:endParaRPr lang="en-US"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171</a:t>
            </a:fld>
            <a:endParaRPr lang="zh-CN" altLang="en-US"/>
          </a:p>
        </p:txBody>
      </p:sp>
    </p:spTree>
    <p:extLst>
      <p:ext uri="{BB962C8B-B14F-4D97-AF65-F5344CB8AC3E}">
        <p14:creationId xmlns:p14="http://schemas.microsoft.com/office/powerpoint/2010/main" val="12194841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172</a:t>
            </a:fld>
            <a:endParaRPr lang="zh-CN" altLang="en-US"/>
          </a:p>
        </p:txBody>
      </p:sp>
    </p:spTree>
    <p:extLst>
      <p:ext uri="{BB962C8B-B14F-4D97-AF65-F5344CB8AC3E}">
        <p14:creationId xmlns:p14="http://schemas.microsoft.com/office/powerpoint/2010/main" val="158856233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173</a:t>
            </a:fld>
            <a:endParaRPr lang="zh-CN" altLang="en-US"/>
          </a:p>
        </p:txBody>
      </p:sp>
    </p:spTree>
    <p:extLst>
      <p:ext uri="{BB962C8B-B14F-4D97-AF65-F5344CB8AC3E}">
        <p14:creationId xmlns:p14="http://schemas.microsoft.com/office/powerpoint/2010/main" val="1792089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20</a:t>
            </a:fld>
            <a:endParaRPr lang="zh-CN" altLang="en-US"/>
          </a:p>
        </p:txBody>
      </p:sp>
    </p:spTree>
    <p:extLst>
      <p:ext uri="{BB962C8B-B14F-4D97-AF65-F5344CB8AC3E}">
        <p14:creationId xmlns:p14="http://schemas.microsoft.com/office/powerpoint/2010/main" val="10486306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174</a:t>
            </a:fld>
            <a:endParaRPr lang="zh-CN" altLang="en-US"/>
          </a:p>
        </p:txBody>
      </p:sp>
    </p:spTree>
    <p:extLst>
      <p:ext uri="{BB962C8B-B14F-4D97-AF65-F5344CB8AC3E}">
        <p14:creationId xmlns:p14="http://schemas.microsoft.com/office/powerpoint/2010/main" val="415329391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175</a:t>
            </a:fld>
            <a:endParaRPr lang="zh-CN" altLang="en-US"/>
          </a:p>
        </p:txBody>
      </p:sp>
    </p:spTree>
    <p:extLst>
      <p:ext uri="{BB962C8B-B14F-4D97-AF65-F5344CB8AC3E}">
        <p14:creationId xmlns:p14="http://schemas.microsoft.com/office/powerpoint/2010/main" val="41536065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176</a:t>
            </a:fld>
            <a:endParaRPr lang="zh-CN" altLang="en-US"/>
          </a:p>
        </p:txBody>
      </p:sp>
    </p:spTree>
    <p:extLst>
      <p:ext uri="{BB962C8B-B14F-4D97-AF65-F5344CB8AC3E}">
        <p14:creationId xmlns:p14="http://schemas.microsoft.com/office/powerpoint/2010/main" val="140930468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177</a:t>
            </a:fld>
            <a:endParaRPr lang="zh-CN" altLang="en-US"/>
          </a:p>
        </p:txBody>
      </p:sp>
    </p:spTree>
    <p:extLst>
      <p:ext uri="{BB962C8B-B14F-4D97-AF65-F5344CB8AC3E}">
        <p14:creationId xmlns:p14="http://schemas.microsoft.com/office/powerpoint/2010/main" val="15523001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178</a:t>
            </a:fld>
            <a:endParaRPr lang="zh-CN" altLang="en-US"/>
          </a:p>
        </p:txBody>
      </p:sp>
    </p:spTree>
    <p:extLst>
      <p:ext uri="{BB962C8B-B14F-4D97-AF65-F5344CB8AC3E}">
        <p14:creationId xmlns:p14="http://schemas.microsoft.com/office/powerpoint/2010/main" val="1326716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21</a:t>
            </a:fld>
            <a:endParaRPr lang="zh-CN" altLang="en-US"/>
          </a:p>
        </p:txBody>
      </p:sp>
    </p:spTree>
    <p:extLst>
      <p:ext uri="{BB962C8B-B14F-4D97-AF65-F5344CB8AC3E}">
        <p14:creationId xmlns:p14="http://schemas.microsoft.com/office/powerpoint/2010/main" val="3808015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22</a:t>
            </a:fld>
            <a:endParaRPr lang="zh-CN" altLang="en-US"/>
          </a:p>
        </p:txBody>
      </p:sp>
    </p:spTree>
    <p:extLst>
      <p:ext uri="{BB962C8B-B14F-4D97-AF65-F5344CB8AC3E}">
        <p14:creationId xmlns:p14="http://schemas.microsoft.com/office/powerpoint/2010/main" val="2311193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23</a:t>
            </a:fld>
            <a:endParaRPr lang="zh-CN" altLang="en-US"/>
          </a:p>
        </p:txBody>
      </p:sp>
    </p:spTree>
    <p:extLst>
      <p:ext uri="{BB962C8B-B14F-4D97-AF65-F5344CB8AC3E}">
        <p14:creationId xmlns:p14="http://schemas.microsoft.com/office/powerpoint/2010/main" val="189099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24</a:t>
            </a:fld>
            <a:endParaRPr lang="zh-CN" altLang="en-US"/>
          </a:p>
        </p:txBody>
      </p:sp>
    </p:spTree>
    <p:extLst>
      <p:ext uri="{BB962C8B-B14F-4D97-AF65-F5344CB8AC3E}">
        <p14:creationId xmlns:p14="http://schemas.microsoft.com/office/powerpoint/2010/main" val="330068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25</a:t>
            </a:fld>
            <a:endParaRPr lang="zh-CN" altLang="en-US"/>
          </a:p>
        </p:txBody>
      </p:sp>
    </p:spTree>
    <p:extLst>
      <p:ext uri="{BB962C8B-B14F-4D97-AF65-F5344CB8AC3E}">
        <p14:creationId xmlns:p14="http://schemas.microsoft.com/office/powerpoint/2010/main" val="219120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的历史包袱么，比如原生的数组不是值</a:t>
            </a:r>
            <a:r>
              <a:rPr lang="zh-CN" altLang="en-US" dirty="0" smtClean="0"/>
              <a:t>语义。</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5</a:t>
            </a:fld>
            <a:endParaRPr lang="zh-CN" altLang="en-US"/>
          </a:p>
        </p:txBody>
      </p:sp>
    </p:spTree>
    <p:extLst>
      <p:ext uri="{BB962C8B-B14F-4D97-AF65-F5344CB8AC3E}">
        <p14:creationId xmlns:p14="http://schemas.microsoft.com/office/powerpoint/2010/main" val="3396165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a typeface="等线"/>
              </a:rPr>
              <a:t/>
            </a:r>
            <a:br>
              <a:rPr lang="en-US" altLang="zh-CN" dirty="0" err="1">
                <a:ea typeface="等线"/>
              </a:rPr>
            </a:b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27</a:t>
            </a:fld>
            <a:endParaRPr lang="zh-CN" altLang="en-US"/>
          </a:p>
        </p:txBody>
      </p:sp>
    </p:spTree>
    <p:extLst>
      <p:ext uri="{BB962C8B-B14F-4D97-AF65-F5344CB8AC3E}">
        <p14:creationId xmlns:p14="http://schemas.microsoft.com/office/powerpoint/2010/main" val="1945290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a typeface="等线"/>
              </a:rPr>
              <a:t/>
            </a:r>
            <a:br>
              <a:rPr lang="en-US" altLang="zh-CN" dirty="0" err="1">
                <a:ea typeface="等线"/>
              </a:rPr>
            </a:b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28</a:t>
            </a:fld>
            <a:endParaRPr lang="zh-CN" altLang="en-US"/>
          </a:p>
        </p:txBody>
      </p:sp>
    </p:spTree>
    <p:extLst>
      <p:ext uri="{BB962C8B-B14F-4D97-AF65-F5344CB8AC3E}">
        <p14:creationId xmlns:p14="http://schemas.microsoft.com/office/powerpoint/2010/main" val="1226048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29</a:t>
            </a:fld>
            <a:endParaRPr lang="zh-CN" altLang="en-US"/>
          </a:p>
        </p:txBody>
      </p:sp>
    </p:spTree>
    <p:extLst>
      <p:ext uri="{BB962C8B-B14F-4D97-AF65-F5344CB8AC3E}">
        <p14:creationId xmlns:p14="http://schemas.microsoft.com/office/powerpoint/2010/main" val="908362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30</a:t>
            </a:fld>
            <a:endParaRPr lang="zh-CN" altLang="en-US"/>
          </a:p>
        </p:txBody>
      </p:sp>
    </p:spTree>
    <p:extLst>
      <p:ext uri="{BB962C8B-B14F-4D97-AF65-F5344CB8AC3E}">
        <p14:creationId xmlns:p14="http://schemas.microsoft.com/office/powerpoint/2010/main" val="1817492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31</a:t>
            </a:fld>
            <a:endParaRPr lang="zh-CN" altLang="en-US"/>
          </a:p>
        </p:txBody>
      </p:sp>
    </p:spTree>
    <p:extLst>
      <p:ext uri="{BB962C8B-B14F-4D97-AF65-F5344CB8AC3E}">
        <p14:creationId xmlns:p14="http://schemas.microsoft.com/office/powerpoint/2010/main" val="3854249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32</a:t>
            </a:fld>
            <a:endParaRPr lang="zh-CN" altLang="en-US"/>
          </a:p>
        </p:txBody>
      </p:sp>
    </p:spTree>
    <p:extLst>
      <p:ext uri="{BB962C8B-B14F-4D97-AF65-F5344CB8AC3E}">
        <p14:creationId xmlns:p14="http://schemas.microsoft.com/office/powerpoint/2010/main" val="83305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33</a:t>
            </a:fld>
            <a:endParaRPr lang="zh-CN" altLang="en-US"/>
          </a:p>
        </p:txBody>
      </p:sp>
    </p:spTree>
    <p:extLst>
      <p:ext uri="{BB962C8B-B14F-4D97-AF65-F5344CB8AC3E}">
        <p14:creationId xmlns:p14="http://schemas.microsoft.com/office/powerpoint/2010/main" val="4109389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34</a:t>
            </a:fld>
            <a:endParaRPr lang="zh-CN" altLang="en-US"/>
          </a:p>
        </p:txBody>
      </p:sp>
    </p:spTree>
    <p:extLst>
      <p:ext uri="{BB962C8B-B14F-4D97-AF65-F5344CB8AC3E}">
        <p14:creationId xmlns:p14="http://schemas.microsoft.com/office/powerpoint/2010/main" val="1225083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参数是值类型和右值引用类型，都可以当做右值向下传递。因为值类型相当于局部变量，函数结束后也会被销毁，可以当做临时对象对待。</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35</a:t>
            </a:fld>
            <a:endParaRPr lang="zh-CN" altLang="en-US"/>
          </a:p>
        </p:txBody>
      </p:sp>
    </p:spTree>
    <p:extLst>
      <p:ext uri="{BB962C8B-B14F-4D97-AF65-F5344CB8AC3E}">
        <p14:creationId xmlns:p14="http://schemas.microsoft.com/office/powerpoint/2010/main" val="424147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36</a:t>
            </a:fld>
            <a:endParaRPr lang="zh-CN" altLang="en-US"/>
          </a:p>
        </p:txBody>
      </p:sp>
    </p:spTree>
    <p:extLst>
      <p:ext uri="{BB962C8B-B14F-4D97-AF65-F5344CB8AC3E}">
        <p14:creationId xmlns:p14="http://schemas.microsoft.com/office/powerpoint/2010/main" val="96962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6</a:t>
            </a:fld>
            <a:endParaRPr lang="zh-CN" altLang="en-US"/>
          </a:p>
        </p:txBody>
      </p:sp>
    </p:spTree>
    <p:extLst>
      <p:ext uri="{BB962C8B-B14F-4D97-AF65-F5344CB8AC3E}">
        <p14:creationId xmlns:p14="http://schemas.microsoft.com/office/powerpoint/2010/main" val="224302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37</a:t>
            </a:fld>
            <a:endParaRPr lang="zh-CN" altLang="en-US"/>
          </a:p>
        </p:txBody>
      </p:sp>
    </p:spTree>
    <p:extLst>
      <p:ext uri="{BB962C8B-B14F-4D97-AF65-F5344CB8AC3E}">
        <p14:creationId xmlns:p14="http://schemas.microsoft.com/office/powerpoint/2010/main" val="247045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38</a:t>
            </a:fld>
            <a:endParaRPr lang="zh-CN" altLang="en-US"/>
          </a:p>
        </p:txBody>
      </p:sp>
    </p:spTree>
    <p:extLst>
      <p:ext uri="{BB962C8B-B14F-4D97-AF65-F5344CB8AC3E}">
        <p14:creationId xmlns:p14="http://schemas.microsoft.com/office/powerpoint/2010/main" val="2848151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39</a:t>
            </a:fld>
            <a:endParaRPr lang="zh-CN" altLang="en-US"/>
          </a:p>
        </p:txBody>
      </p:sp>
    </p:spTree>
    <p:extLst>
      <p:ext uri="{BB962C8B-B14F-4D97-AF65-F5344CB8AC3E}">
        <p14:creationId xmlns:p14="http://schemas.microsoft.com/office/powerpoint/2010/main" val="2489940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unique_ptr</a:t>
            </a:r>
            <a:r>
              <a:rPr lang="ja-JP" altLang="en-US" dirty="0" err="1"/>
              <a:t>可以说是</a:t>
            </a:r>
            <a:r>
              <a:rPr lang="en-US" altLang="zh-CN" dirty="0"/>
              <a:t>C++11</a:t>
            </a:r>
            <a:r>
              <a:rPr lang="zh-CN" altLang="en-US" dirty="0"/>
              <a:t>中，最为重要的几个类型之一。</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40</a:t>
            </a:fld>
            <a:endParaRPr lang="zh-CN" altLang="en-US"/>
          </a:p>
        </p:txBody>
      </p:sp>
    </p:spTree>
    <p:extLst>
      <p:ext uri="{BB962C8B-B14F-4D97-AF65-F5344CB8AC3E}">
        <p14:creationId xmlns:p14="http://schemas.microsoft.com/office/powerpoint/2010/main" val="3294359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新的语义是</a:t>
            </a:r>
            <a:r>
              <a:rPr lang="en-US" altLang="zh-CN" dirty="0"/>
              <a:t>C++03</a:t>
            </a:r>
            <a:r>
              <a:rPr lang="zh-CN" altLang="en-US" dirty="0"/>
              <a:t>时代很难实现的，新的优化也是</a:t>
            </a:r>
            <a:r>
              <a:rPr lang="en-US" altLang="zh-CN" dirty="0"/>
              <a:t>C++03</a:t>
            </a:r>
            <a:r>
              <a:rPr lang="zh-CN" altLang="en-US" dirty="0"/>
              <a:t>时代很难实现的。很难而不是不可实现是因为，可以用一套并不算很好用的方法来部分模拟右值引用。</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41</a:t>
            </a:fld>
            <a:endParaRPr lang="zh-CN" altLang="en-US"/>
          </a:p>
        </p:txBody>
      </p:sp>
    </p:spTree>
    <p:extLst>
      <p:ext uri="{BB962C8B-B14F-4D97-AF65-F5344CB8AC3E}">
        <p14:creationId xmlns:p14="http://schemas.microsoft.com/office/powerpoint/2010/main" val="1048014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参数包展开表达式包括</a:t>
            </a:r>
            <a:r>
              <a:rPr lang="en-US" altLang="zh-CN" dirty="0"/>
              <a:t>…</a:t>
            </a:r>
            <a:r>
              <a:rPr lang="zh-CN" altLang="en-US" dirty="0"/>
              <a:t>的整个</a:t>
            </a:r>
            <a:r>
              <a:rPr lang="en-US" altLang="zh-CN" dirty="0"/>
              <a:t>scope</a:t>
            </a:r>
            <a:r>
              <a:rPr lang="zh-CN" altLang="en-US" dirty="0"/>
              <a:t>，比如一个括号。</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47</a:t>
            </a:fld>
            <a:endParaRPr lang="zh-CN" altLang="en-US"/>
          </a:p>
        </p:txBody>
      </p:sp>
    </p:spTree>
    <p:extLst>
      <p:ext uri="{BB962C8B-B14F-4D97-AF65-F5344CB8AC3E}">
        <p14:creationId xmlns:p14="http://schemas.microsoft.com/office/powerpoint/2010/main" val="278534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FImpl</a:t>
            </a:r>
            <a:r>
              <a:rPr lang="zh-CN" altLang="en-US" dirty="0"/>
              <a:t>递归调用自己，直到没有参数的时候，会调用空的那个</a:t>
            </a:r>
            <a:r>
              <a:rPr lang="en-US" altLang="zh-CN" dirty="0" err="1"/>
              <a:t>FImpl</a:t>
            </a:r>
            <a:r>
              <a:rPr lang="zh-CN" altLang="en-US" dirty="0"/>
              <a:t>，完成递归。</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48</a:t>
            </a:fld>
            <a:endParaRPr lang="zh-CN" altLang="en-US"/>
          </a:p>
        </p:txBody>
      </p:sp>
    </p:spTree>
    <p:extLst>
      <p:ext uri="{BB962C8B-B14F-4D97-AF65-F5344CB8AC3E}">
        <p14:creationId xmlns:p14="http://schemas.microsoft.com/office/powerpoint/2010/main" val="1592850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生命周期会长于所在</a:t>
            </a:r>
            <a:r>
              <a:rPr lang="en-US" altLang="zh-CN" dirty="0"/>
              <a:t>scope</a:t>
            </a:r>
            <a:r>
              <a:rPr lang="zh-CN" altLang="en-US" dirty="0"/>
              <a:t>的情况下，不要用引用捕获。</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53</a:t>
            </a:fld>
            <a:endParaRPr lang="zh-CN" altLang="en-US"/>
          </a:p>
        </p:txBody>
      </p:sp>
    </p:spTree>
    <p:extLst>
      <p:ext uri="{BB962C8B-B14F-4D97-AF65-F5344CB8AC3E}">
        <p14:creationId xmlns:p14="http://schemas.microsoft.com/office/powerpoint/2010/main" val="1917224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sorter0</a:t>
            </a:r>
            <a:r>
              <a:rPr lang="zh-CN" altLang="en-US" dirty="0"/>
              <a:t>和</a:t>
            </a:r>
            <a:r>
              <a:rPr lang="en-US" altLang="zh-CN" dirty="0"/>
              <a:t>sorter1</a:t>
            </a:r>
            <a:r>
              <a:rPr lang="zh-CN" altLang="en-US" dirty="0"/>
              <a:t>是等价的。</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54</a:t>
            </a:fld>
            <a:endParaRPr lang="zh-CN" altLang="en-US"/>
          </a:p>
        </p:txBody>
      </p:sp>
    </p:spTree>
    <p:extLst>
      <p:ext uri="{BB962C8B-B14F-4D97-AF65-F5344CB8AC3E}">
        <p14:creationId xmlns:p14="http://schemas.microsoft.com/office/powerpoint/2010/main" val="405401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55</a:t>
            </a:fld>
            <a:endParaRPr lang="zh-CN" altLang="en-US"/>
          </a:p>
        </p:txBody>
      </p:sp>
    </p:spTree>
    <p:extLst>
      <p:ext uri="{BB962C8B-B14F-4D97-AF65-F5344CB8AC3E}">
        <p14:creationId xmlns:p14="http://schemas.microsoft.com/office/powerpoint/2010/main" val="182464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a:t>
            </a:r>
            <a:r>
              <a:rPr lang="en-US" altLang="zh-CN" dirty="0" err="1"/>
              <a:t>int</a:t>
            </a:r>
            <a:r>
              <a:rPr lang="zh-CN" altLang="en-US" dirty="0"/>
              <a:t>这种没有资源的类型右值是没有意义的</a:t>
            </a:r>
            <a:r>
              <a:rPr lang="en-US" altLang="zh-CN" dirty="0"/>
              <a:t>……</a:t>
            </a:r>
            <a:r>
              <a:rPr lang="zh-CN" altLang="en-US" dirty="0"/>
              <a:t>这里只是为了说明语法。</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a:t>
            </a:fld>
            <a:endParaRPr lang="zh-CN" altLang="en-US"/>
          </a:p>
        </p:txBody>
      </p:sp>
    </p:spTree>
    <p:extLst>
      <p:ext uri="{BB962C8B-B14F-4D97-AF65-F5344CB8AC3E}">
        <p14:creationId xmlns:p14="http://schemas.microsoft.com/office/powerpoint/2010/main" val="3529668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56</a:t>
            </a:fld>
            <a:endParaRPr lang="zh-CN" altLang="en-US"/>
          </a:p>
        </p:txBody>
      </p:sp>
    </p:spTree>
    <p:extLst>
      <p:ext uri="{BB962C8B-B14F-4D97-AF65-F5344CB8AC3E}">
        <p14:creationId xmlns:p14="http://schemas.microsoft.com/office/powerpoint/2010/main" val="3084322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返回值的变化类似协变</a:t>
            </a:r>
            <a:r>
              <a:rPr lang="zh-CN" altLang="en-US" dirty="0" smtClean="0"/>
              <a:t>（</a:t>
            </a:r>
            <a:r>
              <a:rPr lang="en-US" altLang="zh-CN" sz="936" kern="1200" dirty="0" smtClean="0">
                <a:solidFill>
                  <a:schemeClr val="tx1"/>
                </a:solidFill>
                <a:effectLst/>
                <a:latin typeface="+mn-lt"/>
                <a:ea typeface="+mn-ea"/>
                <a:cs typeface="+mn-cs"/>
              </a:rPr>
              <a:t>Covariance</a:t>
            </a:r>
            <a:r>
              <a:rPr lang="zh-CN" altLang="en-US" sz="936" kern="1200" dirty="0" smtClean="0">
                <a:solidFill>
                  <a:schemeClr val="tx1"/>
                </a:solidFill>
                <a:effectLst/>
                <a:latin typeface="+mn-lt"/>
                <a:ea typeface="+mn-ea"/>
                <a:cs typeface="+mn-cs"/>
              </a:rPr>
              <a:t>），</a:t>
            </a:r>
            <a:r>
              <a:rPr lang="zh-CN" altLang="en-US" dirty="0"/>
              <a:t>和重写的虚函数类似</a:t>
            </a:r>
            <a:r>
              <a:rPr lang="zh-CN" altLang="en-US" sz="936" kern="1200" dirty="0">
                <a:solidFill>
                  <a:schemeClr val="tx1"/>
                </a:solidFill>
                <a:effectLst/>
                <a:latin typeface="+mn-lt"/>
                <a:ea typeface="+mn-ea"/>
                <a:cs typeface="+mn-cs"/>
              </a:rPr>
              <a:t>；参数的变化类似逆变（</a:t>
            </a:r>
            <a:r>
              <a:rPr lang="en-US" altLang="zh-CN" sz="936" kern="1200" dirty="0" err="1">
                <a:solidFill>
                  <a:schemeClr val="tx1"/>
                </a:solidFill>
                <a:effectLst/>
                <a:latin typeface="+mn-lt"/>
                <a:ea typeface="+mn-ea"/>
                <a:cs typeface="+mn-cs"/>
              </a:rPr>
              <a:t>Contravariance</a:t>
            </a:r>
            <a:r>
              <a:rPr lang="zh-CN" altLang="en-US" sz="936" kern="1200" dirty="0">
                <a:solidFill>
                  <a:schemeClr val="tx1"/>
                </a:solidFill>
                <a:effectLst/>
                <a:latin typeface="+mn-lt"/>
                <a:ea typeface="+mn-ea"/>
                <a:cs typeface="+mn-cs"/>
              </a:rPr>
              <a:t>）。</a:t>
            </a:r>
            <a:endParaRPr lang="en-US" altLang="zh-CN" sz="936"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5265CDF-AE45-4035-83BB-4FF82824589C}" type="slidenum">
              <a:rPr lang="zh-CN" altLang="en-US" smtClean="0"/>
              <a:t>57</a:t>
            </a:fld>
            <a:endParaRPr lang="zh-CN" altLang="en-US"/>
          </a:p>
        </p:txBody>
      </p:sp>
    </p:spTree>
    <p:extLst>
      <p:ext uri="{BB962C8B-B14F-4D97-AF65-F5344CB8AC3E}">
        <p14:creationId xmlns:p14="http://schemas.microsoft.com/office/powerpoint/2010/main" val="2495039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58</a:t>
            </a:fld>
            <a:endParaRPr lang="zh-CN" altLang="en-US"/>
          </a:p>
        </p:txBody>
      </p:sp>
    </p:spTree>
    <p:extLst>
      <p:ext uri="{BB962C8B-B14F-4D97-AF65-F5344CB8AC3E}">
        <p14:creationId xmlns:p14="http://schemas.microsoft.com/office/powerpoint/2010/main" val="3167754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59</a:t>
            </a:fld>
            <a:endParaRPr lang="zh-CN" altLang="en-US"/>
          </a:p>
        </p:txBody>
      </p:sp>
    </p:spTree>
    <p:extLst>
      <p:ext uri="{BB962C8B-B14F-4D97-AF65-F5344CB8AC3E}">
        <p14:creationId xmlns:p14="http://schemas.microsoft.com/office/powerpoint/2010/main" val="1334902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60</a:t>
            </a:fld>
            <a:endParaRPr lang="zh-CN" altLang="en-US"/>
          </a:p>
        </p:txBody>
      </p:sp>
    </p:spTree>
    <p:extLst>
      <p:ext uri="{BB962C8B-B14F-4D97-AF65-F5344CB8AC3E}">
        <p14:creationId xmlns:p14="http://schemas.microsoft.com/office/powerpoint/2010/main" val="1563303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265CDF-AE45-4035-83BB-4FF82824589C}" type="slidenum">
              <a:rPr lang="zh-CN" altLang="en-US" smtClean="0"/>
              <a:t>61</a:t>
            </a:fld>
            <a:endParaRPr lang="zh-CN" altLang="en-US"/>
          </a:p>
        </p:txBody>
      </p:sp>
    </p:spTree>
    <p:extLst>
      <p:ext uri="{BB962C8B-B14F-4D97-AF65-F5344CB8AC3E}">
        <p14:creationId xmlns:p14="http://schemas.microsoft.com/office/powerpoint/2010/main" val="3678322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265CDF-AE45-4035-83BB-4FF82824589C}" type="slidenum">
              <a:rPr lang="zh-CN" altLang="en-US" smtClean="0"/>
              <a:t>62</a:t>
            </a:fld>
            <a:endParaRPr lang="zh-CN" altLang="en-US"/>
          </a:p>
        </p:txBody>
      </p:sp>
    </p:spTree>
    <p:extLst>
      <p:ext uri="{BB962C8B-B14F-4D97-AF65-F5344CB8AC3E}">
        <p14:creationId xmlns:p14="http://schemas.microsoft.com/office/powerpoint/2010/main" val="248013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由于编译器可以调整指令顺序，</a:t>
            </a:r>
            <a:r>
              <a:rPr lang="en-US" altLang="zh-CN" dirty="0"/>
              <a:t>CPU</a:t>
            </a:r>
            <a:r>
              <a:rPr lang="zh-CN" altLang="en-US" dirty="0"/>
              <a:t>的指令可能乱序执行并且内存访问也可能被调序，一个线程对于内存的读写对于另一个线程的可见性是没有定义的，</a:t>
            </a:r>
            <a:r>
              <a:rPr lang="en-US" altLang="zh-CN" dirty="0"/>
              <a:t>memory order</a:t>
            </a:r>
            <a:r>
              <a:rPr lang="zh-CN" altLang="en-US" dirty="0"/>
              <a:t>的定义就是为了解决这些问题。</a:t>
            </a:r>
            <a:endParaRPr lang="en-US" altLang="zh-CN" dirty="0"/>
          </a:p>
          <a:p>
            <a:r>
              <a:rPr lang="zh-CN" altLang="en-US" dirty="0"/>
              <a:t>通过</a:t>
            </a:r>
            <a:r>
              <a:rPr lang="en-US" altLang="zh-CN" dirty="0"/>
              <a:t>C++11</a:t>
            </a:r>
            <a:r>
              <a:rPr lang="zh-CN" altLang="en-US" dirty="0"/>
              <a:t>统一提供的抽象，代码中可以显示的控制内存的访问语义。</a:t>
            </a:r>
            <a:endParaRPr lang="en-US" altLang="zh-CN" dirty="0"/>
          </a:p>
        </p:txBody>
      </p:sp>
      <p:sp>
        <p:nvSpPr>
          <p:cNvPr id="4" name="Slide Number Placeholder 3"/>
          <p:cNvSpPr>
            <a:spLocks noGrp="1"/>
          </p:cNvSpPr>
          <p:nvPr>
            <p:ph type="sldNum" sz="quarter" idx="10"/>
          </p:nvPr>
        </p:nvSpPr>
        <p:spPr/>
        <p:txBody>
          <a:bodyPr/>
          <a:lstStyle/>
          <a:p>
            <a:fld id="{25265CDF-AE45-4035-83BB-4FF82824589C}" type="slidenum">
              <a:rPr lang="zh-CN" altLang="en-US" smtClean="0"/>
              <a:t>63</a:t>
            </a:fld>
            <a:endParaRPr lang="zh-CN" altLang="en-US"/>
          </a:p>
        </p:txBody>
      </p:sp>
    </p:spTree>
    <p:extLst>
      <p:ext uri="{BB962C8B-B14F-4D97-AF65-F5344CB8AC3E}">
        <p14:creationId xmlns:p14="http://schemas.microsoft.com/office/powerpoint/2010/main" val="23189388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265CDF-AE45-4035-83BB-4FF82824589C}" type="slidenum">
              <a:rPr lang="zh-CN" altLang="en-US" smtClean="0"/>
              <a:t>64</a:t>
            </a:fld>
            <a:endParaRPr lang="zh-CN" altLang="en-US"/>
          </a:p>
        </p:txBody>
      </p:sp>
    </p:spTree>
    <p:extLst>
      <p:ext uri="{BB962C8B-B14F-4D97-AF65-F5344CB8AC3E}">
        <p14:creationId xmlns:p14="http://schemas.microsoft.com/office/powerpoint/2010/main" val="11847814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一些看一眼就明白的东西。</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65</a:t>
            </a:fld>
            <a:endParaRPr lang="zh-CN" altLang="en-US"/>
          </a:p>
        </p:txBody>
      </p:sp>
    </p:spTree>
    <p:extLst>
      <p:ext uri="{BB962C8B-B14F-4D97-AF65-F5344CB8AC3E}">
        <p14:creationId xmlns:p14="http://schemas.microsoft.com/office/powerpoint/2010/main" val="3895773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这个例子中的参数</a:t>
            </a:r>
            <a:r>
              <a:rPr lang="en-US" altLang="zh-CN" dirty="0"/>
              <a:t>s</a:t>
            </a:r>
            <a:r>
              <a:rPr lang="zh-CN" altLang="en-US" dirty="0"/>
              <a:t>会被复制到</a:t>
            </a:r>
            <a:r>
              <a:rPr lang="en-US" altLang="zh-CN" dirty="0"/>
              <a:t>vector</a:t>
            </a:r>
            <a:r>
              <a:rPr lang="zh-CN" altLang="en-US" dirty="0"/>
              <a:t>内部，不管</a:t>
            </a:r>
            <a:r>
              <a:rPr lang="en-US" altLang="zh-CN" dirty="0"/>
              <a:t>s</a:t>
            </a:r>
            <a:r>
              <a:rPr lang="zh-CN" altLang="en-US" dirty="0"/>
              <a:t>到底指向的是什么样的对象。</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a:t>
            </a:fld>
            <a:endParaRPr lang="zh-CN" altLang="en-US"/>
          </a:p>
        </p:txBody>
      </p:sp>
    </p:spTree>
    <p:extLst>
      <p:ext uri="{BB962C8B-B14F-4D97-AF65-F5344CB8AC3E}">
        <p14:creationId xmlns:p14="http://schemas.microsoft.com/office/powerpoint/2010/main" val="3548102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default</a:t>
            </a:r>
            <a:r>
              <a:rPr lang="zh-CN" altLang="en-US" dirty="0"/>
              <a:t>行为是</a:t>
            </a:r>
            <a:r>
              <a:rPr lang="en-US" altLang="zh-CN" dirty="0"/>
              <a:t>member-wise copy / move</a:t>
            </a:r>
            <a:r>
              <a:rPr lang="zh-CN" altLang="en-US" dirty="0"/>
              <a:t>。</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66</a:t>
            </a:fld>
            <a:endParaRPr lang="zh-CN" altLang="en-US"/>
          </a:p>
        </p:txBody>
      </p:sp>
    </p:spTree>
    <p:extLst>
      <p:ext uri="{BB962C8B-B14F-4D97-AF65-F5344CB8AC3E}">
        <p14:creationId xmlns:p14="http://schemas.microsoft.com/office/powerpoint/2010/main" val="739680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VS2013</a:t>
            </a:r>
            <a:r>
              <a:rPr lang="zh-CN" altLang="en-US" dirty="0"/>
              <a:t>的</a:t>
            </a:r>
            <a:r>
              <a:rPr lang="en-US" altLang="zh-CN" dirty="0"/>
              <a:t>move constructor / assignment</a:t>
            </a:r>
            <a:r>
              <a:rPr lang="zh-CN" altLang="en-US" dirty="0"/>
              <a:t>不会默认生成，也无法</a:t>
            </a:r>
            <a:r>
              <a:rPr lang="en-US" altLang="zh-CN" dirty="0"/>
              <a:t>default</a:t>
            </a:r>
            <a:r>
              <a:rPr lang="zh-CN" altLang="en-US" dirty="0"/>
              <a:t>。</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67</a:t>
            </a:fld>
            <a:endParaRPr lang="zh-CN" altLang="en-US"/>
          </a:p>
        </p:txBody>
      </p:sp>
    </p:spTree>
    <p:extLst>
      <p:ext uri="{BB962C8B-B14F-4D97-AF65-F5344CB8AC3E}">
        <p14:creationId xmlns:p14="http://schemas.microsoft.com/office/powerpoint/2010/main" val="8998073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trivial</a:t>
            </a:r>
            <a:r>
              <a:rPr lang="zh-CN" altLang="en-US" dirty="0"/>
              <a:t>类型必须有</a:t>
            </a:r>
            <a:r>
              <a:rPr lang="en-US" altLang="zh-CN" dirty="0"/>
              <a:t>: default constructor, destructor, copy constructor</a:t>
            </a:r>
            <a:r>
              <a:rPr lang="en-US" altLang="zh-CN" baseline="0" dirty="0"/>
              <a:t> and operator=, move constructor and operator=</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68</a:t>
            </a:fld>
            <a:endParaRPr lang="zh-CN" altLang="en-US"/>
          </a:p>
        </p:txBody>
      </p:sp>
    </p:spTree>
    <p:extLst>
      <p:ext uri="{BB962C8B-B14F-4D97-AF65-F5344CB8AC3E}">
        <p14:creationId xmlns:p14="http://schemas.microsoft.com/office/powerpoint/2010/main" val="1006331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子类虚函数名字写错一个字调试了半天？</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69</a:t>
            </a:fld>
            <a:endParaRPr lang="zh-CN" altLang="en-US"/>
          </a:p>
        </p:txBody>
      </p:sp>
    </p:spTree>
    <p:extLst>
      <p:ext uri="{BB962C8B-B14F-4D97-AF65-F5344CB8AC3E}">
        <p14:creationId xmlns:p14="http://schemas.microsoft.com/office/powerpoint/2010/main" val="509899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a:t>
            </a:r>
            <a:r>
              <a:rPr lang="en-US" altLang="zh-CN" sz="936" kern="1200" dirty="0" err="1">
                <a:solidFill>
                  <a:schemeClr val="tx1"/>
                </a:solidFill>
                <a:latin typeface="+mn-lt"/>
                <a:ea typeface="+mn-ea"/>
                <a:cs typeface="+mn-cs"/>
              </a:rPr>
              <a:t>unordered_map</a:t>
            </a:r>
            <a:r>
              <a:rPr lang="en-US" altLang="zh-CN" sz="936" kern="1200" dirty="0">
                <a:solidFill>
                  <a:schemeClr val="tx1"/>
                </a:solidFill>
                <a:latin typeface="+mn-lt"/>
                <a:ea typeface="+mn-ea"/>
                <a:cs typeface="+mn-cs"/>
              </a:rPr>
              <a:t>&lt;string, vector&lt;string&gt;&gt;</a:t>
            </a:r>
            <a:r>
              <a:rPr lang="zh-CN" altLang="en-US" sz="936" kern="1200" dirty="0">
                <a:solidFill>
                  <a:schemeClr val="tx1"/>
                </a:solidFill>
                <a:latin typeface="+mn-lt"/>
                <a:ea typeface="+mn-ea"/>
                <a:cs typeface="+mn-cs"/>
              </a:rPr>
              <a:t>呢？</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70</a:t>
            </a:fld>
            <a:endParaRPr lang="zh-CN" altLang="en-US"/>
          </a:p>
        </p:txBody>
      </p:sp>
    </p:spTree>
    <p:extLst>
      <p:ext uri="{BB962C8B-B14F-4D97-AF65-F5344CB8AC3E}">
        <p14:creationId xmlns:p14="http://schemas.microsoft.com/office/powerpoint/2010/main" val="10930786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71</a:t>
            </a:fld>
            <a:endParaRPr lang="zh-CN" altLang="en-US"/>
          </a:p>
        </p:txBody>
      </p:sp>
    </p:spTree>
    <p:extLst>
      <p:ext uri="{BB962C8B-B14F-4D97-AF65-F5344CB8AC3E}">
        <p14:creationId xmlns:p14="http://schemas.microsoft.com/office/powerpoint/2010/main" val="3311581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表达式类型是引用。</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72</a:t>
            </a:fld>
            <a:endParaRPr lang="zh-CN" altLang="en-US"/>
          </a:p>
        </p:txBody>
      </p:sp>
    </p:spTree>
    <p:extLst>
      <p:ext uri="{BB962C8B-B14F-4D97-AF65-F5344CB8AC3E}">
        <p14:creationId xmlns:p14="http://schemas.microsoft.com/office/powerpoint/2010/main" val="1571514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73</a:t>
            </a:fld>
            <a:endParaRPr lang="zh-CN" altLang="en-US"/>
          </a:p>
        </p:txBody>
      </p:sp>
    </p:spTree>
    <p:extLst>
      <p:ext uri="{BB962C8B-B14F-4D97-AF65-F5344CB8AC3E}">
        <p14:creationId xmlns:p14="http://schemas.microsoft.com/office/powerpoint/2010/main" val="3516281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a:t>
            </a:r>
            <a:r>
              <a:rPr lang="en-US" altLang="zh-CN" dirty="0" err="1"/>
              <a:t>decltype</a:t>
            </a:r>
            <a:r>
              <a:rPr lang="zh-CN" altLang="en-US" dirty="0"/>
              <a:t>在</a:t>
            </a:r>
            <a:r>
              <a:rPr lang="en-US" altLang="zh-CN" dirty="0" err="1"/>
              <a:t>c++</a:t>
            </a:r>
            <a:r>
              <a:rPr lang="en-US" altLang="zh-CN" dirty="0"/>
              <a:t>14</a:t>
            </a:r>
            <a:r>
              <a:rPr lang="zh-CN" altLang="en-US" dirty="0"/>
              <a:t>里用途不大了</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74</a:t>
            </a:fld>
            <a:endParaRPr lang="zh-CN" altLang="en-US"/>
          </a:p>
        </p:txBody>
      </p:sp>
    </p:spTree>
    <p:extLst>
      <p:ext uri="{BB962C8B-B14F-4D97-AF65-F5344CB8AC3E}">
        <p14:creationId xmlns:p14="http://schemas.microsoft.com/office/powerpoint/2010/main" val="3193019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75</a:t>
            </a:fld>
            <a:endParaRPr lang="zh-CN" altLang="en-US"/>
          </a:p>
        </p:txBody>
      </p:sp>
    </p:spTree>
    <p:extLst>
      <p:ext uri="{BB962C8B-B14F-4D97-AF65-F5344CB8AC3E}">
        <p14:creationId xmlns:p14="http://schemas.microsoft.com/office/powerpoint/2010/main" val="341783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a:t>
            </a:fld>
            <a:endParaRPr lang="zh-CN" altLang="en-US"/>
          </a:p>
        </p:txBody>
      </p:sp>
    </p:spTree>
    <p:extLst>
      <p:ext uri="{BB962C8B-B14F-4D97-AF65-F5344CB8AC3E}">
        <p14:creationId xmlns:p14="http://schemas.microsoft.com/office/powerpoint/2010/main" val="414636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76</a:t>
            </a:fld>
            <a:endParaRPr lang="zh-CN" altLang="en-US"/>
          </a:p>
        </p:txBody>
      </p:sp>
    </p:spTree>
    <p:extLst>
      <p:ext uri="{BB962C8B-B14F-4D97-AF65-F5344CB8AC3E}">
        <p14:creationId xmlns:p14="http://schemas.microsoft.com/office/powerpoint/2010/main" val="37556425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77</a:t>
            </a:fld>
            <a:endParaRPr lang="zh-CN" altLang="en-US"/>
          </a:p>
        </p:txBody>
      </p:sp>
    </p:spTree>
    <p:extLst>
      <p:ext uri="{BB962C8B-B14F-4D97-AF65-F5344CB8AC3E}">
        <p14:creationId xmlns:p14="http://schemas.microsoft.com/office/powerpoint/2010/main" val="26612441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78</a:t>
            </a:fld>
            <a:endParaRPr lang="zh-CN" altLang="en-US"/>
          </a:p>
        </p:txBody>
      </p:sp>
    </p:spTree>
    <p:extLst>
      <p:ext uri="{BB962C8B-B14F-4D97-AF65-F5344CB8AC3E}">
        <p14:creationId xmlns:p14="http://schemas.microsoft.com/office/powerpoint/2010/main" val="7691109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79</a:t>
            </a:fld>
            <a:endParaRPr lang="zh-CN" altLang="en-US"/>
          </a:p>
        </p:txBody>
      </p:sp>
    </p:spTree>
    <p:extLst>
      <p:ext uri="{BB962C8B-B14F-4D97-AF65-F5344CB8AC3E}">
        <p14:creationId xmlns:p14="http://schemas.microsoft.com/office/powerpoint/2010/main" val="245687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生成的汇编代码也几乎一样</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80</a:t>
            </a:fld>
            <a:endParaRPr lang="zh-CN" altLang="en-US"/>
          </a:p>
        </p:txBody>
      </p:sp>
    </p:spTree>
    <p:extLst>
      <p:ext uri="{BB962C8B-B14F-4D97-AF65-F5344CB8AC3E}">
        <p14:creationId xmlns:p14="http://schemas.microsoft.com/office/powerpoint/2010/main" val="31510714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84</a:t>
            </a:fld>
            <a:endParaRPr lang="zh-CN" altLang="en-US"/>
          </a:p>
        </p:txBody>
      </p:sp>
    </p:spTree>
    <p:extLst>
      <p:ext uri="{BB962C8B-B14F-4D97-AF65-F5344CB8AC3E}">
        <p14:creationId xmlns:p14="http://schemas.microsoft.com/office/powerpoint/2010/main" val="3576037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85</a:t>
            </a:fld>
            <a:endParaRPr lang="zh-CN" altLang="en-US"/>
          </a:p>
        </p:txBody>
      </p:sp>
    </p:spTree>
    <p:extLst>
      <p:ext uri="{BB962C8B-B14F-4D97-AF65-F5344CB8AC3E}">
        <p14:creationId xmlns:p14="http://schemas.microsoft.com/office/powerpoint/2010/main" val="22299701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a:t>
            </a:r>
            <a:r>
              <a:rPr lang="en-US" altLang="zh-CN" dirty="0"/>
              <a:t>float</a:t>
            </a:r>
            <a:r>
              <a:rPr lang="zh-CN" altLang="en-US" dirty="0"/>
              <a:t>的含义也可以继续编码。</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93</a:t>
            </a:fld>
            <a:endParaRPr lang="zh-CN" altLang="en-US"/>
          </a:p>
        </p:txBody>
      </p:sp>
    </p:spTree>
    <p:extLst>
      <p:ext uri="{BB962C8B-B14F-4D97-AF65-F5344CB8AC3E}">
        <p14:creationId xmlns:p14="http://schemas.microsoft.com/office/powerpoint/2010/main" val="23674725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95</a:t>
            </a:fld>
            <a:endParaRPr lang="zh-CN" altLang="en-US"/>
          </a:p>
        </p:txBody>
      </p:sp>
    </p:spTree>
    <p:extLst>
      <p:ext uri="{BB962C8B-B14F-4D97-AF65-F5344CB8AC3E}">
        <p14:creationId xmlns:p14="http://schemas.microsoft.com/office/powerpoint/2010/main" val="29868941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四元数还可以可以从语义上分为朝向和旋转。</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96</a:t>
            </a:fld>
            <a:endParaRPr lang="zh-CN" altLang="en-US"/>
          </a:p>
        </p:txBody>
      </p:sp>
    </p:spTree>
    <p:extLst>
      <p:ext uri="{BB962C8B-B14F-4D97-AF65-F5344CB8AC3E}">
        <p14:creationId xmlns:p14="http://schemas.microsoft.com/office/powerpoint/2010/main" val="315837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a:t>
            </a:fld>
            <a:endParaRPr lang="zh-CN" altLang="en-US"/>
          </a:p>
        </p:txBody>
      </p:sp>
    </p:spTree>
    <p:extLst>
      <p:ext uri="{BB962C8B-B14F-4D97-AF65-F5344CB8AC3E}">
        <p14:creationId xmlns:p14="http://schemas.microsoft.com/office/powerpoint/2010/main" val="3256792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这个对于我们没什么意义，我们几乎只用单位四元数。</a:t>
            </a:r>
          </a:p>
        </p:txBody>
      </p:sp>
      <p:sp>
        <p:nvSpPr>
          <p:cNvPr id="4" name="灯片编号占位符 3"/>
          <p:cNvSpPr>
            <a:spLocks noGrp="1"/>
          </p:cNvSpPr>
          <p:nvPr>
            <p:ph type="sldNum" sz="quarter" idx="10"/>
          </p:nvPr>
        </p:nvSpPr>
        <p:spPr/>
        <p:txBody>
          <a:bodyPr/>
          <a:lstStyle/>
          <a:p>
            <a:fld id="{25265CDF-AE45-4035-83BB-4FF82824589C}" type="slidenum">
              <a:rPr lang="zh-CN" altLang="en-US" smtClean="0"/>
              <a:t>97</a:t>
            </a:fld>
            <a:endParaRPr lang="zh-CN" altLang="en-US"/>
          </a:p>
        </p:txBody>
      </p:sp>
    </p:spTree>
    <p:extLst>
      <p:ext uri="{BB962C8B-B14F-4D97-AF65-F5344CB8AC3E}">
        <p14:creationId xmlns:p14="http://schemas.microsoft.com/office/powerpoint/2010/main" val="29876837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r>
              <a:rPr lang="zh-CN" altLang="en-US" dirty="0"/>
              <a:t>我们真正用到的四元数。</a:t>
            </a:r>
          </a:p>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98</a:t>
            </a:fld>
            <a:endParaRPr lang="zh-CN" altLang="en-US"/>
          </a:p>
        </p:txBody>
      </p:sp>
    </p:spTree>
    <p:extLst>
      <p:ext uri="{BB962C8B-B14F-4D97-AF65-F5344CB8AC3E}">
        <p14:creationId xmlns:p14="http://schemas.microsoft.com/office/powerpoint/2010/main" val="13142980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q^t</a:t>
            </a:r>
            <a:r>
              <a:rPr lang="zh-CN" altLang="en-US" dirty="0"/>
              <a:t>的形式要比</a:t>
            </a:r>
            <a:r>
              <a:rPr lang="en-US" altLang="zh-CN" dirty="0" err="1"/>
              <a:t>slerp</a:t>
            </a:r>
            <a:r>
              <a:rPr lang="en-US" altLang="zh-CN" dirty="0"/>
              <a:t>(</a:t>
            </a:r>
            <a:r>
              <a:rPr lang="en-US" altLang="zh-CN" dirty="0" err="1"/>
              <a:t>I,q,t</a:t>
            </a:r>
            <a:r>
              <a:rPr lang="en-US" altLang="zh-CN" dirty="0"/>
              <a:t>)</a:t>
            </a:r>
            <a:r>
              <a:rPr lang="zh-CN" altLang="en-US" dirty="0"/>
              <a:t>更为清晰明确，方便理解。</a:t>
            </a:r>
            <a:endParaRPr lang="en-US" altLang="zh-CN" dirty="0"/>
          </a:p>
          <a:p>
            <a:r>
              <a:rPr lang="en-US" altLang="zh-CN" sz="936" i="0" kern="1200" dirty="0">
                <a:solidFill>
                  <a:schemeClr val="tx1"/>
                </a:solidFill>
                <a:effectLst/>
                <a:latin typeface="+mn-lt"/>
                <a:ea typeface="+mn-ea"/>
                <a:cs typeface="+mn-cs"/>
              </a:rPr>
              <a:t/>
            </a:r>
            <a:br>
              <a:rPr lang="en-US" altLang="zh-CN" sz="936"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99</a:t>
            </a:fld>
            <a:endParaRPr lang="zh-CN" altLang="en-US"/>
          </a:p>
        </p:txBody>
      </p:sp>
    </p:spTree>
    <p:extLst>
      <p:ext uri="{BB962C8B-B14F-4D97-AF65-F5344CB8AC3E}">
        <p14:creationId xmlns:p14="http://schemas.microsoft.com/office/powerpoint/2010/main" val="27070312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r>
              <a:rPr lang="zh-CN" altLang="en-US" dirty="0"/>
              <a:t>轴角可以用来实现顺序无关的旋转混合，而且这种混合方式有明确的物理意义。</a:t>
            </a:r>
            <a:endParaRPr lang="en-US" altLang="zh-CN" dirty="0"/>
          </a:p>
          <a:p>
            <a:r>
              <a:rPr lang="zh-CN" altLang="en-US" dirty="0"/>
              <a:t>可参考下面这个文章，使用矩阵的</a:t>
            </a:r>
            <a:r>
              <a:rPr lang="en-US" altLang="zh-CN" dirty="0" err="1"/>
              <a:t>exp</a:t>
            </a:r>
            <a:r>
              <a:rPr lang="zh-CN" altLang="en-US" dirty="0"/>
              <a:t>和</a:t>
            </a:r>
            <a:r>
              <a:rPr lang="en-US" altLang="zh-CN" dirty="0"/>
              <a:t>log</a:t>
            </a:r>
            <a:r>
              <a:rPr lang="zh-CN" altLang="en-US" dirty="0"/>
              <a:t>来做线性无关的混合，神奇的是这个方法完全可以使用四元数来更简洁高效的实现。</a:t>
            </a:r>
            <a:endParaRPr lang="en-US" altLang="zh-CN" dirty="0"/>
          </a:p>
          <a:p>
            <a:r>
              <a:rPr lang="en-US" altLang="zh-CN" sz="936" b="1" i="0" kern="1200" dirty="0">
                <a:solidFill>
                  <a:schemeClr val="tx1"/>
                </a:solidFill>
                <a:effectLst/>
                <a:latin typeface="+mn-lt"/>
                <a:ea typeface="+mn-ea"/>
                <a:cs typeface="+mn-cs"/>
              </a:rPr>
              <a:t>Linear Combination of Transformations - </a:t>
            </a:r>
            <a:r>
              <a:rPr lang="en-US" altLang="zh-CN" sz="936" i="0" kern="1200" dirty="0">
                <a:solidFill>
                  <a:schemeClr val="tx1"/>
                </a:solidFill>
                <a:effectLst/>
                <a:latin typeface="+mn-lt"/>
                <a:ea typeface="+mn-ea"/>
                <a:cs typeface="+mn-cs"/>
              </a:rPr>
              <a:t>Marc Alexa</a:t>
            </a:r>
          </a:p>
          <a:p>
            <a:r>
              <a:rPr lang="en-US" altLang="zh-CN" sz="936" b="0" i="0" kern="1200" dirty="0">
                <a:solidFill>
                  <a:schemeClr val="tx1"/>
                </a:solidFill>
                <a:effectLst/>
                <a:latin typeface="+mn-lt"/>
                <a:ea typeface="+mn-ea"/>
                <a:cs typeface="+mn-cs"/>
              </a:rPr>
              <a:t>https://classes.soe.ucsc.edu/cmps290c/Winter06/paps/alexa.pdf</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100</a:t>
            </a:fld>
            <a:endParaRPr lang="zh-CN" altLang="en-US"/>
          </a:p>
        </p:txBody>
      </p:sp>
    </p:spTree>
    <p:extLst>
      <p:ext uri="{BB962C8B-B14F-4D97-AF65-F5344CB8AC3E}">
        <p14:creationId xmlns:p14="http://schemas.microsoft.com/office/powerpoint/2010/main" val="27079511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101</a:t>
            </a:fld>
            <a:endParaRPr lang="zh-CN" altLang="en-US"/>
          </a:p>
        </p:txBody>
      </p:sp>
    </p:spTree>
    <p:extLst>
      <p:ext uri="{BB962C8B-B14F-4D97-AF65-F5344CB8AC3E}">
        <p14:creationId xmlns:p14="http://schemas.microsoft.com/office/powerpoint/2010/main" val="23665855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102</a:t>
            </a:fld>
            <a:endParaRPr lang="zh-CN" altLang="en-US"/>
          </a:p>
        </p:txBody>
      </p:sp>
    </p:spTree>
    <p:extLst>
      <p:ext uri="{BB962C8B-B14F-4D97-AF65-F5344CB8AC3E}">
        <p14:creationId xmlns:p14="http://schemas.microsoft.com/office/powerpoint/2010/main" val="37988972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103</a:t>
            </a:fld>
            <a:endParaRPr lang="zh-CN" altLang="en-US"/>
          </a:p>
        </p:txBody>
      </p:sp>
    </p:spTree>
    <p:extLst>
      <p:ext uri="{BB962C8B-B14F-4D97-AF65-F5344CB8AC3E}">
        <p14:creationId xmlns:p14="http://schemas.microsoft.com/office/powerpoint/2010/main" val="25271540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a:t>
            </a:r>
            <a:r>
              <a:rPr lang="en-US" altLang="zh-CN" dirty="0"/>
              <a:t>for</a:t>
            </a:r>
            <a:r>
              <a:rPr lang="zh-CN" altLang="en-US" dirty="0"/>
              <a:t>循环的结束条件应该是：</a:t>
            </a:r>
            <a:endParaRPr lang="en-US" altLang="zh-CN" dirty="0"/>
          </a:p>
          <a:p>
            <a:r>
              <a:rPr lang="en-US" altLang="zh-CN" dirty="0" err="1"/>
              <a:t>i</a:t>
            </a:r>
            <a:r>
              <a:rPr lang="en-US" altLang="zh-CN" dirty="0"/>
              <a:t> &lt; n + ox</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107</a:t>
            </a:fld>
            <a:endParaRPr lang="zh-CN" altLang="en-US"/>
          </a:p>
        </p:txBody>
      </p:sp>
    </p:spTree>
    <p:extLst>
      <p:ext uri="{BB962C8B-B14F-4D97-AF65-F5344CB8AC3E}">
        <p14:creationId xmlns:p14="http://schemas.microsoft.com/office/powerpoint/2010/main" val="33136158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109</a:t>
            </a:fld>
            <a:endParaRPr lang="zh-CN" altLang="en-US"/>
          </a:p>
        </p:txBody>
      </p:sp>
    </p:spTree>
    <p:extLst>
      <p:ext uri="{BB962C8B-B14F-4D97-AF65-F5344CB8AC3E}">
        <p14:creationId xmlns:p14="http://schemas.microsoft.com/office/powerpoint/2010/main" val="22094993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模块越多越难，人越多越难，换人越多越难</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113</a:t>
            </a:fld>
            <a:endParaRPr lang="zh-CN" altLang="en-US"/>
          </a:p>
        </p:txBody>
      </p:sp>
    </p:spTree>
    <p:extLst>
      <p:ext uri="{BB962C8B-B14F-4D97-AF65-F5344CB8AC3E}">
        <p14:creationId xmlns:p14="http://schemas.microsoft.com/office/powerpoint/2010/main" val="190815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13203" rtl="0" eaLnBrk="1" fontAlgn="auto" latinLnBrk="0" hangingPunct="1">
              <a:lnSpc>
                <a:spcPct val="100000"/>
              </a:lnSpc>
              <a:spcBef>
                <a:spcPts val="0"/>
              </a:spcBef>
              <a:spcAft>
                <a:spcPts val="0"/>
              </a:spcAft>
              <a:buClrTx/>
              <a:buSzTx/>
              <a:buFontTx/>
              <a:buNone/>
              <a:tabLst/>
              <a:defRPr/>
            </a:pPr>
            <a:r>
              <a:rPr lang="zh-CN" altLang="en-US" dirty="0"/>
              <a:t>也就是说右值局部变量没有意义。</a:t>
            </a:r>
            <a:endParaRPr lang="zh-CN" altLang="en-US" sz="800" dirty="0">
              <a:solidFill>
                <a:schemeClr val="accent3">
                  <a:lumMod val="60000"/>
                  <a:lumOff val="40000"/>
                </a:schemeClr>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0"/>
          </p:nvPr>
        </p:nvSpPr>
        <p:spPr/>
        <p:txBody>
          <a:bodyPr/>
          <a:lstStyle/>
          <a:p>
            <a:fld id="{25265CDF-AE45-4035-83BB-4FF82824589C}" type="slidenum">
              <a:rPr lang="zh-CN" altLang="en-US" smtClean="0"/>
              <a:t>14</a:t>
            </a:fld>
            <a:endParaRPr lang="zh-CN" altLang="en-US"/>
          </a:p>
        </p:txBody>
      </p:sp>
    </p:spTree>
    <p:extLst>
      <p:ext uri="{BB962C8B-B14F-4D97-AF65-F5344CB8AC3E}">
        <p14:creationId xmlns:p14="http://schemas.microsoft.com/office/powerpoint/2010/main" val="28400573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114</a:t>
            </a:fld>
            <a:endParaRPr lang="zh-CN" altLang="en-US"/>
          </a:p>
        </p:txBody>
      </p:sp>
    </p:spTree>
    <p:extLst>
      <p:ext uri="{BB962C8B-B14F-4D97-AF65-F5344CB8AC3E}">
        <p14:creationId xmlns:p14="http://schemas.microsoft.com/office/powerpoint/2010/main" val="23873543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115</a:t>
            </a:fld>
            <a:endParaRPr lang="zh-CN" altLang="en-US"/>
          </a:p>
        </p:txBody>
      </p:sp>
    </p:spTree>
    <p:extLst>
      <p:ext uri="{BB962C8B-B14F-4D97-AF65-F5344CB8AC3E}">
        <p14:creationId xmlns:p14="http://schemas.microsoft.com/office/powerpoint/2010/main" val="3200241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116</a:t>
            </a:fld>
            <a:endParaRPr lang="zh-CN" altLang="en-US"/>
          </a:p>
        </p:txBody>
      </p:sp>
    </p:spTree>
    <p:extLst>
      <p:ext uri="{BB962C8B-B14F-4D97-AF65-F5344CB8AC3E}">
        <p14:creationId xmlns:p14="http://schemas.microsoft.com/office/powerpoint/2010/main" val="141216772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117</a:t>
            </a:fld>
            <a:endParaRPr lang="zh-CN" altLang="en-US"/>
          </a:p>
        </p:txBody>
      </p:sp>
    </p:spTree>
    <p:extLst>
      <p:ext uri="{BB962C8B-B14F-4D97-AF65-F5344CB8AC3E}">
        <p14:creationId xmlns:p14="http://schemas.microsoft.com/office/powerpoint/2010/main" val="8679797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118</a:t>
            </a:fld>
            <a:endParaRPr lang="zh-CN" altLang="en-US"/>
          </a:p>
        </p:txBody>
      </p:sp>
    </p:spTree>
    <p:extLst>
      <p:ext uri="{BB962C8B-B14F-4D97-AF65-F5344CB8AC3E}">
        <p14:creationId xmlns:p14="http://schemas.microsoft.com/office/powerpoint/2010/main" val="7188519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119</a:t>
            </a:fld>
            <a:endParaRPr lang="zh-CN" altLang="en-US"/>
          </a:p>
        </p:txBody>
      </p:sp>
    </p:spTree>
    <p:extLst>
      <p:ext uri="{BB962C8B-B14F-4D97-AF65-F5344CB8AC3E}">
        <p14:creationId xmlns:p14="http://schemas.microsoft.com/office/powerpoint/2010/main" val="24642346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120</a:t>
            </a:fld>
            <a:endParaRPr lang="zh-CN" altLang="en-US"/>
          </a:p>
        </p:txBody>
      </p:sp>
    </p:spTree>
    <p:extLst>
      <p:ext uri="{BB962C8B-B14F-4D97-AF65-F5344CB8AC3E}">
        <p14:creationId xmlns:p14="http://schemas.microsoft.com/office/powerpoint/2010/main" val="3331241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121</a:t>
            </a:fld>
            <a:endParaRPr lang="zh-CN" altLang="en-US"/>
          </a:p>
        </p:txBody>
      </p:sp>
    </p:spTree>
    <p:extLst>
      <p:ext uri="{BB962C8B-B14F-4D97-AF65-F5344CB8AC3E}">
        <p14:creationId xmlns:p14="http://schemas.microsoft.com/office/powerpoint/2010/main" val="12317508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等线"/>
                <a:ea typeface="等线"/>
              </a:rPr>
              <a:t>为什么不行，因为很难确保只有一个引用，真要实现的话也是可以的，但在多线程访问的情况下此接口基本上没法</a:t>
            </a:r>
            <a:r>
              <a:rPr lang="zh-CN" altLang="en-US" dirty="0" smtClean="0">
                <a:latin typeface="等线"/>
                <a:ea typeface="等线"/>
              </a:rPr>
              <a:t>用。</a:t>
            </a:r>
            <a:endParaRPr lang="zh-CN" altLang="en-US" dirty="0">
              <a:latin typeface="等线"/>
              <a:ea typeface="等线"/>
            </a:endParaRPr>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122</a:t>
            </a:fld>
            <a:endParaRPr lang="zh-CN" altLang="en-US"/>
          </a:p>
        </p:txBody>
      </p:sp>
    </p:spTree>
    <p:extLst>
      <p:ext uri="{BB962C8B-B14F-4D97-AF65-F5344CB8AC3E}">
        <p14:creationId xmlns:p14="http://schemas.microsoft.com/office/powerpoint/2010/main" val="40089650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123</a:t>
            </a:fld>
            <a:endParaRPr lang="zh-CN" altLang="en-US"/>
          </a:p>
        </p:txBody>
      </p:sp>
    </p:spTree>
    <p:extLst>
      <p:ext uri="{BB962C8B-B14F-4D97-AF65-F5344CB8AC3E}">
        <p14:creationId xmlns:p14="http://schemas.microsoft.com/office/powerpoint/2010/main" val="373674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15</a:t>
            </a:fld>
            <a:endParaRPr lang="zh-CN" altLang="en-US"/>
          </a:p>
        </p:txBody>
      </p:sp>
    </p:spTree>
    <p:extLst>
      <p:ext uri="{BB962C8B-B14F-4D97-AF65-F5344CB8AC3E}">
        <p14:creationId xmlns:p14="http://schemas.microsoft.com/office/powerpoint/2010/main" val="37610284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124</a:t>
            </a:fld>
            <a:endParaRPr lang="zh-CN" altLang="en-US"/>
          </a:p>
        </p:txBody>
      </p:sp>
    </p:spTree>
    <p:extLst>
      <p:ext uri="{BB962C8B-B14F-4D97-AF65-F5344CB8AC3E}">
        <p14:creationId xmlns:p14="http://schemas.microsoft.com/office/powerpoint/2010/main" val="14107436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125</a:t>
            </a:fld>
            <a:endParaRPr lang="zh-CN" altLang="en-US"/>
          </a:p>
        </p:txBody>
      </p:sp>
    </p:spTree>
    <p:extLst>
      <p:ext uri="{BB962C8B-B14F-4D97-AF65-F5344CB8AC3E}">
        <p14:creationId xmlns:p14="http://schemas.microsoft.com/office/powerpoint/2010/main" val="18064881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126</a:t>
            </a:fld>
            <a:endParaRPr lang="zh-CN" altLang="en-US"/>
          </a:p>
        </p:txBody>
      </p:sp>
    </p:spTree>
    <p:extLst>
      <p:ext uri="{BB962C8B-B14F-4D97-AF65-F5344CB8AC3E}">
        <p14:creationId xmlns:p14="http://schemas.microsoft.com/office/powerpoint/2010/main" val="34798557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127</a:t>
            </a:fld>
            <a:endParaRPr lang="zh-CN" altLang="en-US"/>
          </a:p>
        </p:txBody>
      </p:sp>
    </p:spTree>
    <p:extLst>
      <p:ext uri="{BB962C8B-B14F-4D97-AF65-F5344CB8AC3E}">
        <p14:creationId xmlns:p14="http://schemas.microsoft.com/office/powerpoint/2010/main" val="19941732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a:t>
            </a:r>
            <a:r>
              <a:rPr lang="en-US" altLang="zh-CN" dirty="0" err="1" smtClean="0"/>
              <a:t>shared_ptr</a:t>
            </a:r>
            <a:r>
              <a:rPr lang="zh-CN" altLang="en-US" dirty="0" smtClean="0"/>
              <a:t>从而确保指针指向的对象不会再操作的过程中被释放。</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128</a:t>
            </a:fld>
            <a:endParaRPr lang="zh-CN" altLang="en-US"/>
          </a:p>
        </p:txBody>
      </p:sp>
    </p:spTree>
    <p:extLst>
      <p:ext uri="{BB962C8B-B14F-4D97-AF65-F5344CB8AC3E}">
        <p14:creationId xmlns:p14="http://schemas.microsoft.com/office/powerpoint/2010/main" val="1876208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129</a:t>
            </a:fld>
            <a:endParaRPr lang="zh-CN" altLang="en-US"/>
          </a:p>
        </p:txBody>
      </p:sp>
    </p:spTree>
    <p:extLst>
      <p:ext uri="{BB962C8B-B14F-4D97-AF65-F5344CB8AC3E}">
        <p14:creationId xmlns:p14="http://schemas.microsoft.com/office/powerpoint/2010/main" val="28105553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130</a:t>
            </a:fld>
            <a:endParaRPr lang="zh-CN" altLang="en-US"/>
          </a:p>
        </p:txBody>
      </p:sp>
    </p:spTree>
    <p:extLst>
      <p:ext uri="{BB962C8B-B14F-4D97-AF65-F5344CB8AC3E}">
        <p14:creationId xmlns:p14="http://schemas.microsoft.com/office/powerpoint/2010/main" val="133821211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131</a:t>
            </a:fld>
            <a:endParaRPr lang="zh-CN" altLang="en-US"/>
          </a:p>
        </p:txBody>
      </p:sp>
    </p:spTree>
    <p:extLst>
      <p:ext uri="{BB962C8B-B14F-4D97-AF65-F5344CB8AC3E}">
        <p14:creationId xmlns:p14="http://schemas.microsoft.com/office/powerpoint/2010/main" val="26131675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132</a:t>
            </a:fld>
            <a:endParaRPr lang="zh-CN" altLang="en-US"/>
          </a:p>
        </p:txBody>
      </p:sp>
    </p:spTree>
    <p:extLst>
      <p:ext uri="{BB962C8B-B14F-4D97-AF65-F5344CB8AC3E}">
        <p14:creationId xmlns:p14="http://schemas.microsoft.com/office/powerpoint/2010/main" val="31804748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shared_ptr</a:t>
            </a:r>
            <a:r>
              <a:rPr lang="zh-CN" altLang="en-US" dirty="0" smtClean="0"/>
              <a:t>和</a:t>
            </a:r>
            <a:r>
              <a:rPr lang="en-US" altLang="zh-CN" dirty="0" err="1" smtClean="0"/>
              <a:t>weak_ptr</a:t>
            </a:r>
            <a:r>
              <a:rPr lang="zh-CN" altLang="en-US" dirty="0" smtClean="0"/>
              <a:t>结构完全一样，只是逻辑不同</a:t>
            </a:r>
            <a:endParaRPr lang="zh-CN" altLang="en-US" dirty="0"/>
          </a:p>
        </p:txBody>
      </p:sp>
      <p:sp>
        <p:nvSpPr>
          <p:cNvPr id="4" name="灯片编号占位符 3"/>
          <p:cNvSpPr>
            <a:spLocks noGrp="1"/>
          </p:cNvSpPr>
          <p:nvPr>
            <p:ph type="sldNum" sz="quarter" idx="10"/>
          </p:nvPr>
        </p:nvSpPr>
        <p:spPr/>
        <p:txBody>
          <a:bodyPr/>
          <a:lstStyle/>
          <a:p>
            <a:fld id="{25265CDF-AE45-4035-83BB-4FF82824589C}" type="slidenum">
              <a:rPr lang="zh-CN" altLang="en-US" smtClean="0"/>
              <a:t>133</a:t>
            </a:fld>
            <a:endParaRPr lang="zh-CN" altLang="en-US"/>
          </a:p>
        </p:txBody>
      </p:sp>
    </p:spTree>
    <p:extLst>
      <p:ext uri="{BB962C8B-B14F-4D97-AF65-F5344CB8AC3E}">
        <p14:creationId xmlns:p14="http://schemas.microsoft.com/office/powerpoint/2010/main" val="381615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53145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78701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379597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171857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17020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232493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20593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176830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422040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228203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FD94D91-691D-43FC-9058-CF8719905486}" type="datetimeFigureOut">
              <a:rPr lang="zh-CN" altLang="en-US" smtClean="0"/>
              <a:t>2016/4/21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8610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FD94D91-691D-43FC-9058-CF8719905486}" type="datetimeFigureOut">
              <a:rPr lang="zh-CN" altLang="en-US" smtClean="0"/>
              <a:t>2016/4/21</a:t>
            </a:fld>
            <a:endParaRPr lang="zh-CN"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B28EEF88-C51D-4CD0-9EC1-39712FCD3BF3}" type="slidenum">
              <a:rPr lang="zh-CN" altLang="en-US" smtClean="0"/>
              <a:t>‹#›</a:t>
            </a:fld>
            <a:endParaRPr lang="zh-CN" altLang="en-US"/>
          </a:p>
        </p:txBody>
      </p:sp>
    </p:spTree>
    <p:extLst>
      <p:ext uri="{BB962C8B-B14F-4D97-AF65-F5344CB8AC3E}">
        <p14:creationId xmlns:p14="http://schemas.microsoft.com/office/powerpoint/2010/main" val="310523383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New C++</a:t>
            </a:r>
            <a:endParaRPr lang="zh-CN" altLang="en-US" dirty="0"/>
          </a:p>
        </p:txBody>
      </p:sp>
      <p:sp>
        <p:nvSpPr>
          <p:cNvPr id="3" name="副标题 2"/>
          <p:cNvSpPr>
            <a:spLocks noGrp="1"/>
          </p:cNvSpPr>
          <p:nvPr>
            <p:ph type="subTitle" idx="1"/>
          </p:nvPr>
        </p:nvSpPr>
        <p:spPr/>
        <p:txBody>
          <a:bodyPr/>
          <a:lstStyle/>
          <a:p>
            <a:r>
              <a:rPr lang="en-US" altLang="zh-CN" dirty="0"/>
              <a:t>C++11, C++14</a:t>
            </a:r>
          </a:p>
          <a:p>
            <a:r>
              <a:rPr lang="zh-CN" altLang="en-US" dirty="0"/>
              <a:t>新</a:t>
            </a:r>
            <a:r>
              <a:rPr lang="zh-CN" altLang="en-US" dirty="0" smtClean="0"/>
              <a:t>特性和实践</a:t>
            </a:r>
            <a:endParaRPr lang="zh-CN" altLang="en-US" dirty="0"/>
          </a:p>
        </p:txBody>
      </p:sp>
    </p:spTree>
    <p:extLst>
      <p:ext uri="{BB962C8B-B14F-4D97-AF65-F5344CB8AC3E}">
        <p14:creationId xmlns:p14="http://schemas.microsoft.com/office/powerpoint/2010/main" val="343070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a:t>
            </a:r>
          </a:p>
        </p:txBody>
      </p:sp>
      <p:sp>
        <p:nvSpPr>
          <p:cNvPr id="3" name="内容占位符 2"/>
          <p:cNvSpPr>
            <a:spLocks noGrp="1"/>
          </p:cNvSpPr>
          <p:nvPr>
            <p:ph idx="1"/>
          </p:nvPr>
        </p:nvSpPr>
        <p:spPr/>
        <p:txBody>
          <a:bodyPr/>
          <a:lstStyle/>
          <a:p>
            <a:r>
              <a:rPr lang="zh-CN" altLang="en-US" dirty="0">
                <a:solidFill>
                  <a:prstClr val="white"/>
                </a:solidFill>
              </a:rPr>
              <a:t>左值和右值</a:t>
            </a:r>
            <a:endParaRPr lang="en-US" altLang="zh-CN" dirty="0">
              <a:solidFill>
                <a:prstClr val="white"/>
              </a:solidFill>
            </a:endParaRPr>
          </a:p>
          <a:p>
            <a:pPr lvl="1"/>
            <a:r>
              <a:rPr lang="zh-CN" altLang="en-US" dirty="0">
                <a:solidFill>
                  <a:prstClr val="white"/>
                </a:solidFill>
                <a:latin typeface="Consolas" panose="020B0609020204030204" pitchFamily="49" charset="0"/>
                <a:cs typeface="Consolas" panose="020B0609020204030204" pitchFamily="49" charset="0"/>
              </a:rPr>
              <a:t>通常来说，函数返回的临时对象是右值，其他都是左值。</a:t>
            </a:r>
            <a:endParaRPr lang="zh-CN" altLang="en-US" dirty="0">
              <a:solidFill>
                <a:schemeClr val="accent3">
                  <a:lumMod val="60000"/>
                  <a:lumOff val="40000"/>
                </a:schemeClr>
              </a:solidFill>
              <a:latin typeface="Consolas" panose="020B0609020204030204" pitchFamily="49" charset="0"/>
              <a:cs typeface="Consolas" panose="020B0609020204030204" pitchFamily="49" charset="0"/>
            </a:endParaRPr>
          </a:p>
          <a:p>
            <a:pPr lvl="1"/>
            <a:endParaRPr lang="en-US" altLang="zh-CN" dirty="0">
              <a:solidFill>
                <a:prstClr val="white"/>
              </a:solidFill>
            </a:endParaRPr>
          </a:p>
          <a:p>
            <a:r>
              <a:rPr lang="zh-CN" altLang="en-US" dirty="0"/>
              <a:t>引用（左值引用）：</a:t>
            </a:r>
            <a:endParaRPr lang="en-US" altLang="zh-CN" dirty="0"/>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ri</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r>
              <a:rPr lang="zh-CN" altLang="en-US" dirty="0"/>
              <a:t>右值引用：</a:t>
            </a:r>
            <a:endParaRPr lang="en-US" altLang="zh-CN" dirty="0"/>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&amp;&amp;</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ri</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CreateInt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endParaRPr lang="en-US" altLang="zh-CN" dirty="0">
              <a:solidFill>
                <a:prstClr val="white"/>
              </a:solidFill>
            </a:endParaRPr>
          </a:p>
        </p:txBody>
      </p:sp>
    </p:spTree>
    <p:extLst>
      <p:ext uri="{BB962C8B-B14F-4D97-AF65-F5344CB8AC3E}">
        <p14:creationId xmlns:p14="http://schemas.microsoft.com/office/powerpoint/2010/main" val="36494794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a:latin typeface="Cambria Math" panose="02040503050406030204" pitchFamily="18" charset="0"/>
              </a:rPr>
              <a:t>实际使用时可单独为轴角定义一个新类型，从而不再需要为单位四元数提供</a:t>
            </a:r>
            <a:r>
              <a:rPr lang="en-US" altLang="zh-CN" dirty="0">
                <a:solidFill>
                  <a:srgbClr val="3D9CCC">
                    <a:lumMod val="60000"/>
                    <a:lumOff val="40000"/>
                  </a:srgbClr>
                </a:solidFill>
                <a:latin typeface="Consolas" panose="020B0609020204030204" pitchFamily="49" charset="0"/>
                <a:cs typeface="Consolas" panose="020B0609020204030204" pitchFamily="49" charset="0"/>
              </a:rPr>
              <a:t>log</a:t>
            </a:r>
            <a:r>
              <a:rPr lang="zh-CN" altLang="en-US" dirty="0">
                <a:latin typeface="Cambria Math" panose="02040503050406030204" pitchFamily="18" charset="0"/>
              </a:rPr>
              <a:t>和</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exp</a:t>
            </a:r>
            <a:r>
              <a:rPr lang="zh-CN" altLang="en-US" dirty="0">
                <a:latin typeface="Cambria Math" panose="02040503050406030204" pitchFamily="18" charset="0"/>
              </a:rPr>
              <a:t>函数</a:t>
            </a:r>
            <a:endParaRPr lang="en-US" altLang="zh-CN" dirty="0">
              <a:latin typeface="Cambria Math" panose="02040503050406030204" pitchFamily="18" charset="0"/>
            </a:endParaRPr>
          </a:p>
          <a:p>
            <a:r>
              <a:rPr lang="zh-CN" altLang="en-US" dirty="0"/>
              <a:t>轴角可以用来实现顺序无关的旋转混合</a:t>
            </a:r>
            <a:endParaRPr lang="en-US" altLang="zh-CN" dirty="0">
              <a:latin typeface="Cambria Math" panose="02040503050406030204" pitchFamily="18" charset="0"/>
            </a:endParaRPr>
          </a:p>
          <a:p>
            <a:r>
              <a:rPr lang="zh-CN" altLang="en-US" dirty="0">
                <a:latin typeface="Cambria Math" panose="02040503050406030204" pitchFamily="18" charset="0"/>
              </a:rPr>
              <a:t>具体的使用这里不再展开</a:t>
            </a:r>
            <a:endParaRPr lang="en-US" altLang="zh-CN" dirty="0">
              <a:latin typeface="Cambria Math" panose="02040503050406030204" pitchFamily="18" charset="0"/>
            </a:endParaRPr>
          </a:p>
        </p:txBody>
      </p:sp>
    </p:spTree>
    <p:extLst>
      <p:ext uri="{BB962C8B-B14F-4D97-AF65-F5344CB8AC3E}">
        <p14:creationId xmlns:p14="http://schemas.microsoft.com/office/powerpoint/2010/main" val="1299024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a:latin typeface="Cambria Math" panose="02040503050406030204" pitchFamily="18" charset="0"/>
              </a:rPr>
              <a:t>更好的例子，标准库中的</a:t>
            </a:r>
            <a:r>
              <a:rPr lang="en-US" altLang="zh-CN" dirty="0" err="1"/>
              <a:t>chrono</a:t>
            </a:r>
            <a:r>
              <a:rPr lang="zh-CN" altLang="en-US" dirty="0"/>
              <a:t>库，更加通用的</a:t>
            </a:r>
            <a:r>
              <a:rPr lang="zh-CN" altLang="en-US"/>
              <a:t>时间</a:t>
            </a:r>
            <a:r>
              <a:rPr lang="zh-CN" altLang="en-US" smtClean="0"/>
              <a:t>实现</a:t>
            </a:r>
            <a:endParaRPr lang="zh-CN" altLang="en-US" dirty="0"/>
          </a:p>
          <a:p>
            <a:r>
              <a:rPr lang="en-US" altLang="zh-CN" smtClean="0">
                <a:solidFill>
                  <a:srgbClr val="3D9CCC">
                    <a:lumMod val="60000"/>
                    <a:lumOff val="40000"/>
                  </a:srgbClr>
                </a:solidFill>
                <a:latin typeface="Consolas" panose="020B0609020204030204" pitchFamily="49" charset="0"/>
                <a:cs typeface="Consolas" panose="020B0609020204030204" pitchFamily="49" charset="0"/>
              </a:rPr>
              <a:t>template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&lt;class </a:t>
            </a:r>
            <a:r>
              <a:rPr lang="en-US" altLang="zh-CN" dirty="0">
                <a:solidFill>
                  <a:srgbClr val="3D9CCC">
                    <a:lumMod val="60000"/>
                    <a:lumOff val="40000"/>
                  </a:srgbClr>
                </a:solidFill>
                <a:latin typeface="Consolas" panose="020B0609020204030204" pitchFamily="49" charset="0"/>
                <a:cs typeface="Consolas" panose="020B0609020204030204" pitchFamily="49" charset="0"/>
              </a:rPr>
              <a:t>Rep,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a:solidFill>
                  <a:srgbClr val="3D9CCC">
                    <a:lumMod val="60000"/>
                    <a:lumOff val="40000"/>
                  </a:srgbClr>
                </a:solidFill>
                <a:latin typeface="Consolas" panose="020B0609020204030204" pitchFamily="49" charset="0"/>
                <a:cs typeface="Consolas" panose="020B0609020204030204" pitchFamily="49" charset="0"/>
              </a:rPr>
              <a:t>Period = ratio&lt;1, 1&gt;&gt;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class duration</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&lt;class Clock, class Duration = Clock::duration&gt;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time_point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301860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smtClean="0"/>
              <a:t>&gt; </a:t>
            </a:r>
            <a:r>
              <a:rPr lang="zh-CN" altLang="en-US" dirty="0" smtClean="0"/>
              <a:t>指针</a:t>
            </a:r>
            <a:endParaRPr lang="en-US" altLang="zh-CN" dirty="0"/>
          </a:p>
        </p:txBody>
      </p:sp>
      <p:sp>
        <p:nvSpPr>
          <p:cNvPr id="3" name="内容占位符 2"/>
          <p:cNvSpPr>
            <a:spLocks noGrp="1"/>
          </p:cNvSpPr>
          <p:nvPr>
            <p:ph idx="1"/>
          </p:nvPr>
        </p:nvSpPr>
        <p:spPr/>
        <p:txBody>
          <a:bodyPr vert="horz" lIns="91440" tIns="45720" rIns="91440" bIns="45720" rtlCol="0" anchor="t">
            <a:normAutofit lnSpcReduction="10000"/>
          </a:bodyPr>
          <a:lstStyle/>
          <a:p>
            <a:r>
              <a:rPr lang="zh-CN" altLang="EN-US" dirty="0">
                <a:latin typeface="等线"/>
              </a:rPr>
              <a:t>指针实际上是两种类型，一种是</a:t>
            </a:r>
            <a:r>
              <a:rPr lang="zh-CN" altLang="EN-US" dirty="0" smtClean="0">
                <a:latin typeface="等线"/>
              </a:rPr>
              <a:t>指向对象</a:t>
            </a:r>
            <a:r>
              <a:rPr lang="zh-CN" altLang="EN-US" dirty="0">
                <a:latin typeface="等线"/>
              </a:rPr>
              <a:t>的指针，一种是空</a:t>
            </a:r>
            <a:endParaRPr lang="en-US" altLang="EN-US" dirty="0">
              <a:latin typeface="等线"/>
            </a:endParaRPr>
          </a:p>
          <a:p>
            <a:r>
              <a:rPr lang="zh-CN" altLang="EN-US" dirty="0">
                <a:latin typeface="等线"/>
              </a:rPr>
              <a:t>在不空</a:t>
            </a:r>
            <a:r>
              <a:rPr lang="zh-CN" altLang="en-US" dirty="0">
                <a:latin typeface="等线"/>
              </a:rPr>
              <a:t>的地方</a:t>
            </a:r>
            <a:r>
              <a:rPr lang="zh-CN" altLang="EN-US" dirty="0">
                <a:latin typeface="等线"/>
              </a:rPr>
              <a:t>使用引用</a:t>
            </a:r>
            <a:r>
              <a:rPr lang="zh-CN" altLang="en-US" dirty="0">
                <a:latin typeface="等线"/>
              </a:rPr>
              <a:t>，</a:t>
            </a:r>
            <a:r>
              <a:rPr lang="zh-CN" altLang="EN-US" dirty="0">
                <a:latin typeface="等线"/>
              </a:rPr>
              <a:t>可以避免使用者的迷惑</a:t>
            </a:r>
            <a:r>
              <a:rPr lang="zh-CN" altLang="en-US" dirty="0">
                <a:latin typeface="等线"/>
              </a:rPr>
              <a:t>以及反复的</a:t>
            </a:r>
            <a:r>
              <a:rPr lang="zh-CN" altLang="EN-US" dirty="0">
                <a:latin typeface="等线"/>
              </a:rPr>
              <a:t>检查</a:t>
            </a:r>
            <a:endParaRPr lang="zh-CN" altLang="en-US" dirty="0">
              <a:latin typeface="等线"/>
            </a:endParaRPr>
          </a:p>
          <a:p>
            <a:r>
              <a:rPr lang="zh-CN" altLang="EN-US" dirty="0">
                <a:latin typeface="等线"/>
              </a:rPr>
              <a:t>在需要改变指向的地方，可以</a:t>
            </a:r>
            <a:r>
              <a:rPr lang="zh-CN" altLang="en-US" dirty="0">
                <a:latin typeface="等线"/>
              </a:rPr>
              <a:t>实现</a:t>
            </a:r>
            <a:r>
              <a:rPr lang="zh-CN" altLang="EN-US" dirty="0">
                <a:latin typeface="等线"/>
              </a:rPr>
              <a:t>并使用</a:t>
            </a:r>
            <a:r>
              <a:rPr lang="zh-CN" altLang="EN-US" dirty="0">
                <a:solidFill>
                  <a:srgbClr val="3D9CCC">
                    <a:lumMod val="60000"/>
                    <a:lumOff val="40000"/>
                  </a:srgbClr>
                </a:solidFill>
                <a:latin typeface="Consolas" panose="020B0609020204030204" pitchFamily="49" charset="0"/>
                <a:cs typeface="Consolas" panose="020B0609020204030204" pitchFamily="49" charset="0"/>
              </a:rPr>
              <a:t>NotNull</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&lt;T</a:t>
            </a:r>
            <a:r>
              <a:rPr lang="zh-CN" altLang="EN-US" dirty="0">
                <a:solidFill>
                  <a:srgbClr val="3D9CCC">
                    <a:lumMod val="60000"/>
                    <a:lumOff val="40000"/>
                  </a:srgbClr>
                </a:solidFill>
                <a:latin typeface="Consolas" panose="020B0609020204030204" pitchFamily="49" charset="0"/>
                <a:cs typeface="Consolas" panose="020B0609020204030204" pitchFamily="49" charset="0"/>
              </a:rPr>
              <a:t>&gt;</a:t>
            </a:r>
            <a:r>
              <a:rPr lang="zh-CN" altLang="en-US" dirty="0">
                <a:latin typeface="等线"/>
              </a:rPr>
              <a:t>，从而避免传参数时的检查</a:t>
            </a:r>
            <a:endParaRPr lang="zh-CN" altLang="EN-US" dirty="0">
              <a:latin typeface="等线"/>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NotNull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NotNull</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 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EN-US" dirty="0" smtClean="0">
                <a:solidFill>
                  <a:srgbClr val="3D9CCC">
                    <a:lumMod val="60000"/>
                    <a:lumOff val="40000"/>
                  </a:srgbClr>
                </a:solidFill>
                <a:latin typeface="Consolas" panose="020B0609020204030204" pitchFamily="49" charset="0"/>
                <a:cs typeface="Consolas" panose="020B0609020204030204" pitchFamily="49" charset="0"/>
              </a:rPr>
              <a:t>T* operator-&gt;();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EN-US" dirty="0" smtClean="0">
                <a:solidFill>
                  <a:srgbClr val="3D9CCC">
                    <a:lumMod val="60000"/>
                    <a:lumOff val="40000"/>
                  </a:srgbClr>
                </a:solidFill>
                <a:latin typeface="Consolas" panose="020B0609020204030204" pitchFamily="49" charset="0"/>
                <a:cs typeface="Consolas" panose="020B0609020204030204" pitchFamily="49" charset="0"/>
              </a:rPr>
              <a:t>T&amp; operator*();</a:t>
            </a:r>
            <a:endParaRPr lang="en-US"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EN-US"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EN-US" dirty="0">
              <a:latin typeface="Cambria Math" panose="02040503050406030204" pitchFamily="18" charset="0"/>
            </a:endParaRPr>
          </a:p>
        </p:txBody>
      </p:sp>
    </p:spTree>
    <p:extLst>
      <p:ext uri="{BB962C8B-B14F-4D97-AF65-F5344CB8AC3E}">
        <p14:creationId xmlns:p14="http://schemas.microsoft.com/office/powerpoint/2010/main" val="3961948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smtClean="0"/>
              <a:t>&gt; </a:t>
            </a:r>
            <a:r>
              <a:rPr lang="zh-CN" altLang="en-US" dirty="0" smtClean="0"/>
              <a:t>二段构造</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Cambria Math" panose="02040503050406030204" pitchFamily="18" charset="0"/>
              </a:rPr>
              <a:t>有些类型不一定具有语义上良好的默认状态，没有良好默认状态的</a:t>
            </a:r>
            <a:r>
              <a:rPr lang="zh-CN" altLang="en-US" dirty="0" smtClean="0">
                <a:latin typeface="Cambria Math" panose="02040503050406030204" pitchFamily="18" charset="0"/>
              </a:rPr>
              <a:t>类型最好不</a:t>
            </a:r>
            <a:r>
              <a:rPr lang="zh-CN" altLang="en-US" dirty="0" smtClean="0">
                <a:latin typeface="Cambria Math" panose="02040503050406030204" pitchFamily="18" charset="0"/>
              </a:rPr>
              <a:t>提供默认构造函数</a:t>
            </a:r>
            <a:endParaRPr lang="en-US" altLang="zh-CN" dirty="0" smtClean="0">
              <a:latin typeface="Cambria Math" panose="02040503050406030204" pitchFamily="18" charset="0"/>
            </a:endParaRPr>
          </a:p>
          <a:p>
            <a:r>
              <a:rPr lang="zh-CN" altLang="en-US" dirty="0" smtClean="0">
                <a:latin typeface="Cambria Math" panose="02040503050406030204" pitchFamily="18" charset="0"/>
              </a:rPr>
              <a:t>二段构造</a:t>
            </a:r>
            <a:endParaRPr lang="en-US" altLang="zh-CN" dirty="0" smtClean="0">
              <a:latin typeface="Cambria Math" panose="02040503050406030204" pitchFamily="18" charset="0"/>
            </a:endParaRPr>
          </a:p>
          <a:p>
            <a:pPr lvl="1"/>
            <a:r>
              <a:rPr lang="zh-CN" altLang="en-US" dirty="0">
                <a:latin typeface="Cambria Math" panose="02040503050406030204" pitchFamily="18" charset="0"/>
              </a:rPr>
              <a:t>可能出错的构造最好用异常，而不是默认构造后调用初始化</a:t>
            </a:r>
            <a:endParaRPr lang="en-US" altLang="zh-CN" dirty="0">
              <a:latin typeface="Cambria Math" panose="02040503050406030204" pitchFamily="18" charset="0"/>
            </a:endParaRPr>
          </a:p>
          <a:p>
            <a:pPr lvl="1"/>
            <a:r>
              <a:rPr lang="zh-CN" altLang="en-US" dirty="0" smtClean="0">
                <a:latin typeface="Cambria Math" panose="02040503050406030204" pitchFamily="18" charset="0"/>
              </a:rPr>
              <a:t>类方法内部或使用者其一需要检查状态</a:t>
            </a:r>
            <a:endParaRPr lang="en-US" altLang="EN-US" dirty="0">
              <a:latin typeface="Cambria Math" panose="02040503050406030204" pitchFamily="18" charset="0"/>
            </a:endParaRPr>
          </a:p>
          <a:p>
            <a:r>
              <a:rPr lang="zh-CN" altLang="en-US" dirty="0" smtClean="0">
                <a:latin typeface="Cambria Math" panose="02040503050406030204" pitchFamily="18" charset="0"/>
              </a:rPr>
              <a:t>直接构造优势</a:t>
            </a:r>
            <a:endParaRPr lang="en-US" altLang="zh-CN" dirty="0" smtClean="0">
              <a:latin typeface="Cambria Math" panose="02040503050406030204" pitchFamily="18" charset="0"/>
            </a:endParaRPr>
          </a:p>
          <a:p>
            <a:pPr lvl="1"/>
            <a:r>
              <a:rPr lang="zh-CN" altLang="en-US" dirty="0" smtClean="0">
                <a:latin typeface="Cambria Math" panose="02040503050406030204" pitchFamily="18" charset="0"/>
              </a:rPr>
              <a:t>避免出现类似指针的双重语义</a:t>
            </a:r>
            <a:endParaRPr lang="en-US" altLang="zh-CN" dirty="0" smtClean="0">
              <a:latin typeface="Cambria Math" panose="02040503050406030204" pitchFamily="18" charset="0"/>
            </a:endParaRPr>
          </a:p>
          <a:p>
            <a:pPr lvl="1"/>
            <a:r>
              <a:rPr lang="zh-CN" altLang="en-US" dirty="0" smtClean="0">
                <a:latin typeface="Cambria Math" panose="02040503050406030204" pitchFamily="18" charset="0"/>
              </a:rPr>
              <a:t>避免额外的空状态检查</a:t>
            </a:r>
            <a:endParaRPr lang="en-US" altLang="zh-CN" dirty="0" smtClean="0">
              <a:latin typeface="Cambria Math" panose="02040503050406030204" pitchFamily="18" charset="0"/>
            </a:endParaRPr>
          </a:p>
          <a:p>
            <a:pPr lvl="1"/>
            <a:r>
              <a:rPr lang="zh-CN" altLang="en-US" dirty="0" smtClean="0">
                <a:latin typeface="Cambria Math" panose="02040503050406030204" pitchFamily="18" charset="0"/>
              </a:rPr>
              <a:t>降低使用者的心智负担</a:t>
            </a:r>
            <a:endParaRPr lang="en-US" altLang="zh-CN" dirty="0" smtClean="0">
              <a:latin typeface="Cambria Math" panose="02040503050406030204" pitchFamily="18" charset="0"/>
            </a:endParaRPr>
          </a:p>
          <a:p>
            <a:r>
              <a:rPr lang="zh-CN" altLang="en-US" dirty="0">
                <a:latin typeface="Cambria Math" panose="02040503050406030204" pitchFamily="18" charset="0"/>
              </a:rPr>
              <a:t>直接构造缺陷</a:t>
            </a:r>
            <a:endParaRPr lang="en-US" altLang="zh-CN" dirty="0" smtClean="0">
              <a:latin typeface="Cambria Math" panose="02040503050406030204" pitchFamily="18" charset="0"/>
            </a:endParaRPr>
          </a:p>
          <a:p>
            <a:pPr lvl="1"/>
            <a:r>
              <a:rPr lang="zh-CN" altLang="en-US" dirty="0" smtClean="0">
                <a:latin typeface="Cambria Math" panose="02040503050406030204" pitchFamily="18" charset="0"/>
              </a:rPr>
              <a:t>依赖异常（对使用者的门槛要求稍高）</a:t>
            </a:r>
            <a:endParaRPr lang="en-US" altLang="zh-CN" dirty="0" smtClean="0">
              <a:latin typeface="Cambria Math" panose="02040503050406030204" pitchFamily="18" charset="0"/>
            </a:endParaRPr>
          </a:p>
        </p:txBody>
      </p:sp>
    </p:spTree>
    <p:extLst>
      <p:ext uri="{BB962C8B-B14F-4D97-AF65-F5344CB8AC3E}">
        <p14:creationId xmlns:p14="http://schemas.microsoft.com/office/powerpoint/2010/main" val="3528797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小结</a:t>
            </a:r>
            <a:endParaRPr lang="en-US" altLang="zh-CN" dirty="0"/>
          </a:p>
        </p:txBody>
      </p:sp>
      <p:sp>
        <p:nvSpPr>
          <p:cNvPr id="3" name="内容占位符 2"/>
          <p:cNvSpPr>
            <a:spLocks noGrp="1"/>
          </p:cNvSpPr>
          <p:nvPr>
            <p:ph idx="1"/>
          </p:nvPr>
        </p:nvSpPr>
        <p:spPr/>
        <p:txBody>
          <a:bodyPr>
            <a:normAutofit/>
          </a:bodyPr>
          <a:lstStyle/>
          <a:p>
            <a:r>
              <a:rPr lang="zh-CN" altLang="en-US" dirty="0"/>
              <a:t>不使用语义编码类型，写的时候通常也不会出什么错；但其代价通常出在交界处（模块，人），且时间越长后续维护的代价越高</a:t>
            </a:r>
            <a:endParaRPr lang="en-US" altLang="zh-CN" dirty="0"/>
          </a:p>
          <a:p>
            <a:r>
              <a:rPr lang="zh-CN" altLang="en-US" dirty="0"/>
              <a:t>不使用语义编码类型写时省时间，之后会持续的付出代价（是不是很像写动态类型语言的感觉）</a:t>
            </a:r>
            <a:endParaRPr lang="en-US" altLang="zh-CN" dirty="0"/>
          </a:p>
          <a:p>
            <a:r>
              <a:rPr lang="zh-CN" altLang="en-US" dirty="0"/>
              <a:t>编码的语义越多越不灵活，编码的语义越少越容易漏掉错误</a:t>
            </a:r>
            <a:endParaRPr lang="en-US" altLang="zh-CN" dirty="0"/>
          </a:p>
          <a:p>
            <a:r>
              <a:rPr lang="zh-CN" altLang="en-US" dirty="0"/>
              <a:t>实际使用需要取舍，应用匈牙利命名法</a:t>
            </a:r>
            <a:r>
              <a:rPr lang="zh-CN" altLang="en-US" dirty="0" smtClean="0"/>
              <a:t>在不方便定义类型，或是局部</a:t>
            </a:r>
            <a:r>
              <a:rPr lang="zh-CN" altLang="en-US" dirty="0"/>
              <a:t>使用还是很有价值的，特别是</a:t>
            </a:r>
            <a:r>
              <a:rPr lang="en-US" altLang="zh-CN" dirty="0" err="1"/>
              <a:t>shader</a:t>
            </a:r>
            <a:r>
              <a:rPr lang="zh-CN" altLang="en-US" dirty="0"/>
              <a:t>中</a:t>
            </a:r>
            <a:endParaRPr lang="en-US" altLang="zh-CN" dirty="0"/>
          </a:p>
        </p:txBody>
      </p:sp>
    </p:spTree>
    <p:extLst>
      <p:ext uri="{BB962C8B-B14F-4D97-AF65-F5344CB8AC3E}">
        <p14:creationId xmlns:p14="http://schemas.microsoft.com/office/powerpoint/2010/main" val="41072239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t>类型安全</a:t>
            </a:r>
            <a:endParaRPr lang="en-US" altLang="zh-CN" dirty="0"/>
          </a:p>
          <a:p>
            <a:pPr lvl="1"/>
            <a:r>
              <a:rPr lang="zh-CN" altLang="en-US" dirty="0">
                <a:solidFill>
                  <a:schemeClr val="accent1">
                    <a:lumMod val="40000"/>
                    <a:lumOff val="60000"/>
                  </a:schemeClr>
                </a:solidFill>
              </a:rPr>
              <a:t>边界安全</a:t>
            </a:r>
            <a:endParaRPr lang="en-US" altLang="zh-CN" dirty="0">
              <a:solidFill>
                <a:schemeClr val="accent1">
                  <a:lumMod val="40000"/>
                  <a:lumOff val="60000"/>
                </a:schemeClr>
              </a:solidFill>
            </a:endParaRPr>
          </a:p>
          <a:p>
            <a:pPr lvl="1"/>
            <a:r>
              <a:rPr lang="zh-CN" altLang="en-US">
                <a:latin typeface="等线" charset="0"/>
                <a:ea typeface="等线" charset="0"/>
              </a:rPr>
              <a:t>生命周期</a:t>
            </a:r>
            <a:r>
              <a:rPr lang="zh-CN" altLang="en-US"/>
              <a:t>安全</a:t>
            </a:r>
            <a:endParaRPr lang="en-US" altLang="zh-CN" dirty="0"/>
          </a:p>
          <a:p>
            <a:pPr lvl="1"/>
            <a:r>
              <a:rPr lang="zh-CN" altLang="en-US" dirty="0"/>
              <a:t>异常安全</a:t>
            </a:r>
            <a:endParaRPr lang="en-US" altLang="zh-CN" dirty="0"/>
          </a:p>
          <a:p>
            <a:pPr lvl="1"/>
            <a:r>
              <a:rPr lang="zh-CN" altLang="en-US" dirty="0"/>
              <a:t>例子</a:t>
            </a:r>
            <a:endParaRPr lang="en-US" altLang="zh-CN" dirty="0"/>
          </a:p>
          <a:p>
            <a:r>
              <a:rPr lang="zh-CN" altLang="en-US" dirty="0"/>
              <a:t>效率</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2011962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边界安全</a:t>
            </a:r>
            <a:endParaRPr lang="en-US" altLang="zh-CN" dirty="0"/>
          </a:p>
        </p:txBody>
      </p:sp>
      <p:sp>
        <p:nvSpPr>
          <p:cNvPr id="3" name="内容占位符 2"/>
          <p:cNvSpPr>
            <a:spLocks noGrp="1"/>
          </p:cNvSpPr>
          <p:nvPr>
            <p:ph idx="1"/>
          </p:nvPr>
        </p:nvSpPr>
        <p:spPr/>
        <p:txBody>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Read(</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in,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out)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if (!in || !out) return;</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in[</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t>这个很直观，只是</a:t>
            </a:r>
            <a:r>
              <a:rPr lang="en-US" altLang="zh-CN" dirty="0">
                <a:solidFill>
                  <a:srgbClr val="3D9CCC">
                    <a:lumMod val="60000"/>
                    <a:lumOff val="40000"/>
                  </a:srgbClr>
                </a:solidFill>
                <a:latin typeface="Consolas" panose="020B0609020204030204" pitchFamily="49" charset="0"/>
                <a:cs typeface="Consolas" panose="020B0609020204030204" pitchFamily="49" charset="0"/>
              </a:rPr>
              <a:t>out</a:t>
            </a:r>
            <a:r>
              <a:rPr lang="zh-CN" altLang="en-US" dirty="0"/>
              <a:t>到底有没有那么大需要调用者来保证</a:t>
            </a:r>
            <a:endParaRPr lang="en-US" altLang="zh-CN" dirty="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596655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Calc</a:t>
            </a:r>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bx</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n,</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ox, vector&lt;pair&lt;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&gt;&gt;&amp; out)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calc</a:t>
            </a:r>
            <a:r>
              <a:rPr lang="en-US" altLang="zh-CN" dirty="0">
                <a:solidFill>
                  <a:srgbClr val="3D9CCC">
                    <a:lumMod val="60000"/>
                    <a:lumOff val="40000"/>
                  </a:srgbClr>
                </a:solidFill>
                <a:latin typeface="Consolas" panose="020B0609020204030204" pitchFamily="49" charset="0"/>
                <a:cs typeface="Consolas" panose="020B0609020204030204" pitchFamily="49" charset="0"/>
              </a:rPr>
              <a:t> 1st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out[ox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].first = C1st(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bx</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ox;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calc</a:t>
            </a:r>
            <a:r>
              <a:rPr lang="en-US" altLang="zh-CN" dirty="0">
                <a:solidFill>
                  <a:srgbClr val="3D9CCC">
                    <a:lumMod val="60000"/>
                    <a:lumOff val="40000"/>
                  </a:srgbClr>
                </a:solidFill>
                <a:latin typeface="Consolas" panose="020B0609020204030204" pitchFamily="49" charset="0"/>
                <a:cs typeface="Consolas" panose="020B0609020204030204" pitchFamily="49" charset="0"/>
              </a:rPr>
              <a:t> 2nd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].second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Cvt</a:t>
            </a:r>
            <a:r>
              <a:rPr lang="en-US" altLang="zh-CN" dirty="0">
                <a:solidFill>
                  <a:srgbClr val="3D9CCC">
                    <a:lumMod val="60000"/>
                    <a:lumOff val="40000"/>
                  </a:srgbClr>
                </a:solidFill>
                <a:latin typeface="Consolas" panose="020B0609020204030204" pitchFamily="49" charset="0"/>
                <a:cs typeface="Consolas" panose="020B0609020204030204" pitchFamily="49" charset="0"/>
              </a:rPr>
              <a:t>(out[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].first);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acc</a:t>
            </a:r>
            <a:r>
              <a:rPr lang="en-US" altLang="zh-CN" dirty="0">
                <a:solidFill>
                  <a:srgbClr val="3D9CCC">
                    <a:lumMod val="60000"/>
                    <a:lumOff val="40000"/>
                  </a:srgbClr>
                </a:solidFill>
                <a:latin typeface="Consolas" panose="020B0609020204030204" pitchFamily="49" charset="0"/>
                <a:cs typeface="Consolas" panose="020B0609020204030204" pitchFamily="49" charset="0"/>
              </a:rPr>
              <a:t> 2nd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out[ox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].second += C2nd(</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bx</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t>这里有个</a:t>
            </a:r>
            <a:r>
              <a:rPr lang="en-US" altLang="zh-CN" dirty="0"/>
              <a:t>bug</a:t>
            </a:r>
            <a:r>
              <a:rPr lang="zh-CN" altLang="en-US" dirty="0"/>
              <a:t>，找找看？（假设所调用的函数都是正确的）</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13656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实践</a:t>
            </a:r>
            <a:r>
              <a:rPr lang="en-US" altLang="zh-CN" dirty="0" smtClean="0"/>
              <a:t> </a:t>
            </a:r>
            <a:r>
              <a:rPr lang="en-US" altLang="zh-CN" dirty="0"/>
              <a:t>&gt; </a:t>
            </a:r>
            <a:r>
              <a:rPr lang="zh-CN" altLang="en-US" dirty="0"/>
              <a:t>边界安全 &gt; </a:t>
            </a:r>
            <a:r>
              <a:rPr lang="en-US" altLang="zh-CN" dirty="0" smtClean="0"/>
              <a:t>view</a:t>
            </a:r>
            <a:endParaRPr lang="en-US" altLang="zh-CN" dirty="0"/>
          </a:p>
        </p:txBody>
      </p:sp>
      <p:sp>
        <p:nvSpPr>
          <p:cNvPr id="3" name="内容占位符 2"/>
          <p:cNvSpPr>
            <a:spLocks noGrp="1"/>
          </p:cNvSpPr>
          <p:nvPr>
            <p:ph idx="1"/>
          </p:nvPr>
        </p:nvSpPr>
        <p:spPr/>
        <p:txBody>
          <a:bodyPr vert="horz" lIns="91440" tIns="45720" rIns="91440" bIns="45720" rtlCol="0" anchor="t">
            <a:normAutofit lnSpcReduction="10000"/>
          </a:bodyPr>
          <a:lstStyle/>
          <a:p>
            <a:r>
              <a:rPr lang="zh-CN" altLang="en-US" dirty="0"/>
              <a:t>引入一种</a:t>
            </a:r>
            <a:r>
              <a:rPr lang="en-US" altLang="zh-CN" dirty="0"/>
              <a:t>view</a:t>
            </a:r>
            <a:r>
              <a:rPr lang="zh-CN" altLang="en-US" dirty="0"/>
              <a:t>类型，作为到某个容器的</a:t>
            </a:r>
            <a:r>
              <a:rPr lang="en-US" altLang="zh-CN" dirty="0"/>
              <a:t>view</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&lt;typename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ArrayView</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data;</a:t>
            </a:r>
            <a:endParaRPr lang="zh-CN"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count;</a:t>
            </a:r>
            <a:endParaRPr lang="zh-CN"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operator</a:t>
            </a:r>
            <a:r>
              <a:rPr lang="en-US" altLang="zh-CN" dirty="0">
                <a:solidFill>
                  <a:srgbClr val="3D9CCC">
                    <a:lumMod val="60000"/>
                    <a:lumOff val="40000"/>
                  </a:srgbClr>
                </a:solidFill>
                <a:latin typeface="Consolas" panose="020B0609020204030204" pitchFamily="49" charset="0"/>
                <a:cs typeface="Consolas" panose="020B0609020204030204" pitchFamily="49" charset="0"/>
              </a:rPr>
              <a:t>[](int index);</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zh-CN"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ArrayView</a:t>
            </a:r>
            <a:r>
              <a:rPr lang="zh-CN" altLang="en-US" dirty="0"/>
              <a:t>可以廉价的复制</a:t>
            </a:r>
            <a:endParaRPr lang="en-US" altLang="zh-CN" dirty="0"/>
          </a:p>
          <a:p>
            <a:r>
              <a:rPr lang="zh-CN" altLang="en-US" dirty="0"/>
              <a:t>可以是</a:t>
            </a:r>
            <a:r>
              <a:rPr lang="en-US" altLang="zh-CN" dirty="0">
                <a:solidFill>
                  <a:srgbClr val="3D9CCC">
                    <a:lumMod val="60000"/>
                    <a:lumOff val="40000"/>
                  </a:srgbClr>
                </a:solidFill>
                <a:latin typeface="Consolas" panose="020B0609020204030204" pitchFamily="49" charset="0"/>
                <a:cs typeface="Consolas" panose="020B0609020204030204" pitchFamily="49" charset="0"/>
              </a:rPr>
              <a:t>ArrayView&lt;T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30954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Calc</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ArrayView</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const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bs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p>
          <a:p>
            <a:r>
              <a:rPr lang="en-US" altLang="zh-CN"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ArrayView</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&lt;pair&lt;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&gt;&gt; out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assert(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out.Count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out.Count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].first = C1st(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out.Count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].second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Cvt</a:t>
            </a:r>
            <a:r>
              <a:rPr lang="en-US" altLang="zh-CN" dirty="0">
                <a:solidFill>
                  <a:srgbClr val="3D9CCC">
                    <a:lumMod val="60000"/>
                    <a:lumOff val="40000"/>
                  </a:srgbClr>
                </a:solidFill>
                <a:latin typeface="Consolas" panose="020B0609020204030204" pitchFamily="49" charset="0"/>
                <a:cs typeface="Consolas" panose="020B0609020204030204" pitchFamily="49" charset="0"/>
              </a:rPr>
              <a:t>(out[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].first);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out.Count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out[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].second += C2nd(</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bs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1693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基础</a:t>
            </a:r>
          </a:p>
        </p:txBody>
      </p:sp>
      <p:sp>
        <p:nvSpPr>
          <p:cNvPr id="3" name="内容占位符 2"/>
          <p:cNvSpPr>
            <a:spLocks noGrp="1"/>
          </p:cNvSpPr>
          <p:nvPr>
            <p:ph idx="1"/>
          </p:nvPr>
        </p:nvSpPr>
        <p:spPr/>
        <p:txBody>
          <a:bodyPr/>
          <a:lstStyle/>
          <a:p>
            <a:r>
              <a:rPr lang="zh-CN" altLang="en-US" dirty="0"/>
              <a:t>来源</a:t>
            </a:r>
            <a:endParaRPr lang="en-US" altLang="zh-CN" dirty="0"/>
          </a:p>
          <a:p>
            <a:pPr lvl="1"/>
            <a:r>
              <a:rPr lang="zh-CN" altLang="en-US" dirty="0"/>
              <a:t>函数返回的临时对象</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o</a:t>
            </a:r>
            <a:r>
              <a:rPr lang="zh-CN" altLang="en-US" dirty="0"/>
              <a:t>传递给另一个函数</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f(Object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const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&amp;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obj</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zh-CN" altLang="en-US" dirty="0"/>
              <a:t>保存，函数</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f</a:t>
            </a:r>
            <a:r>
              <a:rPr lang="zh-CN" altLang="en-US" dirty="0"/>
              <a:t>需要复制这个对象到需要保存的位置上，当函数结束后，临时对象</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o</a:t>
            </a:r>
            <a:r>
              <a:rPr lang="zh-CN" altLang="en-US" dirty="0"/>
              <a:t>被销毁。</a:t>
            </a:r>
            <a:endParaRPr lang="en-US" altLang="zh-CN" dirty="0"/>
          </a:p>
          <a:p>
            <a:pPr lvl="1"/>
            <a:r>
              <a:rPr lang="zh-CN" altLang="en-US" dirty="0"/>
              <a:t>如果这样的临时对象需要保存，需要在被复制后被销毁，那为什么不直接把临时对象里的资源直接放到保存的地方？</a:t>
            </a:r>
            <a:endParaRPr lang="en-US" altLang="zh-CN" dirty="0"/>
          </a:p>
          <a:p>
            <a:r>
              <a:rPr lang="zh-CN" altLang="en-US" dirty="0"/>
              <a:t>比如</a:t>
            </a:r>
            <a:r>
              <a:rPr lang="en-US" altLang="zh-CN" dirty="0"/>
              <a:t>:</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vector&lt;string&gt;::</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(string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const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&amp; s);</a:t>
            </a:r>
          </a:p>
          <a:p>
            <a:endParaRPr lang="zh-CN" altLang="en-US"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69289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实践</a:t>
            </a:r>
            <a:r>
              <a:rPr lang="en-US" altLang="zh-CN" dirty="0" smtClean="0"/>
              <a:t> </a:t>
            </a:r>
            <a:r>
              <a:rPr lang="en-US" altLang="zh-CN" dirty="0"/>
              <a:t>&gt; </a:t>
            </a:r>
            <a:r>
              <a:rPr lang="zh-CN" altLang="en-US" dirty="0"/>
              <a:t>边界安全 &gt; </a:t>
            </a:r>
            <a:r>
              <a:rPr lang="en-US" altLang="zh-CN" dirty="0" smtClean="0"/>
              <a:t>view</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为什么不直接传容器？</a:t>
            </a:r>
            <a:endParaRPr lang="en-US" altLang="zh-CN" dirty="0">
              <a:latin typeface="等线"/>
            </a:endParaRPr>
          </a:p>
          <a:p>
            <a:pPr lvl="1"/>
            <a:r>
              <a:rPr lang="en-US" altLang="zh-CN" dirty="0" smtClean="0">
                <a:latin typeface="等线"/>
              </a:rPr>
              <a:t>view</a:t>
            </a:r>
            <a:r>
              <a:rPr lang="zh-CN" altLang="en-US" dirty="0" smtClean="0">
                <a:latin typeface="等线"/>
              </a:rPr>
              <a:t>可以支持不同的线性容器，从而把具体存储类型和线性存储性质解耦</a:t>
            </a:r>
            <a:endParaRPr lang="en-US" altLang="zh-CN" dirty="0" smtClean="0">
              <a:latin typeface="等线"/>
            </a:endParaRPr>
          </a:p>
          <a:p>
            <a:r>
              <a:rPr lang="en-US" altLang="zh-CN" dirty="0" smtClean="0">
                <a:latin typeface="等线"/>
              </a:rPr>
              <a:t>view</a:t>
            </a:r>
            <a:r>
              <a:rPr lang="zh-CN" altLang="en-US" dirty="0" smtClean="0">
                <a:latin typeface="等线"/>
              </a:rPr>
              <a:t>更像是一种类型擦除的指向容器的不可修改容量的引用</a:t>
            </a:r>
            <a:endParaRPr lang="zh-CN" altLang="ZH-CN" dirty="0">
              <a:latin typeface="等线"/>
            </a:endParaRPr>
          </a:p>
        </p:txBody>
      </p:sp>
    </p:spTree>
    <p:extLst>
      <p:ext uri="{BB962C8B-B14F-4D97-AF65-F5344CB8AC3E}">
        <p14:creationId xmlns:p14="http://schemas.microsoft.com/office/powerpoint/2010/main" val="24544752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实践</a:t>
            </a:r>
            <a:r>
              <a:rPr lang="en-US" altLang="zh-CN" dirty="0" smtClean="0"/>
              <a:t> </a:t>
            </a:r>
            <a:r>
              <a:rPr lang="en-US" altLang="zh-CN" dirty="0"/>
              <a:t>&gt; </a:t>
            </a:r>
            <a:r>
              <a:rPr lang="zh-CN" altLang="en-US" dirty="0"/>
              <a:t>边界安全 &gt; 使用</a:t>
            </a:r>
            <a:r>
              <a:rPr lang="zh-CN" altLang="en-US" dirty="0" smtClean="0"/>
              <a:t>原则</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等线"/>
              </a:rPr>
              <a:t>指针</a:t>
            </a:r>
            <a:r>
              <a:rPr lang="zh-CN" altLang="en-US" dirty="0">
                <a:latin typeface="等线"/>
              </a:rPr>
              <a:t>只</a:t>
            </a:r>
            <a:r>
              <a:rPr lang="zh-CN" altLang="EN-US" dirty="0">
                <a:latin typeface="等线"/>
              </a:rPr>
              <a:t>表示一个</a:t>
            </a:r>
            <a:r>
              <a:rPr lang="zh-CN" altLang="en-US" dirty="0">
                <a:latin typeface="等线"/>
              </a:rPr>
              <a:t>可能为空</a:t>
            </a:r>
            <a:r>
              <a:rPr lang="zh-CN" altLang="EN-US" dirty="0" smtClean="0">
                <a:latin typeface="等线"/>
              </a:rPr>
              <a:t>元素</a:t>
            </a:r>
            <a:endParaRPr lang="en-US" altLang="zh-CN" dirty="0" smtClean="0">
              <a:latin typeface="等线"/>
            </a:endParaRPr>
          </a:p>
          <a:p>
            <a:pPr lvl="1"/>
            <a:r>
              <a:rPr lang="zh-CN" altLang="en-US" dirty="0" smtClean="0">
                <a:latin typeface="等线"/>
              </a:rPr>
              <a:t>用引用避免空指针检查</a:t>
            </a:r>
            <a:endParaRPr lang="en-US" altLang="EN-US" dirty="0">
              <a:latin typeface="等线"/>
            </a:endParaRPr>
          </a:p>
          <a:p>
            <a:r>
              <a:rPr lang="zh-CN" altLang="EN-US" dirty="0">
                <a:latin typeface="等线"/>
              </a:rPr>
              <a:t>不使用指针表示指向多个元素，用</a:t>
            </a:r>
            <a:r>
              <a:rPr lang="en-US" altLang="ZH-CN" dirty="0" smtClean="0">
                <a:latin typeface="等线"/>
              </a:rPr>
              <a:t>view</a:t>
            </a:r>
          </a:p>
          <a:p>
            <a:pPr lvl="1"/>
            <a:r>
              <a:rPr lang="zh-CN" altLang="en-US" dirty="0" smtClean="0">
                <a:latin typeface="等线"/>
              </a:rPr>
              <a:t>避免越界，避免空指针检查，避免类型错误</a:t>
            </a:r>
            <a:endParaRPr lang="en-US" altLang="zh-CN" dirty="0" smtClean="0">
              <a:latin typeface="等线"/>
            </a:endParaRPr>
          </a:p>
          <a:p>
            <a:pPr lvl="1"/>
            <a:r>
              <a:rPr lang="en-US" altLang="ZH-CN" dirty="0">
                <a:solidFill>
                  <a:srgbClr val="3D9CCC">
                    <a:lumMod val="60000"/>
                    <a:lumOff val="40000"/>
                  </a:srgbClr>
                </a:solidFill>
                <a:latin typeface="Consolas" panose="020B0609020204030204" pitchFamily="49" charset="0"/>
                <a:cs typeface="Consolas" panose="020B0609020204030204" pitchFamily="49" charset="0"/>
              </a:rPr>
              <a:t>Base*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pb</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new Derived[n]; //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sym typeface="Wingdings" panose="05000000000000000000" pitchFamily="2" charset="2"/>
              </a:rPr>
              <a:t></a:t>
            </a:r>
            <a:endParaRPr lang="en-US" altLang="zh-CN" dirty="0">
              <a:latin typeface="等线"/>
            </a:endParaRPr>
          </a:p>
          <a:p>
            <a:r>
              <a:rPr lang="zh-CN" altLang="en-US" dirty="0" smtClean="0">
                <a:latin typeface="等线"/>
              </a:rPr>
              <a:t>在</a:t>
            </a:r>
            <a:r>
              <a:rPr lang="zh-CN" altLang="en-US" dirty="0">
                <a:latin typeface="等线"/>
              </a:rPr>
              <a:t>不需要修改容器的接口中，都使用</a:t>
            </a:r>
            <a:r>
              <a:rPr lang="en-US" altLang="zh-CN" dirty="0" smtClean="0">
                <a:latin typeface="等线"/>
              </a:rPr>
              <a:t>view</a:t>
            </a:r>
          </a:p>
          <a:p>
            <a:pPr lvl="1"/>
            <a:r>
              <a:rPr lang="zh-CN" altLang="en-US" dirty="0" smtClean="0">
                <a:latin typeface="等线"/>
              </a:rPr>
              <a:t>兼容各种线性容器的更为通用的接口</a:t>
            </a:r>
            <a:endParaRPr lang="en-US" altLang="zh-CN" dirty="0">
              <a:latin typeface="等线"/>
            </a:endParaRPr>
          </a:p>
          <a:p>
            <a:r>
              <a:rPr lang="zh-CN" altLang="en-US" dirty="0">
                <a:latin typeface="等线"/>
              </a:rPr>
              <a:t>各种</a:t>
            </a:r>
            <a:r>
              <a:rPr lang="en-US" altLang="zh-CN" dirty="0">
                <a:latin typeface="等线"/>
              </a:rPr>
              <a:t>string</a:t>
            </a:r>
            <a:r>
              <a:rPr lang="zh-CN" altLang="en-US" dirty="0">
                <a:latin typeface="等线"/>
              </a:rPr>
              <a:t>，也使用为</a:t>
            </a:r>
            <a:r>
              <a:rPr lang="en-US" altLang="zh-CN" dirty="0">
                <a:latin typeface="等线"/>
              </a:rPr>
              <a:t>string</a:t>
            </a:r>
            <a:r>
              <a:rPr lang="zh-CN" altLang="en-US" dirty="0">
                <a:latin typeface="等线"/>
              </a:rPr>
              <a:t>特化的</a:t>
            </a:r>
            <a:r>
              <a:rPr lang="en-US" altLang="zh-CN" dirty="0">
                <a:latin typeface="等线"/>
              </a:rPr>
              <a:t>string </a:t>
            </a:r>
            <a:r>
              <a:rPr lang="en-US" altLang="zh-CN" dirty="0" smtClean="0">
                <a:latin typeface="等线"/>
              </a:rPr>
              <a:t>view</a:t>
            </a:r>
          </a:p>
          <a:p>
            <a:pPr lvl="1"/>
            <a:r>
              <a:rPr lang="zh-CN" altLang="en-US" dirty="0">
                <a:latin typeface="等线"/>
              </a:rPr>
              <a:t>兼容</a:t>
            </a:r>
            <a:r>
              <a:rPr lang="zh-CN" altLang="en-US" dirty="0" smtClean="0">
                <a:latin typeface="等线"/>
              </a:rPr>
              <a:t>各种</a:t>
            </a:r>
            <a:r>
              <a:rPr lang="en-US" altLang="zh-CN" dirty="0" smtClean="0">
                <a:latin typeface="等线"/>
              </a:rPr>
              <a:t>string</a:t>
            </a:r>
            <a:r>
              <a:rPr lang="zh-CN" altLang="en-US" dirty="0" smtClean="0">
                <a:latin typeface="等线"/>
              </a:rPr>
              <a:t>的更为通用的接口</a:t>
            </a:r>
            <a:endParaRPr lang="en-US" altLang="zh-CN" dirty="0" smtClean="0">
              <a:latin typeface="等线"/>
            </a:endParaRPr>
          </a:p>
          <a:p>
            <a:r>
              <a:rPr lang="zh-CN" altLang="en-US" dirty="0" smtClean="0">
                <a:latin typeface="等线"/>
              </a:rPr>
              <a:t>（可以渐进式的逐渐使用）</a:t>
            </a:r>
            <a:endParaRPr lang="zh-CN" altLang="ZH-CN" dirty="0">
              <a:latin typeface="等线"/>
            </a:endParaRPr>
          </a:p>
        </p:txBody>
      </p:sp>
    </p:spTree>
    <p:extLst>
      <p:ext uri="{BB962C8B-B14F-4D97-AF65-F5344CB8AC3E}">
        <p14:creationId xmlns:p14="http://schemas.microsoft.com/office/powerpoint/2010/main" val="6935965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t>类型安全</a:t>
            </a:r>
            <a:endParaRPr lang="en-US" altLang="zh-CN" dirty="0"/>
          </a:p>
          <a:p>
            <a:pPr lvl="1"/>
            <a:r>
              <a:rPr lang="zh-CN" altLang="en-US" dirty="0"/>
              <a:t>边界安全</a:t>
            </a:r>
            <a:endParaRPr lang="en-US" altLang="zh-CN" dirty="0"/>
          </a:p>
          <a:p>
            <a:pPr lvl="1"/>
            <a:r>
              <a:rPr lang="zh-CN" altLang="en-US">
                <a:solidFill>
                  <a:schemeClr val="accent1">
                    <a:lumMod val="40000"/>
                    <a:lumOff val="60000"/>
                  </a:schemeClr>
                </a:solidFill>
                <a:latin typeface="等线"/>
              </a:rPr>
              <a:t>生命周期</a:t>
            </a:r>
            <a:r>
              <a:rPr lang="zh-CN" altLang="en-US">
                <a:solidFill>
                  <a:schemeClr val="accent1">
                    <a:lumMod val="40000"/>
                    <a:lumOff val="60000"/>
                  </a:schemeClr>
                </a:solidFill>
              </a:rPr>
              <a:t>安全</a:t>
            </a:r>
            <a:endParaRPr lang="en-US" altLang="zh-CN" dirty="0">
              <a:solidFill>
                <a:schemeClr val="accent1">
                  <a:lumMod val="40000"/>
                  <a:lumOff val="60000"/>
                </a:schemeClr>
              </a:solidFill>
            </a:endParaRPr>
          </a:p>
          <a:p>
            <a:pPr lvl="1"/>
            <a:r>
              <a:rPr lang="zh-CN" altLang="en-US" dirty="0"/>
              <a:t>异常安全</a:t>
            </a:r>
            <a:endParaRPr lang="en-US" altLang="zh-CN" dirty="0"/>
          </a:p>
          <a:p>
            <a:pPr lvl="1"/>
            <a:r>
              <a:rPr lang="zh-CN" altLang="en-US" dirty="0"/>
              <a:t>例子</a:t>
            </a:r>
            <a:endParaRPr lang="en-US" altLang="zh-CN" dirty="0"/>
          </a:p>
          <a:p>
            <a:r>
              <a:rPr lang="zh-CN" altLang="en-US" dirty="0"/>
              <a:t>效率</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21159502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需要手动管理动态申请的内存</a:t>
            </a:r>
            <a:endParaRPr lang="en-US" altLang="zh-CN" dirty="0"/>
          </a:p>
          <a:p>
            <a:pPr lvl="1"/>
            <a:r>
              <a:rPr lang="en-US" altLang="zh-CN" dirty="0"/>
              <a:t>delete</a:t>
            </a:r>
            <a:r>
              <a:rPr lang="zh-CN" altLang="en-US" dirty="0"/>
              <a:t>每一个</a:t>
            </a:r>
            <a:r>
              <a:rPr lang="en-US" altLang="zh-CN" dirty="0"/>
              <a:t>new</a:t>
            </a:r>
            <a:r>
              <a:rPr lang="zh-CN" altLang="en-US" dirty="0"/>
              <a:t>出来的对象</a:t>
            </a:r>
            <a:endParaRPr lang="en-US" altLang="zh-CN" dirty="0"/>
          </a:p>
          <a:p>
            <a:pPr lvl="1"/>
            <a:r>
              <a:rPr lang="zh-CN" altLang="en-US" dirty="0"/>
              <a:t>只能</a:t>
            </a:r>
            <a:r>
              <a:rPr lang="en-US" altLang="zh-CN" dirty="0"/>
              <a:t>delete</a:t>
            </a:r>
            <a:r>
              <a:rPr lang="zh-CN" altLang="en-US" dirty="0"/>
              <a:t>一次</a:t>
            </a:r>
            <a:endParaRPr lang="en-US" altLang="zh-CN" dirty="0"/>
          </a:p>
          <a:p>
            <a:pPr lvl="1"/>
            <a:r>
              <a:rPr lang="zh-CN" altLang="en-US" dirty="0"/>
              <a:t>不使用</a:t>
            </a:r>
            <a:r>
              <a:rPr lang="en-US" altLang="zh-CN" dirty="0"/>
              <a:t>delete</a:t>
            </a:r>
            <a:r>
              <a:rPr lang="zh-CN" altLang="en-US" dirty="0"/>
              <a:t>后的对象</a:t>
            </a:r>
            <a:endParaRPr lang="en-US" altLang="zh-CN" dirty="0"/>
          </a:p>
          <a:p>
            <a:pPr lvl="1"/>
            <a:r>
              <a:rPr lang="zh-CN" altLang="en-US" dirty="0"/>
              <a:t>不使用空指针</a:t>
            </a:r>
            <a:endParaRPr lang="en-US" altLang="zh-CN" dirty="0"/>
          </a:p>
          <a:p>
            <a:r>
              <a:rPr lang="zh-CN" altLang="en-US" dirty="0" smtClean="0"/>
              <a:t>自动管理的栈</a:t>
            </a:r>
            <a:r>
              <a:rPr lang="zh-CN" altLang="en-US" dirty="0"/>
              <a:t>上的对象</a:t>
            </a:r>
            <a:endParaRPr lang="en-US" altLang="zh-CN" dirty="0"/>
          </a:p>
          <a:p>
            <a:pPr lvl="1"/>
            <a:r>
              <a:rPr lang="zh-CN" altLang="en-US" dirty="0"/>
              <a:t>指向栈上对象的指针不能比对象本身活的更久</a:t>
            </a:r>
            <a:endParaRPr lang="en-US" altLang="zh-CN" dirty="0"/>
          </a:p>
          <a:p>
            <a:endParaRPr lang="en-US" altLang="zh-CN" dirty="0" smtClean="0"/>
          </a:p>
          <a:p>
            <a:r>
              <a:rPr lang="zh-CN" altLang="en-US" dirty="0" smtClean="0"/>
              <a:t>要求很少</a:t>
            </a:r>
            <a:endParaRPr lang="en-US" altLang="zh-CN" dirty="0" smtClean="0"/>
          </a:p>
          <a:p>
            <a:r>
              <a:rPr lang="zh-CN" altLang="en-US" dirty="0" smtClean="0"/>
              <a:t>但不容易实现正确，非常难维护正确</a:t>
            </a:r>
            <a:endParaRPr lang="en-US" altLang="zh-CN" dirty="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402403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a:t>
            </a:r>
            <a:r>
              <a:rPr lang="zh-CN" altLang="en-US" dirty="0" smtClean="0"/>
              <a:t>安全 </a:t>
            </a:r>
            <a:r>
              <a:rPr lang="en-US" altLang="zh-CN" dirty="0" smtClean="0"/>
              <a:t>&gt; </a:t>
            </a:r>
            <a:r>
              <a:rPr lang="zh-CN" altLang="en-US" dirty="0" smtClean="0"/>
              <a:t>语义类型</a:t>
            </a:r>
            <a:endParaRPr lang="en-US" altLang="zh-CN" dirty="0"/>
          </a:p>
        </p:txBody>
      </p:sp>
      <p:sp>
        <p:nvSpPr>
          <p:cNvPr id="3" name="内容占位符 2"/>
          <p:cNvSpPr>
            <a:spLocks noGrp="1"/>
          </p:cNvSpPr>
          <p:nvPr>
            <p:ph idx="1"/>
          </p:nvPr>
        </p:nvSpPr>
        <p:spPr/>
        <p:txBody>
          <a:bodyPr/>
          <a:lstStyle/>
          <a:p>
            <a:r>
              <a:rPr lang="zh-CN" altLang="en-US" dirty="0"/>
              <a:t>申请出来的对象需要进行生命周期管理，这些对象都至少有一处引用（否则就泄露了）</a:t>
            </a:r>
            <a:endParaRPr lang="en-US" altLang="zh-CN" dirty="0"/>
          </a:p>
          <a:p>
            <a:r>
              <a:rPr lang="zh-CN" altLang="en-US" dirty="0" smtClean="0"/>
              <a:t>指向对象的引用有</a:t>
            </a:r>
            <a:r>
              <a:rPr lang="zh-CN" altLang="en-US" dirty="0"/>
              <a:t>两种概念</a:t>
            </a:r>
            <a:endParaRPr lang="en-US" altLang="zh-CN" dirty="0"/>
          </a:p>
          <a:p>
            <a:pPr lvl="1"/>
            <a:r>
              <a:rPr lang="zh-CN" altLang="en-US" dirty="0"/>
              <a:t>拥有者：栈，容器，拥有这个对象的指针</a:t>
            </a:r>
            <a:endParaRPr lang="en-US" altLang="zh-CN" dirty="0"/>
          </a:p>
          <a:p>
            <a:pPr lvl="1"/>
            <a:r>
              <a:rPr lang="zh-CN" altLang="en-US" dirty="0"/>
              <a:t>观察者：</a:t>
            </a:r>
            <a:r>
              <a:rPr lang="en-US" altLang="zh-CN" dirty="0"/>
              <a:t>view</a:t>
            </a:r>
            <a:r>
              <a:rPr lang="zh-CN" altLang="en-US" dirty="0"/>
              <a:t>，迭代器，观察指针</a:t>
            </a:r>
            <a:endParaRPr lang="en-US" altLang="zh-CN" dirty="0"/>
          </a:p>
          <a:p>
            <a:r>
              <a:rPr lang="zh-CN" altLang="en-US" dirty="0"/>
              <a:t>拥有者必须正确的释放对象，观察者不能使用释放后的</a:t>
            </a:r>
            <a:r>
              <a:rPr lang="zh-CN" altLang="en-US" dirty="0" smtClean="0"/>
              <a:t>对象</a:t>
            </a:r>
            <a:endParaRPr lang="en-US" altLang="zh-CN" dirty="0"/>
          </a:p>
        </p:txBody>
      </p:sp>
    </p:spTree>
    <p:extLst>
      <p:ext uri="{BB962C8B-B14F-4D97-AF65-F5344CB8AC3E}">
        <p14:creationId xmlns:p14="http://schemas.microsoft.com/office/powerpoint/2010/main" val="11580417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a:t>
            </a:r>
            <a:r>
              <a:rPr lang="zh-CN" altLang="en-US" dirty="0" smtClean="0"/>
              <a:t>安全 </a:t>
            </a:r>
            <a:r>
              <a:rPr lang="en-US" altLang="zh-CN" dirty="0" smtClean="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smtClean="0"/>
              <a:t>指针既可以表示拥有，也可以表示观察，如何区分？</a:t>
            </a:r>
            <a:endParaRPr lang="en-US" altLang="zh-CN" dirty="0" smtClean="0"/>
          </a:p>
          <a:p>
            <a:r>
              <a:rPr lang="zh-CN" altLang="en-US" dirty="0" smtClean="0"/>
              <a:t>应用匈牙利命名法</a:t>
            </a:r>
            <a:endParaRPr lang="en-US" altLang="zh-CN" dirty="0" smtClean="0"/>
          </a:p>
          <a:p>
            <a:r>
              <a:rPr lang="zh-CN" altLang="en-US" dirty="0"/>
              <a:t>类型</a:t>
            </a:r>
            <a:r>
              <a:rPr lang="zh-CN" altLang="en-US" dirty="0" smtClean="0"/>
              <a:t>标记</a:t>
            </a:r>
            <a:endParaRPr lang="en-US" altLang="zh-CN" dirty="0" smtClean="0"/>
          </a:p>
          <a:p>
            <a:pPr lvl="1"/>
            <a:r>
              <a:rPr lang="en-US" altLang="zh-CN" dirty="0">
                <a:solidFill>
                  <a:schemeClr val="accent5">
                    <a:lumMod val="60000"/>
                    <a:lumOff val="40000"/>
                  </a:schemeClr>
                </a:solidFill>
                <a:latin typeface="Consolas" panose="020B0609020204030204" pitchFamily="49" charset="0"/>
                <a:cs typeface="Consolas" panose="020B0609020204030204" pitchFamily="49" charset="0"/>
              </a:rPr>
              <a:t>template &lt;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typename</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T&gt;</a:t>
            </a:r>
          </a:p>
          <a:p>
            <a:pPr lvl="1"/>
            <a:r>
              <a:rPr lang="en-US" altLang="zh-CN" dirty="0">
                <a:solidFill>
                  <a:schemeClr val="accent5">
                    <a:lumMod val="60000"/>
                    <a:lumOff val="40000"/>
                  </a:schemeClr>
                </a:solidFill>
                <a:latin typeface="Consolas" panose="020B0609020204030204" pitchFamily="49" charset="0"/>
                <a:cs typeface="Consolas" panose="020B0609020204030204" pitchFamily="49" charset="0"/>
              </a:rPr>
              <a:t>using Owner = </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T;</a:t>
            </a:r>
          </a:p>
          <a:p>
            <a:pPr lvl="1"/>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void Use(</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pi);</a:t>
            </a:r>
          </a:p>
          <a:p>
            <a:pPr lvl="1"/>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Owner&lt;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int</a:t>
            </a:r>
            <a:r>
              <a:rPr lang="zh-CN" altLang="en-US" dirty="0" smtClean="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pi = new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(42);</a:t>
            </a:r>
          </a:p>
          <a:p>
            <a:pPr lvl="1"/>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Use(pi);</a:t>
            </a:r>
          </a:p>
          <a:p>
            <a:pPr lvl="1"/>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delete pi; // don’t forget this</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lvl="1"/>
            <a:r>
              <a:rPr lang="zh-CN" altLang="en-US" dirty="0" smtClean="0"/>
              <a:t>完美兼容现有代码</a:t>
            </a:r>
            <a:endParaRPr lang="en-US" altLang="zh-CN" dirty="0"/>
          </a:p>
        </p:txBody>
      </p:sp>
    </p:spTree>
    <p:extLst>
      <p:ext uri="{BB962C8B-B14F-4D97-AF65-F5344CB8AC3E}">
        <p14:creationId xmlns:p14="http://schemas.microsoft.com/office/powerpoint/2010/main" val="26929525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a:t>
            </a:r>
            <a:r>
              <a:rPr lang="zh-CN" altLang="en-US" dirty="0" smtClean="0"/>
              <a:t>安全 </a:t>
            </a:r>
            <a:r>
              <a:rPr lang="en-US" altLang="zh-CN" dirty="0" smtClean="0"/>
              <a:t>&gt; </a:t>
            </a:r>
            <a:r>
              <a:rPr lang="zh-CN" altLang="en-US" dirty="0" smtClean="0"/>
              <a:t>智能指针</a:t>
            </a:r>
            <a:endParaRPr lang="en-US" altLang="zh-CN" dirty="0"/>
          </a:p>
        </p:txBody>
      </p:sp>
      <p:sp>
        <p:nvSpPr>
          <p:cNvPr id="3" name="内容占位符 2"/>
          <p:cNvSpPr>
            <a:spLocks noGrp="1"/>
          </p:cNvSpPr>
          <p:nvPr>
            <p:ph idx="1"/>
          </p:nvPr>
        </p:nvSpPr>
        <p:spPr/>
        <p:txBody>
          <a:bodyPr/>
          <a:lstStyle/>
          <a:p>
            <a:r>
              <a:rPr lang="zh-CN" altLang="en-US" dirty="0" smtClean="0"/>
              <a:t>只是标记并不能让编译器确保正确性</a:t>
            </a:r>
            <a:endParaRPr lang="en-US" altLang="zh-CN" dirty="0" smtClean="0"/>
          </a:p>
          <a:p>
            <a:r>
              <a:rPr lang="zh-CN" altLang="en-US" dirty="0" smtClean="0"/>
              <a:t>引入新的语义类型作为单对象型的拥有者，替代指针</a:t>
            </a:r>
            <a:r>
              <a:rPr lang="zh-CN" altLang="en-US" dirty="0"/>
              <a:t>类型</a:t>
            </a:r>
            <a:endParaRPr lang="en-US" altLang="zh-CN" dirty="0" smtClean="0"/>
          </a:p>
          <a:p>
            <a:r>
              <a:rPr lang="zh-CN" altLang="en-US" dirty="0" smtClean="0"/>
              <a:t>观察者继续使用指针</a:t>
            </a:r>
            <a:r>
              <a:rPr lang="en-US" altLang="zh-CN" dirty="0" smtClean="0"/>
              <a:t>/</a:t>
            </a:r>
            <a:r>
              <a:rPr lang="zh-CN" altLang="en-US" dirty="0" smtClean="0"/>
              <a:t>引用（还有其他类型帮助确保观察关系）</a:t>
            </a:r>
            <a:endParaRPr lang="en-US" altLang="zh-CN" dirty="0" smtClean="0"/>
          </a:p>
          <a:p>
            <a:pPr lvl="1"/>
            <a:r>
              <a:rPr lang="zh-CN" altLang="en-US" dirty="0" smtClean="0"/>
              <a:t>指针</a:t>
            </a:r>
            <a:r>
              <a:rPr lang="en-US" altLang="zh-CN" dirty="0" smtClean="0"/>
              <a:t>/</a:t>
            </a:r>
            <a:r>
              <a:rPr lang="zh-CN" altLang="en-US" dirty="0" smtClean="0"/>
              <a:t>引用语义变化，只表示观察关系（大多数代码并不需要修改）</a:t>
            </a:r>
            <a:endParaRPr lang="en-US" altLang="zh-CN" dirty="0" smtClean="0"/>
          </a:p>
          <a:p>
            <a:r>
              <a:rPr lang="zh-CN" altLang="en-US" dirty="0" smtClean="0"/>
              <a:t>存储值类型的容器依然是拥有者</a:t>
            </a:r>
            <a:endParaRPr lang="en-US" altLang="zh-CN" dirty="0" smtClean="0"/>
          </a:p>
          <a:p>
            <a:r>
              <a:rPr lang="en-US" altLang="zh-CN" dirty="0" smtClean="0"/>
              <a:t>view</a:t>
            </a:r>
            <a:r>
              <a:rPr lang="zh-CN" altLang="en-US" dirty="0" smtClean="0"/>
              <a:t>类型是观察者，迭代器是观察者</a:t>
            </a:r>
            <a:endParaRPr lang="en-US" altLang="zh-CN" dirty="0" smtClean="0"/>
          </a:p>
          <a:p>
            <a:r>
              <a:rPr lang="zh-CN" altLang="en-US" dirty="0" smtClean="0"/>
              <a:t>值类型还是拥有者</a:t>
            </a:r>
            <a:endParaRPr lang="en-US" altLang="zh-CN" dirty="0" smtClean="0"/>
          </a:p>
        </p:txBody>
      </p:sp>
    </p:spTree>
    <p:extLst>
      <p:ext uri="{BB962C8B-B14F-4D97-AF65-F5344CB8AC3E}">
        <p14:creationId xmlns:p14="http://schemas.microsoft.com/office/powerpoint/2010/main" val="12045283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生命周期</a:t>
            </a:r>
            <a:r>
              <a:rPr lang="zh-CN" altLang="en-US" dirty="0"/>
              <a:t>安全 </a:t>
            </a:r>
            <a:r>
              <a:rPr lang="en-US" altLang="zh-CN" dirty="0" smtClean="0"/>
              <a:t>&gt;</a:t>
            </a:r>
            <a:r>
              <a:rPr lang="zh-CN" altLang="en-US" dirty="0"/>
              <a:t>智能指针</a:t>
            </a:r>
            <a:endParaRPr lang="en-US" altLang="zh-CN" dirty="0"/>
          </a:p>
        </p:txBody>
      </p:sp>
      <p:sp>
        <p:nvSpPr>
          <p:cNvPr id="3" name="内容占位符 2"/>
          <p:cNvSpPr>
            <a:spLocks noGrp="1"/>
          </p:cNvSpPr>
          <p:nvPr>
            <p:ph idx="1"/>
          </p:nvPr>
        </p:nvSpPr>
        <p:spPr/>
        <p:txBody>
          <a:bodyPr/>
          <a:lstStyle/>
          <a:p>
            <a:r>
              <a:rPr lang="zh-CN" altLang="en-US" dirty="0"/>
              <a:t>唯一</a:t>
            </a:r>
            <a:r>
              <a:rPr lang="zh-CN" altLang="en-US" dirty="0" smtClean="0"/>
              <a:t>拥有</a:t>
            </a:r>
            <a:endParaRPr lang="en-US" altLang="zh-CN" dirty="0" smtClean="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UniquePtr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UniquePtr</a:t>
            </a:r>
            <a:r>
              <a:rPr lang="zh-CN" altLang="en-US" dirty="0"/>
              <a:t>额外具有</a:t>
            </a:r>
            <a:r>
              <a:rPr lang="zh-CN" altLang="en-US" dirty="0" smtClean="0"/>
              <a:t>的语义有</a:t>
            </a:r>
            <a:endParaRPr lang="en-US" altLang="zh-CN" dirty="0" smtClean="0"/>
          </a:p>
          <a:p>
            <a:pPr lvl="1"/>
            <a:r>
              <a:rPr lang="zh-CN" altLang="en-US" dirty="0" smtClean="0"/>
              <a:t>唯一拥有（不可复制）</a:t>
            </a:r>
            <a:endParaRPr lang="en-US" altLang="zh-CN" dirty="0" smtClean="0"/>
          </a:p>
          <a:p>
            <a:pPr lvl="1"/>
            <a:r>
              <a:rPr lang="zh-CN" altLang="en-US" dirty="0" smtClean="0"/>
              <a:t>自动销毁拥有对象</a:t>
            </a:r>
            <a:endParaRPr lang="en-US" altLang="zh-CN" dirty="0" smtClean="0"/>
          </a:p>
          <a:p>
            <a:r>
              <a:rPr lang="zh-CN" altLang="en-US" dirty="0"/>
              <a:t>标准</a:t>
            </a:r>
            <a:r>
              <a:rPr lang="zh-CN" altLang="en-US" dirty="0" smtClean="0"/>
              <a:t>库中有</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，可直接使用（还有额外功能）</a:t>
            </a:r>
            <a:endParaRPr lang="en-US" altLang="zh-CN" dirty="0"/>
          </a:p>
        </p:txBody>
      </p:sp>
    </p:spTree>
    <p:extLst>
      <p:ext uri="{BB962C8B-B14F-4D97-AF65-F5344CB8AC3E}">
        <p14:creationId xmlns:p14="http://schemas.microsoft.com/office/powerpoint/2010/main" val="25295400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a:t>
            </a:r>
            <a:r>
              <a:rPr lang="zh-CN" altLang="en-US" dirty="0"/>
              <a:t>智能指针</a:t>
            </a:r>
            <a:endParaRPr lang="en-US" altLang="zh-CN" dirty="0"/>
          </a:p>
        </p:txBody>
      </p:sp>
      <p:sp>
        <p:nvSpPr>
          <p:cNvPr id="3" name="内容占位符 2"/>
          <p:cNvSpPr>
            <a:spLocks noGrp="1"/>
          </p:cNvSpPr>
          <p:nvPr>
            <p:ph idx="1"/>
          </p:nvPr>
        </p:nvSpPr>
        <p:spPr/>
        <p:txBody>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Use(</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pi);</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a:solidFill>
                  <a:srgbClr val="3D9CCC">
                    <a:lumMod val="60000"/>
                    <a:lumOff val="40000"/>
                  </a:srgbClr>
                </a:solidFill>
                <a:latin typeface="Consolas" panose="020B0609020204030204" pitchFamily="49" charset="0"/>
                <a:cs typeface="Consolas" panose="020B0609020204030204" pitchFamily="49" charset="0"/>
              </a:rPr>
              <a:t>pi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(new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(42));</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pi.get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delete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automatically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when destruct</a:t>
            </a:r>
          </a:p>
          <a:p>
            <a:r>
              <a:rPr lang="zh-CN" altLang="en-US" dirty="0"/>
              <a:t>可以</a:t>
            </a:r>
            <a:r>
              <a:rPr lang="zh-CN" altLang="en-US" dirty="0" smtClean="0"/>
              <a:t>简化初始化代码</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pi =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make_unique</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(42);</a:t>
            </a:r>
          </a:p>
          <a:p>
            <a:r>
              <a:rPr lang="zh-CN" altLang="en-US" dirty="0" smtClean="0"/>
              <a:t>确保</a:t>
            </a:r>
            <a:r>
              <a:rPr lang="zh-CN" altLang="en-US" dirty="0"/>
              <a:t>唯一</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p1;</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p2 = p1; // compile error</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88649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a:t>
            </a:r>
            <a:r>
              <a:rPr lang="zh-CN" altLang="en-US" dirty="0"/>
              <a:t>智能指针</a:t>
            </a:r>
            <a:endParaRPr lang="en-US" altLang="zh-CN" dirty="0"/>
          </a:p>
        </p:txBody>
      </p:sp>
      <p:sp>
        <p:nvSpPr>
          <p:cNvPr id="3" name="内容占位符 2"/>
          <p:cNvSpPr>
            <a:spLocks noGrp="1"/>
          </p:cNvSpPr>
          <p:nvPr>
            <p:ph idx="1"/>
          </p:nvPr>
        </p:nvSpPr>
        <p:spPr/>
        <p:txBody>
          <a:bodyPr/>
          <a:lstStyle/>
          <a:p>
            <a:r>
              <a:rPr lang="zh-CN" altLang="en-US" dirty="0"/>
              <a:t>共享</a:t>
            </a:r>
            <a:r>
              <a:rPr lang="zh-CN" altLang="en-US" dirty="0" smtClean="0"/>
              <a:t>拥有</a:t>
            </a:r>
            <a:endParaRPr lang="en-US" altLang="zh-CN" dirty="0" smtClean="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SharedPtr</a:t>
            </a:r>
            <a:r>
              <a:rPr lang="zh-CN" altLang="en-US" dirty="0"/>
              <a:t>额外具有</a:t>
            </a:r>
            <a:r>
              <a:rPr lang="zh-CN" altLang="en-US" dirty="0" smtClean="0"/>
              <a:t>的语义有</a:t>
            </a:r>
            <a:endParaRPr lang="en-US" altLang="zh-CN" dirty="0" smtClean="0"/>
          </a:p>
          <a:p>
            <a:pPr lvl="1"/>
            <a:r>
              <a:rPr lang="zh-CN" altLang="en-US" dirty="0" smtClean="0"/>
              <a:t>共享拥有（可复制，分发共享权）</a:t>
            </a:r>
            <a:endParaRPr lang="en-US" altLang="zh-CN" dirty="0" smtClean="0"/>
          </a:p>
          <a:p>
            <a:pPr lvl="1"/>
            <a:r>
              <a:rPr lang="zh-CN" altLang="en-US" dirty="0" smtClean="0"/>
              <a:t>当没有拥有者时自动销毁拥有对象（引用计数）</a:t>
            </a:r>
            <a:endParaRPr lang="en-US" altLang="zh-CN" dirty="0" smtClean="0"/>
          </a:p>
          <a:p>
            <a:r>
              <a:rPr lang="zh-CN" altLang="en-US" dirty="0"/>
              <a:t>标准</a:t>
            </a:r>
            <a:r>
              <a:rPr lang="zh-CN" altLang="en-US" dirty="0" smtClean="0"/>
              <a:t>库中有</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，可直接使用（还有额外功能）</a:t>
            </a:r>
            <a:endParaRPr lang="en-US" altLang="zh-CN" dirty="0"/>
          </a:p>
        </p:txBody>
      </p:sp>
    </p:spTree>
    <p:extLst>
      <p:ext uri="{BB962C8B-B14F-4D97-AF65-F5344CB8AC3E}">
        <p14:creationId xmlns:p14="http://schemas.microsoft.com/office/powerpoint/2010/main" val="223131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基础</a:t>
            </a:r>
          </a:p>
        </p:txBody>
      </p:sp>
      <p:sp>
        <p:nvSpPr>
          <p:cNvPr id="3" name="内容占位符 2"/>
          <p:cNvSpPr>
            <a:spLocks noGrp="1"/>
          </p:cNvSpPr>
          <p:nvPr>
            <p:ph idx="1"/>
          </p:nvPr>
        </p:nvSpPr>
        <p:spPr/>
        <p:txBody>
          <a:bodyPr/>
          <a:lstStyle/>
          <a:p>
            <a:r>
              <a:rPr lang="zh-CN" altLang="en-US" dirty="0"/>
              <a:t>持有资源的临时对象的复制并销毁太浪费了</a:t>
            </a:r>
            <a:endParaRPr lang="en-US" altLang="zh-CN" dirty="0"/>
          </a:p>
          <a:p>
            <a:r>
              <a:rPr lang="zh-CN" altLang="en-US" dirty="0"/>
              <a:t>我们直接把临时对象中的资源“偷”出来吧</a:t>
            </a:r>
            <a:endParaRPr lang="en-US" altLang="zh-CN" dirty="0"/>
          </a:p>
          <a:p>
            <a:r>
              <a:rPr lang="zh-CN" altLang="en-US" dirty="0"/>
              <a:t>怎么“偷”？</a:t>
            </a:r>
            <a:endParaRPr lang="en-US" altLang="zh-CN" dirty="0"/>
          </a:p>
          <a:p>
            <a:pPr lvl="1"/>
            <a:r>
              <a:rPr lang="zh-CN" altLang="en-US" dirty="0"/>
              <a:t>临时对象</a:t>
            </a:r>
            <a:endParaRPr lang="en-US" altLang="zh-CN" dirty="0"/>
          </a:p>
          <a:p>
            <a:pPr lvl="1"/>
            <a:r>
              <a:rPr lang="zh-CN" altLang="en-US" dirty="0"/>
              <a:t>引入可以区分临时对象的一种新的引用类型，用来接收临时对象</a:t>
            </a:r>
            <a:endParaRPr lang="en-US" altLang="zh-CN" dirty="0"/>
          </a:p>
          <a:p>
            <a:pPr lvl="1"/>
            <a:r>
              <a:rPr lang="zh-CN" altLang="en-US" dirty="0"/>
              <a:t>需要让这种引用类型可以用于函数重载</a:t>
            </a:r>
            <a:endParaRPr lang="en-US" altLang="zh-CN" dirty="0"/>
          </a:p>
          <a:p>
            <a:pPr lvl="1"/>
            <a:r>
              <a:rPr lang="zh-CN" altLang="en-US" dirty="0"/>
              <a:t>为传统的引用和这种新的引用分别实现不同的函数</a:t>
            </a:r>
            <a:endParaRPr lang="en-US" altLang="zh-CN" dirty="0"/>
          </a:p>
          <a:p>
            <a:pPr lvl="1"/>
            <a:r>
              <a:rPr lang="zh-CN" altLang="en-US" dirty="0"/>
              <a:t>新的引用类型的函数就可以“偷”参数里的资源了</a:t>
            </a:r>
            <a:endParaRPr lang="en-US" altLang="zh-CN" dirty="0"/>
          </a:p>
          <a:p>
            <a:r>
              <a:rPr lang="zh-CN" altLang="en-US" dirty="0"/>
              <a:t>而这种新的引用类型，就是右值引用</a:t>
            </a:r>
            <a:endParaRPr lang="en-US" altLang="zh-CN" dirty="0"/>
          </a:p>
          <a:p>
            <a:pPr lvl="1"/>
            <a:r>
              <a:rPr lang="en-US" altLang="zh-CN" dirty="0">
                <a:solidFill>
                  <a:schemeClr val="accent5">
                    <a:lumMod val="60000"/>
                    <a:lumOff val="40000"/>
                  </a:schemeClr>
                </a:solidFill>
                <a:latin typeface="Consolas" panose="020B0609020204030204" pitchFamily="49" charset="0"/>
                <a:cs typeface="Consolas" panose="020B0609020204030204" pitchFamily="49" charset="0"/>
              </a:rPr>
              <a:t>T&amp;&amp;</a:t>
            </a:r>
          </a:p>
          <a:p>
            <a:endParaRPr lang="en-US" altLang="zh-CN" dirty="0"/>
          </a:p>
          <a:p>
            <a:endParaRPr lang="zh-CN" altLang="en-US"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45689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Use(</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pi);</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a:solidFill>
                  <a:srgbClr val="3D9CCC">
                    <a:lumMod val="60000"/>
                    <a:lumOff val="40000"/>
                  </a:srgbClr>
                </a:solidFill>
                <a:latin typeface="Consolas" panose="020B0609020204030204" pitchFamily="49" charset="0"/>
                <a:cs typeface="Consolas" panose="020B0609020204030204" pitchFamily="49" charset="0"/>
              </a:rPr>
              <a:t>pi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shared_ptr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(new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(42));</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pi.get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delete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automatically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when destruct</a:t>
            </a:r>
          </a:p>
          <a:p>
            <a:r>
              <a:rPr lang="zh-CN" altLang="en-US" dirty="0"/>
              <a:t>可以</a:t>
            </a:r>
            <a:r>
              <a:rPr lang="zh-CN" altLang="en-US" dirty="0" smtClean="0"/>
              <a:t>简化初始化代码（并不严格等价，后面会讲）</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pi =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make_shared</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(42);</a:t>
            </a:r>
          </a:p>
          <a:p>
            <a:r>
              <a:rPr lang="zh-CN" altLang="en-US" dirty="0" smtClean="0"/>
              <a:t>分享拥有权</a:t>
            </a:r>
            <a:endParaRPr lang="en-US" altLang="zh-CN" dirty="0" smtClean="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p1 = ……;</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p2 = p1; // share ownership with p1</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59172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lnSpcReduction="10000"/>
          </a:bodyPr>
          <a:lstStyle/>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&lt;Big&gt; b</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make_unique</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&lt;Big</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shared_ptr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&lt;Res&gt; 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Object(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shared_ptr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&lt;Res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 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r(move(r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Big&amp;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GetBig</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return *b; } // not null</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Res*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GetRes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r.get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 may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null</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SetBig</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&lt;Big&gt; big</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b = move(big); // old b will be destructed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void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SetRes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shared_ptr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Res</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 res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 </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move(res);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release old r</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48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，可以使用</a:t>
            </a:r>
            <a:r>
              <a:rPr lang="en-US" altLang="zh-CN" dirty="0">
                <a:solidFill>
                  <a:srgbClr val="3D9CCC">
                    <a:lumMod val="60000"/>
                    <a:lumOff val="40000"/>
                  </a:srgbClr>
                </a:solidFill>
                <a:latin typeface="Consolas" panose="020B0609020204030204" pitchFamily="49" charset="0"/>
                <a:cs typeface="Consolas" panose="020B0609020204030204" pitchFamily="49" charset="0"/>
              </a:rPr>
              <a:t>release</a:t>
            </a:r>
            <a:r>
              <a:rPr lang="zh-CN" altLang="en-US" dirty="0" smtClean="0"/>
              <a:t>方法获取其中的对象并释放其对于对象的所有权，</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不行（？）</a:t>
            </a:r>
            <a:endParaRPr lang="en-US" altLang="zh-CN" dirty="0" smtClean="0"/>
          </a:p>
          <a:p>
            <a:r>
              <a:rPr lang="zh-CN" altLang="en-US" dirty="0" smtClean="0"/>
              <a:t>对于被智能指针拥有的对象，不能在外部释放，所以也不能这样：</a:t>
            </a:r>
            <a:endParaRPr lang="en-US" altLang="zh-CN" dirty="0" smtClean="0"/>
          </a:p>
          <a:p>
            <a:pPr lvl="1"/>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pi1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&gt;(42);</a:t>
            </a:r>
          </a:p>
          <a:p>
            <a:pPr lvl="1"/>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pi2(</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pi1.get()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crash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sym typeface="Wingdings" panose="05000000000000000000" pitchFamily="2" charset="2"/>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可以转换成</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，但反过来不行（？）</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570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smtClean="0"/>
              <a:t>拥有者用</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或</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endParaRPr lang="en-US" altLang="zh-CN" dirty="0" smtClean="0"/>
          </a:p>
          <a:p>
            <a:r>
              <a:rPr lang="zh-CN" altLang="en-US" dirty="0" smtClean="0"/>
              <a:t>观察者用指针</a:t>
            </a:r>
            <a:r>
              <a:rPr lang="en-US" altLang="zh-CN" dirty="0" smtClean="0"/>
              <a:t>/</a:t>
            </a:r>
            <a:r>
              <a:rPr lang="zh-CN" altLang="en-US" dirty="0" smtClean="0"/>
              <a:t>引用</a:t>
            </a:r>
            <a:endParaRPr lang="en-US" altLang="zh-CN" dirty="0" smtClean="0"/>
          </a:p>
          <a:p>
            <a:r>
              <a:rPr lang="zh-CN" altLang="en-US" dirty="0"/>
              <a:t>需要</a:t>
            </a:r>
            <a:r>
              <a:rPr lang="zh-CN" altLang="en-US" dirty="0" smtClean="0"/>
              <a:t>转移所有权的接口再使用</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a:t>或</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smtClean="0"/>
              <a:t>确保观察者不会比拥有者活得更久</a:t>
            </a:r>
            <a:endParaRPr lang="en-US" altLang="zh-CN" dirty="0" smtClean="0"/>
          </a:p>
          <a:p>
            <a:r>
              <a:rPr lang="zh-CN" altLang="en-US" dirty="0" smtClean="0"/>
              <a:t>拥有关系默认使用</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，除非会被共享或者</a:t>
            </a:r>
            <a:r>
              <a:rPr lang="zh-CN" altLang="en-US" dirty="0"/>
              <a:t>有明确</a:t>
            </a:r>
            <a:r>
              <a:rPr lang="zh-CN" altLang="en-US" dirty="0" smtClean="0"/>
              <a:t>理由，再使用</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smtClean="0"/>
              <a:t>仔细思考共享拥有关系！</a:t>
            </a:r>
            <a:endParaRPr lang="en-US" altLang="zh-CN" dirty="0" smtClean="0"/>
          </a:p>
          <a:p>
            <a:pPr lvl="1"/>
            <a:r>
              <a:rPr lang="zh-CN" altLang="en-US" dirty="0" smtClean="0"/>
              <a:t>引用计数不是</a:t>
            </a:r>
            <a:r>
              <a:rPr lang="en-US" altLang="zh-CN" dirty="0" smtClean="0"/>
              <a:t>GC</a:t>
            </a:r>
            <a:r>
              <a:rPr lang="zh-CN" altLang="en-US" dirty="0" smtClean="0"/>
              <a:t>，破不了循环引用</a:t>
            </a:r>
            <a:endParaRPr lang="en-US" altLang="zh-CN" dirty="0" smtClean="0"/>
          </a:p>
          <a:p>
            <a:pPr lvl="1"/>
            <a:r>
              <a:rPr lang="zh-CN" altLang="en-US" dirty="0" smtClean="0"/>
              <a:t>确保共享拥有关系是有向无环图</a:t>
            </a:r>
            <a:endParaRPr lang="en-US" altLang="zh-CN" dirty="0"/>
          </a:p>
        </p:txBody>
      </p:sp>
    </p:spTree>
    <p:extLst>
      <p:ext uri="{BB962C8B-B14F-4D97-AF65-F5344CB8AC3E}">
        <p14:creationId xmlns:p14="http://schemas.microsoft.com/office/powerpoint/2010/main" val="25700321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smtClean="0"/>
              <a:t>如何</a:t>
            </a:r>
            <a:r>
              <a:rPr lang="zh-CN" altLang="en-US" dirty="0"/>
              <a:t>释放</a:t>
            </a:r>
            <a:r>
              <a:rPr lang="zh-CN" altLang="en-US" dirty="0" smtClean="0"/>
              <a:t>资源？</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delete </a:t>
            </a:r>
            <a:r>
              <a:rPr lang="en-US" altLang="zh-CN" dirty="0">
                <a:solidFill>
                  <a:srgbClr val="3D9CCC">
                    <a:lumMod val="60000"/>
                    <a:lumOff val="40000"/>
                  </a:srgbClr>
                </a:solidFill>
                <a:latin typeface="Consolas" panose="020B0609020204030204" pitchFamily="49" charset="0"/>
                <a:cs typeface="Consolas" panose="020B0609020204030204" pitchFamily="49" charset="0"/>
              </a:rPr>
              <a:t>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p-&gt;Release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p-&gt;Release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delete p;</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manager-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&gt;Release(p);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smtClean="0"/>
              <a:t>所有的使用者都需要操心如何正确的释放，对所有使用者的长期的心智小负担</a:t>
            </a:r>
            <a:endParaRPr lang="en-US" altLang="zh-CN" dirty="0" smtClean="0"/>
          </a:p>
        </p:txBody>
      </p:sp>
    </p:spTree>
    <p:extLst>
      <p:ext uri="{BB962C8B-B14F-4D97-AF65-F5344CB8AC3E}">
        <p14:creationId xmlns:p14="http://schemas.microsoft.com/office/powerpoint/2010/main" val="7606530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a:t>智能</a:t>
            </a:r>
            <a:r>
              <a:rPr lang="zh-CN" altLang="en-US" dirty="0" smtClean="0"/>
              <a:t>指针的另一</a:t>
            </a:r>
            <a:r>
              <a:rPr lang="zh-CN" altLang="en-US" dirty="0"/>
              <a:t>个参数：</a:t>
            </a:r>
            <a:r>
              <a:rPr lang="en-US" altLang="zh-CN" dirty="0" err="1"/>
              <a:t>deleter</a:t>
            </a:r>
            <a:r>
              <a:rPr lang="zh-CN" altLang="en-US" dirty="0"/>
              <a:t>，除了自动确保生命周期以外，使用智能指针还可以自动确保删除方式的正确</a:t>
            </a:r>
            <a:endParaRPr lang="en-US" altLang="zh-CN" dirty="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&lt;T&gt;::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(T* 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a:t>
            </a:r>
          </a:p>
          <a:p>
            <a:r>
              <a:rPr lang="zh-CN" altLang="en-US" dirty="0" smtClean="0"/>
              <a:t>不管</a:t>
            </a:r>
            <a:r>
              <a:rPr lang="zh-CN" altLang="en-US" dirty="0"/>
              <a:t>传递到哪里，都不</a:t>
            </a:r>
            <a:r>
              <a:rPr lang="zh-CN" altLang="en-US" dirty="0" smtClean="0"/>
              <a:t>需要</a:t>
            </a:r>
            <a:r>
              <a:rPr lang="zh-CN" altLang="en-US" dirty="0"/>
              <a:t>关心</a:t>
            </a:r>
            <a:r>
              <a:rPr lang="zh-CN" altLang="en-US" dirty="0" smtClean="0"/>
              <a:t>如何释放</a:t>
            </a:r>
            <a:endParaRPr lang="en-US" altLang="zh-CN" dirty="0" smtClean="0"/>
          </a:p>
          <a:p>
            <a:r>
              <a:rPr lang="zh-CN" altLang="en-US" dirty="0" smtClean="0"/>
              <a:t>还</a:t>
            </a:r>
            <a:r>
              <a:rPr lang="zh-CN" altLang="en-US" dirty="0"/>
              <a:t>顺便解耦了删除时间和删除</a:t>
            </a:r>
            <a:r>
              <a:rPr lang="zh-CN" altLang="en-US" dirty="0" smtClean="0"/>
              <a:t>方式</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&gt;(manager-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&gt;Create(42</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[manager]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p) </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 manager-&gt;Release(p);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615996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a:t>
            </a:r>
            <a:r>
              <a:rPr lang="en-US" altLang="zh-CN" dirty="0" err="1" smtClean="0"/>
              <a:t>deleter</a:t>
            </a:r>
            <a:r>
              <a:rPr lang="zh-CN" altLang="en-US" dirty="0" smtClean="0"/>
              <a:t>必须写在类型中，原因后面讲</a:t>
            </a:r>
            <a:endParaRPr lang="en-US" altLang="zh-CN" dirty="0" smtClean="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up </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ResDeleter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manager-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&gt;Create(42</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ResDeleter</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(manager)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433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zh-CN" altLang="en-US" dirty="0" smtClean="0"/>
              <a:t>前面说用指针表示生命周期不会长于对象的观察者，那有没有办法可以表示生命周期长于对象的观察者？</a:t>
            </a:r>
            <a:endParaRPr lang="en-US" altLang="zh-CN" dirty="0" smtClean="0"/>
          </a:p>
          <a:p>
            <a:r>
              <a:rPr lang="zh-CN" altLang="en-US" dirty="0" smtClean="0"/>
              <a:t>引入一个新的类型</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作为弱</a:t>
            </a:r>
            <a:r>
              <a:rPr lang="zh-CN" altLang="en-US" dirty="0"/>
              <a:t>引用</a:t>
            </a:r>
            <a:r>
              <a:rPr lang="zh-CN" altLang="en-US" dirty="0" smtClean="0"/>
              <a:t>，</a:t>
            </a:r>
            <a:r>
              <a:rPr lang="zh-CN" altLang="en-US" dirty="0"/>
              <a:t>从</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a:t>创建</a:t>
            </a:r>
            <a:r>
              <a:rPr lang="zh-CN" altLang="en-US" dirty="0" smtClean="0"/>
              <a:t>出来，</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可以知道</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中的指针是否还有效</a:t>
            </a:r>
            <a:endParaRPr lang="en-US" altLang="zh-CN" dirty="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表示</a:t>
            </a:r>
            <a:r>
              <a:rPr lang="zh-CN" altLang="en-US" dirty="0"/>
              <a:t>一个不确定生命周期的观察者</a:t>
            </a:r>
            <a:endParaRPr lang="en-US" altLang="zh-CN" dirty="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93985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&lt;T&gt; 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bool expired()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&lt;T&gt; lock();</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可以使用</a:t>
            </a:r>
            <a:r>
              <a:rPr lang="en-US" altLang="zh-CN" dirty="0">
                <a:solidFill>
                  <a:srgbClr val="3D9CCC">
                    <a:lumMod val="60000"/>
                    <a:lumOff val="40000"/>
                  </a:srgbClr>
                </a:solidFill>
                <a:latin typeface="Consolas" panose="020B0609020204030204" pitchFamily="49" charset="0"/>
                <a:cs typeface="Consolas" panose="020B0609020204030204" pitchFamily="49" charset="0"/>
              </a:rPr>
              <a:t>expired</a:t>
            </a:r>
            <a:r>
              <a:rPr lang="zh-CN" altLang="en-US" dirty="0" smtClean="0"/>
              <a:t>查询指针是否还有效，在有效的情况下，可以通过</a:t>
            </a:r>
            <a:r>
              <a:rPr lang="en-US" altLang="zh-CN" dirty="0">
                <a:solidFill>
                  <a:srgbClr val="3D9CCC">
                    <a:lumMod val="60000"/>
                    <a:lumOff val="40000"/>
                  </a:srgbClr>
                </a:solidFill>
                <a:latin typeface="Consolas" panose="020B0609020204030204" pitchFamily="49" charset="0"/>
                <a:cs typeface="Consolas" panose="020B0609020204030204" pitchFamily="49" charset="0"/>
              </a:rPr>
              <a:t>lock</a:t>
            </a:r>
            <a:r>
              <a:rPr lang="zh-CN" altLang="en-US" dirty="0" smtClean="0"/>
              <a:t>创建一个新的</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，从而获得指针</a:t>
            </a:r>
            <a:endParaRPr lang="en-US" altLang="zh-CN" dirty="0" smtClean="0"/>
          </a:p>
          <a:p>
            <a:r>
              <a:rPr lang="zh-CN" altLang="en-US" dirty="0" smtClean="0"/>
              <a:t>为什么是返回</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而不是指针本身？</a:t>
            </a:r>
            <a:endParaRPr lang="en-US" altLang="zh-CN" dirty="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1291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sp</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&gt;(42);</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wp</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sp</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if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wp.expired</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tsp =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wp.lock</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will get here</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r>
              <a:rPr lang="en-US" altLang="zh-CN" dirty="0">
                <a:solidFill>
                  <a:srgbClr val="3D9CCC">
                    <a:lumMod val="60000"/>
                    <a:lumOff val="40000"/>
                  </a:srgbClr>
                </a:solidFill>
                <a:latin typeface="Consolas" panose="020B0609020204030204" pitchFamily="49" charset="0"/>
                <a:cs typeface="Consolas" panose="020B0609020204030204" pitchFamily="49" charset="0"/>
              </a:rPr>
              <a:t>0</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invalidate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wp</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if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wp.expired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auto tsp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wp.lock</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will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not get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here</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216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基础</a:t>
            </a:r>
          </a:p>
        </p:txBody>
      </p:sp>
      <p:sp>
        <p:nvSpPr>
          <p:cNvPr id="3" name="内容占位符 2"/>
          <p:cNvSpPr>
            <a:spLocks noGrp="1"/>
          </p:cNvSpPr>
          <p:nvPr>
            <p:ph idx="1"/>
          </p:nvPr>
        </p:nvSpPr>
        <p:spPr/>
        <p:txBody>
          <a:bodyPr/>
          <a:lstStyle/>
          <a:p>
            <a:r>
              <a:rPr lang="zh-CN" altLang="en-US" dirty="0"/>
              <a:t>右值引用主要是在函数参数类型上使用</a:t>
            </a:r>
            <a:endParaRPr lang="en-US" altLang="zh-CN" dirty="0"/>
          </a:p>
          <a:p>
            <a:r>
              <a:rPr lang="zh-CN" altLang="en-US" dirty="0"/>
              <a:t>右值引用的函数可以和左值引用的函数重载</a:t>
            </a:r>
            <a:endParaRPr lang="en-US" altLang="zh-CN" dirty="0"/>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vector::</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const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v); // copy as usual</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vector::</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T&amp;&amp;</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v); // steal resources in v</a:t>
            </a:r>
          </a:p>
          <a:p>
            <a:r>
              <a:rPr lang="zh-CN" altLang="en-US" dirty="0"/>
              <a:t>使用的时候根据参数的不同调用不同的函数</a:t>
            </a:r>
            <a:endParaRPr lang="en-US" altLang="zh-CN" dirty="0"/>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vector&lt;string&gt; vs;</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string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lvs</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lvalue</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vs.push_back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lvs</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call (T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const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&amp;) version</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vs.push_back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(string("</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rvalue</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call (T&amp;&amp;) version</a:t>
            </a:r>
            <a:endParaRPr lang="zh-CN" altLang="en-US"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28452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a:t>
            </a:r>
            <a:r>
              <a:rPr lang="zh-CN" altLang="en-US" dirty="0"/>
              <a:t>指针</a:t>
            </a:r>
            <a:endParaRPr lang="en-US" altLang="zh-CN" dirty="0"/>
          </a:p>
        </p:txBody>
      </p:sp>
      <p:sp>
        <p:nvSpPr>
          <p:cNvPr id="3" name="内容占位符 2"/>
          <p:cNvSpPr>
            <a:spLocks noGrp="1"/>
          </p:cNvSpPr>
          <p:nvPr>
            <p:ph idx="1"/>
          </p:nvPr>
        </p:nvSpPr>
        <p:spPr/>
        <p:txBody>
          <a:bodyPr>
            <a:normAutofit/>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还有另一个辅助工具</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enable_shared_from_this</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&lt;T&gt;</a:t>
            </a:r>
            <a:r>
              <a:rPr lang="zh-CN" altLang="en-US" dirty="0" smtClean="0"/>
              <a:t>可以用来从对象内部生成指向拥有自己的</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的引用计数器的</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，这里不再展开</a:t>
            </a:r>
            <a:endParaRPr lang="en-US" altLang="zh-CN" dirty="0" smtClean="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373433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智能指针实现</a:t>
            </a:r>
            <a:endParaRPr lang="en-US" altLang="zh-CN" dirty="0"/>
          </a:p>
        </p:txBody>
      </p:sp>
      <p:sp>
        <p:nvSpPr>
          <p:cNvPr id="3" name="内容占位符 2"/>
          <p:cNvSpPr>
            <a:spLocks noGrp="1"/>
          </p:cNvSpPr>
          <p:nvPr>
            <p:ph idx="1"/>
          </p:nvPr>
        </p:nvSpPr>
        <p:spPr/>
        <p:txBody>
          <a:bodyPr>
            <a:normAutofit/>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可能的实现结构</a:t>
            </a:r>
            <a:endParaRPr lang="en-US" altLang="zh-CN" dirty="0"/>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&lt;T1</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T2</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r>
              <a:rPr lang="zh-CN" altLang="en-US" dirty="0" smtClean="0"/>
              <a:t>，当其中一个类型为空的时候，整个类型和另外那个不为空的类型尺寸相同</a:t>
            </a:r>
            <a:endParaRPr lang="en-US" altLang="zh-CN" dirty="0" smtClean="0"/>
          </a:p>
          <a:p>
            <a:r>
              <a:rPr lang="en-US" altLang="zh-CN" dirty="0" err="1" smtClean="0"/>
              <a:t>deleter</a:t>
            </a:r>
            <a:r>
              <a:rPr lang="zh-CN" altLang="en-US" dirty="0" smtClean="0"/>
              <a:t>为空类型的时候，拥有和指针完全相同的效率和尺寸</a:t>
            </a:r>
            <a:endParaRPr lang="en-US" altLang="zh-CN" dirty="0" smtClean="0"/>
          </a:p>
          <a:p>
            <a:r>
              <a:rPr lang="zh-CN" altLang="en-US" dirty="0"/>
              <a:t>由于</a:t>
            </a:r>
            <a:r>
              <a:rPr lang="zh-CN" altLang="en-US" dirty="0" smtClean="0"/>
              <a:t>没有堆空间，</a:t>
            </a:r>
            <a:r>
              <a:rPr lang="en-US" altLang="zh-CN" dirty="0" err="1" smtClean="0"/>
              <a:t>deleter</a:t>
            </a:r>
            <a:r>
              <a:rPr lang="zh-CN" altLang="en-US" dirty="0" smtClean="0"/>
              <a:t>必须直接嵌入</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smtClean="0"/>
              <a:t>本身</a:t>
            </a:r>
            <a:endParaRPr lang="en-US" altLang="zh-CN" dirty="0" smtClean="0"/>
          </a:p>
          <a:p>
            <a:r>
              <a:rPr lang="zh-CN" altLang="en-US" dirty="0" smtClean="0"/>
              <a:t>没了</a:t>
            </a:r>
            <a:r>
              <a:rPr lang="en-US" altLang="zh-CN" dirty="0" smtClean="0"/>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5" name="圆角矩形 4"/>
          <p:cNvSpPr/>
          <p:nvPr/>
        </p:nvSpPr>
        <p:spPr>
          <a:xfrm>
            <a:off x="2166630" y="3816627"/>
            <a:ext cx="4810740" cy="79513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&lt;T, </a:t>
            </a:r>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Deleter</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&gt; :</a:t>
            </a:r>
          </a:p>
          <a:p>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&lt;T</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Deleter</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&gt; </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d</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75192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实现</a:t>
            </a:r>
            <a:endParaRPr lang="en-US" altLang="zh-CN" dirty="0"/>
          </a:p>
        </p:txBody>
      </p:sp>
      <p:sp>
        <p:nvSpPr>
          <p:cNvPr id="3" name="内容占位符 2"/>
          <p:cNvSpPr>
            <a:spLocks noGrp="1"/>
          </p:cNvSpPr>
          <p:nvPr>
            <p:ph idx="1"/>
          </p:nvPr>
        </p:nvSpPr>
        <p:spPr/>
        <p:txBody>
          <a:bodyPr>
            <a:normAutofit/>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可能的实现结构</a:t>
            </a:r>
            <a:endParaRPr lang="en-US" altLang="zh-CN" dirty="0" smtClean="0"/>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PtrBase</a:t>
            </a:r>
            <a:r>
              <a:rPr lang="zh-CN" altLang="en-US" dirty="0" smtClean="0"/>
              <a:t>是</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和</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_ptr</a:t>
            </a:r>
            <a:r>
              <a:rPr lang="zh-CN" altLang="en-US" dirty="0" smtClean="0"/>
              <a:t>的基类</a:t>
            </a:r>
            <a:endParaRPr lang="en-US" altLang="zh-CN" dirty="0" smtClean="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smtClean="0"/>
              <a:t>是引用计数基类</a:t>
            </a:r>
            <a:endParaRPr lang="en-US" altLang="zh-CN" dirty="0" smtClean="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RCS&lt;T&gt;</a:t>
            </a:r>
            <a:r>
              <a:rPr lang="zh-CN" altLang="en-US" dirty="0" smtClean="0"/>
              <a:t>是</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&lt;T&gt;</a:t>
            </a:r>
            <a:r>
              <a:rPr lang="zh-CN" altLang="en-US" dirty="0" smtClean="0"/>
              <a:t>的计数器</a:t>
            </a:r>
            <a:endParaRPr lang="en-US" altLang="zh-CN" dirty="0" smtClean="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RCP&lt;T&gt;</a:t>
            </a:r>
            <a:r>
              <a:rPr lang="zh-CN" altLang="en-US" dirty="0" smtClean="0"/>
              <a:t>是用指针的计数器</a:t>
            </a:r>
            <a:endParaRPr lang="en-US" altLang="zh-CN" dirty="0" smtClean="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RCPD&lt;T, D&gt;</a:t>
            </a:r>
            <a:r>
              <a:rPr lang="zh-CN" altLang="en-US" dirty="0" smtClean="0"/>
              <a:t>是用指针和</a:t>
            </a:r>
            <a:r>
              <a:rPr lang="en-US" altLang="zh-CN" dirty="0" err="1" smtClean="0"/>
              <a:t>deleter</a:t>
            </a:r>
            <a:r>
              <a:rPr lang="zh-CN" altLang="en-US" dirty="0" smtClean="0"/>
              <a:t>的计数器</a:t>
            </a:r>
            <a:endParaRPr lang="en-US" altLang="zh-CN" dirty="0" smtClean="0"/>
          </a:p>
          <a:p>
            <a:r>
              <a:rPr lang="zh-CN" altLang="en-US" dirty="0" smtClean="0"/>
              <a:t>由于有堆空间，</a:t>
            </a:r>
            <a:r>
              <a:rPr lang="en-US" altLang="zh-CN" dirty="0" err="1" smtClean="0"/>
              <a:t>deleter</a:t>
            </a:r>
            <a:r>
              <a:rPr lang="zh-CN" altLang="en-US" dirty="0" smtClean="0"/>
              <a:t>可以藏进</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smtClean="0"/>
              <a:t>子类</a:t>
            </a:r>
            <a:endParaRPr lang="en-US" altLang="zh-CN" dirty="0"/>
          </a:p>
        </p:txBody>
      </p:sp>
      <p:cxnSp>
        <p:nvCxnSpPr>
          <p:cNvPr id="14" name="肘形连接符 13"/>
          <p:cNvCxnSpPr>
            <a:stCxn id="23" idx="2"/>
            <a:endCxn id="30" idx="0"/>
          </p:cNvCxnSpPr>
          <p:nvPr/>
        </p:nvCxnSpPr>
        <p:spPr>
          <a:xfrm rot="5400000">
            <a:off x="7143346" y="2598939"/>
            <a:ext cx="435312" cy="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肘形连接符 15"/>
          <p:cNvCxnSpPr>
            <a:stCxn id="28" idx="0"/>
            <a:endCxn id="30" idx="2"/>
          </p:cNvCxnSpPr>
          <p:nvPr/>
        </p:nvCxnSpPr>
        <p:spPr>
          <a:xfrm rot="5400000" flipH="1" flipV="1">
            <a:off x="4222967" y="1326753"/>
            <a:ext cx="434341" cy="5841727"/>
          </a:xfrm>
          <a:prstGeom prst="bentConnector3">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肘形连接符 17"/>
          <p:cNvCxnSpPr>
            <a:stCxn id="38" idx="0"/>
            <a:endCxn id="30" idx="2"/>
          </p:cNvCxnSpPr>
          <p:nvPr/>
        </p:nvCxnSpPr>
        <p:spPr>
          <a:xfrm rot="5400000" flipH="1" flipV="1">
            <a:off x="6966387" y="4071143"/>
            <a:ext cx="435312" cy="3539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肘形连接符 19"/>
          <p:cNvCxnSpPr>
            <a:stCxn id="35" idx="0"/>
            <a:endCxn id="30" idx="2"/>
          </p:cNvCxnSpPr>
          <p:nvPr/>
        </p:nvCxnSpPr>
        <p:spPr>
          <a:xfrm rot="5400000" flipH="1" flipV="1">
            <a:off x="5440511" y="2544297"/>
            <a:ext cx="434341" cy="340663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圆角矩形 22"/>
          <p:cNvSpPr/>
          <p:nvPr/>
        </p:nvSpPr>
        <p:spPr>
          <a:xfrm>
            <a:off x="6184182" y="1167433"/>
            <a:ext cx="2353639" cy="121385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PtrBase</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&lt;T</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&gt; :</a:t>
            </a:r>
          </a:p>
          <a:p>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T* p;</a:t>
            </a:r>
          </a:p>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RC* </a:t>
            </a:r>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rc</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28" name="圆角矩形 27"/>
          <p:cNvSpPr/>
          <p:nvPr/>
        </p:nvSpPr>
        <p:spPr>
          <a:xfrm>
            <a:off x="238536" y="4464786"/>
            <a:ext cx="2561475" cy="79513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RCS&lt;T&gt; : RC :</a:t>
            </a:r>
          </a:p>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Aligned&lt;T&gt; s;</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30" name="圆角矩形 29"/>
          <p:cNvSpPr/>
          <p:nvPr/>
        </p:nvSpPr>
        <p:spPr>
          <a:xfrm>
            <a:off x="5816542" y="2816595"/>
            <a:ext cx="3088917" cy="121385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RC </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AtomicCounter</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 uses;</a:t>
            </a:r>
          </a:p>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AtomicCounter</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weaks</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35" name="圆角矩形 34"/>
          <p:cNvSpPr/>
          <p:nvPr/>
        </p:nvSpPr>
        <p:spPr>
          <a:xfrm>
            <a:off x="2945540" y="4464786"/>
            <a:ext cx="2017643" cy="79513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RCP&lt;T&gt; : RC :</a:t>
            </a:r>
          </a:p>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T* p;</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38" name="圆角矩形 37"/>
          <p:cNvSpPr/>
          <p:nvPr/>
        </p:nvSpPr>
        <p:spPr>
          <a:xfrm>
            <a:off x="5108711" y="4465757"/>
            <a:ext cx="3796748" cy="795130"/>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RCPD&lt;T, D&gt; : RC :</a:t>
            </a:r>
          </a:p>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&lt;T*, D&gt; </a:t>
            </a:r>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pd</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07151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实现</a:t>
            </a:r>
            <a:endParaRPr lang="en-US" altLang="zh-CN" dirty="0"/>
          </a:p>
        </p:txBody>
      </p:sp>
      <p:sp>
        <p:nvSpPr>
          <p:cNvPr id="3" name="内容占位符 2"/>
          <p:cNvSpPr>
            <a:spLocks noGrp="1"/>
          </p:cNvSpPr>
          <p:nvPr>
            <p:ph idx="1"/>
          </p:nvPr>
        </p:nvSpPr>
        <p:spPr/>
        <p:txBody>
          <a:bodyPr>
            <a:normAutofit lnSpcReduction="10000"/>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a:t>和</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的通用逻辑都在</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PtrBase</a:t>
            </a:r>
            <a:r>
              <a:rPr lang="zh-CN" altLang="en-US" dirty="0" smtClean="0"/>
              <a:t>中</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PtrBase</a:t>
            </a:r>
            <a:r>
              <a:rPr lang="zh-CN" altLang="en-US" dirty="0" smtClean="0"/>
              <a:t>包含指针</a:t>
            </a:r>
            <a:r>
              <a:rPr lang="en-US" altLang="zh-CN" dirty="0">
                <a:solidFill>
                  <a:srgbClr val="3D9CCC">
                    <a:lumMod val="60000"/>
                    <a:lumOff val="40000"/>
                  </a:srgbClr>
                </a:solidFill>
                <a:latin typeface="Consolas" panose="020B0609020204030204" pitchFamily="49" charset="0"/>
                <a:cs typeface="Consolas" panose="020B0609020204030204" pitchFamily="49" charset="0"/>
              </a:rPr>
              <a:t>T*</a:t>
            </a:r>
            <a:r>
              <a:rPr lang="zh-CN" altLang="en-US" dirty="0" smtClean="0"/>
              <a:t>和指向计数结构基类</a:t>
            </a:r>
            <a:r>
              <a:rPr lang="en-US" altLang="zh-CN" dirty="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smtClean="0"/>
              <a:t>的指针</a:t>
            </a:r>
            <a:endParaRPr lang="en-US" altLang="zh-CN" dirty="0" smtClean="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PtrBase</a:t>
            </a:r>
            <a:r>
              <a:rPr lang="zh-CN" altLang="en-US" dirty="0" smtClean="0"/>
              <a:t>的所有计数逻辑在</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smtClean="0"/>
              <a:t>中，包括引用数和弱引用数</a:t>
            </a:r>
            <a:endParaRPr lang="en-US" altLang="zh-CN" dirty="0" smtClean="0"/>
          </a:p>
          <a:p>
            <a:r>
              <a:rPr lang="zh-CN" altLang="en-US" dirty="0" smtClean="0"/>
              <a:t>正常用指针创建的</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，计数器是</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RCP&lt;T&gt;</a:t>
            </a:r>
            <a:r>
              <a:rPr lang="zh-CN" altLang="en-US" dirty="0" smtClean="0"/>
              <a:t>，除了</a:t>
            </a:r>
            <a:r>
              <a:rPr lang="en-US" altLang="zh-CN" dirty="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smtClean="0"/>
              <a:t>的计数器外，还包含指向对象的指针</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a:t>正常用</a:t>
            </a:r>
            <a:r>
              <a:rPr lang="zh-CN" altLang="en-US" dirty="0" smtClean="0"/>
              <a:t>指针和</a:t>
            </a:r>
            <a:r>
              <a:rPr lang="en-US" altLang="zh-CN" dirty="0" err="1" smtClean="0"/>
              <a:t>deleter</a:t>
            </a:r>
            <a:r>
              <a:rPr lang="zh-CN" altLang="en-US" dirty="0" smtClean="0"/>
              <a:t>创建</a:t>
            </a:r>
            <a:r>
              <a:rPr lang="zh-CN" altLang="en-US" dirty="0"/>
              <a:t>的</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a:t>，计数器</a:t>
            </a:r>
            <a:r>
              <a:rPr lang="zh-CN" altLang="en-US" dirty="0" smtClean="0"/>
              <a:t>是</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RCPD&lt;T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r>
              <a:rPr lang="zh-CN" altLang="en-US" dirty="0" smtClean="0"/>
              <a:t>，</a:t>
            </a:r>
            <a:r>
              <a:rPr lang="zh-CN" altLang="en-US" dirty="0"/>
              <a:t>除了</a:t>
            </a:r>
            <a:r>
              <a:rPr lang="en-US" altLang="zh-CN" dirty="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a:t>的计数器外</a:t>
            </a:r>
            <a:r>
              <a:rPr lang="zh-CN" altLang="en-US" dirty="0" smtClean="0"/>
              <a:t>，还包含指向对象的指针和</a:t>
            </a:r>
            <a:r>
              <a:rPr lang="en-US" altLang="zh-CN" dirty="0" err="1" smtClean="0"/>
              <a:t>deleter</a:t>
            </a:r>
            <a:r>
              <a:rPr lang="zh-CN" altLang="en-US" dirty="0" smtClean="0"/>
              <a:t>的</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&lt;T*, D&gt;</a:t>
            </a:r>
            <a:endParaRPr lang="en-US" altLang="zh-CN" dirty="0" smtClean="0"/>
          </a:p>
          <a:p>
            <a:r>
              <a:rPr lang="zh-CN" altLang="en-US" dirty="0"/>
              <a:t>用</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&lt;T&gt;</a:t>
            </a:r>
            <a:r>
              <a:rPr lang="zh-CN" altLang="en-US" dirty="0"/>
              <a:t>创建</a:t>
            </a:r>
            <a:r>
              <a:rPr lang="zh-CN" altLang="en-US" dirty="0" smtClean="0"/>
              <a:t>的</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a:t>
            </a:r>
            <a:r>
              <a:rPr lang="zh-CN" altLang="en-US" dirty="0"/>
              <a:t>计数器是</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RCS&lt;T&gt;</a:t>
            </a:r>
            <a:r>
              <a:rPr lang="zh-CN" altLang="en-US" dirty="0" smtClean="0"/>
              <a:t>，</a:t>
            </a:r>
            <a:r>
              <a:rPr lang="zh-CN" altLang="en-US" dirty="0"/>
              <a:t>除了</a:t>
            </a:r>
            <a:r>
              <a:rPr lang="en-US" altLang="zh-CN" dirty="0">
                <a:solidFill>
                  <a:srgbClr val="3D9CCC">
                    <a:lumMod val="60000"/>
                    <a:lumOff val="40000"/>
                  </a:srgbClr>
                </a:solidFill>
                <a:latin typeface="Consolas" panose="020B0609020204030204" pitchFamily="49" charset="0"/>
                <a:cs typeface="Consolas" panose="020B0609020204030204" pitchFamily="49" charset="0"/>
              </a:rPr>
              <a:t>RC</a:t>
            </a:r>
            <a:r>
              <a:rPr lang="zh-CN" altLang="en-US" dirty="0"/>
              <a:t>的计数器外，</a:t>
            </a:r>
            <a:r>
              <a:rPr lang="zh-CN" altLang="en-US" dirty="0" smtClean="0"/>
              <a:t>包含对象的实际存储空间</a:t>
            </a:r>
            <a:r>
              <a:rPr lang="en-US" altLang="zh-CN" dirty="0">
                <a:solidFill>
                  <a:srgbClr val="3D9CCC">
                    <a:lumMod val="60000"/>
                    <a:lumOff val="40000"/>
                  </a:srgbClr>
                </a:solidFill>
                <a:latin typeface="Consolas" panose="020B0609020204030204" pitchFamily="49" charset="0"/>
                <a:cs typeface="Consolas" panose="020B0609020204030204" pitchFamily="49" charset="0"/>
              </a:rPr>
              <a:t>T</a:t>
            </a:r>
            <a:r>
              <a:rPr lang="zh-CN" altLang="en-US" dirty="0" smtClean="0"/>
              <a:t>，这是一种优化，使</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只申请一次内存，且计数器和对象在空间上紧邻</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36809440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实现</a:t>
            </a:r>
            <a:endParaRPr lang="en-US" altLang="zh-CN" dirty="0"/>
          </a:p>
        </p:txBody>
      </p:sp>
      <p:sp>
        <p:nvSpPr>
          <p:cNvPr id="3" name="内容占位符 2"/>
          <p:cNvSpPr>
            <a:spLocks noGrp="1"/>
          </p:cNvSpPr>
          <p:nvPr>
            <p:ph idx="1"/>
          </p:nvPr>
        </p:nvSpPr>
        <p:spPr/>
        <p:txBody>
          <a:bodyPr>
            <a:normAutofit/>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make_shared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&lt;T&gt;</a:t>
            </a:r>
            <a:r>
              <a:rPr lang="zh-CN" altLang="en-US" dirty="0"/>
              <a:t>的</a:t>
            </a:r>
            <a:r>
              <a:rPr lang="zh-CN" altLang="en-US" dirty="0" smtClean="0"/>
              <a:t>计数器</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RCS&lt;T&gt;</a:t>
            </a:r>
            <a:r>
              <a:rPr lang="zh-CN" altLang="en-US" dirty="0" smtClean="0"/>
              <a:t>的内存布局</a:t>
            </a:r>
            <a:endParaRPr lang="en-US" altLang="zh-CN" dirty="0" smtClean="0"/>
          </a:p>
          <a:p>
            <a:r>
              <a:rPr lang="zh-CN" altLang="en-US" dirty="0" smtClean="0"/>
              <a:t>中间的空洞是为了使</a:t>
            </a:r>
            <a:r>
              <a:rPr lang="en-US" altLang="zh-CN" dirty="0">
                <a:solidFill>
                  <a:srgbClr val="3D9CCC">
                    <a:lumMod val="60000"/>
                    <a:lumOff val="40000"/>
                  </a:srgbClr>
                </a:solidFill>
                <a:latin typeface="Consolas" panose="020B0609020204030204" pitchFamily="49" charset="0"/>
                <a:cs typeface="Consolas" panose="020B0609020204030204" pitchFamily="49" charset="0"/>
              </a:rPr>
              <a:t>T</a:t>
            </a:r>
            <a:r>
              <a:rPr lang="zh-CN" altLang="en-US" dirty="0" smtClean="0"/>
              <a:t>内存对齐的填充，一般的对象并不需要</a:t>
            </a:r>
            <a:endParaRPr lang="en-US" altLang="zh-CN" dirty="0" smtClean="0"/>
          </a:p>
          <a:p>
            <a:r>
              <a:rPr lang="zh-CN" altLang="en-US" dirty="0" smtClean="0"/>
              <a:t>当</a:t>
            </a:r>
            <a:r>
              <a:rPr lang="en-US" altLang="zh-CN" dirty="0">
                <a:solidFill>
                  <a:srgbClr val="3D9CCC">
                    <a:lumMod val="60000"/>
                    <a:lumOff val="40000"/>
                  </a:srgbClr>
                </a:solidFill>
                <a:latin typeface="Consolas" panose="020B0609020204030204" pitchFamily="49" charset="0"/>
                <a:cs typeface="Consolas" panose="020B0609020204030204" pitchFamily="49" charset="0"/>
              </a:rPr>
              <a:t>uses</a:t>
            </a:r>
            <a:r>
              <a:rPr lang="zh-CN" altLang="en-US" dirty="0" smtClean="0"/>
              <a:t>减到</a:t>
            </a:r>
            <a:r>
              <a:rPr lang="en-US" altLang="zh-CN" dirty="0" smtClean="0"/>
              <a:t>0</a:t>
            </a:r>
            <a:r>
              <a:rPr lang="zh-CN" altLang="en-US" dirty="0" smtClean="0"/>
              <a:t>时，调用</a:t>
            </a:r>
            <a:r>
              <a:rPr lang="en-US" altLang="zh-CN" dirty="0" smtClean="0"/>
              <a:t>T</a:t>
            </a:r>
            <a:r>
              <a:rPr lang="zh-CN" altLang="en-US" dirty="0" smtClean="0"/>
              <a:t>的析构函数（确保正确的程序语义），</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weaks</a:t>
            </a:r>
            <a:r>
              <a:rPr lang="zh-CN" altLang="en-US" dirty="0" smtClean="0"/>
              <a:t>减到</a:t>
            </a:r>
            <a:r>
              <a:rPr lang="en-US" altLang="zh-CN" dirty="0" smtClean="0"/>
              <a:t>0</a:t>
            </a:r>
            <a:r>
              <a:rPr lang="zh-CN" altLang="en-US" dirty="0" smtClean="0"/>
              <a:t>时，再删除整个</a:t>
            </a:r>
            <a:r>
              <a:rPr lang="en-US" altLang="zh-CN" dirty="0">
                <a:solidFill>
                  <a:srgbClr val="3D9CCC">
                    <a:lumMod val="60000"/>
                    <a:lumOff val="40000"/>
                  </a:srgbClr>
                </a:solidFill>
                <a:latin typeface="Consolas" panose="020B0609020204030204" pitchFamily="49" charset="0"/>
                <a:cs typeface="Consolas" panose="020B0609020204030204" pitchFamily="49" charset="0"/>
              </a:rPr>
              <a:t>RCS&lt;T&gt;</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028891586"/>
              </p:ext>
            </p:extLst>
          </p:nvPr>
        </p:nvGraphicFramePr>
        <p:xfrm>
          <a:off x="628649" y="4735989"/>
          <a:ext cx="7886702" cy="411480"/>
        </p:xfrm>
        <a:graphic>
          <a:graphicData uri="http://schemas.openxmlformats.org/drawingml/2006/table">
            <a:tbl>
              <a:tblPr firstRow="1" bandRow="1">
                <a:tableStyleId>{5940675A-B579-460E-94D1-54222C63F5DA}</a:tableStyleId>
              </a:tblPr>
              <a:tblGrid>
                <a:gridCol w="988322">
                  <a:extLst>
                    <a:ext uri="{9D8B030D-6E8A-4147-A177-3AD203B41FA5}">
                      <a16:colId xmlns:a16="http://schemas.microsoft.com/office/drawing/2014/main" val="2017257541"/>
                    </a:ext>
                  </a:extLst>
                </a:gridCol>
                <a:gridCol w="988323">
                  <a:extLst>
                    <a:ext uri="{9D8B030D-6E8A-4147-A177-3AD203B41FA5}">
                      <a16:colId xmlns:a16="http://schemas.microsoft.com/office/drawing/2014/main" val="3095815888"/>
                    </a:ext>
                  </a:extLst>
                </a:gridCol>
                <a:gridCol w="988323">
                  <a:extLst>
                    <a:ext uri="{9D8B030D-6E8A-4147-A177-3AD203B41FA5}">
                      <a16:colId xmlns:a16="http://schemas.microsoft.com/office/drawing/2014/main" val="3796708071"/>
                    </a:ext>
                  </a:extLst>
                </a:gridCol>
                <a:gridCol w="988322">
                  <a:extLst>
                    <a:ext uri="{9D8B030D-6E8A-4147-A177-3AD203B41FA5}">
                      <a16:colId xmlns:a16="http://schemas.microsoft.com/office/drawing/2014/main" val="2301873951"/>
                    </a:ext>
                  </a:extLst>
                </a:gridCol>
                <a:gridCol w="3933412">
                  <a:extLst>
                    <a:ext uri="{9D8B030D-6E8A-4147-A177-3AD203B41FA5}">
                      <a16:colId xmlns:a16="http://schemas.microsoft.com/office/drawing/2014/main" val="1565032333"/>
                    </a:ext>
                  </a:extLst>
                </a:gridCol>
              </a:tblGrid>
              <a:tr h="370840">
                <a:tc>
                  <a:txBody>
                    <a:bodyPr/>
                    <a:lstStyle/>
                    <a:p>
                      <a:pPr algn="ctr"/>
                      <a:r>
                        <a:rPr lang="en-US" altLang="zh-CN"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rPr>
                        <a:t>[</a:t>
                      </a:r>
                      <a:r>
                        <a:rPr lang="en-US" altLang="zh-CN" sz="2100" kern="1200" dirty="0" err="1" smtClean="0">
                          <a:solidFill>
                            <a:srgbClr val="3D9CCC">
                              <a:lumMod val="60000"/>
                              <a:lumOff val="40000"/>
                            </a:srgbClr>
                          </a:solidFill>
                          <a:latin typeface="Consolas" panose="020B0609020204030204" pitchFamily="49" charset="0"/>
                          <a:ea typeface="+mn-ea"/>
                          <a:cs typeface="Consolas" panose="020B0609020204030204" pitchFamily="49" charset="0"/>
                        </a:rPr>
                        <a:t>vptr</a:t>
                      </a:r>
                      <a:r>
                        <a:rPr lang="en-US" altLang="zh-CN"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rPr>
                        <a:t>]</a:t>
                      </a: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tc>
                  <a:txBody>
                    <a:bodyPr/>
                    <a:lstStyle/>
                    <a:p>
                      <a:pPr algn="ctr"/>
                      <a:r>
                        <a:rPr lang="en-US" altLang="zh-CN"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rPr>
                        <a:t>uses</a:t>
                      </a:r>
                      <a:endParaRPr lang="zh-CN" altLang="en-US"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2100" kern="1200" dirty="0" err="1" smtClean="0">
                          <a:solidFill>
                            <a:srgbClr val="3D9CCC">
                              <a:lumMod val="60000"/>
                              <a:lumOff val="40000"/>
                            </a:srgbClr>
                          </a:solidFill>
                          <a:latin typeface="Consolas" panose="020B0609020204030204" pitchFamily="49" charset="0"/>
                          <a:ea typeface="+mn-ea"/>
                          <a:cs typeface="Consolas" panose="020B0609020204030204" pitchFamily="49" charset="0"/>
                        </a:rPr>
                        <a:t>weaks</a:t>
                      </a: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rPr>
                        <a:t>T</a:t>
                      </a: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extLst>
                  <a:ext uri="{0D108BD9-81ED-4DB2-BD59-A6C34878D82A}">
                    <a16:rowId xmlns:a16="http://schemas.microsoft.com/office/drawing/2014/main" val="425335774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41551772"/>
              </p:ext>
            </p:extLst>
          </p:nvPr>
        </p:nvGraphicFramePr>
        <p:xfrm>
          <a:off x="628649" y="3595971"/>
          <a:ext cx="1856134" cy="411480"/>
        </p:xfrm>
        <a:graphic>
          <a:graphicData uri="http://schemas.openxmlformats.org/drawingml/2006/table">
            <a:tbl>
              <a:tblPr firstRow="1" bandRow="1">
                <a:tableStyleId>{5940675A-B579-460E-94D1-54222C63F5DA}</a:tableStyleId>
              </a:tblPr>
              <a:tblGrid>
                <a:gridCol w="928067">
                  <a:extLst>
                    <a:ext uri="{9D8B030D-6E8A-4147-A177-3AD203B41FA5}">
                      <a16:colId xmlns:a16="http://schemas.microsoft.com/office/drawing/2014/main" val="2017257541"/>
                    </a:ext>
                  </a:extLst>
                </a:gridCol>
                <a:gridCol w="928067">
                  <a:extLst>
                    <a:ext uri="{9D8B030D-6E8A-4147-A177-3AD203B41FA5}">
                      <a16:colId xmlns:a16="http://schemas.microsoft.com/office/drawing/2014/main" val="626596387"/>
                    </a:ext>
                  </a:extLst>
                </a:gridCol>
              </a:tblGrid>
              <a:tr h="370840">
                <a:tc>
                  <a:txBody>
                    <a:bodyPr/>
                    <a:lstStyle/>
                    <a:p>
                      <a:pPr algn="ctr"/>
                      <a:r>
                        <a:rPr lang="en-US" altLang="zh-CN" sz="2100" kern="1200" dirty="0" smtClean="0">
                          <a:solidFill>
                            <a:srgbClr val="3D9CCC">
                              <a:lumMod val="60000"/>
                              <a:lumOff val="40000"/>
                            </a:srgbClr>
                          </a:solidFill>
                          <a:latin typeface="Consolas" panose="020B0609020204030204" pitchFamily="49" charset="0"/>
                          <a:ea typeface="+mn-ea"/>
                          <a:cs typeface="Consolas" panose="020B0609020204030204" pitchFamily="49" charset="0"/>
                        </a:rPr>
                        <a:t>p</a:t>
                      </a: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2100" kern="1200" dirty="0" err="1" smtClean="0">
                          <a:solidFill>
                            <a:srgbClr val="3D9CCC">
                              <a:lumMod val="60000"/>
                              <a:lumOff val="40000"/>
                            </a:srgbClr>
                          </a:solidFill>
                          <a:latin typeface="Consolas" panose="020B0609020204030204" pitchFamily="49" charset="0"/>
                          <a:ea typeface="+mn-ea"/>
                          <a:cs typeface="Consolas" panose="020B0609020204030204" pitchFamily="49" charset="0"/>
                        </a:rPr>
                        <a:t>rc</a:t>
                      </a:r>
                      <a:endParaRPr lang="zh-CN" altLang="en-US" sz="2100" kern="1200" dirty="0">
                        <a:solidFill>
                          <a:srgbClr val="3D9CCC">
                            <a:lumMod val="60000"/>
                            <a:lumOff val="40000"/>
                          </a:srgbClr>
                        </a:solidFill>
                        <a:latin typeface="Consolas" panose="020B0609020204030204" pitchFamily="49" charset="0"/>
                        <a:ea typeface="+mn-ea"/>
                        <a:cs typeface="Consolas" panose="020B0609020204030204" pitchFamily="49" charset="0"/>
                      </a:endParaRPr>
                    </a:p>
                  </a:txBody>
                  <a:tcPr anchor="ctr">
                    <a:solidFill>
                      <a:schemeClr val="tx2">
                        <a:lumMod val="10000"/>
                      </a:schemeClr>
                    </a:solidFill>
                  </a:tcPr>
                </a:tc>
                <a:extLst>
                  <a:ext uri="{0D108BD9-81ED-4DB2-BD59-A6C34878D82A}">
                    <a16:rowId xmlns:a16="http://schemas.microsoft.com/office/drawing/2014/main" val="4253357749"/>
                  </a:ext>
                </a:extLst>
              </a:tr>
            </a:tbl>
          </a:graphicData>
        </a:graphic>
      </p:graphicFrame>
      <p:cxnSp>
        <p:nvCxnSpPr>
          <p:cNvPr id="8" name="直接箭头连接符 7"/>
          <p:cNvCxnSpPr>
            <a:endCxn id="5" idx="0"/>
          </p:cNvCxnSpPr>
          <p:nvPr/>
        </p:nvCxnSpPr>
        <p:spPr>
          <a:xfrm>
            <a:off x="1063487" y="4007451"/>
            <a:ext cx="3508513" cy="7285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a:xfrm flipH="1">
            <a:off x="628648" y="4007451"/>
            <a:ext cx="1421296" cy="7285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94975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实现</a:t>
            </a:r>
            <a:endParaRPr lang="en-US" altLang="zh-CN" dirty="0"/>
          </a:p>
        </p:txBody>
      </p:sp>
      <p:sp>
        <p:nvSpPr>
          <p:cNvPr id="3" name="内容占位符 2"/>
          <p:cNvSpPr>
            <a:spLocks noGrp="1"/>
          </p:cNvSpPr>
          <p:nvPr>
            <p:ph idx="1"/>
          </p:nvPr>
        </p:nvSpPr>
        <p:spPr/>
        <p:txBody>
          <a:bodyPr>
            <a:normAutofit/>
          </a:bodyPr>
          <a:lstStyle/>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是两个指针尺寸的大小，访问速度和指针相同，复制由于会涉及到原子操作，速度相对较慢</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uses</a:t>
            </a:r>
            <a:r>
              <a:rPr lang="zh-CN" altLang="en-US" dirty="0" smtClean="0"/>
              <a:t>的值是</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引用的数量，</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weaks</a:t>
            </a:r>
            <a:r>
              <a:rPr lang="zh-CN" altLang="en-US" dirty="0" smtClean="0"/>
              <a:t>是</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引用的数量</a:t>
            </a:r>
            <a:r>
              <a:rPr lang="en-US" altLang="zh-CN" dirty="0" smtClean="0"/>
              <a:t>+1</a:t>
            </a:r>
            <a:r>
              <a:rPr lang="zh-CN" altLang="en-US" dirty="0" smtClean="0"/>
              <a:t>如果</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uses</a:t>
            </a:r>
            <a:r>
              <a:rPr lang="zh-CN" altLang="en-US" dirty="0" smtClean="0"/>
              <a:t>不为</a:t>
            </a:r>
            <a:r>
              <a:rPr lang="en-US" altLang="zh-CN" dirty="0" smtClean="0"/>
              <a:t>0</a:t>
            </a:r>
            <a:r>
              <a:rPr lang="zh-CN" altLang="en-US" dirty="0" smtClean="0"/>
              <a:t>，否则不</a:t>
            </a:r>
            <a:r>
              <a:rPr lang="en-US" altLang="zh-CN" dirty="0" smtClean="0"/>
              <a:t>+1</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uses</a:t>
            </a:r>
            <a:r>
              <a:rPr lang="zh-CN" altLang="en-US" dirty="0" smtClean="0"/>
              <a:t>减到</a:t>
            </a:r>
            <a:r>
              <a:rPr lang="en-US" altLang="zh-CN" dirty="0" smtClean="0"/>
              <a:t>0</a:t>
            </a:r>
            <a:r>
              <a:rPr lang="zh-CN" altLang="en-US" dirty="0" smtClean="0"/>
              <a:t>时，销毁对象并把</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uses</a:t>
            </a:r>
            <a:r>
              <a:rPr lang="en-US" altLang="zh-CN" dirty="0" smtClean="0"/>
              <a:t>-1</a:t>
            </a:r>
            <a:r>
              <a:rPr lang="zh-CN" altLang="en-US" dirty="0" smtClean="0"/>
              <a: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weaks</a:t>
            </a:r>
            <a:r>
              <a:rPr lang="zh-CN" altLang="en-US" dirty="0" smtClean="0"/>
              <a:t>减到</a:t>
            </a:r>
            <a:r>
              <a:rPr lang="en-US" altLang="zh-CN" dirty="0" smtClean="0"/>
              <a:t>0</a:t>
            </a:r>
            <a:r>
              <a:rPr lang="zh-CN" altLang="en-US" dirty="0" smtClean="0"/>
              <a:t>时，销毁引用计数器</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RC</a:t>
            </a:r>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和</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创建时分别把</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uses</a:t>
            </a:r>
            <a:r>
              <a:rPr lang="zh-CN" altLang="en-US" dirty="0" smtClean="0"/>
              <a:t>和</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weaks</a:t>
            </a:r>
            <a:r>
              <a:rPr lang="en-US" altLang="zh-CN" dirty="0" smtClean="0"/>
              <a:t>+1</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023601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实现</a:t>
            </a:r>
            <a:endParaRPr lang="en-US" altLang="zh-CN" dirty="0"/>
          </a:p>
        </p:txBody>
      </p:sp>
      <p:sp>
        <p:nvSpPr>
          <p:cNvPr id="4" name="流程图: 过程 3"/>
          <p:cNvSpPr/>
          <p:nvPr/>
        </p:nvSpPr>
        <p:spPr>
          <a:xfrm>
            <a:off x="259923" y="2117265"/>
            <a:ext cx="2840831" cy="501445"/>
          </a:xfrm>
          <a:prstGeom prst="flowChartProcess">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uses.atomic_sub</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(1</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6" name="流程图: 决策 5"/>
          <p:cNvSpPr/>
          <p:nvPr/>
        </p:nvSpPr>
        <p:spPr>
          <a:xfrm>
            <a:off x="165851" y="3065528"/>
            <a:ext cx="3017645" cy="959080"/>
          </a:xfrm>
          <a:prstGeom prst="flowChartDecision">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uses == 0</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cxnSp>
        <p:nvCxnSpPr>
          <p:cNvPr id="8" name="肘形连接符 7"/>
          <p:cNvCxnSpPr>
            <a:stCxn id="4" idx="2"/>
            <a:endCxn id="6" idx="0"/>
          </p:cNvCxnSpPr>
          <p:nvPr/>
        </p:nvCxnSpPr>
        <p:spPr>
          <a:xfrm rot="5400000">
            <a:off x="1454098" y="2839287"/>
            <a:ext cx="446818" cy="5665"/>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肘形连接符 9"/>
          <p:cNvCxnSpPr>
            <a:stCxn id="138" idx="2"/>
            <a:endCxn id="4" idx="0"/>
          </p:cNvCxnSpPr>
          <p:nvPr/>
        </p:nvCxnSpPr>
        <p:spPr>
          <a:xfrm rot="5400000">
            <a:off x="1564473" y="2001138"/>
            <a:ext cx="231993" cy="26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肘形连接符 12"/>
          <p:cNvCxnSpPr>
            <a:stCxn id="6" idx="3"/>
            <a:endCxn id="79" idx="1"/>
          </p:cNvCxnSpPr>
          <p:nvPr/>
        </p:nvCxnSpPr>
        <p:spPr>
          <a:xfrm flipV="1">
            <a:off x="3183496" y="2371163"/>
            <a:ext cx="523043" cy="1173905"/>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流程图: 过程 16"/>
          <p:cNvSpPr/>
          <p:nvPr/>
        </p:nvSpPr>
        <p:spPr>
          <a:xfrm>
            <a:off x="5894477" y="2117265"/>
            <a:ext cx="2982464" cy="501445"/>
          </a:xfrm>
          <a:prstGeom prst="flowChartProcess">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weaks.atomic_sub</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(1</a:t>
            </a: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22" name="流程图: 决策 21"/>
          <p:cNvSpPr/>
          <p:nvPr/>
        </p:nvSpPr>
        <p:spPr>
          <a:xfrm>
            <a:off x="5741556" y="3059178"/>
            <a:ext cx="3288306" cy="959081"/>
          </a:xfrm>
          <a:prstGeom prst="flowChartDecision">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weaks</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 == 0</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cxnSp>
        <p:nvCxnSpPr>
          <p:cNvPr id="23" name="肘形连接符 22"/>
          <p:cNvCxnSpPr>
            <a:stCxn id="17" idx="2"/>
            <a:endCxn id="22" idx="0"/>
          </p:cNvCxnSpPr>
          <p:nvPr/>
        </p:nvCxnSpPr>
        <p:spPr>
          <a:xfrm rot="5400000">
            <a:off x="7165475" y="2838944"/>
            <a:ext cx="440468" cy="1270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肘形连接符 61"/>
          <p:cNvCxnSpPr>
            <a:stCxn id="6" idx="2"/>
            <a:endCxn id="130" idx="1"/>
          </p:cNvCxnSpPr>
          <p:nvPr/>
        </p:nvCxnSpPr>
        <p:spPr>
          <a:xfrm rot="16200000" flipH="1">
            <a:off x="2319743" y="3379538"/>
            <a:ext cx="923510" cy="2213649"/>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5" name="肘形连接符 64"/>
          <p:cNvCxnSpPr>
            <a:stCxn id="22" idx="2"/>
            <a:endCxn id="130" idx="3"/>
          </p:cNvCxnSpPr>
          <p:nvPr/>
        </p:nvCxnSpPr>
        <p:spPr>
          <a:xfrm rot="5400000">
            <a:off x="5781378" y="3343786"/>
            <a:ext cx="929859" cy="227880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肘形连接符 68"/>
          <p:cNvCxnSpPr>
            <a:stCxn id="147" idx="2"/>
            <a:endCxn id="17" idx="0"/>
          </p:cNvCxnSpPr>
          <p:nvPr/>
        </p:nvCxnSpPr>
        <p:spPr>
          <a:xfrm rot="5400000">
            <a:off x="7269713" y="2001268"/>
            <a:ext cx="231993" cy="1270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79" name="流程图: 过程 78"/>
          <p:cNvSpPr/>
          <p:nvPr/>
        </p:nvSpPr>
        <p:spPr>
          <a:xfrm>
            <a:off x="3706539" y="2117265"/>
            <a:ext cx="1582152" cy="507796"/>
          </a:xfrm>
          <a:prstGeom prst="flowChartProcess">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deleter</a:t>
            </a: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(p)</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cxnSp>
        <p:nvCxnSpPr>
          <p:cNvPr id="81" name="肘形连接符 80"/>
          <p:cNvCxnSpPr>
            <a:stCxn id="79" idx="3"/>
            <a:endCxn id="17" idx="1"/>
          </p:cNvCxnSpPr>
          <p:nvPr/>
        </p:nvCxnSpPr>
        <p:spPr>
          <a:xfrm flipV="1">
            <a:off x="5288691" y="2367988"/>
            <a:ext cx="605786" cy="3175"/>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4" name="肘形连接符 93"/>
          <p:cNvCxnSpPr>
            <a:stCxn id="22" idx="1"/>
            <a:endCxn id="98" idx="3"/>
          </p:cNvCxnSpPr>
          <p:nvPr/>
        </p:nvCxnSpPr>
        <p:spPr>
          <a:xfrm rot="10800000" flipV="1">
            <a:off x="5405146" y="3538718"/>
            <a:ext cx="336411" cy="443323"/>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98" name="流程图: 过程 97"/>
          <p:cNvSpPr/>
          <p:nvPr/>
        </p:nvSpPr>
        <p:spPr>
          <a:xfrm>
            <a:off x="3590084" y="3731319"/>
            <a:ext cx="1815061" cy="501445"/>
          </a:xfrm>
          <a:prstGeom prst="flowChartProcess">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delete this</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123" name="圆角矩形标注 122"/>
          <p:cNvSpPr/>
          <p:nvPr/>
        </p:nvSpPr>
        <p:spPr>
          <a:xfrm>
            <a:off x="2808919" y="3006402"/>
            <a:ext cx="572343" cy="259231"/>
          </a:xfrm>
          <a:prstGeom prst="wedgeRoundRectCallout">
            <a:avLst>
              <a:gd name="adj1" fmla="val 13898"/>
              <a:gd name="adj2" fmla="val 135348"/>
              <a:gd name="adj3" fmla="val 16667"/>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smtClean="0"/>
              <a:t>Y</a:t>
            </a:r>
            <a:endParaRPr lang="zh-CN" altLang="en-US" dirty="0"/>
          </a:p>
        </p:txBody>
      </p:sp>
      <p:sp>
        <p:nvSpPr>
          <p:cNvPr id="125" name="圆角矩形标注 124"/>
          <p:cNvSpPr/>
          <p:nvPr/>
        </p:nvSpPr>
        <p:spPr>
          <a:xfrm>
            <a:off x="5332735" y="3006402"/>
            <a:ext cx="572343" cy="259231"/>
          </a:xfrm>
          <a:prstGeom prst="wedgeRoundRectCallout">
            <a:avLst>
              <a:gd name="adj1" fmla="val 13898"/>
              <a:gd name="adj2" fmla="val 135348"/>
              <a:gd name="adj3" fmla="val 16667"/>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smtClean="0"/>
              <a:t>Y</a:t>
            </a:r>
            <a:endParaRPr lang="zh-CN" altLang="en-US" dirty="0"/>
          </a:p>
        </p:txBody>
      </p:sp>
      <p:cxnSp>
        <p:nvCxnSpPr>
          <p:cNvPr id="127" name="肘形连接符 126"/>
          <p:cNvCxnSpPr>
            <a:stCxn id="98" idx="2"/>
            <a:endCxn id="130" idx="0"/>
          </p:cNvCxnSpPr>
          <p:nvPr/>
        </p:nvCxnSpPr>
        <p:spPr>
          <a:xfrm rot="5400000">
            <a:off x="4222032" y="4508347"/>
            <a:ext cx="551166" cy="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30" name="流程图: 终止 129"/>
          <p:cNvSpPr/>
          <p:nvPr/>
        </p:nvSpPr>
        <p:spPr>
          <a:xfrm>
            <a:off x="3888323" y="4783930"/>
            <a:ext cx="1218581" cy="328376"/>
          </a:xfrm>
          <a:prstGeom prst="flowChartTerminator">
            <a:avLst/>
          </a:prstGeom>
          <a:solidFill>
            <a:schemeClr val="tx2">
              <a:lumMod val="10000"/>
            </a:schemeClr>
          </a:solidFill>
          <a:ln>
            <a:solidFill>
              <a:srgbClr val="642516"/>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38" name="流程图: 准备 137"/>
          <p:cNvSpPr/>
          <p:nvPr/>
        </p:nvSpPr>
        <p:spPr>
          <a:xfrm>
            <a:off x="165851" y="1256744"/>
            <a:ext cx="3029496" cy="628528"/>
          </a:xfrm>
          <a:prstGeom prst="flowChartPreparation">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100" dirty="0" smtClean="0">
                <a:solidFill>
                  <a:srgbClr val="3D9CCC">
                    <a:lumMod val="60000"/>
                    <a:lumOff val="40000"/>
                  </a:srgbClr>
                </a:solidFill>
                <a:latin typeface="Consolas" panose="020B0609020204030204" pitchFamily="49" charset="0"/>
                <a:cs typeface="Consolas" panose="020B0609020204030204" pitchFamily="49" charset="0"/>
              </a:rPr>
              <a:t>~</a:t>
            </a:r>
            <a:r>
              <a:rPr lang="en-US" altLang="zh-CN" sz="2100" dirty="0" err="1" smtClean="0">
                <a:solidFill>
                  <a:srgbClr val="3D9CCC">
                    <a:lumMod val="60000"/>
                    <a:lumOff val="40000"/>
                  </a:srgbClr>
                </a:solidFill>
                <a:latin typeface="Consolas" panose="020B0609020204030204" pitchFamily="49" charset="0"/>
                <a:cs typeface="Consolas" panose="020B0609020204030204" pitchFamily="49" charset="0"/>
              </a:rPr>
              <a:t>shared_ptr</a:t>
            </a:r>
            <a:endParaRPr lang="zh-CN" altLang="en-US" dirty="0"/>
          </a:p>
        </p:txBody>
      </p:sp>
      <p:sp>
        <p:nvSpPr>
          <p:cNvPr id="147" name="流程图: 准备 146"/>
          <p:cNvSpPr/>
          <p:nvPr/>
        </p:nvSpPr>
        <p:spPr>
          <a:xfrm>
            <a:off x="6126025" y="1256745"/>
            <a:ext cx="2519367" cy="628527"/>
          </a:xfrm>
          <a:prstGeom prst="flowChartPreparation">
            <a:avLst/>
          </a:prstGeom>
          <a:solidFill>
            <a:schemeClr val="tx2">
              <a:lumMod val="10000"/>
            </a:schemeClr>
          </a:solidFill>
          <a:ln>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a:t>
            </a:r>
            <a:r>
              <a:rPr lang="en-US" altLang="zh-CN" sz="2100" dirty="0" err="1">
                <a:solidFill>
                  <a:srgbClr val="3D9CCC">
                    <a:lumMod val="60000"/>
                    <a:lumOff val="40000"/>
                  </a:srgbClr>
                </a:solidFill>
                <a:latin typeface="Consolas" panose="020B0609020204030204" pitchFamily="49" charset="0"/>
                <a:cs typeface="Consolas" panose="020B0609020204030204" pitchFamily="49" charset="0"/>
              </a:rPr>
              <a:t>weak_ptr</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29931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定制</a:t>
            </a:r>
            <a:endParaRPr lang="en-US" altLang="zh-CN" dirty="0"/>
          </a:p>
        </p:txBody>
      </p:sp>
      <p:sp>
        <p:nvSpPr>
          <p:cNvPr id="3" name="内容占位符 2"/>
          <p:cNvSpPr>
            <a:spLocks noGrp="1"/>
          </p:cNvSpPr>
          <p:nvPr>
            <p:ph idx="1"/>
          </p:nvPr>
        </p:nvSpPr>
        <p:spPr/>
        <p:txBody>
          <a:bodyPr>
            <a:normAutofit/>
          </a:bodyPr>
          <a:lstStyle/>
          <a:p>
            <a:r>
              <a:rPr lang="zh-CN" altLang="en-US" dirty="0" smtClean="0"/>
              <a:t>标准库提供的</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shared_ptr</a:t>
            </a:r>
            <a:r>
              <a:rPr lang="zh-CN" altLang="en-US" dirty="0" smtClean="0"/>
              <a:t>，由于是部分线程安全的，且支持弱引用的</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weak_ptr</a:t>
            </a:r>
            <a:r>
              <a:rPr lang="zh-CN" altLang="en-US" dirty="0" smtClean="0"/>
              <a:t>，所以并不能达到极致的效率</a:t>
            </a:r>
            <a:endParaRPr lang="en-US" altLang="zh-CN" dirty="0" smtClean="0"/>
          </a:p>
          <a:p>
            <a:r>
              <a:rPr lang="zh-CN" altLang="en-US" dirty="0" smtClean="0"/>
              <a:t>可以根据具体的使用场景进行定制提供功能更少但更高效的引用计数指针</a:t>
            </a:r>
            <a:endParaRPr lang="en-US" altLang="zh-CN" dirty="0" smtClean="0"/>
          </a:p>
          <a:p>
            <a:r>
              <a:rPr lang="zh-CN" altLang="en-US" dirty="0" smtClean="0"/>
              <a:t>比如</a:t>
            </a:r>
            <a:endParaRPr lang="en-US" altLang="zh-CN" dirty="0" smtClean="0"/>
          </a:p>
          <a:p>
            <a:pPr lvl="1"/>
            <a:r>
              <a:rPr lang="zh-CN" altLang="en-US" dirty="0" smtClean="0"/>
              <a:t>不需要线程安全的，可以不使用原子类型的计数器</a:t>
            </a:r>
            <a:endParaRPr lang="en-US" altLang="zh-CN" dirty="0" smtClean="0"/>
          </a:p>
          <a:p>
            <a:pPr lvl="1"/>
            <a:r>
              <a:rPr lang="zh-CN" altLang="en-US" dirty="0"/>
              <a:t>不</a:t>
            </a:r>
            <a:r>
              <a:rPr lang="zh-CN" altLang="en-US" dirty="0" smtClean="0"/>
              <a:t>需要弱引用的，可以使计数器对象只保留强计数</a:t>
            </a:r>
            <a:endParaRPr lang="en-US" altLang="zh-CN" dirty="0" smtClean="0"/>
          </a:p>
          <a:p>
            <a:pPr lvl="1"/>
            <a:r>
              <a:rPr lang="zh-CN" altLang="en-US" dirty="0"/>
              <a:t>一定</a:t>
            </a:r>
            <a:r>
              <a:rPr lang="zh-CN" altLang="en-US" dirty="0" smtClean="0"/>
              <a:t>会被引用计数使用且释放方法唯一的，可以直接使用侵入式的引用计数，从而达到最高效率</a:t>
            </a:r>
            <a:endParaRPr lang="en-US" altLang="zh-CN" dirty="0" smtClean="0"/>
          </a:p>
        </p:txBody>
      </p:sp>
    </p:spTree>
    <p:extLst>
      <p:ext uri="{BB962C8B-B14F-4D97-AF65-F5344CB8AC3E}">
        <p14:creationId xmlns:p14="http://schemas.microsoft.com/office/powerpoint/2010/main" val="1431777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定制</a:t>
            </a:r>
            <a:endParaRPr lang="en-US" altLang="zh-CN" dirty="0"/>
          </a:p>
        </p:txBody>
      </p:sp>
      <p:sp>
        <p:nvSpPr>
          <p:cNvPr id="3" name="内容占位符 2"/>
          <p:cNvSpPr>
            <a:spLocks noGrp="1"/>
          </p:cNvSpPr>
          <p:nvPr>
            <p:ph idx="1"/>
          </p:nvPr>
        </p:nvSpPr>
        <p:spPr/>
        <p:txBody>
          <a:bodyPr>
            <a:normAutofit/>
          </a:bodyPr>
          <a:lstStyle/>
          <a:p>
            <a:r>
              <a:rPr lang="zh-CN" altLang="en-US" dirty="0" smtClean="0"/>
              <a:t>不需要线程安全且不需要弱引用的非侵入式引用计数</a:t>
            </a:r>
            <a:endParaRPr lang="en-US" altLang="zh-CN" dirty="0" smtClean="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tpyename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NoWeakPtr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rc</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smtClean="0"/>
              <a:t>在唯一拥有的情况下，可以不需要计数器</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073720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定制</a:t>
            </a:r>
            <a:endParaRPr lang="en-US" altLang="zh-CN" dirty="0"/>
          </a:p>
        </p:txBody>
      </p:sp>
      <p:sp>
        <p:nvSpPr>
          <p:cNvPr id="3" name="内容占位符 2"/>
          <p:cNvSpPr>
            <a:spLocks noGrp="1"/>
          </p:cNvSpPr>
          <p:nvPr>
            <p:ph idx="1"/>
          </p:nvPr>
        </p:nvSpPr>
        <p:spPr/>
        <p:txBody>
          <a:bodyPr>
            <a:normAutofit/>
          </a:bodyPr>
          <a:lstStyle/>
          <a:p>
            <a:r>
              <a:rPr lang="zh-CN" altLang="en-US" dirty="0"/>
              <a:t>不需要弱引用的</a:t>
            </a:r>
            <a:r>
              <a:rPr lang="zh-CN" altLang="en-US" dirty="0" smtClean="0"/>
              <a:t>侵入式引用计数</a:t>
            </a:r>
            <a:endParaRPr lang="en-US" altLang="zh-CN" dirty="0" smtClean="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endParaRPr lang="en-US" altLang="zh-CN" dirty="0" smtClean="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IntrusiveRC</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CompressedPair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Deleter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rc</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T&gt; // subclass of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IntrusiveRC</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class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IntrusivePtr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T* p; };</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MyType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IntrusiveRC</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MyType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MyDeleter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7596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基础</a:t>
            </a:r>
          </a:p>
        </p:txBody>
      </p:sp>
      <p:sp>
        <p:nvSpPr>
          <p:cNvPr id="3" name="内容占位符 2"/>
          <p:cNvSpPr>
            <a:spLocks noGrp="1"/>
          </p:cNvSpPr>
          <p:nvPr>
            <p:ph idx="1"/>
          </p:nvPr>
        </p:nvSpPr>
        <p:spPr/>
        <p:txBody>
          <a:bodyPr>
            <a:normAutofit/>
          </a:bodyPr>
          <a:lstStyle/>
          <a:p>
            <a:r>
              <a:rPr lang="zh-CN" altLang="en-US" dirty="0"/>
              <a:t>右值引用只能绑定右值</a:t>
            </a:r>
            <a:endParaRPr lang="en-US" altLang="zh-CN" dirty="0"/>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42;</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&amp;&amp; rri1 = 1;</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&amp;&amp; rri2 =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error</a:t>
            </a:r>
          </a:p>
          <a:p>
            <a:r>
              <a:rPr lang="zh-CN" altLang="en-US" dirty="0"/>
              <a:t>声明为右值的变量，是左值（主要是函数参数）</a:t>
            </a:r>
            <a:endParaRPr lang="en-US" altLang="zh-CN" dirty="0"/>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LValueFunction</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(rri1);</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RValueFunction</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(rri1); // error</a:t>
            </a:r>
          </a:p>
          <a:p>
            <a:r>
              <a:rPr lang="zh-CN" altLang="en-US" dirty="0">
                <a:solidFill>
                  <a:prstClr val="white"/>
                </a:solidFill>
              </a:rPr>
              <a:t>右值引用和左值引用一样，会延长临时变量对象的生命周期</a:t>
            </a:r>
            <a:endParaRPr lang="en-US" altLang="zh-CN" sz="2000" dirty="0">
              <a:solidFill>
                <a:srgbClr val="3D9CCC">
                  <a:lumMod val="60000"/>
                  <a:lumOff val="40000"/>
                </a:srgbClr>
              </a:solidFill>
              <a:latin typeface="Consolas" panose="020B0609020204030204" pitchFamily="49" charset="0"/>
              <a:cs typeface="Consolas" panose="020B0609020204030204" pitchFamily="49" charset="0"/>
            </a:endParaRP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string&amp;&amp; created = </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CreateString</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created += "this is ok";</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 temp string destroyed when created destroyed</a:t>
            </a:r>
          </a:p>
        </p:txBody>
      </p:sp>
    </p:spTree>
    <p:extLst>
      <p:ext uri="{BB962C8B-B14F-4D97-AF65-F5344CB8AC3E}">
        <p14:creationId xmlns:p14="http://schemas.microsoft.com/office/powerpoint/2010/main" val="41290028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定制</a:t>
            </a:r>
            <a:endParaRPr lang="en-US" altLang="zh-CN" dirty="0"/>
          </a:p>
        </p:txBody>
      </p:sp>
      <p:sp>
        <p:nvSpPr>
          <p:cNvPr id="3" name="内容占位符 2"/>
          <p:cNvSpPr>
            <a:spLocks noGrp="1"/>
          </p:cNvSpPr>
          <p:nvPr>
            <p:ph idx="1"/>
          </p:nvPr>
        </p:nvSpPr>
        <p:spPr/>
        <p:txBody>
          <a:bodyPr>
            <a:normAutofit/>
          </a:bodyPr>
          <a:lstStyle/>
          <a:p>
            <a:r>
              <a:rPr lang="zh-CN" altLang="en-US" dirty="0" smtClean="0"/>
              <a:t>侵入式可以支持固定的</a:t>
            </a:r>
            <a:r>
              <a:rPr lang="en-US" altLang="zh-CN" dirty="0" err="1" smtClean="0"/>
              <a:t>deleter</a:t>
            </a:r>
            <a:r>
              <a:rPr lang="zh-CN" altLang="en-US" dirty="0" smtClean="0"/>
              <a:t>，也可以</a:t>
            </a:r>
            <a:r>
              <a:rPr lang="zh-CN" altLang="en-US" dirty="0"/>
              <a:t>修改为</a:t>
            </a:r>
            <a:r>
              <a:rPr lang="zh-CN" altLang="en-US" dirty="0" smtClean="0"/>
              <a:t>付出一定代价支持任意</a:t>
            </a:r>
            <a:r>
              <a:rPr lang="en-US" altLang="zh-CN" dirty="0" err="1" smtClean="0"/>
              <a:t>deleter</a:t>
            </a:r>
            <a:endParaRPr lang="en-US" altLang="zh-CN" dirty="0" smtClean="0"/>
          </a:p>
          <a:p>
            <a:r>
              <a:rPr lang="zh-CN" altLang="en-US" dirty="0"/>
              <a:t>可</a:t>
            </a:r>
            <a:r>
              <a:rPr lang="zh-CN" altLang="en-US" dirty="0" smtClean="0"/>
              <a:t>支持线程安全</a:t>
            </a:r>
            <a:endParaRPr lang="en-US" altLang="zh-CN" dirty="0" smtClean="0"/>
          </a:p>
          <a:p>
            <a:r>
              <a:rPr lang="zh-CN" altLang="en-US" dirty="0" smtClean="0"/>
              <a:t>空间效率最高的实现方式</a:t>
            </a:r>
            <a:endParaRPr lang="en-US" altLang="zh-CN" dirty="0" smtClean="0"/>
          </a:p>
          <a:p>
            <a:r>
              <a:rPr lang="zh-CN" altLang="en-US" dirty="0" smtClean="0"/>
              <a:t>不够灵活，需要预先设计好是否需要共享拥有</a:t>
            </a:r>
            <a:endParaRPr lang="en-US" altLang="zh-CN" dirty="0" smtClean="0"/>
          </a:p>
          <a:p>
            <a:r>
              <a:rPr lang="zh-CN" altLang="en-US" dirty="0" smtClean="0"/>
              <a:t>无法实现弱引用</a:t>
            </a:r>
            <a:endParaRPr lang="en-US" altLang="zh-CN" dirty="0" smtClean="0"/>
          </a:p>
          <a:p>
            <a:pPr lvl="1"/>
            <a:r>
              <a:rPr lang="zh-CN" altLang="en-US" dirty="0"/>
              <a:t>内存布局和</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make_shared</a:t>
            </a:r>
            <a:r>
              <a:rPr lang="zh-CN" altLang="en-US" dirty="0"/>
              <a:t>构造出来的</a:t>
            </a:r>
            <a:r>
              <a:rPr lang="zh-CN" altLang="en-US" dirty="0" smtClean="0"/>
              <a:t>对象类似（没有</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weaks</a:t>
            </a:r>
            <a:r>
              <a:rPr lang="zh-CN" altLang="en-US" dirty="0" smtClean="0"/>
              <a:t>）</a:t>
            </a:r>
            <a:endParaRPr lang="en-US" altLang="zh-CN" dirty="0" smtClean="0"/>
          </a:p>
        </p:txBody>
      </p:sp>
    </p:spTree>
    <p:extLst>
      <p:ext uri="{BB962C8B-B14F-4D97-AF65-F5344CB8AC3E}">
        <p14:creationId xmlns:p14="http://schemas.microsoft.com/office/powerpoint/2010/main" val="23741557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smtClean="0"/>
              <a:t>智能指针</a:t>
            </a:r>
            <a:r>
              <a:rPr lang="zh-CN" altLang="en-US" dirty="0"/>
              <a:t>定制</a:t>
            </a:r>
            <a:endParaRPr lang="en-US" altLang="zh-CN" dirty="0"/>
          </a:p>
        </p:txBody>
      </p:sp>
      <p:sp>
        <p:nvSpPr>
          <p:cNvPr id="3" name="内容占位符 2"/>
          <p:cNvSpPr>
            <a:spLocks noGrp="1"/>
          </p:cNvSpPr>
          <p:nvPr>
            <p:ph idx="1"/>
          </p:nvPr>
        </p:nvSpPr>
        <p:spPr/>
        <p:txBody>
          <a:bodyPr>
            <a:normAutofit lnSpcReduction="10000"/>
          </a:bodyPr>
          <a:lstStyle/>
          <a:p>
            <a:r>
              <a:rPr lang="zh-CN" altLang="en-US" dirty="0" smtClean="0"/>
              <a:t>为什么和</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make_shared</a:t>
            </a:r>
            <a:r>
              <a:rPr lang="zh-CN" altLang="en-US" dirty="0" smtClean="0"/>
              <a:t>结构类似但无法支持弱引用</a:t>
            </a:r>
            <a:endParaRPr lang="en-US" altLang="zh-CN" dirty="0" smtClean="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RC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uses;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weaks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Object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RC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delete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obj</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 use</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Object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RCS : RC {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Aligned&lt;Object&gt; s; };</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use</a:t>
            </a:r>
          </a:p>
          <a:p>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static_cast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&lt;Object&amp;&gt;(</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rcs</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-&gt;s).~Object();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delete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rcs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smtClean="0"/>
          </a:p>
        </p:txBody>
      </p:sp>
    </p:spTree>
    <p:extLst>
      <p:ext uri="{BB962C8B-B14F-4D97-AF65-F5344CB8AC3E}">
        <p14:creationId xmlns:p14="http://schemas.microsoft.com/office/powerpoint/2010/main" val="39682572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生命周期安全 </a:t>
            </a:r>
            <a:r>
              <a:rPr lang="en-US" altLang="zh-CN" dirty="0" smtClean="0"/>
              <a:t>&gt; </a:t>
            </a:r>
            <a:r>
              <a:rPr lang="zh-CN" altLang="en-US" dirty="0"/>
              <a:t>小结</a:t>
            </a:r>
            <a:endParaRPr lang="en-US" altLang="zh-CN" dirty="0"/>
          </a:p>
        </p:txBody>
      </p:sp>
      <p:sp>
        <p:nvSpPr>
          <p:cNvPr id="3" name="内容占位符 2"/>
          <p:cNvSpPr>
            <a:spLocks noGrp="1"/>
          </p:cNvSpPr>
          <p:nvPr>
            <p:ph idx="1"/>
          </p:nvPr>
        </p:nvSpPr>
        <p:spPr/>
        <p:txBody>
          <a:bodyPr>
            <a:normAutofit/>
          </a:bodyPr>
          <a:lstStyle/>
          <a:p>
            <a:r>
              <a:rPr lang="zh-CN" altLang="en-US" dirty="0" smtClean="0"/>
              <a:t>引入智能指针，代替指针</a:t>
            </a:r>
            <a:r>
              <a:rPr lang="en-US" altLang="zh-CN" dirty="0" smtClean="0"/>
              <a:t>/</a:t>
            </a:r>
            <a:r>
              <a:rPr lang="zh-CN" altLang="en-US" dirty="0" smtClean="0"/>
              <a:t>引用直接地表达所有权的概念</a:t>
            </a:r>
            <a:endParaRPr lang="en-US" altLang="zh-CN" dirty="0" smtClean="0"/>
          </a:p>
          <a:p>
            <a:r>
              <a:rPr lang="zh-CN" altLang="en-US" dirty="0" smtClean="0"/>
              <a:t>使代码可以从</a:t>
            </a:r>
            <a:r>
              <a:rPr lang="zh-CN" altLang="en-US" dirty="0"/>
              <a:t>类型上</a:t>
            </a:r>
            <a:r>
              <a:rPr lang="zh-CN" altLang="en-US" dirty="0" smtClean="0"/>
              <a:t>表达对象</a:t>
            </a:r>
            <a:r>
              <a:rPr lang="zh-CN" altLang="en-US" dirty="0"/>
              <a:t>的所有权语义，使其他使用者与后续维护者可以直接看到对象</a:t>
            </a:r>
            <a:r>
              <a:rPr lang="zh-CN" altLang="en-US" dirty="0" smtClean="0"/>
              <a:t>语义</a:t>
            </a:r>
            <a:endParaRPr lang="en-US" altLang="zh-CN" dirty="0" smtClean="0"/>
          </a:p>
          <a:p>
            <a:r>
              <a:rPr lang="zh-CN" altLang="en-US" dirty="0" smtClean="0"/>
              <a:t>编译器帮助确保语义的正确性</a:t>
            </a:r>
            <a:endParaRPr lang="en-US" altLang="zh-CN" dirty="0" smtClean="0"/>
          </a:p>
          <a:p>
            <a:r>
              <a:rPr lang="zh-CN" altLang="en-US" dirty="0" smtClean="0"/>
              <a:t>降低</a:t>
            </a:r>
            <a:r>
              <a:rPr lang="zh-CN" altLang="en-US" dirty="0"/>
              <a:t>了长期使用的精神负担</a:t>
            </a:r>
            <a:endParaRPr lang="en-US" altLang="zh-CN" dirty="0" smtClean="0"/>
          </a:p>
          <a:p>
            <a:r>
              <a:rPr lang="zh-CN" altLang="en-US" dirty="0" smtClean="0"/>
              <a:t>重要的事情再重复一遍：注意循环引用！</a:t>
            </a:r>
            <a:endParaRPr lang="en-US" altLang="zh-CN" dirty="0" smtClean="0"/>
          </a:p>
        </p:txBody>
      </p:sp>
    </p:spTree>
    <p:extLst>
      <p:ext uri="{BB962C8B-B14F-4D97-AF65-F5344CB8AC3E}">
        <p14:creationId xmlns:p14="http://schemas.microsoft.com/office/powerpoint/2010/main" val="92779849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t>类型安全</a:t>
            </a:r>
            <a:endParaRPr lang="en-US" altLang="zh-CN" dirty="0"/>
          </a:p>
          <a:p>
            <a:pPr lvl="1"/>
            <a:r>
              <a:rPr lang="zh-CN" altLang="en-US" dirty="0"/>
              <a:t>边界安全</a:t>
            </a:r>
            <a:endParaRPr lang="en-US" altLang="zh-CN" dirty="0"/>
          </a:p>
          <a:p>
            <a:pPr lvl="1"/>
            <a:r>
              <a:rPr lang="zh-CN" altLang="en-US">
                <a:latin typeface="等线" charset="0"/>
                <a:ea typeface="等线" charset="0"/>
              </a:rPr>
              <a:t>生命周期</a:t>
            </a:r>
            <a:r>
              <a:rPr lang="zh-CN" altLang="en-US"/>
              <a:t>安全</a:t>
            </a:r>
            <a:endParaRPr lang="en-US" altLang="zh-CN" dirty="0"/>
          </a:p>
          <a:p>
            <a:pPr lvl="1"/>
            <a:r>
              <a:rPr lang="zh-CN" altLang="en-US" dirty="0">
                <a:solidFill>
                  <a:schemeClr val="accent1">
                    <a:lumMod val="40000"/>
                    <a:lumOff val="60000"/>
                  </a:schemeClr>
                </a:solidFill>
              </a:rPr>
              <a:t>异常安全</a:t>
            </a:r>
            <a:endParaRPr lang="en-US" altLang="zh-CN" dirty="0">
              <a:solidFill>
                <a:schemeClr val="accent1">
                  <a:lumMod val="40000"/>
                  <a:lumOff val="60000"/>
                </a:schemeClr>
              </a:solidFill>
            </a:endParaRPr>
          </a:p>
          <a:p>
            <a:pPr lvl="1"/>
            <a:r>
              <a:rPr lang="zh-CN" altLang="en-US" dirty="0"/>
              <a:t>例子</a:t>
            </a:r>
            <a:endParaRPr lang="en-US" altLang="zh-CN" dirty="0"/>
          </a:p>
          <a:p>
            <a:r>
              <a:rPr lang="zh-CN" altLang="en-US" dirty="0"/>
              <a:t>效率</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39598255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smtClean="0">
                <a:latin typeface="等线"/>
              </a:rPr>
              <a:t>C++</a:t>
            </a:r>
            <a:r>
              <a:rPr lang="zh-CN" altLang="en-US" dirty="0" smtClean="0">
                <a:latin typeface="等线"/>
              </a:rPr>
              <a:t>可以用异常来进行“异常”情况处理，或者说错误处理</a:t>
            </a:r>
            <a:endParaRPr lang="en-US" altLang="zh-CN" dirty="0" smtClean="0">
              <a:latin typeface="等线"/>
            </a:endParaRPr>
          </a:p>
          <a:p>
            <a:r>
              <a:rPr lang="zh-CN" altLang="en-US" dirty="0" smtClean="0">
                <a:latin typeface="等线"/>
              </a:rPr>
              <a:t>在有异常的代码中，用</a:t>
            </a:r>
            <a:r>
              <a:rPr lang="en-US" altLang="zh-CN" dirty="0" smtClean="0">
                <a:latin typeface="等线"/>
              </a:rPr>
              <a:t>C</a:t>
            </a:r>
            <a:r>
              <a:rPr lang="zh-CN" altLang="en-US" dirty="0" smtClean="0">
                <a:latin typeface="等线"/>
              </a:rPr>
              <a:t>风格写出正确的代码比较难，能长期维护这样的代码不出错非常难</a:t>
            </a:r>
            <a:endParaRPr lang="en-US" altLang="zh-CN" dirty="0" smtClean="0">
              <a:latin typeface="等线"/>
            </a:endParaRPr>
          </a:p>
          <a:p>
            <a:r>
              <a:rPr lang="zh-CN" altLang="en-US" dirty="0">
                <a:latin typeface="等线"/>
              </a:rPr>
              <a:t>解决</a:t>
            </a:r>
            <a:r>
              <a:rPr lang="zh-CN" altLang="en-US" dirty="0" smtClean="0">
                <a:latin typeface="等线"/>
              </a:rPr>
              <a:t>方案</a:t>
            </a:r>
            <a:r>
              <a:rPr lang="en-US" altLang="zh-CN" dirty="0" smtClean="0">
                <a:latin typeface="等线"/>
              </a:rPr>
              <a:t>——</a:t>
            </a:r>
            <a:r>
              <a:rPr lang="zh-CN" altLang="en-US" dirty="0" smtClean="0">
                <a:latin typeface="等线"/>
              </a:rPr>
              <a:t>禁用异常，改用错误标识</a:t>
            </a:r>
            <a:endParaRPr lang="en-US" altLang="zh-CN" dirty="0" smtClean="0">
              <a:latin typeface="等线"/>
            </a:endParaRPr>
          </a:p>
          <a:p>
            <a:r>
              <a:rPr lang="zh-CN" altLang="en-US" dirty="0">
                <a:latin typeface="等线"/>
              </a:rPr>
              <a:t>顺便获得</a:t>
            </a:r>
            <a:r>
              <a:rPr lang="zh-CN" altLang="en-US" dirty="0" smtClean="0">
                <a:latin typeface="等线"/>
              </a:rPr>
              <a:t>了运行效率的略微提高（目前在非异常路径下几乎没有消耗）</a:t>
            </a:r>
            <a:endParaRPr lang="en-US" altLang="zh-CN" dirty="0" smtClean="0">
              <a:latin typeface="等线"/>
            </a:endParaRPr>
          </a:p>
          <a:p>
            <a:r>
              <a:rPr lang="zh-CN" altLang="en-US" dirty="0" smtClean="0">
                <a:latin typeface="等线"/>
              </a:rPr>
              <a:t>代价是</a:t>
            </a:r>
            <a:endParaRPr lang="en-US" altLang="zh-CN" dirty="0" smtClean="0">
              <a:latin typeface="等线"/>
            </a:endParaRPr>
          </a:p>
          <a:p>
            <a:pPr lvl="1"/>
            <a:r>
              <a:rPr lang="zh-CN" altLang="en-US" dirty="0" smtClean="0">
                <a:latin typeface="等线"/>
              </a:rPr>
              <a:t>异常信息都必须占用本来应该用来传递信息的通道</a:t>
            </a:r>
            <a:endParaRPr lang="en-US" altLang="zh-CN" dirty="0" smtClean="0">
              <a:latin typeface="等线"/>
            </a:endParaRPr>
          </a:p>
          <a:p>
            <a:pPr lvl="1"/>
            <a:r>
              <a:rPr lang="zh-CN" altLang="en-US" dirty="0">
                <a:latin typeface="等线"/>
              </a:rPr>
              <a:t>无</a:t>
            </a:r>
            <a:r>
              <a:rPr lang="zh-CN" altLang="en-US" dirty="0" smtClean="0">
                <a:latin typeface="等线"/>
              </a:rPr>
              <a:t>异常路径运行效率降低（因为要处理错误）</a:t>
            </a:r>
            <a:endParaRPr lang="en-US" altLang="zh-CN" dirty="0" smtClean="0">
              <a:latin typeface="等线"/>
            </a:endParaRPr>
          </a:p>
          <a:p>
            <a:pPr lvl="1"/>
            <a:r>
              <a:rPr lang="zh-CN" altLang="en-US" dirty="0" smtClean="0">
                <a:latin typeface="等线"/>
              </a:rPr>
              <a:t>无法实现默认情况下错误不被遗漏</a:t>
            </a:r>
            <a:endParaRPr lang="en-US" altLang="zh-CN" dirty="0" smtClean="0">
              <a:latin typeface="等线"/>
            </a:endParaRPr>
          </a:p>
          <a:p>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660595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等线"/>
              </a:rPr>
              <a:t>异常</a:t>
            </a:r>
            <a:r>
              <a:rPr lang="zh-CN" altLang="en-US" dirty="0" smtClean="0">
                <a:latin typeface="等线"/>
              </a:rPr>
              <a:t>处理有不同的等级</a:t>
            </a:r>
            <a:endParaRPr lang="en-US" altLang="zh-CN" dirty="0" smtClean="0">
              <a:latin typeface="等线"/>
            </a:endParaRPr>
          </a:p>
          <a:p>
            <a:pPr lvl="1"/>
            <a:r>
              <a:rPr lang="zh-CN" altLang="en-US" dirty="0" smtClean="0">
                <a:latin typeface="等线"/>
              </a:rPr>
              <a:t>无保障</a:t>
            </a:r>
            <a:r>
              <a:rPr lang="en-US" altLang="zh-CN" dirty="0" smtClean="0">
                <a:latin typeface="等线"/>
              </a:rPr>
              <a:t>——</a:t>
            </a:r>
            <a:r>
              <a:rPr lang="zh-CN" altLang="en-US" dirty="0" smtClean="0">
                <a:latin typeface="等线"/>
              </a:rPr>
              <a:t>某个动作出错后会进入某种不良状态</a:t>
            </a:r>
            <a:endParaRPr lang="en-US" altLang="zh-CN" dirty="0" smtClean="0">
              <a:latin typeface="等线"/>
            </a:endParaRPr>
          </a:p>
          <a:p>
            <a:pPr lvl="1"/>
            <a:r>
              <a:rPr lang="zh-CN" altLang="en-US" dirty="0" smtClean="0">
                <a:latin typeface="等线"/>
              </a:rPr>
              <a:t>基础错误保障</a:t>
            </a:r>
            <a:r>
              <a:rPr lang="en-US" altLang="zh-CN" dirty="0" smtClean="0">
                <a:latin typeface="等线"/>
              </a:rPr>
              <a:t>——</a:t>
            </a:r>
            <a:r>
              <a:rPr lang="zh-CN" altLang="en-US" dirty="0" smtClean="0">
                <a:latin typeface="等线"/>
              </a:rPr>
              <a:t>某个动作出错后能恢复到某种</a:t>
            </a:r>
            <a:r>
              <a:rPr lang="zh-CN" altLang="en-US" dirty="0">
                <a:latin typeface="等线"/>
              </a:rPr>
              <a:t>有良好定义</a:t>
            </a:r>
            <a:r>
              <a:rPr lang="zh-CN" altLang="en-US" dirty="0" smtClean="0">
                <a:latin typeface="等线"/>
              </a:rPr>
              <a:t>的正常状态</a:t>
            </a:r>
            <a:endParaRPr lang="en-US" altLang="zh-CN" dirty="0" smtClean="0">
              <a:latin typeface="等线"/>
            </a:endParaRPr>
          </a:p>
          <a:p>
            <a:pPr lvl="1"/>
            <a:r>
              <a:rPr lang="zh-CN" altLang="en-US" dirty="0" smtClean="0">
                <a:latin typeface="等线"/>
              </a:rPr>
              <a:t>强错误保障</a:t>
            </a:r>
            <a:r>
              <a:rPr lang="en-US" altLang="zh-CN" dirty="0" smtClean="0">
                <a:latin typeface="等线"/>
              </a:rPr>
              <a:t>——</a:t>
            </a:r>
            <a:r>
              <a:rPr lang="zh-CN" altLang="en-US" dirty="0">
                <a:latin typeface="等线"/>
              </a:rPr>
              <a:t>某个动作</a:t>
            </a:r>
            <a:r>
              <a:rPr lang="zh-CN" altLang="en-US" dirty="0" smtClean="0">
                <a:latin typeface="等线"/>
              </a:rPr>
              <a:t>出错后能恢复到这个动作发生之前的状态</a:t>
            </a:r>
            <a:endParaRPr lang="en-US" altLang="zh-CN" dirty="0" smtClean="0">
              <a:latin typeface="等线"/>
            </a:endParaRPr>
          </a:p>
          <a:p>
            <a:pPr lvl="1"/>
            <a:r>
              <a:rPr lang="zh-CN" altLang="en-US" dirty="0">
                <a:latin typeface="等线"/>
              </a:rPr>
              <a:t>不</a:t>
            </a:r>
            <a:r>
              <a:rPr lang="zh-CN" altLang="en-US" dirty="0" smtClean="0">
                <a:latin typeface="等线"/>
              </a:rPr>
              <a:t>出错保障</a:t>
            </a:r>
            <a:r>
              <a:rPr lang="en-US" altLang="zh-CN" dirty="0" smtClean="0">
                <a:latin typeface="等线"/>
              </a:rPr>
              <a:t>——</a:t>
            </a:r>
            <a:r>
              <a:rPr lang="zh-CN" altLang="en-US" dirty="0" smtClean="0">
                <a:latin typeface="等线"/>
              </a:rPr>
              <a:t>某个动作不会出错，或者错误可以在内部处理掉</a:t>
            </a:r>
            <a:endParaRPr lang="en-US" altLang="zh-CN" dirty="0" smtClean="0">
              <a:latin typeface="等线"/>
            </a:endParaRPr>
          </a:p>
          <a:p>
            <a:r>
              <a:rPr lang="zh-CN" altLang="en-US" dirty="0" smtClean="0">
                <a:latin typeface="等线"/>
              </a:rPr>
              <a:t>这个分类对于错误码方式和异常方式有同等的意义</a:t>
            </a:r>
            <a:endParaRPr lang="en-US" altLang="zh-CN" dirty="0" smtClean="0">
              <a:latin typeface="等线"/>
            </a:endParaRPr>
          </a:p>
          <a:p>
            <a:r>
              <a:rPr lang="zh-CN" altLang="en-US" dirty="0" smtClean="0">
                <a:latin typeface="等线"/>
              </a:rPr>
              <a:t>基础错误保障是基线，所有操作至少应该达到</a:t>
            </a:r>
            <a:endParaRPr lang="en-US" altLang="zh-CN" dirty="0" smtClean="0">
              <a:latin typeface="等线"/>
            </a:endParaRPr>
          </a:p>
          <a:p>
            <a:r>
              <a:rPr lang="zh-CN" altLang="en-US" dirty="0" smtClean="0">
                <a:latin typeface="等线"/>
              </a:rPr>
              <a:t>提供强错误保障相对较难，或者需要</a:t>
            </a:r>
            <a:r>
              <a:rPr lang="zh-CN" altLang="en-US" dirty="0">
                <a:latin typeface="等线"/>
              </a:rPr>
              <a:t>消耗</a:t>
            </a:r>
            <a:r>
              <a:rPr lang="zh-CN" altLang="en-US" dirty="0" smtClean="0">
                <a:latin typeface="等线"/>
              </a:rPr>
              <a:t>比提供弱错误保障更多的资源</a:t>
            </a:r>
            <a:endParaRPr lang="en-US" altLang="zh-CN" dirty="0" smtClean="0">
              <a:latin typeface="等线"/>
            </a:endParaRPr>
          </a:p>
        </p:txBody>
      </p:sp>
    </p:spTree>
    <p:extLst>
      <p:ext uri="{BB962C8B-B14F-4D97-AF65-F5344CB8AC3E}">
        <p14:creationId xmlns:p14="http://schemas.microsoft.com/office/powerpoint/2010/main" val="35448683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 </a:t>
            </a:r>
            <a:r>
              <a:rPr lang="en-US" altLang="zh-CN" dirty="0" smtClean="0"/>
              <a:t>&gt; </a:t>
            </a:r>
            <a:r>
              <a:rPr lang="zh-CN" altLang="en-US" dirty="0" smtClean="0"/>
              <a:t>错误码</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不用异常时的错误处理</a:t>
            </a:r>
            <a:endParaRPr lang="en-US" altLang="zh-CN" dirty="0" smtClean="0">
              <a:latin typeface="等线"/>
            </a:endParaRPr>
          </a:p>
          <a:p>
            <a:r>
              <a:rPr lang="zh-CN" altLang="en-US" dirty="0" smtClean="0">
                <a:latin typeface="等线"/>
              </a:rPr>
              <a:t>各种“异常”状况使用错误码从返回值返回</a:t>
            </a:r>
            <a:endParaRPr lang="en-US" altLang="zh-CN" dirty="0" smtClean="0">
              <a:latin typeface="等线"/>
            </a:endParaRPr>
          </a:p>
          <a:p>
            <a:r>
              <a:rPr lang="zh-CN" altLang="en-US" dirty="0">
                <a:latin typeface="等线"/>
              </a:rPr>
              <a:t>在错误</a:t>
            </a:r>
            <a:r>
              <a:rPr lang="zh-CN" altLang="en-US" dirty="0" smtClean="0">
                <a:latin typeface="等线"/>
              </a:rPr>
              <a:t>处理路径处理错误</a:t>
            </a:r>
            <a:endParaRPr lang="en-US" altLang="zh-CN" dirty="0" smtClean="0">
              <a:latin typeface="等线"/>
            </a:endParaRPr>
          </a:p>
          <a:p>
            <a:r>
              <a:rPr lang="zh-CN" altLang="en-US" dirty="0">
                <a:latin typeface="等线"/>
              </a:rPr>
              <a:t>最直接的做法</a:t>
            </a:r>
            <a:r>
              <a:rPr lang="zh-CN" altLang="en-US" dirty="0" smtClean="0">
                <a:latin typeface="等线"/>
              </a:rPr>
              <a:t>是显式处理所有错误</a:t>
            </a:r>
            <a:endParaRPr lang="en-US" altLang="zh-CN" dirty="0" smtClean="0">
              <a:latin typeface="等线"/>
            </a:endParaRPr>
          </a:p>
          <a:p>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747031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91730"/>
            <a:ext cx="3886200" cy="5338914"/>
          </a:xfrm>
        </p:spPr>
        <p:txBody>
          <a:bodyPr>
            <a:normAutofit fontScale="92500" lnSpcReduction="200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EC F</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ID</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auto p = Create(t);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(!p)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Init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p-&gt;Fin();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a:t>
            </a:r>
          </a:p>
          <a:p>
            <a:endParaRPr lang="zh-CN" altLang="en-US" dirty="0"/>
          </a:p>
        </p:txBody>
      </p:sp>
      <p:sp>
        <p:nvSpPr>
          <p:cNvPr id="4" name="内容占位符 3"/>
          <p:cNvSpPr>
            <a:spLocks noGrp="1"/>
          </p:cNvSpPr>
          <p:nvPr>
            <p:ph sz="half" idx="2"/>
          </p:nvPr>
        </p:nvSpPr>
        <p:spPr>
          <a:xfrm>
            <a:off x="4629150" y="191729"/>
            <a:ext cx="3886200" cy="5338915"/>
          </a:xfrm>
        </p:spPr>
        <p:txBody>
          <a:bodyPr>
            <a:normAutofit fontScale="92500" lnSpcReduction="200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p-&gt;P(t,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p-&gt;Fin();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p-&gt;Fin</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delete </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delete t</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delete </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5420136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a:t>异常安全 </a:t>
            </a:r>
            <a:r>
              <a:rPr lang="en-US" altLang="zh-CN" dirty="0"/>
              <a:t>&gt; </a:t>
            </a:r>
            <a:r>
              <a:rPr lang="zh-CN" altLang="en-US" dirty="0"/>
              <a:t>错误码</a:t>
            </a:r>
            <a:endParaRPr lang="en-US" altLang="zh-CN" dirty="0"/>
          </a:p>
        </p:txBody>
      </p:sp>
      <p:sp>
        <p:nvSpPr>
          <p:cNvPr id="3" name="内容占位符 2"/>
          <p:cNvSpPr>
            <a:spLocks noGrp="1"/>
          </p:cNvSpPr>
          <p:nvPr>
            <p:ph idx="1"/>
          </p:nvPr>
        </p:nvSpPr>
        <p:spPr/>
        <p:txBody>
          <a:bodyPr vert="horz" lIns="91440" tIns="45720" rIns="91440" bIns="45720" rtlCol="0" anchor="t">
            <a:normAutofit lnSpcReduction="10000"/>
          </a:bodyPr>
          <a:lstStyle/>
          <a:p>
            <a:r>
              <a:rPr lang="zh-CN" altLang="en-US" dirty="0" smtClean="0">
                <a:latin typeface="等线"/>
              </a:rPr>
              <a:t>显式处理所有错误情况，正常路径可能没问题，但是错误路径上</a:t>
            </a:r>
            <a:r>
              <a:rPr lang="en-US" altLang="zh-CN" dirty="0" smtClean="0">
                <a:latin typeface="等线"/>
              </a:rPr>
              <a:t>bug</a:t>
            </a:r>
            <a:r>
              <a:rPr lang="zh-CN" altLang="en-US" dirty="0" smtClean="0">
                <a:latin typeface="等线"/>
              </a:rPr>
              <a:t>百出，还不太容易暴露</a:t>
            </a:r>
            <a:endParaRPr lang="en-US" altLang="zh-CN" dirty="0" smtClean="0">
              <a:latin typeface="等线"/>
            </a:endParaRPr>
          </a:p>
          <a:p>
            <a:r>
              <a:rPr lang="zh-CN" altLang="en-US" dirty="0" smtClean="0">
                <a:latin typeface="等线"/>
              </a:rPr>
              <a:t>利用析构函数帮忙清理</a:t>
            </a:r>
            <a:r>
              <a:rPr lang="en-US" altLang="zh-CN" dirty="0" smtClean="0">
                <a:latin typeface="等线"/>
              </a:rPr>
              <a:t>——scope guard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ScopeGuard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0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0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ScopeGuard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t) : t(move(t)) {}</a:t>
            </a:r>
          </a:p>
          <a:p>
            <a:r>
              <a:rPr lang="en-US" altLang="zh-CN" sz="20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ScopeGuard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ScopeGuard</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&lt;T&gt; CSG(T&amp;&amp; 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043896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91730"/>
            <a:ext cx="3886200" cy="5338914"/>
          </a:xfrm>
        </p:spPr>
        <p:txBody>
          <a:bodyPr>
            <a:normAutofit fontScale="92500" lnSpcReduction="200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EC F</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ID</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sz="2300" dirty="0" err="1" smtClean="0">
                <a:solidFill>
                  <a:srgbClr val="3D9CCC">
                    <a:lumMod val="60000"/>
                    <a:lumOff val="40000"/>
                  </a:srgbClr>
                </a:solidFill>
                <a:latin typeface="Consolas" panose="020B0609020204030204" pitchFamily="49" charset="0"/>
                <a:cs typeface="Consolas" panose="020B0609020204030204" pitchFamily="49" charset="0"/>
              </a:rPr>
              <a:t>tdg</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CSG([&amp;] {</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delete t;</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delete d;</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if (!t) {</a:t>
            </a:r>
          </a:p>
          <a:p>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return EC::NT;</a:t>
            </a:r>
          </a:p>
          <a:p>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auto p = Create(t</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sz="2300" dirty="0" err="1" smtClean="0">
                <a:solidFill>
                  <a:srgbClr val="3D9CCC">
                    <a:lumMod val="60000"/>
                    <a:lumOff val="40000"/>
                  </a:srgbClr>
                </a:solidFill>
                <a:latin typeface="Consolas" panose="020B0609020204030204" pitchFamily="49" charset="0"/>
                <a:cs typeface="Consolas" panose="020B0609020204030204" pitchFamily="49" charset="0"/>
              </a:rPr>
              <a:t>pg</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CSG([&amp;] {</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if (p) {</a:t>
            </a:r>
          </a:p>
          <a:p>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			p-&gt;Fin();</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delete p;</a:t>
            </a:r>
          </a:p>
          <a:p>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		}</a:t>
            </a:r>
          </a:p>
          <a:p>
            <a:r>
              <a:rPr lang="en-US" altLang="zh-CN" sz="2300" dirty="0">
                <a:solidFill>
                  <a:schemeClr val="accent5">
                    <a:lumMod val="60000"/>
                    <a:lumOff val="40000"/>
                  </a:schemeClr>
                </a:solidFill>
                <a:latin typeface="Consolas" panose="020B0609020204030204" pitchFamily="49" charset="0"/>
                <a:cs typeface="Consolas" panose="020B0609020204030204" pitchFamily="49" charset="0"/>
              </a:rPr>
              <a:t>	</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a:t>
            </a:r>
          </a:p>
          <a:p>
            <a:endParaRPr lang="zh-CN" altLang="en-US" dirty="0"/>
          </a:p>
        </p:txBody>
      </p:sp>
      <p:sp>
        <p:nvSpPr>
          <p:cNvPr id="4" name="内容占位符 3"/>
          <p:cNvSpPr>
            <a:spLocks noGrp="1"/>
          </p:cNvSpPr>
          <p:nvPr>
            <p:ph sz="half" idx="2"/>
          </p:nvPr>
        </p:nvSpPr>
        <p:spPr>
          <a:xfrm>
            <a:off x="4629150" y="191729"/>
            <a:ext cx="3886200" cy="5338915"/>
          </a:xfrm>
        </p:spPr>
        <p:txBody>
          <a:bodyPr>
            <a:normAutofit fontScale="92500" lnSpcReduction="200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(!p)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Init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p-&gt;P(t, 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376607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基础</a:t>
            </a:r>
          </a:p>
        </p:txBody>
      </p:sp>
      <p:sp>
        <p:nvSpPr>
          <p:cNvPr id="3" name="内容占位符 2"/>
          <p:cNvSpPr>
            <a:spLocks noGrp="1"/>
          </p:cNvSpPr>
          <p:nvPr>
            <p:ph idx="1"/>
          </p:nvPr>
        </p:nvSpPr>
        <p:spPr/>
        <p:txBody>
          <a:bodyPr>
            <a:normAutofit lnSpcReduction="10000"/>
          </a:bodyPr>
          <a:lstStyle/>
          <a:p>
            <a:r>
              <a:rPr lang="zh-CN" altLang="en-US" dirty="0"/>
              <a:t>右值引用函数的参数是左值</a:t>
            </a:r>
            <a:endParaRPr lang="en-US" altLang="zh-CN" dirty="0"/>
          </a:p>
          <a:p>
            <a:r>
              <a:rPr lang="zh-CN" altLang="en-US" dirty="0"/>
              <a:t>在接收右值参数函数的内部</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RValueMethod</a:t>
            </a:r>
            <a:r>
              <a:rPr lang="en-US" altLang="zh-CN" dirty="0">
                <a:solidFill>
                  <a:srgbClr val="3D9CCC">
                    <a:lumMod val="60000"/>
                    <a:lumOff val="40000"/>
                  </a:srgbClr>
                </a:solidFill>
                <a:latin typeface="Consolas" panose="020B0609020204030204" pitchFamily="49" charset="0"/>
                <a:cs typeface="Consolas" panose="020B0609020204030204" pitchFamily="49" charset="0"/>
              </a:rPr>
              <a:t>(string&amp;&amp; s)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this-&gt;storage = s; // s is an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lvalue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copy </a:t>
            </a:r>
            <a:r>
              <a:rPr lang="en-US" altLang="zh-CN" dirty="0">
                <a:solidFill>
                  <a:srgbClr val="3D9CCC">
                    <a:lumMod val="60000"/>
                    <a:lumOff val="40000"/>
                  </a:srgbClr>
                </a:solidFill>
                <a:latin typeface="Consolas" panose="020B0609020204030204" pitchFamily="49" charset="0"/>
                <a:cs typeface="Consolas" panose="020B0609020204030204" pitchFamily="49" charset="0"/>
                <a:sym typeface="Wingdings" panose="05000000000000000000" pitchFamily="2" charset="2"/>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solidFill>
                  <a:prstClr val="white"/>
                </a:solidFill>
              </a:rPr>
              <a:t>要“偷”左值里的资源，怎么办？上面的写法又变成复制了</a:t>
            </a:r>
            <a:endParaRPr lang="en-US" altLang="zh-CN" dirty="0">
              <a:solidFill>
                <a:prstClr val="white"/>
              </a:solidFill>
            </a:endParaRP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RValueMethod</a:t>
            </a:r>
            <a:r>
              <a:rPr lang="en-US" altLang="zh-CN" dirty="0">
                <a:solidFill>
                  <a:srgbClr val="3D9CCC">
                    <a:lumMod val="60000"/>
                    <a:lumOff val="40000"/>
                  </a:srgbClr>
                </a:solidFill>
                <a:latin typeface="Consolas" panose="020B0609020204030204" pitchFamily="49" charset="0"/>
                <a:cs typeface="Consolas" panose="020B0609020204030204" pitchFamily="49" charset="0"/>
              </a:rPr>
              <a:t>(string&amp;&amp; s) {</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	swap(this-&gt;storage, s); // </a:t>
            </a:r>
            <a:r>
              <a:rPr lang="en-US" altLang="zh-CN" dirty="0">
                <a:solidFill>
                  <a:srgbClr val="3D9CCC">
                    <a:lumMod val="60000"/>
                    <a:lumOff val="40000"/>
                  </a:srgbClr>
                </a:solidFill>
                <a:latin typeface="Consolas" panose="020B0609020204030204" pitchFamily="49" charset="0"/>
                <a:cs typeface="Consolas" panose="020B0609020204030204" pitchFamily="49" charset="0"/>
                <a:sym typeface="Wingdings" panose="05000000000000000000" pitchFamily="2" charset="2"/>
              </a:rPr>
              <a:t></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s.clear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p>
        </p:txBody>
      </p:sp>
    </p:spTree>
    <p:extLst>
      <p:ext uri="{BB962C8B-B14F-4D97-AF65-F5344CB8AC3E}">
        <p14:creationId xmlns:p14="http://schemas.microsoft.com/office/powerpoint/2010/main" val="31436768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a:t>异常安全 </a:t>
            </a:r>
            <a:r>
              <a:rPr lang="en-US" altLang="zh-CN" dirty="0"/>
              <a:t>&gt; </a:t>
            </a:r>
            <a:r>
              <a:rPr lang="zh-CN" altLang="en-US" dirty="0"/>
              <a:t>错误码</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利用析构函数进行清理可以确保后续的改动中不会漏掉资源泄露</a:t>
            </a:r>
            <a:endParaRPr lang="en-US" altLang="zh-CN" dirty="0" smtClean="0">
              <a:latin typeface="等线"/>
            </a:endParaRPr>
          </a:p>
          <a:p>
            <a:r>
              <a:rPr lang="zh-CN" altLang="en-US" dirty="0" smtClean="0">
                <a:latin typeface="等线"/>
              </a:rPr>
              <a:t>更进一步，利用</a:t>
            </a:r>
            <a:r>
              <a:rPr lang="en-US" altLang="zh-CN" dirty="0" smtClean="0">
                <a:latin typeface="等线"/>
              </a:rPr>
              <a:t>RAII</a:t>
            </a:r>
            <a:r>
              <a:rPr lang="zh-CN" altLang="en-US" dirty="0" smtClean="0">
                <a:latin typeface="等线"/>
              </a:rPr>
              <a:t>（</a:t>
            </a:r>
            <a:r>
              <a:rPr lang="en-US" altLang="zh-CN" dirty="0">
                <a:latin typeface="等线"/>
              </a:rPr>
              <a:t>Resource Acquisition Is Initialization</a:t>
            </a:r>
            <a:r>
              <a:rPr lang="zh-CN" altLang="en-US" dirty="0" smtClean="0">
                <a:latin typeface="等线"/>
              </a:rPr>
              <a:t>），把常用的资源都装进资源管理对象中，在</a:t>
            </a:r>
            <a:r>
              <a:rPr lang="en-US" altLang="zh-CN" dirty="0" smtClean="0">
                <a:latin typeface="等线"/>
              </a:rPr>
              <a:t>scope</a:t>
            </a:r>
            <a:r>
              <a:rPr lang="zh-CN" altLang="en-US" dirty="0" smtClean="0">
                <a:latin typeface="等线"/>
              </a:rPr>
              <a:t>结束时会自动释放所管理的资源</a:t>
            </a:r>
            <a:endParaRPr lang="en-US" altLang="zh-CN" dirty="0" smtClean="0">
              <a:latin typeface="等线"/>
            </a:endParaRPr>
          </a:p>
          <a:p>
            <a:r>
              <a:rPr lang="zh-CN" altLang="en-US" dirty="0">
                <a:latin typeface="等线"/>
              </a:rPr>
              <a:t>比如</a:t>
            </a:r>
            <a:endParaRPr lang="en-US" altLang="zh-CN" dirty="0" smtClean="0">
              <a:latin typeface="等线"/>
            </a:endParaRPr>
          </a:p>
          <a:p>
            <a:pPr lvl="1"/>
            <a:r>
              <a:rPr lang="en-US" altLang="zh-CN" dirty="0">
                <a:solidFill>
                  <a:srgbClr val="3D9CCC">
                    <a:lumMod val="60000"/>
                    <a:lumOff val="40000"/>
                  </a:srgbClr>
                </a:solidFill>
                <a:latin typeface="Consolas" panose="020B0609020204030204" pitchFamily="49" charset="0"/>
                <a:cs typeface="Consolas" panose="020B0609020204030204" pitchFamily="49" charset="0"/>
              </a:rPr>
              <a:t>vector</a:t>
            </a:r>
          </a:p>
          <a:p>
            <a:pPr lvl="1"/>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lvl="1"/>
            <a:r>
              <a:rPr lang="en-US" altLang="zh-CN" dirty="0" err="1">
                <a:solidFill>
                  <a:srgbClr val="3D9CCC">
                    <a:lumMod val="60000"/>
                    <a:lumOff val="40000"/>
                  </a:srgbClr>
                </a:solidFill>
                <a:latin typeface="Consolas" panose="020B0609020204030204" pitchFamily="49" charset="0"/>
                <a:cs typeface="Consolas" panose="020B0609020204030204" pitchFamily="49" charset="0"/>
              </a:rPr>
              <a:t>shared_ptr</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lvl="1"/>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lock_guard</a:t>
            </a:r>
            <a:endParaRPr lang="en-US" altLang="zh-CN" dirty="0" smtClean="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96871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91730"/>
            <a:ext cx="3886200" cy="5338914"/>
          </a:xfrm>
        </p:spPr>
        <p:txBody>
          <a:bodyPr>
            <a:normAutofit fontScale="925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EC F</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ID</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d)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&lt;IT&gt;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pt</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&lt;ID&gt;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pd</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(d);</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if (!t) {</a:t>
            </a:r>
          </a:p>
          <a:p>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return EC::NT;</a:t>
            </a:r>
          </a:p>
          <a:p>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auto d = [](IP* p)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p-&gt;Fin();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delete 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&lt;IP, </a:t>
            </a:r>
            <a:r>
              <a:rPr lang="en-US" altLang="zh-CN" sz="2300" dirty="0" err="1" smtClean="0">
                <a:solidFill>
                  <a:schemeClr val="accent5">
                    <a:lumMod val="60000"/>
                    <a:lumOff val="40000"/>
                  </a:schemeClr>
                </a:solidFill>
                <a:latin typeface="Consolas" panose="020B0609020204030204" pitchFamily="49" charset="0"/>
                <a:cs typeface="Consolas" panose="020B0609020204030204" pitchFamily="49" charset="0"/>
              </a:rPr>
              <a:t>decltype</a:t>
            </a:r>
            <a:r>
              <a:rPr lang="en-US" altLang="zh-CN" sz="2300" dirty="0" smtClean="0">
                <a:solidFill>
                  <a:schemeClr val="accent5">
                    <a:lumMod val="60000"/>
                    <a:lumOff val="40000"/>
                  </a:schemeClr>
                </a:solidFill>
                <a:latin typeface="Consolas" panose="020B0609020204030204" pitchFamily="49" charset="0"/>
                <a:cs typeface="Consolas" panose="020B0609020204030204" pitchFamily="49" charset="0"/>
              </a:rPr>
              <a:t>(d)&gt; p(Create(t), d);</a:t>
            </a:r>
          </a:p>
          <a:p>
            <a:endParaRPr lang="zh-CN" altLang="en-US" dirty="0"/>
          </a:p>
        </p:txBody>
      </p:sp>
      <p:sp>
        <p:nvSpPr>
          <p:cNvPr id="4" name="内容占位符 3"/>
          <p:cNvSpPr>
            <a:spLocks noGrp="1"/>
          </p:cNvSpPr>
          <p:nvPr>
            <p:ph sz="half" idx="2"/>
          </p:nvPr>
        </p:nvSpPr>
        <p:spPr>
          <a:xfrm>
            <a:off x="4629150" y="191729"/>
            <a:ext cx="3886200" cy="5338915"/>
          </a:xfrm>
        </p:spPr>
        <p:txBody>
          <a:bodyPr>
            <a:normAutofit fontScale="92500"/>
          </a:bodyPr>
          <a:lstStyle/>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(!p)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EC::NP;</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Init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p-&gt;</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P(t</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sz="2300" dirty="0" smtClean="0">
                <a:solidFill>
                  <a:srgbClr val="3D9CCC">
                    <a:lumMod val="60000"/>
                    <a:lumOff val="40000"/>
                  </a:srgbClr>
                </a:solidFill>
                <a:latin typeface="Consolas" panose="020B0609020204030204" pitchFamily="49" charset="0"/>
                <a:cs typeface="Consolas" panose="020B0609020204030204" pitchFamily="49" charset="0"/>
              </a:rPr>
              <a:t>d</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 EC::N)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sz="2300"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return EC::N;</a:t>
            </a:r>
          </a:p>
          <a:p>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7353448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91730"/>
            <a:ext cx="3886200" cy="5338914"/>
          </a:xfrm>
        </p:spPr>
        <p:txBody>
          <a:bodyPr>
            <a:normAutofit lnSpcReduction="10000"/>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EC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&lt;IT&gt; 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unique_ptr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&lt;ID&gt; 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if (!t)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EC::NT;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auto p = Create(t);</a:t>
            </a:r>
          </a:p>
          <a:p>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4" name="内容占位符 3"/>
          <p:cNvSpPr>
            <a:spLocks noGrp="1"/>
          </p:cNvSpPr>
          <p:nvPr>
            <p:ph sz="half" idx="2"/>
          </p:nvPr>
        </p:nvSpPr>
        <p:spPr>
          <a:xfrm>
            <a:off x="4629150" y="191729"/>
            <a:ext cx="3886200" cy="5338915"/>
          </a:xfrm>
        </p:spPr>
        <p:txBody>
          <a:bodyPr>
            <a:normAutofit lnSpcReduction="10000"/>
          </a:bodyPr>
          <a:lstStyle/>
          <a:p>
            <a:pPr>
              <a:lnSpc>
                <a:spcPct val="100000"/>
              </a:lnSpc>
            </a:pPr>
            <a:r>
              <a:rPr lang="en-US" altLang="zh-CN" sz="2300"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if (!p)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EC::NP;</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p-&gt;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Init</a:t>
            </a:r>
            <a:r>
              <a:rPr lang="en-US" altLang="zh-CN" dirty="0">
                <a:solidFill>
                  <a:srgbClr val="3D9CCC">
                    <a:lumMod val="60000"/>
                    <a:lumOff val="40000"/>
                  </a:srgbClr>
                </a:solidFill>
                <a:latin typeface="Consolas" panose="020B0609020204030204" pitchFamily="49" charset="0"/>
                <a:cs typeface="Consolas" panose="020B0609020204030204" pitchFamily="49" charset="0"/>
              </a:rPr>
              <a:t>(t);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EC::N)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EC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p-&gt;P(t, d);</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if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EC::N)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EC::N;</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3240199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 </a:t>
            </a:r>
            <a:r>
              <a:rPr lang="en-US" altLang="zh-CN" dirty="0" smtClean="0"/>
              <a:t>&gt; </a:t>
            </a:r>
            <a:r>
              <a:rPr lang="zh-CN" altLang="en-US" dirty="0" smtClean="0"/>
              <a:t>异常</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用</a:t>
            </a:r>
            <a:r>
              <a:rPr lang="zh-CN" altLang="en-US" dirty="0">
                <a:latin typeface="等线"/>
              </a:rPr>
              <a:t>异常时的错误</a:t>
            </a:r>
            <a:r>
              <a:rPr lang="zh-CN" altLang="en-US" dirty="0" smtClean="0">
                <a:latin typeface="等线"/>
              </a:rPr>
              <a:t>处理</a:t>
            </a:r>
            <a:endParaRPr lang="en-US" altLang="zh-CN" dirty="0" smtClean="0">
              <a:latin typeface="等线"/>
            </a:endParaRPr>
          </a:p>
          <a:p>
            <a:r>
              <a:rPr lang="zh-CN" altLang="en-US" dirty="0" smtClean="0">
                <a:latin typeface="等线"/>
              </a:rPr>
              <a:t>异常可能在任何一个没有标记为</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noexcept</a:t>
            </a:r>
            <a:r>
              <a:rPr lang="zh-CN" altLang="en-US" dirty="0" smtClean="0">
                <a:latin typeface="等线"/>
              </a:rPr>
              <a:t>的函数被抛出</a:t>
            </a:r>
            <a:endParaRPr lang="en-US" altLang="zh-CN" dirty="0" smtClean="0">
              <a:latin typeface="等线"/>
            </a:endParaRPr>
          </a:p>
          <a:p>
            <a:r>
              <a:rPr lang="zh-CN" altLang="en-US" dirty="0">
                <a:latin typeface="等线"/>
              </a:rPr>
              <a:t>没有</a:t>
            </a:r>
            <a:r>
              <a:rPr lang="zh-CN" altLang="en-US" dirty="0" smtClean="0">
                <a:latin typeface="等线"/>
              </a:rPr>
              <a:t>标记</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noexcept</a:t>
            </a:r>
            <a:r>
              <a:rPr lang="zh-CN" altLang="en-US" dirty="0">
                <a:latin typeface="等线"/>
              </a:rPr>
              <a:t>的函数</a:t>
            </a:r>
            <a:r>
              <a:rPr lang="zh-CN" altLang="en-US" dirty="0" smtClean="0">
                <a:latin typeface="等线"/>
              </a:rPr>
              <a:t>调用成了可能的错误路径</a:t>
            </a:r>
            <a:endParaRPr lang="en-US" altLang="zh-CN" dirty="0" smtClean="0">
              <a:latin typeface="等线"/>
            </a:endParaRPr>
          </a:p>
          <a:p>
            <a:r>
              <a:rPr lang="zh-CN" altLang="en-US" dirty="0" smtClean="0">
                <a:latin typeface="等线"/>
              </a:rPr>
              <a:t>在</a:t>
            </a:r>
            <a:r>
              <a:rPr lang="zh-CN" altLang="en-US" dirty="0">
                <a:latin typeface="等线"/>
              </a:rPr>
              <a:t>有</a:t>
            </a:r>
            <a:r>
              <a:rPr lang="zh-CN" altLang="en-US" dirty="0" smtClean="0">
                <a:latin typeface="等线"/>
              </a:rPr>
              <a:t>异常的情况下使用第一种</a:t>
            </a:r>
            <a:r>
              <a:rPr lang="en-US" altLang="zh-CN" dirty="0" smtClean="0">
                <a:latin typeface="等线"/>
              </a:rPr>
              <a:t>C</a:t>
            </a:r>
            <a:r>
              <a:rPr lang="zh-CN" altLang="en-US" dirty="0" smtClean="0">
                <a:latin typeface="等线"/>
              </a:rPr>
              <a:t>风格处理错误，会比错误码效果效果更糟糕，错误码至少会在函数签名上体现出来，而多数函数并没有标记</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noexcept</a:t>
            </a:r>
            <a:endParaRPr lang="en-US" altLang="zh-CN" dirty="0" smtClean="0">
              <a:latin typeface="等线"/>
            </a:endParaRPr>
          </a:p>
          <a:p>
            <a:endParaRPr lang="en-US" altLang="zh-CN" dirty="0">
              <a:latin typeface="等线"/>
            </a:endParaRPr>
          </a:p>
          <a:p>
            <a:r>
              <a:rPr lang="zh-CN" altLang="en-US" dirty="0">
                <a:latin typeface="等线"/>
              </a:rPr>
              <a:t>使用</a:t>
            </a:r>
            <a:r>
              <a:rPr lang="zh-CN" altLang="en-US" dirty="0" smtClean="0">
                <a:latin typeface="等线"/>
              </a:rPr>
              <a:t>异常时，没有被显式处理的错误，一定会当场引发一些现象（比如崩溃）</a:t>
            </a:r>
            <a:endParaRPr lang="en-US" altLang="zh-CN" dirty="0" smtClean="0">
              <a:latin typeface="等线"/>
            </a:endParaRPr>
          </a:p>
          <a:p>
            <a:endParaRPr lang="en-US" altLang="zh-CN" dirty="0">
              <a:latin typeface="等线"/>
            </a:endParaRPr>
          </a:p>
          <a:p>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62134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 </a:t>
            </a:r>
            <a:r>
              <a:rPr lang="en-US" altLang="zh-CN" dirty="0" smtClean="0"/>
              <a:t>&gt; </a:t>
            </a:r>
            <a:r>
              <a:rPr lang="zh-CN" altLang="en-US" dirty="0" smtClean="0"/>
              <a:t>异常</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使用第二</a:t>
            </a:r>
            <a:r>
              <a:rPr lang="zh-CN" altLang="en-US" dirty="0" smtClean="0">
                <a:latin typeface="等线"/>
              </a:rPr>
              <a:t>种</a:t>
            </a:r>
            <a:r>
              <a:rPr lang="en-US" altLang="zh-CN" dirty="0" smtClean="0">
                <a:latin typeface="等线"/>
              </a:rPr>
              <a:t>scope guard</a:t>
            </a:r>
            <a:r>
              <a:rPr lang="zh-CN" altLang="en-US" dirty="0" smtClean="0">
                <a:latin typeface="等线"/>
              </a:rPr>
              <a:t>或者</a:t>
            </a:r>
            <a:r>
              <a:rPr lang="zh-CN" altLang="en-US" dirty="0" smtClean="0">
                <a:latin typeface="等线"/>
              </a:rPr>
              <a:t>第三种</a:t>
            </a:r>
            <a:r>
              <a:rPr lang="en-US" altLang="zh-CN" dirty="0" smtClean="0">
                <a:latin typeface="等线"/>
              </a:rPr>
              <a:t>RAII</a:t>
            </a:r>
            <a:r>
              <a:rPr lang="zh-CN" altLang="en-US" dirty="0" smtClean="0">
                <a:latin typeface="等线"/>
              </a:rPr>
              <a:t>风格的代码，自然达到了基本错误保障（大体上，还有一些细节问题）</a:t>
            </a:r>
            <a:endParaRPr lang="en-US" altLang="zh-CN" dirty="0" smtClean="0">
              <a:latin typeface="等线"/>
            </a:endParaRPr>
          </a:p>
          <a:p>
            <a:r>
              <a:rPr lang="zh-CN" altLang="en-US" dirty="0" smtClean="0">
                <a:latin typeface="等线"/>
              </a:rPr>
              <a:t>达到强错误保障，要么所做的操作都是不出错保障级别的，要么就需要额外的资源</a:t>
            </a:r>
            <a:endParaRPr lang="en-US" altLang="zh-CN" dirty="0" smtClean="0">
              <a:latin typeface="等线"/>
            </a:endParaRPr>
          </a:p>
          <a:p>
            <a:r>
              <a:rPr lang="zh-CN" altLang="en-US" dirty="0" smtClean="0">
                <a:latin typeface="等线"/>
              </a:rPr>
              <a:t>把所有的操作先在副本上操作，成功后</a:t>
            </a:r>
            <a:r>
              <a:rPr lang="en-US" altLang="zh-CN" dirty="0" smtClean="0">
                <a:latin typeface="等线"/>
              </a:rPr>
              <a:t>swap</a:t>
            </a:r>
            <a:r>
              <a:rPr lang="zh-CN" altLang="en-US" dirty="0" smtClean="0">
                <a:latin typeface="等线"/>
              </a:rPr>
              <a:t>进去</a:t>
            </a:r>
            <a:r>
              <a:rPr lang="zh-CN" altLang="en-US" dirty="0">
                <a:latin typeface="等线"/>
              </a:rPr>
              <a:t>（</a:t>
            </a:r>
            <a:r>
              <a:rPr lang="en-US" altLang="zh-CN" dirty="0">
                <a:latin typeface="等线"/>
              </a:rPr>
              <a:t>swap</a:t>
            </a:r>
            <a:r>
              <a:rPr lang="zh-CN" altLang="en-US" dirty="0">
                <a:latin typeface="等线"/>
              </a:rPr>
              <a:t>不能出错</a:t>
            </a:r>
            <a:r>
              <a:rPr lang="zh-CN" altLang="en-US" dirty="0" smtClean="0">
                <a:latin typeface="等线"/>
              </a:rPr>
              <a:t>）</a:t>
            </a:r>
            <a:endParaRPr lang="en-US" altLang="zh-CN" dirty="0" smtClean="0">
              <a:latin typeface="等线"/>
            </a:endParaRPr>
          </a:p>
          <a:p>
            <a:endParaRPr lang="en-US" altLang="zh-CN" dirty="0">
              <a:latin typeface="等线"/>
            </a:endParaRPr>
          </a:p>
          <a:p>
            <a:r>
              <a:rPr lang="zh-CN" altLang="en-US" dirty="0">
                <a:latin typeface="等线"/>
              </a:rPr>
              <a:t>后面会有例子</a:t>
            </a:r>
            <a:endParaRPr lang="en-US" altLang="zh-CN" dirty="0" smtClean="0">
              <a:latin typeface="等线"/>
            </a:endParaRPr>
          </a:p>
        </p:txBody>
      </p:sp>
    </p:spTree>
    <p:extLst>
      <p:ext uri="{BB962C8B-B14F-4D97-AF65-F5344CB8AC3E}">
        <p14:creationId xmlns:p14="http://schemas.microsoft.com/office/powerpoint/2010/main" val="1407082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 </a:t>
            </a:r>
            <a:r>
              <a:rPr lang="en-US" altLang="zh-CN" dirty="0" smtClean="0"/>
              <a:t>&gt; </a:t>
            </a:r>
            <a:r>
              <a:rPr lang="zh-CN" altLang="en-US" dirty="0"/>
              <a:t>对比</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使用</a:t>
            </a:r>
            <a:r>
              <a:rPr lang="en-US" altLang="zh-CN" dirty="0" smtClean="0">
                <a:latin typeface="等线"/>
              </a:rPr>
              <a:t>C</a:t>
            </a:r>
            <a:r>
              <a:rPr lang="zh-CN" altLang="en-US" dirty="0" smtClean="0">
                <a:latin typeface="等线"/>
              </a:rPr>
              <a:t>风格代码处理异常是非常困难的，比使用错误码要难不少</a:t>
            </a:r>
            <a:endParaRPr lang="en-US" altLang="zh-CN" dirty="0" smtClean="0">
              <a:latin typeface="等线"/>
            </a:endParaRPr>
          </a:p>
          <a:p>
            <a:r>
              <a:rPr lang="zh-CN" altLang="en-US" dirty="0" smtClean="0">
                <a:latin typeface="等线"/>
              </a:rPr>
              <a:t>使用</a:t>
            </a:r>
            <a:r>
              <a:rPr lang="en-US" altLang="zh-CN" dirty="0" smtClean="0">
                <a:latin typeface="等线"/>
              </a:rPr>
              <a:t>RAII</a:t>
            </a:r>
            <a:r>
              <a:rPr lang="zh-CN" altLang="en-US" dirty="0" smtClean="0">
                <a:latin typeface="等线"/>
              </a:rPr>
              <a:t>可使错误处理的心智负担大幅降低，可以方便的只处理需要处理的错误</a:t>
            </a:r>
            <a:endParaRPr lang="en-US" altLang="zh-CN" dirty="0" smtClean="0">
              <a:latin typeface="等线"/>
            </a:endParaRPr>
          </a:p>
          <a:p>
            <a:endParaRPr lang="en-US" altLang="zh-CN" dirty="0" smtClean="0">
              <a:latin typeface="等线"/>
            </a:endParaRPr>
          </a:p>
          <a:p>
            <a:r>
              <a:rPr lang="zh-CN" altLang="en-US" dirty="0" smtClean="0">
                <a:latin typeface="等线"/>
              </a:rPr>
              <a:t>不使用异常的话，</a:t>
            </a:r>
            <a:r>
              <a:rPr lang="zh-CN" altLang="en-US" dirty="0">
                <a:latin typeface="等线"/>
              </a:rPr>
              <a:t>可能出错的构造只能使用二段构造</a:t>
            </a:r>
            <a:endParaRPr lang="en-US" altLang="zh-CN" dirty="0">
              <a:latin typeface="等线"/>
            </a:endParaRPr>
          </a:p>
          <a:p>
            <a:r>
              <a:rPr lang="zh-CN" altLang="en-US" dirty="0">
                <a:latin typeface="等线"/>
              </a:rPr>
              <a:t>对象有了一个没有意义的空状态（类似空指针的问题）</a:t>
            </a:r>
            <a:endParaRPr lang="en-US" altLang="zh-CN" dirty="0">
              <a:latin typeface="等线"/>
            </a:endParaRPr>
          </a:p>
          <a:p>
            <a:pPr lvl="1"/>
            <a:r>
              <a:rPr lang="zh-CN" altLang="en-US" dirty="0">
                <a:latin typeface="等线"/>
              </a:rPr>
              <a:t>使用者检查不检查？</a:t>
            </a:r>
            <a:endParaRPr lang="en-US" altLang="zh-CN" dirty="0">
              <a:latin typeface="等线"/>
            </a:endParaRPr>
          </a:p>
          <a:p>
            <a:pPr lvl="1"/>
            <a:r>
              <a:rPr lang="zh-CN" altLang="en-US" dirty="0">
                <a:latin typeface="等线"/>
              </a:rPr>
              <a:t>类方法检查不检查</a:t>
            </a:r>
            <a:r>
              <a:rPr lang="zh-CN" altLang="en-US" dirty="0" smtClean="0">
                <a:latin typeface="等线"/>
              </a:rPr>
              <a:t>？</a:t>
            </a:r>
            <a:endParaRPr lang="en-US" altLang="zh-CN" dirty="0" smtClean="0">
              <a:latin typeface="等线"/>
            </a:endParaRPr>
          </a:p>
        </p:txBody>
      </p:sp>
    </p:spTree>
    <p:extLst>
      <p:ext uri="{BB962C8B-B14F-4D97-AF65-F5344CB8AC3E}">
        <p14:creationId xmlns:p14="http://schemas.microsoft.com/office/powerpoint/2010/main" val="29146225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&gt; </a:t>
            </a:r>
            <a:r>
              <a:rPr lang="zh-CN" altLang="en-US" dirty="0" smtClean="0"/>
              <a:t>异常安全 </a:t>
            </a:r>
            <a:r>
              <a:rPr lang="en-US" altLang="zh-CN" dirty="0" smtClean="0"/>
              <a:t>&gt; </a:t>
            </a:r>
            <a:r>
              <a:rPr lang="zh-CN" altLang="en-US" dirty="0"/>
              <a:t>对比</a:t>
            </a:r>
            <a:endParaRPr lang="en-US" altLang="zh-CN"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03662215"/>
              </p:ext>
            </p:extLst>
          </p:nvPr>
        </p:nvGraphicFramePr>
        <p:xfrm>
          <a:off x="628650" y="1520825"/>
          <a:ext cx="7886700" cy="2225040"/>
        </p:xfrm>
        <a:graphic>
          <a:graphicData uri="http://schemas.openxmlformats.org/drawingml/2006/table">
            <a:tbl>
              <a:tblPr firstRow="1">
                <a:tableStyleId>{5940675A-B579-460E-94D1-54222C63F5DA}</a:tableStyleId>
              </a:tblPr>
              <a:tblGrid>
                <a:gridCol w="2628900">
                  <a:extLst>
                    <a:ext uri="{9D8B030D-6E8A-4147-A177-3AD203B41FA5}">
                      <a16:colId xmlns:a16="http://schemas.microsoft.com/office/drawing/2014/main" val="2636522438"/>
                    </a:ext>
                  </a:extLst>
                </a:gridCol>
                <a:gridCol w="2628900">
                  <a:extLst>
                    <a:ext uri="{9D8B030D-6E8A-4147-A177-3AD203B41FA5}">
                      <a16:colId xmlns:a16="http://schemas.microsoft.com/office/drawing/2014/main" val="2134796415"/>
                    </a:ext>
                  </a:extLst>
                </a:gridCol>
                <a:gridCol w="2628900">
                  <a:extLst>
                    <a:ext uri="{9D8B030D-6E8A-4147-A177-3AD203B41FA5}">
                      <a16:colId xmlns:a16="http://schemas.microsoft.com/office/drawing/2014/main" val="1058952596"/>
                    </a:ext>
                  </a:extLst>
                </a:gridCol>
              </a:tblGrid>
              <a:tr h="370840">
                <a:tc>
                  <a:txBody>
                    <a:bodyPr/>
                    <a:lstStyle/>
                    <a:p>
                      <a:pPr algn="ctr"/>
                      <a:endParaRPr lang="zh-CN" altLang="en-US" sz="1800" dirty="0"/>
                    </a:p>
                  </a:txBody>
                  <a:tcPr anchor="ctr"/>
                </a:tc>
                <a:tc>
                  <a:txBody>
                    <a:bodyPr/>
                    <a:lstStyle/>
                    <a:p>
                      <a:pPr algn="ctr"/>
                      <a:r>
                        <a:rPr lang="zh-CN" altLang="en-US" sz="1800" smtClean="0"/>
                        <a:t>异常</a:t>
                      </a:r>
                      <a:endParaRPr lang="zh-CN" altLang="en-US" sz="1800" dirty="0"/>
                    </a:p>
                  </a:txBody>
                  <a:tcPr anchor="ctr"/>
                </a:tc>
                <a:tc>
                  <a:txBody>
                    <a:bodyPr/>
                    <a:lstStyle/>
                    <a:p>
                      <a:pPr algn="ctr"/>
                      <a:r>
                        <a:rPr lang="zh-CN" altLang="en-US" sz="1800" smtClean="0"/>
                        <a:t>错误码</a:t>
                      </a:r>
                      <a:endParaRPr lang="zh-CN" altLang="en-US" sz="1800" dirty="0"/>
                    </a:p>
                  </a:txBody>
                  <a:tcPr anchor="ctr"/>
                </a:tc>
                <a:extLst>
                  <a:ext uri="{0D108BD9-81ED-4DB2-BD59-A6C34878D82A}">
                    <a16:rowId xmlns:a16="http://schemas.microsoft.com/office/drawing/2014/main" val="4070793452"/>
                  </a:ext>
                </a:extLst>
              </a:tr>
              <a:tr h="370840">
                <a:tc>
                  <a:txBody>
                    <a:bodyPr/>
                    <a:lstStyle/>
                    <a:p>
                      <a:pPr algn="ctr"/>
                      <a:r>
                        <a:rPr lang="en-US" altLang="zh-CN" sz="1800" smtClean="0"/>
                        <a:t>C</a:t>
                      </a:r>
                      <a:r>
                        <a:rPr lang="zh-CN" altLang="en-US" sz="1800" smtClean="0"/>
                        <a:t>风格显式处理</a:t>
                      </a:r>
                      <a:endParaRPr lang="zh-CN" altLang="en-US" sz="1800" dirty="0"/>
                    </a:p>
                  </a:txBody>
                  <a:tcPr anchor="ctr"/>
                </a:tc>
                <a:tc>
                  <a:txBody>
                    <a:bodyPr/>
                    <a:lstStyle/>
                    <a:p>
                      <a:pPr algn="ctr"/>
                      <a:r>
                        <a:rPr lang="zh-CN" altLang="en-US" sz="1800" smtClean="0"/>
                        <a:t>极难</a:t>
                      </a:r>
                      <a:endParaRPr lang="zh-CN" altLang="en-US" sz="1800" dirty="0"/>
                    </a:p>
                  </a:txBody>
                  <a:tcPr anchor="ctr"/>
                </a:tc>
                <a:tc>
                  <a:txBody>
                    <a:bodyPr/>
                    <a:lstStyle/>
                    <a:p>
                      <a:pPr algn="ctr"/>
                      <a:r>
                        <a:rPr lang="zh-CN" altLang="en-US" sz="1800" smtClean="0"/>
                        <a:t>很难</a:t>
                      </a:r>
                      <a:endParaRPr lang="zh-CN" altLang="en-US" sz="1800" dirty="0"/>
                    </a:p>
                  </a:txBody>
                  <a:tcPr anchor="ctr"/>
                </a:tc>
                <a:extLst>
                  <a:ext uri="{0D108BD9-81ED-4DB2-BD59-A6C34878D82A}">
                    <a16:rowId xmlns:a16="http://schemas.microsoft.com/office/drawing/2014/main" val="382661554"/>
                  </a:ext>
                </a:extLst>
              </a:tr>
              <a:tr h="370840">
                <a:tc>
                  <a:txBody>
                    <a:bodyPr/>
                    <a:lstStyle/>
                    <a:p>
                      <a:pPr algn="ctr"/>
                      <a:r>
                        <a:rPr lang="en-US" altLang="zh-CN" sz="1800" smtClean="0"/>
                        <a:t>RAII</a:t>
                      </a:r>
                      <a:r>
                        <a:rPr lang="zh-CN" altLang="en-US" sz="1800" smtClean="0"/>
                        <a:t>风格处理</a:t>
                      </a:r>
                      <a:endParaRPr lang="zh-CN" altLang="en-US" sz="1800" dirty="0"/>
                    </a:p>
                  </a:txBody>
                  <a:tcPr anchor="ctr"/>
                </a:tc>
                <a:tc>
                  <a:txBody>
                    <a:bodyPr/>
                    <a:lstStyle/>
                    <a:p>
                      <a:pPr algn="ctr"/>
                      <a:r>
                        <a:rPr lang="zh-CN" altLang="en-US" sz="1800" smtClean="0"/>
                        <a:t>易</a:t>
                      </a:r>
                      <a:endParaRPr lang="zh-CN" altLang="en-US" sz="1800" dirty="0"/>
                    </a:p>
                  </a:txBody>
                  <a:tcPr anchor="ctr"/>
                </a:tc>
                <a:tc>
                  <a:txBody>
                    <a:bodyPr/>
                    <a:lstStyle/>
                    <a:p>
                      <a:pPr algn="ctr"/>
                      <a:r>
                        <a:rPr lang="zh-CN" altLang="en-US" sz="1800" smtClean="0"/>
                        <a:t>易</a:t>
                      </a:r>
                      <a:endParaRPr lang="zh-CN" altLang="en-US" sz="1800" dirty="0"/>
                    </a:p>
                  </a:txBody>
                  <a:tcPr anchor="ctr"/>
                </a:tc>
                <a:extLst>
                  <a:ext uri="{0D108BD9-81ED-4DB2-BD59-A6C34878D82A}">
                    <a16:rowId xmlns:a16="http://schemas.microsoft.com/office/drawing/2014/main" val="3469843169"/>
                  </a:ext>
                </a:extLst>
              </a:tr>
              <a:tr h="370840">
                <a:tc>
                  <a:txBody>
                    <a:bodyPr/>
                    <a:lstStyle/>
                    <a:p>
                      <a:pPr algn="ctr"/>
                      <a:r>
                        <a:rPr lang="zh-CN" altLang="en-US" sz="1800" smtClean="0"/>
                        <a:t>正常路径效率</a:t>
                      </a:r>
                      <a:endParaRPr lang="zh-CN" altLang="en-US" sz="1800" dirty="0"/>
                    </a:p>
                  </a:txBody>
                  <a:tcPr anchor="ctr"/>
                </a:tc>
                <a:tc>
                  <a:txBody>
                    <a:bodyPr/>
                    <a:lstStyle/>
                    <a:p>
                      <a:pPr algn="ctr"/>
                      <a:r>
                        <a:rPr lang="zh-CN" altLang="en-US" sz="1800" smtClean="0"/>
                        <a:t>稍快</a:t>
                      </a:r>
                      <a:endParaRPr lang="zh-CN" altLang="en-US" sz="1800" dirty="0"/>
                    </a:p>
                  </a:txBody>
                  <a:tcPr anchor="ctr"/>
                </a:tc>
                <a:tc>
                  <a:txBody>
                    <a:bodyPr/>
                    <a:lstStyle/>
                    <a:p>
                      <a:pPr algn="ctr"/>
                      <a:r>
                        <a:rPr lang="zh-CN" altLang="en-US" sz="1800" smtClean="0"/>
                        <a:t>正常</a:t>
                      </a:r>
                      <a:endParaRPr lang="zh-CN" altLang="en-US" sz="1800" dirty="0"/>
                    </a:p>
                  </a:txBody>
                  <a:tcPr anchor="ctr"/>
                </a:tc>
                <a:extLst>
                  <a:ext uri="{0D108BD9-81ED-4DB2-BD59-A6C34878D82A}">
                    <a16:rowId xmlns:a16="http://schemas.microsoft.com/office/drawing/2014/main" val="1854154633"/>
                  </a:ext>
                </a:extLst>
              </a:tr>
              <a:tr h="370840">
                <a:tc>
                  <a:txBody>
                    <a:bodyPr/>
                    <a:lstStyle/>
                    <a:p>
                      <a:pPr algn="ctr"/>
                      <a:r>
                        <a:rPr lang="zh-CN" altLang="en-US" sz="1800" smtClean="0"/>
                        <a:t>异常路径效率</a:t>
                      </a:r>
                      <a:endParaRPr lang="zh-CN" altLang="en-US" sz="1800" dirty="0"/>
                    </a:p>
                  </a:txBody>
                  <a:tcPr anchor="ctr"/>
                </a:tc>
                <a:tc>
                  <a:txBody>
                    <a:bodyPr/>
                    <a:lstStyle/>
                    <a:p>
                      <a:pPr algn="ctr"/>
                      <a:r>
                        <a:rPr lang="zh-CN" altLang="en-US" sz="1800" smtClean="0"/>
                        <a:t>极低</a:t>
                      </a:r>
                      <a:endParaRPr lang="zh-CN" altLang="en-US" sz="1800" dirty="0"/>
                    </a:p>
                  </a:txBody>
                  <a:tcPr anchor="ctr"/>
                </a:tc>
                <a:tc>
                  <a:txBody>
                    <a:bodyPr/>
                    <a:lstStyle/>
                    <a:p>
                      <a:pPr algn="ctr"/>
                      <a:r>
                        <a:rPr lang="zh-CN" altLang="en-US" sz="1800" smtClean="0"/>
                        <a:t>正常</a:t>
                      </a:r>
                      <a:endParaRPr lang="zh-CN" altLang="en-US" sz="1800" dirty="0"/>
                    </a:p>
                  </a:txBody>
                  <a:tcPr anchor="ctr"/>
                </a:tc>
                <a:extLst>
                  <a:ext uri="{0D108BD9-81ED-4DB2-BD59-A6C34878D82A}">
                    <a16:rowId xmlns:a16="http://schemas.microsoft.com/office/drawing/2014/main" val="2574027686"/>
                  </a:ext>
                </a:extLst>
              </a:tr>
              <a:tr h="370840">
                <a:tc>
                  <a:txBody>
                    <a:bodyPr/>
                    <a:lstStyle/>
                    <a:p>
                      <a:pPr algn="ctr"/>
                      <a:r>
                        <a:rPr lang="zh-CN" altLang="en-US" sz="1800" smtClean="0"/>
                        <a:t>可能出错的对象构造</a:t>
                      </a:r>
                      <a:endParaRPr lang="zh-CN" altLang="en-US" sz="1800" dirty="0"/>
                    </a:p>
                  </a:txBody>
                  <a:tcPr anchor="ctr"/>
                </a:tc>
                <a:tc>
                  <a:txBody>
                    <a:bodyPr/>
                    <a:lstStyle/>
                    <a:p>
                      <a:pPr algn="ctr"/>
                      <a:r>
                        <a:rPr lang="zh-CN" altLang="en-US" sz="1800" smtClean="0"/>
                        <a:t>正常构造</a:t>
                      </a:r>
                      <a:endParaRPr lang="zh-CN" altLang="en-US" sz="1800" dirty="0"/>
                    </a:p>
                  </a:txBody>
                  <a:tcPr anchor="ctr"/>
                </a:tc>
                <a:tc>
                  <a:txBody>
                    <a:bodyPr/>
                    <a:lstStyle/>
                    <a:p>
                      <a:pPr algn="ctr"/>
                      <a:r>
                        <a:rPr lang="zh-CN" altLang="en-US" sz="1800" dirty="0" smtClean="0"/>
                        <a:t>二段构造</a:t>
                      </a:r>
                      <a:endParaRPr lang="zh-CN" altLang="en-US" sz="1800" dirty="0"/>
                    </a:p>
                  </a:txBody>
                  <a:tcPr anchor="ctr"/>
                </a:tc>
                <a:extLst>
                  <a:ext uri="{0D108BD9-81ED-4DB2-BD59-A6C34878D82A}">
                    <a16:rowId xmlns:a16="http://schemas.microsoft.com/office/drawing/2014/main" val="988136282"/>
                  </a:ext>
                </a:extLst>
              </a:tr>
            </a:tbl>
          </a:graphicData>
        </a:graphic>
      </p:graphicFrame>
    </p:spTree>
    <p:extLst>
      <p:ext uri="{BB962C8B-B14F-4D97-AF65-F5344CB8AC3E}">
        <p14:creationId xmlns:p14="http://schemas.microsoft.com/office/powerpoint/2010/main" val="19433611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t>类型安全</a:t>
            </a:r>
            <a:endParaRPr lang="en-US" altLang="zh-CN" dirty="0"/>
          </a:p>
          <a:p>
            <a:pPr lvl="1"/>
            <a:r>
              <a:rPr lang="zh-CN" altLang="en-US" dirty="0"/>
              <a:t>边界安全</a:t>
            </a:r>
            <a:endParaRPr lang="en-US" altLang="zh-CN" dirty="0"/>
          </a:p>
          <a:p>
            <a:pPr lvl="1"/>
            <a:r>
              <a:rPr lang="zh-CN" altLang="en-US">
                <a:latin typeface="等线" charset="0"/>
                <a:ea typeface="等线" charset="0"/>
              </a:rPr>
              <a:t>生命周期</a:t>
            </a:r>
            <a:r>
              <a:rPr lang="zh-CN" altLang="en-US"/>
              <a:t>安全</a:t>
            </a:r>
            <a:endParaRPr lang="en-US" altLang="zh-CN" dirty="0"/>
          </a:p>
          <a:p>
            <a:pPr lvl="1"/>
            <a:r>
              <a:rPr lang="zh-CN" altLang="en-US" dirty="0"/>
              <a:t>异常安全</a:t>
            </a:r>
            <a:endParaRPr lang="en-US" altLang="zh-CN" dirty="0"/>
          </a:p>
          <a:p>
            <a:pPr lvl="1"/>
            <a:r>
              <a:rPr lang="zh-CN" altLang="en-US" dirty="0">
                <a:solidFill>
                  <a:schemeClr val="accent1">
                    <a:lumMod val="40000"/>
                    <a:lumOff val="60000"/>
                  </a:schemeClr>
                </a:solidFill>
              </a:rPr>
              <a:t>例子</a:t>
            </a:r>
            <a:endParaRPr lang="en-US" altLang="zh-CN" dirty="0">
              <a:solidFill>
                <a:schemeClr val="accent1">
                  <a:lumMod val="40000"/>
                  <a:lumOff val="60000"/>
                </a:schemeClr>
              </a:solidFill>
            </a:endParaRPr>
          </a:p>
          <a:p>
            <a:r>
              <a:rPr lang="zh-CN" altLang="en-US" dirty="0"/>
              <a:t>效率</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30750726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线性容器</a:t>
            </a:r>
            <a:endParaRPr lang="zh-CN" altLang="en-US" dirty="0">
              <a:latin typeface="等线"/>
            </a:endParaRPr>
          </a:p>
          <a:p>
            <a:r>
              <a:rPr lang="zh-CN" altLang="EN-US" dirty="0" smtClean="0">
                <a:latin typeface="等线"/>
              </a:rPr>
              <a:t>undo</a:t>
            </a:r>
            <a:r>
              <a:rPr lang="en-US" altLang="zh-CN" dirty="0" smtClean="0">
                <a:latin typeface="等线"/>
              </a:rPr>
              <a:t>/redo</a:t>
            </a:r>
            <a:endParaRPr lang="en-US" altLang="zh-CN" dirty="0">
              <a:latin typeface="等线"/>
            </a:endParaRPr>
          </a:p>
          <a:p>
            <a:endParaRPr lang="zh-CN" altLang="EN-US" dirty="0">
              <a:latin typeface="等线"/>
            </a:endParaRPr>
          </a:p>
        </p:txBody>
      </p:sp>
    </p:spTree>
    <p:extLst>
      <p:ext uri="{BB962C8B-B14F-4D97-AF65-F5344CB8AC3E}">
        <p14:creationId xmlns:p14="http://schemas.microsoft.com/office/powerpoint/2010/main" val="29911737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a:t>
            </a:r>
            <a:r>
              <a:rPr lang="zh-CN" altLang="en-US" dirty="0" smtClean="0"/>
              <a:t>线性容器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线性容器的实现原理很简单，比如标准库中的</a:t>
            </a:r>
            <a:r>
              <a:rPr lang="en-US" altLang="zh-CN" dirty="0" smtClean="0">
                <a:latin typeface="等线"/>
              </a:rPr>
              <a:t>vector</a:t>
            </a:r>
            <a:endParaRPr lang="en-US" altLang="zh-CN" dirty="0">
              <a:latin typeface="等线"/>
            </a:endParaRPr>
          </a:p>
          <a:p>
            <a:r>
              <a:rPr lang="zh-CN" altLang="en-US" dirty="0" smtClean="0">
                <a:latin typeface="等线"/>
              </a:rPr>
              <a:t>不过有几个细节值得注意，对于</a:t>
            </a:r>
            <a:r>
              <a:rPr lang="en-US" altLang="zh-CN" dirty="0" smtClean="0">
                <a:latin typeface="等线"/>
              </a:rPr>
              <a:t>vector&lt;T&gt;</a:t>
            </a:r>
            <a:r>
              <a:rPr lang="zh-CN" altLang="en-US" dirty="0" smtClean="0">
                <a:latin typeface="等线"/>
              </a:rPr>
              <a:t>来说：</a:t>
            </a:r>
            <a:endParaRPr lang="en-US" altLang="zh-CN" dirty="0" smtClean="0">
              <a:latin typeface="等线"/>
            </a:endParaRPr>
          </a:p>
          <a:p>
            <a:pPr lvl="1"/>
            <a:r>
              <a:rPr lang="en-US" altLang="zh-CN" dirty="0" smtClean="0">
                <a:latin typeface="等线"/>
              </a:rPr>
              <a:t>T</a:t>
            </a:r>
            <a:r>
              <a:rPr lang="zh-CN" altLang="en-US" dirty="0" smtClean="0">
                <a:latin typeface="等线"/>
              </a:rPr>
              <a:t>可以没有默认构造函数</a:t>
            </a:r>
            <a:endParaRPr lang="en-US" altLang="zh-CN" dirty="0" smtClean="0">
              <a:latin typeface="等线"/>
            </a:endParaRPr>
          </a:p>
          <a:p>
            <a:pPr lvl="1"/>
            <a:r>
              <a:rPr lang="en-US" altLang="zh-CN" dirty="0" smtClean="0">
                <a:latin typeface="等线"/>
              </a:rPr>
              <a:t>T</a:t>
            </a:r>
            <a:r>
              <a:rPr lang="zh-CN" altLang="en-US" dirty="0" smtClean="0">
                <a:latin typeface="等线"/>
              </a:rPr>
              <a:t>可以是只能</a:t>
            </a:r>
            <a:r>
              <a:rPr lang="en-US" altLang="zh-CN" dirty="0" smtClean="0">
                <a:latin typeface="等线"/>
              </a:rPr>
              <a:t>move</a:t>
            </a:r>
            <a:r>
              <a:rPr lang="zh-CN" altLang="en-US" dirty="0" smtClean="0">
                <a:latin typeface="等线"/>
              </a:rPr>
              <a:t>或只能</a:t>
            </a:r>
            <a:r>
              <a:rPr lang="en-US" altLang="zh-CN" dirty="0" smtClean="0">
                <a:latin typeface="等线"/>
              </a:rPr>
              <a:t>copy</a:t>
            </a:r>
            <a:r>
              <a:rPr lang="zh-CN" altLang="en-US" dirty="0" smtClean="0">
                <a:latin typeface="等线"/>
              </a:rPr>
              <a:t>的</a:t>
            </a:r>
            <a:endParaRPr lang="en-US" altLang="zh-CN" dirty="0" smtClean="0">
              <a:latin typeface="等线"/>
            </a:endParaRPr>
          </a:p>
          <a:p>
            <a:pPr lvl="1"/>
            <a:r>
              <a:rPr lang="zh-CN" altLang="en-US" dirty="0" smtClean="0">
                <a:latin typeface="等线"/>
              </a:rPr>
              <a:t>“活着”的对象数量必须和</a:t>
            </a:r>
            <a:r>
              <a:rPr lang="en-US" altLang="zh-CN" dirty="0" smtClean="0">
                <a:latin typeface="等线"/>
              </a:rPr>
              <a:t>size</a:t>
            </a:r>
            <a:r>
              <a:rPr lang="zh-CN" altLang="en-US" dirty="0" smtClean="0">
                <a:latin typeface="等线"/>
              </a:rPr>
              <a:t>一致（不是</a:t>
            </a:r>
            <a:r>
              <a:rPr lang="en-US" altLang="zh-CN" dirty="0" smtClean="0">
                <a:latin typeface="等线"/>
              </a:rPr>
              <a:t>capacity</a:t>
            </a:r>
            <a:r>
              <a:rPr lang="zh-CN" altLang="en-US" dirty="0" smtClean="0">
                <a:latin typeface="等线"/>
              </a:rPr>
              <a:t>）</a:t>
            </a:r>
            <a:endParaRPr lang="en-US" altLang="zh-CN" dirty="0" smtClean="0">
              <a:latin typeface="等线"/>
            </a:endParaRPr>
          </a:p>
          <a:p>
            <a:pPr lvl="1"/>
            <a:r>
              <a:rPr lang="zh-CN" altLang="en-US" dirty="0">
                <a:latin typeface="等线"/>
              </a:rPr>
              <a:t>扩容的</a:t>
            </a:r>
            <a:r>
              <a:rPr lang="zh-CN" altLang="en-US" dirty="0" smtClean="0">
                <a:latin typeface="等线"/>
              </a:rPr>
              <a:t>时候如果为了提供强错误保障，</a:t>
            </a:r>
            <a:r>
              <a:rPr lang="en-US" altLang="zh-CN" dirty="0" smtClean="0">
                <a:latin typeface="等线"/>
              </a:rPr>
              <a:t>T</a:t>
            </a:r>
            <a:r>
              <a:rPr lang="zh-CN" altLang="en-US" dirty="0" smtClean="0">
                <a:latin typeface="等线"/>
              </a:rPr>
              <a:t>的</a:t>
            </a:r>
            <a:r>
              <a:rPr lang="en-US" altLang="zh-CN" dirty="0" smtClean="0">
                <a:latin typeface="等线"/>
              </a:rPr>
              <a:t>move</a:t>
            </a:r>
            <a:r>
              <a:rPr lang="zh-CN" altLang="en-US" dirty="0" smtClean="0">
                <a:latin typeface="等线"/>
              </a:rPr>
              <a:t>会异常的话，只能先完整复制原有元素，再</a:t>
            </a:r>
            <a:r>
              <a:rPr lang="en-US" altLang="zh-CN" dirty="0" smtClean="0">
                <a:latin typeface="等线"/>
              </a:rPr>
              <a:t>swap</a:t>
            </a:r>
            <a:r>
              <a:rPr lang="zh-CN" altLang="en-US" dirty="0" smtClean="0">
                <a:latin typeface="等线"/>
              </a:rPr>
              <a:t>，不能</a:t>
            </a:r>
            <a:r>
              <a:rPr lang="en-US" altLang="zh-CN" dirty="0" smtClean="0">
                <a:latin typeface="等线"/>
              </a:rPr>
              <a:t>move</a:t>
            </a:r>
            <a:r>
              <a:rPr lang="zh-CN" altLang="en-US" dirty="0" smtClean="0">
                <a:latin typeface="等线"/>
              </a:rPr>
              <a:t>（代价太大，不一定会这样实现）</a:t>
            </a:r>
            <a:endParaRPr lang="zh-CN" altLang="en-US" dirty="0">
              <a:latin typeface="等线"/>
            </a:endParaRPr>
          </a:p>
          <a:p>
            <a:endParaRPr lang="zh-CN" altLang="EN-US" dirty="0">
              <a:latin typeface="等线"/>
            </a:endParaRPr>
          </a:p>
        </p:txBody>
      </p:sp>
    </p:spTree>
    <p:extLst>
      <p:ext uri="{BB962C8B-B14F-4D97-AF65-F5344CB8AC3E}">
        <p14:creationId xmlns:p14="http://schemas.microsoft.com/office/powerpoint/2010/main" val="264353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只有临时对象可以调用函数的右值版本</a:t>
            </a:r>
            <a:endParaRPr lang="en-US" altLang="zh-CN" dirty="0"/>
          </a:p>
          <a:p>
            <a:r>
              <a:rPr lang="zh-CN" altLang="en-US" dirty="0"/>
              <a:t>不是临时变量也想调用函数的右值版本怎么办？</a:t>
            </a:r>
            <a:endParaRPr lang="en-US" altLang="zh-CN" dirty="0"/>
          </a:p>
          <a:p>
            <a:r>
              <a:rPr lang="zh-CN" altLang="en-US" dirty="0"/>
              <a:t>强行转成右值</a:t>
            </a:r>
            <a:r>
              <a:rPr lang="en-US" altLang="zh-CN" dirty="0"/>
              <a:t>……</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static_cast</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&lt;T&amp;&amp;&gt;(v)</a:t>
            </a:r>
          </a:p>
          <a:p>
            <a:pPr lvl="1"/>
            <a:endParaRPr lang="en-US" altLang="zh-CN" sz="1700" dirty="0">
              <a:solidFill>
                <a:schemeClr val="accent3">
                  <a:lumMod val="60000"/>
                  <a:lumOff val="40000"/>
                </a:scheme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string s;</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vs.push_back</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static_cast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&lt;string&amp;&amp;&gt;(s)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zh-CN" altLang="en-US"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317349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a:t>
            </a:r>
            <a:r>
              <a:rPr lang="zh-CN" altLang="en-US" dirty="0" smtClean="0"/>
              <a:t>线性容器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对于可以没有默认构造和没有</a:t>
            </a:r>
            <a:r>
              <a:rPr lang="en-US" altLang="zh-CN" dirty="0" smtClean="0">
                <a:latin typeface="等线"/>
              </a:rPr>
              <a:t>copy/move</a:t>
            </a:r>
            <a:r>
              <a:rPr lang="zh-CN" altLang="en-US" dirty="0" smtClean="0">
                <a:latin typeface="等线"/>
              </a:rPr>
              <a:t>构造的类型</a:t>
            </a:r>
            <a:r>
              <a:rPr lang="en-US" altLang="zh-CN" dirty="0" smtClean="0">
                <a:latin typeface="等线"/>
              </a:rPr>
              <a:t>T</a:t>
            </a:r>
            <a:r>
              <a:rPr lang="zh-CN" altLang="en-US" dirty="0" smtClean="0">
                <a:latin typeface="等线"/>
              </a:rPr>
              <a:t>来说</a:t>
            </a:r>
            <a:endParaRPr lang="en-US" altLang="zh-CN" dirty="0" smtClean="0">
              <a:latin typeface="等线"/>
            </a:endParaRPr>
          </a:p>
          <a:p>
            <a:pPr lvl="1"/>
            <a:r>
              <a:rPr lang="zh-CN" altLang="en-US" dirty="0">
                <a:latin typeface="等线"/>
              </a:rPr>
              <a:t>不能</a:t>
            </a:r>
            <a:r>
              <a:rPr lang="zh-CN" altLang="en-US" dirty="0" smtClean="0">
                <a:latin typeface="等线"/>
              </a:rPr>
              <a:t>有除了必须要默认构造（</a:t>
            </a:r>
            <a:r>
              <a:rPr lang="en-US" altLang="zh-CN" dirty="0" smtClean="0">
                <a:latin typeface="等线"/>
              </a:rPr>
              <a:t>resize</a:t>
            </a:r>
            <a:r>
              <a:rPr lang="zh-CN" altLang="en-US" dirty="0">
                <a:latin typeface="等线"/>
              </a:rPr>
              <a:t>且不</a:t>
            </a:r>
            <a:r>
              <a:rPr lang="zh-CN" altLang="en-US" dirty="0" smtClean="0">
                <a:latin typeface="等线"/>
              </a:rPr>
              <a:t>提供默认值）以外的默认构造调用</a:t>
            </a:r>
            <a:endParaRPr lang="en-US" altLang="zh-CN" dirty="0" smtClean="0">
              <a:latin typeface="等线"/>
            </a:endParaRPr>
          </a:p>
          <a:p>
            <a:pPr lvl="1"/>
            <a:r>
              <a:rPr lang="zh-CN" altLang="en-US" dirty="0" smtClean="0">
                <a:latin typeface="等线"/>
              </a:rPr>
              <a:t>除了必须要</a:t>
            </a:r>
            <a:r>
              <a:rPr lang="en-US" altLang="zh-CN" dirty="0" smtClean="0">
                <a:latin typeface="等线"/>
              </a:rPr>
              <a:t>copy</a:t>
            </a:r>
            <a:r>
              <a:rPr lang="zh-CN" altLang="en-US" dirty="0" smtClean="0">
                <a:latin typeface="等线"/>
              </a:rPr>
              <a:t>构造（</a:t>
            </a:r>
            <a:r>
              <a:rPr lang="en-US" altLang="zh-CN" dirty="0" smtClean="0">
                <a:latin typeface="等线"/>
              </a:rPr>
              <a:t>resize</a:t>
            </a:r>
            <a:r>
              <a:rPr lang="zh-CN" altLang="en-US" dirty="0" smtClean="0">
                <a:latin typeface="等线"/>
              </a:rPr>
              <a:t>且提供默认值）以外的地方，都要支持</a:t>
            </a:r>
            <a:r>
              <a:rPr lang="en-US" altLang="zh-CN" dirty="0" smtClean="0">
                <a:latin typeface="等线"/>
              </a:rPr>
              <a:t>move/copy</a:t>
            </a:r>
            <a:r>
              <a:rPr lang="zh-CN" altLang="en-US" dirty="0" smtClean="0">
                <a:latin typeface="等线"/>
              </a:rPr>
              <a:t>构造只有其一存在就能使用的</a:t>
            </a:r>
            <a:endParaRPr lang="en-US" altLang="zh-CN" dirty="0" smtClean="0">
              <a:latin typeface="等线"/>
            </a:endParaRPr>
          </a:p>
          <a:p>
            <a:r>
              <a:rPr lang="zh-CN" altLang="en-US" dirty="0">
                <a:latin typeface="等线"/>
              </a:rPr>
              <a:t>这个</a:t>
            </a:r>
            <a:r>
              <a:rPr lang="zh-CN" altLang="en-US" dirty="0" smtClean="0">
                <a:latin typeface="等线"/>
              </a:rPr>
              <a:t>要求很好实现对所有的操作都用</a:t>
            </a:r>
            <a:r>
              <a:rPr lang="en-US" altLang="zh-CN" dirty="0">
                <a:solidFill>
                  <a:srgbClr val="3D9CCC">
                    <a:lumMod val="60000"/>
                    <a:lumOff val="40000"/>
                  </a:srgbClr>
                </a:solidFill>
                <a:latin typeface="Consolas" panose="020B0609020204030204" pitchFamily="49" charset="0"/>
                <a:cs typeface="Consolas" panose="020B0609020204030204" pitchFamily="49" charset="0"/>
              </a:rPr>
              <a:t>move</a:t>
            </a:r>
            <a:r>
              <a:rPr lang="zh-CN" altLang="en-US" dirty="0" smtClean="0">
                <a:latin typeface="等线"/>
              </a:rPr>
              <a:t>即可</a:t>
            </a:r>
            <a:endParaRPr lang="en-US" altLang="zh-CN" dirty="0" smtClean="0">
              <a:latin typeface="等线"/>
            </a:endParaRPr>
          </a:p>
        </p:txBody>
      </p:sp>
    </p:spTree>
    <p:extLst>
      <p:ext uri="{BB962C8B-B14F-4D97-AF65-F5344CB8AC3E}">
        <p14:creationId xmlns:p14="http://schemas.microsoft.com/office/powerpoint/2010/main" val="35186002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a:t>
            </a:r>
            <a:r>
              <a:rPr lang="zh-CN" altLang="en-US" dirty="0" smtClean="0"/>
              <a:t>线性容器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“活着”的对象数必须等于</a:t>
            </a:r>
            <a:r>
              <a:rPr lang="en-US" altLang="zh-CN" dirty="0" smtClean="0">
                <a:latin typeface="等线"/>
              </a:rPr>
              <a:t>size</a:t>
            </a:r>
          </a:p>
          <a:p>
            <a:pPr lvl="1"/>
            <a:r>
              <a:rPr lang="zh-CN" altLang="en-US" dirty="0" smtClean="0">
                <a:latin typeface="等线"/>
              </a:rPr>
              <a:t>不能使用</a:t>
            </a:r>
            <a:r>
              <a:rPr lang="en-US" altLang="zh-CN" dirty="0">
                <a:solidFill>
                  <a:srgbClr val="3D9CCC">
                    <a:lumMod val="60000"/>
                    <a:lumOff val="40000"/>
                  </a:srgbClr>
                </a:solidFill>
                <a:latin typeface="Consolas" panose="020B0609020204030204" pitchFamily="49" charset="0"/>
                <a:cs typeface="Consolas" panose="020B0609020204030204" pitchFamily="49" charset="0"/>
              </a:rPr>
              <a:t>new T[capacity]</a:t>
            </a:r>
            <a:r>
              <a:rPr lang="zh-CN" altLang="en-US" dirty="0" smtClean="0">
                <a:latin typeface="等线"/>
              </a:rPr>
              <a:t>这样的方式申请空间</a:t>
            </a:r>
            <a:endParaRPr lang="en-US" altLang="zh-CN" dirty="0" smtClean="0">
              <a:latin typeface="等线"/>
            </a:endParaRPr>
          </a:p>
          <a:p>
            <a:pPr lvl="1"/>
            <a:r>
              <a:rPr lang="zh-CN" altLang="en-US" dirty="0" smtClean="0">
                <a:latin typeface="等线"/>
              </a:rPr>
              <a:t>移除元素必须调用对应元素的析构函数</a:t>
            </a:r>
            <a:endParaRPr lang="en-US" altLang="zh-CN" dirty="0" smtClean="0">
              <a:latin typeface="等线"/>
            </a:endParaRPr>
          </a:p>
          <a:p>
            <a:r>
              <a:rPr lang="zh-CN" altLang="en-US" dirty="0">
                <a:latin typeface="等线"/>
              </a:rPr>
              <a:t>第一条</a:t>
            </a:r>
            <a:r>
              <a:rPr lang="zh-CN" altLang="en-US" dirty="0" smtClean="0">
                <a:latin typeface="等线"/>
              </a:rPr>
              <a:t>只需要用</a:t>
            </a:r>
            <a:r>
              <a:rPr lang="zh-CN" altLang="en-US" dirty="0">
                <a:latin typeface="等线"/>
              </a:rPr>
              <a:t>类似</a:t>
            </a:r>
            <a:r>
              <a:rPr lang="en-US" altLang="zh-CN" dirty="0" err="1" smtClean="0">
                <a:latin typeface="等线"/>
              </a:rPr>
              <a:t>malloc</a:t>
            </a:r>
            <a:r>
              <a:rPr lang="zh-CN" altLang="en-US" dirty="0" smtClean="0">
                <a:latin typeface="等线"/>
              </a:rPr>
              <a:t>这样的申请未初始化空间的方式申请，以及添加元素时使用</a:t>
            </a:r>
            <a:r>
              <a:rPr lang="en-US" altLang="zh-CN" dirty="0" smtClean="0">
                <a:latin typeface="等线"/>
              </a:rPr>
              <a:t>placement new</a:t>
            </a:r>
            <a:r>
              <a:rPr lang="zh-CN" altLang="en-US" dirty="0" smtClean="0">
                <a:latin typeface="等线"/>
              </a:rPr>
              <a:t>在预先申请的空间中创建元素即可</a:t>
            </a:r>
            <a:endParaRPr lang="en-US" altLang="zh-CN" dirty="0" smtClean="0">
              <a:latin typeface="等线"/>
            </a:endParaRPr>
          </a:p>
          <a:p>
            <a:r>
              <a:rPr lang="zh-CN" altLang="en-US" dirty="0">
                <a:latin typeface="等线"/>
              </a:rPr>
              <a:t>第二</a:t>
            </a:r>
            <a:r>
              <a:rPr lang="zh-CN" altLang="en-US" dirty="0" smtClean="0">
                <a:latin typeface="等线"/>
              </a:rPr>
              <a:t>条类似的，只要在移除元素时调用析构函数即可</a:t>
            </a:r>
            <a:endParaRPr lang="en-US" altLang="zh-CN" dirty="0" smtClean="0">
              <a:latin typeface="等线"/>
            </a:endParaRPr>
          </a:p>
        </p:txBody>
      </p:sp>
    </p:spTree>
    <p:extLst>
      <p:ext uri="{BB962C8B-B14F-4D97-AF65-F5344CB8AC3E}">
        <p14:creationId xmlns:p14="http://schemas.microsoft.com/office/powerpoint/2010/main" val="3801375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a:t>
            </a:r>
            <a:r>
              <a:rPr lang="zh-CN" altLang="en-US" dirty="0" smtClean="0"/>
              <a:t>线性容器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扩容时的强错误保障</a:t>
            </a:r>
            <a:endParaRPr lang="en-US" altLang="zh-CN" dirty="0" smtClean="0">
              <a:latin typeface="等线"/>
            </a:endParaRPr>
          </a:p>
          <a:p>
            <a:pPr lvl="1"/>
            <a:r>
              <a:rPr lang="zh-CN" altLang="en-US" dirty="0" smtClean="0">
                <a:latin typeface="等线"/>
              </a:rPr>
              <a:t>元素的</a:t>
            </a:r>
            <a:r>
              <a:rPr lang="en-US" altLang="zh-CN" dirty="0" smtClean="0">
                <a:latin typeface="等线"/>
              </a:rPr>
              <a:t>move</a:t>
            </a:r>
            <a:r>
              <a:rPr lang="zh-CN" altLang="en-US" dirty="0" smtClean="0">
                <a:latin typeface="等线"/>
              </a:rPr>
              <a:t>构造如果不是</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noexcept</a:t>
            </a:r>
            <a:r>
              <a:rPr lang="zh-CN" altLang="en-US" dirty="0" smtClean="0">
                <a:latin typeface="等线"/>
              </a:rPr>
              <a:t>的，则不能调用</a:t>
            </a:r>
            <a:r>
              <a:rPr lang="en-US" altLang="zh-CN" dirty="0" smtClean="0">
                <a:latin typeface="等线"/>
              </a:rPr>
              <a:t>move</a:t>
            </a:r>
            <a:r>
              <a:rPr lang="zh-CN" altLang="en-US" dirty="0" smtClean="0">
                <a:latin typeface="等线"/>
              </a:rPr>
              <a:t>构造函数，而是调用对应元素的</a:t>
            </a:r>
            <a:r>
              <a:rPr lang="en-US" altLang="zh-CN" dirty="0" smtClean="0">
                <a:latin typeface="等线"/>
              </a:rPr>
              <a:t>copy</a:t>
            </a:r>
            <a:r>
              <a:rPr lang="zh-CN" altLang="en-US" dirty="0">
                <a:latin typeface="等线"/>
              </a:rPr>
              <a:t>构造</a:t>
            </a:r>
            <a:r>
              <a:rPr lang="zh-CN" altLang="en-US" dirty="0" smtClean="0">
                <a:latin typeface="等线"/>
              </a:rPr>
              <a:t>函数</a:t>
            </a:r>
            <a:endParaRPr lang="en-US" altLang="zh-CN" dirty="0" smtClean="0">
              <a:latin typeface="等线"/>
            </a:endParaRPr>
          </a:p>
          <a:p>
            <a:pPr lvl="1"/>
            <a:r>
              <a:rPr lang="en-US" altLang="zh-CN" dirty="0">
                <a:latin typeface="等线"/>
              </a:rPr>
              <a:t>copy</a:t>
            </a:r>
            <a:r>
              <a:rPr lang="zh-CN" altLang="en-US" dirty="0" smtClean="0">
                <a:latin typeface="等线"/>
              </a:rPr>
              <a:t>过程中失败需要把已经已经构造的元素全部析构</a:t>
            </a:r>
            <a:endParaRPr lang="en-US" altLang="zh-CN" dirty="0" smtClean="0">
              <a:latin typeface="等线"/>
            </a:endParaRPr>
          </a:p>
          <a:p>
            <a:pPr lvl="1"/>
            <a:r>
              <a:rPr lang="zh-CN" altLang="en-US" dirty="0" smtClean="0">
                <a:latin typeface="等线"/>
              </a:rPr>
              <a:t>释放新申请的空间</a:t>
            </a:r>
            <a:endParaRPr lang="en-US" altLang="zh-CN" dirty="0" smtClean="0">
              <a:latin typeface="等线"/>
            </a:endParaRPr>
          </a:p>
          <a:p>
            <a:r>
              <a:rPr lang="zh-CN" altLang="en-US" dirty="0" smtClean="0">
                <a:latin typeface="等线"/>
              </a:rPr>
              <a:t>扩容时的基础错误保障</a:t>
            </a:r>
            <a:endParaRPr lang="en-US" altLang="zh-CN" dirty="0" smtClean="0">
              <a:latin typeface="等线"/>
            </a:endParaRPr>
          </a:p>
          <a:p>
            <a:pPr lvl="1"/>
            <a:r>
              <a:rPr lang="en-US" altLang="zh-CN" dirty="0" smtClean="0">
                <a:latin typeface="等线"/>
              </a:rPr>
              <a:t>move</a:t>
            </a:r>
            <a:r>
              <a:rPr lang="zh-CN" altLang="en-US" dirty="0" smtClean="0">
                <a:latin typeface="等线"/>
              </a:rPr>
              <a:t>过程</a:t>
            </a:r>
            <a:r>
              <a:rPr lang="zh-CN" altLang="en-US" dirty="0">
                <a:latin typeface="等线"/>
              </a:rPr>
              <a:t>中失败需要把已经已经构造的元素全部析</a:t>
            </a:r>
            <a:r>
              <a:rPr lang="zh-CN" altLang="en-US" dirty="0" smtClean="0">
                <a:latin typeface="等线"/>
              </a:rPr>
              <a:t>构</a:t>
            </a:r>
            <a:endParaRPr lang="en-US" altLang="zh-CN" dirty="0" smtClean="0">
              <a:latin typeface="等线"/>
            </a:endParaRPr>
          </a:p>
          <a:p>
            <a:pPr lvl="1"/>
            <a:r>
              <a:rPr lang="zh-CN" altLang="en-US" dirty="0">
                <a:latin typeface="等线"/>
              </a:rPr>
              <a:t>释放新申请的</a:t>
            </a:r>
            <a:r>
              <a:rPr lang="zh-CN" altLang="en-US" dirty="0" smtClean="0">
                <a:latin typeface="等线"/>
              </a:rPr>
              <a:t>空间</a:t>
            </a:r>
            <a:endParaRPr lang="en-US" altLang="zh-CN" dirty="0" smtClean="0">
              <a:latin typeface="等线"/>
            </a:endParaRPr>
          </a:p>
          <a:p>
            <a:pPr lvl="1"/>
            <a:r>
              <a:rPr lang="zh-CN" altLang="en-US" dirty="0" smtClean="0">
                <a:latin typeface="等线"/>
              </a:rPr>
              <a:t>（已经</a:t>
            </a:r>
            <a:r>
              <a:rPr lang="en-US" altLang="zh-CN" dirty="0" smtClean="0">
                <a:latin typeface="等线"/>
              </a:rPr>
              <a:t>move</a:t>
            </a:r>
            <a:r>
              <a:rPr lang="zh-CN" altLang="en-US" dirty="0" smtClean="0">
                <a:latin typeface="等线"/>
              </a:rPr>
              <a:t>进新空间的对象丢失）</a:t>
            </a:r>
            <a:endParaRPr lang="en-US" altLang="zh-CN" dirty="0" smtClean="0">
              <a:latin typeface="等线"/>
            </a:endParaRPr>
          </a:p>
          <a:p>
            <a:endParaRPr lang="en-US" altLang="zh-CN" dirty="0" smtClean="0">
              <a:latin typeface="等线"/>
            </a:endParaRPr>
          </a:p>
        </p:txBody>
      </p:sp>
    </p:spTree>
    <p:extLst>
      <p:ext uri="{BB962C8B-B14F-4D97-AF65-F5344CB8AC3E}">
        <p14:creationId xmlns:p14="http://schemas.microsoft.com/office/powerpoint/2010/main" val="11968859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a:t>
            </a:r>
            <a:r>
              <a:rPr lang="zh-CN" altLang="en-US" dirty="0" smtClean="0"/>
              <a:t>线性容器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效率</a:t>
            </a:r>
            <a:endParaRPr lang="en-US" altLang="zh-CN" dirty="0" smtClean="0">
              <a:latin typeface="等线"/>
            </a:endParaRPr>
          </a:p>
          <a:p>
            <a:pPr lvl="1"/>
            <a:r>
              <a:rPr lang="zh-CN" altLang="en-US" dirty="0" smtClean="0">
                <a:latin typeface="等线"/>
              </a:rPr>
              <a:t>比不支持</a:t>
            </a:r>
            <a:r>
              <a:rPr lang="en-US" altLang="zh-CN" dirty="0" smtClean="0">
                <a:latin typeface="等线"/>
              </a:rPr>
              <a:t>move</a:t>
            </a:r>
            <a:r>
              <a:rPr lang="zh-CN" altLang="en-US" dirty="0" smtClean="0">
                <a:latin typeface="等线"/>
              </a:rPr>
              <a:t>的版本相比如何？</a:t>
            </a:r>
            <a:endParaRPr lang="en-US" altLang="zh-CN" dirty="0" smtClean="0">
              <a:latin typeface="等线"/>
            </a:endParaRPr>
          </a:p>
        </p:txBody>
      </p:sp>
    </p:spTree>
    <p:extLst>
      <p:ext uri="{BB962C8B-B14F-4D97-AF65-F5344CB8AC3E}">
        <p14:creationId xmlns:p14="http://schemas.microsoft.com/office/powerpoint/2010/main" val="5688926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undo/redo</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latin typeface="等线"/>
              </a:rPr>
              <a:t>undo/redo</a:t>
            </a:r>
            <a:r>
              <a:rPr lang="zh-CN" altLang="en-US" dirty="0">
                <a:latin typeface="等线"/>
              </a:rPr>
              <a:t>需要提供</a:t>
            </a:r>
            <a:r>
              <a:rPr lang="zh-CN" altLang="en-US" dirty="0" smtClean="0">
                <a:latin typeface="等线"/>
              </a:rPr>
              <a:t>强错误保障（</a:t>
            </a:r>
            <a:r>
              <a:rPr lang="zh-CN" altLang="en-US" dirty="0">
                <a:latin typeface="等线"/>
              </a:rPr>
              <a:t>没成功的操作不应该影响现有状态）</a:t>
            </a:r>
            <a:endParaRPr lang="en-US" altLang="zh-CN" dirty="0">
              <a:latin typeface="等线"/>
            </a:endParaRPr>
          </a:p>
          <a:p>
            <a:r>
              <a:rPr lang="zh-CN" altLang="en-US" dirty="0" smtClean="0">
                <a:latin typeface="等线"/>
              </a:rPr>
              <a:t>最直接的想法是</a:t>
            </a:r>
            <a:endParaRPr lang="en-US" altLang="zh-CN" dirty="0" smtClean="0">
              <a:latin typeface="等线"/>
            </a:endParaRPr>
          </a:p>
          <a:p>
            <a:pPr lvl="1"/>
            <a:r>
              <a:rPr lang="zh-CN" altLang="en-US" dirty="0">
                <a:latin typeface="等线"/>
              </a:rPr>
              <a:t>所有</a:t>
            </a:r>
            <a:r>
              <a:rPr lang="zh-CN" altLang="en-US" dirty="0" smtClean="0">
                <a:latin typeface="等线"/>
              </a:rPr>
              <a:t>操作都需要可逆，正向操作如果可能出错那么逆操作不能出错</a:t>
            </a:r>
            <a:endParaRPr lang="en-US" altLang="zh-CN" dirty="0" smtClean="0">
              <a:latin typeface="等线"/>
            </a:endParaRPr>
          </a:p>
          <a:p>
            <a:r>
              <a:rPr lang="zh-CN" altLang="en-US" dirty="0" smtClean="0">
                <a:latin typeface="等线"/>
              </a:rPr>
              <a:t>这样的实现</a:t>
            </a:r>
            <a:r>
              <a:rPr lang="zh-CN" altLang="en-US" dirty="0">
                <a:latin typeface="等线"/>
              </a:rPr>
              <a:t>经常对原有设计是破坏性</a:t>
            </a:r>
            <a:r>
              <a:rPr lang="zh-CN" altLang="en-US" dirty="0" smtClean="0">
                <a:latin typeface="等线"/>
              </a:rPr>
              <a:t>的，需要</a:t>
            </a:r>
            <a:r>
              <a:rPr lang="zh-CN" altLang="en-US" dirty="0">
                <a:latin typeface="等线"/>
              </a:rPr>
              <a:t>被操作对象的所有操作都需要提供成对的正反</a:t>
            </a:r>
            <a:r>
              <a:rPr lang="zh-CN" altLang="en-US" dirty="0" smtClean="0">
                <a:latin typeface="等线"/>
              </a:rPr>
              <a:t>接口（或者提供接口以供编辑器实现正反向操作）</a:t>
            </a:r>
            <a:endParaRPr lang="en-US" altLang="zh-CN" dirty="0" smtClean="0">
              <a:latin typeface="等线"/>
            </a:endParaRPr>
          </a:p>
          <a:p>
            <a:pPr lvl="1"/>
            <a:r>
              <a:rPr lang="en-US" altLang="zh-CN" dirty="0" smtClean="0">
                <a:latin typeface="等线"/>
              </a:rPr>
              <a:t>Add(T</a:t>
            </a:r>
            <a:r>
              <a:rPr lang="en-US" altLang="zh-CN" dirty="0">
                <a:latin typeface="等线"/>
              </a:rPr>
              <a:t>&amp;&amp;) / Remove(</a:t>
            </a:r>
            <a:r>
              <a:rPr lang="en-US" altLang="zh-CN" dirty="0" err="1">
                <a:latin typeface="等线"/>
              </a:rPr>
              <a:t>int</a:t>
            </a:r>
            <a:r>
              <a:rPr lang="en-US" altLang="zh-CN" dirty="0">
                <a:latin typeface="等线"/>
              </a:rPr>
              <a:t> index</a:t>
            </a:r>
            <a:r>
              <a:rPr lang="en-US" altLang="zh-CN" dirty="0" smtClean="0">
                <a:latin typeface="等线"/>
              </a:rPr>
              <a:t>)</a:t>
            </a:r>
          </a:p>
          <a:p>
            <a:pPr lvl="2"/>
            <a:r>
              <a:rPr lang="zh-CN" altLang="en-US" dirty="0">
                <a:latin typeface="等线"/>
              </a:rPr>
              <a:t>但并不是所有的</a:t>
            </a:r>
            <a:r>
              <a:rPr lang="zh-CN" altLang="en-US" dirty="0" smtClean="0">
                <a:latin typeface="等线"/>
              </a:rPr>
              <a:t>操作都可以轻易地实现反向操作</a:t>
            </a:r>
            <a:endParaRPr lang="en-US" altLang="zh-CN" dirty="0">
              <a:latin typeface="等线"/>
            </a:endParaRPr>
          </a:p>
          <a:p>
            <a:pPr lvl="1"/>
            <a:r>
              <a:rPr lang="zh-CN" altLang="en-US" dirty="0">
                <a:latin typeface="等线"/>
              </a:rPr>
              <a:t>在</a:t>
            </a:r>
            <a:r>
              <a:rPr lang="en-US" altLang="zh-CN" dirty="0">
                <a:latin typeface="等线"/>
              </a:rPr>
              <a:t>undo/redo</a:t>
            </a:r>
            <a:r>
              <a:rPr lang="zh-CN" altLang="en-US" dirty="0">
                <a:latin typeface="等线"/>
              </a:rPr>
              <a:t>时就需要分别调用对应的接口，人工保证</a:t>
            </a:r>
            <a:r>
              <a:rPr lang="zh-CN" altLang="en-US" dirty="0" smtClean="0">
                <a:latin typeface="等线"/>
              </a:rPr>
              <a:t>匹配</a:t>
            </a:r>
            <a:endParaRPr lang="en-US" altLang="zh-CN" dirty="0" smtClean="0">
              <a:latin typeface="等线"/>
            </a:endParaRPr>
          </a:p>
          <a:p>
            <a:pPr lvl="2"/>
            <a:r>
              <a:rPr lang="zh-CN" altLang="en-US" dirty="0" smtClean="0">
                <a:latin typeface="等线"/>
              </a:rPr>
              <a:t>工作量</a:t>
            </a:r>
            <a:r>
              <a:rPr lang="en-US" altLang="zh-CN" dirty="0" smtClean="0">
                <a:latin typeface="等线"/>
              </a:rPr>
              <a:t>*2</a:t>
            </a:r>
            <a:endParaRPr lang="en-US" altLang="zh-CN" dirty="0">
              <a:latin typeface="等线"/>
            </a:endParaRPr>
          </a:p>
          <a:p>
            <a:endParaRPr lang="en-US" altLang="zh-CN" dirty="0" smtClean="0">
              <a:latin typeface="等线"/>
            </a:endParaRPr>
          </a:p>
        </p:txBody>
      </p:sp>
    </p:spTree>
    <p:extLst>
      <p:ext uri="{BB962C8B-B14F-4D97-AF65-F5344CB8AC3E}">
        <p14:creationId xmlns:p14="http://schemas.microsoft.com/office/powerpoint/2010/main" val="31898567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undo/redo</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smtClean="0">
                <a:latin typeface="等线"/>
              </a:rPr>
              <a:t>undo/redo</a:t>
            </a:r>
            <a:r>
              <a:rPr lang="zh-CN" altLang="en-US" dirty="0" smtClean="0">
                <a:latin typeface="等线"/>
              </a:rPr>
              <a:t>通常不会很在意效率，所以</a:t>
            </a:r>
            <a:r>
              <a:rPr lang="zh-CN" altLang="en-US" dirty="0">
                <a:latin typeface="等线"/>
              </a:rPr>
              <a:t>会</a:t>
            </a:r>
            <a:r>
              <a:rPr lang="zh-CN" altLang="en-US" dirty="0" smtClean="0">
                <a:latin typeface="等线"/>
              </a:rPr>
              <a:t>使用代价更高但方便的方法</a:t>
            </a:r>
            <a:endParaRPr lang="en-US" altLang="zh-CN" dirty="0" smtClean="0">
              <a:latin typeface="等线"/>
            </a:endParaRPr>
          </a:p>
          <a:p>
            <a:pPr lvl="1"/>
            <a:r>
              <a:rPr lang="zh-CN" altLang="en-US" dirty="0" smtClean="0">
                <a:latin typeface="等线"/>
              </a:rPr>
              <a:t>序列化变化前后的被操作对象，或者对象变化的部分</a:t>
            </a:r>
            <a:endParaRPr lang="en-US" altLang="zh-CN" dirty="0" smtClean="0">
              <a:latin typeface="等线"/>
            </a:endParaRPr>
          </a:p>
          <a:p>
            <a:pPr lvl="1"/>
            <a:r>
              <a:rPr lang="en-US" altLang="zh-CN" dirty="0" smtClean="0">
                <a:latin typeface="等线"/>
              </a:rPr>
              <a:t>undo/redo</a:t>
            </a:r>
            <a:r>
              <a:rPr lang="zh-CN" altLang="en-US" dirty="0" smtClean="0">
                <a:latin typeface="等线"/>
              </a:rPr>
              <a:t>时只需要反序列化对应的副本替代当前对象或其中变化的部分</a:t>
            </a:r>
            <a:endParaRPr lang="en-US" altLang="zh-CN" dirty="0">
              <a:latin typeface="等线"/>
            </a:endParaRPr>
          </a:p>
          <a:p>
            <a:pPr lvl="2"/>
            <a:r>
              <a:rPr lang="zh-CN" altLang="en-US" dirty="0" smtClean="0">
                <a:latin typeface="等线"/>
              </a:rPr>
              <a:t>工作量基本不变，</a:t>
            </a:r>
            <a:r>
              <a:rPr lang="en-US" altLang="zh-CN" dirty="0" smtClean="0">
                <a:latin typeface="等线"/>
              </a:rPr>
              <a:t>undo/redo</a:t>
            </a:r>
            <a:r>
              <a:rPr lang="zh-CN" altLang="en-US" dirty="0" smtClean="0">
                <a:latin typeface="等线"/>
              </a:rPr>
              <a:t>操作可能会很慢</a:t>
            </a:r>
            <a:endParaRPr lang="en-US" altLang="zh-CN" dirty="0" smtClean="0">
              <a:latin typeface="等线"/>
            </a:endParaRPr>
          </a:p>
        </p:txBody>
      </p:sp>
    </p:spTree>
    <p:extLst>
      <p:ext uri="{BB962C8B-B14F-4D97-AF65-F5344CB8AC3E}">
        <p14:creationId xmlns:p14="http://schemas.microsoft.com/office/powerpoint/2010/main" val="203756037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undo/redo</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等线"/>
              </a:rPr>
              <a:t>实现</a:t>
            </a:r>
            <a:r>
              <a:rPr lang="en-US" altLang="zh-CN" dirty="0">
                <a:latin typeface="等线"/>
              </a:rPr>
              <a:t>undo/redo</a:t>
            </a:r>
            <a:r>
              <a:rPr lang="zh-CN" altLang="en-US" dirty="0">
                <a:latin typeface="等线"/>
              </a:rPr>
              <a:t>的另一个问题是，</a:t>
            </a:r>
            <a:r>
              <a:rPr lang="en-US" altLang="zh-CN" dirty="0">
                <a:latin typeface="等线"/>
              </a:rPr>
              <a:t>undo</a:t>
            </a:r>
            <a:r>
              <a:rPr lang="zh-CN" altLang="en-US" dirty="0">
                <a:latin typeface="等线"/>
              </a:rPr>
              <a:t>对象中的资源什么时候释放</a:t>
            </a:r>
            <a:endParaRPr lang="en-US" altLang="zh-CN" dirty="0">
              <a:latin typeface="等线"/>
            </a:endParaRPr>
          </a:p>
          <a:p>
            <a:pPr lvl="1"/>
            <a:r>
              <a:rPr lang="zh-CN" altLang="en-US" dirty="0">
                <a:latin typeface="等线"/>
              </a:rPr>
              <a:t>所有会被</a:t>
            </a:r>
            <a:r>
              <a:rPr lang="en-US" altLang="zh-CN" dirty="0">
                <a:latin typeface="等线"/>
              </a:rPr>
              <a:t>undo/redo</a:t>
            </a:r>
            <a:r>
              <a:rPr lang="zh-CN" altLang="en-US" dirty="0">
                <a:latin typeface="等线"/>
              </a:rPr>
              <a:t>的参数都复制一份</a:t>
            </a:r>
            <a:endParaRPr lang="en-US" altLang="zh-CN" dirty="0">
              <a:latin typeface="等线"/>
            </a:endParaRPr>
          </a:p>
          <a:p>
            <a:pPr lvl="1"/>
            <a:r>
              <a:rPr lang="zh-CN" altLang="en-US" dirty="0">
                <a:latin typeface="等线"/>
              </a:rPr>
              <a:t>所有会被</a:t>
            </a:r>
            <a:r>
              <a:rPr lang="en-US" altLang="zh-CN" dirty="0">
                <a:latin typeface="等线"/>
              </a:rPr>
              <a:t>undo/redo</a:t>
            </a:r>
            <a:r>
              <a:rPr lang="zh-CN" altLang="en-US" dirty="0">
                <a:latin typeface="等线"/>
              </a:rPr>
              <a:t>的参数都是用引用</a:t>
            </a:r>
            <a:r>
              <a:rPr lang="zh-CN" altLang="en-US" dirty="0" smtClean="0">
                <a:latin typeface="等线"/>
              </a:rPr>
              <a:t>计数</a:t>
            </a:r>
            <a:endParaRPr lang="en-US" altLang="zh-CN" dirty="0" smtClean="0">
              <a:latin typeface="等线"/>
            </a:endParaRPr>
          </a:p>
          <a:p>
            <a:r>
              <a:rPr lang="zh-CN" altLang="en-US" dirty="0">
                <a:latin typeface="等线"/>
              </a:rPr>
              <a:t>用</a:t>
            </a:r>
            <a:r>
              <a:rPr lang="zh-CN" altLang="en-US" dirty="0" smtClean="0">
                <a:latin typeface="等线"/>
              </a:rPr>
              <a:t>序列化的方式实现基本上相当于都复制了一份（对其他资源的引用不是）</a:t>
            </a:r>
            <a:endParaRPr lang="en-US" altLang="zh-CN" dirty="0" smtClean="0">
              <a:latin typeface="等线"/>
            </a:endParaRPr>
          </a:p>
          <a:p>
            <a:r>
              <a:rPr lang="zh-CN" altLang="en-US" dirty="0" smtClean="0">
                <a:latin typeface="等线"/>
              </a:rPr>
              <a:t>直接人肉实现正反操作可以利用引用计数</a:t>
            </a:r>
            <a:endParaRPr lang="en-US" altLang="zh-CN" dirty="0">
              <a:latin typeface="等线"/>
            </a:endParaRPr>
          </a:p>
        </p:txBody>
      </p:sp>
    </p:spTree>
    <p:extLst>
      <p:ext uri="{BB962C8B-B14F-4D97-AF65-F5344CB8AC3E}">
        <p14:creationId xmlns:p14="http://schemas.microsoft.com/office/powerpoint/2010/main" val="38479522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undo/redo</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这两种方法都还有另一个问题没有解决</a:t>
            </a:r>
            <a:r>
              <a:rPr lang="en-US" altLang="zh-CN" dirty="0" smtClean="0">
                <a:latin typeface="等线"/>
              </a:rPr>
              <a:t>——</a:t>
            </a:r>
            <a:r>
              <a:rPr lang="zh-CN" altLang="en-US" dirty="0" smtClean="0">
                <a:latin typeface="等线"/>
              </a:rPr>
              <a:t>操作失败的时候，需要恢复到操作前的状态</a:t>
            </a:r>
            <a:endParaRPr lang="en-US" altLang="zh-CN" dirty="0" smtClean="0">
              <a:latin typeface="等线"/>
            </a:endParaRPr>
          </a:p>
          <a:p>
            <a:pPr lvl="1"/>
            <a:r>
              <a:rPr lang="zh-CN" altLang="en-US" dirty="0" smtClean="0">
                <a:latin typeface="等线"/>
              </a:rPr>
              <a:t>很像部分</a:t>
            </a:r>
            <a:r>
              <a:rPr lang="en-US" altLang="zh-CN" dirty="0" smtClean="0">
                <a:latin typeface="等线"/>
              </a:rPr>
              <a:t>undo</a:t>
            </a:r>
          </a:p>
          <a:p>
            <a:pPr lvl="1"/>
            <a:r>
              <a:rPr lang="en-US" altLang="zh-CN" dirty="0" smtClean="0">
                <a:latin typeface="等线"/>
              </a:rPr>
              <a:t>scope guard</a:t>
            </a:r>
            <a:r>
              <a:rPr lang="zh-CN" altLang="en-US" dirty="0" smtClean="0">
                <a:latin typeface="等线"/>
              </a:rPr>
              <a:t>可以做这件事情</a:t>
            </a:r>
            <a:endParaRPr lang="en-US" altLang="zh-CN" dirty="0" smtClean="0">
              <a:latin typeface="等线"/>
            </a:endParaRPr>
          </a:p>
          <a:p>
            <a:r>
              <a:rPr lang="zh-CN" altLang="en-US" dirty="0" smtClean="0">
                <a:latin typeface="等线"/>
              </a:rPr>
              <a:t>能不能把这种操作和</a:t>
            </a:r>
            <a:r>
              <a:rPr lang="en-US" altLang="zh-CN" dirty="0" smtClean="0">
                <a:latin typeface="等线"/>
              </a:rPr>
              <a:t>undo/redo</a:t>
            </a:r>
            <a:r>
              <a:rPr lang="zh-CN" altLang="en-US" dirty="0" smtClean="0">
                <a:latin typeface="等线"/>
              </a:rPr>
              <a:t>一起实现？</a:t>
            </a:r>
            <a:endParaRPr lang="en-US" altLang="zh-CN" dirty="0">
              <a:latin typeface="等线"/>
            </a:endParaRPr>
          </a:p>
        </p:txBody>
      </p:sp>
    </p:spTree>
    <p:extLst>
      <p:ext uri="{BB962C8B-B14F-4D97-AF65-F5344CB8AC3E}">
        <p14:creationId xmlns:p14="http://schemas.microsoft.com/office/powerpoint/2010/main" val="34789274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例子组 </a:t>
            </a:r>
            <a:r>
              <a:rPr lang="en-US" altLang="zh-CN" dirty="0" smtClean="0"/>
              <a:t>&gt; undo/redo</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另一种实现</a:t>
            </a:r>
            <a:r>
              <a:rPr lang="en-US" altLang="zh-CN" dirty="0" smtClean="0">
                <a:latin typeface="等线"/>
              </a:rPr>
              <a:t>undo/redo</a:t>
            </a:r>
            <a:r>
              <a:rPr lang="zh-CN" altLang="en-US" dirty="0" smtClean="0">
                <a:latin typeface="等线"/>
              </a:rPr>
              <a:t>的方式</a:t>
            </a:r>
            <a:endParaRPr lang="en-US" altLang="zh-CN" dirty="0" smtClean="0">
              <a:latin typeface="等线"/>
            </a:endParaRPr>
          </a:p>
          <a:p>
            <a:pPr lvl="1"/>
            <a:r>
              <a:rPr lang="zh-CN" altLang="en-US" dirty="0" smtClean="0">
                <a:latin typeface="等线"/>
              </a:rPr>
              <a:t>被操作对象的所有不需要每次都复制的成员，都用引用计数指针</a:t>
            </a:r>
            <a:endParaRPr lang="en-US" altLang="zh-CN" dirty="0" smtClean="0">
              <a:latin typeface="等线"/>
            </a:endParaRPr>
          </a:p>
          <a:p>
            <a:pPr lvl="1"/>
            <a:r>
              <a:rPr lang="zh-CN" altLang="en-US" dirty="0" smtClean="0">
                <a:latin typeface="等线"/>
              </a:rPr>
              <a:t>被操作对象的所有动作都放到另外的辅助工具中实现，被操作对象只提供</a:t>
            </a:r>
            <a:r>
              <a:rPr lang="en-US" altLang="zh-CN" dirty="0" smtClean="0">
                <a:latin typeface="等线"/>
              </a:rPr>
              <a:t>get/set</a:t>
            </a:r>
            <a:r>
              <a:rPr lang="zh-CN" altLang="en-US" dirty="0" smtClean="0">
                <a:latin typeface="等线"/>
              </a:rPr>
              <a:t>函数</a:t>
            </a:r>
            <a:endParaRPr lang="en-US" altLang="zh-CN" dirty="0" smtClean="0">
              <a:latin typeface="等线"/>
            </a:endParaRPr>
          </a:p>
          <a:p>
            <a:pPr lvl="1"/>
            <a:r>
              <a:rPr lang="zh-CN" altLang="en-US" dirty="0" smtClean="0">
                <a:latin typeface="等线"/>
              </a:rPr>
              <a:t>辅助工具不直接修改对象，只生成修改后的浅复制副本</a:t>
            </a:r>
            <a:endParaRPr lang="en-US" altLang="zh-CN" dirty="0" smtClean="0">
              <a:latin typeface="等线"/>
            </a:endParaRPr>
          </a:p>
          <a:p>
            <a:pPr lvl="1"/>
            <a:r>
              <a:rPr lang="zh-CN" altLang="en-US" dirty="0">
                <a:latin typeface="等线"/>
              </a:rPr>
              <a:t>当所有</a:t>
            </a:r>
            <a:r>
              <a:rPr lang="zh-CN" altLang="en-US" dirty="0" smtClean="0">
                <a:latin typeface="等线"/>
              </a:rPr>
              <a:t>的操作成功后，把生成的副本和原始版本给</a:t>
            </a:r>
            <a:r>
              <a:rPr lang="en-US" altLang="zh-CN" dirty="0" smtClean="0">
                <a:latin typeface="等线"/>
              </a:rPr>
              <a:t>undo</a:t>
            </a:r>
            <a:r>
              <a:rPr lang="zh-CN" altLang="en-US" dirty="0" smtClean="0">
                <a:latin typeface="等线"/>
              </a:rPr>
              <a:t>对象</a:t>
            </a:r>
            <a:endParaRPr lang="en-US" altLang="zh-CN" dirty="0" smtClean="0">
              <a:latin typeface="等线"/>
            </a:endParaRPr>
          </a:p>
          <a:p>
            <a:pPr lvl="1"/>
            <a:r>
              <a:rPr lang="en-US" altLang="zh-CN" dirty="0" smtClean="0">
                <a:latin typeface="等线"/>
              </a:rPr>
              <a:t>undo</a:t>
            </a:r>
            <a:r>
              <a:rPr lang="zh-CN" altLang="en-US" dirty="0" smtClean="0">
                <a:latin typeface="等线"/>
              </a:rPr>
              <a:t>对象只是简单的交换新副本和原始版本</a:t>
            </a:r>
            <a:endParaRPr lang="en-US" altLang="zh-CN" dirty="0" smtClean="0">
              <a:latin typeface="等线"/>
            </a:endParaRPr>
          </a:p>
          <a:p>
            <a:pPr lvl="1"/>
            <a:r>
              <a:rPr lang="zh-CN" altLang="en-US" dirty="0" smtClean="0">
                <a:latin typeface="等线"/>
              </a:rPr>
              <a:t>使用</a:t>
            </a:r>
            <a:r>
              <a:rPr lang="en-US" altLang="zh-CN" dirty="0" smtClean="0">
                <a:latin typeface="等线"/>
              </a:rPr>
              <a:t>redo</a:t>
            </a:r>
            <a:r>
              <a:rPr lang="zh-CN" altLang="en-US" dirty="0" smtClean="0">
                <a:latin typeface="等线"/>
              </a:rPr>
              <a:t>使操作生效</a:t>
            </a:r>
            <a:endParaRPr lang="en-US" altLang="zh-CN" dirty="0" smtClean="0">
              <a:latin typeface="等线"/>
            </a:endParaRPr>
          </a:p>
          <a:p>
            <a:r>
              <a:rPr lang="zh-CN" altLang="en-US" dirty="0" smtClean="0">
                <a:latin typeface="等线"/>
              </a:rPr>
              <a:t>具体看例子代码</a:t>
            </a:r>
            <a:endParaRPr lang="en-US" altLang="zh-CN" dirty="0">
              <a:latin typeface="等线"/>
            </a:endParaRPr>
          </a:p>
        </p:txBody>
      </p:sp>
    </p:spTree>
    <p:extLst>
      <p:ext uri="{BB962C8B-B14F-4D97-AF65-F5344CB8AC3E}">
        <p14:creationId xmlns:p14="http://schemas.microsoft.com/office/powerpoint/2010/main" val="4066021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t>类型安全</a:t>
            </a:r>
            <a:endParaRPr lang="en-US" altLang="zh-CN" dirty="0"/>
          </a:p>
          <a:p>
            <a:pPr lvl="1"/>
            <a:r>
              <a:rPr lang="zh-CN" altLang="en-US" dirty="0"/>
              <a:t>边界安全</a:t>
            </a:r>
            <a:endParaRPr lang="en-US" altLang="zh-CN" dirty="0"/>
          </a:p>
          <a:p>
            <a:pPr lvl="1"/>
            <a:r>
              <a:rPr lang="zh-CN" altLang="en-US">
                <a:latin typeface="等线" charset="0"/>
                <a:ea typeface="等线" charset="0"/>
              </a:rPr>
              <a:t>生命周期</a:t>
            </a:r>
            <a:r>
              <a:rPr lang="zh-CN" altLang="en-US"/>
              <a:t>安全</a:t>
            </a:r>
            <a:endParaRPr lang="en-US" altLang="zh-CN" dirty="0"/>
          </a:p>
          <a:p>
            <a:pPr lvl="1"/>
            <a:r>
              <a:rPr lang="zh-CN" altLang="en-US" dirty="0"/>
              <a:t>异常安全</a:t>
            </a:r>
            <a:endParaRPr lang="en-US" altLang="zh-CN" dirty="0"/>
          </a:p>
          <a:p>
            <a:pPr lvl="1"/>
            <a:r>
              <a:rPr lang="zh-CN" altLang="en-US" dirty="0"/>
              <a:t>例子</a:t>
            </a:r>
            <a:endParaRPr lang="en-US" altLang="zh-CN" dirty="0"/>
          </a:p>
          <a:p>
            <a:r>
              <a:rPr lang="zh-CN" altLang="en-US" dirty="0"/>
              <a:t>效率</a:t>
            </a:r>
            <a:endParaRPr lang="en-US" altLang="zh-CN" dirty="0"/>
          </a:p>
          <a:p>
            <a:pPr lvl="1"/>
            <a:r>
              <a:rPr lang="en-US" altLang="zh-CN" dirty="0">
                <a:solidFill>
                  <a:schemeClr val="accent1">
                    <a:lumMod val="40000"/>
                    <a:lumOff val="60000"/>
                  </a:schemeClr>
                </a:solidFill>
              </a:rPr>
              <a:t>cache</a:t>
            </a:r>
            <a:r>
              <a:rPr lang="zh-CN" altLang="en-US" dirty="0">
                <a:solidFill>
                  <a:schemeClr val="accent1">
                    <a:lumMod val="40000"/>
                    <a:lumOff val="60000"/>
                  </a:schemeClr>
                </a:solidFill>
              </a:rPr>
              <a:t>友好</a:t>
            </a:r>
            <a:endParaRPr lang="en-US" altLang="zh-CN" dirty="0">
              <a:solidFill>
                <a:schemeClr val="accent1">
                  <a:lumMod val="40000"/>
                  <a:lumOff val="60000"/>
                </a:schemeClr>
              </a:solidFill>
            </a:endParaRPr>
          </a:p>
          <a:p>
            <a:pPr lvl="1"/>
            <a:r>
              <a:rPr lang="zh-CN" altLang="en-US" dirty="0">
                <a:solidFill>
                  <a:schemeClr val="accent1">
                    <a:lumMod val="40000"/>
                    <a:lumOff val="60000"/>
                  </a:schemeClr>
                </a:solidFill>
              </a:rPr>
              <a:t>例子</a:t>
            </a:r>
            <a:endParaRPr lang="en-US" altLang="zh-CN" dirty="0">
              <a:solidFill>
                <a:schemeClr val="accent1">
                  <a:lumMod val="40000"/>
                  <a:lumOff val="60000"/>
                </a:schemeClr>
              </a:solidFill>
            </a:endParaRPr>
          </a:p>
        </p:txBody>
      </p:sp>
    </p:spTree>
    <p:extLst>
      <p:ext uri="{BB962C8B-B14F-4D97-AF65-F5344CB8AC3E}">
        <p14:creationId xmlns:p14="http://schemas.microsoft.com/office/powerpoint/2010/main" val="148021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类型转换写起来太麻烦，写个函数吧</a:t>
            </a:r>
            <a:endParaRPr lang="en-US" altLang="zh-CN" dirty="0"/>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template &lt;</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typename</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T&gt;</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auto move(T&amp;&amp; v) {</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	return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static_cast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remove_reference_t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&lt;T&gt;&amp;&amp;&gt;(v))</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p>
          <a:p>
            <a:r>
              <a:rPr lang="zh-CN" altLang="en-US" dirty="0">
                <a:solidFill>
                  <a:prstClr val="white"/>
                </a:solidFill>
              </a:rPr>
              <a:t>标准库里有这个</a:t>
            </a:r>
            <a:r>
              <a:rPr lang="en-US" altLang="zh-CN" sz="2000" dirty="0">
                <a:solidFill>
                  <a:schemeClr val="accent3">
                    <a:lumMod val="60000"/>
                    <a:lumOff val="40000"/>
                  </a:schemeClr>
                </a:solidFill>
                <a:latin typeface="Consolas" panose="020B0609020204030204" pitchFamily="49" charset="0"/>
                <a:cs typeface="Consolas" panose="020B0609020204030204" pitchFamily="49" charset="0"/>
              </a:rPr>
              <a:t>move</a:t>
            </a:r>
            <a:r>
              <a:rPr lang="zh-CN" altLang="en-US" dirty="0">
                <a:solidFill>
                  <a:prstClr val="white"/>
                </a:solidFill>
              </a:rPr>
              <a:t>函数（比这个复杂点）</a:t>
            </a:r>
            <a:endParaRPr lang="en-US" altLang="zh-CN" dirty="0">
              <a:solidFill>
                <a:prstClr val="white"/>
              </a:solidFill>
            </a:endParaRPr>
          </a:p>
        </p:txBody>
      </p:sp>
    </p:spTree>
    <p:extLst>
      <p:ext uri="{BB962C8B-B14F-4D97-AF65-F5344CB8AC3E}">
        <p14:creationId xmlns:p14="http://schemas.microsoft.com/office/powerpoint/2010/main" val="184369637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en-US" altLang="zh-CN" dirty="0" smtClean="0"/>
              <a:t>cache</a:t>
            </a:r>
            <a:r>
              <a:rPr lang="zh-CN" altLang="en-US" dirty="0" smtClean="0"/>
              <a:t>友好</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常识：</a:t>
            </a:r>
            <a:r>
              <a:rPr lang="en-US" altLang="zh-CN" dirty="0" smtClean="0">
                <a:latin typeface="等线"/>
              </a:rPr>
              <a:t>cache</a:t>
            </a:r>
            <a:r>
              <a:rPr lang="zh-CN" altLang="en-US" dirty="0" smtClean="0">
                <a:latin typeface="等线"/>
              </a:rPr>
              <a:t>比内存快得</a:t>
            </a:r>
            <a:r>
              <a:rPr lang="zh-Hans-CN" altLang="en-US" dirty="0" smtClean="0">
                <a:latin typeface="等线"/>
              </a:rPr>
              <a:t>多</a:t>
            </a:r>
            <a:endParaRPr lang="en-US" altLang="zh-CN" dirty="0" smtClean="0">
              <a:latin typeface="等线"/>
            </a:endParaRPr>
          </a:p>
          <a:p>
            <a:r>
              <a:rPr lang="zh-CN" altLang="en-US" dirty="0">
                <a:latin typeface="等线"/>
              </a:rPr>
              <a:t>数据的</a:t>
            </a:r>
            <a:r>
              <a:rPr lang="zh-CN" altLang="en-US" dirty="0" smtClean="0">
                <a:latin typeface="等线"/>
              </a:rPr>
              <a:t>排列会显著的影响运行速度</a:t>
            </a:r>
            <a:endParaRPr lang="en-US" altLang="zh-CN" dirty="0" smtClean="0">
              <a:latin typeface="等线"/>
            </a:endParaRPr>
          </a:p>
          <a:p>
            <a:r>
              <a:rPr lang="zh-CN" altLang="en-US" dirty="0" smtClean="0">
                <a:latin typeface="等线"/>
              </a:rPr>
              <a:t>在算法确定的情况下，优先</a:t>
            </a:r>
            <a:r>
              <a:rPr lang="zh-CN" altLang="en-US" dirty="0" smtClean="0">
                <a:latin typeface="等线"/>
              </a:rPr>
              <a:t>考虑数据的使用模式，设计对应的内存</a:t>
            </a:r>
            <a:r>
              <a:rPr lang="zh-CN" altLang="en-US" dirty="0" smtClean="0">
                <a:latin typeface="等线"/>
              </a:rPr>
              <a:t>布局，</a:t>
            </a:r>
            <a:r>
              <a:rPr lang="zh-CN" altLang="en-US" dirty="0" smtClean="0">
                <a:latin typeface="等线"/>
              </a:rPr>
              <a:t>然后</a:t>
            </a:r>
            <a:r>
              <a:rPr lang="zh-CN" altLang="en-US" dirty="0" smtClean="0">
                <a:latin typeface="等线"/>
              </a:rPr>
              <a:t>设计对应的可以紧密的对数据进行处理的流程</a:t>
            </a:r>
            <a:endParaRPr lang="en-US" altLang="zh-CN" dirty="0" smtClean="0">
              <a:latin typeface="等线"/>
            </a:endParaRPr>
          </a:p>
          <a:p>
            <a:endParaRPr lang="en-US" altLang="zh-CN" dirty="0" smtClean="0">
              <a:latin typeface="等线"/>
            </a:endParaRPr>
          </a:p>
          <a:p>
            <a:r>
              <a:rPr lang="zh-CN" altLang="en-US" dirty="0" smtClean="0">
                <a:latin typeface="等线"/>
              </a:rPr>
              <a:t>面向数据设计（</a:t>
            </a:r>
            <a:r>
              <a:rPr lang="en-US" altLang="zh-CN" dirty="0" smtClean="0">
                <a:latin typeface="等线"/>
              </a:rPr>
              <a:t>Data Oriented Design</a:t>
            </a:r>
            <a:r>
              <a:rPr lang="zh-CN" altLang="en-US" dirty="0" smtClean="0">
                <a:latin typeface="等线"/>
              </a:rPr>
              <a:t>）</a:t>
            </a:r>
            <a:endParaRPr lang="en-US" altLang="zh-CN" dirty="0" smtClean="0">
              <a:latin typeface="等线"/>
            </a:endParaRPr>
          </a:p>
          <a:p>
            <a:pPr lvl="1"/>
            <a:r>
              <a:rPr lang="zh-CN" altLang="en-US" dirty="0">
                <a:latin typeface="等线"/>
              </a:rPr>
              <a:t>数据的转换流水线</a:t>
            </a:r>
            <a:endParaRPr lang="en-US" altLang="zh-CN" dirty="0">
              <a:latin typeface="等线"/>
            </a:endParaRPr>
          </a:p>
          <a:p>
            <a:pPr lvl="1"/>
            <a:r>
              <a:rPr lang="zh-CN" altLang="en-US" dirty="0">
                <a:latin typeface="等线"/>
              </a:rPr>
              <a:t>失去了面向对象的自然</a:t>
            </a:r>
            <a:r>
              <a:rPr lang="zh-CN" altLang="en-US" dirty="0" smtClean="0">
                <a:latin typeface="等线"/>
              </a:rPr>
              <a:t>抽象</a:t>
            </a:r>
            <a:endParaRPr lang="en-US" altLang="zh-CN" dirty="0" smtClean="0">
              <a:latin typeface="等线"/>
            </a:endParaRPr>
          </a:p>
        </p:txBody>
      </p:sp>
    </p:spTree>
    <p:extLst>
      <p:ext uri="{BB962C8B-B14F-4D97-AF65-F5344CB8AC3E}">
        <p14:creationId xmlns:p14="http://schemas.microsoft.com/office/powerpoint/2010/main" val="1726813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en-US" altLang="zh-CN" dirty="0" smtClean="0"/>
              <a:t>cache</a:t>
            </a:r>
            <a:r>
              <a:rPr lang="zh-CN" altLang="en-US" dirty="0" smtClean="0"/>
              <a:t>友好</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err="1" smtClean="0">
                <a:latin typeface="等线"/>
              </a:rPr>
              <a:t>SoA</a:t>
            </a:r>
            <a:r>
              <a:rPr lang="zh-CN" altLang="en-US" dirty="0">
                <a:latin typeface="等线"/>
              </a:rPr>
              <a:t>和</a:t>
            </a:r>
            <a:r>
              <a:rPr lang="en-US" altLang="zh-CN" dirty="0" err="1">
                <a:latin typeface="等线"/>
              </a:rPr>
              <a:t>AoS</a:t>
            </a:r>
            <a:r>
              <a:rPr lang="zh-CN" altLang="en-US" dirty="0">
                <a:latin typeface="等线"/>
              </a:rPr>
              <a:t>（</a:t>
            </a:r>
            <a:r>
              <a:rPr lang="en-US" altLang="zh-CN" dirty="0">
                <a:latin typeface="等线"/>
              </a:rPr>
              <a:t>Structure of Arrays, Array of Structures</a:t>
            </a:r>
            <a:r>
              <a:rPr lang="zh-CN" altLang="en-US" dirty="0" smtClean="0">
                <a:latin typeface="等线"/>
              </a:rPr>
              <a:t>）</a:t>
            </a:r>
            <a:endParaRPr lang="en-US" altLang="zh-CN" dirty="0" smtClean="0">
              <a:latin typeface="等线"/>
            </a:endParaRPr>
          </a:p>
          <a:p>
            <a:pPr lvl="1"/>
            <a:r>
              <a:rPr lang="en-US" altLang="zh-CN" dirty="0" smtClean="0">
                <a:latin typeface="等线"/>
              </a:rPr>
              <a:t>vertex buffer</a:t>
            </a:r>
          </a:p>
          <a:p>
            <a:pPr lvl="1"/>
            <a:r>
              <a:rPr lang="en-US" altLang="zh-CN" dirty="0" smtClean="0">
                <a:latin typeface="等线"/>
              </a:rPr>
              <a:t>animation clip</a:t>
            </a:r>
            <a:r>
              <a:rPr lang="zh-CN" altLang="en-US" dirty="0" smtClean="0">
                <a:latin typeface="等线"/>
              </a:rPr>
              <a:t>采样</a:t>
            </a:r>
            <a:endParaRPr lang="en-US" altLang="zh-CN" dirty="0">
              <a:latin typeface="等线"/>
            </a:endParaRPr>
          </a:p>
          <a:p>
            <a:endParaRPr lang="en-US" altLang="zh-CN" dirty="0" smtClean="0">
              <a:latin typeface="等线"/>
            </a:endParaRPr>
          </a:p>
          <a:p>
            <a:r>
              <a:rPr lang="zh-Hans-CN" altLang="en-US" dirty="0" smtClean="0">
                <a:latin typeface="等线"/>
              </a:rPr>
              <a:t>分支</a:t>
            </a:r>
            <a:r>
              <a:rPr lang="zh-Hans-CN" altLang="en-US" dirty="0">
                <a:latin typeface="等线"/>
              </a:rPr>
              <a:t>型数据结构</a:t>
            </a:r>
            <a:r>
              <a:rPr lang="zh-Hans-CN" altLang="en-US" dirty="0" smtClean="0">
                <a:latin typeface="等线"/>
              </a:rPr>
              <a:t>避免</a:t>
            </a:r>
            <a:endParaRPr lang="en-US" altLang="zh-CN" dirty="0" smtClean="0">
              <a:latin typeface="等线"/>
            </a:endParaRPr>
          </a:p>
          <a:p>
            <a:pPr lvl="1"/>
            <a:r>
              <a:rPr lang="zh-CN" altLang="en-US" dirty="0" smtClean="0">
                <a:latin typeface="等线"/>
              </a:rPr>
              <a:t>视锥剔除</a:t>
            </a:r>
            <a:r>
              <a:rPr lang="en-US" altLang="zh-CN" dirty="0" smtClean="0">
                <a:latin typeface="等线"/>
              </a:rPr>
              <a:t>——Frostbite</a:t>
            </a:r>
          </a:p>
          <a:p>
            <a:pPr lvl="1"/>
            <a:r>
              <a:rPr lang="en-US" altLang="zh-CN" dirty="0" err="1" smtClean="0">
                <a:latin typeface="等线"/>
              </a:rPr>
              <a:t>clipmap</a:t>
            </a:r>
            <a:r>
              <a:rPr lang="en-US" altLang="zh-CN" dirty="0" smtClean="0">
                <a:latin typeface="等线"/>
              </a:rPr>
              <a:t>——</a:t>
            </a:r>
            <a:r>
              <a:rPr lang="en-US" altLang="zh-CN" dirty="0">
                <a:latin typeface="等线"/>
              </a:rPr>
              <a:t>VXGI</a:t>
            </a:r>
          </a:p>
          <a:p>
            <a:endParaRPr lang="en-US" altLang="zh-CN" dirty="0">
              <a:latin typeface="等线"/>
            </a:endParaRPr>
          </a:p>
        </p:txBody>
      </p:sp>
    </p:spTree>
    <p:extLst>
      <p:ext uri="{BB962C8B-B14F-4D97-AF65-F5344CB8AC3E}">
        <p14:creationId xmlns:p14="http://schemas.microsoft.com/office/powerpoint/2010/main" val="3596671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en-US" altLang="zh-CN" dirty="0" smtClean="0"/>
              <a:t>cache</a:t>
            </a:r>
            <a:r>
              <a:rPr lang="zh-CN" altLang="en-US" dirty="0" smtClean="0"/>
              <a:t>友好</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分层抽象</a:t>
            </a:r>
            <a:endParaRPr lang="en-US" altLang="zh-CN" dirty="0" smtClean="0">
              <a:latin typeface="等线"/>
            </a:endParaRPr>
          </a:p>
          <a:p>
            <a:pPr lvl="1"/>
            <a:r>
              <a:rPr lang="zh-CN" altLang="en-US" dirty="0">
                <a:latin typeface="等线"/>
              </a:rPr>
              <a:t>需要效率</a:t>
            </a:r>
            <a:r>
              <a:rPr lang="zh-CN" altLang="en-US" dirty="0" smtClean="0">
                <a:latin typeface="等线"/>
              </a:rPr>
              <a:t>的底层做面向数据的设计</a:t>
            </a:r>
            <a:endParaRPr lang="en-US" altLang="zh-CN" dirty="0" smtClean="0">
              <a:latin typeface="等线"/>
            </a:endParaRPr>
          </a:p>
          <a:p>
            <a:pPr lvl="1"/>
            <a:r>
              <a:rPr lang="zh-CN" altLang="en-US" dirty="0">
                <a:latin typeface="等线"/>
              </a:rPr>
              <a:t>需要方便</a:t>
            </a:r>
            <a:r>
              <a:rPr lang="zh-CN" altLang="en-US" dirty="0" smtClean="0">
                <a:latin typeface="等线"/>
              </a:rPr>
              <a:t>的高层做面向对象的接口，映射到底层的数据中</a:t>
            </a:r>
            <a:endParaRPr lang="en-US" altLang="zh-CN" dirty="0" smtClean="0">
              <a:latin typeface="等线"/>
            </a:endParaRPr>
          </a:p>
          <a:p>
            <a:pPr lvl="1"/>
            <a:endParaRPr lang="en-US" altLang="zh-CN" dirty="0">
              <a:latin typeface="等线"/>
            </a:endParaRPr>
          </a:p>
          <a:p>
            <a:r>
              <a:rPr lang="zh-CN" altLang="en-US" dirty="0">
                <a:latin typeface="等线"/>
              </a:rPr>
              <a:t>典型的反例：</a:t>
            </a:r>
            <a:r>
              <a:rPr lang="en-US" altLang="zh-CN" dirty="0" smtClean="0">
                <a:latin typeface="等线"/>
              </a:rPr>
              <a:t>Ogre 1.x</a:t>
            </a:r>
            <a:r>
              <a:rPr lang="zh-CN" altLang="en-US" dirty="0" smtClean="0">
                <a:latin typeface="等线"/>
              </a:rPr>
              <a:t>（</a:t>
            </a:r>
            <a:r>
              <a:rPr lang="en-US" altLang="zh-CN" dirty="0" smtClean="0">
                <a:latin typeface="等线"/>
              </a:rPr>
              <a:t>uniformly </a:t>
            </a:r>
            <a:r>
              <a:rPr lang="en-US" altLang="zh-CN" dirty="0">
                <a:latin typeface="等线"/>
              </a:rPr>
              <a:t>slow</a:t>
            </a:r>
            <a:r>
              <a:rPr lang="zh-CN" altLang="en-US" dirty="0" smtClean="0">
                <a:latin typeface="等线"/>
              </a:rPr>
              <a:t>）</a:t>
            </a:r>
            <a:endParaRPr lang="en-US" altLang="zh-CN" dirty="0" smtClean="0">
              <a:latin typeface="等线"/>
            </a:endParaRPr>
          </a:p>
        </p:txBody>
      </p:sp>
    </p:spTree>
    <p:extLst>
      <p:ext uri="{BB962C8B-B14F-4D97-AF65-F5344CB8AC3E}">
        <p14:creationId xmlns:p14="http://schemas.microsoft.com/office/powerpoint/2010/main" val="7368915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en-US" altLang="zh-CN" dirty="0"/>
              <a:t>SIMD</a:t>
            </a:r>
            <a:r>
              <a:rPr lang="zh-CN" altLang="en-US" dirty="0" smtClean="0"/>
              <a:t>指令友好</a:t>
            </a:r>
            <a:r>
              <a:rPr lang="zh-CN" altLang="en-US" dirty="0"/>
              <a:t>（我是隐藏奖励）</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Hans-CN" altLang="en-US" dirty="0" smtClean="0">
                <a:latin typeface="等线"/>
              </a:rPr>
              <a:t>内存</a:t>
            </a:r>
            <a:r>
              <a:rPr lang="zh-Hans-CN" altLang="en-US" dirty="0">
                <a:latin typeface="等线"/>
              </a:rPr>
              <a:t>对齐</a:t>
            </a:r>
            <a:r>
              <a:rPr lang="zh-CN" altLang="en-US" dirty="0" smtClean="0">
                <a:latin typeface="等线"/>
              </a:rPr>
              <a:t>，</a:t>
            </a:r>
            <a:r>
              <a:rPr lang="zh-Hans-CN" altLang="en-US" dirty="0" smtClean="0">
                <a:latin typeface="等线"/>
              </a:rPr>
              <a:t>内存分配</a:t>
            </a:r>
            <a:endParaRPr lang="en-US" altLang="zh-CN" dirty="0" smtClean="0">
              <a:latin typeface="等线"/>
            </a:endParaRPr>
          </a:p>
          <a:p>
            <a:pPr lvl="1"/>
            <a:r>
              <a:rPr lang="zh-CN" altLang="en-US" dirty="0" smtClean="0">
                <a:latin typeface="等线"/>
              </a:rPr>
              <a:t>小心堆上申请的内存</a:t>
            </a:r>
            <a:endParaRPr lang="en-US" altLang="zh-CN" dirty="0" smtClean="0">
              <a:latin typeface="等线"/>
            </a:endParaRPr>
          </a:p>
          <a:p>
            <a:pPr lvl="1"/>
            <a:r>
              <a:rPr lang="zh-CN" altLang="en-US" dirty="0" smtClean="0">
                <a:latin typeface="等线"/>
              </a:rPr>
              <a:t>注意前置标记型的内存分配器</a:t>
            </a:r>
            <a:endParaRPr lang="en-US" altLang="zh-CN" dirty="0" smtClean="0">
              <a:latin typeface="等线"/>
            </a:endParaRPr>
          </a:p>
          <a:p>
            <a:r>
              <a:rPr lang="zh-CN" altLang="en-US" dirty="0">
                <a:latin typeface="等线"/>
              </a:rPr>
              <a:t>只要有一个，就会有</a:t>
            </a:r>
            <a:r>
              <a:rPr lang="zh-CN" altLang="en-US" dirty="0" smtClean="0">
                <a:latin typeface="等线"/>
              </a:rPr>
              <a:t>很多</a:t>
            </a:r>
            <a:endParaRPr lang="en-US" altLang="zh-CN" dirty="0" smtClean="0">
              <a:latin typeface="等线"/>
            </a:endParaRPr>
          </a:p>
          <a:p>
            <a:pPr lvl="1"/>
            <a:r>
              <a:rPr lang="zh-CN" altLang="en-US" dirty="0">
                <a:latin typeface="等线"/>
              </a:rPr>
              <a:t>避免一</a:t>
            </a:r>
            <a:r>
              <a:rPr lang="zh-CN" altLang="en-US" dirty="0" smtClean="0">
                <a:latin typeface="等线"/>
              </a:rPr>
              <a:t>次输入一个</a:t>
            </a:r>
            <a:r>
              <a:rPr lang="en-US" altLang="zh-CN" dirty="0" smtClean="0">
                <a:latin typeface="等线"/>
              </a:rPr>
              <a:t>float</a:t>
            </a:r>
            <a:r>
              <a:rPr lang="zh-CN" altLang="en-US" dirty="0" smtClean="0">
                <a:latin typeface="等线"/>
              </a:rPr>
              <a:t>输出一个</a:t>
            </a:r>
            <a:r>
              <a:rPr lang="en-US" altLang="zh-CN" dirty="0" smtClean="0">
                <a:latin typeface="等线"/>
              </a:rPr>
              <a:t>float</a:t>
            </a:r>
            <a:endParaRPr lang="en-US" altLang="zh-CN" dirty="0">
              <a:latin typeface="等线"/>
            </a:endParaRPr>
          </a:p>
          <a:p>
            <a:endParaRPr lang="en-US" altLang="zh-CN" dirty="0" smtClean="0">
              <a:latin typeface="等线"/>
            </a:endParaRPr>
          </a:p>
        </p:txBody>
      </p:sp>
    </p:spTree>
    <p:extLst>
      <p:ext uri="{BB962C8B-B14F-4D97-AF65-F5344CB8AC3E}">
        <p14:creationId xmlns:p14="http://schemas.microsoft.com/office/powerpoint/2010/main" val="26898108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避免不必要的工作（</a:t>
            </a:r>
            <a:r>
              <a:rPr lang="zh-CN" altLang="en-US" dirty="0" smtClean="0"/>
              <a:t>我也是</a:t>
            </a:r>
            <a:r>
              <a:rPr lang="zh-CN" altLang="en-US" dirty="0" smtClean="0"/>
              <a:t>隐藏奖励）</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大体思路上没什么可说的</a:t>
            </a:r>
            <a:endParaRPr lang="en-US" altLang="zh-CN" dirty="0" smtClean="0">
              <a:latin typeface="等线"/>
            </a:endParaRPr>
          </a:p>
          <a:p>
            <a:r>
              <a:rPr lang="zh-CN" altLang="en-US" dirty="0" smtClean="0">
                <a:latin typeface="等线"/>
              </a:rPr>
              <a:t>使用语义类型可以避免很多不必要的检查</a:t>
            </a:r>
            <a:endParaRPr lang="en-US" altLang="zh-CN" dirty="0" smtClean="0">
              <a:latin typeface="等线"/>
            </a:endParaRPr>
          </a:p>
          <a:p>
            <a:pPr lvl="1"/>
            <a:r>
              <a:rPr lang="zh-CN" altLang="en-US" dirty="0" smtClean="0">
                <a:latin typeface="等线"/>
              </a:rPr>
              <a:t>参数是否为空</a:t>
            </a:r>
            <a:endParaRPr lang="en-US" altLang="zh-CN" dirty="0" smtClean="0">
              <a:latin typeface="等线"/>
            </a:endParaRPr>
          </a:p>
          <a:p>
            <a:pPr lvl="1"/>
            <a:r>
              <a:rPr lang="zh-CN" altLang="en-US" dirty="0" smtClean="0">
                <a:latin typeface="等线"/>
              </a:rPr>
              <a:t>向量是否为单位向量</a:t>
            </a:r>
            <a:endParaRPr lang="en-US" altLang="zh-CN" dirty="0" smtClean="0">
              <a:latin typeface="等线"/>
            </a:endParaRPr>
          </a:p>
          <a:p>
            <a:pPr lvl="1"/>
            <a:r>
              <a:rPr lang="zh-CN" altLang="en-US" dirty="0" smtClean="0">
                <a:latin typeface="等线"/>
              </a:rPr>
              <a:t>避免二段构造</a:t>
            </a:r>
            <a:endParaRPr lang="en-US" altLang="zh-CN" dirty="0" smtClean="0">
              <a:latin typeface="等线"/>
            </a:endParaRPr>
          </a:p>
          <a:p>
            <a:r>
              <a:rPr lang="zh-CN" altLang="en-US" dirty="0" smtClean="0">
                <a:latin typeface="等线"/>
              </a:rPr>
              <a:t>不再举例</a:t>
            </a:r>
            <a:endParaRPr lang="zh-CN" altLang="EN-US" dirty="0">
              <a:latin typeface="等线"/>
            </a:endParaRPr>
          </a:p>
        </p:txBody>
      </p:sp>
    </p:spTree>
    <p:extLst>
      <p:ext uri="{BB962C8B-B14F-4D97-AF65-F5344CB8AC3E}">
        <p14:creationId xmlns:p14="http://schemas.microsoft.com/office/powerpoint/2010/main" val="157445054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a:t>
            </a:r>
            <a:r>
              <a:rPr lang="en-US" altLang="zh-CN" dirty="0"/>
              <a:t> &gt; </a:t>
            </a:r>
            <a:r>
              <a:rPr lang="zh-CN" altLang="en-US" dirty="0"/>
              <a:t>设计（</a:t>
            </a:r>
            <a:r>
              <a:rPr lang="zh-CN" altLang="en-US" dirty="0" smtClean="0"/>
              <a:t>我还是</a:t>
            </a:r>
            <a:r>
              <a:rPr lang="zh-CN" altLang="en-US" dirty="0"/>
              <a:t>隐藏奖励）</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方便会带来质变</a:t>
            </a:r>
            <a:endParaRPr lang="en-US" altLang="zh-CN" dirty="0" smtClean="0">
              <a:latin typeface="等线"/>
            </a:endParaRPr>
          </a:p>
          <a:p>
            <a:pPr lvl="1"/>
            <a:r>
              <a:rPr lang="zh-CN" altLang="en-US" dirty="0">
                <a:latin typeface="等线"/>
              </a:rPr>
              <a:t>最简单的</a:t>
            </a:r>
            <a:r>
              <a:rPr lang="zh-CN" altLang="en-US" dirty="0" smtClean="0">
                <a:latin typeface="等线"/>
              </a:rPr>
              <a:t>例子就是</a:t>
            </a:r>
            <a:r>
              <a:rPr lang="en-US" altLang="zh-CN" dirty="0" smtClean="0">
                <a:latin typeface="等线"/>
              </a:rPr>
              <a:t>C</a:t>
            </a:r>
            <a:r>
              <a:rPr lang="zh-CN" altLang="en-US" dirty="0" smtClean="0">
                <a:latin typeface="等线"/>
              </a:rPr>
              <a:t>中的</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qsort</a:t>
            </a:r>
            <a:r>
              <a:rPr lang="zh-CN" altLang="en-US" dirty="0" smtClean="0">
                <a:latin typeface="等线"/>
              </a:rPr>
              <a:t>，为了方便而牺牲性能</a:t>
            </a:r>
            <a:endParaRPr lang="en-US" altLang="zh-CN" dirty="0" smtClean="0">
              <a:latin typeface="等线"/>
            </a:endParaRPr>
          </a:p>
          <a:p>
            <a:r>
              <a:rPr lang="zh-CN" altLang="en-US" dirty="0">
                <a:latin typeface="等线"/>
              </a:rPr>
              <a:t>多</a:t>
            </a:r>
            <a:r>
              <a:rPr lang="zh-CN" altLang="en-US" dirty="0" smtClean="0">
                <a:latin typeface="等线"/>
              </a:rPr>
              <a:t>利用析构函数实现各种自动化的构造</a:t>
            </a:r>
            <a:endParaRPr lang="en-US" altLang="zh-CN" dirty="0" smtClean="0">
              <a:latin typeface="等线"/>
            </a:endParaRPr>
          </a:p>
          <a:p>
            <a:pPr lvl="1"/>
            <a:r>
              <a:rPr lang="zh-CN" altLang="en-US" dirty="0" smtClean="0">
                <a:latin typeface="等线"/>
              </a:rPr>
              <a:t>自动化的语义正确性</a:t>
            </a:r>
            <a:endParaRPr lang="en-US" altLang="zh-CN" dirty="0" smtClean="0">
              <a:latin typeface="等线"/>
            </a:endParaRPr>
          </a:p>
          <a:p>
            <a:r>
              <a:rPr lang="zh-CN" altLang="en-US" dirty="0">
                <a:latin typeface="等线"/>
              </a:rPr>
              <a:t>避免</a:t>
            </a:r>
            <a:r>
              <a:rPr lang="zh-CN" altLang="en-US" dirty="0" smtClean="0">
                <a:latin typeface="等线"/>
              </a:rPr>
              <a:t>必须成对使用的接口</a:t>
            </a:r>
            <a:endParaRPr lang="en-US" altLang="zh-CN" dirty="0" smtClean="0">
              <a:latin typeface="等线"/>
            </a:endParaRPr>
          </a:p>
          <a:p>
            <a:pPr lvl="1"/>
            <a:r>
              <a:rPr lang="zh-CN" altLang="en-US" dirty="0" smtClean="0">
                <a:latin typeface="等线"/>
              </a:rPr>
              <a:t>避免暴露中间</a:t>
            </a:r>
            <a:r>
              <a:rPr lang="zh-CN" altLang="en-US" dirty="0" smtClean="0">
                <a:latin typeface="等线"/>
              </a:rPr>
              <a:t>状态</a:t>
            </a:r>
            <a:endParaRPr lang="en-US" altLang="zh-CN" dirty="0" smtClean="0">
              <a:latin typeface="等线"/>
            </a:endParaRPr>
          </a:p>
          <a:p>
            <a:r>
              <a:rPr lang="zh-CN" altLang="en-US" dirty="0" smtClean="0">
                <a:latin typeface="等线"/>
              </a:rPr>
              <a:t>避免可修改的共享数据</a:t>
            </a:r>
            <a:endParaRPr lang="en-US" altLang="zh-CN" dirty="0" smtClean="0">
              <a:latin typeface="等线"/>
            </a:endParaRPr>
          </a:p>
          <a:p>
            <a:pPr lvl="1"/>
            <a:r>
              <a:rPr lang="zh-CN" altLang="en-US" dirty="0" smtClean="0">
                <a:latin typeface="等线"/>
              </a:rPr>
              <a:t>分离有状态的对象和无状态的数据</a:t>
            </a:r>
            <a:endParaRPr lang="en-US" altLang="zh-CN" dirty="0" smtClean="0">
              <a:latin typeface="等线"/>
            </a:endParaRPr>
          </a:p>
          <a:p>
            <a:pPr lvl="1"/>
            <a:r>
              <a:rPr lang="zh-CN" altLang="en-US" dirty="0">
                <a:latin typeface="等线"/>
              </a:rPr>
              <a:t>尽量</a:t>
            </a:r>
            <a:r>
              <a:rPr lang="zh-CN" altLang="en-US" dirty="0" smtClean="0">
                <a:latin typeface="等线"/>
              </a:rPr>
              <a:t>让临时状态成为数据，而不影响对象状态</a:t>
            </a:r>
            <a:endParaRPr lang="en-US" altLang="zh-CN" dirty="0" smtClean="0">
              <a:latin typeface="等线"/>
            </a:endParaRPr>
          </a:p>
        </p:txBody>
      </p:sp>
    </p:spTree>
    <p:extLst>
      <p:ext uri="{BB962C8B-B14F-4D97-AF65-F5344CB8AC3E}">
        <p14:creationId xmlns:p14="http://schemas.microsoft.com/office/powerpoint/2010/main" val="18905852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smtClean="0"/>
              <a:t>例子</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latin typeface="等线"/>
              </a:rPr>
              <a:t>骨骼动画矩阵计算</a:t>
            </a:r>
            <a:endParaRPr lang="en-US" altLang="zh-CN" dirty="0" smtClean="0">
              <a:latin typeface="等线"/>
            </a:endParaRPr>
          </a:p>
          <a:p>
            <a:r>
              <a:rPr lang="zh-CN" altLang="en-US" dirty="0" smtClean="0">
                <a:latin typeface="等线"/>
              </a:rPr>
              <a:t>核心思想</a:t>
            </a:r>
            <a:r>
              <a:rPr lang="en-US" altLang="zh-CN" dirty="0" smtClean="0">
                <a:latin typeface="等线"/>
              </a:rPr>
              <a:t>——</a:t>
            </a:r>
            <a:r>
              <a:rPr lang="zh-CN" altLang="en-US" dirty="0" smtClean="0">
                <a:latin typeface="等线"/>
              </a:rPr>
              <a:t>把矩阵紧密的排列在一起</a:t>
            </a:r>
            <a:endParaRPr lang="en-US" altLang="zh-CN" dirty="0" smtClean="0">
              <a:latin typeface="等线"/>
            </a:endParaRPr>
          </a:p>
          <a:p>
            <a:r>
              <a:rPr lang="zh-CN" altLang="en-US" dirty="0">
                <a:latin typeface="等线"/>
              </a:rPr>
              <a:t>具体看例子</a:t>
            </a:r>
            <a:endParaRPr lang="zh-CN" altLang="EN-US" dirty="0">
              <a:latin typeface="等线"/>
            </a:endParaRPr>
          </a:p>
        </p:txBody>
      </p:sp>
    </p:spTree>
    <p:extLst>
      <p:ext uri="{BB962C8B-B14F-4D97-AF65-F5344CB8AC3E}">
        <p14:creationId xmlns:p14="http://schemas.microsoft.com/office/powerpoint/2010/main" val="219648555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结语</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latin typeface="等线"/>
              </a:rPr>
              <a:t>用库</a:t>
            </a:r>
            <a:endParaRPr lang="en-US" altLang="zh-CN" dirty="0">
              <a:latin typeface="等线"/>
            </a:endParaRPr>
          </a:p>
          <a:p>
            <a:pPr lvl="1"/>
            <a:r>
              <a:rPr lang="zh-CN" altLang="en-US" dirty="0">
                <a:latin typeface="等线"/>
              </a:rPr>
              <a:t>节约精力</a:t>
            </a:r>
            <a:endParaRPr lang="en-US" altLang="zh-CN" dirty="0">
              <a:latin typeface="等线"/>
            </a:endParaRPr>
          </a:p>
          <a:p>
            <a:pPr lvl="1"/>
            <a:r>
              <a:rPr lang="zh-CN" altLang="en-US" dirty="0">
                <a:latin typeface="等线"/>
              </a:rPr>
              <a:t>高效</a:t>
            </a:r>
            <a:endParaRPr lang="en-US" altLang="zh-CN" dirty="0">
              <a:latin typeface="等线"/>
            </a:endParaRPr>
          </a:p>
          <a:p>
            <a:pPr lvl="1"/>
            <a:r>
              <a:rPr lang="zh-CN" altLang="en-US" dirty="0">
                <a:latin typeface="等线"/>
              </a:rPr>
              <a:t>别普通项目代码质量级别的代码造轮子</a:t>
            </a:r>
            <a:r>
              <a:rPr lang="zh-CN" altLang="en-US" dirty="0" smtClean="0">
                <a:latin typeface="等线"/>
              </a:rPr>
              <a:t>，</a:t>
            </a:r>
            <a:r>
              <a:rPr lang="zh-CN" altLang="en-US" dirty="0">
                <a:latin typeface="等线"/>
              </a:rPr>
              <a:t>不然对使用者和项目都是一种</a:t>
            </a:r>
            <a:r>
              <a:rPr lang="zh-CN" altLang="en-US" dirty="0" smtClean="0">
                <a:latin typeface="等线"/>
              </a:rPr>
              <a:t>伤害</a:t>
            </a:r>
            <a:endParaRPr lang="en-US" altLang="zh-CN" dirty="0">
              <a:latin typeface="等线"/>
            </a:endParaRPr>
          </a:p>
          <a:p>
            <a:r>
              <a:rPr lang="zh-CN" altLang="en-US" dirty="0">
                <a:latin typeface="等线"/>
              </a:rPr>
              <a:t>用好析构函数</a:t>
            </a:r>
            <a:endParaRPr lang="en-US" altLang="zh-CN" dirty="0">
              <a:latin typeface="等线"/>
            </a:endParaRPr>
          </a:p>
          <a:p>
            <a:pPr lvl="1"/>
            <a:r>
              <a:rPr lang="zh-CN" altLang="en-US" dirty="0">
                <a:latin typeface="等线"/>
              </a:rPr>
              <a:t>自动化语义</a:t>
            </a:r>
            <a:endParaRPr lang="en-US" altLang="zh-CN" dirty="0">
              <a:latin typeface="等线"/>
            </a:endParaRPr>
          </a:p>
          <a:p>
            <a:pPr lvl="1"/>
            <a:r>
              <a:rPr lang="zh-CN" altLang="en-US" dirty="0">
                <a:latin typeface="等线"/>
              </a:rPr>
              <a:t>人会犯错</a:t>
            </a:r>
          </a:p>
          <a:p>
            <a:r>
              <a:rPr lang="zh-Hans-CN" altLang="en-US" dirty="0">
                <a:latin typeface="等线"/>
              </a:rPr>
              <a:t>方便会带来质变</a:t>
            </a:r>
            <a:endParaRPr lang="en-US" altLang="zh-CN" dirty="0">
              <a:latin typeface="等线"/>
            </a:endParaRPr>
          </a:p>
          <a:p>
            <a:pPr lvl="1"/>
            <a:r>
              <a:rPr lang="zh-CN" altLang="en-US" dirty="0">
                <a:latin typeface="等线"/>
              </a:rPr>
              <a:t>人总是懒的</a:t>
            </a:r>
            <a:r>
              <a:rPr lang="zh-CN" altLang="en-US" dirty="0" smtClean="0">
                <a:latin typeface="等线"/>
              </a:rPr>
              <a:t>，容易</a:t>
            </a:r>
            <a:r>
              <a:rPr lang="zh-Hans-CN" altLang="en-US" dirty="0" smtClean="0">
                <a:latin typeface="等线"/>
              </a:rPr>
              <a:t>用</a:t>
            </a:r>
            <a:r>
              <a:rPr lang="zh-Hans-CN" altLang="en-US" dirty="0">
                <a:latin typeface="等线"/>
              </a:rPr>
              <a:t>最省事而不是最好的方式去实现</a:t>
            </a:r>
            <a:endParaRPr lang="en-US" altLang="zh-CN" dirty="0">
              <a:latin typeface="等线"/>
            </a:endParaRPr>
          </a:p>
        </p:txBody>
      </p:sp>
    </p:spTree>
    <p:extLst>
      <p:ext uri="{BB962C8B-B14F-4D97-AF65-F5344CB8AC3E}">
        <p14:creationId xmlns:p14="http://schemas.microsoft.com/office/powerpoint/2010/main" val="209630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完</a:t>
            </a:r>
            <a:endParaRPr lang="en-US" altLang="zh-CN" dirty="0"/>
          </a:p>
        </p:txBody>
      </p:sp>
      <p:sp>
        <p:nvSpPr>
          <p:cNvPr id="5" name="副标题 4"/>
          <p:cNvSpPr>
            <a:spLocks noGrp="1"/>
          </p:cNvSpPr>
          <p:nvPr>
            <p:ph type="subTitle" idx="1"/>
          </p:nvPr>
        </p:nvSpPr>
        <p:spPr/>
        <p:txBody>
          <a:bodyPr/>
          <a:lstStyle/>
          <a:p>
            <a:r>
              <a:rPr lang="en-US" altLang="zh-CN" dirty="0" smtClean="0"/>
              <a:t>Z</a:t>
            </a:r>
            <a:r>
              <a:rPr lang="en-US" altLang="zh-CN" dirty="0" smtClean="0"/>
              <a:t>ero or low cost abstraction</a:t>
            </a:r>
          </a:p>
          <a:p>
            <a:r>
              <a:rPr lang="en-US" altLang="zh-CN" dirty="0" smtClean="0"/>
              <a:t>Abstraction leaking</a:t>
            </a:r>
            <a:endParaRPr lang="zh-CN" altLang="en-US" dirty="0"/>
          </a:p>
        </p:txBody>
      </p:sp>
    </p:spTree>
    <p:extLst>
      <p:ext uri="{BB962C8B-B14F-4D97-AF65-F5344CB8AC3E}">
        <p14:creationId xmlns:p14="http://schemas.microsoft.com/office/powerpoint/2010/main" val="390237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这样用起来就很容易了</a:t>
            </a:r>
            <a:endParaRPr lang="en-US" altLang="zh-CN" dirty="0"/>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vector&lt;string&gt; vs;</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string s;</a:t>
            </a:r>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vs.push_back</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move(s)</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call (string&amp;&amp;)</a:t>
            </a:r>
          </a:p>
          <a:p>
            <a:pPr lvl="1"/>
            <a:r>
              <a:rPr lang="en-US" altLang="zh-CN" dirty="0">
                <a:solidFill>
                  <a:schemeClr val="accent3">
                    <a:lumMod val="60000"/>
                    <a:lumOff val="40000"/>
                  </a:schemeClr>
                </a:solidFill>
                <a:latin typeface="Consolas" panose="020B0609020204030204" pitchFamily="49" charset="0"/>
                <a:cs typeface="Consolas" panose="020B0609020204030204" pitchFamily="49" charset="0"/>
              </a:rPr>
              <a:t>assert(</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s.empty</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 // mostly true</a:t>
            </a:r>
          </a:p>
          <a:p>
            <a:r>
              <a:rPr lang="en-US" altLang="zh-CN" dirty="0">
                <a:solidFill>
                  <a:prstClr val="white"/>
                </a:solidFill>
              </a:rPr>
              <a:t>move</a:t>
            </a:r>
            <a:r>
              <a:rPr lang="zh-CN" altLang="en-US" dirty="0">
                <a:solidFill>
                  <a:prstClr val="white"/>
                </a:solidFill>
              </a:rPr>
              <a:t>很形象的描述了把对象移动进去这个过程</a:t>
            </a:r>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r>
              <a:rPr lang="zh-CN" altLang="en-US" dirty="0">
                <a:solidFill>
                  <a:prstClr val="white"/>
                </a:solidFill>
              </a:rPr>
              <a:t>但其实</a:t>
            </a:r>
            <a:r>
              <a:rPr lang="en-US" altLang="zh-CN" dirty="0">
                <a:solidFill>
                  <a:prstClr val="white"/>
                </a:solidFill>
              </a:rPr>
              <a:t>move</a:t>
            </a:r>
            <a:r>
              <a:rPr lang="zh-CN" altLang="en-US" dirty="0">
                <a:solidFill>
                  <a:prstClr val="white"/>
                </a:solidFill>
              </a:rPr>
              <a:t>只是把对象转成了可被移动的状态</a:t>
            </a:r>
            <a:endParaRPr lang="en-US" altLang="zh-CN" dirty="0">
              <a:solidFill>
                <a:prstClr val="white"/>
              </a:solidFill>
            </a:endParaRPr>
          </a:p>
          <a:p>
            <a:r>
              <a:rPr lang="zh-CN" altLang="en-US" dirty="0">
                <a:solidFill>
                  <a:prstClr val="white"/>
                </a:solidFill>
              </a:rPr>
              <a:t>被</a:t>
            </a:r>
            <a:r>
              <a:rPr lang="en-US" altLang="zh-CN" dirty="0">
                <a:solidFill>
                  <a:prstClr val="white"/>
                </a:solidFill>
              </a:rPr>
              <a:t>move</a:t>
            </a:r>
            <a:r>
              <a:rPr lang="zh-CN" altLang="en-US" dirty="0">
                <a:solidFill>
                  <a:prstClr val="white"/>
                </a:solidFill>
              </a:rPr>
              <a:t>之后的对象的状态通常是某个合法的“空”状态</a:t>
            </a:r>
            <a:endParaRPr lang="en-US" altLang="zh-CN" dirty="0">
              <a:solidFill>
                <a:prstClr val="white"/>
              </a:solidFill>
            </a:endParaRPr>
          </a:p>
          <a:p>
            <a:r>
              <a:rPr lang="zh-CN" altLang="en-US" dirty="0">
                <a:solidFill>
                  <a:prstClr val="white"/>
                </a:solidFill>
              </a:rPr>
              <a:t>具体要看</a:t>
            </a:r>
            <a:r>
              <a:rPr lang="en-US" altLang="zh-CN" dirty="0">
                <a:solidFill>
                  <a:prstClr val="white"/>
                </a:solidFill>
              </a:rPr>
              <a:t>move constructor</a:t>
            </a:r>
            <a:r>
              <a:rPr lang="zh-CN" altLang="en-US" dirty="0">
                <a:solidFill>
                  <a:prstClr val="white"/>
                </a:solidFill>
              </a:rPr>
              <a:t>的实现</a:t>
            </a:r>
            <a:endParaRPr lang="en-US" altLang="zh-CN" dirty="0">
              <a:solidFill>
                <a:prstClr val="white"/>
              </a:solidFill>
            </a:endParaRPr>
          </a:p>
        </p:txBody>
      </p:sp>
    </p:spTree>
    <p:extLst>
      <p:ext uri="{BB962C8B-B14F-4D97-AF65-F5344CB8AC3E}">
        <p14:creationId xmlns:p14="http://schemas.microsoft.com/office/powerpoint/2010/main" val="161876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之前接收右值的函数，就可以这么写了</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RValueMethod</a:t>
            </a:r>
            <a:r>
              <a:rPr lang="en-US" altLang="zh-CN" dirty="0">
                <a:solidFill>
                  <a:srgbClr val="3D9CCC">
                    <a:lumMod val="60000"/>
                    <a:lumOff val="40000"/>
                  </a:srgbClr>
                </a:solidFill>
                <a:latin typeface="Consolas" panose="020B0609020204030204" pitchFamily="49" charset="0"/>
                <a:cs typeface="Consolas" panose="020B0609020204030204" pitchFamily="49" charset="0"/>
              </a:rPr>
              <a:t>(string&amp;&amp; s)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this-&gt;storage =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move(s)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zh-CN" altLang="en-US" dirty="0">
                <a:solidFill>
                  <a:srgbClr val="3D9CCC">
                    <a:lumMod val="60000"/>
                    <a:lumOff val="40000"/>
                  </a:srgbClr>
                </a:solidFill>
                <a:latin typeface="Consolas" panose="020B0609020204030204" pitchFamily="49" charset="0"/>
                <a:cs typeface="Consolas" panose="020B0609020204030204" pitchFamily="49" charset="0"/>
                <a:sym typeface="Wingdings" panose="05000000000000000000" pitchFamily="2" charset="2"/>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r>
              <a:rPr lang="zh-CN" altLang="en-US" dirty="0">
                <a:solidFill>
                  <a:prstClr val="white"/>
                </a:solidFill>
              </a:rPr>
              <a:t>具体要看</a:t>
            </a:r>
            <a:r>
              <a:rPr lang="en-US" altLang="zh-CN" dirty="0">
                <a:solidFill>
                  <a:prstClr val="white"/>
                </a:solidFill>
              </a:rPr>
              <a:t>move constructor</a:t>
            </a:r>
            <a:r>
              <a:rPr lang="zh-CN" altLang="en-US" dirty="0">
                <a:solidFill>
                  <a:prstClr val="white"/>
                </a:solidFill>
              </a:rPr>
              <a:t>的实现</a:t>
            </a:r>
            <a:endParaRPr lang="en-US" altLang="zh-CN" dirty="0">
              <a:solidFill>
                <a:prstClr val="white"/>
              </a:solidFill>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48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C++</a:t>
            </a:r>
            <a:r>
              <a:rPr lang="zh-CN" altLang="en-US" dirty="0"/>
              <a:t>新特性</a:t>
            </a:r>
            <a:endParaRPr lang="en-US" altLang="zh-CN" dirty="0"/>
          </a:p>
          <a:p>
            <a:pPr lvl="1"/>
            <a:r>
              <a:rPr lang="zh-CN" altLang="en-US" dirty="0"/>
              <a:t>杂项</a:t>
            </a:r>
            <a:endParaRPr lang="en-US" altLang="zh-CN" dirty="0"/>
          </a:p>
          <a:p>
            <a:pPr lvl="1"/>
            <a:r>
              <a:rPr lang="zh-CN" altLang="en-US" dirty="0"/>
              <a:t>右值引用（</a:t>
            </a:r>
            <a:r>
              <a:rPr lang="en-US" altLang="zh-CN" dirty="0" err="1"/>
              <a:t>Rvalue</a:t>
            </a:r>
            <a:r>
              <a:rPr lang="en-US" altLang="zh-CN" dirty="0"/>
              <a:t> reference</a:t>
            </a:r>
            <a:r>
              <a:rPr lang="zh-CN" altLang="en-US" dirty="0"/>
              <a:t>）</a:t>
            </a:r>
            <a:endParaRPr lang="en-US" altLang="zh-CN" dirty="0"/>
          </a:p>
          <a:p>
            <a:pPr lvl="1"/>
            <a:r>
              <a:rPr lang="zh-CN" altLang="en-US" dirty="0"/>
              <a:t>可变参数模板（</a:t>
            </a:r>
            <a:r>
              <a:rPr lang="en-US" altLang="zh-CN" dirty="0" err="1"/>
              <a:t>Variadic</a:t>
            </a:r>
            <a:r>
              <a:rPr lang="en-US" altLang="zh-CN" dirty="0"/>
              <a:t> template</a:t>
            </a:r>
            <a:r>
              <a:rPr lang="zh-CN" altLang="en-US" dirty="0"/>
              <a:t>）</a:t>
            </a:r>
            <a:endParaRPr lang="en-US" altLang="zh-CN" dirty="0"/>
          </a:p>
          <a:p>
            <a:pPr lvl="1"/>
            <a:r>
              <a:rPr lang="zh-CN" altLang="en-US" dirty="0"/>
              <a:t>匿名函数（</a:t>
            </a:r>
            <a:r>
              <a:rPr lang="en-US" altLang="zh-CN" dirty="0"/>
              <a:t>Lambda</a:t>
            </a:r>
            <a:r>
              <a:rPr lang="zh-CN" altLang="en-US" dirty="0"/>
              <a:t>）</a:t>
            </a:r>
            <a:endParaRPr lang="en-US" altLang="zh-CN" dirty="0"/>
          </a:p>
          <a:p>
            <a:pPr lvl="1"/>
            <a:r>
              <a:rPr lang="zh-CN" altLang="en-US" dirty="0"/>
              <a:t>内存模型（</a:t>
            </a:r>
            <a:r>
              <a:rPr lang="en-US" altLang="zh-CN" dirty="0"/>
              <a:t>Memory model</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5936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 constructor / assignment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右值实际发挥作用的地方在对象的</a:t>
            </a:r>
            <a:r>
              <a:rPr lang="en-US" altLang="zh-CN" dirty="0"/>
              <a:t>move</a:t>
            </a:r>
            <a:r>
              <a:rPr lang="zh-CN" altLang="en-US" dirty="0"/>
              <a:t>构造中，</a:t>
            </a:r>
            <a:r>
              <a:rPr lang="en-US" altLang="zh-CN" dirty="0"/>
              <a:t>move</a:t>
            </a:r>
            <a:r>
              <a:rPr lang="zh-CN" altLang="en-US" dirty="0"/>
              <a:t>函数和接收右值参数的函数只是为了</a:t>
            </a:r>
            <a:r>
              <a:rPr lang="en-US" altLang="zh-CN" dirty="0"/>
              <a:t>move</a:t>
            </a:r>
            <a:r>
              <a:rPr lang="zh-CN" altLang="en-US" dirty="0"/>
              <a:t>构造铺路</a:t>
            </a:r>
            <a:endParaRPr lang="en-US" altLang="zh-CN" dirty="0"/>
          </a:p>
          <a:p>
            <a:r>
              <a:rPr lang="en-US" altLang="zh-CN" dirty="0"/>
              <a:t>copy constructor / copy assignment operator</a:t>
            </a:r>
          </a:p>
          <a:p>
            <a:r>
              <a:rPr lang="en-US" altLang="zh-CN" dirty="0"/>
              <a:t>move constructor / move assignment operator</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Object&amp;&amp;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Object&amp; operator=(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Object&amp;&amp;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p>
          <a:p>
            <a:endParaRPr lang="en-US" altLang="zh-CN" dirty="0"/>
          </a:p>
        </p:txBody>
      </p:sp>
    </p:spTree>
    <p:extLst>
      <p:ext uri="{BB962C8B-B14F-4D97-AF65-F5344CB8AC3E}">
        <p14:creationId xmlns:p14="http://schemas.microsoft.com/office/powerpoint/2010/main" val="344433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 constructor / assignment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自己实现</a:t>
            </a:r>
            <a:r>
              <a:rPr lang="en-US" altLang="zh-CN" dirty="0"/>
              <a:t>default</a:t>
            </a:r>
            <a:r>
              <a:rPr lang="zh-CN" altLang="en-US" dirty="0"/>
              <a:t>的行为</a:t>
            </a:r>
            <a:endParaRPr lang="en-US" altLang="zh-CN" dirty="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Object(Object&amp;&amp; o) : 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move(</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o.s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Object&amp; operator=(Object&amp;&amp; o)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 =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move(</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o.s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*this;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string 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p>
        </p:txBody>
      </p:sp>
    </p:spTree>
    <p:extLst>
      <p:ext uri="{BB962C8B-B14F-4D97-AF65-F5344CB8AC3E}">
        <p14:creationId xmlns:p14="http://schemas.microsoft.com/office/powerpoint/2010/main" val="110879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 constructor / assignment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真正需要管理资源的类</a:t>
            </a:r>
            <a:endParaRPr lang="en-US" altLang="zh-CN" dirty="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Vector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Vector(Vector&amp;&amp; o) : p(</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n(</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c(</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o.c</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nullptr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o.c</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c;</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p>
        </p:txBody>
      </p:sp>
    </p:spTree>
    <p:extLst>
      <p:ext uri="{BB962C8B-B14F-4D97-AF65-F5344CB8AC3E}">
        <p14:creationId xmlns:p14="http://schemas.microsoft.com/office/powerpoint/2010/main" val="93730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move constructor / assignment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en-US" altLang="zh-CN" dirty="0"/>
              <a:t>move constructor / assignment</a:t>
            </a:r>
            <a:r>
              <a:rPr lang="zh-CN" altLang="en-US" dirty="0"/>
              <a:t>按照标准来说，只要每个成员都是</a:t>
            </a:r>
            <a:r>
              <a:rPr lang="en-US" altLang="zh-CN" dirty="0"/>
              <a:t>movable</a:t>
            </a:r>
            <a:r>
              <a:rPr lang="zh-CN" altLang="en-US" dirty="0"/>
              <a:t>的，就会默认生成，效果是逐成员</a:t>
            </a:r>
            <a:r>
              <a:rPr lang="en-US" altLang="zh-CN" dirty="0"/>
              <a:t>move</a:t>
            </a:r>
          </a:p>
          <a:p>
            <a:r>
              <a:rPr lang="zh-CN" altLang="en-US" dirty="0"/>
              <a:t>写了</a:t>
            </a:r>
            <a:r>
              <a:rPr lang="en-US" altLang="zh-CN" dirty="0"/>
              <a:t>move</a:t>
            </a:r>
            <a:r>
              <a:rPr lang="zh-CN" altLang="en-US" dirty="0"/>
              <a:t>就不会生成</a:t>
            </a:r>
            <a:r>
              <a:rPr lang="en-US" altLang="zh-CN" dirty="0"/>
              <a:t>copy</a:t>
            </a:r>
            <a:r>
              <a:rPr lang="zh-CN" altLang="en-US" dirty="0"/>
              <a:t>，写了</a:t>
            </a:r>
            <a:r>
              <a:rPr lang="en-US" altLang="zh-CN" dirty="0"/>
              <a:t>copy</a:t>
            </a:r>
            <a:r>
              <a:rPr lang="zh-CN" altLang="en-US" dirty="0"/>
              <a:t>就不会生成</a:t>
            </a:r>
            <a:r>
              <a:rPr lang="en-US" altLang="zh-CN" dirty="0"/>
              <a:t>move</a:t>
            </a:r>
            <a:r>
              <a:rPr lang="zh-CN" altLang="en-US" dirty="0"/>
              <a:t>，写了</a:t>
            </a:r>
            <a:r>
              <a:rPr lang="en-US" altLang="zh-CN" dirty="0"/>
              <a:t>destructor</a:t>
            </a:r>
            <a:r>
              <a:rPr lang="zh-CN" altLang="en-US" dirty="0"/>
              <a:t>就不会生成</a:t>
            </a:r>
            <a:r>
              <a:rPr lang="en-US" altLang="zh-CN" dirty="0"/>
              <a:t>move</a:t>
            </a:r>
          </a:p>
          <a:p>
            <a:r>
              <a:rPr lang="zh-CN" altLang="en-US" dirty="0"/>
              <a:t>但写了</a:t>
            </a:r>
            <a:r>
              <a:rPr lang="en-US" altLang="zh-CN" dirty="0"/>
              <a:t>destructor</a:t>
            </a:r>
            <a:r>
              <a:rPr lang="zh-CN" altLang="en-US" dirty="0"/>
              <a:t>还是会生成</a:t>
            </a:r>
            <a:r>
              <a:rPr lang="en-US" altLang="zh-CN" dirty="0"/>
              <a:t>copy</a:t>
            </a:r>
            <a:r>
              <a:rPr lang="zh-CN" altLang="en-US" dirty="0"/>
              <a:t>（兼容过去）</a:t>
            </a:r>
            <a:endParaRPr lang="en-US" altLang="zh-CN" dirty="0"/>
          </a:p>
          <a:p>
            <a:endParaRPr lang="en-US" altLang="zh-CN" dirty="0"/>
          </a:p>
          <a:p>
            <a:r>
              <a:rPr lang="zh-CN" altLang="en-US" dirty="0"/>
              <a:t>（</a:t>
            </a:r>
            <a:r>
              <a:rPr lang="en-US" altLang="zh-CN" dirty="0"/>
              <a:t>VS2013</a:t>
            </a:r>
            <a:r>
              <a:rPr lang="zh-CN" altLang="en-US" dirty="0"/>
              <a:t>并没有按照标准实现，所有的</a:t>
            </a:r>
            <a:r>
              <a:rPr lang="en-US" altLang="zh-CN" dirty="0"/>
              <a:t>move constructor / assignment</a:t>
            </a:r>
            <a:r>
              <a:rPr lang="zh-CN" altLang="en-US" dirty="0"/>
              <a:t>必须自己手写，也不支持</a:t>
            </a:r>
            <a:r>
              <a:rPr lang="en-US" altLang="zh-CN" dirty="0"/>
              <a:t>default</a:t>
            </a:r>
            <a:r>
              <a:rPr lang="zh-CN" altLang="en-US" dirty="0"/>
              <a:t>（</a:t>
            </a:r>
            <a:r>
              <a:rPr lang="en-US" altLang="zh-CN" dirty="0"/>
              <a:t>default</a:t>
            </a:r>
            <a:r>
              <a:rPr lang="zh-CN" altLang="en-US" dirty="0"/>
              <a:t>后面会讲））</a:t>
            </a:r>
            <a:endParaRPr lang="en-US" altLang="zh-CN" dirty="0"/>
          </a:p>
          <a:p>
            <a:endParaRPr lang="en-US" altLang="zh-CN" dirty="0"/>
          </a:p>
        </p:txBody>
      </p:sp>
    </p:spTree>
    <p:extLst>
      <p:ext uri="{BB962C8B-B14F-4D97-AF65-F5344CB8AC3E}">
        <p14:creationId xmlns:p14="http://schemas.microsoft.com/office/powerpoint/2010/main" val="160217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返回值优化</a:t>
            </a:r>
          </a:p>
        </p:txBody>
      </p:sp>
      <p:sp>
        <p:nvSpPr>
          <p:cNvPr id="3" name="内容占位符 2"/>
          <p:cNvSpPr>
            <a:spLocks noGrp="1"/>
          </p:cNvSpPr>
          <p:nvPr>
            <p:ph idx="1"/>
          </p:nvPr>
        </p:nvSpPr>
        <p:spPr/>
        <p:txBody>
          <a:bodyPr vert="horz" lIns="91440" tIns="45720" rIns="91440" bIns="45720" rtlCol="0">
            <a:normAutofit/>
          </a:bodyPr>
          <a:lstStyle/>
          <a:p>
            <a:r>
              <a:rPr lang="zh-CN" altLang="en-US" dirty="0"/>
              <a:t>为了高效返回大对象</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Create(vector&lt;string&gt;*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inOut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t>现在有了</a:t>
            </a:r>
            <a:r>
              <a:rPr lang="en-US" altLang="zh-CN" dirty="0"/>
              <a:t>move</a:t>
            </a:r>
            <a:r>
              <a:rPr lang="zh-CN" altLang="en-US" dirty="0"/>
              <a:t>语义和返回值优化</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vector&lt;string&gt; Create();</a:t>
            </a:r>
          </a:p>
          <a:p>
            <a:endParaRPr lang="en-US" altLang="zh-CN" dirty="0"/>
          </a:p>
          <a:p>
            <a:r>
              <a:rPr lang="zh-CN" altLang="en-US" dirty="0"/>
              <a:t>语义上返回的对象是</a:t>
            </a:r>
            <a:r>
              <a:rPr lang="en-US" altLang="zh-CN" dirty="0"/>
              <a:t>move</a:t>
            </a:r>
            <a:r>
              <a:rPr lang="zh-CN" altLang="en-US" dirty="0"/>
              <a:t>出来的</a:t>
            </a:r>
            <a:endParaRPr lang="en-US" altLang="zh-CN" dirty="0"/>
          </a:p>
          <a:p>
            <a:r>
              <a:rPr lang="zh-CN" altLang="en-US" dirty="0"/>
              <a:t>但</a:t>
            </a:r>
            <a:r>
              <a:rPr lang="en-US" altLang="zh-CN" dirty="0"/>
              <a:t>C++11</a:t>
            </a:r>
            <a:r>
              <a:rPr lang="zh-CN" altLang="en-US" dirty="0"/>
              <a:t>要求返回值优化必须实现，从而实际实现都是直接在接受函数返回值的变量上直接构造要返回的对象</a:t>
            </a:r>
            <a:endParaRPr lang="en-US" altLang="zh-CN" dirty="0"/>
          </a:p>
          <a:p>
            <a:endParaRPr lang="en-US" altLang="zh-CN" dirty="0"/>
          </a:p>
        </p:txBody>
      </p:sp>
    </p:spTree>
    <p:extLst>
      <p:ext uri="{BB962C8B-B14F-4D97-AF65-F5344CB8AC3E}">
        <p14:creationId xmlns:p14="http://schemas.microsoft.com/office/powerpoint/2010/main" val="326289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返回值优化</a:t>
            </a:r>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vector&lt;string&gt; Create()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vector&lt;string&gt; 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 do something with 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return 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parameter will be moved out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a:t>在这种情况下效率几乎是相同的（直接返回对象可能略快）</a:t>
            </a:r>
          </a:p>
        </p:txBody>
      </p:sp>
    </p:spTree>
    <p:extLst>
      <p:ext uri="{BB962C8B-B14F-4D97-AF65-F5344CB8AC3E}">
        <p14:creationId xmlns:p14="http://schemas.microsoft.com/office/powerpoint/2010/main" val="325373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Light" charset="0"/>
                <a:ea typeface="等线 Light" charset="0"/>
              </a:rPr>
              <a:t>C++</a:t>
            </a:r>
            <a:r>
              <a:rPr lang="zh-CN" altLang="en-US" dirty="0">
                <a:latin typeface="Calibri Light" charset="0"/>
                <a:ea typeface="等线 Light" charset="0"/>
              </a:rPr>
              <a:t>新特性 </a:t>
            </a:r>
            <a:r>
              <a:rPr lang="en-US" altLang="zh-CN" dirty="0">
                <a:latin typeface="Calibri Light" charset="0"/>
                <a:ea typeface="等线 Light" charset="0"/>
              </a:rPr>
              <a:t>&gt; </a:t>
            </a:r>
            <a:r>
              <a:rPr lang="zh-CN" altLang="en-US" dirty="0">
                <a:latin typeface="Calibri Light" charset="0"/>
                <a:ea typeface="等线 Light" charset="0"/>
              </a:rPr>
              <a:t>右值引用 </a:t>
            </a:r>
            <a:r>
              <a:rPr lang="en-US" altLang="zh-CN" dirty="0">
                <a:latin typeface="Calibri Light" charset="0"/>
                <a:ea typeface="等线 Light" charset="0"/>
              </a:rPr>
              <a:t>&gt;</a:t>
            </a:r>
            <a:r>
              <a:rPr lang="zh-CN" altLang="en-US" dirty="0">
                <a:latin typeface="Calibri Light" charset="0"/>
                <a:ea typeface="等线 Light" charset="0"/>
              </a:rPr>
              <a:t> 函数使用</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31668049"/>
              </p:ext>
            </p:extLst>
          </p:nvPr>
        </p:nvGraphicFramePr>
        <p:xfrm>
          <a:off x="628650" y="1520825"/>
          <a:ext cx="7886700" cy="3302000"/>
        </p:xfrm>
        <a:graphic>
          <a:graphicData uri="http://schemas.openxmlformats.org/drawingml/2006/table">
            <a:tbl>
              <a:tblPr firstRow="1" firstCol="1">
                <a:tableStyleId>{5940675A-B579-460E-94D1-54222C63F5DA}</a:tableStyleId>
              </a:tblPr>
              <a:tblGrid>
                <a:gridCol w="1568860">
                  <a:extLst>
                    <a:ext uri="{9D8B030D-6E8A-4147-A177-3AD203B41FA5}">
                      <a16:colId xmlns:a16="http://schemas.microsoft.com/office/drawing/2014/main" val="2894720381"/>
                    </a:ext>
                  </a:extLst>
                </a:gridCol>
                <a:gridCol w="2020529">
                  <a:extLst>
                    <a:ext uri="{9D8B030D-6E8A-4147-A177-3AD203B41FA5}">
                      <a16:colId xmlns:a16="http://schemas.microsoft.com/office/drawing/2014/main" val="2700913808"/>
                    </a:ext>
                  </a:extLst>
                </a:gridCol>
                <a:gridCol w="2325636">
                  <a:extLst>
                    <a:ext uri="{9D8B030D-6E8A-4147-A177-3AD203B41FA5}">
                      <a16:colId xmlns:a16="http://schemas.microsoft.com/office/drawing/2014/main" val="753761586"/>
                    </a:ext>
                  </a:extLst>
                </a:gridCol>
                <a:gridCol w="1971675">
                  <a:extLst>
                    <a:ext uri="{9D8B030D-6E8A-4147-A177-3AD203B41FA5}">
                      <a16:colId xmlns:a16="http://schemas.microsoft.com/office/drawing/2014/main" val="685905553"/>
                    </a:ext>
                  </a:extLst>
                </a:gridCol>
              </a:tblGrid>
              <a:tr h="370840">
                <a:tc>
                  <a:txBody>
                    <a:bodyPr/>
                    <a:lstStyle/>
                    <a:p>
                      <a:pPr algn="ctr"/>
                      <a:endParaRPr lang="en-US" sz="1800" dirty="0"/>
                    </a:p>
                  </a:txBody>
                  <a:tcPr anchor="ctr"/>
                </a:tc>
                <a:tc>
                  <a:txBody>
                    <a:bodyPr/>
                    <a:lstStyle/>
                    <a:p>
                      <a:pPr algn="ctr"/>
                      <a:r>
                        <a:rPr lang="en-US" sz="1800" dirty="0"/>
                        <a:t>Cheap to move or copy</a:t>
                      </a:r>
                    </a:p>
                  </a:txBody>
                  <a:tcPr anchor="ctr"/>
                </a:tc>
                <a:tc>
                  <a:txBody>
                    <a:bodyPr/>
                    <a:lstStyle/>
                    <a:p>
                      <a:pPr algn="ctr"/>
                      <a:r>
                        <a:rPr lang="en-US" sz="1800" dirty="0"/>
                        <a:t>Cheap to move</a:t>
                      </a:r>
                    </a:p>
                  </a:txBody>
                  <a:tcPr anchor="ctr"/>
                </a:tc>
                <a:tc>
                  <a:txBody>
                    <a:bodyPr/>
                    <a:lstStyle/>
                    <a:p>
                      <a:pPr algn="ctr"/>
                      <a:r>
                        <a:rPr lang="en-US" sz="1800" dirty="0"/>
                        <a:t>Expensive to move or copy</a:t>
                      </a:r>
                    </a:p>
                  </a:txBody>
                  <a:tcPr anchor="ctr"/>
                </a:tc>
                <a:extLst>
                  <a:ext uri="{0D108BD9-81ED-4DB2-BD59-A6C34878D82A}">
                    <a16:rowId xmlns:a16="http://schemas.microsoft.com/office/drawing/2014/main" val="2008547399"/>
                  </a:ext>
                </a:extLst>
              </a:tr>
              <a:tr h="370840">
                <a:tc>
                  <a:txBody>
                    <a:bodyPr/>
                    <a:lstStyle/>
                    <a:p>
                      <a:pPr algn="ctr"/>
                      <a:r>
                        <a:rPr lang="en-US" sz="1800" dirty="0"/>
                        <a:t>Out</a:t>
                      </a:r>
                    </a:p>
                  </a:txBody>
                  <a:tcPr anchor="ctr"/>
                </a:tc>
                <a:tc>
                  <a:txBody>
                    <a:bodyPr/>
                    <a:lstStyle/>
                    <a:p>
                      <a:pPr algn="ctr"/>
                      <a:r>
                        <a:rPr lang="en-US" sz="1800" dirty="0"/>
                        <a:t>T F()</a:t>
                      </a:r>
                    </a:p>
                  </a:txBody>
                  <a:tcPr anchor="ctr"/>
                </a:tc>
                <a:tc>
                  <a:txBody>
                    <a:bodyPr/>
                    <a:lstStyle/>
                    <a:p>
                      <a:pPr algn="ctr"/>
                      <a:r>
                        <a:rPr lang="en-US" sz="1800" dirty="0" smtClean="0"/>
                        <a:t>T F()   -1</a:t>
                      </a:r>
                    </a:p>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dirty="0" smtClean="0"/>
                        <a:t>F(T&amp;)</a:t>
                      </a:r>
                      <a:endParaRPr lang="en-US" sz="1800" dirty="0">
                        <a:solidFill>
                          <a:srgbClr val="000000"/>
                        </a:solidFill>
                        <a:latin typeface="Calibri" charset="0"/>
                      </a:endParaRPr>
                    </a:p>
                  </a:txBody>
                  <a:tcPr anchor="ctr">
                    <a:solidFill>
                      <a:schemeClr val="accent5">
                        <a:lumMod val="5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dirty="0" smtClean="0"/>
                        <a:t>F(T&amp;)</a:t>
                      </a:r>
                      <a:endParaRPr lang="en-US" sz="1800" dirty="0">
                        <a:solidFill>
                          <a:srgbClr val="000000"/>
                        </a:solidFill>
                        <a:latin typeface="Calibri" charset="0"/>
                      </a:endParaRPr>
                    </a:p>
                  </a:txBody>
                  <a:tcPr anchor="ctr"/>
                </a:tc>
                <a:extLst>
                  <a:ext uri="{0D108BD9-81ED-4DB2-BD59-A6C34878D82A}">
                    <a16:rowId xmlns:a16="http://schemas.microsoft.com/office/drawing/2014/main" val="2170726714"/>
                  </a:ext>
                </a:extLst>
              </a:tr>
              <a:tr h="370840">
                <a:tc>
                  <a:txBody>
                    <a:bodyPr/>
                    <a:lstStyle/>
                    <a:p>
                      <a:pPr algn="ctr"/>
                      <a:r>
                        <a:rPr lang="en-US" sz="1800" dirty="0"/>
                        <a:t>InOut</a:t>
                      </a:r>
                    </a:p>
                  </a:txBody>
                  <a:tcPr anchor="ctr"/>
                </a:tc>
                <a:tc gridSpan="3">
                  <a:txBody>
                    <a:bodyPr/>
                    <a:lstStyle/>
                    <a:p>
                      <a:pPr algn="ctr"/>
                      <a:r>
                        <a:rPr lang="en-US" sz="1800" dirty="0" smtClean="0"/>
                        <a:t>F(T&amp;)</a:t>
                      </a:r>
                      <a:endParaRPr lang="en-US" sz="1800" dirty="0">
                        <a:solidFill>
                          <a:srgbClr val="000000"/>
                        </a:solidFill>
                        <a:latin typeface="Calibri" charset="0"/>
                      </a:endParaRPr>
                    </a:p>
                  </a:txBody>
                  <a:tcPr anchor="ctr"/>
                </a:tc>
                <a:tc hMerge="1">
                  <a:txBody>
                    <a:bodyPr/>
                    <a:lstStyle/>
                    <a:p>
                      <a:endParaRPr lang="en-US" dirty="0">
                        <a:solidFill>
                          <a:srgbClr val="000000"/>
                        </a:solidFill>
                        <a:latin typeface="Calibri" charset="0"/>
                      </a:endParaRPr>
                    </a:p>
                  </a:txBody>
                  <a:tcPr/>
                </a:tc>
                <a:tc hMerge="1">
                  <a:txBody>
                    <a:bodyPr/>
                    <a:lstStyle/>
                    <a:p>
                      <a:endParaRPr lang="en-US" dirty="0">
                        <a:solidFill>
                          <a:srgbClr val="000000"/>
                        </a:solidFill>
                        <a:latin typeface="Calibri" charset="0"/>
                      </a:endParaRPr>
                    </a:p>
                  </a:txBody>
                  <a:tcPr/>
                </a:tc>
                <a:extLst>
                  <a:ext uri="{0D108BD9-81ED-4DB2-BD59-A6C34878D82A}">
                    <a16:rowId xmlns:a16="http://schemas.microsoft.com/office/drawing/2014/main" val="1429985792"/>
                  </a:ext>
                </a:extLst>
              </a:tr>
              <a:tr h="370840">
                <a:tc>
                  <a:txBody>
                    <a:bodyPr/>
                    <a:lstStyle/>
                    <a:p>
                      <a:pPr algn="ctr"/>
                      <a:r>
                        <a:rPr lang="en-US" sz="1800" dirty="0"/>
                        <a:t>In</a:t>
                      </a:r>
                    </a:p>
                  </a:txBody>
                  <a:tcPr anchor="ctr"/>
                </a:tc>
                <a:tc rowSpan="2">
                  <a:txBody>
                    <a:bodyPr/>
                    <a:lstStyle/>
                    <a:p>
                      <a:pPr algn="ctr"/>
                      <a:r>
                        <a:rPr lang="en-US" sz="1800" dirty="0" smtClean="0"/>
                        <a:t>F(T)</a:t>
                      </a:r>
                      <a:endParaRPr lang="en-US" sz="1800" dirty="0">
                        <a:solidFill>
                          <a:srgbClr val="000000"/>
                        </a:solidFill>
                        <a:latin typeface="Calibri" charset="0"/>
                      </a:endParaRPr>
                    </a:p>
                  </a:txBody>
                  <a:tcPr anchor="ctr"/>
                </a:tc>
                <a:tc gridSpan="2">
                  <a:txBody>
                    <a:bodyPr/>
                    <a:lstStyle/>
                    <a:p>
                      <a:pPr algn="ctr"/>
                      <a:r>
                        <a:rPr lang="en-US" sz="1800" dirty="0"/>
                        <a:t>F(T </a:t>
                      </a:r>
                      <a:r>
                        <a:rPr lang="en-US" sz="1800" dirty="0" err="1"/>
                        <a:t>const</a:t>
                      </a:r>
                      <a:r>
                        <a:rPr lang="en-US" sz="1800" dirty="0" smtClean="0"/>
                        <a:t>&amp;)</a:t>
                      </a:r>
                      <a:endParaRPr lang="en-US" sz="1800" dirty="0">
                        <a:solidFill>
                          <a:srgbClr val="000000"/>
                        </a:solidFill>
                        <a:latin typeface="Calibri" charset="0"/>
                      </a:endParaRPr>
                    </a:p>
                  </a:txBody>
                  <a:tcPr anchor="ctr"/>
                </a:tc>
                <a:tc hMerge="1">
                  <a:txBody>
                    <a:bodyPr/>
                    <a:lstStyle/>
                    <a:p>
                      <a:pPr algn="ctr"/>
                      <a:endParaRPr lang="en-US" dirty="0">
                        <a:solidFill>
                          <a:srgbClr val="000000"/>
                        </a:solidFill>
                        <a:latin typeface="Calibri" charset="0"/>
                      </a:endParaRPr>
                    </a:p>
                  </a:txBody>
                  <a:tcPr anchor="ctr"/>
                </a:tc>
                <a:extLst>
                  <a:ext uri="{0D108BD9-81ED-4DB2-BD59-A6C34878D82A}">
                    <a16:rowId xmlns:a16="http://schemas.microsoft.com/office/drawing/2014/main" val="2812798510"/>
                  </a:ext>
                </a:extLst>
              </a:tr>
              <a:tr h="370840">
                <a:tc>
                  <a:txBody>
                    <a:bodyPr/>
                    <a:lstStyle/>
                    <a:p>
                      <a:pPr algn="ctr"/>
                      <a:r>
                        <a:rPr lang="en-US" sz="1800" dirty="0"/>
                        <a:t>In and copy</a:t>
                      </a:r>
                    </a:p>
                  </a:txBody>
                  <a:tcPr anchor="ctr"/>
                </a:tc>
                <a:tc vMerge="1">
                  <a:txBody>
                    <a:bodyPr/>
                    <a:lstStyle/>
                    <a:p>
                      <a:pPr algn="ctr"/>
                      <a:endParaRPr lang="en-US" dirty="0"/>
                    </a:p>
                  </a:txBody>
                  <a:tcPr anchor="ctr"/>
                </a:tc>
                <a:tc>
                  <a:txBody>
                    <a:bodyPr/>
                    <a:lstStyle/>
                    <a:p>
                      <a:pPr algn="ctr"/>
                      <a:r>
                        <a:rPr lang="en-US" sz="1800" dirty="0"/>
                        <a:t>F(T)   -2</a:t>
                      </a:r>
                    </a:p>
                    <a:p>
                      <a:pPr algn="ctr"/>
                      <a:r>
                        <a:rPr lang="en-US" sz="1800" dirty="0"/>
                        <a:t>F(T const&amp;) &amp; F(T&amp;&amp;)</a:t>
                      </a:r>
                    </a:p>
                  </a:txBody>
                  <a:tcPr anchor="ctr">
                    <a:solidFill>
                      <a:schemeClr val="accent5">
                        <a:lumMod val="50000"/>
                      </a:schemeClr>
                    </a:solidFill>
                  </a:tcPr>
                </a:tc>
                <a:tc>
                  <a:txBody>
                    <a:bodyPr/>
                    <a:lstStyle/>
                    <a:p>
                      <a:pPr algn="ctr"/>
                      <a:r>
                        <a:rPr lang="en-US" sz="1800" dirty="0"/>
                        <a:t>F(T const&amp;)</a:t>
                      </a:r>
                      <a:endParaRPr lang="en-US" sz="1800" dirty="0">
                        <a:solidFill>
                          <a:srgbClr val="000000"/>
                        </a:solidFill>
                        <a:latin typeface="Calibri" charset="0"/>
                      </a:endParaRPr>
                    </a:p>
                  </a:txBody>
                  <a:tcPr anchor="ctr"/>
                </a:tc>
                <a:extLst>
                  <a:ext uri="{0D108BD9-81ED-4DB2-BD59-A6C34878D82A}">
                    <a16:rowId xmlns:a16="http://schemas.microsoft.com/office/drawing/2014/main" val="3787339443"/>
                  </a:ext>
                </a:extLst>
              </a:tr>
              <a:tr h="370840">
                <a:tc>
                  <a:txBody>
                    <a:bodyPr/>
                    <a:lstStyle/>
                    <a:p>
                      <a:pPr algn="ctr"/>
                      <a:r>
                        <a:rPr lang="en-US" sz="1800" dirty="0"/>
                        <a:t>In and prevent copy</a:t>
                      </a:r>
                    </a:p>
                  </a:txBody>
                  <a:tcPr anchor="ctr"/>
                </a:tc>
                <a:tc gridSpan="2">
                  <a:txBody>
                    <a:bodyPr/>
                    <a:lstStyle/>
                    <a:p>
                      <a:pPr algn="ctr"/>
                      <a:r>
                        <a:rPr lang="en-US" sz="1800" smtClean="0"/>
                        <a:t>F(T&amp;&amp;)</a:t>
                      </a:r>
                      <a:endParaRPr lang="en-US" sz="1800" dirty="0">
                        <a:solidFill>
                          <a:srgbClr val="000000"/>
                        </a:solidFill>
                        <a:latin typeface="Calibri" charset="0"/>
                      </a:endParaRPr>
                    </a:p>
                  </a:txBody>
                  <a:tcPr anchor="ctr"/>
                </a:tc>
                <a:tc hMerge="1">
                  <a:txBody>
                    <a:bodyPr/>
                    <a:lstStyle/>
                    <a:p>
                      <a:pPr algn="ctr"/>
                      <a:endParaRPr lang="en-US" dirty="0">
                        <a:solidFill>
                          <a:srgbClr val="000000"/>
                        </a:solidFill>
                        <a:latin typeface="Calibri" charset="0"/>
                      </a:endParaRPr>
                    </a:p>
                  </a:txBody>
                  <a:tcPr anchor="ctr"/>
                </a:tc>
                <a:tc>
                  <a:txBody>
                    <a:bodyPr/>
                    <a:lstStyle/>
                    <a:p>
                      <a:pPr algn="ctr"/>
                      <a:r>
                        <a:rPr lang="en-US" sz="1800" dirty="0" smtClean="0"/>
                        <a:t>X</a:t>
                      </a:r>
                      <a:endParaRPr lang="en-US" sz="1800" dirty="0">
                        <a:solidFill>
                          <a:srgbClr val="000000"/>
                        </a:solidFill>
                        <a:latin typeface="Calibri" charset="0"/>
                      </a:endParaRPr>
                    </a:p>
                  </a:txBody>
                  <a:tcPr anchor="ctr"/>
                </a:tc>
                <a:extLst>
                  <a:ext uri="{0D108BD9-81ED-4DB2-BD59-A6C34878D82A}">
                    <a16:rowId xmlns:a16="http://schemas.microsoft.com/office/drawing/2014/main" val="2481376984"/>
                  </a:ext>
                </a:extLst>
              </a:tr>
            </a:tbl>
          </a:graphicData>
        </a:graphic>
      </p:graphicFrame>
    </p:spTree>
    <p:extLst>
      <p:ext uri="{BB962C8B-B14F-4D97-AF65-F5344CB8AC3E}">
        <p14:creationId xmlns:p14="http://schemas.microsoft.com/office/powerpoint/2010/main" val="1385144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latin typeface="Calibri Light" charset="0"/>
              </a:rPr>
              <a:t>&gt; </a:t>
            </a:r>
            <a:r>
              <a:rPr lang="zh-CN" altLang="en-US" dirty="0">
                <a:latin typeface="等线 Light" charset="0"/>
              </a:rPr>
              <a:t>函数</a:t>
            </a:r>
            <a:r>
              <a:rPr lang="zh-CN" altLang="en-US" dirty="0" smtClean="0">
                <a:latin typeface="等线 Light" charset="0"/>
              </a:rPr>
              <a:t>使用</a:t>
            </a:r>
            <a:endParaRPr lang="en-US" altLang="zh-CN"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smtClean="0"/>
              <a:t>注意</a:t>
            </a:r>
            <a:r>
              <a:rPr lang="en-US" altLang="zh-CN" dirty="0" smtClean="0"/>
              <a:t>1</a:t>
            </a:r>
            <a:r>
              <a:rPr lang="zh-CN" altLang="en-US" dirty="0" smtClean="0"/>
              <a:t>：追求性能时，</a:t>
            </a:r>
            <a:r>
              <a:rPr lang="zh-CN" altLang="EN-US" dirty="0" smtClean="0"/>
              <a:t>需要</a:t>
            </a:r>
            <a:r>
              <a:rPr lang="zh-CN" altLang="EN-US" dirty="0"/>
              <a:t>在一个容器中反复修改或构造内容，传引用</a:t>
            </a:r>
            <a:endParaRPr lang="en-US" altLang="zh-CN" dirty="0"/>
          </a:p>
          <a:p>
            <a:r>
              <a:rPr lang="zh-CN" altLang="EN-US" dirty="0">
                <a:solidFill>
                  <a:srgbClr val="3D9CCC">
                    <a:lumMod val="60000"/>
                    <a:lumOff val="40000"/>
                  </a:srgbClr>
                </a:solidFill>
                <a:latin typeface="Consolas" panose="020B0609020204030204" pitchFamily="49" charset="0"/>
                <a:cs typeface="Consolas" panose="020B0609020204030204" pitchFamily="49" charset="0"/>
              </a:rPr>
              <a:t>vec</a:t>
            </a:r>
            <a:r>
              <a:rPr lang="en-US" altLang="zh-CN" dirty="0">
                <a:solidFill>
                  <a:srgbClr val="3D9CCC">
                    <a:lumMod val="60000"/>
                    <a:lumOff val="40000"/>
                  </a:srgbClr>
                </a:solidFill>
                <a:latin typeface="Consolas" panose="020B0609020204030204" pitchFamily="49" charset="0"/>
                <a:cs typeface="Consolas" panose="020B0609020204030204" pitchFamily="49" charset="0"/>
              </a:rPr>
              <a:t>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zh-CN" altLang="EN-US" dirty="0">
                <a:solidFill>
                  <a:srgbClr val="3D9CCC">
                    <a:lumMod val="60000"/>
                    <a:lumOff val="40000"/>
                  </a:srgbClr>
                </a:solidFill>
                <a:latin typeface="Consolas" panose="020B0609020204030204" pitchFamily="49" charset="0"/>
                <a:cs typeface="Consolas" panose="020B0609020204030204" pitchFamily="49" charset="0"/>
              </a:rPr>
              <a:t>is;</a:t>
            </a:r>
          </a:p>
          <a:p>
            <a:r>
              <a:rPr lang="zh-CN" altLang="EN-US" dirty="0">
                <a:solidFill>
                  <a:srgbClr val="3D9CCC">
                    <a:lumMod val="60000"/>
                    <a:lumOff val="40000"/>
                  </a:srgbClr>
                </a:solidFill>
                <a:latin typeface="Consolas" panose="020B0609020204030204" pitchFamily="49" charset="0"/>
                <a:cs typeface="Consolas" panose="020B0609020204030204" pitchFamily="49" charset="0"/>
              </a:rPr>
              <a:t>for (int i = 0; i &lt; n; i++)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Cr</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eateTo</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is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a:solidFill>
                  <a:srgbClr val="3D9CCC">
                    <a:lumMod val="60000"/>
                    <a:lumOff val="40000"/>
                  </a:srgbClr>
                </a:solidFill>
                <a:latin typeface="Consolas" panose="020B0609020204030204" pitchFamily="49" charset="0"/>
                <a:cs typeface="Consolas" panose="020B0609020204030204" pitchFamily="49" charset="0"/>
              </a:rPr>
              <a:t>reuse storage in is</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Use</a:t>
            </a:r>
            <a:r>
              <a:rPr lang="zh-CN" altLang="EN-US" dirty="0">
                <a:solidFill>
                  <a:srgbClr val="3D9CCC">
                    <a:lumMod val="60000"/>
                    <a:lumOff val="40000"/>
                  </a:srgbClr>
                </a:solidFill>
                <a:latin typeface="Consolas" panose="020B0609020204030204" pitchFamily="49" charset="0"/>
                <a:cs typeface="Consolas" panose="020B0609020204030204" pitchFamily="49" charset="0"/>
              </a:rPr>
              <a:t>(is);</a:t>
            </a:r>
          </a:p>
          <a:p>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zh-CN" altLang="en-US" sz="2000" dirty="0" smtClean="0"/>
              <a:t>同理，大型</a:t>
            </a:r>
            <a:r>
              <a:rPr lang="en-US" altLang="zh-CN" sz="2000" dirty="0" smtClean="0"/>
              <a:t>POD</a:t>
            </a:r>
            <a:r>
              <a:rPr lang="zh-CN" altLang="en-US" sz="2000" dirty="0" smtClean="0"/>
              <a:t>对象可以直接在已有对象上修改的情况下，传引用</a:t>
            </a:r>
            <a:endParaRPr lang="zh-CN" altLang="en-US"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976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latin typeface="Calibri Light" charset="0"/>
              </a:rPr>
              <a:t>&gt; </a:t>
            </a:r>
            <a:r>
              <a:rPr lang="zh-CN" altLang="en-US" dirty="0">
                <a:latin typeface="等线 Light" charset="0"/>
              </a:rPr>
              <a:t>函数</a:t>
            </a:r>
            <a:r>
              <a:rPr lang="zh-CN" altLang="en-US" dirty="0" smtClean="0">
                <a:latin typeface="等线 Light" charset="0"/>
              </a:rPr>
              <a:t>使用</a:t>
            </a:r>
            <a:endParaRPr lang="en-US" altLang="zh-CN" dirty="0"/>
          </a:p>
        </p:txBody>
      </p:sp>
      <p:sp>
        <p:nvSpPr>
          <p:cNvPr id="3" name="内容占位符 2"/>
          <p:cNvSpPr>
            <a:spLocks noGrp="1"/>
          </p:cNvSpPr>
          <p:nvPr>
            <p:ph idx="1"/>
          </p:nvPr>
        </p:nvSpPr>
        <p:spPr/>
        <p:txBody>
          <a:bodyPr vert="horz" lIns="91440" tIns="45720" rIns="91440" bIns="45720" rtlCol="0" anchor="t">
            <a:normAutofit lnSpcReduction="10000"/>
          </a:bodyPr>
          <a:lstStyle/>
          <a:p>
            <a:r>
              <a:rPr lang="zh-CN" altLang="EN-US" dirty="0"/>
              <a:t>注意2</a:t>
            </a:r>
            <a:r>
              <a:rPr lang="zh-CN" altLang="en-US" dirty="0" smtClean="0"/>
              <a:t>：</a:t>
            </a:r>
            <a:r>
              <a:rPr lang="zh-CN" altLang="en-US" dirty="0"/>
              <a:t>追求性能时，</a:t>
            </a:r>
            <a:r>
              <a:rPr lang="zh-CN" altLang="en-US" dirty="0" smtClean="0"/>
              <a:t>需要</a:t>
            </a:r>
            <a:r>
              <a:rPr lang="zh-CN" altLang="en-US" dirty="0"/>
              <a:t>反复往对象中传容器</a:t>
            </a:r>
            <a:r>
              <a:rPr lang="zh-CN" altLang="EN-US" dirty="0"/>
              <a:t>，</a:t>
            </a:r>
            <a:r>
              <a:rPr lang="zh-CN" altLang="en-US" dirty="0"/>
              <a:t>实现两种</a:t>
            </a:r>
            <a:r>
              <a:rPr lang="zh-CN" altLang="EN-US" dirty="0"/>
              <a:t>传引用</a:t>
            </a:r>
            <a:endParaRPr lang="en-US" altLang="zh-CN" dirty="0"/>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Object o;</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a:solidFill>
                  <a:srgbClr val="3D9CCC">
                    <a:lumMod val="60000"/>
                    <a:lumOff val="40000"/>
                  </a:srgbClr>
                </a:solidFill>
                <a:latin typeface="Consolas" panose="020B0609020204030204" pitchFamily="49" charset="0"/>
                <a:cs typeface="Consolas" panose="020B0609020204030204" pitchFamily="49" charset="0"/>
              </a:rPr>
              <a:t>for (int i = 0; i &lt; n; i++)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vec</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tor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is</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Cr</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eate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o.</a:t>
            </a:r>
            <a:r>
              <a:rPr lang="zh-CN" altLang="EN-US" dirty="0">
                <a:solidFill>
                  <a:srgbClr val="3D9CCC">
                    <a:lumMod val="60000"/>
                    <a:lumOff val="40000"/>
                  </a:srgbClr>
                </a:solidFill>
                <a:latin typeface="Consolas" panose="020B0609020204030204" pitchFamily="49" charset="0"/>
                <a:cs typeface="Consolas" panose="020B0609020204030204" pitchFamily="49" charset="0"/>
              </a:rPr>
              <a:t>Set(is)</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reuse</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storage</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in</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o </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for</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 nt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0;</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n;</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o.Set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(Create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rvalue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as usual</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endParaRPr lang="zh-CN" altLang="EN-US" sz="2000" dirty="0">
              <a:solidFill>
                <a:schemeClr val="accent3">
                  <a:lumMod val="60000"/>
                  <a:lumOff val="40000"/>
                </a:schemeClr>
              </a:solidFill>
              <a:latin typeface="等线"/>
              <a:cs typeface="Consolas" panose="020B0609020204030204" pitchFamily="49" charset="0"/>
            </a:endParaRPr>
          </a:p>
        </p:txBody>
      </p:sp>
    </p:spTree>
    <p:extLst>
      <p:ext uri="{BB962C8B-B14F-4D97-AF65-F5344CB8AC3E}">
        <p14:creationId xmlns:p14="http://schemas.microsoft.com/office/powerpoint/2010/main" val="65942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模板</a:t>
            </a:r>
          </a:p>
        </p:txBody>
      </p:sp>
      <p:sp>
        <p:nvSpPr>
          <p:cNvPr id="3" name="内容占位符 2"/>
          <p:cNvSpPr>
            <a:spLocks noGrp="1"/>
          </p:cNvSpPr>
          <p:nvPr>
            <p:ph idx="1"/>
          </p:nvPr>
        </p:nvSpPr>
        <p:spPr/>
        <p:txBody>
          <a:bodyPr vert="horz" lIns="91440" tIns="45720" rIns="91440" bIns="45720" rtlCol="0">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T&amp;&amp;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F(1); // 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endParaRPr lang="en-US" altLang="zh-CN" dirty="0">
              <a:solidFill>
                <a:prstClr val="white"/>
              </a:solidFill>
            </a:endParaRPr>
          </a:p>
          <a:p>
            <a:r>
              <a:rPr lang="zh-CN" altLang="en-US" dirty="0">
                <a:solidFill>
                  <a:prstClr val="white"/>
                </a:solidFill>
              </a:rPr>
              <a:t>为什么不是</a:t>
            </a:r>
            <a:r>
              <a:rPr lang="en-US" altLang="zh-CN" dirty="0">
                <a:solidFill>
                  <a:srgbClr val="3D9CCC">
                    <a:lumMod val="60000"/>
                    <a:lumOff val="40000"/>
                  </a:srgbClr>
                </a:solidFill>
                <a:latin typeface="Consolas" panose="020B0609020204030204" pitchFamily="49" charset="0"/>
                <a:cs typeface="Consolas" panose="020B0609020204030204" pitchFamily="49" charset="0"/>
              </a:rPr>
              <a:t>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&amp;&amp;&gt;</a:t>
            </a:r>
            <a:r>
              <a:rPr lang="zh-CN" altLang="en-US" dirty="0">
                <a:solidFill>
                  <a:prstClr val="white"/>
                </a:solidFill>
              </a:rPr>
              <a:t>？</a:t>
            </a:r>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842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zh-CN" altLang="en-US" dirty="0" smtClean="0"/>
              <a:t>实践</a:t>
            </a:r>
            <a:endParaRPr lang="en-US" altLang="zh-CN" dirty="0" smtClean="0"/>
          </a:p>
          <a:p>
            <a:pPr lvl="1"/>
            <a:r>
              <a:rPr lang="zh-CN" altLang="en-US" dirty="0" smtClean="0"/>
              <a:t>安全</a:t>
            </a:r>
            <a:endParaRPr lang="en-US" altLang="zh-CN" dirty="0"/>
          </a:p>
          <a:p>
            <a:pPr lvl="2"/>
            <a:r>
              <a:rPr lang="zh-CN" altLang="en-US" dirty="0"/>
              <a:t>类型安全</a:t>
            </a:r>
            <a:endParaRPr lang="en-US" altLang="zh-CN" dirty="0"/>
          </a:p>
          <a:p>
            <a:pPr lvl="2"/>
            <a:r>
              <a:rPr lang="zh-CN" altLang="en-US" dirty="0"/>
              <a:t>边界安全</a:t>
            </a:r>
            <a:endParaRPr lang="en-US" altLang="zh-CN" dirty="0"/>
          </a:p>
          <a:p>
            <a:pPr lvl="2"/>
            <a:r>
              <a:rPr lang="zh-CN" altLang="en-US" dirty="0"/>
              <a:t>内存安全</a:t>
            </a:r>
            <a:endParaRPr lang="en-US" altLang="zh-CN" dirty="0"/>
          </a:p>
          <a:p>
            <a:pPr lvl="2"/>
            <a:r>
              <a:rPr lang="zh-CN" altLang="en-US" dirty="0"/>
              <a:t>异常安全</a:t>
            </a:r>
            <a:endParaRPr lang="en-US" altLang="zh-CN" dirty="0"/>
          </a:p>
          <a:p>
            <a:pPr lvl="2"/>
            <a:r>
              <a:rPr lang="zh-CN" altLang="en-US" dirty="0"/>
              <a:t>线程安全（不讲）</a:t>
            </a:r>
            <a:endParaRPr lang="en-US" altLang="zh-CN" dirty="0"/>
          </a:p>
          <a:p>
            <a:pPr lvl="2"/>
            <a:r>
              <a:rPr lang="zh-CN" altLang="en-US" dirty="0"/>
              <a:t>例子</a:t>
            </a:r>
            <a:endParaRPr lang="en-US" altLang="zh-CN" dirty="0"/>
          </a:p>
          <a:p>
            <a:pPr lvl="1"/>
            <a:r>
              <a:rPr lang="zh-CN" altLang="en-US" dirty="0"/>
              <a:t>效率</a:t>
            </a:r>
            <a:endParaRPr lang="en-US" altLang="zh-CN" dirty="0"/>
          </a:p>
          <a:p>
            <a:pPr lvl="2"/>
            <a:r>
              <a:rPr lang="zh-CN" altLang="en-US" dirty="0"/>
              <a:t>算法（第一位，不讲）</a:t>
            </a:r>
            <a:endParaRPr lang="en-US" altLang="zh-CN" dirty="0"/>
          </a:p>
          <a:p>
            <a:pPr lvl="2"/>
            <a:r>
              <a:rPr lang="en-US" altLang="zh-CN" dirty="0"/>
              <a:t>cache</a:t>
            </a:r>
            <a:r>
              <a:rPr lang="zh-CN" altLang="en-US" dirty="0"/>
              <a:t>友好</a:t>
            </a:r>
            <a:endParaRPr lang="en-US" altLang="zh-CN" dirty="0"/>
          </a:p>
          <a:p>
            <a:pPr lvl="2"/>
            <a:r>
              <a:rPr lang="zh-CN" altLang="en-US" dirty="0"/>
              <a:t>例子</a:t>
            </a:r>
            <a:endParaRPr lang="en-US" altLang="zh-CN" dirty="0"/>
          </a:p>
        </p:txBody>
      </p:sp>
    </p:spTree>
    <p:extLst>
      <p:ext uri="{BB962C8B-B14F-4D97-AF65-F5344CB8AC3E}">
        <p14:creationId xmlns:p14="http://schemas.microsoft.com/office/powerpoint/2010/main" val="271485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模板</a:t>
            </a:r>
          </a:p>
        </p:txBody>
      </p:sp>
      <p:sp>
        <p:nvSpPr>
          <p:cNvPr id="3" name="内容占位符 2"/>
          <p:cNvSpPr>
            <a:spLocks noGrp="1"/>
          </p:cNvSpPr>
          <p:nvPr>
            <p:ph idx="1"/>
          </p:nvPr>
        </p:nvSpPr>
        <p:spPr/>
        <p:txBody>
          <a:bodyPr vert="horz" lIns="91440" tIns="45720" rIns="91440" bIns="45720" rtlCol="0">
            <a:normAutofit/>
          </a:bodyPr>
          <a:lstStyle/>
          <a:p>
            <a:r>
              <a:rPr lang="zh-CN" altLang="en-US" dirty="0">
                <a:solidFill>
                  <a:prstClr val="white"/>
                </a:solidFill>
              </a:rPr>
              <a:t>引用塌缩</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F(T&amp;&amp; v);</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r>
              <a:rPr lang="zh-CN" altLang="en-US" sz="2000"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&amp;&gt;</a:t>
            </a:r>
            <a:r>
              <a:rPr lang="zh-CN" altLang="en-US" sz="2000" dirty="0">
                <a:solidFill>
                  <a:schemeClr val="accent3">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F&lt;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&amp;&amp;&gt;</a:t>
            </a:r>
            <a:r>
              <a:rPr lang="zh-CN" altLang="en-US" sz="2000" dirty="0">
                <a:solidFill>
                  <a:schemeClr val="accent3">
                    <a:lumMod val="60000"/>
                    <a:lumOff val="40000"/>
                  </a:schemeClr>
                </a:solidFill>
                <a:latin typeface="Consolas" panose="020B0609020204030204" pitchFamily="49" charset="0"/>
                <a:cs typeface="Consolas" panose="020B0609020204030204" pitchFamily="49" charset="0"/>
              </a:rPr>
              <a:t>，</a:t>
            </a:r>
            <a:r>
              <a:rPr lang="zh-CN" altLang="en-US" dirty="0">
                <a:solidFill>
                  <a:prstClr val="white"/>
                </a:solidFill>
              </a:rPr>
              <a:t>的时候，</a:t>
            </a:r>
            <a:r>
              <a:rPr lang="en-US" altLang="zh-CN"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分别是什么类型？</a:t>
            </a:r>
            <a:endParaRPr lang="en-US" altLang="zh-CN" dirty="0">
              <a:solidFill>
                <a:prstClr val="white"/>
              </a:solidFill>
            </a:endParaRP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T&amp;  &amp;  -&gt; T&amp;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T&amp;  &amp;&amp; -&gt; T&amp;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T&amp;&amp; &amp;  -&gt; T&amp;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T&amp;&amp; &amp;&amp; -&gt; T&amp;&amp;</a:t>
            </a:r>
          </a:p>
        </p:txBody>
      </p:sp>
    </p:spTree>
    <p:extLst>
      <p:ext uri="{BB962C8B-B14F-4D97-AF65-F5344CB8AC3E}">
        <p14:creationId xmlns:p14="http://schemas.microsoft.com/office/powerpoint/2010/main" val="84113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模板</a:t>
            </a:r>
          </a:p>
        </p:txBody>
      </p:sp>
      <p:sp>
        <p:nvSpPr>
          <p:cNvPr id="3" name="内容占位符 2"/>
          <p:cNvSpPr>
            <a:spLocks noGrp="1"/>
          </p:cNvSpPr>
          <p:nvPr>
            <p:ph idx="1"/>
          </p:nvPr>
        </p:nvSpPr>
        <p:spPr/>
        <p:txBody>
          <a:bodyPr vert="horz" lIns="91440" tIns="45720" rIns="91440" bIns="45720" rtlCol="0">
            <a:normAutofit/>
          </a:bodyPr>
          <a:lstStyle/>
          <a:p>
            <a:r>
              <a:rPr lang="zh-CN" altLang="en-US" dirty="0">
                <a:solidFill>
                  <a:prstClr val="white"/>
                </a:solidFill>
              </a:rPr>
              <a:t>引用塌缩</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F(T&amp;&amp; v);</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F(1)</a:t>
            </a:r>
            <a:r>
              <a:rPr lang="zh-CN" altLang="en-US" dirty="0">
                <a:solidFill>
                  <a:prstClr val="white"/>
                </a:solidFill>
              </a:rPr>
              <a:t>的时候，</a:t>
            </a:r>
            <a:r>
              <a:rPr lang="en-US" altLang="zh-CN"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是</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a:t>
            </a:r>
            <a:r>
              <a:rPr lang="zh-CN" altLang="en-US" dirty="0">
                <a:solidFill>
                  <a:prstClr val="white"/>
                </a:solidFill>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T</a:t>
            </a:r>
            <a:r>
              <a:rPr lang="zh-CN" altLang="en-US" dirty="0">
                <a:solidFill>
                  <a:prstClr val="white"/>
                </a:solidFill>
              </a:rPr>
              <a:t>可以是</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zh-CN" altLang="en-US" dirty="0">
                <a:solidFill>
                  <a:prstClr val="white"/>
                </a:solidFill>
              </a:rPr>
              <a:t>也可以是</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a:t>
            </a:r>
            <a:r>
              <a:rPr lang="zh-CN" altLang="en-US" dirty="0">
                <a:solidFill>
                  <a:prstClr val="white"/>
                </a:solidFill>
              </a:rPr>
              <a:t>，这里取</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zh-CN" altLang="en-US" dirty="0">
                <a:solidFill>
                  <a:prstClr val="white"/>
                </a:solidFill>
              </a:rPr>
              <a:t>。</a:t>
            </a:r>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154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模板</a:t>
            </a:r>
          </a:p>
        </p:txBody>
      </p:sp>
      <p:sp>
        <p:nvSpPr>
          <p:cNvPr id="3" name="内容占位符 2"/>
          <p:cNvSpPr>
            <a:spLocks noGrp="1"/>
          </p:cNvSpPr>
          <p:nvPr>
            <p:ph idx="1"/>
          </p:nvPr>
        </p:nvSpPr>
        <p:spPr/>
        <p:txBody>
          <a:bodyPr vert="horz" lIns="91440" tIns="45720" rIns="91440" bIns="45720" rtlCol="0" anchor="t">
            <a:normAutofit/>
          </a:bodyPr>
          <a:lstStyle/>
          <a:p>
            <a:r>
              <a:rPr lang="zh-CN" altLang="en-US">
                <a:solidFill>
                  <a:prstClr val="white"/>
                </a:solidFill>
                <a:latin typeface="等线"/>
              </a:rPr>
              <a:t>转发</a:t>
            </a:r>
            <a:r>
              <a:rPr lang="zh-CN" altLang="en-US">
                <a:solidFill>
                  <a:prstClr val="white"/>
                </a:solidFill>
              </a:rPr>
              <a:t>引用</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&lt;typename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F(T&amp;&amp; v);</a:t>
            </a:r>
          </a:p>
          <a:p>
            <a:pPr lvl="0"/>
            <a:r>
              <a:rPr lang="zh-CN" altLang="en-US" dirty="0">
                <a:solidFill>
                  <a:prstClr val="white"/>
                </a:solidFill>
              </a:rPr>
              <a:t>这种形式的模板参数，更像一种通用引用，可以匹配任意类型</a:t>
            </a:r>
            <a:endParaRPr lang="en-US" altLang="zh-CN" dirty="0">
              <a:solidFill>
                <a:prstClr val="white"/>
              </a:solidFill>
            </a:endParaRPr>
          </a:p>
          <a:p>
            <a:pPr lvl="0"/>
            <a:r>
              <a:rPr lang="zh-CN" altLang="en-US">
                <a:solidFill>
                  <a:prstClr val="white"/>
                </a:solidFill>
                <a:latin typeface="等线"/>
              </a:rPr>
              <a:t>转发</a:t>
            </a:r>
            <a:r>
              <a:rPr lang="zh-CN" altLang="en-US">
                <a:solidFill>
                  <a:prstClr val="white"/>
                </a:solidFill>
              </a:rPr>
              <a:t>引用对于写库是一个很方便的基础设施，可以方便的把参数转发给函数内部的需要这个参数的地方</a:t>
            </a:r>
            <a:endParaRPr lang="en-US" altLang="zh-CN" dirty="0">
              <a:solidFill>
                <a:prstClr val="white"/>
              </a:solidFill>
            </a:endParaRPr>
          </a:p>
        </p:txBody>
      </p:sp>
    </p:spTree>
    <p:extLst>
      <p:ext uri="{BB962C8B-B14F-4D97-AF65-F5344CB8AC3E}">
        <p14:creationId xmlns:p14="http://schemas.microsoft.com/office/powerpoint/2010/main" val="1433115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vert="horz" lIns="91440" tIns="45720" rIns="91440" bIns="45720" rtlCol="0">
                <a:normAutofit/>
              </a:bodyPr>
              <a:lstStyle/>
              <a:p>
                <a:r>
                  <a:rPr lang="zh-CN" altLang="en-US" dirty="0">
                    <a:solidFill>
                      <a:prstClr val="white"/>
                    </a:solidFill>
                  </a:rPr>
                  <a:t>写一个模板函数，想把参数按照原始类型转给其他函数，怎么做？</a:t>
                </a:r>
                <a:endParaRPr lang="en-US" altLang="zh-CN" dirty="0">
                  <a:solidFill>
                    <a:prstClr val="white"/>
                  </a:solidFill>
                </a:endParaRPr>
              </a:p>
              <a:p>
                <a:r>
                  <a:rPr lang="zh-CN" altLang="en-US" dirty="0">
                    <a:solidFill>
                      <a:prstClr val="white"/>
                    </a:solidFill>
                  </a:rPr>
                  <a:t>需要左值参数按照左值传下去，右值参数按照右值传下去</a:t>
                </a:r>
                <a:endParaRPr lang="en-US" altLang="zh-CN" dirty="0">
                  <a:solidFill>
                    <a:prstClr val="white"/>
                  </a:solidFill>
                </a:endParaRPr>
              </a:p>
              <a:p>
                <a:endParaRPr lang="en-US" altLang="zh-CN" dirty="0">
                  <a:solidFill>
                    <a:prstClr val="white"/>
                  </a:solidFill>
                </a:endParaRPr>
              </a:p>
              <a:p>
                <a:r>
                  <a:rPr lang="zh-CN" altLang="en-US" dirty="0">
                    <a:solidFill>
                      <a:prstClr val="white"/>
                    </a:solidFill>
                  </a:rPr>
                  <a:t>重载左值和右值引用，提供两个版本</a:t>
                </a:r>
                <a:endParaRPr lang="en-US" altLang="zh-CN" dirty="0">
                  <a:solidFill>
                    <a:prstClr val="white"/>
                  </a:solidFill>
                </a:endParaRPr>
              </a:p>
              <a:p>
                <a:endParaRPr lang="en-US" altLang="zh-CN" dirty="0">
                  <a:solidFill>
                    <a:prstClr val="white"/>
                  </a:solidFill>
                </a:endParaRPr>
              </a:p>
              <a:p>
                <a:r>
                  <a:rPr lang="zh-CN" altLang="en-US" dirty="0">
                    <a:solidFill>
                      <a:prstClr val="white"/>
                    </a:solidFill>
                  </a:rPr>
                  <a:t>如果有</a:t>
                </a:r>
                <a:r>
                  <a:rPr lang="en-US" altLang="zh-CN" dirty="0">
                    <a:solidFill>
                      <a:prstClr val="white"/>
                    </a:solidFill>
                  </a:rPr>
                  <a:t>N</a:t>
                </a:r>
                <a:r>
                  <a:rPr lang="zh-CN" altLang="en-US" dirty="0">
                    <a:solidFill>
                      <a:prstClr val="white"/>
                    </a:solidFill>
                  </a:rPr>
                  <a:t>个参数呢？提供</a:t>
                </a:r>
                <a14:m>
                  <m:oMath xmlns:m="http://schemas.openxmlformats.org/officeDocument/2006/math">
                    <m:sSup>
                      <m:sSupPr>
                        <m:ctrlPr>
                          <a:rPr lang="en-US" altLang="zh-CN" sz="2000" i="1">
                            <a:solidFill>
                              <a:prstClr val="white"/>
                            </a:solidFill>
                            <a:latin typeface="Cambria Math" panose="02040503050406030204" pitchFamily="18" charset="0"/>
                            <a:cs typeface="Consolas" panose="020B0609020204030204" pitchFamily="49" charset="0"/>
                          </a:rPr>
                        </m:ctrlPr>
                      </m:sSupPr>
                      <m:e>
                        <m:r>
                          <m:rPr>
                            <m:sty m:val="p"/>
                          </m:rPr>
                          <a:rPr lang="en-US" altLang="zh-CN" sz="2000">
                            <a:solidFill>
                              <a:prstClr val="white"/>
                            </a:solidFill>
                            <a:latin typeface="Cambria Math" panose="02040503050406030204" pitchFamily="18" charset="0"/>
                            <a:cs typeface="Consolas" panose="020B0609020204030204" pitchFamily="49" charset="0"/>
                          </a:rPr>
                          <m:t>N</m:t>
                        </m:r>
                      </m:e>
                      <m:sup>
                        <m:r>
                          <a:rPr lang="en-US" altLang="zh-CN" sz="2000">
                            <a:solidFill>
                              <a:prstClr val="white"/>
                            </a:solidFill>
                            <a:latin typeface="Cambria Math" panose="02040503050406030204" pitchFamily="18" charset="0"/>
                            <a:cs typeface="Consolas" panose="020B0609020204030204" pitchFamily="49" charset="0"/>
                          </a:rPr>
                          <m:t>2</m:t>
                        </m:r>
                      </m:sup>
                    </m:sSup>
                  </m:oMath>
                </a14:m>
                <a:r>
                  <a:rPr lang="zh-CN" altLang="en-US" dirty="0">
                    <a:solidFill>
                      <a:prstClr val="white"/>
                    </a:solidFill>
                  </a:rPr>
                  <a:t>个版本？</a:t>
                </a:r>
                <a:endParaRPr lang="en-US" altLang="zh-CN" sz="2000" dirty="0">
                  <a:solidFill>
                    <a:prstClr val="white"/>
                  </a:solidFill>
                  <a:latin typeface="Consolas" panose="020B0609020204030204" pitchFamily="49" charset="0"/>
                  <a:cs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2020" r="-3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9231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chor="t">
            <a:normAutofit/>
          </a:bodyPr>
          <a:lstStyle/>
          <a:p>
            <a:pPr lvl="0"/>
            <a:r>
              <a:rPr lang="zh-CN" altLang="en-US">
                <a:solidFill>
                  <a:prstClr val="white"/>
                </a:solidFill>
              </a:rPr>
              <a:t>容易想到转发引用可以用来接收左值和右值</a:t>
            </a:r>
            <a:endParaRPr lang="en-US" altLang="zh-CN" dirty="0">
              <a:solidFill>
                <a:prstClr val="white"/>
              </a:solidFill>
            </a:endParaRP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&lt;typename T&gt;</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void F(T&amp;&amp; v) {</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	FunctionToCall(v); // ?</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	FunctionToCall(move(v)); // ?</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r>
              <a:rPr lang="zh-CN" altLang="en-US" dirty="0">
                <a:solidFill>
                  <a:prstClr val="white"/>
                </a:solidFill>
              </a:rPr>
              <a:t>怎么写？</a:t>
            </a:r>
            <a:endParaRPr lang="en-US" altLang="zh-CN" sz="2000"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61627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分析</a:t>
            </a:r>
            <a:endParaRPr lang="en-US" altLang="zh-CN" dirty="0">
              <a:solidFill>
                <a:prstClr val="white"/>
              </a:solidFill>
            </a:endParaRPr>
          </a:p>
          <a:p>
            <a:pPr lvl="1"/>
            <a:r>
              <a:rPr lang="zh-CN" altLang="en-US" dirty="0">
                <a:solidFill>
                  <a:prstClr val="white"/>
                </a:solidFill>
              </a:rPr>
              <a:t>需要</a:t>
            </a:r>
            <a:r>
              <a:rPr lang="en-US" altLang="zh-CN" sz="1700"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是左值引用的时候，把</a:t>
            </a:r>
            <a:r>
              <a:rPr lang="en-US" altLang="zh-CN" sz="1700"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当作左值传下去</a:t>
            </a:r>
            <a:endParaRPr lang="en-US" altLang="zh-CN" dirty="0">
              <a:solidFill>
                <a:prstClr val="white"/>
              </a:solidFill>
            </a:endParaRPr>
          </a:p>
          <a:p>
            <a:pPr lvl="1"/>
            <a:r>
              <a:rPr lang="zh-CN" altLang="en-US" dirty="0">
                <a:solidFill>
                  <a:prstClr val="white"/>
                </a:solidFill>
              </a:rPr>
              <a:t>需要</a:t>
            </a:r>
            <a:r>
              <a:rPr lang="en-US" altLang="zh-CN" sz="1700"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是右值引用或者值类型的时候，把</a:t>
            </a:r>
            <a:r>
              <a:rPr lang="en-US" altLang="zh-CN" sz="1700" dirty="0">
                <a:solidFill>
                  <a:srgbClr val="3D9CCC">
                    <a:lumMod val="60000"/>
                    <a:lumOff val="40000"/>
                  </a:srgbClr>
                </a:solidFill>
                <a:latin typeface="Consolas" panose="020B0609020204030204" pitchFamily="49" charset="0"/>
                <a:cs typeface="Consolas" panose="020B0609020204030204" pitchFamily="49" charset="0"/>
              </a:rPr>
              <a:t>v</a:t>
            </a:r>
            <a:r>
              <a:rPr lang="zh-CN" altLang="en-US" dirty="0">
                <a:solidFill>
                  <a:prstClr val="white"/>
                </a:solidFill>
              </a:rPr>
              <a:t>当作右值传下去</a:t>
            </a:r>
            <a:endParaRPr lang="en-US" altLang="zh-CN" dirty="0">
              <a:solidFill>
                <a:prstClr val="white"/>
              </a:solidFill>
            </a:endParaRPr>
          </a:p>
        </p:txBody>
      </p:sp>
    </p:spTree>
    <p:extLst>
      <p:ext uri="{BB962C8B-B14F-4D97-AF65-F5344CB8AC3E}">
        <p14:creationId xmlns:p14="http://schemas.microsoft.com/office/powerpoint/2010/main" val="168810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o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Inner(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Inner(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Outer(T&amp;&amp; v)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Inner(</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static_cast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&lt;T&amp;&amp;&gt;(v)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v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v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(lv)</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v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 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94051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为了清晰，封装一下</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Outer(T&amp;&amp; v)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Inner(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Forward&lt;T&gt;(v)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solidFill>
                  <a:prstClr val="white"/>
                </a:solidFill>
              </a:rPr>
              <a:t>显式写出函数类型</a:t>
            </a:r>
            <a:endParaRPr lang="en-US" altLang="zh-CN" dirty="0">
              <a:solidFill>
                <a:prstClr val="white"/>
              </a:solidFill>
            </a:endParaRPr>
          </a:p>
          <a:p>
            <a:pPr lvl="1"/>
            <a:r>
              <a:rPr lang="en-US" altLang="zh-CN" sz="1700" dirty="0">
                <a:solidFill>
                  <a:prstClr val="white"/>
                </a:solidFill>
                <a:latin typeface="Consolas" panose="020B0609020204030204" pitchFamily="49" charset="0"/>
                <a:cs typeface="Consolas" panose="020B0609020204030204" pitchFamily="49" charset="0"/>
              </a:rPr>
              <a:t>v</a:t>
            </a:r>
            <a:r>
              <a:rPr lang="zh-CN" altLang="en-US" sz="1700" dirty="0">
                <a:solidFill>
                  <a:prstClr val="white"/>
                </a:solidFill>
                <a:latin typeface="Consolas" panose="020B0609020204030204" pitchFamily="49" charset="0"/>
                <a:cs typeface="Consolas" panose="020B0609020204030204" pitchFamily="49" charset="0"/>
              </a:rPr>
              <a:t>是左值，这样才能把类型传递给</a:t>
            </a:r>
            <a:r>
              <a:rPr lang="en-US" altLang="zh-CN" sz="1700" dirty="0">
                <a:solidFill>
                  <a:prstClr val="white"/>
                </a:solidFill>
                <a:latin typeface="Consolas" panose="020B0609020204030204" pitchFamily="49" charset="0"/>
                <a:cs typeface="Consolas" panose="020B0609020204030204" pitchFamily="49" charset="0"/>
              </a:rPr>
              <a:t>Forward</a:t>
            </a:r>
            <a:endParaRPr lang="en-US" altLang="zh-CN" sz="17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8793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实现</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T&amp;&amp; Forward(T&amp; v)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smtClean="0">
                <a:solidFill>
                  <a:schemeClr val="accent5">
                    <a:lumMod val="60000"/>
                    <a:lumOff val="40000"/>
                  </a:schemeClr>
                </a:solidFill>
                <a:latin typeface="Consolas" panose="020B0609020204030204" pitchFamily="49" charset="0"/>
                <a:cs typeface="Consolas" panose="020B0609020204030204" pitchFamily="49" charset="0"/>
              </a:rPr>
              <a:t>static_cast</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&lt;T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&amp;&amp;&gt;(v</a:t>
            </a:r>
            <a:r>
              <a:rPr lang="en-US" altLang="zh-CN" dirty="0" smtClean="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T&amp;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(lv)</a:t>
            </a:r>
          </a:p>
          <a:p>
            <a:pPr lvl="0"/>
            <a:r>
              <a:rPr lang="en-US" altLang="zh-CN" dirty="0">
                <a:solidFill>
                  <a:srgbClr val="3D9CCC">
                    <a:lumMod val="60000"/>
                    <a:lumOff val="40000"/>
                  </a:srgbClr>
                </a:solidFill>
                <a:latin typeface="Consolas" panose="020B0609020204030204" pitchFamily="49" charset="0"/>
                <a:cs typeface="Consolas" panose="020B0609020204030204" pitchFamily="49" charset="0"/>
              </a:rPr>
              <a:t>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 T&amp;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 T&amp;&amp;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12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完美转发</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标准库中的</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a:t>
            </a:r>
            <a:r>
              <a:rPr lang="zh-CN" altLang="en-US" dirty="0">
                <a:solidFill>
                  <a:prstClr val="white"/>
                </a:solidFill>
              </a:rPr>
              <a:t>是一个更完善的实现</a:t>
            </a:r>
            <a:endParaRPr lang="en-US" altLang="zh-CN" dirty="0">
              <a:solidFill>
                <a:prstClr val="white"/>
              </a:solidFill>
            </a:endParaRPr>
          </a:p>
          <a:p>
            <a:pPr lvl="0"/>
            <a:r>
              <a:rPr lang="zh-CN" altLang="en-US" dirty="0">
                <a:solidFill>
                  <a:prstClr val="white"/>
                </a:solidFill>
              </a:rPr>
              <a:t>不应该用其他形式使用</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a:t>
            </a:r>
            <a:r>
              <a:rPr lang="zh-CN" altLang="en-US" dirty="0">
                <a:solidFill>
                  <a:prstClr val="white"/>
                </a:solidFill>
              </a:rPr>
              <a:t>，比如指明的类型添加了修饰</a:t>
            </a:r>
            <a:endParaRPr lang="en-US" altLang="zh-CN" dirty="0">
              <a:solidFill>
                <a:prstClr val="white"/>
              </a:solidFill>
            </a:endParaRPr>
          </a:p>
          <a:p>
            <a:pPr lvl="1"/>
            <a:r>
              <a:rPr lang="zh-CN" altLang="en-US" dirty="0">
                <a:solidFill>
                  <a:prstClr val="white"/>
                </a:solidFill>
              </a:rPr>
              <a:t>标准库的</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forward</a:t>
            </a:r>
            <a:r>
              <a:rPr lang="zh-CN" altLang="en-US" dirty="0">
                <a:solidFill>
                  <a:prstClr val="white"/>
                </a:solidFill>
              </a:rPr>
              <a:t>不显式指明类型会编译错误</a:t>
            </a:r>
            <a:endParaRPr lang="en-US" altLang="zh-CN" dirty="0">
              <a:solidFill>
                <a:prstClr val="white"/>
              </a:solidFill>
            </a:endParaRP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Outer(T&amp;&amp; v)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Inner(forward</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&lt;T&gt;</a:t>
            </a:r>
            <a:r>
              <a:rPr lang="en-US" altLang="zh-CN" dirty="0">
                <a:solidFill>
                  <a:srgbClr val="3D9CCC">
                    <a:lumMod val="60000"/>
                    <a:lumOff val="40000"/>
                  </a:srgbClr>
                </a:solidFill>
                <a:latin typeface="Consolas" panose="020B0609020204030204" pitchFamily="49" charset="0"/>
                <a:cs typeface="Consolas" panose="020B0609020204030204" pitchFamily="49" charset="0"/>
              </a:rPr>
              <a:t>(v));</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lvl="0"/>
            <a:endParaRPr lang="en-US" altLang="zh-CN" dirty="0">
              <a:solidFill>
                <a:prstClr val="white"/>
              </a:solidFill>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6317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开始之前</a:t>
            </a:r>
          </a:p>
        </p:txBody>
      </p:sp>
      <p:sp>
        <p:nvSpPr>
          <p:cNvPr id="3" name="内容占位符 2"/>
          <p:cNvSpPr>
            <a:spLocks noGrp="1"/>
          </p:cNvSpPr>
          <p:nvPr>
            <p:ph idx="1"/>
          </p:nvPr>
        </p:nvSpPr>
        <p:spPr/>
        <p:txBody>
          <a:bodyPr/>
          <a:lstStyle/>
          <a:p>
            <a:r>
              <a:rPr lang="zh-CN" altLang="en-US" dirty="0"/>
              <a:t>主要内容是</a:t>
            </a:r>
            <a:r>
              <a:rPr lang="en-US" altLang="zh-CN" dirty="0"/>
              <a:t>C++11</a:t>
            </a:r>
            <a:r>
              <a:rPr lang="zh-CN" altLang="en-US" dirty="0"/>
              <a:t>和</a:t>
            </a:r>
            <a:r>
              <a:rPr lang="en-US" altLang="zh-CN" dirty="0"/>
              <a:t>C++14</a:t>
            </a:r>
            <a:r>
              <a:rPr lang="zh-CN" altLang="en-US" dirty="0"/>
              <a:t>的新特性以及相关的一些好的设计理念与实践方法</a:t>
            </a:r>
            <a:endParaRPr lang="en-US" altLang="zh-CN" dirty="0"/>
          </a:p>
          <a:p>
            <a:r>
              <a:rPr lang="en-US" altLang="zh-CN" dirty="0"/>
              <a:t>C++17</a:t>
            </a:r>
            <a:r>
              <a:rPr lang="zh-CN" altLang="en-US" dirty="0"/>
              <a:t>还没定下来，所以基本不会涉及（虽然</a:t>
            </a:r>
            <a:r>
              <a:rPr lang="en-US" altLang="zh-CN" dirty="0"/>
              <a:t>VS2015 Update 2</a:t>
            </a:r>
            <a:r>
              <a:rPr lang="zh-CN" altLang="en-US" dirty="0"/>
              <a:t>已经实现了很多相关特性）</a:t>
            </a:r>
          </a:p>
        </p:txBody>
      </p:sp>
    </p:spTree>
    <p:extLst>
      <p:ext uri="{BB962C8B-B14F-4D97-AF65-F5344CB8AC3E}">
        <p14:creationId xmlns:p14="http://schemas.microsoft.com/office/powerpoint/2010/main" val="121673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语义上的完善</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右值引用除了优化程序的效率以外，还带来了语义上的新元素</a:t>
            </a:r>
            <a:endParaRPr lang="en-US" altLang="zh-CN" dirty="0">
              <a:solidFill>
                <a:prstClr val="white"/>
              </a:solidFill>
            </a:endParaRPr>
          </a:p>
          <a:p>
            <a:pPr lvl="0"/>
            <a:r>
              <a:rPr lang="zh-CN" altLang="en-US" dirty="0">
                <a:solidFill>
                  <a:prstClr val="white"/>
                </a:solidFill>
              </a:rPr>
              <a:t>可以实现只能移动不能复制的类型，如</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zh-CN" altLang="en-US" dirty="0">
                <a:solidFill>
                  <a:prstClr val="white"/>
                </a:solidFill>
              </a:rPr>
              <a:t>（后面会讲到）</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8224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右值引用 </a:t>
            </a:r>
            <a:r>
              <a:rPr lang="en-US" altLang="zh-CN" dirty="0"/>
              <a:t>&gt; </a:t>
            </a:r>
            <a:r>
              <a:rPr lang="zh-CN" altLang="en-US" dirty="0"/>
              <a:t>小结</a:t>
            </a:r>
          </a:p>
        </p:txBody>
      </p:sp>
      <p:sp>
        <p:nvSpPr>
          <p:cNvPr id="3" name="内容占位符 2"/>
          <p:cNvSpPr>
            <a:spLocks noGrp="1"/>
          </p:cNvSpPr>
          <p:nvPr>
            <p:ph idx="1"/>
          </p:nvPr>
        </p:nvSpPr>
        <p:spPr/>
        <p:txBody>
          <a:bodyPr vert="horz" lIns="91440" tIns="45720" rIns="91440" bIns="45720" rtlCol="0">
            <a:normAutofit/>
          </a:bodyPr>
          <a:lstStyle/>
          <a:p>
            <a:pPr lvl="0"/>
            <a:r>
              <a:rPr lang="zh-CN" altLang="en-US" dirty="0">
                <a:solidFill>
                  <a:prstClr val="white"/>
                </a:solidFill>
              </a:rPr>
              <a:t>右值引用是一个质变，可以实现可移动但不可复制对象的语义，也可以避免不必要的复制</a:t>
            </a:r>
            <a:endParaRPr lang="en-US" altLang="zh-CN" dirty="0">
              <a:solidFill>
                <a:prstClr val="white"/>
              </a:solidFill>
            </a:endParaRPr>
          </a:p>
          <a:p>
            <a:pPr lvl="0"/>
            <a:r>
              <a:rPr lang="zh-CN" altLang="en-US" dirty="0">
                <a:solidFill>
                  <a:prstClr val="white"/>
                </a:solidFill>
              </a:rPr>
              <a:t>右值引用与返回值优化一起，可以让代码写起来更直接更自然，多数情况下不再需要使用参数来返回大对象且能达到同样或更高的效率</a:t>
            </a:r>
            <a:endParaRPr lang="en-US" altLang="zh-CN" dirty="0">
              <a:solidFill>
                <a:prstClr val="white"/>
              </a:solidFill>
            </a:endParaRPr>
          </a:p>
          <a:p>
            <a:pPr lvl="0"/>
            <a:r>
              <a:rPr lang="zh-CN" altLang="en-US" dirty="0">
                <a:solidFill>
                  <a:prstClr val="white"/>
                </a:solidFill>
              </a:rPr>
              <a:t>右值引用可以在不修改业务代码的情况下，只通过完善库来提高程序效率</a:t>
            </a:r>
            <a:endParaRPr lang="en-US" altLang="zh-CN" dirty="0">
              <a:solidFill>
                <a:prstClr val="white"/>
              </a:solidFill>
            </a:endParaRPr>
          </a:p>
          <a:p>
            <a:pPr lvl="0"/>
            <a:r>
              <a:rPr lang="zh-CN" altLang="en-US" dirty="0">
                <a:solidFill>
                  <a:prstClr val="white"/>
                </a:solidFill>
              </a:rPr>
              <a:t>多了一种引用，模板更难写了</a:t>
            </a:r>
            <a:r>
              <a:rPr lang="en-US" altLang="zh-CN" dirty="0">
                <a:solidFill>
                  <a:prstClr val="white"/>
                </a:solidFill>
                <a:sym typeface="Wingdings" panose="05000000000000000000" pitchFamily="2" charset="2"/>
              </a:rPr>
              <a:t></a:t>
            </a:r>
          </a:p>
          <a:p>
            <a:pPr lvl="0"/>
            <a:endParaRPr lang="en-US" altLang="zh-CN" dirty="0">
              <a:solidFill>
                <a:prstClr val="white"/>
              </a:solidFill>
              <a:sym typeface="Wingdings" panose="05000000000000000000" pitchFamily="2" charset="2"/>
            </a:endParaRPr>
          </a:p>
          <a:p>
            <a:pPr lvl="0"/>
            <a:r>
              <a:rPr lang="zh-CN" altLang="en-US" dirty="0">
                <a:solidFill>
                  <a:prstClr val="white"/>
                </a:solidFill>
                <a:sym typeface="Wingdings" panose="05000000000000000000" pitchFamily="2" charset="2"/>
              </a:rPr>
              <a:t>后面会讲到一些从性能上和从语义上在</a:t>
            </a:r>
            <a:r>
              <a:rPr lang="en-US" altLang="zh-CN" dirty="0">
                <a:solidFill>
                  <a:prstClr val="white"/>
                </a:solidFill>
                <a:sym typeface="Wingdings" panose="05000000000000000000" pitchFamily="2" charset="2"/>
              </a:rPr>
              <a:t>C++03</a:t>
            </a:r>
            <a:r>
              <a:rPr lang="zh-CN" altLang="en-US" dirty="0">
                <a:solidFill>
                  <a:prstClr val="white"/>
                </a:solidFill>
                <a:sym typeface="Wingdings" panose="05000000000000000000" pitchFamily="2" charset="2"/>
              </a:rPr>
              <a:t>中无法实现的例子</a:t>
            </a:r>
            <a:endParaRPr lang="en-US" altLang="zh-CN" dirty="0">
              <a:solidFill>
                <a:prstClr val="white"/>
              </a:solidFill>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19132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a:t>右值引用（</a:t>
            </a:r>
            <a:r>
              <a:rPr lang="en-US" altLang="zh-CN" dirty="0" err="1"/>
              <a:t>Rvalue</a:t>
            </a:r>
            <a:r>
              <a:rPr lang="en-US" altLang="zh-CN" dirty="0"/>
              <a:t> reference</a:t>
            </a:r>
            <a:r>
              <a:rPr lang="zh-CN" altLang="en-US" dirty="0"/>
              <a:t>）</a:t>
            </a:r>
            <a:endParaRPr lang="en-US" altLang="zh-CN" dirty="0"/>
          </a:p>
          <a:p>
            <a:r>
              <a:rPr lang="zh-CN" altLang="en-US" dirty="0">
                <a:solidFill>
                  <a:schemeClr val="accent1">
                    <a:lumMod val="40000"/>
                    <a:lumOff val="60000"/>
                  </a:schemeClr>
                </a:solidFill>
              </a:rPr>
              <a:t>可变参数模板（</a:t>
            </a:r>
            <a:r>
              <a:rPr lang="en-US" altLang="zh-CN" dirty="0" err="1">
                <a:solidFill>
                  <a:schemeClr val="accent1">
                    <a:lumMod val="40000"/>
                    <a:lumOff val="60000"/>
                  </a:schemeClr>
                </a:solidFill>
              </a:rPr>
              <a:t>Variadic</a:t>
            </a:r>
            <a:r>
              <a:rPr lang="en-US" altLang="zh-CN" dirty="0">
                <a:solidFill>
                  <a:schemeClr val="accent1">
                    <a:lumMod val="40000"/>
                    <a:lumOff val="60000"/>
                  </a:schemeClr>
                </a:solidFill>
              </a:rPr>
              <a:t> template</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r>
              <a:rPr lang="zh-CN" altLang="en-US" dirty="0"/>
              <a:t>匿名函数（</a:t>
            </a:r>
            <a:r>
              <a:rPr lang="en-US" altLang="zh-CN" dirty="0"/>
              <a:t>Lambda</a:t>
            </a:r>
            <a:r>
              <a:rPr lang="zh-CN" altLang="en-US" dirty="0"/>
              <a:t>）</a:t>
            </a:r>
            <a:endParaRPr lang="en-US" altLang="zh-CN" dirty="0"/>
          </a:p>
          <a:p>
            <a:r>
              <a:rPr lang="zh-CN" altLang="en-US" dirty="0"/>
              <a:t>内存模型（</a:t>
            </a:r>
            <a:r>
              <a:rPr lang="en-US" altLang="zh-CN" dirty="0"/>
              <a:t>Memory model</a:t>
            </a:r>
            <a:r>
              <a:rPr lang="zh-CN" altLang="en-US" dirty="0"/>
              <a:t>）</a:t>
            </a:r>
            <a:endParaRPr lang="en-US" altLang="zh-CN" dirty="0"/>
          </a:p>
          <a:p>
            <a:r>
              <a:rPr lang="zh-CN" altLang="en-US" dirty="0"/>
              <a:t>杂项</a:t>
            </a:r>
            <a:endParaRPr lang="en-US" altLang="zh-CN" dirty="0"/>
          </a:p>
        </p:txBody>
      </p:sp>
    </p:spTree>
    <p:extLst>
      <p:ext uri="{BB962C8B-B14F-4D97-AF65-F5344CB8AC3E}">
        <p14:creationId xmlns:p14="http://schemas.microsoft.com/office/powerpoint/2010/main" val="1368812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a:t>
            </a:r>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Log(T&amp; v);</a:t>
            </a:r>
          </a:p>
          <a:p>
            <a:r>
              <a:rPr lang="zh-CN" altLang="en-US" dirty="0">
                <a:solidFill>
                  <a:prstClr val="white"/>
                </a:solidFill>
              </a:rPr>
              <a:t>如果想传递任意个参数？</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Log(</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vs);</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8782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a:t>
            </a:r>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T1&gt;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pair;</a:t>
            </a:r>
          </a:p>
          <a:p>
            <a:r>
              <a:rPr lang="zh-CN" altLang="en-US" dirty="0">
                <a:solidFill>
                  <a:prstClr val="white"/>
                </a:solidFill>
              </a:rPr>
              <a:t>如果想放任意个元素？</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Types&gt;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tuple;</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3569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 </a:t>
            </a:r>
            <a:r>
              <a:rPr lang="en-US" altLang="zh-CN" dirty="0"/>
              <a:t>&gt; </a:t>
            </a:r>
            <a:r>
              <a:rPr lang="zh-CN" altLang="en-US" dirty="0"/>
              <a:t>基础</a:t>
            </a:r>
          </a:p>
        </p:txBody>
      </p:sp>
      <p:sp>
        <p:nvSpPr>
          <p:cNvPr id="3" name="内容占位符 2"/>
          <p:cNvSpPr>
            <a:spLocks noGrp="1"/>
          </p:cNvSpPr>
          <p:nvPr>
            <p:ph idx="1"/>
          </p:nvPr>
        </p:nvSpPr>
        <p:spPr/>
        <p:txBody>
          <a:bodyPr>
            <a:normAutofit/>
          </a:bodyPr>
          <a:lstStyle/>
          <a:p>
            <a:r>
              <a:rPr lang="zh-CN" altLang="en-US" dirty="0">
                <a:solidFill>
                  <a:prstClr val="white"/>
                </a:solidFill>
              </a:rPr>
              <a:t>模板参数可以是任意数量任意类型</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prstClr val="white"/>
                </a:solidFill>
              </a:rPr>
              <a:t>表示参数包，</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zh-CN" altLang="en-US" dirty="0">
                <a:solidFill>
                  <a:prstClr val="white"/>
                </a:solidFill>
              </a:rPr>
              <a:t>是一包类型，</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vs</a:t>
            </a:r>
            <a:r>
              <a:rPr lang="zh-CN" altLang="en-US" dirty="0">
                <a:solidFill>
                  <a:prstClr val="white"/>
                </a:solidFill>
              </a:rPr>
              <a:t>是一包变量</a:t>
            </a:r>
            <a:endParaRPr lang="en-US" altLang="zh-CN" dirty="0">
              <a:solidFill>
                <a:prstClr val="white"/>
              </a:solidFill>
            </a:endParaRPr>
          </a:p>
          <a:p>
            <a:r>
              <a:rPr lang="zh-CN" altLang="en-US" dirty="0">
                <a:solidFill>
                  <a:prstClr val="white"/>
                </a:solidFill>
              </a:rPr>
              <a:t>使用方法</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F(3.14, 3, string("s"));</a:t>
            </a:r>
          </a:p>
        </p:txBody>
      </p:sp>
    </p:spTree>
    <p:extLst>
      <p:ext uri="{BB962C8B-B14F-4D97-AF65-F5344CB8AC3E}">
        <p14:creationId xmlns:p14="http://schemas.microsoft.com/office/powerpoint/2010/main" val="410091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 </a:t>
            </a:r>
            <a:r>
              <a:rPr lang="en-US" altLang="zh-CN" dirty="0"/>
              <a:t>&gt; </a:t>
            </a:r>
            <a:r>
              <a:rPr lang="zh-CN" altLang="en-US" dirty="0"/>
              <a:t>基础</a:t>
            </a:r>
          </a:p>
        </p:txBody>
      </p:sp>
      <p:sp>
        <p:nvSpPr>
          <p:cNvPr id="3" name="内容占位符 2"/>
          <p:cNvSpPr>
            <a:spLocks noGrp="1"/>
          </p:cNvSpPr>
          <p:nvPr>
            <p:ph idx="1"/>
          </p:nvPr>
        </p:nvSpPr>
        <p:spPr/>
        <p:txBody>
          <a:bodyPr>
            <a:normAutofit lnSpcReduction="10000"/>
          </a:bodyPr>
          <a:lstStyle/>
          <a:p>
            <a:r>
              <a:rPr lang="zh-CN" altLang="en-US" dirty="0">
                <a:solidFill>
                  <a:prstClr val="white"/>
                </a:solidFill>
              </a:rPr>
              <a:t>参数包的使用</a:t>
            </a:r>
            <a:r>
              <a:rPr lang="en-US" altLang="zh-CN" dirty="0">
                <a:solidFill>
                  <a:prstClr val="white"/>
                </a:solidFill>
              </a:rPr>
              <a:t>——</a:t>
            </a:r>
            <a:r>
              <a:rPr lang="zh-CN" altLang="en-US" dirty="0">
                <a:solidFill>
                  <a:prstClr val="white"/>
                </a:solidFill>
              </a:rPr>
              <a:t>包展开</a:t>
            </a:r>
            <a:endParaRPr lang="en-US" altLang="zh-CN" dirty="0">
              <a:solidFill>
                <a:prstClr val="white"/>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vs)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(vs...); } // bad</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F(3,14, 42, string("s"));</a:t>
            </a:r>
          </a:p>
          <a:p>
            <a:r>
              <a:rPr lang="zh-CN" altLang="en-US" dirty="0">
                <a:solidFill>
                  <a:prstClr val="white"/>
                </a:solidFill>
              </a:rPr>
              <a:t>相当于</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F&lt;double,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string&gt;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(double&amp;&amp; v0,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v1, string&amp;&amp; v2)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(v0, v1, v2);</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098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 </a:t>
            </a:r>
            <a:r>
              <a:rPr lang="en-US" altLang="zh-CN" dirty="0"/>
              <a:t>&gt; </a:t>
            </a:r>
            <a:r>
              <a:rPr lang="zh-CN" altLang="en-US" dirty="0"/>
              <a:t>基础</a:t>
            </a:r>
          </a:p>
        </p:txBody>
      </p:sp>
      <p:sp>
        <p:nvSpPr>
          <p:cNvPr id="3" name="内容占位符 2"/>
          <p:cNvSpPr>
            <a:spLocks noGrp="1"/>
          </p:cNvSpPr>
          <p:nvPr>
            <p:ph idx="1"/>
          </p:nvPr>
        </p:nvSpPr>
        <p:spPr/>
        <p:txBody>
          <a:bodyPr>
            <a:normAutofit lnSpcReduction="10000"/>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vs)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&gt;(vs)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good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F&lt;double,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string&gt;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(double&amp;&amp; v0,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v1, string&amp;&amp; v2)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(forward&lt;double&gt;(v0),</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forward&lt;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&gt;(v1),</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forward&lt;string&gt;(v2));</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4511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 </a:t>
            </a:r>
            <a:r>
              <a:rPr lang="en-US" altLang="zh-CN" dirty="0"/>
              <a:t>&gt; </a:t>
            </a:r>
            <a:r>
              <a:rPr lang="zh-CN" altLang="en-US" dirty="0"/>
              <a:t>基础</a:t>
            </a:r>
          </a:p>
        </p:txBody>
      </p:sp>
      <p:sp>
        <p:nvSpPr>
          <p:cNvPr id="3" name="内容占位符 2"/>
          <p:cNvSpPr>
            <a:spLocks noGrp="1"/>
          </p:cNvSpPr>
          <p:nvPr>
            <p:ph idx="1"/>
          </p:nvPr>
        </p:nvSpPr>
        <p:spPr/>
        <p:txBody>
          <a:bodyPr>
            <a:normAutofit/>
          </a:bodyPr>
          <a:lstStyle/>
          <a:p>
            <a:r>
              <a:rPr lang="zh-CN" altLang="en-US" dirty="0">
                <a:solidFill>
                  <a:prstClr val="white"/>
                </a:solidFill>
              </a:rPr>
              <a:t>在函数内部使用参数包中的参数</a:t>
            </a:r>
            <a:r>
              <a:rPr lang="en-US" altLang="zh-CN" dirty="0">
                <a:solidFill>
                  <a:prstClr val="white"/>
                </a:solidFill>
              </a:rPr>
              <a:t>——</a:t>
            </a:r>
            <a:r>
              <a:rPr lang="zh-CN" altLang="en-US" dirty="0">
                <a:solidFill>
                  <a:prstClr val="white"/>
                </a:solidFill>
                <a:latin typeface="Consolas" panose="020B0609020204030204" pitchFamily="49" charset="0"/>
                <a:cs typeface="Consolas" panose="020B0609020204030204" pitchFamily="49" charset="0"/>
              </a:rPr>
              <a:t>模式匹配</a:t>
            </a:r>
            <a:endParaRPr lang="en-US" altLang="zh-CN" dirty="0">
              <a:solidFill>
                <a:prstClr val="white"/>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FImpl</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FImpl</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(T&amp;&amp; v,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Ts</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&amp;&amp;... vs)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Use(v);</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&gt;(vs)...);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&amp;&amp;... vs)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FImpl</a:t>
            </a:r>
            <a:r>
              <a:rPr lang="en-US" altLang="zh-CN" dirty="0">
                <a:solidFill>
                  <a:srgbClr val="3D9CCC">
                    <a:lumMod val="60000"/>
                    <a:lumOff val="40000"/>
                  </a:srgbClr>
                </a:solidFill>
                <a:latin typeface="Consolas" panose="020B0609020204030204" pitchFamily="49" charset="0"/>
                <a:cs typeface="Consolas" panose="020B0609020204030204" pitchFamily="49" charset="0"/>
              </a:rPr>
              <a:t>(forward&lt;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&gt;(vs)...); }</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1818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可变参数模板 </a:t>
            </a:r>
            <a:r>
              <a:rPr lang="en-US" altLang="zh-CN" dirty="0"/>
              <a:t>&gt; </a:t>
            </a:r>
            <a:r>
              <a:rPr lang="zh-CN" altLang="en-US" dirty="0"/>
              <a:t>小结</a:t>
            </a:r>
          </a:p>
        </p:txBody>
      </p:sp>
      <p:sp>
        <p:nvSpPr>
          <p:cNvPr id="3" name="内容占位符 2"/>
          <p:cNvSpPr>
            <a:spLocks noGrp="1"/>
          </p:cNvSpPr>
          <p:nvPr>
            <p:ph idx="1"/>
          </p:nvPr>
        </p:nvSpPr>
        <p:spPr/>
        <p:txBody>
          <a:bodyPr>
            <a:normAutofit/>
          </a:bodyPr>
          <a:lstStyle/>
          <a:p>
            <a:r>
              <a:rPr lang="zh-CN" altLang="en-US" dirty="0">
                <a:solidFill>
                  <a:prstClr val="white"/>
                </a:solidFill>
              </a:rPr>
              <a:t>可变参数模板可以极大地简化库的实现</a:t>
            </a:r>
            <a:endParaRPr lang="en-US" altLang="zh-CN" dirty="0">
              <a:solidFill>
                <a:prstClr val="white"/>
              </a:solidFill>
            </a:endParaRPr>
          </a:p>
          <a:p>
            <a:r>
              <a:rPr lang="zh-CN" altLang="en-US" dirty="0">
                <a:solidFill>
                  <a:prstClr val="white"/>
                </a:solidFill>
              </a:rPr>
              <a:t>可变参数模板不只是可以用于类型</a:t>
            </a:r>
            <a:endParaRPr lang="en-US" altLang="zh-CN" dirty="0">
              <a:solidFill>
                <a:prstClr val="white"/>
              </a:solidFill>
            </a:endParaRPr>
          </a:p>
          <a:p>
            <a:endParaRPr lang="en-US" altLang="zh-CN" dirty="0">
              <a:solidFill>
                <a:prstClr val="white"/>
              </a:solidFill>
            </a:endParaRPr>
          </a:p>
          <a:p>
            <a:r>
              <a:rPr lang="zh-CN" altLang="en-US" dirty="0">
                <a:solidFill>
                  <a:prstClr val="white"/>
                </a:solidFill>
              </a:rPr>
              <a:t>可变参数模板主要用在库的实现，这里不展开</a:t>
            </a:r>
            <a:endParaRPr lang="en-US" altLang="zh-CN" dirty="0">
              <a:solidFill>
                <a:prstClr val="white"/>
              </a:solidFill>
            </a:endParaRPr>
          </a:p>
          <a:p>
            <a:r>
              <a:rPr lang="zh-CN" altLang="en-US" dirty="0">
                <a:solidFill>
                  <a:prstClr val="white"/>
                </a:solidFill>
                <a:latin typeface="Consolas" panose="020B0609020204030204" pitchFamily="49" charset="0"/>
                <a:cs typeface="Consolas" panose="020B0609020204030204" pitchFamily="49" charset="0"/>
              </a:rPr>
              <a:t>一般会用库中的可变参数模板设施即可</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endParaRPr lang="en-US" altLang="zh-CN" dirty="0">
              <a:solidFill>
                <a:prstClr val="white"/>
              </a:solidFill>
            </a:endParaRP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911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开始之前</a:t>
            </a:r>
          </a:p>
        </p:txBody>
      </p:sp>
      <p:sp>
        <p:nvSpPr>
          <p:cNvPr id="3" name="内容占位符 2"/>
          <p:cNvSpPr>
            <a:spLocks noGrp="1"/>
          </p:cNvSpPr>
          <p:nvPr>
            <p:ph idx="1"/>
          </p:nvPr>
        </p:nvSpPr>
        <p:spPr/>
        <p:txBody>
          <a:bodyPr/>
          <a:lstStyle/>
          <a:p>
            <a:r>
              <a:rPr lang="zh-CN" altLang="en-US" dirty="0"/>
              <a:t>太过于灵活以至于做一件事情有无数种方法</a:t>
            </a:r>
            <a:endParaRPr lang="en-US" altLang="zh-CN" dirty="0"/>
          </a:p>
          <a:p>
            <a:r>
              <a:rPr lang="zh-CN" altLang="en-US" dirty="0"/>
              <a:t>“好”的方法比“坏”的方法门槛高</a:t>
            </a:r>
            <a:endParaRPr lang="en-US" altLang="zh-CN" dirty="0"/>
          </a:p>
          <a:p>
            <a:r>
              <a:rPr lang="zh-CN" altLang="en-US" dirty="0"/>
              <a:t>最早学到的通常都是“坏”的方法</a:t>
            </a:r>
            <a:endParaRPr lang="en-US" altLang="zh-CN" dirty="0"/>
          </a:p>
          <a:p>
            <a:r>
              <a:rPr lang="zh-CN" altLang="en-US" dirty="0"/>
              <a:t>兼容</a:t>
            </a:r>
            <a:r>
              <a:rPr lang="en-US" altLang="zh-CN" dirty="0"/>
              <a:t>C</a:t>
            </a:r>
            <a:r>
              <a:rPr lang="zh-CN" altLang="en-US" dirty="0"/>
              <a:t>是一个巨大的历史包袱</a:t>
            </a:r>
            <a:endParaRPr lang="en-US" altLang="zh-CN" dirty="0"/>
          </a:p>
          <a:p>
            <a:endParaRPr lang="zh-CN" altLang="en-US" dirty="0"/>
          </a:p>
        </p:txBody>
      </p:sp>
    </p:spTree>
    <p:extLst>
      <p:ext uri="{BB962C8B-B14F-4D97-AF65-F5344CB8AC3E}">
        <p14:creationId xmlns:p14="http://schemas.microsoft.com/office/powerpoint/2010/main" val="4048285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a:t>右值引用（</a:t>
            </a:r>
            <a:r>
              <a:rPr lang="en-US" altLang="zh-CN" dirty="0" err="1"/>
              <a:t>Rvalue</a:t>
            </a:r>
            <a:r>
              <a:rPr lang="en-US" altLang="zh-CN" dirty="0"/>
              <a:t> reference</a:t>
            </a:r>
            <a:r>
              <a:rPr lang="zh-CN" altLang="en-US" dirty="0"/>
              <a:t>）</a:t>
            </a:r>
            <a:endParaRPr lang="en-US" altLang="zh-CN" dirty="0"/>
          </a:p>
          <a:p>
            <a:r>
              <a:rPr lang="zh-CN" altLang="en-US" dirty="0"/>
              <a:t>可变参数模板（</a:t>
            </a:r>
            <a:r>
              <a:rPr lang="en-US" altLang="zh-CN" dirty="0" err="1"/>
              <a:t>Variadic</a:t>
            </a:r>
            <a:r>
              <a:rPr lang="en-US" altLang="zh-CN" dirty="0"/>
              <a:t> template</a:t>
            </a:r>
            <a:r>
              <a:rPr lang="zh-CN" altLang="en-US" dirty="0"/>
              <a:t>）</a:t>
            </a:r>
            <a:endParaRPr lang="en-US" altLang="zh-CN" dirty="0"/>
          </a:p>
          <a:p>
            <a:r>
              <a:rPr lang="zh-CN" altLang="en-US" dirty="0">
                <a:solidFill>
                  <a:schemeClr val="accent1">
                    <a:lumMod val="40000"/>
                    <a:lumOff val="60000"/>
                  </a:schemeClr>
                </a:solidFill>
              </a:rPr>
              <a:t>匿名函数（</a:t>
            </a:r>
            <a:r>
              <a:rPr lang="en-US" altLang="zh-CN" dirty="0">
                <a:solidFill>
                  <a:schemeClr val="accent1">
                    <a:lumMod val="40000"/>
                    <a:lumOff val="60000"/>
                  </a:schemeClr>
                </a:solidFill>
              </a:rPr>
              <a:t>Lambda</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r>
              <a:rPr lang="zh-CN" altLang="en-US" dirty="0"/>
              <a:t>内存模型（</a:t>
            </a:r>
            <a:r>
              <a:rPr lang="en-US" altLang="zh-CN" dirty="0"/>
              <a:t>Memory model</a:t>
            </a:r>
            <a:r>
              <a:rPr lang="zh-CN" altLang="en-US" dirty="0"/>
              <a:t>）</a:t>
            </a:r>
            <a:endParaRPr lang="en-US" altLang="zh-CN" dirty="0"/>
          </a:p>
          <a:p>
            <a:r>
              <a:rPr lang="zh-CN" altLang="en-US" dirty="0"/>
              <a:t>杂项</a:t>
            </a:r>
            <a:endParaRPr lang="en-US" altLang="zh-CN" dirty="0"/>
          </a:p>
        </p:txBody>
      </p:sp>
    </p:spTree>
    <p:extLst>
      <p:ext uri="{BB962C8B-B14F-4D97-AF65-F5344CB8AC3E}">
        <p14:creationId xmlns:p14="http://schemas.microsoft.com/office/powerpoint/2010/main" val="3560783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a:t>
            </a:r>
          </a:p>
        </p:txBody>
      </p:sp>
      <p:sp>
        <p:nvSpPr>
          <p:cNvPr id="3" name="内容占位符 2"/>
          <p:cNvSpPr>
            <a:spLocks noGrp="1"/>
          </p:cNvSpPr>
          <p:nvPr>
            <p:ph idx="1"/>
          </p:nvPr>
        </p:nvSpPr>
        <p:spPr/>
        <p:txBody>
          <a:bodyPr>
            <a:normAutofit lnSpcReduction="10000"/>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is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CreateInts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mod = 10;</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mod;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mod) : mod(mod)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bool operator()(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l % mod &lt; r % mod;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stable_sort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is.begin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is.end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Sorter(mod));</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215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a:t>
            </a:r>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is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CreateInts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mod = 10;</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stable_sort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is.begin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is.end</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[mod]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l % mod &lt; r % mod;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5072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a:t>基础</a:t>
            </a:r>
          </a:p>
        </p:txBody>
      </p:sp>
      <p:sp>
        <p:nvSpPr>
          <p:cNvPr id="3" name="内容占位符 2"/>
          <p:cNvSpPr>
            <a:spLocks noGrp="1"/>
          </p:cNvSpPr>
          <p:nvPr>
            <p:ph idx="1"/>
          </p:nvPr>
        </p:nvSpPr>
        <p:spPr/>
        <p:txBody>
          <a:bodyPr>
            <a:normAutofit lnSpcReduction="10000"/>
          </a:bodyPr>
          <a:lstStyle/>
          <a:p>
            <a:r>
              <a:rPr lang="en-US" altLang="zh-CN" dirty="0">
                <a:solidFill>
                  <a:prstClr val="white"/>
                </a:solidFill>
              </a:rPr>
              <a:t>C++11</a:t>
            </a:r>
            <a:r>
              <a:rPr lang="zh-CN" altLang="en-US" dirty="0">
                <a:solidFill>
                  <a:prstClr val="white"/>
                </a:solidFill>
              </a:rPr>
              <a:t>版</a:t>
            </a:r>
            <a:r>
              <a:rPr lang="en-US" altLang="zh-CN" dirty="0">
                <a:solidFill>
                  <a:prstClr val="white"/>
                </a:solidFill>
              </a:rPr>
              <a:t>Lambda</a:t>
            </a:r>
            <a:r>
              <a:rPr lang="zh-CN" altLang="en-US" dirty="0">
                <a:solidFill>
                  <a:prstClr val="white"/>
                </a:solidFill>
              </a:rPr>
              <a:t>（</a:t>
            </a:r>
            <a:r>
              <a:rPr lang="en-US" altLang="zh-CN" dirty="0">
                <a:solidFill>
                  <a:prstClr val="white"/>
                </a:solidFill>
              </a:rPr>
              <a:t>VS2013</a:t>
            </a:r>
            <a:r>
              <a:rPr lang="zh-CN" altLang="en-US" dirty="0">
                <a:solidFill>
                  <a:prstClr val="white"/>
                </a:solidFill>
              </a:rPr>
              <a:t>）</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captures</a:t>
            </a:r>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parameters</a:t>
            </a:r>
            <a:r>
              <a:rPr lang="zh-CN" altLang="en-US"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/*!mutable!*/</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-&gt; /*!return!*/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/*statements*/;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prstClr val="white"/>
                </a:solidFill>
              </a:rPr>
              <a:t>captures</a:t>
            </a:r>
            <a:r>
              <a:rPr lang="zh-CN" altLang="en-US" dirty="0">
                <a:solidFill>
                  <a:prstClr val="white"/>
                </a:solidFill>
              </a:rPr>
              <a:t>：局部变量的值或引用，如</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&amp;d]</a:t>
            </a:r>
            <a:r>
              <a:rPr lang="zh-CN" altLang="en-US" dirty="0">
                <a:solidFill>
                  <a:prstClr val="white"/>
                </a:solidFill>
              </a:rPr>
              <a:t>，也可以指定默认捕获如</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zh-CN" altLang="en-US" dirty="0">
                <a:solidFill>
                  <a:prstClr val="white"/>
                </a:solidFill>
              </a:rPr>
              <a:t>或</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t>
            </a:r>
            <a:r>
              <a:rPr lang="zh-CN" altLang="en-US" dirty="0">
                <a:solidFill>
                  <a:prstClr val="white"/>
                </a:solidFill>
              </a:rPr>
              <a:t>，与显式变量捕获可混用，还可以捕获</a:t>
            </a:r>
            <a:r>
              <a:rPr lang="en-US" altLang="zh-CN" dirty="0">
                <a:solidFill>
                  <a:srgbClr val="3D9CCC">
                    <a:lumMod val="60000"/>
                    <a:lumOff val="40000"/>
                  </a:srgbClr>
                </a:solidFill>
                <a:latin typeface="Consolas" panose="020B0609020204030204" pitchFamily="49" charset="0"/>
                <a:cs typeface="Consolas" panose="020B0609020204030204" pitchFamily="49" charset="0"/>
              </a:rPr>
              <a:t>[this]</a:t>
            </a:r>
            <a:endParaRPr lang="en-US" altLang="zh-CN" dirty="0">
              <a:solidFill>
                <a:prstClr val="white"/>
              </a:solidFill>
            </a:endParaRPr>
          </a:p>
          <a:p>
            <a:r>
              <a:rPr lang="en-US" altLang="zh-CN" dirty="0">
                <a:solidFill>
                  <a:prstClr val="white"/>
                </a:solidFill>
                <a:latin typeface="Consolas" panose="020B0609020204030204" pitchFamily="49" charset="0"/>
                <a:cs typeface="Consolas" panose="020B0609020204030204" pitchFamily="49" charset="0"/>
              </a:rPr>
              <a:t>parameters</a:t>
            </a:r>
            <a:r>
              <a:rPr lang="zh-CN" altLang="en-US" dirty="0">
                <a:solidFill>
                  <a:prstClr val="white"/>
                </a:solidFill>
                <a:latin typeface="Consolas" panose="020B0609020204030204" pitchFamily="49" charset="0"/>
                <a:cs typeface="Consolas" panose="020B0609020204030204" pitchFamily="49" charset="0"/>
              </a:rPr>
              <a:t>：函数调用的参数列表</a:t>
            </a:r>
            <a:endParaRPr lang="en-US" altLang="zh-CN" dirty="0">
              <a:solidFill>
                <a:prstClr val="white"/>
              </a:solidFill>
              <a:latin typeface="Consolas" panose="020B0609020204030204" pitchFamily="49" charset="0"/>
              <a:cs typeface="Consolas" panose="020B0609020204030204" pitchFamily="49" charset="0"/>
            </a:endParaRPr>
          </a:p>
          <a:p>
            <a:r>
              <a:rPr lang="en-US" altLang="zh-CN" dirty="0">
                <a:solidFill>
                  <a:prstClr val="white"/>
                </a:solidFill>
                <a:latin typeface="Consolas" panose="020B0609020204030204" pitchFamily="49" charset="0"/>
                <a:cs typeface="Consolas" panose="020B0609020204030204" pitchFamily="49" charset="0"/>
              </a:rPr>
              <a:t>mutable</a:t>
            </a:r>
            <a:r>
              <a:rPr lang="zh-CN" altLang="en-US" dirty="0">
                <a:solidFill>
                  <a:prstClr val="white"/>
                </a:solidFill>
                <a:latin typeface="Consolas" panose="020B0609020204030204" pitchFamily="49" charset="0"/>
                <a:cs typeface="Consolas" panose="020B0609020204030204" pitchFamily="49" charset="0"/>
              </a:rPr>
              <a:t>：可选，不写相当于</a:t>
            </a:r>
            <a:r>
              <a:rPr lang="en-US" altLang="zh-CN" dirty="0" err="1">
                <a:solidFill>
                  <a:prstClr val="white"/>
                </a:solidFill>
                <a:latin typeface="Consolas" panose="020B0609020204030204" pitchFamily="49" charset="0"/>
                <a:cs typeface="Consolas" panose="020B0609020204030204" pitchFamily="49" charset="0"/>
              </a:rPr>
              <a:t>const</a:t>
            </a:r>
            <a:endParaRPr lang="en-US" altLang="zh-CN" dirty="0">
              <a:solidFill>
                <a:prstClr val="white"/>
              </a:solidFill>
              <a:latin typeface="Consolas" panose="020B0609020204030204" pitchFamily="49" charset="0"/>
              <a:cs typeface="Consolas" panose="020B0609020204030204" pitchFamily="49" charset="0"/>
            </a:endParaRPr>
          </a:p>
          <a:p>
            <a:r>
              <a:rPr lang="en-US" altLang="zh-CN" dirty="0">
                <a:solidFill>
                  <a:prstClr val="white"/>
                </a:solidFill>
                <a:latin typeface="Consolas" panose="020B0609020204030204" pitchFamily="49" charset="0"/>
                <a:cs typeface="Consolas" panose="020B0609020204030204" pitchFamily="49" charset="0"/>
              </a:rPr>
              <a:t>return</a:t>
            </a:r>
            <a:r>
              <a:rPr lang="zh-CN" altLang="en-US" dirty="0">
                <a:solidFill>
                  <a:prstClr val="white"/>
                </a:solidFill>
                <a:latin typeface="Consolas" panose="020B0609020204030204" pitchFamily="49" charset="0"/>
                <a:cs typeface="Consolas" panose="020B0609020204030204" pitchFamily="49" charset="0"/>
              </a:rPr>
              <a:t>：可选，不写自动推断返回值类型</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21603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a:t>基础</a:t>
            </a:r>
          </a:p>
        </p:txBody>
      </p:sp>
      <p:sp>
        <p:nvSpPr>
          <p:cNvPr id="3" name="内容占位符 2"/>
          <p:cNvSpPr>
            <a:spLocks noGrp="1"/>
          </p:cNvSpPr>
          <p:nvPr>
            <p:ph idx="1"/>
          </p:nvPr>
        </p:nvSpPr>
        <p:spPr/>
        <p:txBody>
          <a:bodyPr>
            <a:normAutofit lnSpcReduction="10000"/>
          </a:bodyPr>
          <a:lstStyle/>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double&amp;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double</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auto operator()</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(float f)</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 double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return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rd</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f;</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sorter0(</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sorter1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&amp;</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rd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(float f)</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 double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return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rd</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f;</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4534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a:t>基础</a:t>
            </a:r>
          </a:p>
        </p:txBody>
      </p:sp>
      <p:sp>
        <p:nvSpPr>
          <p:cNvPr id="3" name="内容占位符 2"/>
          <p:cNvSpPr>
            <a:spLocks noGrp="1"/>
          </p:cNvSpPr>
          <p:nvPr>
            <p:ph idx="1"/>
          </p:nvPr>
        </p:nvSpPr>
        <p:spPr/>
        <p:txBody>
          <a:bodyPr>
            <a:normAutofit/>
          </a:bodyPr>
          <a:lstStyle/>
          <a:p>
            <a:r>
              <a:rPr lang="en-US" altLang="zh-CN" dirty="0">
                <a:solidFill>
                  <a:prstClr val="white"/>
                </a:solidFill>
              </a:rPr>
              <a:t>C++14</a:t>
            </a:r>
            <a:r>
              <a:rPr lang="zh-CN" altLang="en-US" dirty="0">
                <a:solidFill>
                  <a:prstClr val="white"/>
                </a:solidFill>
              </a:rPr>
              <a:t>版</a:t>
            </a:r>
            <a:r>
              <a:rPr lang="en-US" altLang="zh-CN" dirty="0">
                <a:solidFill>
                  <a:prstClr val="white"/>
                </a:solidFill>
              </a:rPr>
              <a:t>Lambda</a:t>
            </a:r>
            <a:r>
              <a:rPr lang="zh-CN" altLang="en-US" dirty="0">
                <a:solidFill>
                  <a:prstClr val="white"/>
                </a:solidFill>
              </a:rPr>
              <a:t>（</a:t>
            </a:r>
            <a:r>
              <a:rPr lang="en-US" altLang="zh-CN" dirty="0">
                <a:solidFill>
                  <a:prstClr val="white"/>
                </a:solidFill>
              </a:rPr>
              <a:t>VS2015</a:t>
            </a:r>
            <a:r>
              <a:rPr lang="zh-CN" altLang="en-US" dirty="0">
                <a:solidFill>
                  <a:prstClr val="white"/>
                </a:solidFill>
              </a:rPr>
              <a:t>）</a:t>
            </a:r>
            <a:endParaRPr lang="en-US" altLang="zh-CN" dirty="0">
              <a:solidFill>
                <a:prstClr val="white"/>
              </a:solidFill>
            </a:endParaRPr>
          </a:p>
          <a:p>
            <a:r>
              <a:rPr lang="en-US" altLang="zh-CN" dirty="0">
                <a:solidFill>
                  <a:prstClr val="white"/>
                </a:solidFill>
              </a:rPr>
              <a:t>captures</a:t>
            </a:r>
            <a:r>
              <a:rPr lang="zh-CN" altLang="en-US" dirty="0">
                <a:solidFill>
                  <a:prstClr val="white"/>
                </a:solidFill>
              </a:rPr>
              <a:t>：还可以定义变量如</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lp</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move(p)]</a:t>
            </a:r>
            <a:r>
              <a:rPr lang="zh-CN" altLang="en-US" dirty="0">
                <a:solidFill>
                  <a:prstClr val="white"/>
                </a:solidFill>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lp</a:t>
            </a:r>
            <a:r>
              <a:rPr lang="zh-CN" altLang="en-US" dirty="0">
                <a:solidFill>
                  <a:prstClr val="white"/>
                </a:solidFill>
              </a:rPr>
              <a:t>的效果是</a:t>
            </a:r>
            <a:r>
              <a:rPr lang="en-US" altLang="zh-CN" dirty="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lp</a:t>
            </a:r>
            <a:endParaRPr lang="en-US" altLang="zh-CN" dirty="0">
              <a:solidFill>
                <a:prstClr val="white"/>
              </a:solidFill>
            </a:endParaRPr>
          </a:p>
          <a:p>
            <a:r>
              <a:rPr lang="en-US" altLang="zh-CN" dirty="0">
                <a:solidFill>
                  <a:prstClr val="white"/>
                </a:solidFill>
                <a:latin typeface="Consolas" panose="020B0609020204030204" pitchFamily="49" charset="0"/>
                <a:cs typeface="Consolas" panose="020B0609020204030204" pitchFamily="49" charset="0"/>
              </a:rPr>
              <a:t>parameters</a:t>
            </a:r>
            <a:r>
              <a:rPr lang="zh-CN" altLang="en-US" dirty="0">
                <a:solidFill>
                  <a:prstClr val="white"/>
                </a:solidFill>
                <a:latin typeface="Consolas" panose="020B0609020204030204" pitchFamily="49" charset="0"/>
                <a:cs typeface="Consolas" panose="020B0609020204030204" pitchFamily="49" charset="0"/>
              </a:rPr>
              <a:t>：参数还可以直接写</a:t>
            </a:r>
            <a:r>
              <a:rPr lang="en-US" altLang="zh-CN" dirty="0">
                <a:solidFill>
                  <a:prstClr val="white"/>
                </a:solidFill>
                <a:latin typeface="Consolas" panose="020B0609020204030204" pitchFamily="49" charset="0"/>
                <a:cs typeface="Consolas" panose="020B0609020204030204" pitchFamily="49" charset="0"/>
              </a:rPr>
              <a:t>auto</a:t>
            </a:r>
            <a:r>
              <a:rPr lang="zh-CN" altLang="en-US" dirty="0">
                <a:solidFill>
                  <a:prstClr val="white"/>
                </a:solidFill>
                <a:latin typeface="Consolas" panose="020B0609020204030204" pitchFamily="49" charset="0"/>
                <a:cs typeface="Consolas" panose="020B0609020204030204" pitchFamily="49" charset="0"/>
              </a:rPr>
              <a:t>了，相当于模板参数</a:t>
            </a:r>
            <a:endParaRPr lang="en-US" altLang="zh-CN" dirty="0">
              <a:solidFill>
                <a:prstClr val="white"/>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pi;</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lp</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move(pi)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auto&amp;&amp;... vs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make_tuple</a:t>
            </a:r>
            <a:r>
              <a:rPr lang="en-US" altLang="zh-CN" dirty="0">
                <a:solidFill>
                  <a:srgbClr val="3D9CCC">
                    <a:lumMod val="60000"/>
                    <a:lumOff val="40000"/>
                  </a:srgbClr>
                </a:solidFill>
                <a:latin typeface="Consolas" panose="020B0609020204030204" pitchFamily="49" charset="0"/>
                <a:cs typeface="Consolas" panose="020B0609020204030204" pitchFamily="49" charset="0"/>
              </a:rPr>
              <a:t>(move(vs)...);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mt</a:t>
            </a:r>
            <a:r>
              <a:rPr lang="en-US" altLang="zh-CN" dirty="0">
                <a:solidFill>
                  <a:srgbClr val="3D9CCC">
                    <a:lumMod val="60000"/>
                    <a:lumOff val="40000"/>
                  </a:srgbClr>
                </a:solidFill>
                <a:latin typeface="Consolas" panose="020B0609020204030204" pitchFamily="49" charset="0"/>
                <a:cs typeface="Consolas" panose="020B0609020204030204" pitchFamily="49" charset="0"/>
              </a:rPr>
              <a:t>(2.8, string("s"),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make_unique</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&gt;(3));</a:t>
            </a:r>
          </a:p>
        </p:txBody>
      </p:sp>
    </p:spTree>
    <p:extLst>
      <p:ext uri="{BB962C8B-B14F-4D97-AF65-F5344CB8AC3E}">
        <p14:creationId xmlns:p14="http://schemas.microsoft.com/office/powerpoint/2010/main" val="2847464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function</a:t>
            </a:r>
            <a:endParaRPr lang="zh-CN" altLang="en-US" dirty="0"/>
          </a:p>
        </p:txBody>
      </p:sp>
      <p:sp>
        <p:nvSpPr>
          <p:cNvPr id="3" name="内容占位符 2"/>
          <p:cNvSpPr>
            <a:spLocks noGrp="1"/>
          </p:cNvSpPr>
          <p:nvPr>
            <p:ph idx="1"/>
          </p:nvPr>
        </p:nvSpPr>
        <p:spPr/>
        <p:txBody>
          <a:bodyPr>
            <a:normAutofit/>
          </a:bodyPr>
          <a:lstStyle/>
          <a:p>
            <a:r>
              <a:rPr lang="en-US" altLang="zh-CN" dirty="0">
                <a:solidFill>
                  <a:prstClr val="white"/>
                </a:solidFill>
              </a:rPr>
              <a:t>lambda</a:t>
            </a:r>
            <a:r>
              <a:rPr lang="zh-CN" altLang="en-US" dirty="0">
                <a:solidFill>
                  <a:prstClr val="white"/>
                </a:solidFill>
              </a:rPr>
              <a:t>的类型无法写出，想要在程序内传递</a:t>
            </a:r>
            <a:r>
              <a:rPr lang="en-US" altLang="zh-CN" dirty="0">
                <a:solidFill>
                  <a:prstClr val="white"/>
                </a:solidFill>
              </a:rPr>
              <a:t>lambda</a:t>
            </a:r>
            <a:r>
              <a:rPr lang="zh-CN" altLang="en-US" dirty="0">
                <a:solidFill>
                  <a:prstClr val="white"/>
                </a:solidFill>
              </a:rPr>
              <a:t>不方便</a:t>
            </a:r>
            <a:endParaRPr lang="en-US" altLang="zh-CN" dirty="0">
              <a:solidFill>
                <a:prstClr val="white"/>
              </a:solidFill>
            </a:endParaRPr>
          </a:p>
          <a:p>
            <a:r>
              <a:rPr lang="zh-CN" altLang="en-US" dirty="0">
                <a:solidFill>
                  <a:prstClr val="white"/>
                </a:solidFill>
              </a:rPr>
              <a:t>基础库中有一个</a:t>
            </a:r>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r>
              <a:rPr lang="zh-CN" altLang="en-US" dirty="0">
                <a:solidFill>
                  <a:prstClr val="white"/>
                </a:solidFill>
              </a:rPr>
              <a:t>类型，可以用来存储任意可调用对象（有</a:t>
            </a:r>
            <a:r>
              <a:rPr lang="en-US" altLang="zh-CN" dirty="0">
                <a:solidFill>
                  <a:prstClr val="white"/>
                </a:solidFill>
              </a:rPr>
              <a:t>operator()</a:t>
            </a:r>
            <a:r>
              <a:rPr lang="zh-CN" altLang="en-US" dirty="0">
                <a:solidFill>
                  <a:prstClr val="white"/>
                </a:solidFill>
              </a:rPr>
              <a:t>类型的对象，函数指针，</a:t>
            </a:r>
            <a:r>
              <a:rPr lang="en-US" altLang="zh-CN" dirty="0">
                <a:solidFill>
                  <a:prstClr val="white"/>
                </a:solidFill>
              </a:rPr>
              <a:t>lambda</a:t>
            </a:r>
            <a:r>
              <a:rPr lang="zh-CN" altLang="en-US" dirty="0">
                <a:solidFill>
                  <a:prstClr val="white"/>
                </a:solidFill>
              </a:rPr>
              <a:t>等）</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Callable&gt;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p>
          <a:p>
            <a:r>
              <a:rPr lang="zh-CN" altLang="en-US" dirty="0">
                <a:solidFill>
                  <a:prstClr val="white"/>
                </a:solidFill>
              </a:rPr>
              <a:t>使用</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function&lt;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double(string,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func</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 (string 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return f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7556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function</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r>
              <a:rPr lang="zh-CN" altLang="en-US" dirty="0">
                <a:solidFill>
                  <a:prstClr val="white"/>
                </a:solidFill>
              </a:rPr>
              <a:t>可存储兼容于类型签名的任意可调用对象，比如</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function&lt;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Base*(double, Derived*)</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f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float, Base* b</a:t>
            </a:r>
            <a:r>
              <a:rPr lang="en-US" altLang="zh-CN" dirty="0">
                <a:solidFill>
                  <a:srgbClr val="3D9CCC">
                    <a:lumMod val="60000"/>
                    <a:lumOff val="40000"/>
                  </a:srgbClr>
                </a:solidFill>
                <a:latin typeface="Consolas" panose="020B0609020204030204" pitchFamily="49" charset="0"/>
                <a:cs typeface="Consolas" panose="020B0609020204030204" pitchFamily="49" charset="0"/>
              </a:rPr>
              <a:t>) -&gt;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Derived*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dynamic_cast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&lt;Derived*&gt;(b);</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endParaRPr lang="en-US" altLang="zh-CN" dirty="0">
              <a:solidFill>
                <a:prstClr val="white"/>
              </a:solidFill>
            </a:endParaRPr>
          </a:p>
          <a:p>
            <a:r>
              <a:rPr lang="zh-CN" altLang="en-US" dirty="0">
                <a:solidFill>
                  <a:prstClr val="white"/>
                </a:solidFill>
              </a:rPr>
              <a:t>参数可以</a:t>
            </a:r>
            <a:r>
              <a:rPr lang="zh-CN" altLang="en-US" dirty="0" smtClean="0">
                <a:solidFill>
                  <a:prstClr val="white"/>
                </a:solidFill>
              </a:rPr>
              <a:t>“扩大”，</a:t>
            </a:r>
            <a:r>
              <a:rPr lang="zh-CN" altLang="en-US" dirty="0">
                <a:solidFill>
                  <a:prstClr val="white"/>
                </a:solidFill>
              </a:rPr>
              <a:t>返回值可以“缩小” （类似协变</a:t>
            </a:r>
            <a:r>
              <a:rPr lang="zh-CN" altLang="en-US" dirty="0" smtClean="0">
                <a:solidFill>
                  <a:prstClr val="white"/>
                </a:solidFill>
              </a:rPr>
              <a:t>（</a:t>
            </a:r>
            <a:r>
              <a:rPr lang="en-US" altLang="zh-CN" dirty="0" smtClean="0">
                <a:solidFill>
                  <a:prstClr val="white"/>
                </a:solidFill>
              </a:rPr>
              <a:t>Covariance</a:t>
            </a:r>
            <a:r>
              <a:rPr lang="zh-CN" altLang="en-US" dirty="0" smtClean="0">
                <a:solidFill>
                  <a:prstClr val="white"/>
                </a:solidFill>
              </a:rPr>
              <a:t>），逆变（</a:t>
            </a:r>
            <a:r>
              <a:rPr lang="en-US" altLang="zh-CN" dirty="0" err="1" smtClean="0">
                <a:solidFill>
                  <a:prstClr val="white"/>
                </a:solidFill>
              </a:rPr>
              <a:t>Contravariance</a:t>
            </a:r>
            <a:r>
              <a:rPr lang="zh-CN" altLang="en-US" dirty="0" smtClean="0">
                <a:solidFill>
                  <a:prstClr val="white"/>
                </a:solidFill>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8226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a:t>效率</a:t>
            </a:r>
          </a:p>
        </p:txBody>
      </p:sp>
      <p:sp>
        <p:nvSpPr>
          <p:cNvPr id="3" name="内容占位符 2"/>
          <p:cNvSpPr>
            <a:spLocks noGrp="1"/>
          </p:cNvSpPr>
          <p:nvPr>
            <p:ph idx="1"/>
          </p:nvPr>
        </p:nvSpPr>
        <p:spPr/>
        <p:txBody>
          <a:bodyPr>
            <a:normAutofit/>
          </a:bodyPr>
          <a:lstStyle/>
          <a:p>
            <a:r>
              <a:rPr lang="en-US" altLang="zh-CN" dirty="0">
                <a:solidFill>
                  <a:prstClr val="white"/>
                </a:solidFill>
              </a:rPr>
              <a:t>lambda</a:t>
            </a:r>
            <a:r>
              <a:rPr lang="zh-CN" altLang="en-US" dirty="0">
                <a:solidFill>
                  <a:prstClr val="white"/>
                </a:solidFill>
              </a:rPr>
              <a:t>表达式就是个只有</a:t>
            </a:r>
            <a:r>
              <a:rPr lang="en-US" altLang="zh-CN" dirty="0">
                <a:solidFill>
                  <a:srgbClr val="3D9CCC">
                    <a:lumMod val="60000"/>
                    <a:lumOff val="40000"/>
                  </a:srgbClr>
                </a:solidFill>
                <a:latin typeface="Consolas" panose="020B0609020204030204" pitchFamily="49" charset="0"/>
                <a:cs typeface="Consolas" panose="020B0609020204030204" pitchFamily="49" charset="0"/>
              </a:rPr>
              <a:t>operator()</a:t>
            </a:r>
            <a:r>
              <a:rPr lang="zh-CN" altLang="en-US" dirty="0">
                <a:solidFill>
                  <a:prstClr val="white"/>
                </a:solidFill>
              </a:rPr>
              <a:t>的匿名类</a:t>
            </a:r>
            <a:endParaRPr lang="en-US" altLang="zh-CN" dirty="0">
              <a:solidFill>
                <a:prstClr val="white"/>
              </a:solidFill>
            </a:endParaRPr>
          </a:p>
          <a:p>
            <a:r>
              <a:rPr lang="en-US" altLang="zh-CN" dirty="0">
                <a:solidFill>
                  <a:prstClr val="white"/>
                </a:solidFill>
              </a:rPr>
              <a:t>lambda</a:t>
            </a:r>
            <a:r>
              <a:rPr lang="zh-CN" altLang="en-US" dirty="0">
                <a:solidFill>
                  <a:prstClr val="white"/>
                </a:solidFill>
              </a:rPr>
              <a:t>对象的尺寸和所捕获的内容相关</a:t>
            </a:r>
            <a:endParaRPr lang="en-US" altLang="zh-CN" dirty="0">
              <a:solidFill>
                <a:prstClr val="white"/>
              </a:solidFill>
            </a:endParaRPr>
          </a:p>
          <a:p>
            <a:r>
              <a:rPr lang="en-US" altLang="zh-CN" dirty="0">
                <a:solidFill>
                  <a:prstClr val="white"/>
                </a:solidFill>
              </a:rPr>
              <a:t>lambda</a:t>
            </a:r>
            <a:r>
              <a:rPr lang="zh-CN" altLang="en-US" dirty="0">
                <a:solidFill>
                  <a:prstClr val="white"/>
                </a:solidFill>
              </a:rPr>
              <a:t>拥有直接调用函数相同的效率</a:t>
            </a:r>
            <a:endParaRPr lang="en-US" altLang="zh-CN" dirty="0">
              <a:solidFill>
                <a:prstClr val="white"/>
              </a:solidFill>
            </a:endParaRPr>
          </a:p>
        </p:txBody>
      </p:sp>
    </p:spTree>
    <p:extLst>
      <p:ext uri="{BB962C8B-B14F-4D97-AF65-F5344CB8AC3E}">
        <p14:creationId xmlns:p14="http://schemas.microsoft.com/office/powerpoint/2010/main" val="2657686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a:t>效率</a:t>
            </a:r>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r>
              <a:rPr lang="zh-CN" altLang="en-US" dirty="0">
                <a:solidFill>
                  <a:prstClr val="white"/>
                </a:solidFill>
              </a:rPr>
              <a:t>对象尺寸固定，存放大于某个尺寸的可调用对象会产生内存分配</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r>
              <a:rPr lang="zh-CN" altLang="en-US" dirty="0">
                <a:solidFill>
                  <a:prstClr val="white"/>
                </a:solidFill>
              </a:rPr>
              <a:t>的调用无法内联，相当于一个虚函数</a:t>
            </a:r>
            <a:endParaRPr lang="en-US" altLang="zh-CN" dirty="0">
              <a:solidFill>
                <a:prstClr val="white"/>
              </a:solidFill>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function</a:t>
            </a:r>
            <a:r>
              <a:rPr lang="zh-CN" altLang="en-US" dirty="0">
                <a:solidFill>
                  <a:prstClr val="white"/>
                </a:solidFill>
              </a:rPr>
              <a:t>可存储兼容于类型签名的任意可调用</a:t>
            </a:r>
            <a:r>
              <a:rPr lang="zh-CN" altLang="en-US" dirty="0" smtClean="0">
                <a:solidFill>
                  <a:prstClr val="white"/>
                </a:solidFill>
              </a:rPr>
              <a:t>对象</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9661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开始之前</a:t>
            </a:r>
          </a:p>
        </p:txBody>
      </p:sp>
      <p:sp>
        <p:nvSpPr>
          <p:cNvPr id="3" name="内容占位符 2"/>
          <p:cNvSpPr>
            <a:spLocks noGrp="1"/>
          </p:cNvSpPr>
          <p:nvPr>
            <p:ph idx="1"/>
          </p:nvPr>
        </p:nvSpPr>
        <p:spPr/>
        <p:txBody>
          <a:bodyPr/>
          <a:lstStyle/>
          <a:p>
            <a:r>
              <a:rPr lang="zh-CN" altLang="en-US" dirty="0"/>
              <a:t>一个大家多多少少都很熟悉的话题</a:t>
            </a:r>
            <a:endParaRPr lang="en-US" altLang="zh-CN" dirty="0"/>
          </a:p>
          <a:p>
            <a:r>
              <a:rPr lang="zh-CN" altLang="en-US" dirty="0"/>
              <a:t>有不少是个人经验，难免有不足、错误或是有更好的方案</a:t>
            </a:r>
            <a:endParaRPr lang="en-US" altLang="zh-CN" dirty="0"/>
          </a:p>
          <a:p>
            <a:r>
              <a:rPr lang="zh-CN" altLang="en-US" dirty="0"/>
              <a:t>欢迎指出各种问题</a:t>
            </a:r>
            <a:endParaRPr lang="en-US" altLang="zh-CN" dirty="0"/>
          </a:p>
          <a:p>
            <a:endParaRPr lang="zh-CN" altLang="en-US" dirty="0"/>
          </a:p>
        </p:txBody>
      </p:sp>
    </p:spTree>
    <p:extLst>
      <p:ext uri="{BB962C8B-B14F-4D97-AF65-F5344CB8AC3E}">
        <p14:creationId xmlns:p14="http://schemas.microsoft.com/office/powerpoint/2010/main" val="3616514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匿名函数 </a:t>
            </a:r>
            <a:r>
              <a:rPr lang="en-US" altLang="zh-CN" dirty="0"/>
              <a:t>&gt; </a:t>
            </a:r>
            <a:r>
              <a:rPr lang="zh-CN" altLang="en-US" dirty="0" smtClean="0"/>
              <a:t>小结</a:t>
            </a:r>
            <a:endParaRPr lang="zh-CN" altLang="en-US" dirty="0"/>
          </a:p>
        </p:txBody>
      </p:sp>
      <p:sp>
        <p:nvSpPr>
          <p:cNvPr id="3" name="内容占位符 2"/>
          <p:cNvSpPr>
            <a:spLocks noGrp="1"/>
          </p:cNvSpPr>
          <p:nvPr>
            <p:ph idx="1"/>
          </p:nvPr>
        </p:nvSpPr>
        <p:spPr/>
        <p:txBody>
          <a:bodyPr>
            <a:normAutofit/>
          </a:bodyPr>
          <a:lstStyle/>
          <a:p>
            <a:r>
              <a:rPr lang="en-US" altLang="zh-CN" dirty="0">
                <a:solidFill>
                  <a:prstClr val="white"/>
                </a:solidFill>
              </a:rPr>
              <a:t>lambda</a:t>
            </a:r>
            <a:r>
              <a:rPr lang="zh-CN" altLang="en-US" dirty="0">
                <a:solidFill>
                  <a:prstClr val="white"/>
                </a:solidFill>
              </a:rPr>
              <a:t>只是让写可调用对象方便了很多，方便到有些地方</a:t>
            </a:r>
            <a:r>
              <a:rPr lang="zh-CN" altLang="en-US" dirty="0" smtClean="0">
                <a:solidFill>
                  <a:prstClr val="white"/>
                </a:solidFill>
              </a:rPr>
              <a:t>的编程习惯</a:t>
            </a:r>
            <a:r>
              <a:rPr lang="zh-CN" altLang="en-US" dirty="0">
                <a:solidFill>
                  <a:prstClr val="white"/>
                </a:solidFill>
              </a:rPr>
              <a:t>都会有所</a:t>
            </a:r>
            <a:r>
              <a:rPr lang="zh-CN" altLang="en-US" dirty="0" smtClean="0">
                <a:solidFill>
                  <a:prstClr val="white"/>
                </a:solidFill>
              </a:rPr>
              <a:t>变化</a:t>
            </a:r>
            <a:endParaRPr lang="en-US" altLang="zh-CN" dirty="0" smtClean="0">
              <a:solidFill>
                <a:prstClr val="white"/>
              </a:solidFill>
            </a:endParaRPr>
          </a:p>
          <a:p>
            <a:endParaRPr lang="en-US" altLang="zh-CN" dirty="0">
              <a:solidFill>
                <a:prstClr val="white"/>
              </a:solidFill>
            </a:endParaRPr>
          </a:p>
          <a:p>
            <a:endParaRPr lang="en-US" altLang="zh-CN" dirty="0" smtClean="0">
              <a:solidFill>
                <a:prstClr val="white"/>
              </a:solidFill>
            </a:endParaRPr>
          </a:p>
          <a:p>
            <a:endParaRPr lang="en-US" altLang="zh-CN" dirty="0" smtClean="0">
              <a:solidFill>
                <a:prstClr val="white"/>
              </a:solidFill>
            </a:endParaRPr>
          </a:p>
          <a:p>
            <a:r>
              <a:rPr lang="zh-CN" altLang="en-US" dirty="0" smtClean="0">
                <a:solidFill>
                  <a:prstClr val="white"/>
                </a:solidFill>
              </a:rPr>
              <a:t>娱乐项目：</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[](){([_=[](){}](){([_=_](){}());}());}();</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zh-CN" altLang="en-US" dirty="0">
                <a:solidFill>
                  <a:prstClr val="white"/>
                </a:solidFill>
              </a:rPr>
              <a:t>这是个合法的表达式（有人想把这个翻译成可调用对象试试吗？）</a:t>
            </a:r>
            <a:endParaRPr lang="en-US" altLang="zh-CN" dirty="0">
              <a:solidFill>
                <a:prstClr val="white"/>
              </a:solidFill>
            </a:endParaRPr>
          </a:p>
        </p:txBody>
      </p:sp>
    </p:spTree>
    <p:extLst>
      <p:ext uri="{BB962C8B-B14F-4D97-AF65-F5344CB8AC3E}">
        <p14:creationId xmlns:p14="http://schemas.microsoft.com/office/powerpoint/2010/main" val="605102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a:t>右值引用（</a:t>
            </a:r>
            <a:r>
              <a:rPr lang="en-US" altLang="zh-CN" dirty="0" err="1"/>
              <a:t>Rvalue</a:t>
            </a:r>
            <a:r>
              <a:rPr lang="en-US" altLang="zh-CN" dirty="0"/>
              <a:t> reference</a:t>
            </a:r>
            <a:r>
              <a:rPr lang="zh-CN" altLang="en-US" dirty="0"/>
              <a:t>）</a:t>
            </a:r>
            <a:endParaRPr lang="en-US" altLang="zh-CN" dirty="0"/>
          </a:p>
          <a:p>
            <a:r>
              <a:rPr lang="zh-CN" altLang="en-US" dirty="0"/>
              <a:t>可变参数模板（</a:t>
            </a:r>
            <a:r>
              <a:rPr lang="en-US" altLang="zh-CN" dirty="0" err="1"/>
              <a:t>Variadic</a:t>
            </a:r>
            <a:r>
              <a:rPr lang="en-US" altLang="zh-CN" dirty="0"/>
              <a:t> template</a:t>
            </a:r>
            <a:r>
              <a:rPr lang="zh-CN" altLang="en-US" dirty="0"/>
              <a:t>）</a:t>
            </a:r>
            <a:endParaRPr lang="en-US" altLang="zh-CN" dirty="0"/>
          </a:p>
          <a:p>
            <a:r>
              <a:rPr lang="zh-CN" altLang="en-US" dirty="0"/>
              <a:t>匿名函数（</a:t>
            </a:r>
            <a:r>
              <a:rPr lang="en-US" altLang="zh-CN" dirty="0"/>
              <a:t>Lambda</a:t>
            </a:r>
            <a:r>
              <a:rPr lang="zh-CN" altLang="en-US" dirty="0"/>
              <a:t>）</a:t>
            </a:r>
            <a:endParaRPr lang="en-US" altLang="zh-CN" dirty="0"/>
          </a:p>
          <a:p>
            <a:r>
              <a:rPr lang="zh-CN" altLang="en-US" dirty="0">
                <a:solidFill>
                  <a:schemeClr val="accent1">
                    <a:lumMod val="40000"/>
                    <a:lumOff val="60000"/>
                  </a:schemeClr>
                </a:solidFill>
              </a:rPr>
              <a:t>内存模型（</a:t>
            </a:r>
            <a:r>
              <a:rPr lang="en-US" altLang="zh-CN" dirty="0">
                <a:solidFill>
                  <a:schemeClr val="accent1">
                    <a:lumMod val="40000"/>
                    <a:lumOff val="60000"/>
                  </a:schemeClr>
                </a:solidFill>
              </a:rPr>
              <a:t>Memory model</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r>
              <a:rPr lang="zh-CN" altLang="en-US" dirty="0"/>
              <a:t>杂项</a:t>
            </a:r>
            <a:endParaRPr lang="en-US" altLang="zh-CN" dirty="0"/>
          </a:p>
        </p:txBody>
      </p:sp>
    </p:spTree>
    <p:extLst>
      <p:ext uri="{BB962C8B-B14F-4D97-AF65-F5344CB8AC3E}">
        <p14:creationId xmlns:p14="http://schemas.microsoft.com/office/powerpoint/2010/main" val="2480253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内存模型</a:t>
            </a:r>
          </a:p>
        </p:txBody>
      </p:sp>
      <p:sp>
        <p:nvSpPr>
          <p:cNvPr id="3" name="内容占位符 2"/>
          <p:cNvSpPr>
            <a:spLocks noGrp="1"/>
          </p:cNvSpPr>
          <p:nvPr>
            <p:ph idx="1"/>
          </p:nvPr>
        </p:nvSpPr>
        <p:spPr/>
        <p:txBody>
          <a:bodyPr>
            <a:normAutofit/>
          </a:bodyPr>
          <a:lstStyle/>
          <a:p>
            <a:r>
              <a:rPr lang="en-US" altLang="zh-CN" dirty="0"/>
              <a:t>C++03</a:t>
            </a:r>
            <a:r>
              <a:rPr lang="zh-CN" altLang="en-US" dirty="0"/>
              <a:t>时代没有明确的并发内存模型，多线程读写同一块内存，在</a:t>
            </a:r>
            <a:r>
              <a:rPr lang="en-US" altLang="zh-CN" dirty="0"/>
              <a:t>C++</a:t>
            </a:r>
            <a:r>
              <a:rPr lang="zh-CN" altLang="en-US" dirty="0"/>
              <a:t>内部是无法解决这个</a:t>
            </a:r>
            <a:r>
              <a:rPr lang="en-US" altLang="zh-CN" dirty="0"/>
              <a:t>race condition</a:t>
            </a:r>
            <a:r>
              <a:rPr lang="zh-CN" altLang="en-US" dirty="0"/>
              <a:t>的</a:t>
            </a:r>
            <a:endParaRPr lang="en-US" altLang="zh-CN" dirty="0"/>
          </a:p>
          <a:p>
            <a:r>
              <a:rPr lang="en-US" altLang="zh-CN" dirty="0"/>
              <a:t>C++03</a:t>
            </a:r>
            <a:r>
              <a:rPr lang="zh-CN" altLang="en-US" dirty="0"/>
              <a:t>中想实现可移植的多线程代码，只能对不同平台做单独实现并封装成库</a:t>
            </a:r>
            <a:endParaRPr lang="en-US" altLang="zh-CN" dirty="0"/>
          </a:p>
          <a:p>
            <a:r>
              <a:rPr lang="en-US" altLang="zh-CN" dirty="0"/>
              <a:t>C++11</a:t>
            </a:r>
            <a:r>
              <a:rPr lang="zh-CN" altLang="en-US" dirty="0"/>
              <a:t>终于把并发相关的内存模型定下来了（</a:t>
            </a:r>
            <a:r>
              <a:rPr lang="en-US" altLang="zh-CN" dirty="0"/>
              <a:t>memory order</a:t>
            </a:r>
            <a:r>
              <a:rPr lang="zh-CN" altLang="en-US" dirty="0"/>
              <a:t>）</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volatile</a:t>
            </a:r>
            <a:r>
              <a:rPr lang="zh-CN" altLang="en-US" dirty="0"/>
              <a:t>并没有</a:t>
            </a:r>
            <a:r>
              <a:rPr lang="en-US" altLang="zh-CN" dirty="0"/>
              <a:t>memory order</a:t>
            </a:r>
            <a:r>
              <a:rPr lang="zh-CN" altLang="en-US" dirty="0"/>
              <a:t>相关语义，也不具备原子性（</a:t>
            </a:r>
            <a:r>
              <a:rPr lang="en-US" altLang="zh-CN" dirty="0"/>
              <a:t>VS</a:t>
            </a:r>
            <a:r>
              <a:rPr lang="zh-CN" altLang="en-US" dirty="0"/>
              <a:t>的</a:t>
            </a:r>
            <a:r>
              <a:rPr lang="en-US" altLang="zh-CN" dirty="0">
                <a:solidFill>
                  <a:srgbClr val="3D9CCC">
                    <a:lumMod val="60000"/>
                    <a:lumOff val="40000"/>
                  </a:srgbClr>
                </a:solidFill>
                <a:latin typeface="Consolas" panose="020B0609020204030204" pitchFamily="49" charset="0"/>
                <a:cs typeface="Consolas" panose="020B0609020204030204" pitchFamily="49" charset="0"/>
              </a:rPr>
              <a:t>volatile</a:t>
            </a:r>
            <a:r>
              <a:rPr lang="zh-CN" altLang="en-US" dirty="0"/>
              <a:t>具有额外的</a:t>
            </a:r>
            <a:r>
              <a:rPr lang="en-US" altLang="zh-CN" dirty="0"/>
              <a:t>memory order</a:t>
            </a:r>
            <a:r>
              <a:rPr lang="zh-CN" altLang="en-US" dirty="0"/>
              <a:t>语义，</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volatile</a:t>
            </a:r>
            <a:r>
              <a:rPr lang="zh-CN" altLang="en-US" dirty="0"/>
              <a:t>的原子类型可以用来做同步）</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endParaRPr lang="en-US" altLang="zh-CN" dirty="0"/>
          </a:p>
          <a:p>
            <a:r>
              <a:rPr lang="zh-CN" altLang="en-US" dirty="0"/>
              <a:t>具体不在这里展开</a:t>
            </a:r>
            <a:endParaRPr lang="en-US" altLang="zh-CN" dirty="0"/>
          </a:p>
          <a:p>
            <a:endParaRPr lang="zh-CN" altLang="en-US" dirty="0"/>
          </a:p>
        </p:txBody>
      </p:sp>
    </p:spTree>
    <p:extLst>
      <p:ext uri="{BB962C8B-B14F-4D97-AF65-F5344CB8AC3E}">
        <p14:creationId xmlns:p14="http://schemas.microsoft.com/office/powerpoint/2010/main" val="2772525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alibri Light" charset="0"/>
                <a:ea typeface="等线 Light" charset="0"/>
              </a:rPr>
              <a:t>C++</a:t>
            </a:r>
            <a:r>
              <a:rPr lang="zh-CN" altLang="en-US" dirty="0">
                <a:latin typeface="Calibri Light" charset="0"/>
                <a:ea typeface="等线 Light" charset="0"/>
              </a:rPr>
              <a:t>新特性 </a:t>
            </a:r>
            <a:r>
              <a:rPr lang="en-US" altLang="zh-CN" dirty="0">
                <a:latin typeface="Calibri Light" charset="0"/>
                <a:ea typeface="等线 Light" charset="0"/>
              </a:rPr>
              <a:t>&gt; </a:t>
            </a:r>
            <a:r>
              <a:rPr lang="zh-CN" altLang="en-US" dirty="0">
                <a:latin typeface="Calibri Light" charset="0"/>
                <a:ea typeface="等线 Light" charset="0"/>
              </a:rPr>
              <a:t>内存模型</a:t>
            </a:r>
            <a:endParaRPr lang="en-US" dirty="0">
              <a:latin typeface="Calibri Light" charset="0"/>
              <a:ea typeface="等线 Light" charset="0"/>
            </a:endParaRPr>
          </a:p>
        </p:txBody>
      </p:sp>
      <p:sp>
        <p:nvSpPr>
          <p:cNvPr id="7" name="Text Placeholder 6"/>
          <p:cNvSpPr>
            <a:spLocks noGrp="1"/>
          </p:cNvSpPr>
          <p:nvPr>
            <p:ph type="body" idx="1"/>
          </p:nvPr>
        </p:nvSpPr>
        <p:spPr>
          <a:xfrm>
            <a:off x="630238" y="1401763"/>
            <a:ext cx="7897812" cy="1931372"/>
          </a:xfrm>
        </p:spPr>
        <p:txBody>
          <a:bodyPr vert="horz" lIns="91440" tIns="45720" rIns="91440" bIns="45720" rtlCol="0" anchor="t">
            <a:normAutofit/>
          </a:bodyPr>
          <a:lstStyle/>
          <a:p>
            <a:r>
              <a:rPr lang="zh-CN" altLang="en-US" sz="2100" b="0" dirty="0">
                <a:solidFill>
                  <a:prstClr val="white"/>
                </a:solidFill>
              </a:rPr>
              <a:t>错误代码示范</a:t>
            </a:r>
            <a:endParaRPr lang="en-US" altLang="zh-CN" sz="2100" b="0" dirty="0">
              <a:solidFill>
                <a:prstClr val="white"/>
              </a:solidFill>
            </a:endParaRPr>
          </a:p>
          <a:p>
            <a:endParaRPr lang="en-US" altLang="zh-CN" sz="2100" b="0"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sz="2100" b="0" dirty="0" err="1">
                <a:solidFill>
                  <a:srgbClr val="3D9CCC">
                    <a:lumMod val="60000"/>
                    <a:lumOff val="40000"/>
                  </a:srgbClr>
                </a:solidFill>
                <a:latin typeface="Consolas" panose="020B0609020204030204" pitchFamily="49" charset="0"/>
                <a:cs typeface="Consolas" panose="020B0609020204030204" pitchFamily="49" charset="0"/>
              </a:rPr>
              <a:t>i</a:t>
            </a:r>
            <a:r>
              <a:rPr lang="en-US" sz="2100" b="0" dirty="0" err="1">
                <a:solidFill>
                  <a:srgbClr val="3D9CCC">
                    <a:lumMod val="60000"/>
                    <a:lumOff val="40000"/>
                  </a:srgbClr>
                </a:solidFill>
                <a:latin typeface="Consolas" panose="020B0609020204030204" pitchFamily="49" charset="0"/>
                <a:cs typeface="Consolas" panose="020B0609020204030204" pitchFamily="49" charset="0"/>
              </a:rPr>
              <a:t>nt</a:t>
            </a:r>
            <a:r>
              <a:rPr lang="en-US" sz="2100" b="0" dirty="0">
                <a:solidFill>
                  <a:srgbClr val="3D9CCC">
                    <a:lumMod val="60000"/>
                    <a:lumOff val="40000"/>
                  </a:srgbClr>
                </a:solidFill>
                <a:latin typeface="Consolas" panose="020B0609020204030204" pitchFamily="49" charset="0"/>
                <a:cs typeface="Consolas" panose="020B0609020204030204" pitchFamily="49" charset="0"/>
              </a:rPr>
              <a:t> data = 0;</a:t>
            </a:r>
          </a:p>
          <a:p>
            <a:r>
              <a:rPr lang="en-US" sz="2100" b="0" dirty="0">
                <a:solidFill>
                  <a:srgbClr val="3D9CCC">
                    <a:lumMod val="60000"/>
                    <a:lumOff val="40000"/>
                  </a:srgbClr>
                </a:solidFill>
                <a:latin typeface="Consolas" panose="020B0609020204030204" pitchFamily="49" charset="0"/>
                <a:cs typeface="Consolas" panose="020B0609020204030204" pitchFamily="49" charset="0"/>
              </a:rPr>
              <a:t>bool ready = false;</a:t>
            </a:r>
          </a:p>
        </p:txBody>
      </p:sp>
      <p:sp>
        <p:nvSpPr>
          <p:cNvPr id="3" name="Content Placeholder 2"/>
          <p:cNvSpPr>
            <a:spLocks noGrp="1"/>
          </p:cNvSpPr>
          <p:nvPr>
            <p:ph sz="half" idx="2"/>
          </p:nvPr>
        </p:nvSpPr>
        <p:spPr>
          <a:xfrm>
            <a:off x="629842" y="3333135"/>
            <a:ext cx="3868340" cy="1824918"/>
          </a:xfrm>
        </p:spPr>
        <p:txBody>
          <a:bodyPr vert="horz" lIns="91440" tIns="45720" rIns="91440" bIns="45720" rtlCol="0" anchor="t">
            <a:normAutofit/>
          </a:bodyPr>
          <a:lstStyle/>
          <a:p>
            <a:pPr marL="0" indent="0">
              <a:lnSpc>
                <a:spcPct val="100000"/>
              </a:lnSpc>
              <a:buNone/>
            </a:pPr>
            <a:r>
              <a:rPr lang="en-US" dirty="0">
                <a:solidFill>
                  <a:srgbClr val="3D9CCC">
                    <a:lumMod val="60000"/>
                    <a:lumOff val="40000"/>
                  </a:srgbClr>
                </a:solidFill>
                <a:latin typeface="Consolas" panose="020B0609020204030204" pitchFamily="49" charset="0"/>
                <a:cs typeface="Consolas" panose="020B0609020204030204" pitchFamily="49" charset="0"/>
              </a:rPr>
              <a:t>void Set(int v) {</a:t>
            </a:r>
          </a:p>
          <a:p>
            <a:pPr marL="0" indent="0">
              <a:lnSpc>
                <a:spcPct val="100000"/>
              </a:lnSpc>
              <a:buNone/>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data =</a:t>
            </a:r>
            <a:r>
              <a:rPr lang="en-US" dirty="0">
                <a:solidFill>
                  <a:srgbClr val="3D9CCC">
                    <a:lumMod val="60000"/>
                    <a:lumOff val="40000"/>
                  </a:srgbClr>
                </a:solidFill>
                <a:latin typeface="Consolas" panose="020B0609020204030204" pitchFamily="49" charset="0"/>
                <a:cs typeface="Consolas" panose="020B0609020204030204" pitchFamily="49" charset="0"/>
              </a:rPr>
              <a:t> v;</a:t>
            </a:r>
          </a:p>
          <a:p>
            <a:pPr marL="0" indent="0">
              <a:lnSpc>
                <a:spcPct val="100000"/>
              </a:lnSpc>
              <a:buNone/>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ready = true</a:t>
            </a:r>
            <a:r>
              <a:rPr lang="en-US" dirty="0">
                <a:solidFill>
                  <a:srgbClr val="3D9CCC">
                    <a:lumMod val="60000"/>
                    <a:lumOff val="40000"/>
                  </a:srgbClr>
                </a:solidFill>
                <a:latin typeface="Consolas" panose="020B0609020204030204" pitchFamily="49" charset="0"/>
                <a:cs typeface="Consolas" panose="020B0609020204030204" pitchFamily="49" charset="0"/>
              </a:rPr>
              <a:t>;</a:t>
            </a:r>
          </a:p>
          <a:p>
            <a:pPr marL="0" indent="0">
              <a:lnSpc>
                <a:spcPct val="100000"/>
              </a:lnSpc>
              <a:buNone/>
            </a:pPr>
            <a:r>
              <a:rPr lang="en-US" dirty="0">
                <a:solidFill>
                  <a:srgbClr val="3D9CCC">
                    <a:lumMod val="60000"/>
                    <a:lumOff val="40000"/>
                  </a:srgbClr>
                </a:solidFill>
                <a:latin typeface="Consolas" panose="020B0609020204030204" pitchFamily="49" charset="0"/>
                <a:cs typeface="Consolas" panose="020B0609020204030204" pitchFamily="49" charset="0"/>
              </a:rPr>
              <a:t>}</a:t>
            </a:r>
          </a:p>
        </p:txBody>
      </p:sp>
      <p:sp>
        <p:nvSpPr>
          <p:cNvPr id="4" name="Content Placeholder 3"/>
          <p:cNvSpPr>
            <a:spLocks noGrp="1"/>
          </p:cNvSpPr>
          <p:nvPr>
            <p:ph sz="quarter" idx="4"/>
          </p:nvPr>
        </p:nvSpPr>
        <p:spPr>
          <a:xfrm>
            <a:off x="4629150" y="3333135"/>
            <a:ext cx="3887391" cy="1824918"/>
          </a:xfrm>
        </p:spPr>
        <p:txBody>
          <a:bodyPr vert="horz" lIns="91440" tIns="45720" rIns="91440" bIns="45720" rtlCol="0" anchor="t">
            <a:normAutofit/>
          </a:bodyPr>
          <a:lstStyle/>
          <a:p>
            <a:pPr marL="0" indent="0">
              <a:buNone/>
            </a:pPr>
            <a:r>
              <a:rPr lang="en-US" dirty="0">
                <a:solidFill>
                  <a:srgbClr val="3D9CCC">
                    <a:lumMod val="60000"/>
                    <a:lumOff val="40000"/>
                  </a:srgbClr>
                </a:solidFill>
                <a:latin typeface="Consolas" panose="020B0609020204030204" pitchFamily="49" charset="0"/>
                <a:cs typeface="Consolas" panose="020B0609020204030204" pitchFamily="49" charset="0"/>
              </a:rPr>
              <a:t>int Get() {</a:t>
            </a:r>
          </a:p>
          <a:p>
            <a:pPr marL="0" indent="0">
              <a:buNone/>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while (!ready);</a:t>
            </a:r>
          </a:p>
          <a:p>
            <a:pPr marL="0" indent="0">
              <a:buNone/>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a:t>
            </a:r>
            <a:r>
              <a:rPr lang="en-US"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d</a:t>
            </a:r>
            <a:r>
              <a:rPr lang="en-US" dirty="0">
                <a:solidFill>
                  <a:schemeClr val="accent5">
                    <a:lumMod val="60000"/>
                    <a:lumOff val="40000"/>
                  </a:schemeClr>
                </a:solidFill>
                <a:latin typeface="Consolas" panose="020B0609020204030204" pitchFamily="49" charset="0"/>
                <a:cs typeface="Consolas" panose="020B0609020204030204" pitchFamily="49" charset="0"/>
              </a:rPr>
              <a:t>ata</a:t>
            </a:r>
            <a:r>
              <a:rPr lang="en-US" dirty="0">
                <a:solidFill>
                  <a:srgbClr val="3D9CCC">
                    <a:lumMod val="60000"/>
                    <a:lumOff val="40000"/>
                  </a:srgbClr>
                </a:solidFill>
                <a:latin typeface="Consolas" panose="020B0609020204030204" pitchFamily="49" charset="0"/>
                <a:cs typeface="Consolas" panose="020B0609020204030204" pitchFamily="49" charset="0"/>
              </a:rPr>
              <a:t>;</a:t>
            </a:r>
          </a:p>
          <a:p>
            <a:pPr marL="0" indent="0">
              <a:buNone/>
            </a:pPr>
            <a:r>
              <a:rPr lang="en-US"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82841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a:t>右值引用（</a:t>
            </a:r>
            <a:r>
              <a:rPr lang="en-US" altLang="zh-CN" dirty="0" err="1"/>
              <a:t>Rvalue</a:t>
            </a:r>
            <a:r>
              <a:rPr lang="en-US" altLang="zh-CN" dirty="0"/>
              <a:t> reference</a:t>
            </a:r>
            <a:r>
              <a:rPr lang="zh-CN" altLang="en-US" dirty="0"/>
              <a:t>）</a:t>
            </a:r>
            <a:endParaRPr lang="en-US" altLang="zh-CN" dirty="0"/>
          </a:p>
          <a:p>
            <a:r>
              <a:rPr lang="zh-CN" altLang="en-US" dirty="0"/>
              <a:t>可变参数模板（</a:t>
            </a:r>
            <a:r>
              <a:rPr lang="en-US" altLang="zh-CN" dirty="0" err="1"/>
              <a:t>Variadic</a:t>
            </a:r>
            <a:r>
              <a:rPr lang="en-US" altLang="zh-CN" dirty="0"/>
              <a:t> template</a:t>
            </a:r>
            <a:r>
              <a:rPr lang="zh-CN" altLang="en-US" dirty="0"/>
              <a:t>）</a:t>
            </a:r>
            <a:endParaRPr lang="en-US" altLang="zh-CN" dirty="0"/>
          </a:p>
          <a:p>
            <a:r>
              <a:rPr lang="zh-CN" altLang="en-US" dirty="0"/>
              <a:t>匿名函数（</a:t>
            </a:r>
            <a:r>
              <a:rPr lang="en-US" altLang="zh-CN" dirty="0"/>
              <a:t>Lambda</a:t>
            </a:r>
            <a:r>
              <a:rPr lang="zh-CN" altLang="en-US" dirty="0"/>
              <a:t>）</a:t>
            </a:r>
            <a:endParaRPr lang="en-US" altLang="zh-CN" dirty="0"/>
          </a:p>
          <a:p>
            <a:r>
              <a:rPr lang="zh-CN" altLang="en-US" dirty="0"/>
              <a:t>内存模型（</a:t>
            </a:r>
            <a:r>
              <a:rPr lang="en-US" altLang="zh-CN" dirty="0"/>
              <a:t>Memory model</a:t>
            </a:r>
            <a:r>
              <a:rPr lang="zh-CN" altLang="en-US" dirty="0"/>
              <a:t>）</a:t>
            </a:r>
            <a:endParaRPr lang="en-US" altLang="zh-CN" dirty="0"/>
          </a:p>
          <a:p>
            <a:r>
              <a:rPr lang="zh-CN" altLang="en-US" dirty="0">
                <a:solidFill>
                  <a:schemeClr val="accent1">
                    <a:lumMod val="40000"/>
                    <a:lumOff val="60000"/>
                  </a:schemeClr>
                </a:solidFill>
              </a:rPr>
              <a:t>杂项</a:t>
            </a:r>
            <a:endParaRPr lang="en-US" altLang="zh-CN" dirty="0">
              <a:solidFill>
                <a:schemeClr val="accent1">
                  <a:lumMod val="40000"/>
                  <a:lumOff val="60000"/>
                </a:schemeClr>
              </a:solidFill>
            </a:endParaRPr>
          </a:p>
        </p:txBody>
      </p:sp>
    </p:spTree>
    <p:extLst>
      <p:ext uri="{BB962C8B-B14F-4D97-AF65-F5344CB8AC3E}">
        <p14:creationId xmlns:p14="http://schemas.microsoft.com/office/powerpoint/2010/main" val="948208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a:t>
            </a:r>
          </a:p>
        </p:txBody>
      </p:sp>
      <p:sp>
        <p:nvSpPr>
          <p:cNvPr id="3" name="内容占位符 2"/>
          <p:cNvSpPr>
            <a:spLocks noGrp="1"/>
          </p:cNvSpPr>
          <p:nvPr>
            <p:ph idx="1"/>
          </p:nvPr>
        </p:nvSpPr>
        <p:spPr/>
        <p:txBody>
          <a:bodyPr/>
          <a:lstStyle/>
          <a:p>
            <a:r>
              <a:rPr lang="en-US" altLang="zh-CN" dirty="0"/>
              <a:t>delete / default</a:t>
            </a:r>
            <a:r>
              <a:rPr lang="zh-CN" altLang="en-US" dirty="0"/>
              <a:t> </a:t>
            </a:r>
            <a:r>
              <a:rPr lang="en-US" altLang="zh-CN" dirty="0"/>
              <a:t>for member functions</a:t>
            </a:r>
          </a:p>
          <a:p>
            <a:r>
              <a:rPr lang="en-US" altLang="zh-CN" dirty="0"/>
              <a:t>override</a:t>
            </a:r>
          </a:p>
          <a:p>
            <a:r>
              <a:rPr lang="en-US" altLang="zh-CN" dirty="0"/>
              <a:t>auto / </a:t>
            </a:r>
            <a:r>
              <a:rPr lang="en-US" altLang="zh-CN" dirty="0" err="1"/>
              <a:t>decltype</a:t>
            </a:r>
            <a:endParaRPr lang="en-US" altLang="zh-CN" dirty="0"/>
          </a:p>
          <a:p>
            <a:r>
              <a:rPr lang="en-US" altLang="zh-CN" dirty="0"/>
              <a:t>Range based for loop</a:t>
            </a:r>
          </a:p>
          <a:p>
            <a:endParaRPr lang="zh-CN" altLang="en-US" dirty="0"/>
          </a:p>
        </p:txBody>
      </p:sp>
    </p:spTree>
    <p:extLst>
      <p:ext uri="{BB962C8B-B14F-4D97-AF65-F5344CB8AC3E}">
        <p14:creationId xmlns:p14="http://schemas.microsoft.com/office/powerpoint/2010/main" val="1777789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delete / default</a:t>
            </a:r>
            <a:endParaRPr lang="zh-CN" altLang="en-US" dirty="0"/>
          </a:p>
        </p:txBody>
      </p:sp>
      <p:sp>
        <p:nvSpPr>
          <p:cNvPr id="3" name="内容占位符 2"/>
          <p:cNvSpPr>
            <a:spLocks noGrp="1"/>
          </p:cNvSpPr>
          <p:nvPr>
            <p:ph idx="1"/>
          </p:nvPr>
        </p:nvSpPr>
        <p:spPr/>
        <p:txBody>
          <a:bodyPr>
            <a:normAutofit/>
          </a:bodyPr>
          <a:lstStyle/>
          <a:p>
            <a:r>
              <a:rPr lang="zh-CN" altLang="en-US" dirty="0"/>
              <a:t>类的如下几个特殊函数可以直接标记为</a:t>
            </a:r>
            <a:r>
              <a:rPr lang="en-US" altLang="zh-CN" dirty="0"/>
              <a:t>delete</a:t>
            </a:r>
            <a:r>
              <a:rPr lang="zh-CN" altLang="en-US" dirty="0"/>
              <a:t>或</a:t>
            </a:r>
            <a:r>
              <a:rPr lang="en-US" altLang="zh-CN" dirty="0"/>
              <a:t>default</a:t>
            </a:r>
          </a:p>
          <a:p>
            <a:r>
              <a:rPr lang="zh-CN" altLang="en-US" dirty="0"/>
              <a:t>它们是：</a:t>
            </a:r>
            <a:endParaRPr lang="en-US" altLang="zh-CN" dirty="0"/>
          </a:p>
          <a:p>
            <a:pPr lvl="1"/>
            <a:r>
              <a:rPr lang="zh-CN" altLang="en-US" dirty="0"/>
              <a:t>构造与析构函数</a:t>
            </a:r>
            <a:endParaRPr lang="en-US" altLang="zh-CN" dirty="0"/>
          </a:p>
          <a:p>
            <a:pPr lvl="1"/>
            <a:r>
              <a:rPr lang="en-US" altLang="zh-CN" dirty="0"/>
              <a:t>copy</a:t>
            </a:r>
            <a:r>
              <a:rPr lang="zh-CN" altLang="en-US" dirty="0"/>
              <a:t>构造与</a:t>
            </a:r>
            <a:r>
              <a:rPr lang="en-US" altLang="zh-CN" dirty="0"/>
              <a:t>copy operator=</a:t>
            </a:r>
          </a:p>
          <a:p>
            <a:pPr lvl="1"/>
            <a:r>
              <a:rPr lang="en-US" altLang="zh-CN" dirty="0"/>
              <a:t>move</a:t>
            </a:r>
            <a:r>
              <a:rPr lang="zh-CN" altLang="en-US" dirty="0"/>
              <a:t>构造与</a:t>
            </a:r>
            <a:r>
              <a:rPr lang="en-US" altLang="zh-CN" dirty="0"/>
              <a:t>move operator=</a:t>
            </a:r>
          </a:p>
          <a:p>
            <a:r>
              <a:rPr lang="en-US" altLang="zh-CN" dirty="0"/>
              <a:t>delete</a:t>
            </a:r>
            <a:r>
              <a:rPr lang="zh-CN" altLang="en-US" dirty="0"/>
              <a:t>标记的函数不会生成，使用会导致编译错误</a:t>
            </a:r>
            <a:endParaRPr lang="en-US" altLang="zh-CN" dirty="0"/>
          </a:p>
          <a:p>
            <a:r>
              <a:rPr lang="en-US" altLang="zh-CN" dirty="0"/>
              <a:t>default</a:t>
            </a:r>
            <a:r>
              <a:rPr lang="zh-CN" altLang="en-US" dirty="0"/>
              <a:t>标记的函数会按照编译器的默认规则生成</a:t>
            </a:r>
            <a:endParaRPr lang="en-US" altLang="zh-CN" dirty="0"/>
          </a:p>
        </p:txBody>
      </p:sp>
    </p:spTree>
    <p:extLst>
      <p:ext uri="{BB962C8B-B14F-4D97-AF65-F5344CB8AC3E}">
        <p14:creationId xmlns:p14="http://schemas.microsoft.com/office/powerpoint/2010/main" val="38059363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a:bodyPr>
          <a:lstStyle/>
          <a:p>
            <a:r>
              <a:rPr lang="zh-CN" altLang="en-US" dirty="0">
                <a:solidFill>
                  <a:prstClr val="white"/>
                </a:solidFill>
              </a:rPr>
              <a:t>定义</a:t>
            </a:r>
            <a:r>
              <a:rPr lang="zh-CN" altLang="en-US" sz="2200" dirty="0"/>
              <a:t>：</a:t>
            </a:r>
            <a:endParaRPr lang="en-US" altLang="zh-CN" sz="2200" dirty="0"/>
          </a:p>
          <a:p>
            <a:pPr>
              <a:lnSpc>
                <a:spcPct val="100000"/>
              </a:lnSpc>
            </a:pP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default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default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Object(Object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other)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delete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Object&amp; operator=(Object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other)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delete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Object(Object&amp;&amp; other)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default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Object&amp; operator=(Object&amp;&amp; other)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delete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zh-CN" altLang="en-US" dirty="0">
                <a:solidFill>
                  <a:prstClr val="white"/>
                </a:solidFill>
              </a:rPr>
              <a:t>使用</a:t>
            </a:r>
            <a:r>
              <a:rPr lang="zh-CN" altLang="en-US" sz="2200" dirty="0"/>
              <a:t>：</a:t>
            </a:r>
            <a:endParaRPr lang="en-US" altLang="zh-CN" sz="2200"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Object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object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Object otherObject1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CreateObject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otherObject2 = object; // compile error</a:t>
            </a:r>
          </a:p>
        </p:txBody>
      </p:sp>
    </p:spTree>
    <p:extLst>
      <p:ext uri="{BB962C8B-B14F-4D97-AF65-F5344CB8AC3E}">
        <p14:creationId xmlns:p14="http://schemas.microsoft.com/office/powerpoint/2010/main" val="1754948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delete / default</a:t>
            </a:r>
            <a:endParaRPr lang="zh-CN" altLang="en-US" dirty="0"/>
          </a:p>
        </p:txBody>
      </p:sp>
      <p:sp>
        <p:nvSpPr>
          <p:cNvPr id="3" name="内容占位符 2"/>
          <p:cNvSpPr>
            <a:spLocks noGrp="1"/>
          </p:cNvSpPr>
          <p:nvPr>
            <p:ph idx="1"/>
          </p:nvPr>
        </p:nvSpPr>
        <p:spPr/>
        <p:txBody>
          <a:bodyPr>
            <a:normAutofit/>
          </a:bodyPr>
          <a:lstStyle/>
          <a:p>
            <a:r>
              <a:rPr lang="zh-CN" altLang="en-US" dirty="0"/>
              <a:t>为什么</a:t>
            </a:r>
            <a:r>
              <a:rPr lang="en-US" altLang="zh-CN" dirty="0"/>
              <a:t>default</a:t>
            </a:r>
          </a:p>
          <a:p>
            <a:pPr lvl="1"/>
            <a:r>
              <a:rPr lang="zh-CN" altLang="en-US" dirty="0"/>
              <a:t>写了任意构造函数，默认构造函数没了</a:t>
            </a:r>
            <a:endParaRPr lang="en-US" altLang="zh-CN" dirty="0"/>
          </a:p>
          <a:p>
            <a:pPr lvl="1"/>
            <a:r>
              <a:rPr lang="zh-CN" altLang="en-US" dirty="0"/>
              <a:t>写了</a:t>
            </a:r>
            <a:r>
              <a:rPr lang="en-US" altLang="zh-CN" dirty="0"/>
              <a:t>move</a:t>
            </a:r>
            <a:r>
              <a:rPr lang="zh-CN" altLang="en-US" dirty="0"/>
              <a:t>函数，</a:t>
            </a:r>
            <a:r>
              <a:rPr lang="en-US" altLang="zh-CN" dirty="0"/>
              <a:t> copy</a:t>
            </a:r>
            <a:r>
              <a:rPr lang="zh-CN" altLang="en-US" dirty="0"/>
              <a:t>函数就没了</a:t>
            </a:r>
            <a:endParaRPr lang="en-US" altLang="zh-CN" dirty="0"/>
          </a:p>
          <a:p>
            <a:pPr lvl="1"/>
            <a:r>
              <a:rPr lang="zh-CN" altLang="en-US" dirty="0"/>
              <a:t>写一个空的默认构造函数，这个类型就不再是</a:t>
            </a:r>
            <a:r>
              <a:rPr lang="en-US" altLang="zh-CN" dirty="0"/>
              <a:t>trivial</a:t>
            </a:r>
            <a:r>
              <a:rPr lang="zh-CN" altLang="en-US" dirty="0"/>
              <a:t>类型了</a:t>
            </a:r>
            <a:endParaRPr lang="en-US" altLang="zh-CN" dirty="0"/>
          </a:p>
          <a:p>
            <a:r>
              <a:rPr lang="zh-CN" altLang="en-US" dirty="0"/>
              <a:t>为什么</a:t>
            </a:r>
            <a:r>
              <a:rPr lang="en-US" altLang="zh-CN" dirty="0"/>
              <a:t>delete</a:t>
            </a:r>
          </a:p>
          <a:p>
            <a:pPr lvl="1"/>
            <a:r>
              <a:rPr lang="zh-CN" altLang="en-US" dirty="0"/>
              <a:t>不需要的函数，更友好的编译错误</a:t>
            </a:r>
            <a:endParaRPr lang="en-US" altLang="zh-CN" dirty="0"/>
          </a:p>
          <a:p>
            <a:r>
              <a:rPr lang="en-US" altLang="zh-CN" dirty="0"/>
              <a:t>trivial type</a:t>
            </a:r>
          </a:p>
          <a:p>
            <a:pPr lvl="1"/>
            <a:r>
              <a:rPr lang="zh-CN" altLang="en-US" dirty="0"/>
              <a:t>除了编译器优化方面可能的影响，还有库的针对性优化，对</a:t>
            </a:r>
            <a:r>
              <a:rPr lang="en-US" altLang="zh-CN" dirty="0"/>
              <a:t>trivial type</a:t>
            </a:r>
            <a:r>
              <a:rPr lang="zh-CN" altLang="en-US" dirty="0"/>
              <a:t>的容器扩容时的元素移动直接使用</a:t>
            </a:r>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memcpy</a:t>
            </a:r>
            <a:r>
              <a:rPr lang="zh-CN" altLang="en-US" dirty="0"/>
              <a:t>而不是构造函数</a:t>
            </a:r>
            <a:endParaRPr lang="en-US" altLang="zh-CN" dirty="0"/>
          </a:p>
          <a:p>
            <a:pPr lvl="1"/>
            <a:r>
              <a:rPr lang="en-US" altLang="zh-CN" dirty="0" err="1">
                <a:solidFill>
                  <a:schemeClr val="accent3">
                    <a:lumMod val="60000"/>
                    <a:lumOff val="40000"/>
                  </a:schemeClr>
                </a:solidFill>
                <a:latin typeface="Consolas" panose="020B0609020204030204" pitchFamily="49" charset="0"/>
                <a:cs typeface="Consolas" panose="020B0609020204030204" pitchFamily="49" charset="0"/>
              </a:rPr>
              <a:t>is_trivial</a:t>
            </a:r>
            <a:r>
              <a:rPr lang="en-US" altLang="zh-CN" dirty="0">
                <a:solidFill>
                  <a:schemeClr val="accent3">
                    <a:lumMod val="60000"/>
                    <a:lumOff val="40000"/>
                  </a:schemeClr>
                </a:solidFill>
                <a:latin typeface="Consolas" panose="020B0609020204030204" pitchFamily="49" charset="0"/>
                <a:cs typeface="Consolas" panose="020B0609020204030204" pitchFamily="49" charset="0"/>
              </a:rPr>
              <a:t>&lt;T&gt;::value</a:t>
            </a:r>
          </a:p>
          <a:p>
            <a:pPr lvl="1"/>
            <a:r>
              <a:rPr lang="zh-CN" altLang="en-US" dirty="0"/>
              <a:t>（</a:t>
            </a:r>
            <a:r>
              <a:rPr lang="en-US" altLang="zh-CN" dirty="0"/>
              <a:t>VS</a:t>
            </a:r>
            <a:r>
              <a:rPr lang="zh-CN" altLang="en-US" dirty="0"/>
              <a:t>下对</a:t>
            </a:r>
            <a:r>
              <a:rPr lang="zh-CN" altLang="en-US" dirty="0" smtClean="0"/>
              <a:t>效率似乎没有</a:t>
            </a:r>
            <a:r>
              <a:rPr lang="zh-CN" altLang="en-US" dirty="0"/>
              <a:t>影响）</a:t>
            </a:r>
            <a:endParaRPr lang="en-US" altLang="zh-CN" dirty="0"/>
          </a:p>
        </p:txBody>
      </p:sp>
    </p:spTree>
    <p:extLst>
      <p:ext uri="{BB962C8B-B14F-4D97-AF65-F5344CB8AC3E}">
        <p14:creationId xmlns:p14="http://schemas.microsoft.com/office/powerpoint/2010/main" val="997593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override</a:t>
            </a:r>
            <a:endParaRPr lang="zh-CN" altLang="en-US" dirty="0"/>
          </a:p>
        </p:txBody>
      </p:sp>
      <p:sp>
        <p:nvSpPr>
          <p:cNvPr id="3" name="内容占位符 2"/>
          <p:cNvSpPr>
            <a:spLocks noGrp="1"/>
          </p:cNvSpPr>
          <p:nvPr>
            <p:ph idx="1"/>
          </p:nvPr>
        </p:nvSpPr>
        <p:spPr/>
        <p:txBody>
          <a:bodyPr>
            <a:normAutofit/>
          </a:bodyPr>
          <a:lstStyle/>
          <a:p>
            <a:r>
              <a:rPr lang="zh-CN" altLang="en-US" dirty="0"/>
              <a:t>子类的虚函数标记为</a:t>
            </a:r>
            <a:r>
              <a:rPr lang="en-US" altLang="zh-CN" dirty="0"/>
              <a:t>override</a:t>
            </a:r>
            <a:r>
              <a:rPr lang="zh-CN" altLang="en-US" dirty="0"/>
              <a:t>可以让编译器帮助检查</a:t>
            </a:r>
            <a:endParaRPr lang="en-US" altLang="zh-CN" dirty="0"/>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Base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virtual void F() = 0;</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Derived : Base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virtual void FF()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override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 compile error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virtual void F()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override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122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p>
        </p:txBody>
      </p:sp>
      <p:sp>
        <p:nvSpPr>
          <p:cNvPr id="3" name="文本占位符 2"/>
          <p:cNvSpPr>
            <a:spLocks noGrp="1"/>
          </p:cNvSpPr>
          <p:nvPr>
            <p:ph type="body" idx="1"/>
          </p:nvPr>
        </p:nvSpPr>
        <p:spPr/>
        <p:txBody>
          <a:bodyPr/>
          <a:lstStyle/>
          <a:p>
            <a:r>
              <a:rPr lang="zh-CN" altLang="en-US" dirty="0"/>
              <a:t>一些语言层面的新特性</a:t>
            </a:r>
          </a:p>
        </p:txBody>
      </p:sp>
    </p:spTree>
    <p:extLst>
      <p:ext uri="{BB962C8B-B14F-4D97-AF65-F5344CB8AC3E}">
        <p14:creationId xmlns:p14="http://schemas.microsoft.com/office/powerpoint/2010/main" val="2413791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auto / </a:t>
            </a:r>
            <a:r>
              <a:rPr lang="en-US" altLang="zh-CN" dirty="0" err="1"/>
              <a:t>decltype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自动类型推导</a:t>
            </a:r>
            <a:r>
              <a:rPr lang="en-US" altLang="zh-CN" dirty="0"/>
              <a:t>——auto</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is;</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for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vector&lt;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&gt;::iterator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is.begin</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is.end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temp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for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auto</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is.begin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is.end</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temp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0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5434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auto / </a:t>
            </a:r>
            <a:r>
              <a:rPr lang="en-US" altLang="zh-CN" dirty="0" err="1"/>
              <a:t>decltype</a:t>
            </a:r>
            <a:endParaRPr lang="zh-CN" altLang="en-US" dirty="0"/>
          </a:p>
        </p:txBody>
      </p:sp>
      <p:sp>
        <p:nvSpPr>
          <p:cNvPr id="3" name="内容占位符 2"/>
          <p:cNvSpPr>
            <a:spLocks noGrp="1"/>
          </p:cNvSpPr>
          <p:nvPr>
            <p:ph idx="1"/>
          </p:nvPr>
        </p:nvSpPr>
        <p:spPr/>
        <p:txBody>
          <a:bodyPr>
            <a:normAutofit/>
          </a:bodyPr>
          <a:lstStyle/>
          <a:p>
            <a:r>
              <a:rPr lang="zh-CN" altLang="en-US" dirty="0"/>
              <a:t>自动类型推导</a:t>
            </a:r>
            <a:r>
              <a:rPr lang="en-US" altLang="zh-CN" dirty="0"/>
              <a:t>——auto</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GetIntRef</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GetIntRef</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auto&amp;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GetIntRef</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t>
            </a:r>
          </a:p>
          <a:p>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05048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auto / </a:t>
            </a:r>
            <a:r>
              <a:rPr lang="en-US" altLang="zh-CN" dirty="0" err="1"/>
              <a:t>decltype</a:t>
            </a:r>
            <a:endParaRPr lang="zh-CN" altLang="en-US" dirty="0"/>
          </a:p>
        </p:txBody>
      </p:sp>
      <p:sp>
        <p:nvSpPr>
          <p:cNvPr id="3" name="内容占位符 2"/>
          <p:cNvSpPr>
            <a:spLocks noGrp="1"/>
          </p:cNvSpPr>
          <p:nvPr>
            <p:ph idx="1"/>
          </p:nvPr>
        </p:nvSpPr>
        <p:spPr/>
        <p:txBody>
          <a:bodyPr>
            <a:normAutofit/>
          </a:bodyPr>
          <a:lstStyle/>
          <a:p>
            <a:r>
              <a:rPr lang="zh-CN" altLang="en-US" dirty="0"/>
              <a:t>自动类型推导</a:t>
            </a:r>
            <a:r>
              <a:rPr lang="en-US" altLang="zh-CN" dirty="0"/>
              <a:t>——</a:t>
            </a:r>
            <a:r>
              <a:rPr lang="en-US" altLang="zh-CN" dirty="0" err="1"/>
              <a:t>decltype</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1;</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decltype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di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di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decltype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dri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dri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89069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auto / </a:t>
            </a:r>
            <a:r>
              <a:rPr lang="en-US" altLang="zh-CN" dirty="0" err="1"/>
              <a:t>decltype</a:t>
            </a:r>
            <a:endParaRPr lang="zh-CN" altLang="en-US" dirty="0"/>
          </a:p>
        </p:txBody>
      </p:sp>
      <p:sp>
        <p:nvSpPr>
          <p:cNvPr id="3" name="内容占位符 2"/>
          <p:cNvSpPr>
            <a:spLocks noGrp="1"/>
          </p:cNvSpPr>
          <p:nvPr>
            <p:ph idx="1"/>
          </p:nvPr>
        </p:nvSpPr>
        <p:spPr/>
        <p:txBody>
          <a:bodyPr>
            <a:normAutofit/>
          </a:bodyPr>
          <a:lstStyle/>
          <a:p>
            <a:r>
              <a:rPr lang="zh-CN" altLang="en-US" dirty="0"/>
              <a:t>自动类型推导</a:t>
            </a:r>
            <a:r>
              <a:rPr lang="en-US" altLang="zh-CN" dirty="0"/>
              <a:t>——</a:t>
            </a:r>
            <a:r>
              <a:rPr lang="en-US" altLang="zh-CN" dirty="0" err="1"/>
              <a:t>decltype</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Y&gt;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Add(T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l, Y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r)-&gt;</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decltype</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(l + 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l + 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result = Add(1, 1.f); // result -&gt; float</a:t>
            </a:r>
          </a:p>
        </p:txBody>
      </p:sp>
    </p:spTree>
    <p:extLst>
      <p:ext uri="{BB962C8B-B14F-4D97-AF65-F5344CB8AC3E}">
        <p14:creationId xmlns:p14="http://schemas.microsoft.com/office/powerpoint/2010/main" val="3305802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auto / </a:t>
            </a:r>
            <a:r>
              <a:rPr lang="en-US" altLang="zh-CN" dirty="0" err="1"/>
              <a:t>decltype</a:t>
            </a:r>
            <a:endParaRPr lang="zh-CN" altLang="en-US" dirty="0"/>
          </a:p>
        </p:txBody>
      </p:sp>
      <p:sp>
        <p:nvSpPr>
          <p:cNvPr id="3" name="内容占位符 2"/>
          <p:cNvSpPr>
            <a:spLocks noGrp="1"/>
          </p:cNvSpPr>
          <p:nvPr>
            <p:ph idx="1"/>
          </p:nvPr>
        </p:nvSpPr>
        <p:spPr/>
        <p:txBody>
          <a:bodyPr>
            <a:normAutofit/>
          </a:bodyPr>
          <a:lstStyle/>
          <a:p>
            <a:r>
              <a:rPr lang="zh-CN" altLang="en-US" dirty="0"/>
              <a:t>自动类型推导</a:t>
            </a:r>
            <a:r>
              <a:rPr lang="en-US" altLang="zh-CN" dirty="0"/>
              <a:t>——</a:t>
            </a:r>
            <a:r>
              <a:rPr lang="zh-CN" altLang="en-US" dirty="0"/>
              <a:t>函数返回类型</a:t>
            </a:r>
            <a:r>
              <a:rPr lang="en-US" altLang="zh-CN" dirty="0"/>
              <a:t>auto</a:t>
            </a:r>
            <a:r>
              <a:rPr lang="zh-CN" altLang="en-US" dirty="0"/>
              <a:t>（</a:t>
            </a:r>
            <a:r>
              <a:rPr lang="en-US" altLang="zh-CN" dirty="0"/>
              <a:t>C++14</a:t>
            </a:r>
            <a:r>
              <a:rPr lang="zh-CN" altLang="en-US" dirty="0"/>
              <a:t>）</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template &lt;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typename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Y&gt;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auto Add(T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l, Y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r)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l + 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31499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Range based for loop</a:t>
            </a:r>
            <a:endParaRPr lang="zh-CN" altLang="en-US" dirty="0"/>
          </a:p>
        </p:txBody>
      </p:sp>
      <p:sp>
        <p:nvSpPr>
          <p:cNvPr id="3" name="内容占位符 2"/>
          <p:cNvSpPr>
            <a:spLocks noGrp="1"/>
          </p:cNvSpPr>
          <p:nvPr>
            <p:ph idx="1"/>
          </p:nvPr>
        </p:nvSpPr>
        <p:spPr/>
        <p:txBody>
          <a:bodyPr>
            <a:normAutofit/>
          </a:bodyPr>
          <a:lstStyle/>
          <a:p>
            <a:r>
              <a:rPr lang="en-US" altLang="zh-CN" dirty="0"/>
              <a:t>range for——</a:t>
            </a:r>
            <a:r>
              <a:rPr lang="zh-CN" altLang="en-US" dirty="0"/>
              <a:t>使用</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 is;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for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int</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&amp;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i</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 : is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42;</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77226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Range based for loop</a:t>
            </a:r>
            <a:endParaRPr lang="zh-CN" altLang="en-US" dirty="0"/>
          </a:p>
        </p:txBody>
      </p:sp>
      <p:sp>
        <p:nvSpPr>
          <p:cNvPr id="3" name="内容占位符 2"/>
          <p:cNvSpPr>
            <a:spLocks noGrp="1"/>
          </p:cNvSpPr>
          <p:nvPr>
            <p:ph idx="1"/>
          </p:nvPr>
        </p:nvSpPr>
        <p:spPr/>
        <p:txBody>
          <a:bodyPr>
            <a:normAutofit/>
          </a:bodyPr>
          <a:lstStyle/>
          <a:p>
            <a:r>
              <a:rPr lang="en-US" altLang="zh-CN" dirty="0"/>
              <a:t>range for——</a:t>
            </a:r>
            <a:r>
              <a:rPr lang="zh-CN" altLang="en-US" dirty="0"/>
              <a:t>创建</a:t>
            </a:r>
            <a:endParaRPr lang="en-US" altLang="zh-CN" dirty="0"/>
          </a:p>
          <a:p>
            <a:pPr lvl="1"/>
            <a:r>
              <a:rPr lang="zh-CN" altLang="en-US" dirty="0"/>
              <a:t>容器有</a:t>
            </a:r>
            <a:r>
              <a:rPr lang="en-US" altLang="zh-CN" dirty="0"/>
              <a:t>begin/end</a:t>
            </a:r>
            <a:r>
              <a:rPr lang="zh-CN" altLang="en-US" dirty="0"/>
              <a:t>方法返回</a:t>
            </a:r>
            <a:r>
              <a:rPr lang="en-US" altLang="zh-CN" dirty="0" err="1"/>
              <a:t>stl</a:t>
            </a:r>
            <a:r>
              <a:rPr lang="zh-CN" altLang="en-US" dirty="0"/>
              <a:t>风格的迭代器</a:t>
            </a:r>
            <a:endParaRPr lang="en-US" altLang="zh-CN" dirty="0"/>
          </a:p>
          <a:p>
            <a:pPr lvl="1"/>
            <a:r>
              <a:rPr lang="zh-CN" altLang="en-US" dirty="0"/>
              <a:t>有</a:t>
            </a:r>
            <a:r>
              <a:rPr lang="en-US" altLang="zh-CN" dirty="0"/>
              <a:t>begin/end</a:t>
            </a:r>
            <a:r>
              <a:rPr lang="zh-CN" altLang="en-US" dirty="0"/>
              <a:t>函数对容器创建</a:t>
            </a:r>
            <a:r>
              <a:rPr lang="en-US" altLang="zh-CN" dirty="0" err="1"/>
              <a:t>stl</a:t>
            </a:r>
            <a:r>
              <a:rPr lang="zh-CN" altLang="en-US" dirty="0"/>
              <a:t>风格的迭代器</a:t>
            </a:r>
            <a:endParaRPr lang="en-US" altLang="zh-CN" dirty="0"/>
          </a:p>
          <a:p>
            <a:r>
              <a:rPr lang="zh-CN" altLang="en-US" dirty="0"/>
              <a:t>上两条满足其一即可</a:t>
            </a:r>
            <a:endParaRPr lang="en-US" altLang="zh-CN" dirty="0"/>
          </a:p>
          <a:p>
            <a:endParaRPr lang="en-US" altLang="zh-CN" dirty="0"/>
          </a:p>
        </p:txBody>
      </p:sp>
    </p:spTree>
    <p:extLst>
      <p:ext uri="{BB962C8B-B14F-4D97-AF65-F5344CB8AC3E}">
        <p14:creationId xmlns:p14="http://schemas.microsoft.com/office/powerpoint/2010/main" val="7780658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Range based for loop</a:t>
            </a:r>
            <a:endParaRPr lang="zh-CN" altLang="en-US" dirty="0"/>
          </a:p>
        </p:txBody>
      </p:sp>
      <p:sp>
        <p:nvSpPr>
          <p:cNvPr id="3" name="内容占位符 2"/>
          <p:cNvSpPr>
            <a:spLocks noGrp="1"/>
          </p:cNvSpPr>
          <p:nvPr>
            <p:ph idx="1"/>
          </p:nvPr>
        </p:nvSpPr>
        <p:spPr/>
        <p:txBody>
          <a:bodyPr>
            <a:normAutofit/>
          </a:bodyPr>
          <a:lstStyle/>
          <a:p>
            <a:r>
              <a:rPr lang="en-US" altLang="zh-CN" dirty="0"/>
              <a:t>range for——</a:t>
            </a:r>
            <a:r>
              <a:rPr lang="zh-CN" altLang="en-US" dirty="0"/>
              <a:t>创建</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Range(1, 3))</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temp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1, 2</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417751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Autofit/>
          </a:bodyPr>
          <a:lstStyle/>
          <a:p>
            <a:pPr>
              <a:lnSpc>
                <a:spcPct val="110000"/>
              </a:lnSpc>
            </a:pP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Range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sv</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ev</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Range() = default;</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Range(</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e)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sv</a:t>
            </a:r>
            <a:r>
              <a:rPr lang="en-US" altLang="zh-CN" dirty="0">
                <a:solidFill>
                  <a:srgbClr val="3D9CCC">
                    <a:lumMod val="60000"/>
                    <a:lumOff val="40000"/>
                  </a:srgbClr>
                </a:solidFill>
                <a:latin typeface="Consolas" panose="020B0609020204030204" pitchFamily="49" charset="0"/>
                <a:cs typeface="Consolas" panose="020B0609020204030204" pitchFamily="49" charset="0"/>
              </a:rPr>
              <a:t>(s),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ev</a:t>
            </a:r>
            <a:r>
              <a:rPr lang="en-US" altLang="zh-CN" dirty="0">
                <a:solidFill>
                  <a:srgbClr val="3D9CCC">
                    <a:lumMod val="60000"/>
                    <a:lumOff val="40000"/>
                  </a:srgbClr>
                </a:solidFill>
                <a:latin typeface="Consolas" panose="020B0609020204030204" pitchFamily="49" charset="0"/>
                <a:cs typeface="Consolas" panose="020B0609020204030204" pitchFamily="49" charset="0"/>
              </a:rPr>
              <a:t>(e)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begin()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sv</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end()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ev</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101784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Autofit/>
          </a:bodyPr>
          <a:lstStyle/>
          <a:p>
            <a:pPr>
              <a:lnSpc>
                <a:spcPct val="110000"/>
              </a:lnSpc>
            </a:pPr>
            <a:r>
              <a:rPr lang="en-US" altLang="zh-CN" dirty="0" err="1">
                <a:solidFill>
                  <a:srgbClr val="3D9CCC">
                    <a:lumMod val="60000"/>
                    <a:lumOff val="40000"/>
                  </a:srgbClr>
                </a:solidFill>
                <a:latin typeface="Consolas" panose="020B0609020204030204" pitchFamily="49" charset="0"/>
                <a:cs typeface="Consolas" panose="020B0609020204030204" pitchFamily="49" charset="0"/>
              </a:rPr>
              <a:t>struct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value) : v(value)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operator++() {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v += 1; return *this;</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endParaRPr lang="zh-CN" altLang="en-US" dirty="0">
              <a:solidFill>
                <a:srgbClr val="3D9CCC">
                  <a:lumMod val="60000"/>
                  <a:lumOff val="40000"/>
                </a:srgbClr>
              </a:solidFill>
              <a:latin typeface="Consolas" panose="020B0609020204030204" pitchFamily="49" charset="0"/>
              <a:cs typeface="Consolas" panose="020B0609020204030204" pitchFamily="49" charset="0"/>
            </a:endParaRP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operator*() { return v;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bool operator!=(</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l,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Iter</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r) {</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	return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l.v</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r.v</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10000"/>
              </a:lnSpc>
            </a:pP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pPr>
              <a:lnSpc>
                <a:spcPct val="110000"/>
              </a:lnSpc>
            </a:pPr>
            <a:endParaRPr lang="en-US" altLang="zh-CN" sz="2000" dirty="0">
              <a:solidFill>
                <a:schemeClr val="accent3">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416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smtClean="0"/>
              <a:t>右</a:t>
            </a:r>
            <a:r>
              <a:rPr lang="zh-CN" altLang="en-US" dirty="0"/>
              <a:t>值引用（</a:t>
            </a:r>
            <a:r>
              <a:rPr lang="en-US" altLang="zh-CN" dirty="0" err="1"/>
              <a:t>Rvalue</a:t>
            </a:r>
            <a:r>
              <a:rPr lang="en-US" altLang="zh-CN" dirty="0"/>
              <a:t> reference</a:t>
            </a:r>
            <a:r>
              <a:rPr lang="zh-CN" altLang="en-US" dirty="0"/>
              <a:t>）</a:t>
            </a:r>
            <a:endParaRPr lang="en-US" altLang="zh-CN" dirty="0"/>
          </a:p>
          <a:p>
            <a:r>
              <a:rPr lang="zh-CN" altLang="en-US" dirty="0"/>
              <a:t>可变参数模板（</a:t>
            </a:r>
            <a:r>
              <a:rPr lang="en-US" altLang="zh-CN" dirty="0" err="1"/>
              <a:t>Variadic</a:t>
            </a:r>
            <a:r>
              <a:rPr lang="en-US" altLang="zh-CN" dirty="0"/>
              <a:t> template</a:t>
            </a:r>
            <a:r>
              <a:rPr lang="zh-CN" altLang="en-US" dirty="0"/>
              <a:t>）</a:t>
            </a:r>
            <a:endParaRPr lang="en-US" altLang="zh-CN" dirty="0"/>
          </a:p>
          <a:p>
            <a:r>
              <a:rPr lang="zh-CN" altLang="en-US" dirty="0"/>
              <a:t>匿名函数（</a:t>
            </a:r>
            <a:r>
              <a:rPr lang="en-US" altLang="zh-CN" dirty="0"/>
              <a:t>Lambda</a:t>
            </a:r>
            <a:r>
              <a:rPr lang="zh-CN" altLang="en-US" dirty="0"/>
              <a:t>）</a:t>
            </a:r>
            <a:endParaRPr lang="en-US" altLang="zh-CN" dirty="0"/>
          </a:p>
          <a:p>
            <a:r>
              <a:rPr lang="zh-CN" altLang="en-US" dirty="0"/>
              <a:t>内存模型（</a:t>
            </a:r>
            <a:r>
              <a:rPr lang="en-US" altLang="zh-CN" dirty="0"/>
              <a:t>Memory model</a:t>
            </a:r>
            <a:r>
              <a:rPr lang="zh-CN" altLang="en-US" dirty="0" smtClean="0"/>
              <a:t>）</a:t>
            </a:r>
            <a:endParaRPr lang="en-US" altLang="zh-CN" dirty="0" smtClean="0"/>
          </a:p>
          <a:p>
            <a:r>
              <a:rPr lang="zh-CN" altLang="en-US" dirty="0" smtClean="0"/>
              <a:t>杂项</a:t>
            </a:r>
            <a:endParaRPr lang="en-US" altLang="zh-CN" dirty="0"/>
          </a:p>
        </p:txBody>
      </p:sp>
    </p:spTree>
    <p:extLst>
      <p:ext uri="{BB962C8B-B14F-4D97-AF65-F5344CB8AC3E}">
        <p14:creationId xmlns:p14="http://schemas.microsoft.com/office/powerpoint/2010/main" val="1831419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 </a:t>
            </a:r>
            <a:r>
              <a:rPr lang="en-US" altLang="zh-CN" dirty="0"/>
              <a:t>&gt; </a:t>
            </a:r>
            <a:r>
              <a:rPr lang="zh-CN" altLang="en-US" dirty="0"/>
              <a:t>杂项 </a:t>
            </a:r>
            <a:r>
              <a:rPr lang="en-US" altLang="zh-CN" dirty="0"/>
              <a:t>&gt; Range based for loop</a:t>
            </a:r>
            <a:endParaRPr lang="zh-CN" altLang="en-US" dirty="0"/>
          </a:p>
        </p:txBody>
      </p:sp>
      <p:sp>
        <p:nvSpPr>
          <p:cNvPr id="3" name="内容占位符 2"/>
          <p:cNvSpPr>
            <a:spLocks noGrp="1"/>
          </p:cNvSpPr>
          <p:nvPr>
            <p:ph idx="1"/>
          </p:nvPr>
        </p:nvSpPr>
        <p:spPr/>
        <p:txBody>
          <a:bodyPr>
            <a:normAutofit/>
          </a:bodyPr>
          <a:lstStyle/>
          <a:p>
            <a:r>
              <a:rPr lang="zh-CN" altLang="en-US" dirty="0"/>
              <a:t>题外话，这个</a:t>
            </a:r>
            <a:r>
              <a:rPr lang="en-US" altLang="zh-CN" dirty="0"/>
              <a:t>Range</a:t>
            </a:r>
            <a:r>
              <a:rPr lang="zh-CN" altLang="en-US" dirty="0"/>
              <a:t>和直接使用</a:t>
            </a:r>
            <a:r>
              <a:rPr lang="en-US" altLang="zh-CN" dirty="0"/>
              <a:t>for</a:t>
            </a:r>
            <a:r>
              <a:rPr lang="zh-CN" altLang="en-US" dirty="0"/>
              <a:t>循环相比，速度如何？</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 = [&amp;sum]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sum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Range(0, end)) { f(</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da-DK" altLang="zh-CN" dirty="0">
                <a:solidFill>
                  <a:srgbClr val="3D9CCC">
                    <a:lumMod val="60000"/>
                    <a:lumOff val="40000"/>
                  </a:srgbClr>
                </a:solidFill>
                <a:latin typeface="Consolas" panose="020B0609020204030204" pitchFamily="49" charset="0"/>
                <a:cs typeface="Consolas" panose="020B0609020204030204" pitchFamily="49" charset="0"/>
              </a:rPr>
              <a:t>for (int i = 0; i &lt; end; i++) { f(i); }</a:t>
            </a:r>
          </a:p>
          <a:p>
            <a:endParaRPr lang="da-DK" altLang="zh-CN" sz="2000" dirty="0">
              <a:solidFill>
                <a:schemeClr val="accent3">
                  <a:lumMod val="60000"/>
                  <a:lumOff val="40000"/>
                </a:schemeClr>
              </a:solidFill>
              <a:latin typeface="Consolas" panose="020B0609020204030204" pitchFamily="49" charset="0"/>
              <a:cs typeface="Consolas" panose="020B0609020204030204" pitchFamily="49" charset="0"/>
            </a:endParaRPr>
          </a:p>
          <a:p>
            <a:pPr lvl="0"/>
            <a:endParaRPr lang="en-US" altLang="zh-CN" dirty="0">
              <a:solidFill>
                <a:prstClr val="white"/>
              </a:solidFill>
            </a:endParaRPr>
          </a:p>
          <a:p>
            <a:pPr lvl="0"/>
            <a:r>
              <a:rPr lang="en-US" altLang="zh-CN" dirty="0">
                <a:solidFill>
                  <a:prstClr val="white"/>
                </a:solidFill>
              </a:rPr>
              <a:t>VS2015</a:t>
            </a:r>
            <a:r>
              <a:rPr lang="zh-CN" altLang="en-US" dirty="0">
                <a:solidFill>
                  <a:prstClr val="white"/>
                </a:solidFill>
              </a:rPr>
              <a:t>下实测结果：几乎相同（耗时相差在</a:t>
            </a:r>
            <a:r>
              <a:rPr lang="en-US" altLang="zh-CN" dirty="0">
                <a:solidFill>
                  <a:prstClr val="white"/>
                </a:solidFill>
              </a:rPr>
              <a:t>0%~10%</a:t>
            </a:r>
            <a:r>
              <a:rPr lang="zh-CN" altLang="en-US" dirty="0">
                <a:solidFill>
                  <a:prstClr val="white"/>
                </a:solidFill>
              </a:rPr>
              <a:t>）</a:t>
            </a:r>
            <a:endParaRPr lang="en-US" altLang="zh-CN" dirty="0">
              <a:solidFill>
                <a:prstClr val="white"/>
              </a:solidFill>
            </a:endParaRPr>
          </a:p>
        </p:txBody>
      </p:sp>
    </p:spTree>
    <p:extLst>
      <p:ext uri="{BB962C8B-B14F-4D97-AF65-F5344CB8AC3E}">
        <p14:creationId xmlns:p14="http://schemas.microsoft.com/office/powerpoint/2010/main" val="184644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zh-CN" altLang="en-US" dirty="0"/>
          </a:p>
        </p:txBody>
      </p:sp>
      <p:sp>
        <p:nvSpPr>
          <p:cNvPr id="3" name="文本占位符 2"/>
          <p:cNvSpPr>
            <a:spLocks noGrp="1"/>
          </p:cNvSpPr>
          <p:nvPr>
            <p:ph type="body" idx="1"/>
          </p:nvPr>
        </p:nvSpPr>
        <p:spPr/>
        <p:txBody>
          <a:bodyPr/>
          <a:lstStyle/>
          <a:p>
            <a:r>
              <a:rPr lang="zh-CN" altLang="en-US" dirty="0"/>
              <a:t>良好的使用方式</a:t>
            </a:r>
          </a:p>
        </p:txBody>
      </p:sp>
    </p:spTree>
    <p:extLst>
      <p:ext uri="{BB962C8B-B14F-4D97-AF65-F5344CB8AC3E}">
        <p14:creationId xmlns:p14="http://schemas.microsoft.com/office/powerpoint/2010/main" val="2445529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normAutofit/>
          </a:bodyPr>
          <a:lstStyle/>
          <a:p>
            <a:r>
              <a:rPr lang="zh-CN" altLang="en-US" dirty="0"/>
              <a:t>安全</a:t>
            </a:r>
            <a:endParaRPr lang="en-US" altLang="zh-CN" dirty="0"/>
          </a:p>
          <a:p>
            <a:pPr lvl="1"/>
            <a:r>
              <a:rPr lang="zh-CN" altLang="en-US" dirty="0"/>
              <a:t>类型安全</a:t>
            </a:r>
            <a:endParaRPr lang="en-US" altLang="zh-CN" dirty="0"/>
          </a:p>
          <a:p>
            <a:pPr lvl="1"/>
            <a:r>
              <a:rPr lang="zh-CN" altLang="en-US" dirty="0"/>
              <a:t>边界安全</a:t>
            </a:r>
            <a:endParaRPr lang="en-US" altLang="zh-CN" dirty="0"/>
          </a:p>
          <a:p>
            <a:pPr lvl="1"/>
            <a:r>
              <a:rPr lang="zh-CN" altLang="en-US" dirty="0">
                <a:latin typeface="等线"/>
              </a:rPr>
              <a:t>生命周期</a:t>
            </a:r>
            <a:r>
              <a:rPr lang="zh-CN" altLang="en-US" dirty="0"/>
              <a:t>安全</a:t>
            </a:r>
            <a:endParaRPr lang="en-US" altLang="zh-CN" dirty="0"/>
          </a:p>
          <a:p>
            <a:pPr lvl="1"/>
            <a:r>
              <a:rPr lang="zh-CN" altLang="en-US" dirty="0"/>
              <a:t>异常安全</a:t>
            </a:r>
            <a:endParaRPr lang="en-US" altLang="zh-CN" dirty="0"/>
          </a:p>
          <a:p>
            <a:pPr lvl="1"/>
            <a:r>
              <a:rPr lang="zh-CN" altLang="en-US" dirty="0"/>
              <a:t>线程安全（不讲）</a:t>
            </a:r>
            <a:endParaRPr lang="en-US" altLang="zh-CN" dirty="0"/>
          </a:p>
          <a:p>
            <a:pPr lvl="1"/>
            <a:r>
              <a:rPr lang="zh-CN" altLang="en-US" dirty="0"/>
              <a:t>例子</a:t>
            </a:r>
            <a:endParaRPr lang="en-US" altLang="zh-CN" dirty="0"/>
          </a:p>
          <a:p>
            <a:r>
              <a:rPr lang="zh-CN" altLang="en-US" dirty="0"/>
              <a:t>效率</a:t>
            </a:r>
            <a:endParaRPr lang="en-US" altLang="zh-CN" dirty="0"/>
          </a:p>
          <a:p>
            <a:pPr lvl="1"/>
            <a:r>
              <a:rPr lang="zh-CN" altLang="en-US" dirty="0"/>
              <a:t>算法（第一位，不讲）</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2412931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smtClean="0"/>
              <a:t>在开始之前，看一个简单的例子</a:t>
            </a:r>
            <a:endParaRPr lang="en-US" altLang="zh-CN" dirty="0" smtClean="0"/>
          </a:p>
        </p:txBody>
      </p:sp>
    </p:spTree>
    <p:extLst>
      <p:ext uri="{BB962C8B-B14F-4D97-AF65-F5344CB8AC3E}">
        <p14:creationId xmlns:p14="http://schemas.microsoft.com/office/powerpoint/2010/main" val="2609957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lnSpcReduction="10000"/>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DrawCircle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Canvas* c = new Canvas();</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Pen* p = new Pen(c);</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vector&lt;Circle*&gt;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CreateCircles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cs.size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c-&gt;Draw(p,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for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int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0;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&lt;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cs.size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delete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i</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delete p;</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delete c;</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729991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729"/>
            <a:ext cx="7886700" cy="5338916"/>
          </a:xfrm>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void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DrawCircle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a:solidFill>
                  <a:srgbClr val="3D9CCC">
                    <a:lumMod val="60000"/>
                    <a:lumOff val="40000"/>
                  </a:srgbClr>
                </a:solidFill>
                <a:latin typeface="Consolas" panose="020B0609020204030204" pitchFamily="49" charset="0"/>
                <a:cs typeface="Consolas" panose="020B0609020204030204" pitchFamily="49" charset="0"/>
              </a:rPr>
              <a:t>c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make_unique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&lt;Canvas&gt;();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auto </a:t>
            </a:r>
            <a:r>
              <a:rPr lang="en-US" altLang="zh-CN" dirty="0">
                <a:solidFill>
                  <a:srgbClr val="3D9CCC">
                    <a:lumMod val="60000"/>
                    <a:lumOff val="40000"/>
                  </a:srgbClr>
                </a:solidFill>
                <a:latin typeface="Consolas" panose="020B0609020204030204" pitchFamily="49" charset="0"/>
                <a:cs typeface="Consolas" panose="020B0609020204030204" pitchFamily="49" charset="0"/>
              </a:rPr>
              <a:t>p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make_unique</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&lt;Pen&gt;(c</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vector&lt;</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unique_ptr</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&lt;Circle&gt;&gt;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CreateCircles</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for (auto pc :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cs</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c-</a:t>
            </a:r>
            <a:r>
              <a:rPr lang="en-US" altLang="zh-CN" dirty="0">
                <a:solidFill>
                  <a:srgbClr val="3D9CCC">
                    <a:lumMod val="60000"/>
                    <a:lumOff val="40000"/>
                  </a:srgbClr>
                </a:solidFill>
                <a:latin typeface="Consolas" panose="020B0609020204030204" pitchFamily="49" charset="0"/>
                <a:cs typeface="Consolas" panose="020B0609020204030204" pitchFamily="49" charset="0"/>
              </a:rPr>
              <a:t>&gt;Draw(p, </a:t>
            </a:r>
            <a:r>
              <a:rPr lang="en-US" altLang="zh-CN" dirty="0" err="1" smtClean="0">
                <a:solidFill>
                  <a:srgbClr val="3D9CCC">
                    <a:lumMod val="60000"/>
                    <a:lumOff val="40000"/>
                  </a:srgbClr>
                </a:solidFill>
                <a:latin typeface="Consolas" panose="020B0609020204030204" pitchFamily="49" charset="0"/>
                <a:cs typeface="Consolas" panose="020B0609020204030204" pitchFamily="49" charset="0"/>
              </a:rPr>
              <a:t>pc.get</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smtClean="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375655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en-US" altLang="zh-CN" dirty="0"/>
          </a:p>
        </p:txBody>
      </p:sp>
      <p:sp>
        <p:nvSpPr>
          <p:cNvPr id="3" name="内容占位符 2"/>
          <p:cNvSpPr>
            <a:spLocks noGrp="1"/>
          </p:cNvSpPr>
          <p:nvPr>
            <p:ph idx="1"/>
          </p:nvPr>
        </p:nvSpPr>
        <p:spPr/>
        <p:txBody>
          <a:bodyPr/>
          <a:lstStyle/>
          <a:p>
            <a:r>
              <a:rPr lang="zh-CN" altLang="en-US" dirty="0"/>
              <a:t>安全</a:t>
            </a:r>
            <a:endParaRPr lang="en-US" altLang="zh-CN" dirty="0"/>
          </a:p>
          <a:p>
            <a:pPr lvl="1"/>
            <a:r>
              <a:rPr lang="zh-CN" altLang="en-US" dirty="0">
                <a:solidFill>
                  <a:schemeClr val="accent1">
                    <a:lumMod val="40000"/>
                    <a:lumOff val="60000"/>
                  </a:schemeClr>
                </a:solidFill>
              </a:rPr>
              <a:t>类型安全</a:t>
            </a:r>
            <a:endParaRPr lang="en-US" altLang="zh-CN" dirty="0">
              <a:solidFill>
                <a:schemeClr val="accent1">
                  <a:lumMod val="40000"/>
                  <a:lumOff val="60000"/>
                </a:schemeClr>
              </a:solidFill>
            </a:endParaRPr>
          </a:p>
          <a:p>
            <a:pPr lvl="1"/>
            <a:r>
              <a:rPr lang="zh-CN" altLang="en-US" dirty="0"/>
              <a:t>边界安全</a:t>
            </a:r>
            <a:endParaRPr lang="en-US" altLang="zh-CN" dirty="0"/>
          </a:p>
          <a:p>
            <a:pPr lvl="1"/>
            <a:r>
              <a:rPr lang="zh-CN" altLang="en-US">
                <a:latin typeface="等线"/>
              </a:rPr>
              <a:t>生命周期</a:t>
            </a:r>
            <a:r>
              <a:rPr lang="zh-CN" altLang="en-US"/>
              <a:t>安全</a:t>
            </a:r>
            <a:endParaRPr lang="en-US" altLang="zh-CN" dirty="0"/>
          </a:p>
          <a:p>
            <a:pPr lvl="1"/>
            <a:r>
              <a:rPr lang="zh-CN" altLang="en-US" dirty="0"/>
              <a:t>异常安全</a:t>
            </a:r>
            <a:endParaRPr lang="en-US" altLang="zh-CN" dirty="0"/>
          </a:p>
          <a:p>
            <a:pPr lvl="1"/>
            <a:r>
              <a:rPr lang="zh-CN" altLang="en-US" dirty="0"/>
              <a:t>例子</a:t>
            </a:r>
            <a:endParaRPr lang="en-US" altLang="zh-CN" dirty="0"/>
          </a:p>
          <a:p>
            <a:r>
              <a:rPr lang="zh-CN" altLang="en-US" dirty="0"/>
              <a:t>效率</a:t>
            </a:r>
            <a:endParaRPr lang="en-US" altLang="zh-CN" dirty="0"/>
          </a:p>
          <a:p>
            <a:pPr lvl="1"/>
            <a:r>
              <a:rPr lang="en-US" altLang="zh-CN" dirty="0"/>
              <a:t>cache</a:t>
            </a:r>
            <a:r>
              <a:rPr lang="zh-CN" altLang="en-US" dirty="0"/>
              <a:t>友好</a:t>
            </a:r>
            <a:endParaRPr lang="en-US" altLang="zh-CN" dirty="0"/>
          </a:p>
          <a:p>
            <a:pPr lvl="1"/>
            <a:r>
              <a:rPr lang="zh-CN" altLang="en-US" dirty="0"/>
              <a:t>例子</a:t>
            </a:r>
            <a:endParaRPr lang="en-US" altLang="zh-CN" dirty="0"/>
          </a:p>
        </p:txBody>
      </p:sp>
    </p:spTree>
    <p:extLst>
      <p:ext uri="{BB962C8B-B14F-4D97-AF65-F5344CB8AC3E}">
        <p14:creationId xmlns:p14="http://schemas.microsoft.com/office/powerpoint/2010/main" val="28774173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是静态类型语言</a:t>
            </a:r>
            <a:endParaRPr lang="en-US" altLang="zh-CN" dirty="0"/>
          </a:p>
          <a:p>
            <a:r>
              <a:rPr lang="zh-CN" altLang="en-US" dirty="0"/>
              <a:t>类型中编码了很多信息，不正确的类型变量使用会导致编译错误</a:t>
            </a:r>
            <a:endParaRPr lang="en-US" altLang="zh-CN" dirty="0"/>
          </a:p>
          <a:p>
            <a:r>
              <a:rPr lang="zh-CN" altLang="en-US" dirty="0"/>
              <a:t>静态到什么程度，要看使用者如何使用，</a:t>
            </a:r>
            <a:r>
              <a:rPr lang="en-US" altLang="zh-CN" dirty="0"/>
              <a:t>C</a:t>
            </a:r>
            <a:r>
              <a:rPr lang="zh-CN" altLang="en-US" dirty="0"/>
              <a:t>风格代码在类型上的约束还是比较弱的</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4" name="左右箭头 3"/>
          <p:cNvSpPr/>
          <p:nvPr/>
        </p:nvSpPr>
        <p:spPr>
          <a:xfrm>
            <a:off x="1179871" y="4247535"/>
            <a:ext cx="6784258" cy="516194"/>
          </a:xfrm>
          <a:prstGeom prst="lef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5515897" y="3334411"/>
            <a:ext cx="2448232" cy="663395"/>
          </a:xfrm>
          <a:prstGeom prst="wedgeRoundRectCallout">
            <a:avLst>
              <a:gd name="adj1" fmla="val 14040"/>
              <a:gd name="adj2" fmla="val 106304"/>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scripts (python, </a:t>
            </a:r>
            <a:r>
              <a:rPr lang="en-US" altLang="zh-CN" sz="2100" dirty="0" err="1" smtClean="0"/>
              <a:t>js</a:t>
            </a:r>
            <a:r>
              <a:rPr lang="en-US" altLang="zh-CN" sz="2100" dirty="0" smtClean="0"/>
              <a:t>)</a:t>
            </a:r>
            <a:endParaRPr lang="zh-CN" altLang="en-US" sz="2100" dirty="0"/>
          </a:p>
        </p:txBody>
      </p:sp>
      <p:sp>
        <p:nvSpPr>
          <p:cNvPr id="6" name="圆角矩形标注 5"/>
          <p:cNvSpPr/>
          <p:nvPr/>
        </p:nvSpPr>
        <p:spPr>
          <a:xfrm>
            <a:off x="3628103" y="3334409"/>
            <a:ext cx="943896" cy="663395"/>
          </a:xfrm>
          <a:prstGeom prst="wedgeRoundRectCallout">
            <a:avLst>
              <a:gd name="adj1" fmla="val -29710"/>
              <a:gd name="adj2" fmla="val 106304"/>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7" name="圆角矩形标注 6"/>
          <p:cNvSpPr/>
          <p:nvPr/>
        </p:nvSpPr>
        <p:spPr>
          <a:xfrm>
            <a:off x="2492477" y="3334410"/>
            <a:ext cx="982612" cy="663395"/>
          </a:xfrm>
          <a:prstGeom prst="wedgeRoundRectCallout">
            <a:avLst>
              <a:gd name="adj1" fmla="val -30988"/>
              <a:gd name="adj2" fmla="val 104081"/>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8" name="圆角矩形标注 7"/>
          <p:cNvSpPr/>
          <p:nvPr/>
        </p:nvSpPr>
        <p:spPr>
          <a:xfrm>
            <a:off x="1449950" y="3334410"/>
            <a:ext cx="982612" cy="663395"/>
          </a:xfrm>
          <a:prstGeom prst="wedgeRoundRectCallout">
            <a:avLst>
              <a:gd name="adj1" fmla="val 26048"/>
              <a:gd name="adj2" fmla="val 104081"/>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9" name="文本框 8"/>
          <p:cNvSpPr txBox="1"/>
          <p:nvPr/>
        </p:nvSpPr>
        <p:spPr>
          <a:xfrm>
            <a:off x="431771" y="4315060"/>
            <a:ext cx="786434" cy="415498"/>
          </a:xfrm>
          <a:prstGeom prst="rect">
            <a:avLst/>
          </a:prstGeom>
          <a:noFill/>
          <a:ln>
            <a:noFill/>
          </a:ln>
        </p:spPr>
        <p:txBody>
          <a:bodyPr wrap="none" rtlCol="0">
            <a:spAutoFit/>
          </a:bodyPr>
          <a:lstStyle/>
          <a:p>
            <a:r>
              <a:rPr lang="en-US" altLang="zh-CN" sz="2100" dirty="0" smtClean="0"/>
              <a:t>Static</a:t>
            </a:r>
            <a:endParaRPr lang="zh-CN" altLang="en-US" sz="2100" dirty="0"/>
          </a:p>
        </p:txBody>
      </p:sp>
      <p:sp>
        <p:nvSpPr>
          <p:cNvPr id="10" name="文本框 9"/>
          <p:cNvSpPr txBox="1"/>
          <p:nvPr/>
        </p:nvSpPr>
        <p:spPr>
          <a:xfrm>
            <a:off x="7964129" y="4294094"/>
            <a:ext cx="1132041" cy="415498"/>
          </a:xfrm>
          <a:prstGeom prst="rect">
            <a:avLst/>
          </a:prstGeom>
          <a:noFill/>
          <a:ln>
            <a:noFill/>
          </a:ln>
        </p:spPr>
        <p:txBody>
          <a:bodyPr wrap="none" rtlCol="0">
            <a:spAutoFit/>
          </a:bodyPr>
          <a:lstStyle/>
          <a:p>
            <a:r>
              <a:rPr lang="en-US" altLang="zh-CN" sz="2100" dirty="0" smtClean="0"/>
              <a:t>Dynamic</a:t>
            </a:r>
            <a:endParaRPr lang="zh-CN" altLang="en-US" sz="2100" dirty="0"/>
          </a:p>
        </p:txBody>
      </p:sp>
    </p:spTree>
    <p:extLst>
      <p:ext uri="{BB962C8B-B14F-4D97-AF65-F5344CB8AC3E}">
        <p14:creationId xmlns:p14="http://schemas.microsoft.com/office/powerpoint/2010/main" val="3028411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匈牙利命名法</a:t>
            </a:r>
            <a:endParaRPr lang="en-US" altLang="zh-CN" dirty="0"/>
          </a:p>
        </p:txBody>
      </p:sp>
      <p:sp>
        <p:nvSpPr>
          <p:cNvPr id="3" name="内容占位符 2"/>
          <p:cNvSpPr>
            <a:spLocks noGrp="1"/>
          </p:cNvSpPr>
          <p:nvPr>
            <p:ph idx="1"/>
          </p:nvPr>
        </p:nvSpPr>
        <p:spPr/>
        <p:txBody>
          <a:bodyPr/>
          <a:lstStyle/>
          <a:p>
            <a:r>
              <a:rPr lang="zh-CN" altLang="en-US" dirty="0"/>
              <a:t>基础类型可以用来表示的东西太多了</a:t>
            </a:r>
            <a:endParaRPr lang="en-US" altLang="zh-CN" dirty="0"/>
          </a:p>
          <a:p>
            <a:r>
              <a:rPr lang="zh-CN" altLang="en-US" dirty="0"/>
              <a:t>到处都是</a:t>
            </a:r>
            <a:r>
              <a:rPr lang="en-US" altLang="zh-CN" dirty="0" err="1"/>
              <a:t>int</a:t>
            </a:r>
            <a:r>
              <a:rPr lang="zh-CN" altLang="en-US" dirty="0"/>
              <a:t>，像素数，像素坐标，数量，下标索引</a:t>
            </a:r>
            <a:endParaRPr lang="en-US" altLang="zh-CN" dirty="0"/>
          </a:p>
          <a:p>
            <a:r>
              <a:rPr lang="zh-CN" altLang="en-US" dirty="0"/>
              <a:t>到处都是</a:t>
            </a:r>
            <a:r>
              <a:rPr lang="en-US" altLang="zh-CN" dirty="0"/>
              <a:t>float</a:t>
            </a:r>
            <a:r>
              <a:rPr lang="zh-CN" altLang="en-US" dirty="0"/>
              <a:t>，时间范围，时间位置，长度，系数</a:t>
            </a:r>
            <a:endParaRPr lang="en-US" altLang="zh-CN" dirty="0"/>
          </a:p>
          <a:p>
            <a:r>
              <a:rPr lang="zh-CN" altLang="en-US" dirty="0"/>
              <a:t>这和写动态类型的脚本语言有很大区别吗？</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float3 position = normal; // ah? legal but wrong</a:t>
            </a:r>
          </a:p>
        </p:txBody>
      </p:sp>
    </p:spTree>
    <p:extLst>
      <p:ext uri="{BB962C8B-B14F-4D97-AF65-F5344CB8AC3E}">
        <p14:creationId xmlns:p14="http://schemas.microsoft.com/office/powerpoint/2010/main" val="2909610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匈牙利命名法</a:t>
            </a:r>
            <a:endParaRPr lang="en-US" altLang="zh-CN" dirty="0"/>
          </a:p>
        </p:txBody>
      </p:sp>
      <p:sp>
        <p:nvSpPr>
          <p:cNvPr id="3" name="内容占位符 2"/>
          <p:cNvSpPr>
            <a:spLocks noGrp="1"/>
          </p:cNvSpPr>
          <p:nvPr>
            <p:ph idx="1"/>
          </p:nvPr>
        </p:nvSpPr>
        <p:spPr/>
        <p:txBody>
          <a:bodyPr/>
          <a:lstStyle/>
          <a:p>
            <a:r>
              <a:rPr lang="zh-CN" altLang="en-US" dirty="0"/>
              <a:t>匈牙利命名法，从微软发扬光大：</a:t>
            </a:r>
            <a:endParaRPr lang="en-US" altLang="zh-CN" dirty="0"/>
          </a:p>
          <a:p>
            <a:r>
              <a:rPr lang="zh-CN" altLang="en-US" dirty="0"/>
              <a:t>系统匈牙利命名法</a:t>
            </a:r>
            <a:r>
              <a:rPr lang="en-US" altLang="zh-CN" dirty="0"/>
              <a:t>——</a:t>
            </a:r>
            <a:r>
              <a:rPr lang="zh-CN" altLang="en-US" dirty="0"/>
              <a:t>用前缀表明变量“类型”（</a:t>
            </a:r>
            <a:r>
              <a:rPr lang="en-US" altLang="zh-CN" dirty="0"/>
              <a:t>type</a:t>
            </a:r>
            <a:r>
              <a:rPr lang="zh-CN" altLang="en-US" dirty="0"/>
              <a:t>）</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yt</a:t>
            </a:r>
            <a:r>
              <a:rPr lang="en-US" altLang="zh-CN" dirty="0">
                <a:solidFill>
                  <a:srgbClr val="3D9CCC">
                    <a:lumMod val="60000"/>
                    <a:lumOff val="40000"/>
                  </a:srgbClr>
                </a:solidFill>
                <a:latin typeface="Consolas" panose="020B0609020204030204" pitchFamily="49" charset="0"/>
                <a:cs typeface="Consolas" panose="020B0609020204030204" pitchFamily="49" charset="0"/>
              </a:rPr>
              <a:t>, obvious error, and compile error</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MyType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mt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MyType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yt</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YourType</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semantic error, not obvious, not compile error</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float3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f3</a:t>
            </a:r>
            <a:r>
              <a:rPr lang="en-US" altLang="zh-CN" dirty="0">
                <a:solidFill>
                  <a:srgbClr val="3D9CCC">
                    <a:lumMod val="60000"/>
                    <a:lumOff val="40000"/>
                  </a:srgbClr>
                </a:solidFill>
                <a:latin typeface="Consolas" panose="020B0609020204030204" pitchFamily="49" charset="0"/>
                <a:cs typeface="Consolas" panose="020B0609020204030204" pitchFamily="49" charset="0"/>
              </a:rPr>
              <a:t>Position = </a:t>
            </a:r>
            <a:r>
              <a:rPr lang="en-US" altLang="zh-CN" dirty="0">
                <a:solidFill>
                  <a:schemeClr val="accent5">
                    <a:lumMod val="60000"/>
                    <a:lumOff val="40000"/>
                  </a:schemeClr>
                </a:solidFill>
                <a:latin typeface="Consolas" panose="020B0609020204030204" pitchFamily="49" charset="0"/>
                <a:cs typeface="Consolas" panose="020B0609020204030204" pitchFamily="49" charset="0"/>
              </a:rPr>
              <a:t>f3</a:t>
            </a:r>
            <a:r>
              <a:rPr lang="en-US" altLang="zh-CN" dirty="0">
                <a:solidFill>
                  <a:srgbClr val="3D9CCC">
                    <a:lumMod val="60000"/>
                    <a:lumOff val="40000"/>
                  </a:srgbClr>
                </a:solidFill>
                <a:latin typeface="Consolas" panose="020B0609020204030204" pitchFamily="49" charset="0"/>
                <a:cs typeface="Consolas" panose="020B0609020204030204" pitchFamily="49" charset="0"/>
              </a:rPr>
              <a:t>Normal; // ??</a:t>
            </a:r>
          </a:p>
          <a:p>
            <a:r>
              <a:rPr lang="zh-CN" altLang="en-US" dirty="0"/>
              <a:t>重复了一遍变量的类型，编译器和</a:t>
            </a:r>
            <a:r>
              <a:rPr lang="en-US" altLang="zh-CN" dirty="0"/>
              <a:t>IDE</a:t>
            </a:r>
            <a:r>
              <a:rPr lang="zh-CN" altLang="en-US" dirty="0"/>
              <a:t>都知道</a:t>
            </a:r>
            <a:endParaRPr lang="en-US" altLang="zh-CN" dirty="0"/>
          </a:p>
          <a:p>
            <a:r>
              <a:rPr lang="zh-CN" altLang="en-US" dirty="0"/>
              <a:t>各种自定义类型如何前缀？如何统一？</a:t>
            </a:r>
            <a:endParaRPr lang="en-US" altLang="zh-CN" dirty="0"/>
          </a:p>
        </p:txBody>
      </p:sp>
    </p:spTree>
    <p:extLst>
      <p:ext uri="{BB962C8B-B14F-4D97-AF65-F5344CB8AC3E}">
        <p14:creationId xmlns:p14="http://schemas.microsoft.com/office/powerpoint/2010/main" val="6388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新特性</a:t>
            </a:r>
            <a:endParaRPr lang="en-US" altLang="zh-CN" dirty="0"/>
          </a:p>
        </p:txBody>
      </p:sp>
      <p:sp>
        <p:nvSpPr>
          <p:cNvPr id="3" name="内容占位符 2"/>
          <p:cNvSpPr>
            <a:spLocks noGrp="1"/>
          </p:cNvSpPr>
          <p:nvPr>
            <p:ph idx="1"/>
          </p:nvPr>
        </p:nvSpPr>
        <p:spPr/>
        <p:txBody>
          <a:bodyPr/>
          <a:lstStyle/>
          <a:p>
            <a:r>
              <a:rPr lang="zh-CN" altLang="en-US" dirty="0">
                <a:solidFill>
                  <a:schemeClr val="accent1">
                    <a:lumMod val="40000"/>
                    <a:lumOff val="60000"/>
                  </a:schemeClr>
                </a:solidFill>
              </a:rPr>
              <a:t>右值引用（</a:t>
            </a:r>
            <a:r>
              <a:rPr lang="en-US" altLang="zh-CN" dirty="0" err="1">
                <a:solidFill>
                  <a:schemeClr val="accent1">
                    <a:lumMod val="40000"/>
                    <a:lumOff val="60000"/>
                  </a:schemeClr>
                </a:solidFill>
              </a:rPr>
              <a:t>Rvalue</a:t>
            </a:r>
            <a:r>
              <a:rPr lang="en-US" altLang="zh-CN" dirty="0">
                <a:solidFill>
                  <a:schemeClr val="accent1">
                    <a:lumMod val="40000"/>
                    <a:lumOff val="60000"/>
                  </a:schemeClr>
                </a:solidFill>
              </a:rPr>
              <a:t> reference</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r>
              <a:rPr lang="zh-CN" altLang="en-US" dirty="0"/>
              <a:t>可变参数模板（</a:t>
            </a:r>
            <a:r>
              <a:rPr lang="en-US" altLang="zh-CN" dirty="0" err="1"/>
              <a:t>Variadic</a:t>
            </a:r>
            <a:r>
              <a:rPr lang="en-US" altLang="zh-CN" dirty="0"/>
              <a:t> template</a:t>
            </a:r>
            <a:r>
              <a:rPr lang="zh-CN" altLang="en-US" dirty="0"/>
              <a:t>）</a:t>
            </a:r>
            <a:endParaRPr lang="en-US" altLang="zh-CN" dirty="0"/>
          </a:p>
          <a:p>
            <a:r>
              <a:rPr lang="zh-CN" altLang="en-US" dirty="0"/>
              <a:t>匿名函数（</a:t>
            </a:r>
            <a:r>
              <a:rPr lang="en-US" altLang="zh-CN" dirty="0"/>
              <a:t>Lambda</a:t>
            </a:r>
            <a:r>
              <a:rPr lang="zh-CN" altLang="en-US" dirty="0"/>
              <a:t>）</a:t>
            </a:r>
            <a:endParaRPr lang="en-US" altLang="zh-CN" dirty="0"/>
          </a:p>
          <a:p>
            <a:r>
              <a:rPr lang="zh-CN" altLang="en-US" dirty="0"/>
              <a:t>内存模型（</a:t>
            </a:r>
            <a:r>
              <a:rPr lang="en-US" altLang="zh-CN" dirty="0"/>
              <a:t>Memory model</a:t>
            </a:r>
            <a:r>
              <a:rPr lang="zh-CN" altLang="en-US" dirty="0"/>
              <a:t>）</a:t>
            </a:r>
            <a:endParaRPr lang="en-US" altLang="zh-CN" dirty="0"/>
          </a:p>
          <a:p>
            <a:r>
              <a:rPr lang="zh-CN" altLang="en-US" dirty="0"/>
              <a:t>杂项</a:t>
            </a:r>
            <a:endParaRPr lang="en-US" altLang="zh-CN" dirty="0"/>
          </a:p>
        </p:txBody>
      </p:sp>
    </p:spTree>
    <p:extLst>
      <p:ext uri="{BB962C8B-B14F-4D97-AF65-F5344CB8AC3E}">
        <p14:creationId xmlns:p14="http://schemas.microsoft.com/office/powerpoint/2010/main" val="13509321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匈牙利命名法</a:t>
            </a:r>
            <a:endParaRPr lang="en-US" altLang="zh-CN" dirty="0"/>
          </a:p>
        </p:txBody>
      </p:sp>
      <p:sp>
        <p:nvSpPr>
          <p:cNvPr id="3" name="内容占位符 2"/>
          <p:cNvSpPr>
            <a:spLocks noGrp="1"/>
          </p:cNvSpPr>
          <p:nvPr>
            <p:ph idx="1"/>
          </p:nvPr>
        </p:nvSpPr>
        <p:spPr/>
        <p:txBody>
          <a:bodyPr/>
          <a:lstStyle/>
          <a:p>
            <a:r>
              <a:rPr lang="zh-CN" altLang="en-US" dirty="0"/>
              <a:t>发明者的意图：</a:t>
            </a:r>
            <a:endParaRPr lang="en-US" altLang="zh-CN" dirty="0"/>
          </a:p>
          <a:p>
            <a:r>
              <a:rPr lang="zh-CN" altLang="en-US" dirty="0"/>
              <a:t>应用匈牙利命名法</a:t>
            </a:r>
            <a:r>
              <a:rPr lang="en-US" altLang="zh-CN" dirty="0"/>
              <a:t>——</a:t>
            </a:r>
            <a:r>
              <a:rPr lang="zh-CN" altLang="en-US" dirty="0"/>
              <a:t>用前缀表明变量“类型”（</a:t>
            </a:r>
            <a:r>
              <a:rPr lang="en-US" altLang="zh-CN" dirty="0"/>
              <a:t>kind</a:t>
            </a:r>
            <a:r>
              <a:rPr lang="zh-CN" altLang="en-US" dirty="0"/>
              <a:t>）</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w: world space, p: position, d: direction</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float3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wp</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Position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wd</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Normal</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obvious wrong</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m: model space,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wfm</a:t>
            </a:r>
            <a:r>
              <a:rPr lang="en-US" altLang="zh-CN" dirty="0">
                <a:solidFill>
                  <a:srgbClr val="3D9CCC">
                    <a:lumMod val="60000"/>
                    <a:lumOff val="40000"/>
                  </a:srgbClr>
                </a:solidFill>
                <a:latin typeface="Consolas" panose="020B0609020204030204" pitchFamily="49" charset="0"/>
                <a:cs typeface="Consolas" panose="020B0609020204030204" pitchFamily="49" charset="0"/>
              </a:rPr>
              <a:t>: world from model</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float3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wp</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Position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wfm</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Transform</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a:t>
            </a:r>
            <a:r>
              <a:rPr lang="en-US" altLang="zh-CN" dirty="0" err="1">
                <a:solidFill>
                  <a:schemeClr val="accent5">
                    <a:lumMod val="60000"/>
                    <a:lumOff val="40000"/>
                  </a:schemeClr>
                </a:solidFill>
                <a:latin typeface="Consolas" panose="020B0609020204030204" pitchFamily="49" charset="0"/>
                <a:cs typeface="Consolas" panose="020B0609020204030204" pitchFamily="49" charset="0"/>
              </a:rPr>
              <a:t>mp</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Position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 (w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wfm</a:t>
            </a:r>
            <a:r>
              <a:rPr lang="en-US" altLang="zh-CN" dirty="0">
                <a:solidFill>
                  <a:srgbClr val="3D9CCC">
                    <a:lumMod val="60000"/>
                    <a:lumOff val="40000"/>
                  </a:srgbClr>
                </a:solidFill>
                <a:latin typeface="Consolas" panose="020B0609020204030204" pitchFamily="49" charset="0"/>
                <a:cs typeface="Consolas" panose="020B0609020204030204" pitchFamily="49" charset="0"/>
              </a:rPr>
              <a:t> * m; p = p;)</a:t>
            </a:r>
          </a:p>
          <a:p>
            <a:r>
              <a:rPr lang="zh-CN" altLang="en-US" dirty="0"/>
              <a:t>特别是</a:t>
            </a:r>
            <a:r>
              <a:rPr lang="en-US" altLang="zh-CN" dirty="0"/>
              <a:t>C</a:t>
            </a:r>
            <a:r>
              <a:rPr lang="zh-CN" altLang="en-US" dirty="0"/>
              <a:t>风格的代码，大量使用基础类型的时候，这种命名法可以让错误更容易被发现</a:t>
            </a:r>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54548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a:t>既然是可以方便的自定义类型的</a:t>
            </a:r>
            <a:r>
              <a:rPr lang="en-US" altLang="zh-CN" dirty="0"/>
              <a:t>C++</a:t>
            </a:r>
            <a:r>
              <a:rPr lang="zh-CN" altLang="en-US" dirty="0"/>
              <a:t>，我们还可以</a:t>
            </a:r>
            <a:r>
              <a:rPr lang="zh-CN" altLang="en-US" dirty="0" smtClean="0"/>
              <a:t>更进一步</a:t>
            </a:r>
            <a:endParaRPr lang="en-US" altLang="zh-CN" dirty="0"/>
          </a:p>
        </p:txBody>
      </p:sp>
      <p:sp>
        <p:nvSpPr>
          <p:cNvPr id="4" name="左右箭头 3"/>
          <p:cNvSpPr/>
          <p:nvPr/>
        </p:nvSpPr>
        <p:spPr>
          <a:xfrm>
            <a:off x="1091380" y="4380271"/>
            <a:ext cx="6784258" cy="516194"/>
          </a:xfrm>
          <a:prstGeom prst="lef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5427406" y="3467147"/>
            <a:ext cx="2448232" cy="663395"/>
          </a:xfrm>
          <a:prstGeom prst="wedgeRoundRectCallout">
            <a:avLst>
              <a:gd name="adj1" fmla="val 14040"/>
              <a:gd name="adj2" fmla="val 106304"/>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scripts (python, </a:t>
            </a:r>
            <a:r>
              <a:rPr lang="en-US" altLang="zh-CN" sz="2100" dirty="0" err="1" smtClean="0"/>
              <a:t>js</a:t>
            </a:r>
            <a:r>
              <a:rPr lang="en-US" altLang="zh-CN" sz="2100" dirty="0" smtClean="0"/>
              <a:t>)</a:t>
            </a:r>
            <a:endParaRPr lang="zh-CN" altLang="en-US" sz="2100" dirty="0"/>
          </a:p>
        </p:txBody>
      </p:sp>
      <p:sp>
        <p:nvSpPr>
          <p:cNvPr id="6" name="圆角矩形标注 5"/>
          <p:cNvSpPr/>
          <p:nvPr/>
        </p:nvSpPr>
        <p:spPr>
          <a:xfrm>
            <a:off x="3539612" y="3467145"/>
            <a:ext cx="943896" cy="663395"/>
          </a:xfrm>
          <a:prstGeom prst="wedgeRoundRectCallout">
            <a:avLst>
              <a:gd name="adj1" fmla="val -29710"/>
              <a:gd name="adj2" fmla="val 106304"/>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7" name="圆角矩形标注 6"/>
          <p:cNvSpPr/>
          <p:nvPr/>
        </p:nvSpPr>
        <p:spPr>
          <a:xfrm>
            <a:off x="2403986" y="3467146"/>
            <a:ext cx="982612" cy="663395"/>
          </a:xfrm>
          <a:prstGeom prst="wedgeRoundRectCallout">
            <a:avLst>
              <a:gd name="adj1" fmla="val -30988"/>
              <a:gd name="adj2" fmla="val 104081"/>
              <a:gd name="adj3" fmla="val 1666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8" name="圆角矩形标注 7"/>
          <p:cNvSpPr/>
          <p:nvPr/>
        </p:nvSpPr>
        <p:spPr>
          <a:xfrm>
            <a:off x="1361459" y="3467146"/>
            <a:ext cx="982612" cy="663395"/>
          </a:xfrm>
          <a:prstGeom prst="wedgeRoundRectCallout">
            <a:avLst>
              <a:gd name="adj1" fmla="val 26048"/>
              <a:gd name="adj2" fmla="val 104081"/>
              <a:gd name="adj3" fmla="val 1666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C#</a:t>
            </a:r>
            <a:endParaRPr lang="zh-CN" altLang="en-US" sz="2100" dirty="0"/>
          </a:p>
        </p:txBody>
      </p:sp>
      <p:sp>
        <p:nvSpPr>
          <p:cNvPr id="9" name="文本框 8"/>
          <p:cNvSpPr txBox="1"/>
          <p:nvPr/>
        </p:nvSpPr>
        <p:spPr>
          <a:xfrm>
            <a:off x="343280" y="4447796"/>
            <a:ext cx="786434" cy="415498"/>
          </a:xfrm>
          <a:prstGeom prst="rect">
            <a:avLst/>
          </a:prstGeom>
          <a:noFill/>
          <a:ln>
            <a:noFill/>
          </a:ln>
        </p:spPr>
        <p:txBody>
          <a:bodyPr wrap="none" rtlCol="0">
            <a:spAutoFit/>
          </a:bodyPr>
          <a:lstStyle/>
          <a:p>
            <a:r>
              <a:rPr lang="en-US" altLang="zh-CN" sz="2100" dirty="0" smtClean="0"/>
              <a:t>Static</a:t>
            </a:r>
            <a:endParaRPr lang="zh-CN" altLang="en-US" sz="2100" dirty="0"/>
          </a:p>
        </p:txBody>
      </p:sp>
      <p:sp>
        <p:nvSpPr>
          <p:cNvPr id="10" name="文本框 9"/>
          <p:cNvSpPr txBox="1"/>
          <p:nvPr/>
        </p:nvSpPr>
        <p:spPr>
          <a:xfrm>
            <a:off x="7875638" y="4426830"/>
            <a:ext cx="1132041" cy="415498"/>
          </a:xfrm>
          <a:prstGeom prst="rect">
            <a:avLst/>
          </a:prstGeom>
          <a:noFill/>
          <a:ln>
            <a:noFill/>
          </a:ln>
        </p:spPr>
        <p:txBody>
          <a:bodyPr wrap="none" rtlCol="0">
            <a:spAutoFit/>
          </a:bodyPr>
          <a:lstStyle/>
          <a:p>
            <a:r>
              <a:rPr lang="en-US" altLang="zh-CN" sz="2100" dirty="0" smtClean="0"/>
              <a:t>Dynamic</a:t>
            </a:r>
            <a:endParaRPr lang="zh-CN" altLang="en-US" sz="2100" dirty="0"/>
          </a:p>
        </p:txBody>
      </p:sp>
      <p:sp>
        <p:nvSpPr>
          <p:cNvPr id="11" name="左箭头 10"/>
          <p:cNvSpPr/>
          <p:nvPr/>
        </p:nvSpPr>
        <p:spPr>
          <a:xfrm>
            <a:off x="1228343" y="3054192"/>
            <a:ext cx="2158255" cy="280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4404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smtClean="0"/>
              <a:t>直接</a:t>
            </a:r>
            <a:r>
              <a:rPr lang="zh-CN" altLang="en-US" dirty="0"/>
              <a:t>把</a:t>
            </a:r>
            <a:r>
              <a:rPr lang="en-US" altLang="zh-CN" dirty="0"/>
              <a:t>kind</a:t>
            </a:r>
            <a:r>
              <a:rPr lang="zh-CN" altLang="en-US" dirty="0"/>
              <a:t>编码进类型中，让编译器确保正确</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ModelDirection3 normal;</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ModelPosition3 position = normal; // compile error</a:t>
            </a:r>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ModelPosition3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modelPosition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WorldFromModel</a:t>
            </a:r>
            <a:r>
              <a:rPr lang="en-US" altLang="zh-CN" dirty="0">
                <a:solidFill>
                  <a:srgbClr val="3D9CCC">
                    <a:lumMod val="60000"/>
                    <a:lumOff val="40000"/>
                  </a:srgbClr>
                </a:solidFill>
                <a:latin typeface="Consolas" panose="020B0609020204030204" pitchFamily="49" charset="0"/>
                <a:cs typeface="Consolas" panose="020B0609020204030204" pitchFamily="49" charset="0"/>
              </a:rPr>
              <a:t> transform;</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WorldPosition3 position = transform *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modelPosition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endParaRPr lang="en-US" altLang="zh-CN" dirty="0"/>
          </a:p>
        </p:txBody>
      </p:sp>
    </p:spTree>
    <p:extLst>
      <p:ext uri="{BB962C8B-B14F-4D97-AF65-F5344CB8AC3E}">
        <p14:creationId xmlns:p14="http://schemas.microsoft.com/office/powerpoint/2010/main" val="4050761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a:t>把匈牙利命名法在变量名上的区别搬到了类型系统，只要能编译就绝对不会出错</a:t>
            </a:r>
            <a:endParaRPr lang="en-US" altLang="zh-CN" dirty="0"/>
          </a:p>
          <a:p>
            <a:endParaRPr lang="en-US" altLang="zh-CN"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9" name="圆角矩形 8"/>
          <p:cNvSpPr/>
          <p:nvPr/>
        </p:nvSpPr>
        <p:spPr>
          <a:xfrm>
            <a:off x="1095631" y="2633863"/>
            <a:ext cx="1681316" cy="589937"/>
          </a:xfrm>
          <a:prstGeom prst="roundRect">
            <a:avLst/>
          </a:prstGeom>
          <a:solidFill>
            <a:schemeClr val="accent4">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Position3</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10" name="圆角矩形 9"/>
          <p:cNvSpPr/>
          <p:nvPr/>
        </p:nvSpPr>
        <p:spPr>
          <a:xfrm>
            <a:off x="3713148" y="2633863"/>
            <a:ext cx="1864388" cy="589937"/>
          </a:xfrm>
          <a:prstGeom prst="round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Difference3</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13" name="圆角矩形 12"/>
          <p:cNvSpPr/>
          <p:nvPr/>
        </p:nvSpPr>
        <p:spPr>
          <a:xfrm>
            <a:off x="4645342" y="4557532"/>
            <a:ext cx="1864388" cy="589937"/>
          </a:xfrm>
          <a:prstGeom prst="round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Direction3</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cxnSp>
        <p:nvCxnSpPr>
          <p:cNvPr id="23" name="肘形连接符 22"/>
          <p:cNvCxnSpPr>
            <a:stCxn id="9" idx="0"/>
            <a:endCxn id="28" idx="0"/>
          </p:cNvCxnSpPr>
          <p:nvPr/>
        </p:nvCxnSpPr>
        <p:spPr>
          <a:xfrm rot="16200000" flipH="1">
            <a:off x="2540769" y="2029383"/>
            <a:ext cx="81420" cy="1290381"/>
          </a:xfrm>
          <a:prstGeom prst="bentConnector3">
            <a:avLst>
              <a:gd name="adj1" fmla="val -280766"/>
            </a:avLst>
          </a:prstGeom>
          <a:ln>
            <a:solidFill>
              <a:schemeClr val="accent4">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5" name="肘形连接符 24"/>
          <p:cNvCxnSpPr>
            <a:stCxn id="9" idx="0"/>
            <a:endCxn id="28" idx="1"/>
          </p:cNvCxnSpPr>
          <p:nvPr/>
        </p:nvCxnSpPr>
        <p:spPr>
          <a:xfrm rot="16200000" flipH="1">
            <a:off x="2316941" y="2253211"/>
            <a:ext cx="294968" cy="1056273"/>
          </a:xfrm>
          <a:prstGeom prst="bentConnector4">
            <a:avLst>
              <a:gd name="adj1" fmla="val -77500"/>
              <a:gd name="adj2" fmla="val 89794"/>
            </a:avLst>
          </a:prstGeom>
          <a:ln>
            <a:solidFill>
              <a:schemeClr val="accent4">
                <a:lumMod val="75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28" name="右箭头标注 27"/>
          <p:cNvSpPr/>
          <p:nvPr/>
        </p:nvSpPr>
        <p:spPr>
          <a:xfrm>
            <a:off x="2992562" y="2715283"/>
            <a:ext cx="720586" cy="427095"/>
          </a:xfrm>
          <a:prstGeom prst="rightArrowCallout">
            <a:avLst/>
          </a:prstGeom>
          <a:solidFill>
            <a:schemeClr val="accent4">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p>
        </p:txBody>
      </p:sp>
      <p:sp>
        <p:nvSpPr>
          <p:cNvPr id="31" name="左箭头标注 30"/>
          <p:cNvSpPr/>
          <p:nvPr/>
        </p:nvSpPr>
        <p:spPr>
          <a:xfrm>
            <a:off x="5577535" y="2497108"/>
            <a:ext cx="720586" cy="427095"/>
          </a:xfrm>
          <a:prstGeom prst="leftArrowCallou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p>
        </p:txBody>
      </p:sp>
      <p:cxnSp>
        <p:nvCxnSpPr>
          <p:cNvPr id="32" name="肘形连接符 31"/>
          <p:cNvCxnSpPr>
            <a:stCxn id="10" idx="0"/>
            <a:endCxn id="31" idx="0"/>
          </p:cNvCxnSpPr>
          <p:nvPr/>
        </p:nvCxnSpPr>
        <p:spPr>
          <a:xfrm rot="5400000" flipH="1" flipV="1">
            <a:off x="5286300" y="1856151"/>
            <a:ext cx="136755" cy="1418671"/>
          </a:xfrm>
          <a:prstGeom prst="bentConnector3">
            <a:avLst>
              <a:gd name="adj1" fmla="val 267160"/>
            </a:avLst>
          </a:prstGeom>
          <a:ln>
            <a:solidFill>
              <a:schemeClr val="accent1">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5" name="肘形连接符 34"/>
          <p:cNvCxnSpPr>
            <a:stCxn id="10" idx="0"/>
            <a:endCxn id="31" idx="3"/>
          </p:cNvCxnSpPr>
          <p:nvPr/>
        </p:nvCxnSpPr>
        <p:spPr>
          <a:xfrm rot="16200000" flipH="1">
            <a:off x="5433334" y="1845870"/>
            <a:ext cx="76793" cy="1652779"/>
          </a:xfrm>
          <a:prstGeom prst="bentConnector4">
            <a:avLst>
              <a:gd name="adj1" fmla="val -475766"/>
              <a:gd name="adj2" fmla="val 113831"/>
            </a:avLst>
          </a:prstGeom>
          <a:ln>
            <a:solidFill>
              <a:schemeClr val="accent1">
                <a:lumMod val="75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40" name="上箭头标注 39"/>
          <p:cNvSpPr/>
          <p:nvPr/>
        </p:nvSpPr>
        <p:spPr>
          <a:xfrm>
            <a:off x="1692779" y="3215474"/>
            <a:ext cx="487018" cy="609903"/>
          </a:xfrm>
          <a:prstGeom prst="upArrowCallout">
            <a:avLst/>
          </a:prstGeom>
          <a:solidFill>
            <a:srgbClr val="273F59"/>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p>
        </p:txBody>
      </p:sp>
      <p:cxnSp>
        <p:nvCxnSpPr>
          <p:cNvPr id="46" name="肘形连接符 45"/>
          <p:cNvCxnSpPr>
            <a:stCxn id="10" idx="2"/>
            <a:endCxn id="40" idx="3"/>
          </p:cNvCxnSpPr>
          <p:nvPr/>
        </p:nvCxnSpPr>
        <p:spPr>
          <a:xfrm rot="5400000">
            <a:off x="3309930" y="2093668"/>
            <a:ext cx="205280" cy="2465545"/>
          </a:xfrm>
          <a:prstGeom prst="bentConnector2">
            <a:avLst/>
          </a:prstGeom>
          <a:ln>
            <a:solidFill>
              <a:schemeClr val="accent1">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52" name="肘形连接符 51"/>
          <p:cNvCxnSpPr>
            <a:stCxn id="9" idx="1"/>
            <a:endCxn id="40" idx="1"/>
          </p:cNvCxnSpPr>
          <p:nvPr/>
        </p:nvCxnSpPr>
        <p:spPr>
          <a:xfrm rot="10800000" flipH="1" flipV="1">
            <a:off x="1095631" y="2928832"/>
            <a:ext cx="597148" cy="500248"/>
          </a:xfrm>
          <a:prstGeom prst="bentConnector3">
            <a:avLst>
              <a:gd name="adj1" fmla="val -38282"/>
            </a:avLst>
          </a:prstGeom>
          <a:ln>
            <a:solidFill>
              <a:schemeClr val="accent4">
                <a:lumMod val="75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56" name="下箭头标注 55"/>
          <p:cNvSpPr/>
          <p:nvPr/>
        </p:nvSpPr>
        <p:spPr>
          <a:xfrm>
            <a:off x="4401831" y="3942165"/>
            <a:ext cx="487018" cy="601577"/>
          </a:xfrm>
          <a:prstGeom prst="downArrowCallou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a:solidFill>
                  <a:srgbClr val="3D9CCC">
                    <a:lumMod val="60000"/>
                    <a:lumOff val="40000"/>
                  </a:srgbClr>
                </a:solidFill>
                <a:latin typeface="Consolas" panose="020B0609020204030204" pitchFamily="49" charset="0"/>
                <a:cs typeface="Consolas" panose="020B0609020204030204" pitchFamily="49" charset="0"/>
              </a:rPr>
              <a:t>N</a:t>
            </a:r>
            <a:endParaRPr lang="zh-CN" altLang="en-US" dirty="0"/>
          </a:p>
        </p:txBody>
      </p:sp>
      <p:cxnSp>
        <p:nvCxnSpPr>
          <p:cNvPr id="57" name="肘形连接符 56"/>
          <p:cNvCxnSpPr>
            <a:stCxn id="10" idx="2"/>
            <a:endCxn id="56" idx="0"/>
          </p:cNvCxnSpPr>
          <p:nvPr/>
        </p:nvCxnSpPr>
        <p:spPr>
          <a:xfrm rot="5400000">
            <a:off x="4286159" y="3582981"/>
            <a:ext cx="718365" cy="2"/>
          </a:xfrm>
          <a:prstGeom prst="bentConnector3">
            <a:avLst>
              <a:gd name="adj1" fmla="val 50000"/>
            </a:avLst>
          </a:prstGeom>
          <a:ln>
            <a:solidFill>
              <a:schemeClr val="accent1">
                <a:lumMod val="75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62" name="上箭头标注 61"/>
          <p:cNvSpPr/>
          <p:nvPr/>
        </p:nvSpPr>
        <p:spPr>
          <a:xfrm>
            <a:off x="5334026" y="3215473"/>
            <a:ext cx="487018" cy="609903"/>
          </a:xfrm>
          <a:prstGeom prst="upArrowCallout">
            <a:avLst/>
          </a:prstGeom>
          <a:solidFill>
            <a:srgbClr val="43282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p>
        </p:txBody>
      </p:sp>
      <p:sp>
        <p:nvSpPr>
          <p:cNvPr id="66" name="圆角矩形 65"/>
          <p:cNvSpPr/>
          <p:nvPr/>
        </p:nvSpPr>
        <p:spPr>
          <a:xfrm>
            <a:off x="6834034" y="4557532"/>
            <a:ext cx="1681316" cy="589937"/>
          </a:xfrm>
          <a:prstGeom prst="roundRect">
            <a:avLst/>
          </a:prstGeom>
          <a:solidFill>
            <a:schemeClr val="bg2">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float</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cxnSp>
        <p:nvCxnSpPr>
          <p:cNvPr id="67" name="肘形连接符 66"/>
          <p:cNvCxnSpPr>
            <a:stCxn id="13" idx="0"/>
            <a:endCxn id="62" idx="2"/>
          </p:cNvCxnSpPr>
          <p:nvPr/>
        </p:nvCxnSpPr>
        <p:spPr>
          <a:xfrm rot="16200000" flipV="1">
            <a:off x="5211458" y="4191453"/>
            <a:ext cx="732156" cy="1"/>
          </a:xfrm>
          <a:prstGeom prst="bentConnector3">
            <a:avLst>
              <a:gd name="adj1" fmla="val 50000"/>
            </a:avLst>
          </a:prstGeom>
          <a:ln>
            <a:solidFill>
              <a:schemeClr val="accent5">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70" name="肘形连接符 69"/>
          <p:cNvCxnSpPr>
            <a:stCxn id="66" idx="0"/>
            <a:endCxn id="62" idx="3"/>
          </p:cNvCxnSpPr>
          <p:nvPr/>
        </p:nvCxnSpPr>
        <p:spPr>
          <a:xfrm rot="16200000" flipV="1">
            <a:off x="6183642" y="3066482"/>
            <a:ext cx="1128453" cy="1853648"/>
          </a:xfrm>
          <a:prstGeom prst="bentConnector2">
            <a:avLst/>
          </a:prstGeom>
          <a:ln>
            <a:solidFill>
              <a:schemeClr val="bg2">
                <a:lumMod val="75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73" name="圆角矩形标注 72"/>
          <p:cNvSpPr/>
          <p:nvPr/>
        </p:nvSpPr>
        <p:spPr>
          <a:xfrm>
            <a:off x="501446" y="4621609"/>
            <a:ext cx="2248412" cy="461782"/>
          </a:xfrm>
          <a:prstGeom prst="wedgeRoundRectCallout">
            <a:avLst>
              <a:gd name="adj1" fmla="val 118075"/>
              <a:gd name="adj2" fmla="val -125934"/>
              <a:gd name="adj3" fmla="val 16667"/>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sz="2100" dirty="0">
                <a:solidFill>
                  <a:srgbClr val="3D9CCC">
                    <a:lumMod val="60000"/>
                    <a:lumOff val="40000"/>
                  </a:srgbClr>
                </a:solidFill>
                <a:latin typeface="Consolas" panose="020B0609020204030204" pitchFamily="49" charset="0"/>
                <a:cs typeface="Consolas" panose="020B0609020204030204" pitchFamily="49" charset="0"/>
              </a:rPr>
              <a:t>N: Normalize</a:t>
            </a:r>
            <a:endParaRPr lang="zh-CN" altLang="en-US" sz="2100" dirty="0">
              <a:solidFill>
                <a:srgbClr val="3D9CCC">
                  <a:lumMod val="60000"/>
                  <a:lumOff val="40000"/>
                </a:srgbClr>
              </a:solidFill>
              <a:latin typeface="Consolas" panose="020B0609020204030204" pitchFamily="49" charset="0"/>
              <a:cs typeface="Consolas" panose="020B0609020204030204" pitchFamily="49" charset="0"/>
            </a:endParaRPr>
          </a:p>
        </p:txBody>
      </p:sp>
      <p:sp>
        <p:nvSpPr>
          <p:cNvPr id="81" name="左箭头标注 80"/>
          <p:cNvSpPr/>
          <p:nvPr/>
        </p:nvSpPr>
        <p:spPr>
          <a:xfrm>
            <a:off x="5577535" y="2937993"/>
            <a:ext cx="720586" cy="427095"/>
          </a:xfrm>
          <a:prstGeom prst="leftArrowCallout">
            <a:avLst/>
          </a:prstGeom>
          <a:solidFill>
            <a:srgbClr val="1B413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solidFill>
                  <a:srgbClr val="3D9CCC">
                    <a:lumMod val="60000"/>
                    <a:lumOff val="40000"/>
                  </a:srgbClr>
                </a:solidFill>
                <a:latin typeface="Consolas" panose="020B0609020204030204" pitchFamily="49" charset="0"/>
                <a:cs typeface="Consolas" panose="020B0609020204030204" pitchFamily="49" charset="0"/>
              </a:rPr>
              <a:t>*/</a:t>
            </a:r>
            <a:endParaRPr lang="zh-CN" altLang="en-US" dirty="0"/>
          </a:p>
        </p:txBody>
      </p:sp>
      <p:cxnSp>
        <p:nvCxnSpPr>
          <p:cNvPr id="83" name="肘形连接符 82"/>
          <p:cNvCxnSpPr>
            <a:stCxn id="10" idx="0"/>
            <a:endCxn id="81" idx="3"/>
          </p:cNvCxnSpPr>
          <p:nvPr/>
        </p:nvCxnSpPr>
        <p:spPr>
          <a:xfrm rot="16200000" flipH="1">
            <a:off x="5212892" y="2066313"/>
            <a:ext cx="517678" cy="1652779"/>
          </a:xfrm>
          <a:prstGeom prst="bentConnector4">
            <a:avLst>
              <a:gd name="adj1" fmla="val -44159"/>
              <a:gd name="adj2" fmla="val 113831"/>
            </a:avLst>
          </a:prstGeom>
          <a:ln>
            <a:solidFill>
              <a:schemeClr val="accent1">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6" name="肘形连接符 25"/>
          <p:cNvCxnSpPr>
            <a:stCxn id="66" idx="0"/>
            <a:endCxn id="81" idx="2"/>
          </p:cNvCxnSpPr>
          <p:nvPr/>
        </p:nvCxnSpPr>
        <p:spPr>
          <a:xfrm rot="16200000" flipV="1">
            <a:off x="6273131" y="3155970"/>
            <a:ext cx="1192444" cy="1610679"/>
          </a:xfrm>
          <a:prstGeom prst="bentConnector3">
            <a:avLst>
              <a:gd name="adj1" fmla="val 50000"/>
            </a:avLst>
          </a:prstGeom>
          <a:ln>
            <a:solidFill>
              <a:schemeClr val="bg2">
                <a:lumMod val="75000"/>
              </a:schemeClr>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723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en-US" altLang="zh-CN" dirty="0">
                <a:solidFill>
                  <a:srgbClr val="3D9CCC">
                    <a:lumMod val="60000"/>
                    <a:lumOff val="40000"/>
                  </a:srgbClr>
                </a:solidFill>
                <a:latin typeface="Consolas" panose="020B0609020204030204" pitchFamily="49" charset="0"/>
                <a:cs typeface="Consolas" panose="020B0609020204030204" pitchFamily="49" charset="0"/>
              </a:rPr>
              <a:t>Position</a:t>
            </a:r>
            <a:r>
              <a:rPr lang="zh-CN" altLang="en-US" dirty="0"/>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Difference</a:t>
            </a:r>
            <a:r>
              <a:rPr lang="zh-CN" altLang="en-US" dirty="0"/>
              <a:t>，</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a:t>
            </a:r>
            <a:r>
              <a:rPr lang="zh-CN" altLang="en-US" dirty="0"/>
              <a:t>这三个是有语义上的不同的，可以分别实现</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Direction3</a:t>
            </a:r>
            <a:r>
              <a:rPr lang="zh-CN" altLang="en-US" dirty="0"/>
              <a:t>这个类型的向量一定是归一化的，需要方向的数学函数直接使用其做参数</a:t>
            </a:r>
            <a:endParaRPr lang="en-US" altLang="zh-CN" dirty="0"/>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Difference3</a:t>
            </a:r>
            <a:r>
              <a:rPr lang="zh-CN" altLang="en-US" dirty="0"/>
              <a:t>可以隐式转换成</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Direction3</a:t>
            </a:r>
            <a:r>
              <a:rPr lang="zh-CN" altLang="en-US" dirty="0"/>
              <a:t>，使用者不管传</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Direction3</a:t>
            </a:r>
            <a:r>
              <a:rPr lang="zh-CN" altLang="en-US" dirty="0"/>
              <a:t>还是</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Difference3</a:t>
            </a:r>
            <a:r>
              <a:rPr lang="zh-CN" altLang="en-US" dirty="0"/>
              <a:t>都可以保证正确</a:t>
            </a:r>
            <a:endParaRPr lang="en-US" altLang="zh-CN" dirty="0"/>
          </a:p>
          <a:p>
            <a:r>
              <a:rPr lang="en-US" altLang="zh-CN" dirty="0"/>
              <a:t>World</a:t>
            </a:r>
            <a:r>
              <a:rPr lang="zh-CN" altLang="en-US" dirty="0"/>
              <a:t>，</a:t>
            </a:r>
            <a:r>
              <a:rPr lang="en-US" altLang="zh-CN" dirty="0"/>
              <a:t>Model</a:t>
            </a:r>
            <a:r>
              <a:rPr lang="zh-CN" altLang="en-US" dirty="0"/>
              <a:t>等坐标系只是空间上的不同，可使用模板组合的方式生成所需的所有组合类型</a:t>
            </a:r>
            <a:endParaRPr lang="en-US" altLang="zh-CN" dirty="0"/>
          </a:p>
        </p:txBody>
      </p:sp>
    </p:spTree>
    <p:extLst>
      <p:ext uri="{BB962C8B-B14F-4D97-AF65-F5344CB8AC3E}">
        <p14:creationId xmlns:p14="http://schemas.microsoft.com/office/powerpoint/2010/main" val="32443558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UnitQuaternion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RotationAround</a:t>
            </a:r>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(Direction3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axis, Radian a);</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Difference3 Rotate(</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UnitQuaternion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rotation, Difference3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Direction3 Rotate(</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UnitQuaternion</a:t>
            </a:r>
            <a:r>
              <a:rPr lang="en-US" altLang="zh-CN" dirty="0">
                <a:solidFill>
                  <a:srgbClr val="3D9CCC">
                    <a:lumMod val="60000"/>
                    <a:lumOff val="40000"/>
                  </a:srgbClr>
                </a:solidFill>
                <a:latin typeface="Consolas" panose="020B0609020204030204" pitchFamily="49" charset="0"/>
                <a:cs typeface="Consolas" panose="020B0609020204030204" pitchFamily="49" charset="0"/>
              </a:rPr>
              <a:t>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rotation, Direction3 </a:t>
            </a:r>
            <a:r>
              <a:rPr lang="en-US" altLang="zh-CN" dirty="0" err="1">
                <a:solidFill>
                  <a:srgbClr val="3D9CCC">
                    <a:lumMod val="60000"/>
                    <a:lumOff val="40000"/>
                  </a:srgbClr>
                </a:solidFill>
                <a:latin typeface="Consolas" panose="020B0609020204030204" pitchFamily="49" charset="0"/>
                <a:cs typeface="Consolas" panose="020B0609020204030204" pitchFamily="49" charset="0"/>
              </a:rPr>
              <a:t>const</a:t>
            </a:r>
            <a:r>
              <a:rPr lang="en-US" altLang="zh-CN" dirty="0">
                <a:solidFill>
                  <a:srgbClr val="3D9CCC">
                    <a:lumMod val="60000"/>
                    <a:lumOff val="40000"/>
                  </a:srgbClr>
                </a:solidFill>
                <a:latin typeface="Consolas" panose="020B0609020204030204" pitchFamily="49" charset="0"/>
                <a:cs typeface="Consolas" panose="020B0609020204030204" pitchFamily="49" charset="0"/>
              </a:rPr>
              <a:t>&amp; d);</a:t>
            </a:r>
          </a:p>
          <a:p>
            <a:r>
              <a:rPr lang="en-US" altLang="zh-CN" dirty="0">
                <a:solidFill>
                  <a:srgbClr val="3D9CCC">
                    <a:lumMod val="60000"/>
                    <a:lumOff val="40000"/>
                  </a:srgb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387492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p:sp>
        <p:nvSpPr>
          <p:cNvPr id="3" name="内容占位符 2"/>
          <p:cNvSpPr>
            <a:spLocks noGrp="1"/>
          </p:cNvSpPr>
          <p:nvPr>
            <p:ph idx="1"/>
          </p:nvPr>
        </p:nvSpPr>
        <p:spPr/>
        <p:txBody>
          <a:bodyPr>
            <a:normAutofit/>
          </a:bodyPr>
          <a:lstStyle/>
          <a:p>
            <a:r>
              <a:rPr lang="zh-CN" altLang="en-US" dirty="0"/>
              <a:t>只是向量对于性能的提升并不算很明显，对于四元数来说更有意义</a:t>
            </a:r>
            <a:endParaRPr lang="en-US" altLang="zh-CN" dirty="0"/>
          </a:p>
          <a:p>
            <a:r>
              <a:rPr lang="zh-CN" altLang="en-US" dirty="0"/>
              <a:t>单位四元数的许多运算是封闭的，且比非单位四元数计算量小</a:t>
            </a:r>
            <a:endParaRPr lang="en-US" altLang="zh-CN" dirty="0"/>
          </a:p>
          <a:p>
            <a:r>
              <a:rPr lang="zh-CN" altLang="en-US" dirty="0"/>
              <a:t>通常使用中四元数是单位四元数，但在某些中间过程中会产生非单位四元数</a:t>
            </a:r>
            <a:r>
              <a:rPr lang="zh-CN" altLang="en-US" dirty="0" smtClean="0"/>
              <a:t>，这时</a:t>
            </a:r>
            <a:r>
              <a:rPr lang="zh-CN" altLang="en-US" dirty="0"/>
              <a:t>的正确性只能靠人自己</a:t>
            </a:r>
            <a:r>
              <a:rPr lang="zh-CN" altLang="en-US" dirty="0" smtClean="0"/>
              <a:t>维护</a:t>
            </a:r>
            <a:endParaRPr lang="en-US" altLang="zh-CN" dirty="0" smtClean="0"/>
          </a:p>
        </p:txBody>
      </p:sp>
    </p:spTree>
    <p:extLst>
      <p:ext uri="{BB962C8B-B14F-4D97-AF65-F5344CB8AC3E}">
        <p14:creationId xmlns:p14="http://schemas.microsoft.com/office/powerpoint/2010/main" val="20402662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四元数的一些运算（通用但没意义）：</a:t>
                </a:r>
                <a:endParaRPr lang="en-US" altLang="zh-CN" dirty="0"/>
              </a:p>
              <a:p>
                <a:r>
                  <a:rPr lang="zh-CN" altLang="en-US" dirty="0"/>
                  <a:t>对于四元数：</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1" i="1" smtClean="0">
                            <a:latin typeface="Cambria Math" panose="02040503050406030204" pitchFamily="18" charset="0"/>
                          </a:rPr>
                          <m:t>𝒗</m:t>
                        </m:r>
                      </m:e>
                    </m:d>
                  </m:oMath>
                </a14:m>
                <a:endParaRPr lang="en-US" altLang="zh-CN" i="1" dirty="0">
                  <a:latin typeface="Cambria Math" panose="02040503050406030204" pitchFamily="18" charset="0"/>
                </a:endParaRPr>
              </a:p>
              <a:p>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ln</m:t>
                        </m:r>
                      </m:fName>
                      <m:e>
                        <m:r>
                          <a:rPr lang="en-US" altLang="zh-CN" b="1" i="1" dirty="0" smtClean="0">
                            <a:latin typeface="Cambria Math" panose="02040503050406030204" pitchFamily="18" charset="0"/>
                          </a:rPr>
                          <m:t>𝒒</m:t>
                        </m:r>
                      </m:e>
                    </m:func>
                    <m:r>
                      <a:rPr lang="en-US" altLang="zh-CN" b="0"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ln</m:t>
                            </m:r>
                          </m:fName>
                          <m:e>
                            <m:d>
                              <m:dPr>
                                <m:begChr m:val="‖"/>
                                <m:endChr m:val="‖"/>
                                <m:ctrlPr>
                                  <a:rPr lang="en-US" altLang="zh-CN" i="1" dirty="0">
                                    <a:latin typeface="Cambria Math" panose="02040503050406030204" pitchFamily="18" charset="0"/>
                                  </a:rPr>
                                </m:ctrlPr>
                              </m:dPr>
                              <m:e>
                                <m:r>
                                  <a:rPr lang="en-US" altLang="zh-CN" b="1" i="1" dirty="0">
                                    <a:latin typeface="Cambria Math" panose="02040503050406030204" pitchFamily="18" charset="0"/>
                                  </a:rPr>
                                  <m:t>𝒒</m:t>
                                </m:r>
                              </m:e>
                            </m:d>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cos</m:t>
                                </m:r>
                              </m:e>
                              <m:sup>
                                <m:r>
                                  <a:rPr lang="en-US" altLang="zh-CN" b="0" i="1" dirty="0" smtClean="0">
                                    <a:latin typeface="Cambria Math" panose="02040503050406030204" pitchFamily="18" charset="0"/>
                                  </a:rPr>
                                  <m:t>−1</m:t>
                                </m:r>
                              </m:sup>
                            </m:sSup>
                          </m:fName>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𝑠</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𝒒</m:t>
                                    </m:r>
                                  </m:e>
                                </m:d>
                              </m:den>
                            </m:f>
                          </m:e>
                        </m:func>
                      </m:e>
                    </m:d>
                  </m:oMath>
                </a14:m>
                <a:endParaRPr lang="en-US" altLang="zh-CN" dirty="0">
                  <a:latin typeface="Cambria Math" panose="02040503050406030204" pitchFamily="18" charset="0"/>
                </a:endParaRPr>
              </a:p>
              <a:p>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1" i="1" dirty="0" smtClean="0">
                            <a:latin typeface="Cambria Math" panose="02040503050406030204" pitchFamily="18" charset="0"/>
                          </a:rPr>
                          <m:t>𝒒</m:t>
                        </m:r>
                      </m:sup>
                    </m:sSup>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𝑒</m:t>
                        </m:r>
                      </m:e>
                      <m:sup>
                        <m:r>
                          <a:rPr lang="en-US" altLang="zh-CN" b="0" i="1" dirty="0" smtClean="0">
                            <a:latin typeface="Cambria Math" panose="02040503050406030204" pitchFamily="18" charset="0"/>
                          </a:rPr>
                          <m:t>𝑠</m:t>
                        </m:r>
                      </m:sup>
                    </m:sSup>
                    <m:d>
                      <m:dPr>
                        <m:begChr m:val="⟨"/>
                        <m:endChr m:val="⟩"/>
                        <m:ctrlPr>
                          <a:rPr lang="en-US" altLang="zh-CN" i="1" dirty="0" smtClean="0">
                            <a:latin typeface="Cambria Math" panose="02040503050406030204" pitchFamily="18" charset="0"/>
                          </a:rPr>
                        </m:ctrlPr>
                      </m:dPr>
                      <m:e>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cos</m:t>
                            </m:r>
                          </m:fName>
                          <m:e>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sin</m:t>
                            </m:r>
                          </m:fName>
                          <m:e>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e>
                    </m:d>
                  </m:oMath>
                </a14:m>
                <a:endParaRPr lang="en-US" altLang="zh-CN" dirty="0">
                  <a:latin typeface="Cambria Math" panose="02040503050406030204" pitchFamily="18" charset="0"/>
                </a:endParaRPr>
              </a:p>
              <a:p>
                <a14:m>
                  <m:oMath xmlns:m="http://schemas.openxmlformats.org/officeDocument/2006/math">
                    <m:sSup>
                      <m:sSupPr>
                        <m:ctrlPr>
                          <a:rPr lang="en-US" altLang="zh-CN" i="1" dirty="0" smtClean="0">
                            <a:latin typeface="Cambria Math" panose="02040503050406030204" pitchFamily="18" charset="0"/>
                          </a:rPr>
                        </m:ctrlPr>
                      </m:sSupPr>
                      <m:e>
                        <m:r>
                          <a:rPr lang="en-US" altLang="zh-CN" b="1" i="1" dirty="0">
                            <a:latin typeface="Cambria Math" panose="02040503050406030204" pitchFamily="18" charset="0"/>
                          </a:rPr>
                          <m:t>𝒒</m:t>
                        </m:r>
                      </m:e>
                      <m:sup>
                        <m:r>
                          <a:rPr lang="en-US" altLang="zh-CN" i="1" dirty="0">
                            <a:latin typeface="Cambria Math" panose="02040503050406030204" pitchFamily="18" charset="0"/>
                          </a:rPr>
                          <m:t>𝑡</m:t>
                        </m:r>
                      </m:sup>
                    </m:sSup>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𝒒</m:t>
                            </m:r>
                          </m:e>
                        </m:d>
                      </m:e>
                      <m:sup>
                        <m:r>
                          <a:rPr lang="en-US" altLang="zh-CN" b="0" i="1" dirty="0" smtClean="0">
                            <a:latin typeface="Cambria Math" panose="02040503050406030204" pitchFamily="18" charset="0"/>
                          </a:rPr>
                          <m:t>𝑡</m:t>
                        </m:r>
                      </m:sup>
                    </m:sSup>
                    <m:d>
                      <m:dPr>
                        <m:begChr m:val="⟨"/>
                        <m:endChr m:val="⟩"/>
                        <m:ctrlPr>
                          <a:rPr lang="en-US" altLang="zh-CN" i="1" dirty="0" smtClean="0">
                            <a:latin typeface="Cambria Math" panose="02040503050406030204" pitchFamily="18" charset="0"/>
                          </a:rPr>
                        </m:ctrlPr>
                      </m:dPr>
                      <m:e>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cos</m:t>
                            </m:r>
                          </m:fName>
                          <m:e>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𝑠</m:t>
                                        </m:r>
                                      </m:num>
                                      <m:den>
                                        <m:d>
                                          <m:dPr>
                                            <m:begChr m:val="‖"/>
                                            <m:endChr m:val="‖"/>
                                            <m:ctrlPr>
                                              <a:rPr lang="en-US" altLang="zh-CN" i="1" dirty="0">
                                                <a:latin typeface="Cambria Math" panose="02040503050406030204" pitchFamily="18" charset="0"/>
                                              </a:rPr>
                                            </m:ctrlPr>
                                          </m:dPr>
                                          <m:e>
                                            <m:r>
                                              <a:rPr lang="en-US" altLang="zh-CN" b="1" i="1" dirty="0">
                                                <a:latin typeface="Cambria Math" panose="02040503050406030204" pitchFamily="18" charset="0"/>
                                              </a:rPr>
                                              <m:t>𝒒</m:t>
                                            </m:r>
                                          </m:e>
                                        </m:d>
                                      </m:den>
                                    </m:f>
                                  </m:e>
                                </m:func>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𝑠</m:t>
                                        </m:r>
                                      </m:num>
                                      <m:den>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𝒒</m:t>
                                            </m:r>
                                          </m:e>
                                        </m:d>
                                      </m:den>
                                    </m:f>
                                  </m:e>
                                </m:func>
                              </m:e>
                            </m:d>
                          </m:e>
                        </m:func>
                      </m:e>
                    </m:d>
                  </m:oMath>
                </a14:m>
                <a:endParaRPr lang="en-US" altLang="zh-CN" dirty="0"/>
              </a:p>
              <a:p>
                <a:r>
                  <a:rPr lang="zh-CN" altLang="en-US" dirty="0"/>
                  <a:t>我们四元数的代码并不需要针对通用情况实现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2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73892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对于单位四元数：</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1" i="1" smtClean="0">
                            <a:latin typeface="Cambria Math" panose="02040503050406030204" pitchFamily="18" charset="0"/>
                          </a:rPr>
                          <m:t>𝒗</m:t>
                        </m:r>
                      </m:e>
                    </m:d>
                  </m:oMath>
                </a14:m>
                <a:endParaRPr lang="en-US" altLang="zh-CN" i="1" dirty="0">
                  <a:latin typeface="Cambria Math" panose="02040503050406030204" pitchFamily="18" charset="0"/>
                </a:endParaRPr>
              </a:p>
              <a:p>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ln</m:t>
                        </m:r>
                      </m:fName>
                      <m:e>
                        <m:r>
                          <a:rPr lang="en-US" altLang="zh-CN" b="1" i="1" dirty="0" smtClean="0">
                            <a:latin typeface="Cambria Math" panose="02040503050406030204" pitchFamily="18" charset="0"/>
                          </a:rPr>
                          <m:t>𝒒</m:t>
                        </m:r>
                      </m:e>
                    </m:func>
                    <m:r>
                      <a:rPr lang="en-US" altLang="zh-CN" b="0" i="1" dirty="0" smtClean="0">
                        <a:latin typeface="Cambria Math" panose="02040503050406030204" pitchFamily="18" charset="0"/>
                      </a:rPr>
                      <m:t>=</m:t>
                    </m:r>
                    <m:func>
                      <m:funcPr>
                        <m:ctrlPr>
                          <a:rPr lang="en-US" altLang="zh-CN" i="1" dirty="0" smtClean="0">
                            <a:latin typeface="Cambria Math" panose="02040503050406030204" pitchFamily="18" charset="0"/>
                          </a:rPr>
                        </m:ctrlPr>
                      </m:funcPr>
                      <m:fName>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log</m:t>
                            </m:r>
                          </m:e>
                          <m:sub>
                            <m:r>
                              <a:rPr lang="en-US" altLang="zh-CN" b="0" i="1" dirty="0" smtClean="0">
                                <a:latin typeface="Cambria Math" panose="02040503050406030204" pitchFamily="18" charset="0"/>
                              </a:rPr>
                              <m:t>𝑒</m:t>
                            </m:r>
                          </m:sub>
                        </m:sSub>
                      </m:fName>
                      <m:e>
                        <m:r>
                          <a:rPr lang="en-US" altLang="zh-CN" b="1" i="1" dirty="0" smtClean="0">
                            <a:latin typeface="Cambria Math" panose="02040503050406030204" pitchFamily="18" charset="0"/>
                          </a:rPr>
                          <m:t>𝒒</m:t>
                        </m:r>
                      </m:e>
                    </m:func>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cos</m:t>
                                </m:r>
                              </m:e>
                              <m:sup>
                                <m:r>
                                  <a:rPr lang="en-US" altLang="zh-CN" b="0" i="1" dirty="0" smtClean="0">
                                    <a:latin typeface="Cambria Math" panose="02040503050406030204" pitchFamily="18" charset="0"/>
                                  </a:rPr>
                                  <m:t>−1</m:t>
                                </m:r>
                              </m:sup>
                            </m:sSup>
                          </m:fName>
                          <m:e>
                            <m:r>
                              <a:rPr lang="en-US" altLang="zh-CN" b="0" i="1" dirty="0" smtClean="0">
                                <a:latin typeface="Cambria Math" panose="02040503050406030204" pitchFamily="18" charset="0"/>
                              </a:rPr>
                              <m:t>𝑠</m:t>
                            </m:r>
                          </m:e>
                        </m:func>
                      </m:e>
                    </m:d>
                  </m:oMath>
                </a14:m>
                <a:endParaRPr lang="en-US" altLang="zh-CN" dirty="0">
                  <a:latin typeface="Cambria Math" panose="02040503050406030204" pitchFamily="18" charset="0"/>
                </a:endParaRPr>
              </a:p>
              <a:p>
                <a:r>
                  <a:rPr lang="zh-CN" altLang="en-US" dirty="0" smtClean="0">
                    <a:latin typeface="Cambria Math" panose="02040503050406030204" pitchFamily="18" charset="0"/>
                  </a:rPr>
                  <a:t>对于</a:t>
                </a:r>
                <a14:m>
                  <m:oMath xmlns:m="http://schemas.openxmlformats.org/officeDocument/2006/math">
                    <m:r>
                      <a:rPr lang="en-US" altLang="zh-CN" b="1" i="1" dirty="0">
                        <a:latin typeface="Cambria Math" panose="02040503050406030204" pitchFamily="18" charset="0"/>
                      </a:rPr>
                      <m:t>𝒒</m:t>
                    </m:r>
                    <m:r>
                      <a:rPr lang="zh-CN" altLang="en-US" b="1" i="1" dirty="0" smtClean="0">
                        <a:latin typeface="Cambria Math" panose="02040503050406030204" pitchFamily="18" charset="0"/>
                      </a:rPr>
                      <m:t>‘</m:t>
                    </m:r>
                    <m:r>
                      <a:rPr lang="en-US" altLang="zh-CN" b="0" i="1" dirty="0" smtClean="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ln</m:t>
                        </m:r>
                      </m:fName>
                      <m:e>
                        <m:r>
                          <a:rPr lang="en-US" altLang="zh-CN" b="1" i="1" dirty="0">
                            <a:latin typeface="Cambria Math" panose="02040503050406030204" pitchFamily="18" charset="0"/>
                          </a:rPr>
                          <m:t>𝒒</m:t>
                        </m:r>
                      </m:e>
                    </m:func>
                  </m:oMath>
                </a14:m>
                <a:endParaRPr lang="en-US" altLang="zh-CN" dirty="0">
                  <a:latin typeface="Cambria Math" panose="02040503050406030204" pitchFamily="18" charset="0"/>
                </a:endParaRPr>
              </a:p>
              <a:p>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1" i="1" dirty="0">
                            <a:latin typeface="Cambria Math" panose="02040503050406030204" pitchFamily="18" charset="0"/>
                          </a:rPr>
                          <m:t>𝒒</m:t>
                        </m:r>
                        <m:r>
                          <a:rPr lang="zh-CN" altLang="en-US" b="1" i="1" dirty="0">
                            <a:latin typeface="Cambria Math" panose="02040503050406030204" pitchFamily="18" charset="0"/>
                          </a:rPr>
                          <m:t>‘</m:t>
                        </m:r>
                      </m:sup>
                    </m:sSup>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cos</m:t>
                            </m:r>
                          </m:fName>
                          <m:e>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sin</m:t>
                            </m:r>
                          </m:fName>
                          <m:e>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e>
                    </m:d>
                  </m:oMath>
                </a14:m>
                <a:endParaRPr lang="en-US" altLang="zh-CN" dirty="0">
                  <a:latin typeface="Cambria Math" panose="02040503050406030204" pitchFamily="18" charset="0"/>
                </a:endParaRPr>
              </a:p>
              <a:p>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𝒒</m:t>
                        </m:r>
                      </m:e>
                      <m:sup>
                        <m:r>
                          <a:rPr lang="en-US" altLang="zh-CN" i="1" dirty="0">
                            <a:latin typeface="Cambria Math" panose="02040503050406030204" pitchFamily="18" charset="0"/>
                          </a:rPr>
                          <m:t>𝑡</m:t>
                        </m:r>
                      </m:sup>
                    </m:sSup>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r>
                                      <a:rPr lang="en-US" altLang="zh-CN" i="1" dirty="0">
                                        <a:latin typeface="Cambria Math" panose="02040503050406030204" pitchFamily="18" charset="0"/>
                                      </a:rPr>
                                      <m:t>𝑠</m:t>
                                    </m:r>
                                  </m:e>
                                </m:func>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1" i="1" dirty="0">
                                <a:latin typeface="Cambria Math" panose="02040503050406030204" pitchFamily="18" charset="0"/>
                              </a:rPr>
                              <m:t>𝒗</m:t>
                            </m:r>
                          </m:num>
                          <m:den>
                            <m:d>
                              <m:dPr>
                                <m:begChr m:val="‖"/>
                                <m:endChr m:val="‖"/>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e>
                            </m:d>
                          </m:den>
                        </m:f>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r>
                                      <a:rPr lang="en-US" altLang="zh-CN" i="1" dirty="0">
                                        <a:latin typeface="Cambria Math" panose="02040503050406030204" pitchFamily="18" charset="0"/>
                                      </a:rPr>
                                      <m:t>𝑠</m:t>
                                    </m:r>
                                  </m:e>
                                </m:func>
                              </m:e>
                            </m:d>
                          </m:e>
                        </m:func>
                      </m:e>
                    </m:d>
                  </m:oMath>
                </a14:m>
                <a:endParaRPr lang="en-US" altLang="zh-CN" dirty="0" smtClean="0">
                  <a:latin typeface="Cambria Math" panose="02040503050406030204" pitchFamily="18" charset="0"/>
                </a:endParaRPr>
              </a:p>
              <a:p>
                <a:r>
                  <a:rPr lang="zh-CN" altLang="en-US" dirty="0" smtClean="0">
                    <a:latin typeface="Cambria Math" panose="02040503050406030204" pitchFamily="18" charset="0"/>
                  </a:rPr>
                  <a:t>我们</a:t>
                </a:r>
                <a:r>
                  <a:rPr lang="zh-CN" altLang="en-US" dirty="0">
                    <a:latin typeface="Cambria Math" panose="02040503050406030204" pitchFamily="18" charset="0"/>
                  </a:rPr>
                  <a:t>可以只针对单位四元数实现这些</a:t>
                </a:r>
                <a:r>
                  <a:rPr lang="zh-CN" altLang="en-US" dirty="0" smtClean="0">
                    <a:latin typeface="Cambria Math" panose="02040503050406030204" pitchFamily="18" charset="0"/>
                  </a:rPr>
                  <a:t>操作</a:t>
                </a:r>
                <a:endParaRPr lang="en-US" altLang="zh-CN"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2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19835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r>
              <a:rPr lang="en-US" altLang="zh-CN" dirty="0" smtClean="0"/>
              <a:t> </a:t>
            </a:r>
            <a:r>
              <a:rPr lang="en-US" altLang="zh-CN" dirty="0"/>
              <a:t>&gt; </a:t>
            </a:r>
            <a:r>
              <a:rPr lang="zh-CN" altLang="en-US" dirty="0"/>
              <a:t>类型安全 </a:t>
            </a:r>
            <a:r>
              <a:rPr lang="en-US" altLang="zh-CN" dirty="0"/>
              <a:t>&gt; </a:t>
            </a:r>
            <a:r>
              <a:rPr lang="zh-CN" altLang="en-US" dirty="0"/>
              <a:t>语义类型</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latin typeface="Cambria Math" panose="02040503050406030204" pitchFamily="18" charset="0"/>
                  </a:rPr>
                  <a:t>这些有什么含义？</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b="1" i="1">
                            <a:latin typeface="Cambria Math" panose="02040503050406030204" pitchFamily="18" charset="0"/>
                          </a:rPr>
                          <m:t>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cos</m:t>
                            </m:r>
                          </m:fName>
                          <m:e>
                            <m:f>
                              <m:fPr>
                                <m:ctrlPr>
                                  <a:rPr lang="en-US" altLang="zh-CN" i="1" smtClean="0">
                                    <a:latin typeface="Cambria Math" panose="02040503050406030204" pitchFamily="18" charset="0"/>
                                  </a:rPr>
                                </m:ctrlPr>
                              </m:fPr>
                              <m:num>
                                <m:r>
                                  <a:rPr lang="el-GR" altLang="zh-CN" i="1">
                                    <a:latin typeface="Cambria Math" panose="02040503050406030204" pitchFamily="18" charset="0"/>
                                  </a:rPr>
                                  <m:t>𝜃</m:t>
                                </m:r>
                              </m:num>
                              <m:den>
                                <m:r>
                                  <a:rPr lang="en-US" altLang="zh-CN" b="0" i="1" smtClean="0">
                                    <a:latin typeface="Cambria Math" panose="02040503050406030204" pitchFamily="18" charset="0"/>
                                  </a:rPr>
                                  <m:t>2</m:t>
                                </m:r>
                              </m:den>
                            </m:f>
                          </m:e>
                        </m:func>
                        <m:r>
                          <a:rPr lang="en-US" altLang="zh-CN" i="1">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sin</m:t>
                            </m:r>
                          </m:fName>
                          <m:e>
                            <m:f>
                              <m:fPr>
                                <m:ctrlPr>
                                  <a:rPr lang="en-US" altLang="zh-CN" i="1" smtClean="0">
                                    <a:latin typeface="Cambria Math" panose="02040503050406030204" pitchFamily="18" charset="0"/>
                                  </a:rPr>
                                </m:ctrlPr>
                              </m:fPr>
                              <m:num>
                                <m:r>
                                  <a:rPr lang="el-GR" altLang="zh-CN" i="1">
                                    <a:latin typeface="Cambria Math" panose="02040503050406030204" pitchFamily="18" charset="0"/>
                                  </a:rPr>
                                  <m:t>𝜃</m:t>
                                </m:r>
                              </m:num>
                              <m:den>
                                <m:r>
                                  <a:rPr lang="en-US" altLang="zh-CN" b="0" i="1" smtClean="0">
                                    <a:latin typeface="Cambria Math" panose="02040503050406030204" pitchFamily="18" charset="0"/>
                                  </a:rPr>
                                  <m:t>2</m:t>
                                </m:r>
                              </m:den>
                            </m:f>
                          </m:e>
                        </m:func>
                        <m:acc>
                          <m:accPr>
                            <m:chr m:val="̂"/>
                            <m:ctrlPr>
                              <a:rPr lang="en-US" altLang="zh-CN" i="1" smtClean="0">
                                <a:latin typeface="Cambria Math" panose="02040503050406030204" pitchFamily="18" charset="0"/>
                              </a:rPr>
                            </m:ctrlPr>
                          </m:accPr>
                          <m:e>
                            <m:r>
                              <a:rPr lang="en-US" altLang="zh-CN" b="1" i="1" smtClean="0">
                                <a:latin typeface="Cambria Math" panose="02040503050406030204" pitchFamily="18" charset="0"/>
                              </a:rPr>
                              <m:t>𝒗</m:t>
                            </m:r>
                          </m:e>
                        </m:acc>
                      </m:e>
                    </m:d>
                  </m:oMath>
                </a14:m>
                <a:endParaRPr lang="en-US" altLang="zh-CN" dirty="0">
                  <a:latin typeface="Cambria Math" panose="02040503050406030204" pitchFamily="18" charset="0"/>
                </a:endParaRPr>
              </a:p>
              <a:p>
                <a:r>
                  <a:rPr lang="zh-CN" altLang="en-US" dirty="0">
                    <a:latin typeface="Cambria Math" panose="02040503050406030204" pitchFamily="18" charset="0"/>
                  </a:rPr>
                  <a:t>旋转的轴角表示（</a:t>
                </a:r>
                <a:r>
                  <a:rPr lang="en-US" altLang="zh-CN" dirty="0">
                    <a:latin typeface="Cambria Math" panose="02040503050406030204" pitchFamily="18" charset="0"/>
                  </a:rPr>
                  <a:t>scaled axis</a:t>
                </a:r>
                <a:r>
                  <a:rPr lang="zh-CN" altLang="en-US" dirty="0">
                    <a:latin typeface="Cambria Math" panose="02040503050406030204" pitchFamily="18" charset="0"/>
                  </a:rPr>
                  <a:t>）：</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l-GR" altLang="zh-CN" i="1">
                            <a:latin typeface="Cambria Math" panose="02040503050406030204" pitchFamily="18" charset="0"/>
                          </a:rPr>
                          <m:t>𝜃</m:t>
                        </m:r>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𝒗</m:t>
                            </m:r>
                          </m:e>
                        </m:acc>
                      </m:e>
                    </m:d>
                  </m:oMath>
                </a14:m>
                <a:endParaRPr lang="en-US" altLang="zh-CN" dirty="0">
                  <a:latin typeface="Cambria Math" panose="02040503050406030204" pitchFamily="18" charset="0"/>
                </a:endParaRPr>
              </a:p>
              <a:p>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ln</m:t>
                        </m:r>
                      </m:fName>
                      <m:e>
                        <m:r>
                          <a:rPr lang="en-US" altLang="zh-CN" b="1" i="1" dirty="0" smtClean="0">
                            <a:latin typeface="Cambria Math" panose="02040503050406030204" pitchFamily="18" charset="0"/>
                          </a:rPr>
                          <m:t>𝒒</m:t>
                        </m:r>
                      </m:e>
                    </m:func>
                    <m:r>
                      <a:rPr lang="en-US" altLang="zh-CN" b="0"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cos</m:t>
                                </m:r>
                              </m:e>
                              <m:sup>
                                <m:r>
                                  <a:rPr lang="en-US" altLang="zh-CN" b="0" i="1" dirty="0" smtClean="0">
                                    <a:latin typeface="Cambria Math" panose="02040503050406030204" pitchFamily="18" charset="0"/>
                                  </a:rPr>
                                  <m:t>−1</m:t>
                                </m:r>
                              </m:sup>
                            </m:sSup>
                          </m:fName>
                          <m:e>
                            <m:r>
                              <a:rPr lang="en-US" altLang="zh-CN" b="0" i="1" dirty="0" smtClean="0">
                                <a:latin typeface="Cambria Math" panose="02040503050406030204" pitchFamily="18" charset="0"/>
                              </a:rPr>
                              <m:t>𝑠</m:t>
                            </m:r>
                          </m:e>
                        </m:func>
                      </m:e>
                    </m:d>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r>
                          <a:rPr lang="en-US" altLang="zh-CN" i="1" dirty="0">
                            <a:latin typeface="Cambria Math" panose="02040503050406030204" pitchFamily="18" charset="0"/>
                          </a:rPr>
                          <m:t>0</m:t>
                        </m:r>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r>
                              <a:rPr lang="el-GR" altLang="zh-CN" i="1">
                                <a:latin typeface="Cambria Math" panose="02040503050406030204" pitchFamily="18" charset="0"/>
                              </a:rPr>
                              <m:t>𝜃</m:t>
                            </m:r>
                          </m:num>
                          <m:den>
                            <m:r>
                              <a:rPr lang="en-US" altLang="zh-CN" i="1">
                                <a:latin typeface="Cambria Math" panose="02040503050406030204" pitchFamily="18" charset="0"/>
                              </a:rPr>
                              <m:t>2</m:t>
                            </m:r>
                          </m:den>
                        </m:f>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𝒗</m:t>
                            </m:r>
                          </m:e>
                        </m:acc>
                      </m:e>
                    </m:d>
                  </m:oMath>
                </a14:m>
                <a:r>
                  <a:rPr lang="zh-CN" altLang="en-US" dirty="0">
                    <a:latin typeface="Cambria Math" panose="02040503050406030204" pitchFamily="18" charset="0"/>
                  </a:rPr>
                  <a:t>：虚数部分就是轴角的一半</a:t>
                </a:r>
                <a:endParaRPr lang="en-US" altLang="zh-CN" dirty="0">
                  <a:latin typeface="Cambria Math" panose="02040503050406030204" pitchFamily="18" charset="0"/>
                </a:endParaRPr>
              </a:p>
              <a:p>
                <a:r>
                  <a:rPr lang="zh-CN" altLang="en-US" dirty="0" smtClean="0">
                    <a:latin typeface="Cambria Math" panose="02040503050406030204" pitchFamily="18" charset="0"/>
                  </a:rPr>
                  <a:t>对于</a:t>
                </a:r>
                <a14:m>
                  <m:oMath xmlns:m="http://schemas.openxmlformats.org/officeDocument/2006/math">
                    <m:r>
                      <a:rPr lang="en-US" altLang="zh-CN" b="1" i="1" dirty="0">
                        <a:latin typeface="Cambria Math" panose="02040503050406030204" pitchFamily="18" charset="0"/>
                      </a:rPr>
                      <m:t>𝒒</m:t>
                    </m:r>
                    <m:r>
                      <a:rPr lang="zh-CN" altLang="en-US" b="1" i="1" dirty="0">
                        <a:latin typeface="Cambria Math" panose="02040503050406030204" pitchFamily="18" charset="0"/>
                      </a:rPr>
                      <m:t>‘</m:t>
                    </m:r>
                    <m:r>
                      <a:rPr lang="en-US" altLang="zh-CN" b="0" i="1" dirty="0" smtClean="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ln</m:t>
                        </m:r>
                      </m:fName>
                      <m:e>
                        <m:r>
                          <a:rPr lang="en-US" altLang="zh-CN" b="1" i="1" dirty="0">
                            <a:latin typeface="Cambria Math" panose="02040503050406030204" pitchFamily="18" charset="0"/>
                          </a:rPr>
                          <m:t>𝒒</m:t>
                        </m:r>
                      </m:e>
                    </m:func>
                    <m:r>
                      <a:rPr lang="en-US" altLang="zh-CN" b="1" i="1" dirty="0" smtClean="0">
                        <a:latin typeface="Cambria Math" panose="02040503050406030204" pitchFamily="18" charset="0"/>
                      </a:rPr>
                      <m:t>=</m:t>
                    </m:r>
                    <m:d>
                      <m:dPr>
                        <m:begChr m:val="⟨"/>
                        <m:endChr m:val="⟩"/>
                        <m:ctrlPr>
                          <a:rPr lang="en-US" altLang="zh-CN" b="1" i="1" dirty="0" smtClean="0">
                            <a:latin typeface="Cambria Math" panose="02040503050406030204" pitchFamily="18" charset="0"/>
                          </a:rPr>
                        </m:ctrlPr>
                      </m:dPr>
                      <m:e>
                        <m:r>
                          <a:rPr lang="en-US" altLang="zh-CN" i="1" dirty="0">
                            <a:latin typeface="Cambria Math" panose="02040503050406030204" pitchFamily="18" charset="0"/>
                          </a:rPr>
                          <m:t>0,</m:t>
                        </m:r>
                        <m:f>
                          <m:fPr>
                            <m:ctrlPr>
                              <a:rPr lang="en-US" altLang="zh-CN" i="1">
                                <a:latin typeface="Cambria Math" panose="02040503050406030204" pitchFamily="18" charset="0"/>
                              </a:rPr>
                            </m:ctrlPr>
                          </m:fPr>
                          <m:num>
                            <m:r>
                              <a:rPr lang="el-GR" altLang="zh-CN" i="1">
                                <a:latin typeface="Cambria Math" panose="02040503050406030204" pitchFamily="18" charset="0"/>
                              </a:rPr>
                              <m:t>𝜃</m:t>
                            </m:r>
                          </m:num>
                          <m:den>
                            <m:r>
                              <a:rPr lang="en-US" altLang="zh-CN" i="1">
                                <a:latin typeface="Cambria Math" panose="02040503050406030204" pitchFamily="18" charset="0"/>
                              </a:rPr>
                              <m:t>2</m:t>
                            </m:r>
                          </m:den>
                        </m:f>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𝒗</m:t>
                            </m:r>
                          </m:e>
                        </m:acc>
                      </m:e>
                    </m:d>
                  </m:oMath>
                </a14:m>
                <a:r>
                  <a:rPr lang="zh-CN" altLang="en-US" dirty="0" smtClean="0">
                    <a:latin typeface="Cambria Math" panose="02040503050406030204" pitchFamily="18" charset="0"/>
                  </a:rPr>
                  <a:t>：</a:t>
                </a:r>
                <a:endParaRPr lang="en-US" altLang="zh-CN" dirty="0">
                  <a:latin typeface="Cambria Math" panose="02040503050406030204" pitchFamily="18" charset="0"/>
                </a:endParaRPr>
              </a:p>
              <a:p>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1" i="1" dirty="0">
                            <a:latin typeface="Cambria Math" panose="02040503050406030204" pitchFamily="18" charset="0"/>
                          </a:rPr>
                          <m:t>𝒒</m:t>
                        </m:r>
                        <m:r>
                          <a:rPr lang="zh-CN" altLang="en-US" b="1" i="1" dirty="0">
                            <a:latin typeface="Cambria Math" panose="02040503050406030204" pitchFamily="18" charset="0"/>
                          </a:rPr>
                          <m:t>‘</m:t>
                        </m:r>
                      </m:sup>
                    </m:sSup>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cos</m:t>
                            </m:r>
                          </m:fName>
                          <m:e>
                            <m:d>
                              <m:dPr>
                                <m:begChr m:val="‖"/>
                                <m:endChr m:val="‖"/>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𝒗</m:t>
                            </m:r>
                          </m:num>
                          <m:den>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den>
                        </m:f>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sin</m:t>
                            </m:r>
                          </m:fName>
                          <m:e>
                            <m:d>
                              <m:dPr>
                                <m:begChr m:val="‖"/>
                                <m:endChr m:val="‖"/>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𝒗</m:t>
                                </m:r>
                              </m:e>
                            </m:d>
                          </m:e>
                        </m:func>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f>
                              <m:fPr>
                                <m:ctrlPr>
                                  <a:rPr lang="en-US" altLang="zh-CN" i="1">
                                    <a:latin typeface="Cambria Math" panose="02040503050406030204" pitchFamily="18" charset="0"/>
                                  </a:rPr>
                                </m:ctrlPr>
                              </m:fPr>
                              <m:num>
                                <m:r>
                                  <a:rPr lang="el-GR" altLang="zh-CN" i="1">
                                    <a:latin typeface="Cambria Math" panose="02040503050406030204" pitchFamily="18" charset="0"/>
                                  </a:rPr>
                                  <m:t>𝜃</m:t>
                                </m:r>
                              </m:num>
                              <m:den>
                                <m:r>
                                  <a:rPr lang="en-US" altLang="zh-CN" i="1">
                                    <a:latin typeface="Cambria Math" panose="02040503050406030204" pitchFamily="18" charset="0"/>
                                  </a:rPr>
                                  <m:t>2</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l-GR" altLang="zh-CN" i="1">
                                    <a:latin typeface="Cambria Math" panose="02040503050406030204" pitchFamily="18" charset="0"/>
                                  </a:rPr>
                                  <m:t>𝜃</m:t>
                                </m:r>
                              </m:num>
                              <m:den>
                                <m:r>
                                  <a:rPr lang="en-US" altLang="zh-CN" i="1">
                                    <a:latin typeface="Cambria Math" panose="02040503050406030204" pitchFamily="18" charset="0"/>
                                  </a:rPr>
                                  <m:t>2</m:t>
                                </m:r>
                              </m:den>
                            </m:f>
                          </m:e>
                        </m:func>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𝒗</m:t>
                            </m:r>
                          </m:e>
                        </m:acc>
                      </m:e>
                    </m:d>
                  </m:oMath>
                </a14:m>
                <a:r>
                  <a:rPr lang="zh-CN" altLang="en-US" dirty="0">
                    <a:latin typeface="Cambria Math" panose="02040503050406030204" pitchFamily="18" charset="0"/>
                  </a:rPr>
                  <a:t>：把一半的轴角转回单位</a:t>
                </a:r>
                <a:r>
                  <a:rPr lang="zh-CN" altLang="en-US" dirty="0" smtClean="0">
                    <a:latin typeface="Cambria Math" panose="02040503050406030204" pitchFamily="18" charset="0"/>
                  </a:rPr>
                  <a:t>四元数</a:t>
                </a:r>
                <a:endParaRPr lang="en-US" altLang="zh-CN" dirty="0" smtClean="0">
                  <a:latin typeface="Cambria Math" panose="02040503050406030204" pitchFamily="18" charset="0"/>
                </a:endParaRPr>
              </a:p>
              <a:p>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𝒒</m:t>
                        </m:r>
                      </m:e>
                      <m:sup>
                        <m:r>
                          <a:rPr lang="en-US" altLang="zh-CN" i="1" dirty="0">
                            <a:latin typeface="Cambria Math" panose="02040503050406030204" pitchFamily="18" charset="0"/>
                          </a:rPr>
                          <m:t>𝑡</m:t>
                        </m:r>
                      </m:sup>
                    </m:sSup>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r>
                                      <a:rPr lang="en-US" altLang="zh-CN" i="1" dirty="0">
                                        <a:latin typeface="Cambria Math" panose="02040503050406030204" pitchFamily="18" charset="0"/>
                                      </a:rPr>
                                      <m:t>𝑠</m:t>
                                    </m:r>
                                  </m:e>
                                </m:func>
                              </m:e>
                            </m:d>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1" i="1" dirty="0">
                                <a:latin typeface="Cambria Math" panose="02040503050406030204" pitchFamily="18" charset="0"/>
                              </a:rPr>
                              <m:t>𝒗</m:t>
                            </m:r>
                          </m:num>
                          <m:den>
                            <m:d>
                              <m:dPr>
                                <m:begChr m:val="‖"/>
                                <m:endChr m:val="‖"/>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e>
                            </m:d>
                          </m:den>
                        </m:f>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func>
                                  <m:funcPr>
                                    <m:ctrlPr>
                                      <a:rPr lang="en-US" altLang="zh-CN" i="1" dirty="0">
                                        <a:latin typeface="Cambria Math" panose="02040503050406030204" pitchFamily="18" charset="0"/>
                                      </a:rPr>
                                    </m:ctrlPr>
                                  </m:funcPr>
                                  <m:fNa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cos</m:t>
                                        </m:r>
                                      </m:e>
                                      <m:sup>
                                        <m:r>
                                          <a:rPr lang="en-US" altLang="zh-CN" i="1" dirty="0">
                                            <a:latin typeface="Cambria Math" panose="02040503050406030204" pitchFamily="18" charset="0"/>
                                          </a:rPr>
                                          <m:t>−1</m:t>
                                        </m:r>
                                      </m:sup>
                                    </m:sSup>
                                  </m:fName>
                                  <m:e>
                                    <m:r>
                                      <a:rPr lang="en-US" altLang="zh-CN" i="1" dirty="0">
                                        <a:latin typeface="Cambria Math" panose="02040503050406030204" pitchFamily="18" charset="0"/>
                                      </a:rPr>
                                      <m:t>𝑠</m:t>
                                    </m:r>
                                  </m:e>
                                </m:func>
                              </m:e>
                            </m:d>
                          </m:e>
                        </m:func>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f>
                              <m:fPr>
                                <m:ctrlPr>
                                  <a:rPr lang="en-US" altLang="zh-CN" i="1">
                                    <a:latin typeface="Cambria Math" panose="02040503050406030204" pitchFamily="18" charset="0"/>
                                  </a:rPr>
                                </m:ctrlPr>
                              </m:fPr>
                              <m:num>
                                <m:r>
                                  <a:rPr lang="en-US" altLang="zh-CN" i="1">
                                    <a:latin typeface="Cambria Math" panose="02040503050406030204" pitchFamily="18" charset="0"/>
                                  </a:rPr>
                                  <m:t>𝑡</m:t>
                                </m:r>
                                <m:r>
                                  <a:rPr lang="el-GR" altLang="zh-CN" i="1">
                                    <a:latin typeface="Cambria Math" panose="02040503050406030204" pitchFamily="18" charset="0"/>
                                  </a:rPr>
                                  <m:t>𝜃</m:t>
                                </m:r>
                              </m:num>
                              <m:den>
                                <m:r>
                                  <a:rPr lang="en-US" altLang="zh-CN" i="1">
                                    <a:latin typeface="Cambria Math" panose="02040503050406030204" pitchFamily="18" charset="0"/>
                                  </a:rPr>
                                  <m:t>2</m:t>
                                </m:r>
                              </m:den>
                            </m:f>
                          </m:e>
                        </m:func>
                        <m:r>
                          <a:rPr lang="en-US" altLang="zh-CN" i="1" dirty="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𝑡</m:t>
                                </m:r>
                                <m:r>
                                  <a:rPr lang="el-GR" altLang="zh-CN" i="1">
                                    <a:latin typeface="Cambria Math" panose="02040503050406030204" pitchFamily="18" charset="0"/>
                                  </a:rPr>
                                  <m:t>𝜃</m:t>
                                </m:r>
                              </m:num>
                              <m:den>
                                <m:r>
                                  <a:rPr lang="en-US" altLang="zh-CN" i="1">
                                    <a:latin typeface="Cambria Math" panose="02040503050406030204" pitchFamily="18" charset="0"/>
                                  </a:rPr>
                                  <m:t>2</m:t>
                                </m:r>
                              </m:den>
                            </m:f>
                          </m:e>
                        </m:func>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𝒗</m:t>
                            </m:r>
                          </m:e>
                        </m:acc>
                      </m:e>
                    </m:d>
                  </m:oMath>
                </a14:m>
                <a:r>
                  <a:rPr lang="zh-CN" altLang="en-US" dirty="0"/>
                  <a:t>：等价于</a:t>
                </a:r>
                <a14:m>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slerp</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𝐼</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m:t>
                            </m:r>
                            <m:r>
                              <a:rPr lang="en-US" altLang="zh-CN" i="1" dirty="0">
                                <a:latin typeface="Cambria Math" panose="02040503050406030204" pitchFamily="18" charset="0"/>
                              </a:rPr>
                              <m:t>𝑡</m:t>
                            </m:r>
                          </m:e>
                        </m:d>
                      </m:e>
                    </m:func>
                  </m:oMath>
                </a14:m>
                <a:endParaRPr lang="en-US" altLang="zh-CN"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68" b="-25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883751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29165</TotalTime>
  <Words>9705</Words>
  <Application>Microsoft Office PowerPoint</Application>
  <PresentationFormat>全屏显示(16:10)</PresentationFormat>
  <Paragraphs>1678</Paragraphs>
  <Slides>178</Slides>
  <Notes>144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178</vt:i4>
      </vt:variant>
    </vt:vector>
  </HeadingPairs>
  <TitlesOfParts>
    <vt:vector size="188" baseType="lpstr">
      <vt:lpstr>游ゴシック</vt:lpstr>
      <vt:lpstr>等线</vt:lpstr>
      <vt:lpstr>等线 Light</vt:lpstr>
      <vt:lpstr>Arial</vt:lpstr>
      <vt:lpstr>Calibri</vt:lpstr>
      <vt:lpstr>Calibri Light</vt:lpstr>
      <vt:lpstr>Cambria Math</vt:lpstr>
      <vt:lpstr>Consolas</vt:lpstr>
      <vt:lpstr>Wingdings</vt:lpstr>
      <vt:lpstr>Office Theme</vt:lpstr>
      <vt:lpstr>New C++</vt:lpstr>
      <vt:lpstr>目录</vt:lpstr>
      <vt:lpstr>目录</vt:lpstr>
      <vt:lpstr>开始之前</vt:lpstr>
      <vt:lpstr>开始之前</vt:lpstr>
      <vt:lpstr>开始之前</vt:lpstr>
      <vt:lpstr>C++新特性</vt:lpstr>
      <vt:lpstr>C++新特性</vt:lpstr>
      <vt:lpstr>C++新特性</vt:lpstr>
      <vt:lpstr>C++新特性 &gt; 右值引用</vt:lpstr>
      <vt:lpstr>C++新特性 &gt; 右值引用 &gt; 基础</vt:lpstr>
      <vt:lpstr>C++新特性 &gt; 右值引用 &gt; 基础</vt:lpstr>
      <vt:lpstr>C++新特性 &gt; 右值引用 &gt; 基础</vt:lpstr>
      <vt:lpstr>C++新特性 &gt; 右值引用 &gt; 基础</vt:lpstr>
      <vt:lpstr>C++新特性 &gt; 右值引用 &gt; 基础</vt:lpstr>
      <vt:lpstr>C++新特性 &gt; 右值引用 &gt; move</vt:lpstr>
      <vt:lpstr>C++新特性 &gt; 右值引用 &gt; move</vt:lpstr>
      <vt:lpstr>C++新特性 &gt; 右值引用 &gt; move</vt:lpstr>
      <vt:lpstr>C++新特性 &gt; 右值引用 &gt; move</vt:lpstr>
      <vt:lpstr>C++新特性 &gt; 右值引用 &gt; move constructor / assignment</vt:lpstr>
      <vt:lpstr>C++新特性 &gt; 右值引用 &gt; move constructor / assignment</vt:lpstr>
      <vt:lpstr>C++新特性 &gt; 右值引用 &gt; move constructor / assignment</vt:lpstr>
      <vt:lpstr>C++新特性 &gt; 右值引用 &gt; move constructor / assignment</vt:lpstr>
      <vt:lpstr>C++新特性 &gt; 右值引用 &gt; 返回值优化</vt:lpstr>
      <vt:lpstr>C++新特性 &gt; 右值引用 &gt; 返回值优化</vt:lpstr>
      <vt:lpstr>C++新特性 &gt; 右值引用 &gt; 函数使用</vt:lpstr>
      <vt:lpstr>C++新特性 &gt; 右值引用 &gt; 函数使用</vt:lpstr>
      <vt:lpstr>C++新特性 &gt; 右值引用 &gt; 函数使用</vt:lpstr>
      <vt:lpstr>C++新特性 &gt; 右值引用 &gt; 模板</vt:lpstr>
      <vt:lpstr>C++新特性 &gt; 右值引用 &gt; 模板</vt:lpstr>
      <vt:lpstr>C++新特性 &gt; 右值引用 &gt; 模板</vt:lpstr>
      <vt:lpstr>C++新特性 &gt; 右值引用 &gt; 模板</vt:lpstr>
      <vt:lpstr>C++新特性 &gt; 右值引用 &gt; 完美转发</vt:lpstr>
      <vt:lpstr>C++新特性 &gt; 右值引用 &gt; 完美转发</vt:lpstr>
      <vt:lpstr>C++新特性 &gt; 右值引用 &gt; 完美转发</vt:lpstr>
      <vt:lpstr>C++新特性 &gt; 右值引用 &gt; 完美转发</vt:lpstr>
      <vt:lpstr>C++新特性 &gt; 右值引用 &gt; 完美转发</vt:lpstr>
      <vt:lpstr>C++新特性 &gt; 右值引用 &gt; 完美转发</vt:lpstr>
      <vt:lpstr>C++新特性 &gt; 右值引用 &gt; 完美转发</vt:lpstr>
      <vt:lpstr>C++新特性 &gt; 右值引用 &gt; 语义上的完善</vt:lpstr>
      <vt:lpstr>C++新特性 &gt; 右值引用 &gt; 小结</vt:lpstr>
      <vt:lpstr>C++新特性</vt:lpstr>
      <vt:lpstr>C++新特性 &gt; 可变参数模板</vt:lpstr>
      <vt:lpstr>C++新特性 &gt; 可变参数模板</vt:lpstr>
      <vt:lpstr>C++新特性 &gt; 可变参数模板 &gt; 基础</vt:lpstr>
      <vt:lpstr>C++新特性 &gt; 可变参数模板 &gt; 基础</vt:lpstr>
      <vt:lpstr>C++新特性 &gt; 可变参数模板 &gt; 基础</vt:lpstr>
      <vt:lpstr>C++新特性 &gt; 可变参数模板 &gt; 基础</vt:lpstr>
      <vt:lpstr>C++新特性 &gt; 可变参数模板 &gt; 小结</vt:lpstr>
      <vt:lpstr>C++新特性</vt:lpstr>
      <vt:lpstr>C++新特性 &gt; 匿名函数</vt:lpstr>
      <vt:lpstr>C++新特性 &gt; 匿名函数</vt:lpstr>
      <vt:lpstr>C++新特性 &gt; 匿名函数 &gt; 基础</vt:lpstr>
      <vt:lpstr>C++新特性 &gt; 匿名函数 &gt; 基础</vt:lpstr>
      <vt:lpstr>C++新特性 &gt; 匿名函数 &gt; 基础</vt:lpstr>
      <vt:lpstr>C++新特性 &gt; 匿名函数 &gt; function</vt:lpstr>
      <vt:lpstr>C++新特性 &gt; 匿名函数 &gt; function</vt:lpstr>
      <vt:lpstr>C++新特性 &gt; 匿名函数 &gt; 效率</vt:lpstr>
      <vt:lpstr>C++新特性 &gt; 匿名函数 &gt; 效率</vt:lpstr>
      <vt:lpstr>C++新特性 &gt; 匿名函数 &gt; 小结</vt:lpstr>
      <vt:lpstr>C++新特性</vt:lpstr>
      <vt:lpstr>C++新特性 &gt; 内存模型</vt:lpstr>
      <vt:lpstr>C++新特性 &gt; 内存模型</vt:lpstr>
      <vt:lpstr>C++新特性</vt:lpstr>
      <vt:lpstr>C++新特性 &gt; 杂项</vt:lpstr>
      <vt:lpstr>C++新特性 &gt; 杂项 &gt; delete / default</vt:lpstr>
      <vt:lpstr>PowerPoint 演示文稿</vt:lpstr>
      <vt:lpstr>C++新特性 &gt; 杂项 &gt; delete / default</vt:lpstr>
      <vt:lpstr>C++新特性 &gt; 杂项 &gt; override</vt:lpstr>
      <vt:lpstr>C++新特性 &gt; 杂项 &gt; auto / decltype</vt:lpstr>
      <vt:lpstr>C++新特性 &gt; 杂项 &gt; auto / decltype</vt:lpstr>
      <vt:lpstr>C++新特性 &gt; 杂项 &gt; auto / decltype</vt:lpstr>
      <vt:lpstr>C++新特性 &gt; 杂项 &gt; auto / decltype</vt:lpstr>
      <vt:lpstr>C++新特性 &gt; 杂项 &gt; auto / decltype</vt:lpstr>
      <vt:lpstr>C++新特性 &gt; 杂项 &gt; Range based for loop</vt:lpstr>
      <vt:lpstr>C++新特性 &gt; 杂项 &gt; Range based for loop</vt:lpstr>
      <vt:lpstr>C++新特性 &gt; 杂项 &gt; Range based for loop</vt:lpstr>
      <vt:lpstr>PowerPoint 演示文稿</vt:lpstr>
      <vt:lpstr>PowerPoint 演示文稿</vt:lpstr>
      <vt:lpstr>C++新特性 &gt; 杂项 &gt; Range based for loop</vt:lpstr>
      <vt:lpstr>实践</vt:lpstr>
      <vt:lpstr>实践</vt:lpstr>
      <vt:lpstr>实践</vt:lpstr>
      <vt:lpstr>PowerPoint 演示文稿</vt:lpstr>
      <vt:lpstr>PowerPoint 演示文稿</vt:lpstr>
      <vt:lpstr>实践</vt:lpstr>
      <vt:lpstr>实践 &gt; 类型安全</vt:lpstr>
      <vt:lpstr>实践 &gt; 类型安全 &gt; 匈牙利命名法</vt:lpstr>
      <vt:lpstr>实践 &gt; 类型安全 &gt; 匈牙利命名法</vt:lpstr>
      <vt:lpstr>实践 &gt; 类型安全 &gt; 匈牙利命名法</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语义类型</vt:lpstr>
      <vt:lpstr>实践 &gt; 类型安全 &gt; 指针</vt:lpstr>
      <vt:lpstr>实践 &gt; 类型安全 &gt; 二段构造</vt:lpstr>
      <vt:lpstr>实践 &gt; 类型安全 &gt; 小结</vt:lpstr>
      <vt:lpstr>实践</vt:lpstr>
      <vt:lpstr>实践 &gt; 边界安全</vt:lpstr>
      <vt:lpstr>PowerPoint 演示文稿</vt:lpstr>
      <vt:lpstr>实践 &gt; 边界安全 &gt; view</vt:lpstr>
      <vt:lpstr>PowerPoint 演示文稿</vt:lpstr>
      <vt:lpstr>实践 &gt; 边界安全 &gt; view</vt:lpstr>
      <vt:lpstr>实践 &gt; 边界安全 &gt; 使用原则</vt:lpstr>
      <vt:lpstr>实践</vt:lpstr>
      <vt:lpstr>实践 &gt; 生命周期安全</vt:lpstr>
      <vt:lpstr>实践 &gt; 生命周期安全 &gt; 语义类型</vt:lpstr>
      <vt:lpstr>实践 &gt; 生命周期安全 &gt; 语义类型</vt:lpstr>
      <vt:lpstr>实践 &gt; 生命周期安全 &gt; 智能指针</vt:lpstr>
      <vt:lpstr>实践 &gt; 生命周期安全 &gt;智能指针</vt:lpstr>
      <vt:lpstr>实践 &gt; 生命周期安全 &gt;智能指针</vt:lpstr>
      <vt:lpstr>实践 &gt; 生命周期安全 &gt;智能指针</vt:lpstr>
      <vt:lpstr>实践 &gt; 生命周期安全 &gt; 智能指针</vt:lpstr>
      <vt:lpstr>PowerPoint 演示文稿</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vt:lpstr>
      <vt:lpstr>实践 &gt; 生命周期安全 &gt; 智能指针实现</vt:lpstr>
      <vt:lpstr>实践 &gt; 生命周期安全 &gt; 智能指针实现</vt:lpstr>
      <vt:lpstr>实践 &gt; 生命周期安全 &gt; 智能指针实现</vt:lpstr>
      <vt:lpstr>实践 &gt; 生命周期安全 &gt; 智能指针实现</vt:lpstr>
      <vt:lpstr>实践 &gt; 生命周期安全 &gt; 智能指针实现</vt:lpstr>
      <vt:lpstr>实践 &gt; 生命周期安全 &gt; 智能指针实现</vt:lpstr>
      <vt:lpstr>实践 &gt; 生命周期安全 &gt; 智能指针定制</vt:lpstr>
      <vt:lpstr>实践 &gt; 生命周期安全 &gt; 智能指针定制</vt:lpstr>
      <vt:lpstr>实践 &gt; 生命周期安全 &gt; 智能指针定制</vt:lpstr>
      <vt:lpstr>实践 &gt; 生命周期安全 &gt; 智能指针定制</vt:lpstr>
      <vt:lpstr>实践 &gt; 生命周期安全 &gt; 智能指针定制</vt:lpstr>
      <vt:lpstr>实践 &gt; 生命周期安全 &gt; 小结</vt:lpstr>
      <vt:lpstr>实践</vt:lpstr>
      <vt:lpstr>实践 &gt; 异常安全</vt:lpstr>
      <vt:lpstr>实践 &gt; 异常安全</vt:lpstr>
      <vt:lpstr>实践 &gt; 异常安全 &gt; 错误码</vt:lpstr>
      <vt:lpstr>PowerPoint 演示文稿</vt:lpstr>
      <vt:lpstr>实践 &gt; 异常安全 &gt; 错误码</vt:lpstr>
      <vt:lpstr>PowerPoint 演示文稿</vt:lpstr>
      <vt:lpstr>实践 &gt; 异常安全 &gt; 错误码</vt:lpstr>
      <vt:lpstr>PowerPoint 演示文稿</vt:lpstr>
      <vt:lpstr>PowerPoint 演示文稿</vt:lpstr>
      <vt:lpstr>实践 &gt; 异常安全 &gt; 异常</vt:lpstr>
      <vt:lpstr>实践 &gt; 异常安全 &gt; 异常</vt:lpstr>
      <vt:lpstr>实践 &gt; 异常安全 &gt; 对比</vt:lpstr>
      <vt:lpstr>实践 &gt; 异常安全 &gt; 对比</vt:lpstr>
      <vt:lpstr>实践</vt:lpstr>
      <vt:lpstr>实践 &gt; 例子组</vt:lpstr>
      <vt:lpstr>实践 &gt; 例子组 &gt; 线性容器</vt:lpstr>
      <vt:lpstr>实践 &gt; 例子组 &gt; 线性容器</vt:lpstr>
      <vt:lpstr>实践 &gt; 例子组 &gt; 线性容器</vt:lpstr>
      <vt:lpstr>实践 &gt; 例子组 &gt; 线性容器</vt:lpstr>
      <vt:lpstr>实践 &gt; 例子组 &gt; 线性容器</vt:lpstr>
      <vt:lpstr>实践 &gt; 例子组 &gt; undo/redo</vt:lpstr>
      <vt:lpstr>实践 &gt; 例子组 &gt; undo/redo</vt:lpstr>
      <vt:lpstr>实践 &gt; 例子组 &gt; undo/redo</vt:lpstr>
      <vt:lpstr>实践 &gt; 例子组 &gt; undo/redo</vt:lpstr>
      <vt:lpstr>实践 &gt; 例子组 &gt; undo/redo</vt:lpstr>
      <vt:lpstr>实践</vt:lpstr>
      <vt:lpstr>实践 &gt; cache友好</vt:lpstr>
      <vt:lpstr>实践 &gt; cache友好</vt:lpstr>
      <vt:lpstr>实践 &gt; cache友好</vt:lpstr>
      <vt:lpstr>实践 &gt; SIMD指令友好（我是隐藏奖励）</vt:lpstr>
      <vt:lpstr>实践 &gt; 避免不必要的工作（我也是隐藏奖励）</vt:lpstr>
      <vt:lpstr>实践 &gt; 设计（我还是隐藏奖励）</vt:lpstr>
      <vt:lpstr>实践 &gt; 例子</vt:lpstr>
      <vt:lpstr>结语</vt:lpstr>
      <vt:lpstr>完</vt:lpstr>
    </vt:vector>
  </TitlesOfParts>
  <Company>PerfectWorld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Cpp11</dc:title>
  <dc:creator>Liuqing Yang</dc:creator>
  <cp:lastModifiedBy>Liuqing Yang</cp:lastModifiedBy>
  <cp:revision>361</cp:revision>
  <dcterms:created xsi:type="dcterms:W3CDTF">2016-03-30T05:56:13Z</dcterms:created>
  <dcterms:modified xsi:type="dcterms:W3CDTF">2016-04-22T11:50:37Z</dcterms:modified>
</cp:coreProperties>
</file>