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534" r:id="rId2"/>
    <p:sldId id="533" r:id="rId3"/>
    <p:sldId id="536" r:id="rId4"/>
    <p:sldId id="535" r:id="rId5"/>
    <p:sldId id="514" r:id="rId6"/>
    <p:sldId id="538" r:id="rId7"/>
    <p:sldId id="537" r:id="rId8"/>
    <p:sldId id="539" r:id="rId9"/>
    <p:sldId id="540" r:id="rId10"/>
    <p:sldId id="541" r:id="rId11"/>
    <p:sldId id="542" r:id="rId12"/>
    <p:sldId id="543" r:id="rId13"/>
    <p:sldId id="544" r:id="rId14"/>
    <p:sldId id="545" r:id="rId15"/>
    <p:sldId id="548" r:id="rId16"/>
    <p:sldId id="546" r:id="rId17"/>
    <p:sldId id="547" r:id="rId18"/>
    <p:sldId id="549" r:id="rId19"/>
    <p:sldId id="498" r:id="rId20"/>
    <p:sldId id="507" r:id="rId21"/>
    <p:sldId id="508" r:id="rId22"/>
    <p:sldId id="506" r:id="rId23"/>
    <p:sldId id="516" r:id="rId24"/>
    <p:sldId id="518" r:id="rId25"/>
    <p:sldId id="517" r:id="rId26"/>
    <p:sldId id="522" r:id="rId27"/>
    <p:sldId id="510" r:id="rId28"/>
    <p:sldId id="519" r:id="rId29"/>
    <p:sldId id="521" r:id="rId30"/>
    <p:sldId id="520" r:id="rId31"/>
    <p:sldId id="509" r:id="rId32"/>
    <p:sldId id="513" r:id="rId33"/>
    <p:sldId id="528" r:id="rId34"/>
    <p:sldId id="527" r:id="rId35"/>
    <p:sldId id="529" r:id="rId36"/>
    <p:sldId id="526" r:id="rId37"/>
    <p:sldId id="530" r:id="rId38"/>
    <p:sldId id="532" r:id="rId39"/>
    <p:sldId id="551" r:id="rId40"/>
    <p:sldId id="550" r:id="rId41"/>
    <p:sldId id="552" r:id="rId42"/>
    <p:sldId id="553" r:id="rId43"/>
    <p:sldId id="554" r:id="rId44"/>
    <p:sldId id="531" r:id="rId45"/>
    <p:sldId id="555" r:id="rId46"/>
    <p:sldId id="556" r:id="rId47"/>
    <p:sldId id="557" r:id="rId48"/>
    <p:sldId id="558" r:id="rId49"/>
  </p:sldIdLst>
  <p:sldSz cx="12192000" cy="6858000"/>
  <p:notesSz cx="6858000" cy="9144000"/>
  <p:custDataLst>
    <p:tags r:id="rId5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机体全面介绍" id="{51DEABB7-0BCF-4ACB-8ADC-E4B71CC5B2A8}">
          <p14:sldIdLst>
            <p14:sldId id="534"/>
            <p14:sldId id="533"/>
            <p14:sldId id="536"/>
            <p14:sldId id="535"/>
            <p14:sldId id="514"/>
            <p14:sldId id="538"/>
            <p14:sldId id="537"/>
            <p14:sldId id="539"/>
            <p14:sldId id="540"/>
            <p14:sldId id="541"/>
            <p14:sldId id="542"/>
            <p14:sldId id="543"/>
            <p14:sldId id="544"/>
            <p14:sldId id="545"/>
            <p14:sldId id="548"/>
            <p14:sldId id="546"/>
            <p14:sldId id="547"/>
            <p14:sldId id="549"/>
            <p14:sldId id="498"/>
          </p14:sldIdLst>
        </p14:section>
        <p14:section name="大模型简介" id="{1219F677-305A-4AD1-ADB8-6B5229BAE206}">
          <p14:sldIdLst>
            <p14:sldId id="507"/>
            <p14:sldId id="508"/>
            <p14:sldId id="506"/>
            <p14:sldId id="516"/>
            <p14:sldId id="518"/>
            <p14:sldId id="517"/>
            <p14:sldId id="522"/>
            <p14:sldId id="510"/>
            <p14:sldId id="519"/>
            <p14:sldId id="521"/>
            <p14:sldId id="520"/>
            <p14:sldId id="509"/>
          </p14:sldIdLst>
        </p14:section>
        <p14:section name="大模型应用" id="{047984ED-A0E8-483C-A78A-0E65C6F1334A}">
          <p14:sldIdLst>
            <p14:sldId id="513"/>
            <p14:sldId id="528"/>
            <p14:sldId id="527"/>
            <p14:sldId id="529"/>
            <p14:sldId id="526"/>
            <p14:sldId id="530"/>
            <p14:sldId id="532"/>
            <p14:sldId id="551"/>
            <p14:sldId id="550"/>
            <p14:sldId id="552"/>
            <p14:sldId id="553"/>
            <p14:sldId id="554"/>
            <p14:sldId id="531"/>
            <p14:sldId id="555"/>
            <p14:sldId id="556"/>
            <p14:sldId id="557"/>
            <p14:sldId id="5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E6E11F"/>
    <a:srgbClr val="CF3939"/>
    <a:srgbClr val="D18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5" autoAdjust="0"/>
    <p:restoredTop sz="87040" autoAdjust="0"/>
  </p:normalViewPr>
  <p:slideViewPr>
    <p:cSldViewPr snapToGrid="0">
      <p:cViewPr varScale="1">
        <p:scale>
          <a:sx n="80" d="100"/>
          <a:sy n="80" d="100"/>
        </p:scale>
        <p:origin x="5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#1">
  <dgm:title val=""/>
  <dgm:desc val=""/>
  <dgm:catLst>
    <dgm:cat type="accent1" pri="11100"/>
  </dgm:catLst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C2DE46-02AA-4737-AB6E-91FE447F5FE7}" type="doc">
      <dgm:prSet loTypeId="urn:microsoft.com/office/officeart/2005/8/layout/list1#1" loCatId="list" qsTypeId="urn:microsoft.com/office/officeart/2005/8/quickstyle/3d1#1" qsCatId="3D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797A4663-96A2-4063-8ABD-89192B29F7A9}">
      <dgm:prSet phldrT="[文本]"/>
      <dgm:spPr/>
      <dgm:t>
        <a:bodyPr/>
        <a:lstStyle/>
        <a:p>
          <a:r>
            <a:rPr lang="zh-CN" altLang="en-US" dirty="0"/>
            <a:t>一、大语言模型是什么？</a:t>
          </a:r>
        </a:p>
      </dgm:t>
    </dgm:pt>
    <dgm:pt modelId="{086B800B-D6DB-45B8-AA14-E0EA87735C2A}" type="par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FEBCD7B5-5350-48A7-A681-4E1CCAAE9B19}" type="sib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7EB70560-E84F-4600-8EDA-263E05D5F32E}">
      <dgm:prSet phldrT="[文本]"/>
      <dgm:spPr/>
      <dgm:t>
        <a:bodyPr/>
        <a:lstStyle/>
        <a:p>
          <a:r>
            <a:rPr lang="zh-CN" altLang="en-US" dirty="0"/>
            <a:t>二、如何与大语言模型聊天？</a:t>
          </a:r>
        </a:p>
      </dgm:t>
    </dgm:pt>
    <dgm:pt modelId="{59D1B7E7-FED7-473B-B440-EAA33F2637C0}" type="par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AEE909C5-94DD-48E5-8553-C9AC949556F4}" type="sib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0CE8A696-9A2C-4C4D-B09D-24476F315952}">
      <dgm:prSet phldrT="[文本]" custT="1"/>
      <dgm:spPr/>
      <dgm:t>
        <a:bodyPr/>
        <a:lstStyle/>
        <a:p>
          <a:r>
            <a:rPr lang="zh-CN" altLang="en-US" sz="2900" dirty="0"/>
            <a:t>三、主流大语言模型</a:t>
          </a:r>
        </a:p>
      </dgm:t>
    </dgm:pt>
    <dgm:pt modelId="{B4151D7F-6F5C-470E-90EF-3C6EF0FCD5DC}" type="parTrans" cxnId="{EF05EF55-6B80-40DB-BAAD-5686B03E6EDD}">
      <dgm:prSet/>
      <dgm:spPr/>
      <dgm:t>
        <a:bodyPr/>
        <a:lstStyle/>
        <a:p>
          <a:endParaRPr lang="zh-CN" altLang="en-US"/>
        </a:p>
      </dgm:t>
    </dgm:pt>
    <dgm:pt modelId="{A1AB5E15-886E-45BD-9E45-0D5B8B9B74B2}" type="sibTrans" cxnId="{EF05EF55-6B80-40DB-BAAD-5686B03E6EDD}">
      <dgm:prSet/>
      <dgm:spPr/>
      <dgm:t>
        <a:bodyPr/>
        <a:lstStyle/>
        <a:p>
          <a:endParaRPr lang="zh-CN" altLang="en-US"/>
        </a:p>
      </dgm:t>
    </dgm:pt>
    <dgm:pt modelId="{1B69445C-FCCA-4F08-B434-D39670A1E09E}" type="pres">
      <dgm:prSet presAssocID="{ABC2DE46-02AA-4737-AB6E-91FE447F5FE7}" presName="linear" presStyleCnt="0">
        <dgm:presLayoutVars>
          <dgm:dir/>
          <dgm:animLvl val="lvl"/>
          <dgm:resizeHandles val="exact"/>
        </dgm:presLayoutVars>
      </dgm:prSet>
      <dgm:spPr/>
    </dgm:pt>
    <dgm:pt modelId="{F88EAE5D-6843-4A0A-A6B3-4EDD046AF0BD}" type="pres">
      <dgm:prSet presAssocID="{797A4663-96A2-4063-8ABD-89192B29F7A9}" presName="parentLin" presStyleCnt="0"/>
      <dgm:spPr/>
    </dgm:pt>
    <dgm:pt modelId="{1A140897-50D6-40FE-9F26-98E5C7F3814B}" type="pres">
      <dgm:prSet presAssocID="{797A4663-96A2-4063-8ABD-89192B29F7A9}" presName="parentLeftMargin" presStyleLbl="node1" presStyleIdx="0" presStyleCnt="3"/>
      <dgm:spPr/>
    </dgm:pt>
    <dgm:pt modelId="{DDD969E0-2058-4643-8E47-93160C0DD783}" type="pres">
      <dgm:prSet presAssocID="{797A4663-96A2-4063-8ABD-89192B29F7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E35FA9-5957-47D1-B093-F7D4FF100528}" type="pres">
      <dgm:prSet presAssocID="{797A4663-96A2-4063-8ABD-89192B29F7A9}" presName="negativeSpace" presStyleCnt="0"/>
      <dgm:spPr/>
    </dgm:pt>
    <dgm:pt modelId="{2D0CB04D-5CB6-4815-854A-40ACE4626BC0}" type="pres">
      <dgm:prSet presAssocID="{797A4663-96A2-4063-8ABD-89192B29F7A9}" presName="childText" presStyleLbl="conFgAcc1" presStyleIdx="0" presStyleCnt="3">
        <dgm:presLayoutVars>
          <dgm:bulletEnabled val="1"/>
        </dgm:presLayoutVars>
      </dgm:prSet>
      <dgm:spPr/>
    </dgm:pt>
    <dgm:pt modelId="{F452586C-6E1D-4A76-965F-375C2A7CE2A3}" type="pres">
      <dgm:prSet presAssocID="{FEBCD7B5-5350-48A7-A681-4E1CCAAE9B19}" presName="spaceBetweenRectangles" presStyleCnt="0"/>
      <dgm:spPr/>
    </dgm:pt>
    <dgm:pt modelId="{8F5F2D4D-299E-4368-9E2F-EB0D377154A9}" type="pres">
      <dgm:prSet presAssocID="{7EB70560-E84F-4600-8EDA-263E05D5F32E}" presName="parentLin" presStyleCnt="0"/>
      <dgm:spPr/>
    </dgm:pt>
    <dgm:pt modelId="{13D58B28-9F17-4705-9BF3-DE18DE000FE7}" type="pres">
      <dgm:prSet presAssocID="{7EB70560-E84F-4600-8EDA-263E05D5F32E}" presName="parentLeftMargin" presStyleLbl="node1" presStyleIdx="0" presStyleCnt="3"/>
      <dgm:spPr/>
    </dgm:pt>
    <dgm:pt modelId="{8B506BA3-7AFD-42F1-9FDB-09E2D28CD1B3}" type="pres">
      <dgm:prSet presAssocID="{7EB70560-E84F-4600-8EDA-263E05D5F32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5E1930F-C89B-486E-A68F-68D6B2B145A7}" type="pres">
      <dgm:prSet presAssocID="{7EB70560-E84F-4600-8EDA-263E05D5F32E}" presName="negativeSpace" presStyleCnt="0"/>
      <dgm:spPr/>
    </dgm:pt>
    <dgm:pt modelId="{E84E58D1-4F0C-4C14-A211-6757851BEED2}" type="pres">
      <dgm:prSet presAssocID="{7EB70560-E84F-4600-8EDA-263E05D5F32E}" presName="childText" presStyleLbl="conFgAcc1" presStyleIdx="1" presStyleCnt="3">
        <dgm:presLayoutVars>
          <dgm:bulletEnabled val="1"/>
        </dgm:presLayoutVars>
      </dgm:prSet>
      <dgm:spPr/>
    </dgm:pt>
    <dgm:pt modelId="{32B54AE8-FA21-42A0-9A67-30E1382ADE20}" type="pres">
      <dgm:prSet presAssocID="{AEE909C5-94DD-48E5-8553-C9AC949556F4}" presName="spaceBetweenRectangles" presStyleCnt="0"/>
      <dgm:spPr/>
    </dgm:pt>
    <dgm:pt modelId="{9A020F81-4C22-4A7E-848A-57688E28F236}" type="pres">
      <dgm:prSet presAssocID="{0CE8A696-9A2C-4C4D-B09D-24476F315952}" presName="parentLin" presStyleCnt="0"/>
      <dgm:spPr/>
    </dgm:pt>
    <dgm:pt modelId="{7D71F013-EC45-44FA-9F88-0D192739EEA3}" type="pres">
      <dgm:prSet presAssocID="{0CE8A696-9A2C-4C4D-B09D-24476F315952}" presName="parentLeftMargin" presStyleLbl="node1" presStyleIdx="1" presStyleCnt="3"/>
      <dgm:spPr/>
    </dgm:pt>
    <dgm:pt modelId="{9F2DA9FA-1B93-4163-A851-474C9D045232}" type="pres">
      <dgm:prSet presAssocID="{0CE8A696-9A2C-4C4D-B09D-24476F31595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3E7F643-FD65-46DB-89A3-EAFA3E25F51E}" type="pres">
      <dgm:prSet presAssocID="{0CE8A696-9A2C-4C4D-B09D-24476F315952}" presName="negativeSpace" presStyleCnt="0"/>
      <dgm:spPr/>
    </dgm:pt>
    <dgm:pt modelId="{F9A34577-9B52-421D-AEE4-8FFE291E362C}" type="pres">
      <dgm:prSet presAssocID="{0CE8A696-9A2C-4C4D-B09D-24476F315952}" presName="childText" presStyleLbl="conFgAcc1" presStyleIdx="2" presStyleCnt="3" custLinFactNeighborX="216" custLinFactNeighborY="7375">
        <dgm:presLayoutVars>
          <dgm:bulletEnabled val="1"/>
        </dgm:presLayoutVars>
      </dgm:prSet>
      <dgm:spPr/>
    </dgm:pt>
  </dgm:ptLst>
  <dgm:cxnLst>
    <dgm:cxn modelId="{757DF814-FA37-40D0-A582-489F6463035E}" srcId="{ABC2DE46-02AA-4737-AB6E-91FE447F5FE7}" destId="{797A4663-96A2-4063-8ABD-89192B29F7A9}" srcOrd="0" destOrd="0" parTransId="{086B800B-D6DB-45B8-AA14-E0EA87735C2A}" sibTransId="{FEBCD7B5-5350-48A7-A681-4E1CCAAE9B19}"/>
    <dgm:cxn modelId="{64D6A61B-25CB-4910-AB1B-CABC09BB8D41}" type="presOf" srcId="{0CE8A696-9A2C-4C4D-B09D-24476F315952}" destId="{7D71F013-EC45-44FA-9F88-0D192739EEA3}" srcOrd="0" destOrd="0" presId="urn:microsoft.com/office/officeart/2005/8/layout/list1#1"/>
    <dgm:cxn modelId="{EF05EF55-6B80-40DB-BAAD-5686B03E6EDD}" srcId="{ABC2DE46-02AA-4737-AB6E-91FE447F5FE7}" destId="{0CE8A696-9A2C-4C4D-B09D-24476F315952}" srcOrd="2" destOrd="0" parTransId="{B4151D7F-6F5C-470E-90EF-3C6EF0FCD5DC}" sibTransId="{A1AB5E15-886E-45BD-9E45-0D5B8B9B74B2}"/>
    <dgm:cxn modelId="{161DA5AA-1768-49ED-B279-59B9EFAC6FBE}" type="presOf" srcId="{7EB70560-E84F-4600-8EDA-263E05D5F32E}" destId="{8B506BA3-7AFD-42F1-9FDB-09E2D28CD1B3}" srcOrd="1" destOrd="0" presId="urn:microsoft.com/office/officeart/2005/8/layout/list1#1"/>
    <dgm:cxn modelId="{609AFEB7-A9C4-44BD-A0F1-85D7D4C190E7}" srcId="{ABC2DE46-02AA-4737-AB6E-91FE447F5FE7}" destId="{7EB70560-E84F-4600-8EDA-263E05D5F32E}" srcOrd="1" destOrd="0" parTransId="{59D1B7E7-FED7-473B-B440-EAA33F2637C0}" sibTransId="{AEE909C5-94DD-48E5-8553-C9AC949556F4}"/>
    <dgm:cxn modelId="{5E2033C4-0446-40A2-87A1-7299D85F1DDE}" type="presOf" srcId="{797A4663-96A2-4063-8ABD-89192B29F7A9}" destId="{1A140897-50D6-40FE-9F26-98E5C7F3814B}" srcOrd="0" destOrd="0" presId="urn:microsoft.com/office/officeart/2005/8/layout/list1#1"/>
    <dgm:cxn modelId="{73E197C8-902E-4525-A069-199EC03E0DD6}" type="presOf" srcId="{0CE8A696-9A2C-4C4D-B09D-24476F315952}" destId="{9F2DA9FA-1B93-4163-A851-474C9D045232}" srcOrd="1" destOrd="0" presId="urn:microsoft.com/office/officeart/2005/8/layout/list1#1"/>
    <dgm:cxn modelId="{4A549FD5-02EE-4B82-B018-0BCAE1D082D2}" type="presOf" srcId="{7EB70560-E84F-4600-8EDA-263E05D5F32E}" destId="{13D58B28-9F17-4705-9BF3-DE18DE000FE7}" srcOrd="0" destOrd="0" presId="urn:microsoft.com/office/officeart/2005/8/layout/list1#1"/>
    <dgm:cxn modelId="{98B228ED-076A-4703-8E2C-997D74A3E58F}" type="presOf" srcId="{ABC2DE46-02AA-4737-AB6E-91FE447F5FE7}" destId="{1B69445C-FCCA-4F08-B434-D39670A1E09E}" srcOrd="0" destOrd="0" presId="urn:microsoft.com/office/officeart/2005/8/layout/list1#1"/>
    <dgm:cxn modelId="{C9010EF7-C349-4D10-916D-DB0F395B1FAC}" type="presOf" srcId="{797A4663-96A2-4063-8ABD-89192B29F7A9}" destId="{DDD969E0-2058-4643-8E47-93160C0DD783}" srcOrd="1" destOrd="0" presId="urn:microsoft.com/office/officeart/2005/8/layout/list1#1"/>
    <dgm:cxn modelId="{08881C67-244A-4B17-9CC7-07F983143532}" type="presParOf" srcId="{1B69445C-FCCA-4F08-B434-D39670A1E09E}" destId="{F88EAE5D-6843-4A0A-A6B3-4EDD046AF0BD}" srcOrd="0" destOrd="0" presId="urn:microsoft.com/office/officeart/2005/8/layout/list1#1"/>
    <dgm:cxn modelId="{46F081E1-42D4-4D50-90F7-69A4682A6E83}" type="presParOf" srcId="{F88EAE5D-6843-4A0A-A6B3-4EDD046AF0BD}" destId="{1A140897-50D6-40FE-9F26-98E5C7F3814B}" srcOrd="0" destOrd="0" presId="urn:microsoft.com/office/officeart/2005/8/layout/list1#1"/>
    <dgm:cxn modelId="{009D6C3D-9C61-415B-9BF9-999546F53352}" type="presParOf" srcId="{F88EAE5D-6843-4A0A-A6B3-4EDD046AF0BD}" destId="{DDD969E0-2058-4643-8E47-93160C0DD783}" srcOrd="1" destOrd="0" presId="urn:microsoft.com/office/officeart/2005/8/layout/list1#1"/>
    <dgm:cxn modelId="{2A7D3C11-7D4E-4907-8C50-0A0FCE25A0BC}" type="presParOf" srcId="{1B69445C-FCCA-4F08-B434-D39670A1E09E}" destId="{E9E35FA9-5957-47D1-B093-F7D4FF100528}" srcOrd="1" destOrd="0" presId="urn:microsoft.com/office/officeart/2005/8/layout/list1#1"/>
    <dgm:cxn modelId="{41B2F176-0F37-4374-AB74-2CC6526A62D0}" type="presParOf" srcId="{1B69445C-FCCA-4F08-B434-D39670A1E09E}" destId="{2D0CB04D-5CB6-4815-854A-40ACE4626BC0}" srcOrd="2" destOrd="0" presId="urn:microsoft.com/office/officeart/2005/8/layout/list1#1"/>
    <dgm:cxn modelId="{17AD73AB-B1F0-48CA-A5D3-492CA01B302D}" type="presParOf" srcId="{1B69445C-FCCA-4F08-B434-D39670A1E09E}" destId="{F452586C-6E1D-4A76-965F-375C2A7CE2A3}" srcOrd="3" destOrd="0" presId="urn:microsoft.com/office/officeart/2005/8/layout/list1#1"/>
    <dgm:cxn modelId="{0EB7AF84-7741-4675-A855-32DEECC73E50}" type="presParOf" srcId="{1B69445C-FCCA-4F08-B434-D39670A1E09E}" destId="{8F5F2D4D-299E-4368-9E2F-EB0D377154A9}" srcOrd="4" destOrd="0" presId="urn:microsoft.com/office/officeart/2005/8/layout/list1#1"/>
    <dgm:cxn modelId="{C51134F4-5AFE-4F11-AA75-438AD37ECFEF}" type="presParOf" srcId="{8F5F2D4D-299E-4368-9E2F-EB0D377154A9}" destId="{13D58B28-9F17-4705-9BF3-DE18DE000FE7}" srcOrd="0" destOrd="0" presId="urn:microsoft.com/office/officeart/2005/8/layout/list1#1"/>
    <dgm:cxn modelId="{5CDE5796-2A65-45D1-9D75-028B3F78DB84}" type="presParOf" srcId="{8F5F2D4D-299E-4368-9E2F-EB0D377154A9}" destId="{8B506BA3-7AFD-42F1-9FDB-09E2D28CD1B3}" srcOrd="1" destOrd="0" presId="urn:microsoft.com/office/officeart/2005/8/layout/list1#1"/>
    <dgm:cxn modelId="{D9950C2E-531B-477E-B443-3EA9A65D90DF}" type="presParOf" srcId="{1B69445C-FCCA-4F08-B434-D39670A1E09E}" destId="{E5E1930F-C89B-486E-A68F-68D6B2B145A7}" srcOrd="5" destOrd="0" presId="urn:microsoft.com/office/officeart/2005/8/layout/list1#1"/>
    <dgm:cxn modelId="{BBF33A95-AAEA-41CF-B9CB-328B30C0E491}" type="presParOf" srcId="{1B69445C-FCCA-4F08-B434-D39670A1E09E}" destId="{E84E58D1-4F0C-4C14-A211-6757851BEED2}" srcOrd="6" destOrd="0" presId="urn:microsoft.com/office/officeart/2005/8/layout/list1#1"/>
    <dgm:cxn modelId="{B9967311-2518-44FB-9360-8582F5250CAD}" type="presParOf" srcId="{1B69445C-FCCA-4F08-B434-D39670A1E09E}" destId="{32B54AE8-FA21-42A0-9A67-30E1382ADE20}" srcOrd="7" destOrd="0" presId="urn:microsoft.com/office/officeart/2005/8/layout/list1#1"/>
    <dgm:cxn modelId="{33C3C6C0-C032-4DDD-9FA7-F942CD2A7D3D}" type="presParOf" srcId="{1B69445C-FCCA-4F08-B434-D39670A1E09E}" destId="{9A020F81-4C22-4A7E-848A-57688E28F236}" srcOrd="8" destOrd="0" presId="urn:microsoft.com/office/officeart/2005/8/layout/list1#1"/>
    <dgm:cxn modelId="{0A55C248-EDAE-462D-9815-766DA05EBBB1}" type="presParOf" srcId="{9A020F81-4C22-4A7E-848A-57688E28F236}" destId="{7D71F013-EC45-44FA-9F88-0D192739EEA3}" srcOrd="0" destOrd="0" presId="urn:microsoft.com/office/officeart/2005/8/layout/list1#1"/>
    <dgm:cxn modelId="{A48D1321-0D95-4376-965D-8A39471DBABD}" type="presParOf" srcId="{9A020F81-4C22-4A7E-848A-57688E28F236}" destId="{9F2DA9FA-1B93-4163-A851-474C9D045232}" srcOrd="1" destOrd="0" presId="urn:microsoft.com/office/officeart/2005/8/layout/list1#1"/>
    <dgm:cxn modelId="{C903B3BD-A3A8-4610-8E23-8857F1169590}" type="presParOf" srcId="{1B69445C-FCCA-4F08-B434-D39670A1E09E}" destId="{53E7F643-FD65-46DB-89A3-EAFA3E25F51E}" srcOrd="9" destOrd="0" presId="urn:microsoft.com/office/officeart/2005/8/layout/list1#1"/>
    <dgm:cxn modelId="{C3241C07-E240-4EE3-814D-E8C9C1B0DAFD}" type="presParOf" srcId="{1B69445C-FCCA-4F08-B434-D39670A1E09E}" destId="{F9A34577-9B52-421D-AEE4-8FFE291E362C}" srcOrd="10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C2DE46-02AA-4737-AB6E-91FE447F5FE7}" type="doc">
      <dgm:prSet loTypeId="urn:microsoft.com/office/officeart/2005/8/layout/list1#2" loCatId="list" qsTypeId="urn:microsoft.com/office/officeart/2005/8/quickstyle/3d1#2" qsCatId="3D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797A4663-96A2-4063-8ABD-89192B29F7A9}">
      <dgm:prSet phldrT="[文本]"/>
      <dgm:spPr/>
      <dgm:t>
        <a:bodyPr/>
        <a:lstStyle/>
        <a:p>
          <a:r>
            <a:rPr lang="zh-CN" altLang="en-US" dirty="0"/>
            <a:t>一、知识库是什么？</a:t>
          </a:r>
        </a:p>
      </dgm:t>
    </dgm:pt>
    <dgm:pt modelId="{086B800B-D6DB-45B8-AA14-E0EA87735C2A}" type="par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FEBCD7B5-5350-48A7-A681-4E1CCAAE9B19}" type="sib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7EB70560-E84F-4600-8EDA-263E05D5F32E}">
      <dgm:prSet phldrT="[文本]"/>
      <dgm:spPr/>
      <dgm:t>
        <a:bodyPr/>
        <a:lstStyle/>
        <a:p>
          <a:r>
            <a:rPr lang="zh-CN" altLang="en-US" dirty="0"/>
            <a:t>二、知识库问答流程</a:t>
          </a:r>
        </a:p>
      </dgm:t>
    </dgm:pt>
    <dgm:pt modelId="{59D1B7E7-FED7-473B-B440-EAA33F2637C0}" type="par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AEE909C5-94DD-48E5-8553-C9AC949556F4}" type="sib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1B69445C-FCCA-4F08-B434-D39670A1E09E}" type="pres">
      <dgm:prSet presAssocID="{ABC2DE46-02AA-4737-AB6E-91FE447F5FE7}" presName="linear" presStyleCnt="0">
        <dgm:presLayoutVars>
          <dgm:dir/>
          <dgm:animLvl val="lvl"/>
          <dgm:resizeHandles val="exact"/>
        </dgm:presLayoutVars>
      </dgm:prSet>
      <dgm:spPr/>
    </dgm:pt>
    <dgm:pt modelId="{F88EAE5D-6843-4A0A-A6B3-4EDD046AF0BD}" type="pres">
      <dgm:prSet presAssocID="{797A4663-96A2-4063-8ABD-89192B29F7A9}" presName="parentLin" presStyleCnt="0"/>
      <dgm:spPr/>
    </dgm:pt>
    <dgm:pt modelId="{1A140897-50D6-40FE-9F26-98E5C7F3814B}" type="pres">
      <dgm:prSet presAssocID="{797A4663-96A2-4063-8ABD-89192B29F7A9}" presName="parentLeftMargin" presStyleLbl="node1" presStyleIdx="0" presStyleCnt="2"/>
      <dgm:spPr/>
    </dgm:pt>
    <dgm:pt modelId="{DDD969E0-2058-4643-8E47-93160C0DD783}" type="pres">
      <dgm:prSet presAssocID="{797A4663-96A2-4063-8ABD-89192B29F7A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9E35FA9-5957-47D1-B093-F7D4FF100528}" type="pres">
      <dgm:prSet presAssocID="{797A4663-96A2-4063-8ABD-89192B29F7A9}" presName="negativeSpace" presStyleCnt="0"/>
      <dgm:spPr/>
    </dgm:pt>
    <dgm:pt modelId="{2D0CB04D-5CB6-4815-854A-40ACE4626BC0}" type="pres">
      <dgm:prSet presAssocID="{797A4663-96A2-4063-8ABD-89192B29F7A9}" presName="childText" presStyleLbl="conFgAcc1" presStyleIdx="0" presStyleCnt="2">
        <dgm:presLayoutVars>
          <dgm:bulletEnabled val="1"/>
        </dgm:presLayoutVars>
      </dgm:prSet>
      <dgm:spPr/>
    </dgm:pt>
    <dgm:pt modelId="{F452586C-6E1D-4A76-965F-375C2A7CE2A3}" type="pres">
      <dgm:prSet presAssocID="{FEBCD7B5-5350-48A7-A681-4E1CCAAE9B19}" presName="spaceBetweenRectangles" presStyleCnt="0"/>
      <dgm:spPr/>
    </dgm:pt>
    <dgm:pt modelId="{8F5F2D4D-299E-4368-9E2F-EB0D377154A9}" type="pres">
      <dgm:prSet presAssocID="{7EB70560-E84F-4600-8EDA-263E05D5F32E}" presName="parentLin" presStyleCnt="0"/>
      <dgm:spPr/>
    </dgm:pt>
    <dgm:pt modelId="{13D58B28-9F17-4705-9BF3-DE18DE000FE7}" type="pres">
      <dgm:prSet presAssocID="{7EB70560-E84F-4600-8EDA-263E05D5F32E}" presName="parentLeftMargin" presStyleLbl="node1" presStyleIdx="0" presStyleCnt="2"/>
      <dgm:spPr/>
    </dgm:pt>
    <dgm:pt modelId="{8B506BA3-7AFD-42F1-9FDB-09E2D28CD1B3}" type="pres">
      <dgm:prSet presAssocID="{7EB70560-E84F-4600-8EDA-263E05D5F32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5E1930F-C89B-486E-A68F-68D6B2B145A7}" type="pres">
      <dgm:prSet presAssocID="{7EB70560-E84F-4600-8EDA-263E05D5F32E}" presName="negativeSpace" presStyleCnt="0"/>
      <dgm:spPr/>
    </dgm:pt>
    <dgm:pt modelId="{E84E58D1-4F0C-4C14-A211-6757851BEED2}" type="pres">
      <dgm:prSet presAssocID="{7EB70560-E84F-4600-8EDA-263E05D5F32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57DF814-FA37-40D0-A582-489F6463035E}" srcId="{ABC2DE46-02AA-4737-AB6E-91FE447F5FE7}" destId="{797A4663-96A2-4063-8ABD-89192B29F7A9}" srcOrd="0" destOrd="0" parTransId="{086B800B-D6DB-45B8-AA14-E0EA87735C2A}" sibTransId="{FEBCD7B5-5350-48A7-A681-4E1CCAAE9B19}"/>
    <dgm:cxn modelId="{161DA5AA-1768-49ED-B279-59B9EFAC6FBE}" type="presOf" srcId="{7EB70560-E84F-4600-8EDA-263E05D5F32E}" destId="{8B506BA3-7AFD-42F1-9FDB-09E2D28CD1B3}" srcOrd="1" destOrd="0" presId="urn:microsoft.com/office/officeart/2005/8/layout/list1#2"/>
    <dgm:cxn modelId="{609AFEB7-A9C4-44BD-A0F1-85D7D4C190E7}" srcId="{ABC2DE46-02AA-4737-AB6E-91FE447F5FE7}" destId="{7EB70560-E84F-4600-8EDA-263E05D5F32E}" srcOrd="1" destOrd="0" parTransId="{59D1B7E7-FED7-473B-B440-EAA33F2637C0}" sibTransId="{AEE909C5-94DD-48E5-8553-C9AC949556F4}"/>
    <dgm:cxn modelId="{5E2033C4-0446-40A2-87A1-7299D85F1DDE}" type="presOf" srcId="{797A4663-96A2-4063-8ABD-89192B29F7A9}" destId="{1A140897-50D6-40FE-9F26-98E5C7F3814B}" srcOrd="0" destOrd="0" presId="urn:microsoft.com/office/officeart/2005/8/layout/list1#2"/>
    <dgm:cxn modelId="{4A549FD5-02EE-4B82-B018-0BCAE1D082D2}" type="presOf" srcId="{7EB70560-E84F-4600-8EDA-263E05D5F32E}" destId="{13D58B28-9F17-4705-9BF3-DE18DE000FE7}" srcOrd="0" destOrd="0" presId="urn:microsoft.com/office/officeart/2005/8/layout/list1#2"/>
    <dgm:cxn modelId="{98B228ED-076A-4703-8E2C-997D74A3E58F}" type="presOf" srcId="{ABC2DE46-02AA-4737-AB6E-91FE447F5FE7}" destId="{1B69445C-FCCA-4F08-B434-D39670A1E09E}" srcOrd="0" destOrd="0" presId="urn:microsoft.com/office/officeart/2005/8/layout/list1#2"/>
    <dgm:cxn modelId="{C9010EF7-C349-4D10-916D-DB0F395B1FAC}" type="presOf" srcId="{797A4663-96A2-4063-8ABD-89192B29F7A9}" destId="{DDD969E0-2058-4643-8E47-93160C0DD783}" srcOrd="1" destOrd="0" presId="urn:microsoft.com/office/officeart/2005/8/layout/list1#2"/>
    <dgm:cxn modelId="{08881C67-244A-4B17-9CC7-07F983143532}" type="presParOf" srcId="{1B69445C-FCCA-4F08-B434-D39670A1E09E}" destId="{F88EAE5D-6843-4A0A-A6B3-4EDD046AF0BD}" srcOrd="0" destOrd="0" presId="urn:microsoft.com/office/officeart/2005/8/layout/list1#2"/>
    <dgm:cxn modelId="{46F081E1-42D4-4D50-90F7-69A4682A6E83}" type="presParOf" srcId="{F88EAE5D-6843-4A0A-A6B3-4EDD046AF0BD}" destId="{1A140897-50D6-40FE-9F26-98E5C7F3814B}" srcOrd="0" destOrd="0" presId="urn:microsoft.com/office/officeart/2005/8/layout/list1#2"/>
    <dgm:cxn modelId="{009D6C3D-9C61-415B-9BF9-999546F53352}" type="presParOf" srcId="{F88EAE5D-6843-4A0A-A6B3-4EDD046AF0BD}" destId="{DDD969E0-2058-4643-8E47-93160C0DD783}" srcOrd="1" destOrd="0" presId="urn:microsoft.com/office/officeart/2005/8/layout/list1#2"/>
    <dgm:cxn modelId="{2A7D3C11-7D4E-4907-8C50-0A0FCE25A0BC}" type="presParOf" srcId="{1B69445C-FCCA-4F08-B434-D39670A1E09E}" destId="{E9E35FA9-5957-47D1-B093-F7D4FF100528}" srcOrd="1" destOrd="0" presId="urn:microsoft.com/office/officeart/2005/8/layout/list1#2"/>
    <dgm:cxn modelId="{41B2F176-0F37-4374-AB74-2CC6526A62D0}" type="presParOf" srcId="{1B69445C-FCCA-4F08-B434-D39670A1E09E}" destId="{2D0CB04D-5CB6-4815-854A-40ACE4626BC0}" srcOrd="2" destOrd="0" presId="urn:microsoft.com/office/officeart/2005/8/layout/list1#2"/>
    <dgm:cxn modelId="{17AD73AB-B1F0-48CA-A5D3-492CA01B302D}" type="presParOf" srcId="{1B69445C-FCCA-4F08-B434-D39670A1E09E}" destId="{F452586C-6E1D-4A76-965F-375C2A7CE2A3}" srcOrd="3" destOrd="0" presId="urn:microsoft.com/office/officeart/2005/8/layout/list1#2"/>
    <dgm:cxn modelId="{0EB7AF84-7741-4675-A855-32DEECC73E50}" type="presParOf" srcId="{1B69445C-FCCA-4F08-B434-D39670A1E09E}" destId="{8F5F2D4D-299E-4368-9E2F-EB0D377154A9}" srcOrd="4" destOrd="0" presId="urn:microsoft.com/office/officeart/2005/8/layout/list1#2"/>
    <dgm:cxn modelId="{C51134F4-5AFE-4F11-AA75-438AD37ECFEF}" type="presParOf" srcId="{8F5F2D4D-299E-4368-9E2F-EB0D377154A9}" destId="{13D58B28-9F17-4705-9BF3-DE18DE000FE7}" srcOrd="0" destOrd="0" presId="urn:microsoft.com/office/officeart/2005/8/layout/list1#2"/>
    <dgm:cxn modelId="{5CDE5796-2A65-45D1-9D75-028B3F78DB84}" type="presParOf" srcId="{8F5F2D4D-299E-4368-9E2F-EB0D377154A9}" destId="{8B506BA3-7AFD-42F1-9FDB-09E2D28CD1B3}" srcOrd="1" destOrd="0" presId="urn:microsoft.com/office/officeart/2005/8/layout/list1#2"/>
    <dgm:cxn modelId="{D9950C2E-531B-477E-B443-3EA9A65D90DF}" type="presParOf" srcId="{1B69445C-FCCA-4F08-B434-D39670A1E09E}" destId="{E5E1930F-C89B-486E-A68F-68D6B2B145A7}" srcOrd="5" destOrd="0" presId="urn:microsoft.com/office/officeart/2005/8/layout/list1#2"/>
    <dgm:cxn modelId="{BBF33A95-AAEA-41CF-B9CB-328B30C0E491}" type="presParOf" srcId="{1B69445C-FCCA-4F08-B434-D39670A1E09E}" destId="{E84E58D1-4F0C-4C14-A211-6757851BEED2}" srcOrd="6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C2DE46-02AA-4737-AB6E-91FE447F5FE7}" type="doc">
      <dgm:prSet loTypeId="urn:microsoft.com/office/officeart/2005/8/layout/list1#3" loCatId="list" qsTypeId="urn:microsoft.com/office/officeart/2005/8/quickstyle/3d1#3" qsCatId="3D" csTypeId="urn:microsoft.com/office/officeart/2005/8/colors/accent1_2#3" csCatId="accent1" phldr="1"/>
      <dgm:spPr/>
      <dgm:t>
        <a:bodyPr/>
        <a:lstStyle/>
        <a:p>
          <a:endParaRPr lang="zh-CN" altLang="en-US"/>
        </a:p>
      </dgm:t>
    </dgm:pt>
    <dgm:pt modelId="{797A4663-96A2-4063-8ABD-89192B29F7A9}">
      <dgm:prSet phldrT="[文本]"/>
      <dgm:spPr/>
      <dgm:t>
        <a:bodyPr/>
        <a:lstStyle/>
        <a:p>
          <a:r>
            <a:rPr lang="zh-CN" altLang="en-US" dirty="0"/>
            <a:t>一、智能体的定义</a:t>
          </a:r>
        </a:p>
      </dgm:t>
    </dgm:pt>
    <dgm:pt modelId="{086B800B-D6DB-45B8-AA14-E0EA87735C2A}" type="par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FEBCD7B5-5350-48A7-A681-4E1CCAAE9B19}" type="sib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7EB70560-E84F-4600-8EDA-263E05D5F32E}">
      <dgm:prSet phldrT="[文本]"/>
      <dgm:spPr/>
      <dgm:t>
        <a:bodyPr/>
        <a:lstStyle/>
        <a:p>
          <a:r>
            <a:rPr lang="zh-CN" altLang="en-US" dirty="0"/>
            <a:t>二、如何与现实交互？</a:t>
          </a:r>
        </a:p>
      </dgm:t>
    </dgm:pt>
    <dgm:pt modelId="{59D1B7E7-FED7-473B-B440-EAA33F2637C0}" type="par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AEE909C5-94DD-48E5-8553-C9AC949556F4}" type="sib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34DA137C-27B2-4A70-8F7C-650A9F58E1A0}">
      <dgm:prSet phldrT="[文本]"/>
      <dgm:spPr/>
      <dgm:t>
        <a:bodyPr/>
        <a:lstStyle/>
        <a:p>
          <a:r>
            <a:rPr lang="zh-CN" altLang="en-US" dirty="0"/>
            <a:t>三、如何完成复杂任务？</a:t>
          </a:r>
        </a:p>
      </dgm:t>
    </dgm:pt>
    <dgm:pt modelId="{961E3D25-A3A9-41CA-B497-D628ACC32563}" type="parTrans" cxnId="{9495CF28-CE8B-4509-81F3-B4C6DC9ECEC6}">
      <dgm:prSet/>
      <dgm:spPr/>
      <dgm:t>
        <a:bodyPr/>
        <a:lstStyle/>
        <a:p>
          <a:endParaRPr lang="zh-CN" altLang="en-US"/>
        </a:p>
      </dgm:t>
    </dgm:pt>
    <dgm:pt modelId="{7820793F-69FD-4452-84FA-D684C134962D}" type="sibTrans" cxnId="{9495CF28-CE8B-4509-81F3-B4C6DC9ECEC6}">
      <dgm:prSet/>
      <dgm:spPr/>
      <dgm:t>
        <a:bodyPr/>
        <a:lstStyle/>
        <a:p>
          <a:endParaRPr lang="zh-CN" altLang="en-US"/>
        </a:p>
      </dgm:t>
    </dgm:pt>
    <dgm:pt modelId="{1B69445C-FCCA-4F08-B434-D39670A1E09E}" type="pres">
      <dgm:prSet presAssocID="{ABC2DE46-02AA-4737-AB6E-91FE447F5FE7}" presName="linear" presStyleCnt="0">
        <dgm:presLayoutVars>
          <dgm:dir/>
          <dgm:animLvl val="lvl"/>
          <dgm:resizeHandles val="exact"/>
        </dgm:presLayoutVars>
      </dgm:prSet>
      <dgm:spPr/>
    </dgm:pt>
    <dgm:pt modelId="{F88EAE5D-6843-4A0A-A6B3-4EDD046AF0BD}" type="pres">
      <dgm:prSet presAssocID="{797A4663-96A2-4063-8ABD-89192B29F7A9}" presName="parentLin" presStyleCnt="0"/>
      <dgm:spPr/>
    </dgm:pt>
    <dgm:pt modelId="{1A140897-50D6-40FE-9F26-98E5C7F3814B}" type="pres">
      <dgm:prSet presAssocID="{797A4663-96A2-4063-8ABD-89192B29F7A9}" presName="parentLeftMargin" presStyleLbl="node1" presStyleIdx="0" presStyleCnt="3"/>
      <dgm:spPr/>
    </dgm:pt>
    <dgm:pt modelId="{DDD969E0-2058-4643-8E47-93160C0DD783}" type="pres">
      <dgm:prSet presAssocID="{797A4663-96A2-4063-8ABD-89192B29F7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E35FA9-5957-47D1-B093-F7D4FF100528}" type="pres">
      <dgm:prSet presAssocID="{797A4663-96A2-4063-8ABD-89192B29F7A9}" presName="negativeSpace" presStyleCnt="0"/>
      <dgm:spPr/>
    </dgm:pt>
    <dgm:pt modelId="{2D0CB04D-5CB6-4815-854A-40ACE4626BC0}" type="pres">
      <dgm:prSet presAssocID="{797A4663-96A2-4063-8ABD-89192B29F7A9}" presName="childText" presStyleLbl="conFgAcc1" presStyleIdx="0" presStyleCnt="3">
        <dgm:presLayoutVars>
          <dgm:bulletEnabled val="1"/>
        </dgm:presLayoutVars>
      </dgm:prSet>
      <dgm:spPr/>
    </dgm:pt>
    <dgm:pt modelId="{F452586C-6E1D-4A76-965F-375C2A7CE2A3}" type="pres">
      <dgm:prSet presAssocID="{FEBCD7B5-5350-48A7-A681-4E1CCAAE9B19}" presName="spaceBetweenRectangles" presStyleCnt="0"/>
      <dgm:spPr/>
    </dgm:pt>
    <dgm:pt modelId="{8F5F2D4D-299E-4368-9E2F-EB0D377154A9}" type="pres">
      <dgm:prSet presAssocID="{7EB70560-E84F-4600-8EDA-263E05D5F32E}" presName="parentLin" presStyleCnt="0"/>
      <dgm:spPr/>
    </dgm:pt>
    <dgm:pt modelId="{13D58B28-9F17-4705-9BF3-DE18DE000FE7}" type="pres">
      <dgm:prSet presAssocID="{7EB70560-E84F-4600-8EDA-263E05D5F32E}" presName="parentLeftMargin" presStyleLbl="node1" presStyleIdx="0" presStyleCnt="3"/>
      <dgm:spPr/>
    </dgm:pt>
    <dgm:pt modelId="{8B506BA3-7AFD-42F1-9FDB-09E2D28CD1B3}" type="pres">
      <dgm:prSet presAssocID="{7EB70560-E84F-4600-8EDA-263E05D5F32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5E1930F-C89B-486E-A68F-68D6B2B145A7}" type="pres">
      <dgm:prSet presAssocID="{7EB70560-E84F-4600-8EDA-263E05D5F32E}" presName="negativeSpace" presStyleCnt="0"/>
      <dgm:spPr/>
    </dgm:pt>
    <dgm:pt modelId="{E84E58D1-4F0C-4C14-A211-6757851BEED2}" type="pres">
      <dgm:prSet presAssocID="{7EB70560-E84F-4600-8EDA-263E05D5F32E}" presName="childText" presStyleLbl="conFgAcc1" presStyleIdx="1" presStyleCnt="3">
        <dgm:presLayoutVars>
          <dgm:bulletEnabled val="1"/>
        </dgm:presLayoutVars>
      </dgm:prSet>
      <dgm:spPr/>
    </dgm:pt>
    <dgm:pt modelId="{B5800A3A-16C1-4674-9FD6-F5D89E0FD523}" type="pres">
      <dgm:prSet presAssocID="{AEE909C5-94DD-48E5-8553-C9AC949556F4}" presName="spaceBetweenRectangles" presStyleCnt="0"/>
      <dgm:spPr/>
    </dgm:pt>
    <dgm:pt modelId="{21C3668E-6BA8-4926-B42D-C73D34F34E43}" type="pres">
      <dgm:prSet presAssocID="{34DA137C-27B2-4A70-8F7C-650A9F58E1A0}" presName="parentLin" presStyleCnt="0"/>
      <dgm:spPr/>
    </dgm:pt>
    <dgm:pt modelId="{884A413B-24D2-4E1A-9ABE-318356860437}" type="pres">
      <dgm:prSet presAssocID="{34DA137C-27B2-4A70-8F7C-650A9F58E1A0}" presName="parentLeftMargin" presStyleLbl="node1" presStyleIdx="1" presStyleCnt="3"/>
      <dgm:spPr/>
    </dgm:pt>
    <dgm:pt modelId="{1F558355-42AC-4422-84BF-F1D42B9D39AE}" type="pres">
      <dgm:prSet presAssocID="{34DA137C-27B2-4A70-8F7C-650A9F58E1A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546BDA8-01F8-434A-93C3-F7911BC3321B}" type="pres">
      <dgm:prSet presAssocID="{34DA137C-27B2-4A70-8F7C-650A9F58E1A0}" presName="negativeSpace" presStyleCnt="0"/>
      <dgm:spPr/>
    </dgm:pt>
    <dgm:pt modelId="{9588E1C3-02F9-4B12-9F69-6E6853F65AF8}" type="pres">
      <dgm:prSet presAssocID="{34DA137C-27B2-4A70-8F7C-650A9F58E1A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57DF814-FA37-40D0-A582-489F6463035E}" srcId="{ABC2DE46-02AA-4737-AB6E-91FE447F5FE7}" destId="{797A4663-96A2-4063-8ABD-89192B29F7A9}" srcOrd="0" destOrd="0" parTransId="{086B800B-D6DB-45B8-AA14-E0EA87735C2A}" sibTransId="{FEBCD7B5-5350-48A7-A681-4E1CCAAE9B19}"/>
    <dgm:cxn modelId="{9495CF28-CE8B-4509-81F3-B4C6DC9ECEC6}" srcId="{ABC2DE46-02AA-4737-AB6E-91FE447F5FE7}" destId="{34DA137C-27B2-4A70-8F7C-650A9F58E1A0}" srcOrd="2" destOrd="0" parTransId="{961E3D25-A3A9-41CA-B497-D628ACC32563}" sibTransId="{7820793F-69FD-4452-84FA-D684C134962D}"/>
    <dgm:cxn modelId="{E2E6375A-2AAC-4AA7-908A-4A73BC6C592F}" type="presOf" srcId="{34DA137C-27B2-4A70-8F7C-650A9F58E1A0}" destId="{884A413B-24D2-4E1A-9ABE-318356860437}" srcOrd="0" destOrd="0" presId="urn:microsoft.com/office/officeart/2005/8/layout/list1#3"/>
    <dgm:cxn modelId="{161DA5AA-1768-49ED-B279-59B9EFAC6FBE}" type="presOf" srcId="{7EB70560-E84F-4600-8EDA-263E05D5F32E}" destId="{8B506BA3-7AFD-42F1-9FDB-09E2D28CD1B3}" srcOrd="1" destOrd="0" presId="urn:microsoft.com/office/officeart/2005/8/layout/list1#3"/>
    <dgm:cxn modelId="{609AFEB7-A9C4-44BD-A0F1-85D7D4C190E7}" srcId="{ABC2DE46-02AA-4737-AB6E-91FE447F5FE7}" destId="{7EB70560-E84F-4600-8EDA-263E05D5F32E}" srcOrd="1" destOrd="0" parTransId="{59D1B7E7-FED7-473B-B440-EAA33F2637C0}" sibTransId="{AEE909C5-94DD-48E5-8553-C9AC949556F4}"/>
    <dgm:cxn modelId="{5E2033C4-0446-40A2-87A1-7299D85F1DDE}" type="presOf" srcId="{797A4663-96A2-4063-8ABD-89192B29F7A9}" destId="{1A140897-50D6-40FE-9F26-98E5C7F3814B}" srcOrd="0" destOrd="0" presId="urn:microsoft.com/office/officeart/2005/8/layout/list1#3"/>
    <dgm:cxn modelId="{4A549FD5-02EE-4B82-B018-0BCAE1D082D2}" type="presOf" srcId="{7EB70560-E84F-4600-8EDA-263E05D5F32E}" destId="{13D58B28-9F17-4705-9BF3-DE18DE000FE7}" srcOrd="0" destOrd="0" presId="urn:microsoft.com/office/officeart/2005/8/layout/list1#3"/>
    <dgm:cxn modelId="{98B228ED-076A-4703-8E2C-997D74A3E58F}" type="presOf" srcId="{ABC2DE46-02AA-4737-AB6E-91FE447F5FE7}" destId="{1B69445C-FCCA-4F08-B434-D39670A1E09E}" srcOrd="0" destOrd="0" presId="urn:microsoft.com/office/officeart/2005/8/layout/list1#3"/>
    <dgm:cxn modelId="{2C4125F4-0048-4FA9-ABF2-D116D358A86D}" type="presOf" srcId="{34DA137C-27B2-4A70-8F7C-650A9F58E1A0}" destId="{1F558355-42AC-4422-84BF-F1D42B9D39AE}" srcOrd="1" destOrd="0" presId="urn:microsoft.com/office/officeart/2005/8/layout/list1#3"/>
    <dgm:cxn modelId="{C9010EF7-C349-4D10-916D-DB0F395B1FAC}" type="presOf" srcId="{797A4663-96A2-4063-8ABD-89192B29F7A9}" destId="{DDD969E0-2058-4643-8E47-93160C0DD783}" srcOrd="1" destOrd="0" presId="urn:microsoft.com/office/officeart/2005/8/layout/list1#3"/>
    <dgm:cxn modelId="{08881C67-244A-4B17-9CC7-07F983143532}" type="presParOf" srcId="{1B69445C-FCCA-4F08-B434-D39670A1E09E}" destId="{F88EAE5D-6843-4A0A-A6B3-4EDD046AF0BD}" srcOrd="0" destOrd="0" presId="urn:microsoft.com/office/officeart/2005/8/layout/list1#3"/>
    <dgm:cxn modelId="{46F081E1-42D4-4D50-90F7-69A4682A6E83}" type="presParOf" srcId="{F88EAE5D-6843-4A0A-A6B3-4EDD046AF0BD}" destId="{1A140897-50D6-40FE-9F26-98E5C7F3814B}" srcOrd="0" destOrd="0" presId="urn:microsoft.com/office/officeart/2005/8/layout/list1#3"/>
    <dgm:cxn modelId="{009D6C3D-9C61-415B-9BF9-999546F53352}" type="presParOf" srcId="{F88EAE5D-6843-4A0A-A6B3-4EDD046AF0BD}" destId="{DDD969E0-2058-4643-8E47-93160C0DD783}" srcOrd="1" destOrd="0" presId="urn:microsoft.com/office/officeart/2005/8/layout/list1#3"/>
    <dgm:cxn modelId="{2A7D3C11-7D4E-4907-8C50-0A0FCE25A0BC}" type="presParOf" srcId="{1B69445C-FCCA-4F08-B434-D39670A1E09E}" destId="{E9E35FA9-5957-47D1-B093-F7D4FF100528}" srcOrd="1" destOrd="0" presId="urn:microsoft.com/office/officeart/2005/8/layout/list1#3"/>
    <dgm:cxn modelId="{41B2F176-0F37-4374-AB74-2CC6526A62D0}" type="presParOf" srcId="{1B69445C-FCCA-4F08-B434-D39670A1E09E}" destId="{2D0CB04D-5CB6-4815-854A-40ACE4626BC0}" srcOrd="2" destOrd="0" presId="urn:microsoft.com/office/officeart/2005/8/layout/list1#3"/>
    <dgm:cxn modelId="{17AD73AB-B1F0-48CA-A5D3-492CA01B302D}" type="presParOf" srcId="{1B69445C-FCCA-4F08-B434-D39670A1E09E}" destId="{F452586C-6E1D-4A76-965F-375C2A7CE2A3}" srcOrd="3" destOrd="0" presId="urn:microsoft.com/office/officeart/2005/8/layout/list1#3"/>
    <dgm:cxn modelId="{0EB7AF84-7741-4675-A855-32DEECC73E50}" type="presParOf" srcId="{1B69445C-FCCA-4F08-B434-D39670A1E09E}" destId="{8F5F2D4D-299E-4368-9E2F-EB0D377154A9}" srcOrd="4" destOrd="0" presId="urn:microsoft.com/office/officeart/2005/8/layout/list1#3"/>
    <dgm:cxn modelId="{C51134F4-5AFE-4F11-AA75-438AD37ECFEF}" type="presParOf" srcId="{8F5F2D4D-299E-4368-9E2F-EB0D377154A9}" destId="{13D58B28-9F17-4705-9BF3-DE18DE000FE7}" srcOrd="0" destOrd="0" presId="urn:microsoft.com/office/officeart/2005/8/layout/list1#3"/>
    <dgm:cxn modelId="{5CDE5796-2A65-45D1-9D75-028B3F78DB84}" type="presParOf" srcId="{8F5F2D4D-299E-4368-9E2F-EB0D377154A9}" destId="{8B506BA3-7AFD-42F1-9FDB-09E2D28CD1B3}" srcOrd="1" destOrd="0" presId="urn:microsoft.com/office/officeart/2005/8/layout/list1#3"/>
    <dgm:cxn modelId="{D9950C2E-531B-477E-B443-3EA9A65D90DF}" type="presParOf" srcId="{1B69445C-FCCA-4F08-B434-D39670A1E09E}" destId="{E5E1930F-C89B-486E-A68F-68D6B2B145A7}" srcOrd="5" destOrd="0" presId="urn:microsoft.com/office/officeart/2005/8/layout/list1#3"/>
    <dgm:cxn modelId="{BBF33A95-AAEA-41CF-B9CB-328B30C0E491}" type="presParOf" srcId="{1B69445C-FCCA-4F08-B434-D39670A1E09E}" destId="{E84E58D1-4F0C-4C14-A211-6757851BEED2}" srcOrd="6" destOrd="0" presId="urn:microsoft.com/office/officeart/2005/8/layout/list1#3"/>
    <dgm:cxn modelId="{C187A6F9-79FD-4AAE-8DDE-878B7D64DF96}" type="presParOf" srcId="{1B69445C-FCCA-4F08-B434-D39670A1E09E}" destId="{B5800A3A-16C1-4674-9FD6-F5D89E0FD523}" srcOrd="7" destOrd="0" presId="urn:microsoft.com/office/officeart/2005/8/layout/list1#3"/>
    <dgm:cxn modelId="{6F7DA596-0605-4F93-97B8-AA877D1519E7}" type="presParOf" srcId="{1B69445C-FCCA-4F08-B434-D39670A1E09E}" destId="{21C3668E-6BA8-4926-B42D-C73D34F34E43}" srcOrd="8" destOrd="0" presId="urn:microsoft.com/office/officeart/2005/8/layout/list1#3"/>
    <dgm:cxn modelId="{05D73F3A-9105-4E15-A985-59F6D0EBE598}" type="presParOf" srcId="{21C3668E-6BA8-4926-B42D-C73D34F34E43}" destId="{884A413B-24D2-4E1A-9ABE-318356860437}" srcOrd="0" destOrd="0" presId="urn:microsoft.com/office/officeart/2005/8/layout/list1#3"/>
    <dgm:cxn modelId="{AB2F454B-64AB-4515-BB16-659B1B734B96}" type="presParOf" srcId="{21C3668E-6BA8-4926-B42D-C73D34F34E43}" destId="{1F558355-42AC-4422-84BF-F1D42B9D39AE}" srcOrd="1" destOrd="0" presId="urn:microsoft.com/office/officeart/2005/8/layout/list1#3"/>
    <dgm:cxn modelId="{BCF26131-3773-4AC6-9D3D-39606C2BE5B0}" type="presParOf" srcId="{1B69445C-FCCA-4F08-B434-D39670A1E09E}" destId="{5546BDA8-01F8-434A-93C3-F7911BC3321B}" srcOrd="9" destOrd="0" presId="urn:microsoft.com/office/officeart/2005/8/layout/list1#3"/>
    <dgm:cxn modelId="{84ECB127-06B7-40AD-A5A4-5A62A88B93FA}" type="presParOf" srcId="{1B69445C-FCCA-4F08-B434-D39670A1E09E}" destId="{9588E1C3-02F9-4B12-9F69-6E6853F65AF8}" srcOrd="10" destOrd="0" presId="urn:microsoft.com/office/officeart/2005/8/layout/list1#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D9A9CA-AA04-4164-A129-2BFF049F6365}" type="doc">
      <dgm:prSet loTypeId="urn:microsoft.com/office/officeart/2005/8/layout/cycle2" loCatId="cycle" qsTypeId="urn:microsoft.com/office/officeart/2005/8/quickstyle/3d3#1" qsCatId="3D" csTypeId="urn:microsoft.com/office/officeart/2005/8/colors/accent1_1#1" csCatId="accent1" phldr="1"/>
      <dgm:spPr/>
      <dgm:t>
        <a:bodyPr/>
        <a:lstStyle/>
        <a:p>
          <a:endParaRPr lang="zh-CN" altLang="en-US"/>
        </a:p>
      </dgm:t>
    </dgm:pt>
    <dgm:pt modelId="{01192B86-793E-4153-A3DC-8294406EAF7C}">
      <dgm:prSet phldrT="[文本]"/>
      <dgm:spPr/>
      <dgm:t>
        <a:bodyPr/>
        <a:lstStyle/>
        <a:p>
          <a:r>
            <a:rPr lang="zh-CN" altLang="en-US" dirty="0"/>
            <a:t>思考</a:t>
          </a:r>
        </a:p>
      </dgm:t>
    </dgm:pt>
    <dgm:pt modelId="{28D51E35-1290-4856-9D0C-187B059F83F8}" type="parTrans" cxnId="{2C7A82FE-FEE6-4C96-B1A6-CA12352ACA6C}">
      <dgm:prSet/>
      <dgm:spPr/>
      <dgm:t>
        <a:bodyPr/>
        <a:lstStyle/>
        <a:p>
          <a:endParaRPr lang="zh-CN" altLang="en-US"/>
        </a:p>
      </dgm:t>
    </dgm:pt>
    <dgm:pt modelId="{BA8B9CA5-6FA4-49D2-88D0-C1D098DF4511}" type="sibTrans" cxnId="{2C7A82FE-FEE6-4C96-B1A6-CA12352ACA6C}">
      <dgm:prSet/>
      <dgm:spPr/>
      <dgm:t>
        <a:bodyPr/>
        <a:lstStyle/>
        <a:p>
          <a:endParaRPr lang="zh-CN" altLang="en-US"/>
        </a:p>
      </dgm:t>
    </dgm:pt>
    <dgm:pt modelId="{C259547E-6D57-47F2-AAFA-3F5E924F73A9}">
      <dgm:prSet phldrT="[文本]"/>
      <dgm:spPr/>
      <dgm:t>
        <a:bodyPr/>
        <a:lstStyle/>
        <a:p>
          <a:r>
            <a:rPr lang="zh-CN" altLang="en-US" dirty="0"/>
            <a:t>行动</a:t>
          </a:r>
        </a:p>
      </dgm:t>
    </dgm:pt>
    <dgm:pt modelId="{CC885AE0-090C-4E1F-B811-88DA6B072397}" type="parTrans" cxnId="{14CC6AAB-AC31-47E3-8B4E-3C52B7130147}">
      <dgm:prSet/>
      <dgm:spPr/>
      <dgm:t>
        <a:bodyPr/>
        <a:lstStyle/>
        <a:p>
          <a:endParaRPr lang="zh-CN" altLang="en-US"/>
        </a:p>
      </dgm:t>
    </dgm:pt>
    <dgm:pt modelId="{9EF1DE20-5DA5-44C9-88A7-27E312B20B95}" type="sibTrans" cxnId="{14CC6AAB-AC31-47E3-8B4E-3C52B7130147}">
      <dgm:prSet/>
      <dgm:spPr/>
      <dgm:t>
        <a:bodyPr/>
        <a:lstStyle/>
        <a:p>
          <a:endParaRPr lang="zh-CN" altLang="en-US"/>
        </a:p>
      </dgm:t>
    </dgm:pt>
    <dgm:pt modelId="{AEE4B009-113B-4D9F-AABD-F0D31B4F8CF6}">
      <dgm:prSet phldrT="[文本]"/>
      <dgm:spPr/>
      <dgm:t>
        <a:bodyPr/>
        <a:lstStyle/>
        <a:p>
          <a:r>
            <a:rPr lang="zh-CN" altLang="en-US" dirty="0"/>
            <a:t>观察</a:t>
          </a:r>
        </a:p>
      </dgm:t>
    </dgm:pt>
    <dgm:pt modelId="{9D3B4FC9-17AE-4D66-AABA-8DDE1C6F6775}" type="parTrans" cxnId="{76EFA206-B664-4622-97B1-D644BAC8F35F}">
      <dgm:prSet/>
      <dgm:spPr/>
      <dgm:t>
        <a:bodyPr/>
        <a:lstStyle/>
        <a:p>
          <a:endParaRPr lang="zh-CN" altLang="en-US"/>
        </a:p>
      </dgm:t>
    </dgm:pt>
    <dgm:pt modelId="{D99A7830-4EBF-4C09-85FD-EA5550FFF673}" type="sibTrans" cxnId="{76EFA206-B664-4622-97B1-D644BAC8F35F}">
      <dgm:prSet/>
      <dgm:spPr/>
      <dgm:t>
        <a:bodyPr/>
        <a:lstStyle/>
        <a:p>
          <a:endParaRPr lang="zh-CN" altLang="en-US"/>
        </a:p>
      </dgm:t>
    </dgm:pt>
    <dgm:pt modelId="{957E918A-A3B3-4A6D-8302-1F2BA6A0A11F}" type="pres">
      <dgm:prSet presAssocID="{36D9A9CA-AA04-4164-A129-2BFF049F6365}" presName="cycle" presStyleCnt="0">
        <dgm:presLayoutVars>
          <dgm:dir/>
          <dgm:resizeHandles val="exact"/>
        </dgm:presLayoutVars>
      </dgm:prSet>
      <dgm:spPr/>
    </dgm:pt>
    <dgm:pt modelId="{7D83FEF3-E1AA-4D58-9BDC-96CD3166FF6D}" type="pres">
      <dgm:prSet presAssocID="{01192B86-793E-4153-A3DC-8294406EAF7C}" presName="node" presStyleLbl="node1" presStyleIdx="0" presStyleCnt="3">
        <dgm:presLayoutVars>
          <dgm:bulletEnabled val="1"/>
        </dgm:presLayoutVars>
      </dgm:prSet>
      <dgm:spPr/>
    </dgm:pt>
    <dgm:pt modelId="{3204269D-5CF1-4117-8D82-C47829859922}" type="pres">
      <dgm:prSet presAssocID="{BA8B9CA5-6FA4-49D2-88D0-C1D098DF4511}" presName="sibTrans" presStyleLbl="sibTrans2D1" presStyleIdx="0" presStyleCnt="3"/>
      <dgm:spPr/>
    </dgm:pt>
    <dgm:pt modelId="{E4A50F99-398C-46FE-A96A-61F9A896286F}" type="pres">
      <dgm:prSet presAssocID="{BA8B9CA5-6FA4-49D2-88D0-C1D098DF4511}" presName="connectorText" presStyleLbl="sibTrans2D1" presStyleIdx="0" presStyleCnt="3"/>
      <dgm:spPr/>
    </dgm:pt>
    <dgm:pt modelId="{A6B519CE-CFF7-4F7C-8B0A-23A21872B28E}" type="pres">
      <dgm:prSet presAssocID="{C259547E-6D57-47F2-AAFA-3F5E924F73A9}" presName="node" presStyleLbl="node1" presStyleIdx="1" presStyleCnt="3">
        <dgm:presLayoutVars>
          <dgm:bulletEnabled val="1"/>
        </dgm:presLayoutVars>
      </dgm:prSet>
      <dgm:spPr/>
    </dgm:pt>
    <dgm:pt modelId="{6A59FBF0-3AD2-4BB9-885C-19F01F04275C}" type="pres">
      <dgm:prSet presAssocID="{9EF1DE20-5DA5-44C9-88A7-27E312B20B95}" presName="sibTrans" presStyleLbl="sibTrans2D1" presStyleIdx="1" presStyleCnt="3"/>
      <dgm:spPr/>
    </dgm:pt>
    <dgm:pt modelId="{0C8D1D33-10EA-405E-9D57-FA1CC0B4EC83}" type="pres">
      <dgm:prSet presAssocID="{9EF1DE20-5DA5-44C9-88A7-27E312B20B95}" presName="connectorText" presStyleLbl="sibTrans2D1" presStyleIdx="1" presStyleCnt="3"/>
      <dgm:spPr/>
    </dgm:pt>
    <dgm:pt modelId="{C1986ACA-3332-49EE-9536-4647495B6913}" type="pres">
      <dgm:prSet presAssocID="{AEE4B009-113B-4D9F-AABD-F0D31B4F8CF6}" presName="node" presStyleLbl="node1" presStyleIdx="2" presStyleCnt="3">
        <dgm:presLayoutVars>
          <dgm:bulletEnabled val="1"/>
        </dgm:presLayoutVars>
      </dgm:prSet>
      <dgm:spPr/>
    </dgm:pt>
    <dgm:pt modelId="{CCDD7A97-2D60-4785-986B-2D7BC49D2073}" type="pres">
      <dgm:prSet presAssocID="{D99A7830-4EBF-4C09-85FD-EA5550FFF673}" presName="sibTrans" presStyleLbl="sibTrans2D1" presStyleIdx="2" presStyleCnt="3"/>
      <dgm:spPr/>
    </dgm:pt>
    <dgm:pt modelId="{7262AC56-1DD2-445C-801D-8C4ECB2069D2}" type="pres">
      <dgm:prSet presAssocID="{D99A7830-4EBF-4C09-85FD-EA5550FFF673}" presName="connectorText" presStyleLbl="sibTrans2D1" presStyleIdx="2" presStyleCnt="3"/>
      <dgm:spPr/>
    </dgm:pt>
  </dgm:ptLst>
  <dgm:cxnLst>
    <dgm:cxn modelId="{76EFA206-B664-4622-97B1-D644BAC8F35F}" srcId="{36D9A9CA-AA04-4164-A129-2BFF049F6365}" destId="{AEE4B009-113B-4D9F-AABD-F0D31B4F8CF6}" srcOrd="2" destOrd="0" parTransId="{9D3B4FC9-17AE-4D66-AABA-8DDE1C6F6775}" sibTransId="{D99A7830-4EBF-4C09-85FD-EA5550FFF673}"/>
    <dgm:cxn modelId="{349FC647-3DC8-47D3-9630-0CED911E4311}" type="presOf" srcId="{BA8B9CA5-6FA4-49D2-88D0-C1D098DF4511}" destId="{E4A50F99-398C-46FE-A96A-61F9A896286F}" srcOrd="1" destOrd="0" presId="urn:microsoft.com/office/officeart/2005/8/layout/cycle2"/>
    <dgm:cxn modelId="{D8784E6A-DA63-4999-B107-E075AD25EEB1}" type="presOf" srcId="{BA8B9CA5-6FA4-49D2-88D0-C1D098DF4511}" destId="{3204269D-5CF1-4117-8D82-C47829859922}" srcOrd="0" destOrd="0" presId="urn:microsoft.com/office/officeart/2005/8/layout/cycle2"/>
    <dgm:cxn modelId="{515E3850-21BA-41C7-849E-1D3804056087}" type="presOf" srcId="{D99A7830-4EBF-4C09-85FD-EA5550FFF673}" destId="{7262AC56-1DD2-445C-801D-8C4ECB2069D2}" srcOrd="1" destOrd="0" presId="urn:microsoft.com/office/officeart/2005/8/layout/cycle2"/>
    <dgm:cxn modelId="{7B7B4D72-9FBD-4632-AA00-84546704D2CD}" type="presOf" srcId="{36D9A9CA-AA04-4164-A129-2BFF049F6365}" destId="{957E918A-A3B3-4A6D-8302-1F2BA6A0A11F}" srcOrd="0" destOrd="0" presId="urn:microsoft.com/office/officeart/2005/8/layout/cycle2"/>
    <dgm:cxn modelId="{E1968176-2731-48DF-BA0E-90B3450606E7}" type="presOf" srcId="{C259547E-6D57-47F2-AAFA-3F5E924F73A9}" destId="{A6B519CE-CFF7-4F7C-8B0A-23A21872B28E}" srcOrd="0" destOrd="0" presId="urn:microsoft.com/office/officeart/2005/8/layout/cycle2"/>
    <dgm:cxn modelId="{E4D1577C-1F9F-4DBF-A484-D37DF1A8DD57}" type="presOf" srcId="{AEE4B009-113B-4D9F-AABD-F0D31B4F8CF6}" destId="{C1986ACA-3332-49EE-9536-4647495B6913}" srcOrd="0" destOrd="0" presId="urn:microsoft.com/office/officeart/2005/8/layout/cycle2"/>
    <dgm:cxn modelId="{0C7C0382-C462-4731-ADB3-92579BE1C1E4}" type="presOf" srcId="{9EF1DE20-5DA5-44C9-88A7-27E312B20B95}" destId="{0C8D1D33-10EA-405E-9D57-FA1CC0B4EC83}" srcOrd="1" destOrd="0" presId="urn:microsoft.com/office/officeart/2005/8/layout/cycle2"/>
    <dgm:cxn modelId="{14CC6AAB-AC31-47E3-8B4E-3C52B7130147}" srcId="{36D9A9CA-AA04-4164-A129-2BFF049F6365}" destId="{C259547E-6D57-47F2-AAFA-3F5E924F73A9}" srcOrd="1" destOrd="0" parTransId="{CC885AE0-090C-4E1F-B811-88DA6B072397}" sibTransId="{9EF1DE20-5DA5-44C9-88A7-27E312B20B95}"/>
    <dgm:cxn modelId="{A132DAB8-CBAD-41F7-8641-07FEA2B75831}" type="presOf" srcId="{01192B86-793E-4153-A3DC-8294406EAF7C}" destId="{7D83FEF3-E1AA-4D58-9BDC-96CD3166FF6D}" srcOrd="0" destOrd="0" presId="urn:microsoft.com/office/officeart/2005/8/layout/cycle2"/>
    <dgm:cxn modelId="{7939B4C1-1709-4F9F-9394-AB4ABA29C25C}" type="presOf" srcId="{9EF1DE20-5DA5-44C9-88A7-27E312B20B95}" destId="{6A59FBF0-3AD2-4BB9-885C-19F01F04275C}" srcOrd="0" destOrd="0" presId="urn:microsoft.com/office/officeart/2005/8/layout/cycle2"/>
    <dgm:cxn modelId="{F5CE61E7-FEB2-4BCD-A82B-97B66AFB9CA4}" type="presOf" srcId="{D99A7830-4EBF-4C09-85FD-EA5550FFF673}" destId="{CCDD7A97-2D60-4785-986B-2D7BC49D2073}" srcOrd="0" destOrd="0" presId="urn:microsoft.com/office/officeart/2005/8/layout/cycle2"/>
    <dgm:cxn modelId="{2C7A82FE-FEE6-4C96-B1A6-CA12352ACA6C}" srcId="{36D9A9CA-AA04-4164-A129-2BFF049F6365}" destId="{01192B86-793E-4153-A3DC-8294406EAF7C}" srcOrd="0" destOrd="0" parTransId="{28D51E35-1290-4856-9D0C-187B059F83F8}" sibTransId="{BA8B9CA5-6FA4-49D2-88D0-C1D098DF4511}"/>
    <dgm:cxn modelId="{7CBF72BB-311F-4FCC-97C9-9F77E93FF0D6}" type="presParOf" srcId="{957E918A-A3B3-4A6D-8302-1F2BA6A0A11F}" destId="{7D83FEF3-E1AA-4D58-9BDC-96CD3166FF6D}" srcOrd="0" destOrd="0" presId="urn:microsoft.com/office/officeart/2005/8/layout/cycle2"/>
    <dgm:cxn modelId="{D9ADE51F-7135-456D-8FC1-ACA1608ABF3D}" type="presParOf" srcId="{957E918A-A3B3-4A6D-8302-1F2BA6A0A11F}" destId="{3204269D-5CF1-4117-8D82-C47829859922}" srcOrd="1" destOrd="0" presId="urn:microsoft.com/office/officeart/2005/8/layout/cycle2"/>
    <dgm:cxn modelId="{A9CECD5A-DF76-45BF-A4D6-61497AD37D38}" type="presParOf" srcId="{3204269D-5CF1-4117-8D82-C47829859922}" destId="{E4A50F99-398C-46FE-A96A-61F9A896286F}" srcOrd="0" destOrd="0" presId="urn:microsoft.com/office/officeart/2005/8/layout/cycle2"/>
    <dgm:cxn modelId="{E54CA7C3-3E74-4737-8D10-2A74D5E068A8}" type="presParOf" srcId="{957E918A-A3B3-4A6D-8302-1F2BA6A0A11F}" destId="{A6B519CE-CFF7-4F7C-8B0A-23A21872B28E}" srcOrd="2" destOrd="0" presId="urn:microsoft.com/office/officeart/2005/8/layout/cycle2"/>
    <dgm:cxn modelId="{3D5DECDB-6D3A-4255-B690-7BB45DA09585}" type="presParOf" srcId="{957E918A-A3B3-4A6D-8302-1F2BA6A0A11F}" destId="{6A59FBF0-3AD2-4BB9-885C-19F01F04275C}" srcOrd="3" destOrd="0" presId="urn:microsoft.com/office/officeart/2005/8/layout/cycle2"/>
    <dgm:cxn modelId="{26E46424-72E4-46AF-A68A-03AB7C51C645}" type="presParOf" srcId="{6A59FBF0-3AD2-4BB9-885C-19F01F04275C}" destId="{0C8D1D33-10EA-405E-9D57-FA1CC0B4EC83}" srcOrd="0" destOrd="0" presId="urn:microsoft.com/office/officeart/2005/8/layout/cycle2"/>
    <dgm:cxn modelId="{D9DC63AC-2B75-47F1-9C62-19F84D8DC0C0}" type="presParOf" srcId="{957E918A-A3B3-4A6D-8302-1F2BA6A0A11F}" destId="{C1986ACA-3332-49EE-9536-4647495B6913}" srcOrd="4" destOrd="0" presId="urn:microsoft.com/office/officeart/2005/8/layout/cycle2"/>
    <dgm:cxn modelId="{691F9409-C344-45D6-98F4-26B582AF18C4}" type="presParOf" srcId="{957E918A-A3B3-4A6D-8302-1F2BA6A0A11F}" destId="{CCDD7A97-2D60-4785-986B-2D7BC49D2073}" srcOrd="5" destOrd="0" presId="urn:microsoft.com/office/officeart/2005/8/layout/cycle2"/>
    <dgm:cxn modelId="{A281D8F1-AC8F-49CD-BA4A-D893CEF76EC2}" type="presParOf" srcId="{CCDD7A97-2D60-4785-986B-2D7BC49D2073}" destId="{7262AC56-1DD2-445C-801D-8C4ECB2069D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CB04D-5CB6-4815-854A-40ACE4626BC0}">
      <dsp:nvSpPr>
        <dsp:cNvPr id="0" name=""/>
        <dsp:cNvSpPr/>
      </dsp:nvSpPr>
      <dsp:spPr>
        <a:xfrm>
          <a:off x="0" y="887070"/>
          <a:ext cx="70619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D969E0-2058-4643-8E47-93160C0DD783}">
      <dsp:nvSpPr>
        <dsp:cNvPr id="0" name=""/>
        <dsp:cNvSpPr/>
      </dsp:nvSpPr>
      <dsp:spPr>
        <a:xfrm>
          <a:off x="353095" y="459030"/>
          <a:ext cx="4943334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一、大语言模型是什么？</a:t>
          </a:r>
        </a:p>
      </dsp:txBody>
      <dsp:txXfrm>
        <a:off x="394885" y="500820"/>
        <a:ext cx="4859754" cy="772500"/>
      </dsp:txXfrm>
    </dsp:sp>
    <dsp:sp modelId="{E84E58D1-4F0C-4C14-A211-6757851BEED2}">
      <dsp:nvSpPr>
        <dsp:cNvPr id="0" name=""/>
        <dsp:cNvSpPr/>
      </dsp:nvSpPr>
      <dsp:spPr>
        <a:xfrm>
          <a:off x="0" y="2202510"/>
          <a:ext cx="70619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506BA3-7AFD-42F1-9FDB-09E2D28CD1B3}">
      <dsp:nvSpPr>
        <dsp:cNvPr id="0" name=""/>
        <dsp:cNvSpPr/>
      </dsp:nvSpPr>
      <dsp:spPr>
        <a:xfrm>
          <a:off x="353095" y="1774470"/>
          <a:ext cx="4943334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二、如何与大语言模型聊天？</a:t>
          </a:r>
        </a:p>
      </dsp:txBody>
      <dsp:txXfrm>
        <a:off x="394885" y="1816260"/>
        <a:ext cx="4859754" cy="772500"/>
      </dsp:txXfrm>
    </dsp:sp>
    <dsp:sp modelId="{F9A34577-9B52-421D-AEE4-8FFE291E362C}">
      <dsp:nvSpPr>
        <dsp:cNvPr id="0" name=""/>
        <dsp:cNvSpPr/>
      </dsp:nvSpPr>
      <dsp:spPr>
        <a:xfrm>
          <a:off x="0" y="3549518"/>
          <a:ext cx="70619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F2DA9FA-1B93-4163-A851-474C9D045232}">
      <dsp:nvSpPr>
        <dsp:cNvPr id="0" name=""/>
        <dsp:cNvSpPr/>
      </dsp:nvSpPr>
      <dsp:spPr>
        <a:xfrm>
          <a:off x="353095" y="3089910"/>
          <a:ext cx="4943334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三、主流大语言模型</a:t>
          </a:r>
        </a:p>
      </dsp:txBody>
      <dsp:txXfrm>
        <a:off x="394885" y="3131700"/>
        <a:ext cx="4859754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CB04D-5CB6-4815-854A-40ACE4626BC0}">
      <dsp:nvSpPr>
        <dsp:cNvPr id="0" name=""/>
        <dsp:cNvSpPr/>
      </dsp:nvSpPr>
      <dsp:spPr>
        <a:xfrm>
          <a:off x="0" y="1293690"/>
          <a:ext cx="7061907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D969E0-2058-4643-8E47-93160C0DD783}">
      <dsp:nvSpPr>
        <dsp:cNvPr id="0" name=""/>
        <dsp:cNvSpPr/>
      </dsp:nvSpPr>
      <dsp:spPr>
        <a:xfrm>
          <a:off x="353095" y="732810"/>
          <a:ext cx="4943334" cy="1121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一、知识库是什么？</a:t>
          </a:r>
        </a:p>
      </dsp:txBody>
      <dsp:txXfrm>
        <a:off x="407855" y="787570"/>
        <a:ext cx="4833814" cy="1012240"/>
      </dsp:txXfrm>
    </dsp:sp>
    <dsp:sp modelId="{E84E58D1-4F0C-4C14-A211-6757851BEED2}">
      <dsp:nvSpPr>
        <dsp:cNvPr id="0" name=""/>
        <dsp:cNvSpPr/>
      </dsp:nvSpPr>
      <dsp:spPr>
        <a:xfrm>
          <a:off x="0" y="3017370"/>
          <a:ext cx="7061907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506BA3-7AFD-42F1-9FDB-09E2D28CD1B3}">
      <dsp:nvSpPr>
        <dsp:cNvPr id="0" name=""/>
        <dsp:cNvSpPr/>
      </dsp:nvSpPr>
      <dsp:spPr>
        <a:xfrm>
          <a:off x="353095" y="2456490"/>
          <a:ext cx="4943334" cy="1121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二、知识库问答流程</a:t>
          </a:r>
        </a:p>
      </dsp:txBody>
      <dsp:txXfrm>
        <a:off x="407855" y="2511250"/>
        <a:ext cx="4833814" cy="1012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CB04D-5CB6-4815-854A-40ACE4626BC0}">
      <dsp:nvSpPr>
        <dsp:cNvPr id="0" name=""/>
        <dsp:cNvSpPr/>
      </dsp:nvSpPr>
      <dsp:spPr>
        <a:xfrm>
          <a:off x="0" y="583590"/>
          <a:ext cx="7061907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D969E0-2058-4643-8E47-93160C0DD783}">
      <dsp:nvSpPr>
        <dsp:cNvPr id="0" name=""/>
        <dsp:cNvSpPr/>
      </dsp:nvSpPr>
      <dsp:spPr>
        <a:xfrm>
          <a:off x="353095" y="66990"/>
          <a:ext cx="4943334" cy="1033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一、智能体的定义</a:t>
          </a:r>
        </a:p>
      </dsp:txBody>
      <dsp:txXfrm>
        <a:off x="403532" y="117427"/>
        <a:ext cx="4842460" cy="932326"/>
      </dsp:txXfrm>
    </dsp:sp>
    <dsp:sp modelId="{E84E58D1-4F0C-4C14-A211-6757851BEED2}">
      <dsp:nvSpPr>
        <dsp:cNvPr id="0" name=""/>
        <dsp:cNvSpPr/>
      </dsp:nvSpPr>
      <dsp:spPr>
        <a:xfrm>
          <a:off x="0" y="2171190"/>
          <a:ext cx="7061907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506BA3-7AFD-42F1-9FDB-09E2D28CD1B3}">
      <dsp:nvSpPr>
        <dsp:cNvPr id="0" name=""/>
        <dsp:cNvSpPr/>
      </dsp:nvSpPr>
      <dsp:spPr>
        <a:xfrm>
          <a:off x="353095" y="1654590"/>
          <a:ext cx="4943334" cy="1033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二、如何与现实交互？</a:t>
          </a:r>
        </a:p>
      </dsp:txBody>
      <dsp:txXfrm>
        <a:off x="403532" y="1705027"/>
        <a:ext cx="4842460" cy="932326"/>
      </dsp:txXfrm>
    </dsp:sp>
    <dsp:sp modelId="{9588E1C3-02F9-4B12-9F69-6E6853F65AF8}">
      <dsp:nvSpPr>
        <dsp:cNvPr id="0" name=""/>
        <dsp:cNvSpPr/>
      </dsp:nvSpPr>
      <dsp:spPr>
        <a:xfrm>
          <a:off x="0" y="3758790"/>
          <a:ext cx="7061907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558355-42AC-4422-84BF-F1D42B9D39AE}">
      <dsp:nvSpPr>
        <dsp:cNvPr id="0" name=""/>
        <dsp:cNvSpPr/>
      </dsp:nvSpPr>
      <dsp:spPr>
        <a:xfrm>
          <a:off x="353095" y="3242190"/>
          <a:ext cx="4943334" cy="1033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三、如何完成复杂任务？</a:t>
          </a:r>
        </a:p>
      </dsp:txBody>
      <dsp:txXfrm>
        <a:off x="403532" y="3292627"/>
        <a:ext cx="4842460" cy="9323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3FEF3-E1AA-4D58-9BDC-96CD3166FF6D}">
      <dsp:nvSpPr>
        <dsp:cNvPr id="0" name=""/>
        <dsp:cNvSpPr/>
      </dsp:nvSpPr>
      <dsp:spPr>
        <a:xfrm>
          <a:off x="1043851" y="590"/>
          <a:ext cx="1105438" cy="11054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思考</a:t>
          </a:r>
        </a:p>
      </dsp:txBody>
      <dsp:txXfrm>
        <a:off x="1205739" y="162478"/>
        <a:ext cx="781662" cy="781662"/>
      </dsp:txXfrm>
    </dsp:sp>
    <dsp:sp modelId="{3204269D-5CF1-4117-8D82-C47829859922}">
      <dsp:nvSpPr>
        <dsp:cNvPr id="0" name=""/>
        <dsp:cNvSpPr/>
      </dsp:nvSpPr>
      <dsp:spPr>
        <a:xfrm rot="3600000">
          <a:off x="1860405" y="1079249"/>
          <a:ext cx="295035" cy="373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1882533" y="1115540"/>
        <a:ext cx="206525" cy="223851"/>
      </dsp:txXfrm>
    </dsp:sp>
    <dsp:sp modelId="{A6B519CE-CFF7-4F7C-8B0A-23A21872B28E}">
      <dsp:nvSpPr>
        <dsp:cNvPr id="0" name=""/>
        <dsp:cNvSpPr/>
      </dsp:nvSpPr>
      <dsp:spPr>
        <a:xfrm>
          <a:off x="1874906" y="1440019"/>
          <a:ext cx="1105438" cy="11054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行动</a:t>
          </a:r>
        </a:p>
      </dsp:txBody>
      <dsp:txXfrm>
        <a:off x="2036794" y="1601907"/>
        <a:ext cx="781662" cy="781662"/>
      </dsp:txXfrm>
    </dsp:sp>
    <dsp:sp modelId="{6A59FBF0-3AD2-4BB9-885C-19F01F04275C}">
      <dsp:nvSpPr>
        <dsp:cNvPr id="0" name=""/>
        <dsp:cNvSpPr/>
      </dsp:nvSpPr>
      <dsp:spPr>
        <a:xfrm rot="10800000">
          <a:off x="1457403" y="1806195"/>
          <a:ext cx="295035" cy="373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 rot="10800000">
        <a:off x="1545913" y="1880812"/>
        <a:ext cx="206525" cy="223851"/>
      </dsp:txXfrm>
    </dsp:sp>
    <dsp:sp modelId="{C1986ACA-3332-49EE-9536-4647495B6913}">
      <dsp:nvSpPr>
        <dsp:cNvPr id="0" name=""/>
        <dsp:cNvSpPr/>
      </dsp:nvSpPr>
      <dsp:spPr>
        <a:xfrm>
          <a:off x="212797" y="1440019"/>
          <a:ext cx="1105438" cy="11054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观察</a:t>
          </a:r>
        </a:p>
      </dsp:txBody>
      <dsp:txXfrm>
        <a:off x="374685" y="1601907"/>
        <a:ext cx="781662" cy="781662"/>
      </dsp:txXfrm>
    </dsp:sp>
    <dsp:sp modelId="{CCDD7A97-2D60-4785-986B-2D7BC49D2073}">
      <dsp:nvSpPr>
        <dsp:cNvPr id="0" name=""/>
        <dsp:cNvSpPr/>
      </dsp:nvSpPr>
      <dsp:spPr>
        <a:xfrm rot="18000000">
          <a:off x="1029350" y="1093712"/>
          <a:ext cx="295035" cy="373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1051478" y="1206655"/>
        <a:ext cx="206525" cy="223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#2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#3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#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#2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#3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#1">
  <dgm:title val=""/>
  <dgm:desc val=""/>
  <dgm:catLst>
    <dgm:cat type="3D" pri="11300"/>
  </dgm:catLst>
  <dgm:scene3d>
    <a:camera prst="orthographicFront"/>
    <a:lightRig rig="threePt" dir="t"/>
  </dgm:scene3d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264BB-8F8A-4D4A-88A3-0640162C694A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4C300-FA31-4E9D-9A8C-27CF7639F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1C5A8-D213-43C4-B748-86D822F1E0AF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12CCA-7540-48DB-8E56-327F4EA06B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说一下定位，实际上就是一个前端</a:t>
            </a:r>
          </a:p>
          <a:p>
            <a:r>
              <a:rPr lang="zh-CN" altLang="en-US" dirty="0"/>
              <a:t>只有</a:t>
            </a:r>
            <a:r>
              <a:rPr lang="en-US" altLang="zh-CN" dirty="0"/>
              <a:t>win7</a:t>
            </a:r>
            <a:r>
              <a:rPr lang="zh-CN" altLang="en-US" dirty="0"/>
              <a:t>不能运行</a:t>
            </a:r>
            <a:r>
              <a:rPr lang="en-US" altLang="zh-CN" dirty="0" err="1"/>
              <a:t>ollama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换三次模型演示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也可以调用工具但是链接状态还不够稳定，也可以是</a:t>
            </a:r>
            <a:r>
              <a:rPr lang="en-US" altLang="zh-CN" dirty="0" err="1"/>
              <a:t>ollama</a:t>
            </a:r>
            <a:r>
              <a:rPr lang="zh-CN" altLang="en-US" dirty="0"/>
              <a:t>的</a:t>
            </a:r>
            <a:r>
              <a:rPr lang="en-US" altLang="zh-CN" dirty="0" err="1"/>
              <a:t>api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重开演示一下模型词表什么的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演示一下，这里要换</a:t>
            </a:r>
            <a:r>
              <a:rPr lang="en-US" altLang="zh-CN" dirty="0"/>
              <a:t>14b</a:t>
            </a:r>
            <a:r>
              <a:rPr lang="zh-CN" altLang="en-US" dirty="0"/>
              <a:t>模型了，为了不翻车记得温度设置为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机体这个软件有哪些功能？</a:t>
            </a:r>
            <a:endParaRPr lang="en-US" altLang="zh-CN" dirty="0">
              <a:solidFill>
                <a:srgbClr val="000000"/>
              </a:solidFill>
              <a:effectLst/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</a:rPr>
              <a:t>玩可以，用的话差点意思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演示一下，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画一个小女孩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多模态和</a:t>
            </a:r>
            <a:r>
              <a:rPr lang="en-US" altLang="zh-CN" dirty="0"/>
              <a:t>lora</a:t>
            </a:r>
            <a:r>
              <a:rPr lang="zh-CN" altLang="en-US" dirty="0"/>
              <a:t>不完善就不讲了</a:t>
            </a:r>
            <a:endParaRPr lang="en-US" altLang="zh-CN" dirty="0"/>
          </a:p>
          <a:p>
            <a:r>
              <a:rPr lang="zh-CN" altLang="en-US" dirty="0"/>
              <a:t>感谢大家观看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B:</a:t>
            </a:r>
            <a:r>
              <a:rPr lang="zh-CN" altLang="en-US" dirty="0"/>
              <a:t>用课堂上听说的人工智能，引入</a:t>
            </a:r>
            <a:endParaRPr lang="en-US" altLang="zh-CN" dirty="0"/>
          </a:p>
          <a:p>
            <a:r>
              <a:rPr lang="en-US" altLang="zh-CN" dirty="0"/>
              <a:t>O:1.</a:t>
            </a:r>
            <a:r>
              <a:rPr lang="zh-CN" altLang="en-US" dirty="0"/>
              <a:t>知道什么是大模型</a:t>
            </a:r>
            <a:r>
              <a:rPr lang="en-US" altLang="zh-CN" dirty="0"/>
              <a:t>2.</a:t>
            </a:r>
            <a:r>
              <a:rPr lang="zh-CN" altLang="en-US" dirty="0"/>
              <a:t>市面上主流的大模型类型</a:t>
            </a:r>
            <a:r>
              <a:rPr lang="en-US" altLang="zh-CN" dirty="0"/>
              <a:t>3.</a:t>
            </a:r>
            <a:r>
              <a:rPr lang="zh-CN" altLang="en-US" dirty="0"/>
              <a:t>知道如何与大模型聊天</a:t>
            </a:r>
            <a:endParaRPr lang="en-US" altLang="zh-CN" dirty="0"/>
          </a:p>
          <a:p>
            <a:r>
              <a:rPr lang="en-US" altLang="zh-CN" dirty="0"/>
              <a:t>P:</a:t>
            </a:r>
            <a:r>
              <a:rPr lang="zh-CN" altLang="en-US" dirty="0"/>
              <a:t>有谁用过</a:t>
            </a:r>
            <a:r>
              <a:rPr lang="en-US" altLang="zh-CN" dirty="0" err="1"/>
              <a:t>chatgpt</a:t>
            </a:r>
            <a:r>
              <a:rPr lang="en-US" altLang="zh-CN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P:</a:t>
            </a:r>
            <a:r>
              <a:rPr lang="zh-CN" altLang="en-US" dirty="0"/>
              <a:t>一起来解决三个问题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P:</a:t>
            </a:r>
            <a:r>
              <a:rPr lang="zh-CN" altLang="en-US" dirty="0"/>
              <a:t>回答三个问题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S:</a:t>
            </a:r>
            <a:r>
              <a:rPr lang="zh-CN" altLang="en-US" dirty="0"/>
              <a:t>总结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它的参数可以很多，结构可以很复杂，但都是从这个基本的公式来的</a:t>
            </a:r>
            <a:endParaRPr lang="en-US" altLang="zh-CN" dirty="0"/>
          </a:p>
          <a:p>
            <a:r>
              <a:rPr lang="zh-CN" altLang="en-US" dirty="0"/>
              <a:t>板书画出一个一个神经元组合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大模型怎么运行呢？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掌握三个控制因素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根据这个</a:t>
            </a:r>
            <a:r>
              <a:rPr lang="en-US" altLang="zh-CN" dirty="0"/>
              <a:t>x</a:t>
            </a:r>
            <a:r>
              <a:rPr lang="zh-CN" altLang="en-US" dirty="0"/>
              <a:t>预测下一个词</a:t>
            </a:r>
            <a:endParaRPr lang="en-US" altLang="zh-CN" dirty="0"/>
          </a:p>
          <a:p>
            <a:r>
              <a:rPr lang="zh-CN" altLang="en-US" dirty="0"/>
              <a:t>你可以这样问，也可以这样问</a:t>
            </a:r>
            <a:endParaRPr lang="en-US" altLang="zh-CN" dirty="0"/>
          </a:p>
          <a:p>
            <a:r>
              <a:rPr lang="zh-CN" altLang="en-US" dirty="0"/>
              <a:t>让大家说说模型会回答什么</a:t>
            </a:r>
            <a:endParaRPr lang="en-US" altLang="zh-CN" dirty="0"/>
          </a:p>
          <a:p>
            <a:r>
              <a:rPr lang="zh-CN" altLang="en-US" dirty="0"/>
              <a:t>第二种直接用原始的大模型可能会继续提问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这里大家知道结论就行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先下载一个机体和模型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大语言模型能够处理的词的数目是有限的</a:t>
            </a:r>
            <a:endParaRPr lang="en-US" altLang="zh-CN" dirty="0"/>
          </a:p>
          <a:p>
            <a:r>
              <a:rPr lang="zh-CN" altLang="en-US" dirty="0"/>
              <a:t>砍掉一部分词</a:t>
            </a:r>
            <a:endParaRPr lang="en-US" altLang="zh-CN" dirty="0"/>
          </a:p>
          <a:p>
            <a:r>
              <a:rPr lang="zh-CN" altLang="en-US" dirty="0"/>
              <a:t>要有目的性的砍掉，保留主旨，为后面的输出预留空间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kimichat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还有没有人记得大语言模型的运行原理啊，一句话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软件演示并提问会如何输出</a:t>
            </a:r>
            <a:endParaRPr lang="en-US" altLang="zh-CN" dirty="0"/>
          </a:p>
          <a:p>
            <a:r>
              <a:rPr lang="zh-CN" altLang="en-US" dirty="0"/>
              <a:t>引出知识库问答流程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是什么</a:t>
            </a:r>
            <a:endParaRPr lang="en-US" altLang="zh-CN" dirty="0"/>
          </a:p>
          <a:p>
            <a:r>
              <a:rPr lang="zh-CN" altLang="en-US" dirty="0"/>
              <a:t>为什么</a:t>
            </a:r>
            <a:endParaRPr lang="en-US" altLang="zh-CN" dirty="0"/>
          </a:p>
          <a:p>
            <a:r>
              <a:rPr lang="zh-CN" altLang="en-US" dirty="0"/>
              <a:t>怎么做。。。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就是一个自动图书馆</a:t>
            </a:r>
            <a:endParaRPr lang="en-US" altLang="zh-CN" dirty="0"/>
          </a:p>
          <a:p>
            <a:r>
              <a:rPr lang="zh-CN" altLang="en-US" dirty="0"/>
              <a:t>演示构建知识库的过程</a:t>
            </a:r>
            <a:endParaRPr lang="en-US" altLang="zh-CN" dirty="0"/>
          </a:p>
          <a:p>
            <a:r>
              <a:rPr lang="zh-CN" altLang="en-US" dirty="0"/>
              <a:t>举例皇后 与 男人和女人的相似度</a:t>
            </a:r>
            <a:endParaRPr lang="en-US" altLang="zh-CN" dirty="0"/>
          </a:p>
          <a:p>
            <a:r>
              <a:rPr lang="zh-CN" altLang="en-US" dirty="0"/>
              <a:t>为什么需要这个东西引出下一节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FF"/>
                </a:highlight>
              </a:rPr>
              <a:t>You are a helpful assistant.</a:t>
            </a:r>
            <a:endParaRPr lang="zh-CN" altLang="en-US" dirty="0">
              <a:effectLst/>
              <a:highlight>
                <a:srgbClr val="00FFFF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#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机体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一款直观的大模型应用软件：机体 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(qt5+llama.cpp-b2409)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##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特点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轻量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机体没有其它依赖组件，就是一个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exe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程序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win7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最低支持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32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位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windows7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具有编译到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(x86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arm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windows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linux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macos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android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cuda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rocm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vulkan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)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的潜力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多功能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本地模型交互，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32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位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windows7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具有编译到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(x86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arm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windows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linux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macos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android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cuda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rocm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vulkan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)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的潜力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多功能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本地模型交互，多模态，在线模型交互，对外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api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服务，智能体，知识库问答，模型量化，文生图，声转文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直观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输出区的内容就是模型的全部现实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状态区的内容就是全部工作流程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##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快速开始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1.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下载一个机体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https://pan.baidu.com/s/18NOUMjaJIZsV_Z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csv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格式的题库进行测试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可以按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f1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截图，按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f2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进行录音，截图和录音会发送给多模态或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whisper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模型进行相应处理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2.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补完模式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在输出区输入一段文字，模型对其进行补完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3.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服务模式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机体成为一个开放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api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端口的服务，也可以在网页上进行聊天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4.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链接状态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机体利用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api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服务的端点，不需要装载模型也能运行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5.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知识库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用户可以上传文档，经过嵌入处理后成为模型的知识库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6.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文生图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可以使用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sd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模型绘制图像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##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源码编译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1.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配置环境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pPr marL="171450" indent="-171450">
              <a:buFontTx/>
              <a:buChar char="-"/>
            </a:pP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64bit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版本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(op</a:t>
            </a:r>
          </a:p>
          <a:p>
            <a:pPr marL="0" indent="0"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FF"/>
                </a:highlight>
              </a:rPr>
              <a:t>以上是知识库返回的内容，请总结并回答用户的问题</a:t>
            </a:r>
            <a:endParaRPr lang="zh-CN" altLang="en-US" dirty="0">
              <a:effectLst/>
              <a:highlight>
                <a:srgbClr val="00FFFF"/>
              </a:highlight>
            </a:endParaRPr>
          </a:p>
          <a:p>
            <a:r>
              <a:rPr lang="en-US" altLang="zh-CN" dirty="0">
                <a:solidFill>
                  <a:srgbClr val="0000FF"/>
                </a:solidFill>
                <a:effectLst/>
                <a:highlight>
                  <a:srgbClr val="00FFFF"/>
                </a:highlight>
              </a:rPr>
              <a:t>User:</a:t>
            </a:r>
            <a:endParaRPr lang="zh-CN" altLang="en-US" dirty="0">
              <a:effectLst/>
              <a:highlight>
                <a:srgbClr val="00FFFF"/>
              </a:highlight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FF"/>
                </a:highlight>
              </a:rPr>
              <a:t>请介绍机体软件的功能</a:t>
            </a:r>
            <a:endParaRPr lang="zh-CN" altLang="en-US" dirty="0">
              <a:effectLst/>
              <a:highlight>
                <a:srgbClr val="00FFFF"/>
              </a:highlight>
            </a:endParaRPr>
          </a:p>
          <a:p>
            <a:r>
              <a:rPr lang="en-US" altLang="zh-CN" dirty="0">
                <a:solidFill>
                  <a:srgbClr val="0000FF"/>
                </a:solidFill>
                <a:effectLst/>
                <a:highlight>
                  <a:srgbClr val="FF00FF"/>
                </a:highlight>
              </a:rPr>
              <a:t>Assistant: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知识库还不够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以前要实现一个这样的系统，想都不敢想，而现在非常直观了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64bit</a:t>
            </a:r>
            <a:r>
              <a:rPr lang="zh-CN" altLang="en-US" dirty="0"/>
              <a:t>兼容性最好</a:t>
            </a:r>
            <a:endParaRPr lang="en-US" altLang="zh-CN" dirty="0"/>
          </a:p>
          <a:p>
            <a:r>
              <a:rPr lang="zh-CN" altLang="en-US" dirty="0"/>
              <a:t>演示装载模型简单聊天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这里是大模型如何与现实交互，需要一个媒介，这个媒介就是工具</a:t>
            </a:r>
            <a:endParaRPr lang="en-US" altLang="zh-CN" dirty="0"/>
          </a:p>
          <a:p>
            <a:r>
              <a:rPr lang="zh-CN" altLang="en-US" dirty="0"/>
              <a:t>为了让他拥有使用工具的能力，准备三个东西</a:t>
            </a:r>
            <a:endParaRPr lang="en-US" altLang="zh-CN" dirty="0"/>
          </a:p>
          <a:p>
            <a:r>
              <a:rPr lang="zh-CN" altLang="en-US" dirty="0"/>
              <a:t>提示工程的目的是为了让模型输出</a:t>
            </a:r>
            <a:r>
              <a:rPr lang="en-US" altLang="zh-CN" dirty="0" err="1"/>
              <a:t>json</a:t>
            </a:r>
            <a:r>
              <a:rPr lang="zh-CN" altLang="en-US" dirty="0"/>
              <a:t>字段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这里是大模型如何完成复杂任务</a:t>
            </a:r>
            <a:r>
              <a:rPr lang="en-US" altLang="zh-CN" dirty="0"/>
              <a:t>, </a:t>
            </a:r>
            <a:r>
              <a:rPr lang="zh-CN" altLang="en-US" dirty="0"/>
              <a:t>模型需要有一个思考和决策的过程</a:t>
            </a:r>
            <a:endParaRPr lang="en-US" altLang="zh-CN" dirty="0"/>
          </a:p>
          <a:p>
            <a:r>
              <a:rPr lang="zh-CN" altLang="en-US" dirty="0"/>
              <a:t>演示软件</a:t>
            </a:r>
            <a:endParaRPr lang="en-US" altLang="zh-CN" dirty="0"/>
          </a:p>
          <a:p>
            <a:r>
              <a:rPr lang="zh-CN" altLang="en-US" dirty="0"/>
              <a:t>计算</a:t>
            </a:r>
            <a:r>
              <a:rPr lang="en-US" altLang="zh-CN" dirty="0"/>
              <a:t>888*999</a:t>
            </a:r>
          </a:p>
          <a:p>
            <a:r>
              <a:rPr lang="zh-CN" altLang="en-US" dirty="0">
                <a:solidFill>
                  <a:srgbClr val="000000"/>
                </a:solidFill>
                <a:effectLst/>
              </a:rPr>
              <a:t>介绍机体这个软件的功能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严肃场景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effectLst/>
              </a:rPr>
              <a:t>请介绍机体这个软件的功能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项目结构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讲一下记忆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补完模式是机体运行的基本思路</a:t>
            </a:r>
            <a:endParaRPr lang="en-US" altLang="zh-CN" dirty="0"/>
          </a:p>
          <a:p>
            <a:r>
              <a:rPr lang="zh-CN" altLang="en-US" dirty="0"/>
              <a:t>介绍温度和上下文长度</a:t>
            </a:r>
            <a:r>
              <a:rPr lang="en-US" altLang="zh-CN" dirty="0"/>
              <a:t>,</a:t>
            </a:r>
            <a:r>
              <a:rPr lang="zh-CN" altLang="en-US" dirty="0"/>
              <a:t>参数都有有提示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机体会预先将系统指令解码提高推理速度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换</a:t>
            </a:r>
            <a:r>
              <a:rPr lang="en-US" altLang="zh-CN" dirty="0" err="1"/>
              <a:t>openbuddy</a:t>
            </a:r>
            <a:r>
              <a:rPr lang="zh-CN" altLang="en-US" dirty="0"/>
              <a:t>模型来演示一下</a:t>
            </a:r>
            <a:endParaRPr lang="en-US" altLang="zh-CN" dirty="0"/>
          </a:p>
          <a:p>
            <a:r>
              <a:rPr lang="zh-CN" altLang="en-US" dirty="0"/>
              <a:t>会大大降智，并且系统指令太长导致爆显存机体闪退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396688" y="921454"/>
            <a:ext cx="11302253" cy="0"/>
          </a:xfrm>
          <a:prstGeom prst="line">
            <a:avLst/>
          </a:prstGeom>
          <a:noFill/>
          <a:ln w="12700" cap="flat" cmpd="sng" algn="ctr">
            <a:solidFill>
              <a:srgbClr val="000000">
                <a:lumMod val="85000"/>
                <a:lumOff val="15000"/>
              </a:srgbClr>
            </a:solidFill>
            <a:prstDash val="solid"/>
            <a:miter lim="800000"/>
          </a:ln>
          <a:effectLst/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6689" y="276542"/>
            <a:ext cx="11302252" cy="657024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anose="020B0503020204020204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gerganov/llama.cpp/tree/master/examples/serve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2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机体全面介绍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/>
              <a:t>EVA</a:t>
            </a:r>
            <a:endParaRPr lang="zh-CN" altLang="en-US" sz="6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四、服务模式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6689" y="1160872"/>
            <a:ext cx="514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设置里切换为服务模式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6689" y="3429000"/>
            <a:ext cx="2605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启动一个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server.exe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，只保留解码设置参数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409" y="1622537"/>
            <a:ext cx="8916008" cy="4669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四、服务模式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6689" y="1160872"/>
            <a:ext cx="1085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端点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原项目说明</a:t>
            </a:r>
            <a:r>
              <a:rPr lang="en-US" altLang="zh-CN" sz="2000" dirty="0">
                <a:hlinkClick r:id="rId3"/>
              </a:rPr>
              <a:t>llama.cpp/examples/server at master · </a:t>
            </a:r>
            <a:r>
              <a:rPr lang="en-US" altLang="zh-CN" sz="2000" dirty="0" err="1">
                <a:hlinkClick r:id="rId3"/>
              </a:rPr>
              <a:t>ggerganov</a:t>
            </a:r>
            <a:r>
              <a:rPr lang="en-US" altLang="zh-CN" sz="2000" dirty="0">
                <a:hlinkClick r:id="rId3"/>
              </a:rPr>
              <a:t>/llama.cpp (github.com)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24358" y="3232161"/>
            <a:ext cx="441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1F232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补完端点   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ui-monospace"/>
              </a:rPr>
              <a:t>/completion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424358" y="3774769"/>
            <a:ext cx="441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1F232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嵌入端点   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ui-monospace"/>
              </a:rPr>
              <a:t>/v1/embeddings</a:t>
            </a:r>
            <a:endParaRPr lang="zh-CN" altLang="en-US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3424358" y="2689554"/>
            <a:ext cx="52469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1F232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对话端点   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ui-monospace"/>
              </a:rPr>
              <a:t>/v1/chat/completions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五、链接状态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6689" y="1160872"/>
            <a:ext cx="453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右击装载进行链接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89" y="2806328"/>
            <a:ext cx="2582580" cy="23645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444" y="1708329"/>
            <a:ext cx="8475497" cy="44275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6689" y="1160872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打开方式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右击状态区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633" y="1709623"/>
            <a:ext cx="5842733" cy="47726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6689" y="1160872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模型量化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694" y="1160872"/>
            <a:ext cx="6825264" cy="534368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6689" y="1160872"/>
            <a:ext cx="17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声转文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836" y="1160872"/>
            <a:ext cx="6626879" cy="518836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8202" y="3075057"/>
            <a:ext cx="2509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录音转文字之前需要先来配置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6689" y="1160872"/>
            <a:ext cx="17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知识库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778" y="1160872"/>
            <a:ext cx="6584310" cy="515503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8202" y="3075057"/>
            <a:ext cx="2509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挂载知识库工具之前需要先来配置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6689" y="1160872"/>
            <a:ext cx="17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文生图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863" y="1160872"/>
            <a:ext cx="6735737" cy="52735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8202" y="3075057"/>
            <a:ext cx="2509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挂载文生图工具之前需要先来配置</a:t>
            </a:r>
          </a:p>
        </p:txBody>
      </p:sp>
      <p:sp>
        <p:nvSpPr>
          <p:cNvPr id="5" name="矩形 4"/>
          <p:cNvSpPr/>
          <p:nvPr/>
        </p:nvSpPr>
        <p:spPr>
          <a:xfrm>
            <a:off x="8795657" y="2416629"/>
            <a:ext cx="957942" cy="337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936136" y="2384754"/>
            <a:ext cx="187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手动操作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总结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610241" y="1645467"/>
            <a:ext cx="8522642" cy="332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一、简要说明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界面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二、补完模式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三、对话模式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约定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四、服务模式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端点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五、链接状态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六、扩展窗口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打开方式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模型量化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声转文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知识库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文生图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4542" y="551633"/>
            <a:ext cx="11339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Times New Roman" panose="02020603050405020304" charset="0"/>
                <a:ea typeface="黑体" panose="02010609060101010101" pitchFamily="49" charset="-122"/>
              </a:rPr>
              <a:t>预测下一个词！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24542" y="1132658"/>
            <a:ext cx="11449050" cy="3683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ea typeface="黑体" panose="02010609060101010101" pitchFamily="49" charset="-122"/>
              </a:rPr>
              <a:t>预测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8621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ea typeface="黑体" panose="02010609060101010101" pitchFamily="49" charset="-122"/>
              </a:rPr>
              <a:t>输入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71435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charset="0"/>
                <a:ea typeface="黑体" panose="02010609060101010101" pitchFamily="49" charset="-122"/>
              </a:rPr>
              <a:t>对齐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34249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ea typeface="黑体" panose="02010609060101010101" pitchFamily="49" charset="-122"/>
              </a:rPr>
              <a:t>解码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64881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ea typeface="黑体" panose="02010609060101010101" pitchFamily="49" charset="-122"/>
              </a:rPr>
              <a:t>采样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31886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ea typeface="黑体" panose="02010609060101010101" pitchFamily="49" charset="-122"/>
              </a:rPr>
              <a:t>对齐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98891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ea typeface="黑体" panose="02010609060101010101" pitchFamily="49" charset="-122"/>
              </a:rPr>
              <a:t>输出</a:t>
            </a:r>
          </a:p>
        </p:txBody>
      </p:sp>
      <p:cxnSp>
        <p:nvCxnSpPr>
          <p:cNvPr id="18" name="肘形连接符 17"/>
          <p:cNvCxnSpPr>
            <a:stCxn id="15" idx="0"/>
            <a:endCxn id="14" idx="0"/>
          </p:cNvCxnSpPr>
          <p:nvPr/>
        </p:nvCxnSpPr>
        <p:spPr>
          <a:xfrm rot="16200000" flipH="1" flipV="1">
            <a:off x="5921737" y="963748"/>
            <a:ext cx="3175" cy="2306320"/>
          </a:xfrm>
          <a:prstGeom prst="bentConnector3">
            <a:avLst>
              <a:gd name="adj1" fmla="val -19930000"/>
            </a:avLst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3"/>
            <a:endCxn id="13" idx="1"/>
          </p:cNvCxnSpPr>
          <p:nvPr/>
        </p:nvCxnSpPr>
        <p:spPr>
          <a:xfrm>
            <a:off x="1937747" y="2301058"/>
            <a:ext cx="77660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3"/>
            <a:endCxn id="14" idx="1"/>
          </p:cNvCxnSpPr>
          <p:nvPr/>
        </p:nvCxnSpPr>
        <p:spPr>
          <a:xfrm>
            <a:off x="3565887" y="2301058"/>
            <a:ext cx="77660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5" idx="1"/>
          </p:cNvCxnSpPr>
          <p:nvPr/>
        </p:nvCxnSpPr>
        <p:spPr>
          <a:xfrm>
            <a:off x="5194027" y="2301058"/>
            <a:ext cx="145478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3"/>
            <a:endCxn id="16" idx="1"/>
          </p:cNvCxnSpPr>
          <p:nvPr/>
        </p:nvCxnSpPr>
        <p:spPr>
          <a:xfrm>
            <a:off x="7500347" y="2301058"/>
            <a:ext cx="81851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3"/>
            <a:endCxn id="17" idx="1"/>
          </p:cNvCxnSpPr>
          <p:nvPr/>
        </p:nvCxnSpPr>
        <p:spPr>
          <a:xfrm>
            <a:off x="9170397" y="2301058"/>
            <a:ext cx="81851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2"/>
            <a:endCxn id="32" idx="0"/>
          </p:cNvCxnSpPr>
          <p:nvPr/>
        </p:nvCxnSpPr>
        <p:spPr>
          <a:xfrm flipH="1">
            <a:off x="2697842" y="2485208"/>
            <a:ext cx="442595" cy="52832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4" idx="2"/>
            <a:endCxn id="33" idx="0"/>
          </p:cNvCxnSpPr>
          <p:nvPr/>
        </p:nvCxnSpPr>
        <p:spPr>
          <a:xfrm flipH="1">
            <a:off x="4533627" y="2485208"/>
            <a:ext cx="234950" cy="2209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5" idx="2"/>
            <a:endCxn id="35" idx="0"/>
          </p:cNvCxnSpPr>
          <p:nvPr/>
        </p:nvCxnSpPr>
        <p:spPr>
          <a:xfrm flipH="1">
            <a:off x="6893922" y="2485208"/>
            <a:ext cx="180975" cy="52768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6" idx="2"/>
            <a:endCxn id="36" idx="0"/>
          </p:cNvCxnSpPr>
          <p:nvPr/>
        </p:nvCxnSpPr>
        <p:spPr>
          <a:xfrm>
            <a:off x="8744947" y="2485208"/>
            <a:ext cx="990600" cy="2209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026522" y="3013528"/>
            <a:ext cx="3342640" cy="155956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添加用户昵称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添加模型昵称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预解码时只添加系统指令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补完模式则都不添加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根据模型词表将输入的词转为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token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根据上下文长度裁剪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数量</a:t>
            </a:r>
          </a:p>
        </p:txBody>
      </p:sp>
      <p:sp>
        <p:nvSpPr>
          <p:cNvPr id="33" name="矩形 32"/>
          <p:cNvSpPr/>
          <p:nvPr/>
        </p:nvSpPr>
        <p:spPr>
          <a:xfrm>
            <a:off x="2200002" y="4695008"/>
            <a:ext cx="4667250" cy="160274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模型根据上下文缓存和送入的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解码得到向量表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已被解码的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记入上下文缓存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用户输入时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数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&gt;1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，按批解码，批大小默认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512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按批解码有时失败，则尝试单个解码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采样后进入循环时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数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=1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，单个解码</a:t>
            </a:r>
          </a:p>
        </p:txBody>
      </p:sp>
      <p:sp>
        <p:nvSpPr>
          <p:cNvPr id="35" name="矩形 34"/>
          <p:cNvSpPr/>
          <p:nvPr/>
        </p:nvSpPr>
        <p:spPr>
          <a:xfrm>
            <a:off x="4890497" y="3012893"/>
            <a:ext cx="4006215" cy="1566545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根据温度和向量表计算下一个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的概率表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温度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=0，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直接取概率最大的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token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温度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&gt;0，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按照概率随机选取的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token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该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进入循环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是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结束标志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用户发停止标签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检测到反向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序列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达到最大输出长度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，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则停止循环</a:t>
            </a:r>
          </a:p>
        </p:txBody>
      </p:sp>
      <p:sp>
        <p:nvSpPr>
          <p:cNvPr id="36" name="矩形 35"/>
          <p:cNvSpPr/>
          <p:nvPr/>
        </p:nvSpPr>
        <p:spPr>
          <a:xfrm>
            <a:off x="7890872" y="4695008"/>
            <a:ext cx="3689350" cy="161163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根据模型词表将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转为对应的词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10241" y="1645467"/>
            <a:ext cx="8522642" cy="332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一、简要说明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界面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二、补完模式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三、对话模式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约定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四、服务模式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端点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五、链接状态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六、扩展窗口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打开方式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模型量化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声转文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知识库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文生图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机体全面介绍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大语言模型的简介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/>
          <p:cNvGraphicFramePr/>
          <p:nvPr/>
        </p:nvGraphicFramePr>
        <p:xfrm>
          <a:off x="2565047" y="915779"/>
          <a:ext cx="7061907" cy="470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/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大语言模型（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41" name="直接箭头连接符 40"/>
          <p:cNvCxnSpPr>
            <a:endCxn id="43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y = </a:t>
            </a:r>
            <a:r>
              <a:rPr lang="en-US" altLang="zh-CN" sz="2400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kx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/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17" name="直接箭头连接符 16"/>
          <p:cNvCxnSpPr>
            <a:endCxn id="20" idx="1"/>
          </p:cNvCxnSpPr>
          <p:nvPr/>
        </p:nvCxnSpPr>
        <p:spPr>
          <a:xfrm>
            <a:off x="1812461" y="1569213"/>
            <a:ext cx="2615533" cy="3042702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427994" y="438108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预测下一个词</a:t>
            </a:r>
            <a:endParaRPr lang="zh-CN" altLang="en-US" sz="2400" dirty="0"/>
          </a:p>
        </p:txBody>
      </p:sp>
      <p:cxnSp>
        <p:nvCxnSpPr>
          <p:cNvPr id="12" name="直接箭头连接符 11"/>
          <p:cNvCxnSpPr>
            <a:endCxn id="1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4" idx="2"/>
          </p:cNvCxnSpPr>
          <p:nvPr/>
        </p:nvCxnSpPr>
        <p:spPr>
          <a:xfrm flipH="1">
            <a:off x="6613208" y="3371195"/>
            <a:ext cx="1569666" cy="124072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y = </a:t>
            </a:r>
            <a:r>
              <a:rPr lang="en-US" altLang="zh-CN" sz="2400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kx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/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5347311" y="2590800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LLM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95497" y="2722275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世界上最高的山是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170159" y="2322165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珠 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0.6</a:t>
            </a:r>
            <a:endParaRPr lang="zh-CN" altLang="en-US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170159" y="2812117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?</a:t>
            </a:r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   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0.3</a:t>
            </a:r>
            <a:endParaRPr lang="zh-CN" altLang="en-US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170159" y="330206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什 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0.05</a:t>
            </a:r>
            <a:endParaRPr lang="zh-CN" altLang="en-US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cxnSp>
        <p:nvCxnSpPr>
          <p:cNvPr id="22" name="直接箭头连接符 21"/>
          <p:cNvCxnSpPr>
            <a:stCxn id="13" idx="3"/>
            <a:endCxn id="12" idx="1"/>
          </p:cNvCxnSpPr>
          <p:nvPr/>
        </p:nvCxnSpPr>
        <p:spPr>
          <a:xfrm flipV="1">
            <a:off x="4532007" y="2919312"/>
            <a:ext cx="815304" cy="3018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3"/>
            <a:endCxn id="14" idx="1"/>
          </p:cNvCxnSpPr>
          <p:nvPr/>
        </p:nvCxnSpPr>
        <p:spPr>
          <a:xfrm flipV="1">
            <a:off x="6611335" y="2522220"/>
            <a:ext cx="558824" cy="39709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2" idx="3"/>
            <a:endCxn id="19" idx="1"/>
          </p:cNvCxnSpPr>
          <p:nvPr/>
        </p:nvCxnSpPr>
        <p:spPr>
          <a:xfrm>
            <a:off x="6611335" y="2919312"/>
            <a:ext cx="558824" cy="58281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3"/>
            <a:endCxn id="18" idx="1"/>
          </p:cNvCxnSpPr>
          <p:nvPr/>
        </p:nvCxnSpPr>
        <p:spPr>
          <a:xfrm>
            <a:off x="6611335" y="2919312"/>
            <a:ext cx="558824" cy="9286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2" idx="3"/>
            <a:endCxn id="35" idx="1"/>
          </p:cNvCxnSpPr>
          <p:nvPr/>
        </p:nvCxnSpPr>
        <p:spPr>
          <a:xfrm>
            <a:off x="6611335" y="2919312"/>
            <a:ext cx="558824" cy="1072764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170159" y="379202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…</a:t>
            </a:r>
            <a:endParaRPr lang="zh-CN" altLang="en-US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48" name="矩形: 圆角 47"/>
          <p:cNvSpPr/>
          <p:nvPr/>
        </p:nvSpPr>
        <p:spPr>
          <a:xfrm>
            <a:off x="5347311" y="4649567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LLM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295497" y="478104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世界上最高的山是珠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7170159" y="4381033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穆 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0.9</a:t>
            </a:r>
            <a:endParaRPr lang="zh-CN" altLang="en-US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170159" y="487098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峰 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0.05</a:t>
            </a:r>
            <a:endParaRPr lang="zh-CN" altLang="en-US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170159" y="536093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山 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0.01</a:t>
            </a:r>
            <a:endParaRPr lang="zh-CN" altLang="en-US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cxnSp>
        <p:nvCxnSpPr>
          <p:cNvPr id="53" name="直接箭头连接符 52"/>
          <p:cNvCxnSpPr>
            <a:stCxn id="49" idx="3"/>
            <a:endCxn id="48" idx="1"/>
          </p:cNvCxnSpPr>
          <p:nvPr/>
        </p:nvCxnSpPr>
        <p:spPr>
          <a:xfrm flipV="1">
            <a:off x="4788487" y="4978079"/>
            <a:ext cx="558824" cy="3018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8" idx="3"/>
            <a:endCxn id="50" idx="1"/>
          </p:cNvCxnSpPr>
          <p:nvPr/>
        </p:nvCxnSpPr>
        <p:spPr>
          <a:xfrm flipV="1">
            <a:off x="6611335" y="4581088"/>
            <a:ext cx="558824" cy="396991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8" idx="3"/>
            <a:endCxn id="52" idx="1"/>
          </p:cNvCxnSpPr>
          <p:nvPr/>
        </p:nvCxnSpPr>
        <p:spPr>
          <a:xfrm>
            <a:off x="6611335" y="4978079"/>
            <a:ext cx="558824" cy="582913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8" idx="3"/>
            <a:endCxn id="51" idx="1"/>
          </p:cNvCxnSpPr>
          <p:nvPr/>
        </p:nvCxnSpPr>
        <p:spPr>
          <a:xfrm>
            <a:off x="6611335" y="4978079"/>
            <a:ext cx="558824" cy="92961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8" idx="3"/>
            <a:endCxn id="58" idx="1"/>
          </p:cNvCxnSpPr>
          <p:nvPr/>
        </p:nvCxnSpPr>
        <p:spPr>
          <a:xfrm>
            <a:off x="6611335" y="4978079"/>
            <a:ext cx="558824" cy="107286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7170159" y="585088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…</a:t>
            </a:r>
            <a:endParaRPr lang="zh-CN" altLang="en-US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8" grpId="0"/>
      <p:bldP spid="19" grpId="0"/>
      <p:bldP spid="35" grpId="0"/>
      <p:bldP spid="48" grpId="0" animBg="1"/>
      <p:bldP spid="49" grpId="0"/>
      <p:bldP spid="50" grpId="0"/>
      <p:bldP spid="51" grpId="0"/>
      <p:bldP spid="52" grpId="0"/>
      <p:bldP spid="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/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4" name="直接箭头连接符 3"/>
          <p:cNvCxnSpPr>
            <a:endCxn id="3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6" idx="0"/>
          </p:cNvCxnSpPr>
          <p:nvPr/>
        </p:nvCxnSpPr>
        <p:spPr>
          <a:xfrm>
            <a:off x="1264595" y="1569213"/>
            <a:ext cx="0" cy="1340317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56709" y="29095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上亿参数</a:t>
            </a:r>
            <a:endParaRPr lang="zh-CN" altLang="en-US" sz="2400" dirty="0"/>
          </a:p>
        </p:txBody>
      </p:sp>
      <p:cxnSp>
        <p:nvCxnSpPr>
          <p:cNvPr id="17" name="直接箭头连接符 16"/>
          <p:cNvCxnSpPr>
            <a:endCxn id="20" idx="1"/>
          </p:cNvCxnSpPr>
          <p:nvPr/>
        </p:nvCxnSpPr>
        <p:spPr>
          <a:xfrm>
            <a:off x="1812461" y="1569213"/>
            <a:ext cx="2615533" cy="3036718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427994" y="437509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预测下一个词</a:t>
            </a:r>
            <a:endParaRPr lang="zh-CN" altLang="en-US" sz="2400" dirty="0"/>
          </a:p>
        </p:txBody>
      </p:sp>
      <p:cxnSp>
        <p:nvCxnSpPr>
          <p:cNvPr id="21" name="直接箭头连接符 20"/>
          <p:cNvCxnSpPr>
            <a:stCxn id="34" idx="2"/>
            <a:endCxn id="20" idx="3"/>
          </p:cNvCxnSpPr>
          <p:nvPr/>
        </p:nvCxnSpPr>
        <p:spPr>
          <a:xfrm flipH="1">
            <a:off x="6459319" y="3371195"/>
            <a:ext cx="1723555" cy="1234736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34" idx="1"/>
            <a:endCxn id="16" idx="3"/>
          </p:cNvCxnSpPr>
          <p:nvPr/>
        </p:nvCxnSpPr>
        <p:spPr>
          <a:xfrm flipH="1">
            <a:off x="1972481" y="3140363"/>
            <a:ext cx="572372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y = </a:t>
            </a:r>
            <a:r>
              <a:rPr lang="en-US" altLang="zh-CN" sz="2400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kx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2" name="直接箭头连接符 11"/>
          <p:cNvCxnSpPr>
            <a:stCxn id="16" idx="2"/>
            <a:endCxn id="22" idx="0"/>
          </p:cNvCxnSpPr>
          <p:nvPr/>
        </p:nvCxnSpPr>
        <p:spPr>
          <a:xfrm>
            <a:off x="1264595" y="3371195"/>
            <a:ext cx="0" cy="1003903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56709" y="43750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智能涌现</a:t>
            </a:r>
            <a:endParaRPr lang="zh-CN" altLang="en-US" sz="2400" dirty="0"/>
          </a:p>
        </p:txBody>
      </p:sp>
      <p:cxnSp>
        <p:nvCxnSpPr>
          <p:cNvPr id="23" name="直接箭头连接符 22"/>
          <p:cNvCxnSpPr>
            <a:stCxn id="22" idx="3"/>
            <a:endCxn id="20" idx="1"/>
          </p:cNvCxnSpPr>
          <p:nvPr/>
        </p:nvCxnSpPr>
        <p:spPr>
          <a:xfrm>
            <a:off x="1972481" y="4605931"/>
            <a:ext cx="2455513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/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4" name="直接箭头连接符 3"/>
          <p:cNvCxnSpPr>
            <a:endCxn id="3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6" idx="0"/>
          </p:cNvCxnSpPr>
          <p:nvPr/>
        </p:nvCxnSpPr>
        <p:spPr>
          <a:xfrm>
            <a:off x="1264595" y="1569213"/>
            <a:ext cx="0" cy="1340317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56709" y="29095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上亿参数</a:t>
            </a:r>
            <a:endParaRPr lang="zh-CN" altLang="en-US" sz="2400" dirty="0"/>
          </a:p>
        </p:txBody>
      </p:sp>
      <p:cxnSp>
        <p:nvCxnSpPr>
          <p:cNvPr id="17" name="直接箭头连接符 16"/>
          <p:cNvCxnSpPr>
            <a:endCxn id="20" idx="1"/>
          </p:cNvCxnSpPr>
          <p:nvPr/>
        </p:nvCxnSpPr>
        <p:spPr>
          <a:xfrm>
            <a:off x="1812461" y="1569213"/>
            <a:ext cx="2615533" cy="3036718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427994" y="437509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更好的预测下一个词</a:t>
            </a:r>
            <a:endParaRPr lang="zh-CN" altLang="en-US" sz="2400" dirty="0"/>
          </a:p>
        </p:txBody>
      </p:sp>
      <p:cxnSp>
        <p:nvCxnSpPr>
          <p:cNvPr id="21" name="直接箭头连接符 20"/>
          <p:cNvCxnSpPr>
            <a:stCxn id="34" idx="2"/>
            <a:endCxn id="20" idx="3"/>
          </p:cNvCxnSpPr>
          <p:nvPr/>
        </p:nvCxnSpPr>
        <p:spPr>
          <a:xfrm flipH="1">
            <a:off x="7382649" y="3371195"/>
            <a:ext cx="800225" cy="1234736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34" idx="1"/>
            <a:endCxn id="16" idx="3"/>
          </p:cNvCxnSpPr>
          <p:nvPr/>
        </p:nvCxnSpPr>
        <p:spPr>
          <a:xfrm flipH="1">
            <a:off x="1972481" y="3140363"/>
            <a:ext cx="572372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y = </a:t>
            </a:r>
            <a:r>
              <a:rPr lang="en-US" altLang="zh-CN" sz="2400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kx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2" name="直接箭头连接符 11"/>
          <p:cNvCxnSpPr>
            <a:stCxn id="16" idx="2"/>
            <a:endCxn id="22" idx="0"/>
          </p:cNvCxnSpPr>
          <p:nvPr/>
        </p:nvCxnSpPr>
        <p:spPr>
          <a:xfrm>
            <a:off x="1264595" y="3371195"/>
            <a:ext cx="0" cy="1003903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56709" y="43750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智能涌现</a:t>
            </a:r>
            <a:endParaRPr lang="zh-CN" altLang="en-US" sz="2400" dirty="0"/>
          </a:p>
        </p:txBody>
      </p:sp>
      <p:cxnSp>
        <p:nvCxnSpPr>
          <p:cNvPr id="23" name="直接箭头连接符 22"/>
          <p:cNvCxnSpPr>
            <a:stCxn id="22" idx="3"/>
            <a:endCxn id="20" idx="1"/>
          </p:cNvCxnSpPr>
          <p:nvPr/>
        </p:nvCxnSpPr>
        <p:spPr>
          <a:xfrm>
            <a:off x="1972481" y="4605931"/>
            <a:ext cx="2455513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427993" y="4992464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完美的预测下一个词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4407228" y="5609830"/>
            <a:ext cx="3195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实现通用人工智能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AGI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" name="直接箭头连接符 4"/>
          <p:cNvCxnSpPr>
            <a:stCxn id="20" idx="2"/>
            <a:endCxn id="18" idx="0"/>
          </p:cNvCxnSpPr>
          <p:nvPr/>
        </p:nvCxnSpPr>
        <p:spPr>
          <a:xfrm flipH="1">
            <a:off x="5905321" y="4836763"/>
            <a:ext cx="1" cy="15570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5882280" y="5454129"/>
            <a:ext cx="1" cy="15570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856783" y="2487818"/>
            <a:ext cx="4011034" cy="1684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提示词               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prompt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温度                   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temperature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上下文长度       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context length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38733" y="319816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三要素</a:t>
            </a:r>
            <a:endParaRPr lang="en-US" altLang="zh-CN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4370070" y="2773680"/>
            <a:ext cx="240030" cy="1310640"/>
          </a:xfrm>
          <a:prstGeom prst="leftBrace">
            <a:avLst>
              <a:gd name="adj1" fmla="val 79762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 descr="聊天气泡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5880" y="1517087"/>
            <a:ext cx="1812853" cy="18128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96689" y="933566"/>
            <a:ext cx="4073551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（一）提示词               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prompt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71949" y="1826810"/>
            <a:ext cx="3012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输入到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y = </a:t>
            </a:r>
            <a:r>
              <a:rPr lang="en-US" altLang="zh-CN" sz="2400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kx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中的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x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对话气泡: 圆角矩形 2"/>
          <p:cNvSpPr/>
          <p:nvPr/>
        </p:nvSpPr>
        <p:spPr>
          <a:xfrm>
            <a:off x="303674" y="2859119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</a:p>
        </p:txBody>
      </p:sp>
      <p:sp>
        <p:nvSpPr>
          <p:cNvPr id="7" name="对话气泡: 圆角矩形 6"/>
          <p:cNvSpPr/>
          <p:nvPr/>
        </p:nvSpPr>
        <p:spPr>
          <a:xfrm>
            <a:off x="4220917" y="2859119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</a:p>
        </p:txBody>
      </p:sp>
      <p:sp>
        <p:nvSpPr>
          <p:cNvPr id="10" name="对话气泡: 圆角矩形 9"/>
          <p:cNvSpPr/>
          <p:nvPr/>
        </p:nvSpPr>
        <p:spPr>
          <a:xfrm>
            <a:off x="8138160" y="2825253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智能助手</a:t>
            </a:r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L 形 4"/>
          <p:cNvSpPr/>
          <p:nvPr/>
        </p:nvSpPr>
        <p:spPr>
          <a:xfrm rot="18127811">
            <a:off x="5732706" y="5493613"/>
            <a:ext cx="1133813" cy="657024"/>
          </a:xfrm>
          <a:prstGeom prst="corner">
            <a:avLst>
              <a:gd name="adj1" fmla="val 44131"/>
              <a:gd name="adj2" fmla="val 3849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3" grpId="0" animBg="1"/>
      <p:bldP spid="7" grpId="0" animBg="1"/>
      <p:bldP spid="10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96689" y="933566"/>
            <a:ext cx="4652236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（二）温度                   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temperature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79132" y="1668212"/>
            <a:ext cx="5745484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温度越高，预测下一个词的随机性越强</a:t>
            </a:r>
            <a:endParaRPr lang="en-US" altLang="zh-CN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5" name="对话气泡: 圆角矩形 4"/>
          <p:cNvSpPr/>
          <p:nvPr/>
        </p:nvSpPr>
        <p:spPr>
          <a:xfrm>
            <a:off x="1502094" y="3057258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</a:p>
        </p:txBody>
      </p:sp>
      <p:sp>
        <p:nvSpPr>
          <p:cNvPr id="7" name="对话气泡: 圆角矩形 6"/>
          <p:cNvSpPr/>
          <p:nvPr/>
        </p:nvSpPr>
        <p:spPr>
          <a:xfrm>
            <a:off x="6948486" y="3057258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请用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模型写一关于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五谷的课程计划</a:t>
            </a:r>
          </a:p>
        </p:txBody>
      </p:sp>
      <p:sp>
        <p:nvSpPr>
          <p:cNvPr id="2" name="矩形 1"/>
          <p:cNvSpPr/>
          <p:nvPr/>
        </p:nvSpPr>
        <p:spPr>
          <a:xfrm>
            <a:off x="450104" y="2551349"/>
            <a:ext cx="1882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temperature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0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05242" y="2551349"/>
            <a:ext cx="2113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temperature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0.5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 animBg="1"/>
      <p:bldP spid="7" grpId="0" animBg="1"/>
      <p:bldP spid="2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6689" y="1160872"/>
            <a:ext cx="514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先下载一个机体和模型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83728" y="1722682"/>
            <a:ext cx="6759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https://pan.baidu.com/s/18NOUMjaJIZsV_Z0toOzGBg?pwd=body 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939571" y="1722682"/>
            <a:ext cx="2327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https://hf-mirror.com/</a:t>
            </a:r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396689" y="276542"/>
            <a:ext cx="11302252" cy="65702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一、简要说明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33" y="2305345"/>
            <a:ext cx="5795277" cy="3697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180" y="2305345"/>
            <a:ext cx="5327313" cy="3697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96689" y="933566"/>
            <a:ext cx="5036956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（三）上下文长度       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context length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1949" y="1826810"/>
            <a:ext cx="9167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y = </a:t>
            </a:r>
            <a:r>
              <a:rPr lang="en-US" altLang="zh-CN" sz="2400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kx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中第一层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x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的数量是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最大上下文长度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，相当于模型的脑容量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卷形: 垂直 1"/>
          <p:cNvSpPr/>
          <p:nvPr/>
        </p:nvSpPr>
        <p:spPr>
          <a:xfrm>
            <a:off x="1015022" y="2605471"/>
            <a:ext cx="1524001" cy="2469661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五谷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4010384" y="3591169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LLM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9" name="直接箭头连接符 8"/>
          <p:cNvCxnSpPr>
            <a:endCxn id="7" idx="1"/>
          </p:cNvCxnSpPr>
          <p:nvPr/>
        </p:nvCxnSpPr>
        <p:spPr>
          <a:xfrm>
            <a:off x="2664069" y="3919681"/>
            <a:ext cx="1346315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650752" y="5308544"/>
            <a:ext cx="21242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上下文长度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=4096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3272469" y="5302209"/>
            <a:ext cx="27398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最大上下文长度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=2048</a:t>
            </a:r>
            <a:endParaRPr lang="zh-CN" altLang="en-US" sz="2000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508869" y="3947300"/>
            <a:ext cx="82335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368954" y="3747245"/>
            <a:ext cx="2323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只能塞进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2048</a:t>
            </a:r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个词</a:t>
            </a:r>
            <a:endParaRPr lang="zh-CN" altLang="en-US" sz="2000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8605464" y="3947300"/>
            <a:ext cx="82335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9428815" y="3719626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继续提问怎么办？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9547890" y="3138374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砍掉一部分词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2" grpId="0" animBg="1"/>
      <p:bldP spid="7" grpId="0" animBg="1"/>
      <p:bldP spid="3" grpId="0"/>
      <p:bldP spid="10" grpId="0"/>
      <p:bldP spid="12" grpId="0"/>
      <p:bldP spid="14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6689" y="276542"/>
            <a:ext cx="11302252" cy="65702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三、主流大语言模型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b="3148"/>
          <a:stretch>
            <a:fillRect/>
          </a:stretch>
        </p:blipFill>
        <p:spPr>
          <a:xfrm>
            <a:off x="5538036" y="276542"/>
            <a:ext cx="6379195" cy="630491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941372" y="66294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B0F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openai</a:t>
            </a:r>
            <a:endParaRPr lang="zh-CN" altLang="en-US" dirty="0">
              <a:solidFill>
                <a:srgbClr val="00B0F0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41372" y="11704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智谱清言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941372" y="1678038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阿里巴巴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941372" y="21855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百度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941372" y="62459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百川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941372" y="370823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minmax</a:t>
            </a:r>
            <a:endParaRPr lang="zh-CN" altLang="en-US" dirty="0">
              <a:solidFill>
                <a:srgbClr val="00B0F0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941372" y="4723332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上海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ai lab</a:t>
            </a:r>
            <a:endParaRPr lang="zh-CN" altLang="en-US" dirty="0">
              <a:solidFill>
                <a:srgbClr val="00B0F0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941372" y="52308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零一万物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54" y="960115"/>
            <a:ext cx="3600000" cy="28800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54" y="3892900"/>
            <a:ext cx="3600000" cy="28800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96348" y="213995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闭源王者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06630" y="50000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开源王者</a:t>
            </a:r>
          </a:p>
        </p:txBody>
      </p:sp>
      <p:sp>
        <p:nvSpPr>
          <p:cNvPr id="24" name="矩形 23"/>
          <p:cNvSpPr/>
          <p:nvPr/>
        </p:nvSpPr>
        <p:spPr>
          <a:xfrm>
            <a:off x="5441790" y="595397"/>
            <a:ext cx="1595504" cy="50441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441790" y="2645348"/>
            <a:ext cx="1595504" cy="50441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0" grpId="0"/>
      <p:bldP spid="15" grpId="0"/>
      <p:bldP spid="16" grpId="0"/>
      <p:bldP spid="17" grpId="0"/>
      <p:bldP spid="18" grpId="0"/>
      <p:bldP spid="22" grpId="0"/>
      <p:bldP spid="23" grpId="0"/>
      <p:bldP spid="24" grpId="0" animBg="1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大语言模型的应用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/>
              <a:t>知识库问答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为什么要知识库问答？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7704" y="2138334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大语言模型的知识有局限</a:t>
            </a:r>
          </a:p>
        </p:txBody>
      </p:sp>
      <p:cxnSp>
        <p:nvCxnSpPr>
          <p:cNvPr id="7" name="直接箭头连接符 6"/>
          <p:cNvCxnSpPr>
            <a:stCxn id="3" idx="3"/>
            <a:endCxn id="12" idx="1"/>
          </p:cNvCxnSpPr>
          <p:nvPr/>
        </p:nvCxnSpPr>
        <p:spPr>
          <a:xfrm flipV="1">
            <a:off x="4444161" y="1769807"/>
            <a:ext cx="1292962" cy="59936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737123" y="1538974"/>
            <a:ext cx="26233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不能更新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737123" y="2825906"/>
            <a:ext cx="26233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专业知识不强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3" idx="3"/>
            <a:endCxn id="26" idx="1"/>
          </p:cNvCxnSpPr>
          <p:nvPr/>
        </p:nvCxnSpPr>
        <p:spPr>
          <a:xfrm>
            <a:off x="4444161" y="2369167"/>
            <a:ext cx="5028068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9472229" y="213833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应用受限</a:t>
            </a:r>
          </a:p>
        </p:txBody>
      </p:sp>
      <p:cxnSp>
        <p:nvCxnSpPr>
          <p:cNvPr id="27" name="直接箭头连接符 26"/>
          <p:cNvCxnSpPr>
            <a:stCxn id="3" idx="3"/>
            <a:endCxn id="14" idx="1"/>
          </p:cNvCxnSpPr>
          <p:nvPr/>
        </p:nvCxnSpPr>
        <p:spPr>
          <a:xfrm>
            <a:off x="4444161" y="2369167"/>
            <a:ext cx="1292962" cy="68757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622708" y="3987410"/>
            <a:ext cx="2983811" cy="1938992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effectLst/>
              </a:rPr>
              <a:t>You are a helpful assistant.</a:t>
            </a:r>
            <a:endParaRPr lang="en-US" altLang="zh-CN" sz="2000" dirty="0">
              <a:effectLst/>
            </a:endParaRPr>
          </a:p>
          <a:p>
            <a:br>
              <a:rPr lang="en-US" altLang="zh-CN" sz="2000" dirty="0">
                <a:solidFill>
                  <a:srgbClr val="000000"/>
                </a:solidFill>
                <a:effectLst/>
              </a:rPr>
            </a:br>
            <a:endParaRPr lang="en-US" altLang="zh-CN" sz="2000" dirty="0">
              <a:solidFill>
                <a:srgbClr val="000000"/>
              </a:solidFill>
              <a:effectLst/>
            </a:endParaRPr>
          </a:p>
          <a:p>
            <a:r>
              <a:rPr lang="en-US" altLang="zh-CN" sz="2000" dirty="0">
                <a:solidFill>
                  <a:srgbClr val="0000FF"/>
                </a:solidFill>
                <a:effectLst/>
              </a:rPr>
              <a:t>User:</a:t>
            </a:r>
            <a:endParaRPr lang="en-US" altLang="zh-CN" sz="2000" dirty="0">
              <a:effectLst/>
            </a:endParaRPr>
          </a:p>
          <a:p>
            <a:r>
              <a:rPr lang="zh-CN" altLang="en-US" sz="2000" dirty="0">
                <a:solidFill>
                  <a:srgbClr val="000000"/>
                </a:solidFill>
                <a:effectLst/>
              </a:rPr>
              <a:t>请介绍机体软件的功能</a:t>
            </a:r>
            <a:endParaRPr lang="zh-CN" altLang="en-US" sz="2000" dirty="0">
              <a:effectLst/>
            </a:endParaRPr>
          </a:p>
          <a:p>
            <a:r>
              <a:rPr lang="en-US" altLang="zh-CN" sz="2000" dirty="0">
                <a:solidFill>
                  <a:srgbClr val="0000FF"/>
                </a:solidFill>
                <a:effectLst/>
              </a:rPr>
              <a:t>Assistant: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999188" y="3987409"/>
            <a:ext cx="760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测试一下看看大模型知不知道机体这个软件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4" grpId="0"/>
      <p:bldP spid="26" grpId="0"/>
      <p:bldP spid="31" grpId="0" animBg="1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/>
          <p:cNvGraphicFramePr/>
          <p:nvPr/>
        </p:nvGraphicFramePr>
        <p:xfrm>
          <a:off x="2565047" y="915779"/>
          <a:ext cx="7061907" cy="470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一、知识库是什么？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25107" y="366403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用户的私有数据</a:t>
            </a:r>
          </a:p>
        </p:txBody>
      </p:sp>
      <p:pic>
        <p:nvPicPr>
          <p:cNvPr id="7" name="图形 6" descr="数据库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6417" y="2256790"/>
            <a:ext cx="914400" cy="914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90053" y="366403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向量数据库</a:t>
            </a:r>
          </a:p>
        </p:txBody>
      </p:sp>
      <p:sp>
        <p:nvSpPr>
          <p:cNvPr id="9" name="矩形: 圆角 8"/>
          <p:cNvSpPr/>
          <p:nvPr/>
        </p:nvSpPr>
        <p:spPr>
          <a:xfrm>
            <a:off x="1940483" y="1999772"/>
            <a:ext cx="2708350" cy="14284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pdf/doc/csv/txt/html</a:t>
            </a:r>
            <a:endParaRPr lang="zh-CN" alt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箭头: 右 2"/>
          <p:cNvSpPr/>
          <p:nvPr/>
        </p:nvSpPr>
        <p:spPr>
          <a:xfrm>
            <a:off x="5553800" y="2560882"/>
            <a:ext cx="1637649" cy="3532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72179" y="4999122"/>
            <a:ext cx="895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数据块以向量的形式存在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易于进行相似度计算，实现语义检索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82534" y="2037818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分段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&amp;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嵌入</a:t>
            </a:r>
          </a:p>
        </p:txBody>
      </p:sp>
      <p:cxnSp>
        <p:nvCxnSpPr>
          <p:cNvPr id="10" name="直接箭头连接符 9"/>
          <p:cNvCxnSpPr>
            <a:stCxn id="8" idx="2"/>
            <a:endCxn id="5" idx="0"/>
          </p:cNvCxnSpPr>
          <p:nvPr/>
        </p:nvCxnSpPr>
        <p:spPr>
          <a:xfrm flipH="1">
            <a:off x="7250328" y="4125703"/>
            <a:ext cx="1301500" cy="873419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 animBg="1"/>
      <p:bldP spid="3" grpId="0" animBg="1"/>
      <p:bldP spid="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二、知识库问答流程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56039" y="1266038"/>
            <a:ext cx="3262432" cy="1667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（一）计算相似度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（二）整合提示词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（三）大模型总结回答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683279" y="4232570"/>
            <a:ext cx="2329333" cy="14426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       —————/——————/——————/——————/—————/————/———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3918471" y="3687897"/>
            <a:ext cx="2329333" cy="14426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       —————/——————/——</a:t>
            </a:r>
            <a:r>
              <a:rPr lang="en-US" altLang="zh-CN" dirty="0">
                <a:solidFill>
                  <a:schemeClr val="tx1"/>
                </a:solidFill>
                <a:highlight>
                  <a:srgbClr val="00FF00"/>
                </a:highlight>
              </a:rPr>
              <a:t>———</a:t>
            </a:r>
            <a:r>
              <a:rPr lang="en-US" altLang="zh-CN" dirty="0">
                <a:solidFill>
                  <a:schemeClr val="tx1"/>
                </a:solidFill>
              </a:rPr>
              <a:t>—/——————/—————/</a:t>
            </a:r>
            <a:r>
              <a:rPr lang="en-US" altLang="zh-CN" dirty="0">
                <a:solidFill>
                  <a:schemeClr val="tx1"/>
                </a:solidFill>
                <a:highlight>
                  <a:srgbClr val="00FF00"/>
                </a:highlight>
              </a:rPr>
              <a:t>——</a:t>
            </a:r>
            <a:r>
              <a:rPr lang="en-US" altLang="zh-CN" dirty="0">
                <a:solidFill>
                  <a:schemeClr val="tx1"/>
                </a:solidFill>
              </a:rPr>
              <a:t>——/———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7239708" y="3687897"/>
            <a:ext cx="2329333" cy="14426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highlight>
                  <a:srgbClr val="0000FF"/>
                </a:highlight>
              </a:rPr>
              <a:t>——————————</a:t>
            </a:r>
            <a:r>
              <a:rPr lang="en-US" altLang="zh-CN" dirty="0">
                <a:solidFill>
                  <a:schemeClr val="tx1"/>
                </a:solidFill>
                <a:highlight>
                  <a:srgbClr val="00FF00"/>
                </a:highlight>
              </a:rPr>
              <a:t>——————————</a:t>
            </a:r>
            <a:r>
              <a:rPr lang="en-US" altLang="zh-CN" dirty="0">
                <a:solidFill>
                  <a:schemeClr val="tx1"/>
                </a:solidFill>
                <a:highlight>
                  <a:srgbClr val="0000FF"/>
                </a:highlight>
              </a:rPr>
              <a:t>——————————</a:t>
            </a:r>
            <a:r>
              <a:rPr lang="en-US" altLang="zh-CN" dirty="0">
                <a:solidFill>
                  <a:schemeClr val="tx1"/>
                </a:solidFill>
                <a:highlight>
                  <a:srgbClr val="FF00FF"/>
                </a:highlight>
              </a:rPr>
              <a:t>——————————</a:t>
            </a:r>
            <a:endParaRPr lang="zh-CN" altLang="en-US" dirty="0">
              <a:solidFill>
                <a:schemeClr val="tx1"/>
              </a:solidFill>
              <a:highlight>
                <a:srgbClr val="FF00FF"/>
              </a:highlight>
            </a:endParaRPr>
          </a:p>
        </p:txBody>
      </p:sp>
      <p:sp>
        <p:nvSpPr>
          <p:cNvPr id="13" name="箭头: 右 12"/>
          <p:cNvSpPr/>
          <p:nvPr/>
        </p:nvSpPr>
        <p:spPr>
          <a:xfrm>
            <a:off x="3148311" y="4210492"/>
            <a:ext cx="641344" cy="307275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225178" y="39082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</a:p>
        </p:txBody>
      </p:sp>
      <p:sp>
        <p:nvSpPr>
          <p:cNvPr id="15" name="箭头: 右 14"/>
          <p:cNvSpPr/>
          <p:nvPr/>
        </p:nvSpPr>
        <p:spPr>
          <a:xfrm>
            <a:off x="6423084" y="4210492"/>
            <a:ext cx="641344" cy="307275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499951" y="39082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</a:p>
        </p:txBody>
      </p:sp>
      <p:sp>
        <p:nvSpPr>
          <p:cNvPr id="17" name="箭头: 右 16"/>
          <p:cNvSpPr/>
          <p:nvPr/>
        </p:nvSpPr>
        <p:spPr>
          <a:xfrm>
            <a:off x="9729942" y="4210492"/>
            <a:ext cx="641344" cy="307275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806809" y="39082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③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24074" y="4001729"/>
            <a:ext cx="155553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FF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Answer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09741" y="3249169"/>
            <a:ext cx="155553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Query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941097" y="5361272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闭卷考试变成开卷考试！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1818003" y="3829136"/>
            <a:ext cx="0" cy="381356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/>
      <p:bldP spid="17" grpId="0" animBg="1"/>
      <p:bldP spid="18" grpId="0"/>
      <p:bldP spid="4" grpId="0"/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思考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64236" y="2899113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结合自己的专业，说说如何利用知识库问答这项技术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大语言模型的应用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/>
              <a:t>智能体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/>
          <p:cNvGraphicFramePr/>
          <p:nvPr/>
        </p:nvGraphicFramePr>
        <p:xfrm>
          <a:off x="2565047" y="915779"/>
          <a:ext cx="7061907" cy="470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一、简要说明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6689" y="1160872"/>
            <a:ext cx="4224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把灵魂装入肉体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284" y="4642760"/>
            <a:ext cx="1244231" cy="124423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095" y="1122188"/>
            <a:ext cx="4700613" cy="1830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文本框 27"/>
          <p:cNvSpPr txBox="1"/>
          <p:nvPr/>
        </p:nvSpPr>
        <p:spPr>
          <a:xfrm>
            <a:off x="5351467" y="4391558"/>
            <a:ext cx="1757212" cy="170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70C0"/>
                </a:solidFill>
              </a:rPr>
              <a:t>机体</a:t>
            </a:r>
            <a:r>
              <a:rPr lang="en-US" altLang="zh-CN" dirty="0">
                <a:solidFill>
                  <a:srgbClr val="0070C0"/>
                </a:solidFill>
              </a:rPr>
              <a:t>-64bit.exe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机体</a:t>
            </a:r>
            <a:r>
              <a:rPr lang="en-US" altLang="zh-CN" dirty="0"/>
              <a:t>-32bit.exe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B050"/>
                </a:solidFill>
              </a:rPr>
              <a:t>机体</a:t>
            </a:r>
            <a:r>
              <a:rPr lang="en-US" altLang="zh-CN" dirty="0">
                <a:solidFill>
                  <a:srgbClr val="00B050"/>
                </a:solidFill>
              </a:rPr>
              <a:t>-cuda.exe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机体</a:t>
            </a:r>
            <a:r>
              <a:rPr lang="en-US" altLang="zh-CN" dirty="0"/>
              <a:t>-opencl.exe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14420" y="1807317"/>
            <a:ext cx="1210588" cy="501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模型权重</a:t>
            </a:r>
            <a:endParaRPr lang="en-US" altLang="zh-CN" sz="2000" dirty="0"/>
          </a:p>
        </p:txBody>
      </p:sp>
      <p:sp>
        <p:nvSpPr>
          <p:cNvPr id="6" name="箭头: 右 5"/>
          <p:cNvSpPr/>
          <p:nvPr/>
        </p:nvSpPr>
        <p:spPr>
          <a:xfrm rot="5400000">
            <a:off x="7594170" y="3498691"/>
            <a:ext cx="930457" cy="565728"/>
          </a:xfrm>
          <a:prstGeom prst="rightArrow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一、智能体的定义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0448" y="1285105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智能体：能够与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现实交互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自主完成复杂任务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的系统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33"/>
          <a:stretch>
            <a:fillRect/>
          </a:stretch>
        </p:blipFill>
        <p:spPr>
          <a:xfrm>
            <a:off x="819781" y="2510109"/>
            <a:ext cx="4693916" cy="2539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本框 3"/>
          <p:cNvSpPr txBox="1"/>
          <p:nvPr/>
        </p:nvSpPr>
        <p:spPr>
          <a:xfrm>
            <a:off x="6678305" y="2770493"/>
            <a:ext cx="3130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程序员：通过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if-else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来驱动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678305" y="4394582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大模型：通过预测的词来驱动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033975" y="224727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以前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033975" y="387136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现在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二、如何与现实交互？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16807" y="2500177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提示工程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外部工具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输出解析器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970" y="1127164"/>
            <a:ext cx="5905654" cy="502933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96911" y="4595958"/>
            <a:ext cx="1907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calculator(str)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30051" y="5179984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charset="0"/>
                <a:cs typeface="Times New Roman" panose="02020603050405020304" charset="0"/>
              </a:rPr>
              <a:t>json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解析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1692322" y="1804075"/>
            <a:ext cx="3728788" cy="683752"/>
          </a:xfrm>
          <a:prstGeom prst="straightConnector1">
            <a:avLst/>
          </a:prstGeom>
          <a:ln w="2222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592978" y="1423220"/>
            <a:ext cx="5792778" cy="1987778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2176609" y="3015819"/>
            <a:ext cx="424059" cy="1664227"/>
          </a:xfrm>
          <a:prstGeom prst="straightConnector1">
            <a:avLst/>
          </a:prstGeom>
          <a:ln w="2222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786641" y="3015819"/>
            <a:ext cx="413194" cy="2041804"/>
          </a:xfrm>
          <a:prstGeom prst="straightConnector1">
            <a:avLst/>
          </a:prstGeom>
          <a:ln w="2222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77523" y="1168003"/>
            <a:ext cx="453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模型需要拥有使用工具的能力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 animBg="1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三、如何完成复杂任务？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11454" y="1196615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ReAct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481" y="1285105"/>
            <a:ext cx="5905654" cy="5029332"/>
          </a:xfrm>
          <a:prstGeom prst="rect">
            <a:avLst/>
          </a:prstGeom>
        </p:spPr>
      </p:pic>
      <p:graphicFrame>
        <p:nvGraphicFramePr>
          <p:cNvPr id="6" name="图示 5"/>
          <p:cNvGraphicFramePr/>
          <p:nvPr/>
        </p:nvGraphicFramePr>
        <p:xfrm>
          <a:off x="1190777" y="2386809"/>
          <a:ext cx="3193142" cy="2546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7" name="直接箭头连接符 6"/>
          <p:cNvCxnSpPr>
            <a:stCxn id="3" idx="3"/>
          </p:cNvCxnSpPr>
          <p:nvPr/>
        </p:nvCxnSpPr>
        <p:spPr>
          <a:xfrm>
            <a:off x="2027840" y="1427448"/>
            <a:ext cx="3001360" cy="1913062"/>
          </a:xfrm>
          <a:prstGeom prst="straightConnector1">
            <a:avLst/>
          </a:prstGeom>
          <a:ln w="2222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208445" y="3429000"/>
            <a:ext cx="5792778" cy="1987778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6" grpId="0">
        <p:bldAsOne/>
      </p:bldGraphic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思考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92189" y="2642445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这种方式实现的智能体有什么缺点？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47390" y="2682240"/>
            <a:ext cx="3897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请批评指正！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291061" y="399011"/>
            <a:ext cx="11594651" cy="5976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36469" y="490196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主项目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/main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6469" y="1510236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子项目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/child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6469" y="2563353"/>
            <a:ext cx="1311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应用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/exe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6469" y="3661175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功能库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/</a:t>
            </a:r>
            <a:r>
              <a:rPr lang="en-US" altLang="zh-CN" sz="2400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func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6469" y="5648809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底层库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/base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58215" y="485309"/>
            <a:ext cx="61106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eva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55113" y="1510236"/>
            <a:ext cx="423514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ui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74354" y="1510236"/>
            <a:ext cx="1386918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llama.cpp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44228" y="1510236"/>
            <a:ext cx="1663276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whisper.cpp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32951" y="1510236"/>
            <a:ext cx="2681375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stable-diffusion.cpp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55113" y="2563353"/>
            <a:ext cx="111440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eva.exe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74354" y="2563353"/>
            <a:ext cx="2512226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llama-server.exe</a:t>
            </a:r>
          </a:p>
          <a:p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llama-quantize.exe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544228" y="2563353"/>
            <a:ext cx="213257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whisper-cli.exe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132951" y="2563353"/>
            <a:ext cx="962123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sd.exe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30296" y="4533333"/>
            <a:ext cx="1266693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llama.dll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44228" y="4533333"/>
            <a:ext cx="1543051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whisper.dll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32951" y="4533333"/>
            <a:ext cx="250985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stable-diffusion.dll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874354" y="5648809"/>
            <a:ext cx="12170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ggml.dll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155113" y="5648809"/>
            <a:ext cx="1031051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Qt5.15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cxnSp>
        <p:nvCxnSpPr>
          <p:cNvPr id="26" name="直接箭头连接符 25"/>
          <p:cNvCxnSpPr>
            <a:stCxn id="13" idx="2"/>
            <a:endCxn id="25" idx="0"/>
          </p:cNvCxnSpPr>
          <p:nvPr/>
        </p:nvCxnSpPr>
        <p:spPr>
          <a:xfrm flipH="1">
            <a:off x="2670639" y="3025018"/>
            <a:ext cx="41678" cy="2623791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3" idx="2"/>
            <a:endCxn id="27" idx="1"/>
          </p:cNvCxnSpPr>
          <p:nvPr/>
        </p:nvCxnSpPr>
        <p:spPr>
          <a:xfrm>
            <a:off x="2712317" y="3025018"/>
            <a:ext cx="1236548" cy="866990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2"/>
            <a:endCxn id="17" idx="1"/>
          </p:cNvCxnSpPr>
          <p:nvPr/>
        </p:nvCxnSpPr>
        <p:spPr>
          <a:xfrm>
            <a:off x="2712317" y="3025018"/>
            <a:ext cx="1217979" cy="1739148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4" idx="2"/>
            <a:endCxn id="27" idx="0"/>
          </p:cNvCxnSpPr>
          <p:nvPr/>
        </p:nvCxnSpPr>
        <p:spPr>
          <a:xfrm flipH="1">
            <a:off x="4685605" y="3394350"/>
            <a:ext cx="444862" cy="266825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7" idx="2"/>
            <a:endCxn id="22" idx="0"/>
          </p:cNvCxnSpPr>
          <p:nvPr/>
        </p:nvCxnSpPr>
        <p:spPr>
          <a:xfrm flipH="1">
            <a:off x="4482854" y="4994998"/>
            <a:ext cx="80789" cy="653811"/>
          </a:xfrm>
          <a:prstGeom prst="straightConnector1">
            <a:avLst/>
          </a:prstGeom>
          <a:ln w="25400"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5" idx="2"/>
            <a:endCxn id="51" idx="0"/>
          </p:cNvCxnSpPr>
          <p:nvPr/>
        </p:nvCxnSpPr>
        <p:spPr>
          <a:xfrm>
            <a:off x="7610514" y="3025018"/>
            <a:ext cx="180182" cy="636157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6" idx="2"/>
            <a:endCxn id="21" idx="0"/>
          </p:cNvCxnSpPr>
          <p:nvPr/>
        </p:nvCxnSpPr>
        <p:spPr>
          <a:xfrm>
            <a:off x="9614648" y="3025018"/>
            <a:ext cx="774065" cy="1508125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1" idx="2"/>
            <a:endCxn id="2" idx="0"/>
          </p:cNvCxnSpPr>
          <p:nvPr/>
        </p:nvCxnSpPr>
        <p:spPr>
          <a:xfrm flipH="1">
            <a:off x="9923058" y="4994998"/>
            <a:ext cx="465455" cy="654050"/>
          </a:xfrm>
          <a:prstGeom prst="straightConnector1">
            <a:avLst/>
          </a:prstGeom>
          <a:ln w="25400"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948865" y="3661175"/>
            <a:ext cx="147348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common.a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cxnSp>
        <p:nvCxnSpPr>
          <p:cNvPr id="43" name="直接箭头连接符 42"/>
          <p:cNvCxnSpPr>
            <a:stCxn id="27" idx="2"/>
            <a:endCxn id="17" idx="0"/>
          </p:cNvCxnSpPr>
          <p:nvPr/>
        </p:nvCxnSpPr>
        <p:spPr>
          <a:xfrm flipH="1">
            <a:off x="4563643" y="4122840"/>
            <a:ext cx="121962" cy="410493"/>
          </a:xfrm>
          <a:prstGeom prst="straightConnector1">
            <a:avLst/>
          </a:prstGeom>
          <a:ln w="25400"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6518424" y="3661175"/>
            <a:ext cx="2544543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whisper-</a:t>
            </a:r>
            <a:r>
              <a:rPr lang="en-US" altLang="zh-CN" sz="2400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common.a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cxnSp>
        <p:nvCxnSpPr>
          <p:cNvPr id="57" name="直接箭头连接符 56"/>
          <p:cNvCxnSpPr>
            <a:stCxn id="51" idx="2"/>
            <a:endCxn id="20" idx="0"/>
          </p:cNvCxnSpPr>
          <p:nvPr/>
        </p:nvCxnSpPr>
        <p:spPr>
          <a:xfrm flipH="1">
            <a:off x="7315754" y="4122840"/>
            <a:ext cx="474942" cy="410493"/>
          </a:xfrm>
          <a:prstGeom prst="straightConnector1">
            <a:avLst/>
          </a:prstGeom>
          <a:ln w="25400"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15" idx="2"/>
            <a:endCxn id="20" idx="0"/>
          </p:cNvCxnSpPr>
          <p:nvPr/>
        </p:nvCxnSpPr>
        <p:spPr>
          <a:xfrm flipH="1">
            <a:off x="7315754" y="3025018"/>
            <a:ext cx="294760" cy="1508315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14" idx="2"/>
            <a:endCxn id="17" idx="0"/>
          </p:cNvCxnSpPr>
          <p:nvPr/>
        </p:nvCxnSpPr>
        <p:spPr>
          <a:xfrm flipH="1">
            <a:off x="4563643" y="3394350"/>
            <a:ext cx="566824" cy="1138983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132951" y="5648809"/>
            <a:ext cx="1579245" cy="4603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sd-ggml.dll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cxnSp>
        <p:nvCxnSpPr>
          <p:cNvPr id="49" name="直接箭头连接符 48"/>
          <p:cNvCxnSpPr>
            <a:stCxn id="20" idx="2"/>
            <a:endCxn id="2" idx="0"/>
          </p:cNvCxnSpPr>
          <p:nvPr/>
        </p:nvCxnSpPr>
        <p:spPr>
          <a:xfrm>
            <a:off x="7315754" y="4994998"/>
            <a:ext cx="2607310" cy="654050"/>
          </a:xfrm>
          <a:prstGeom prst="straightConnector1">
            <a:avLst/>
          </a:prstGeom>
          <a:ln w="25400"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291061" y="399011"/>
            <a:ext cx="11594651" cy="5976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330112" y="1865603"/>
            <a:ext cx="102143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widget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7914" y="2698116"/>
            <a:ext cx="57740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bot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20745" y="2698116"/>
            <a:ext cx="55976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net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07784" y="4114071"/>
            <a:ext cx="107273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expend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7914" y="4114071"/>
            <a:ext cx="66236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tool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cxnSp>
        <p:nvCxnSpPr>
          <p:cNvPr id="7" name="直接箭头连接符 6"/>
          <p:cNvCxnSpPr>
            <a:stCxn id="2" idx="1"/>
            <a:endCxn id="3" idx="0"/>
          </p:cNvCxnSpPr>
          <p:nvPr/>
        </p:nvCxnSpPr>
        <p:spPr>
          <a:xfrm flipH="1">
            <a:off x="1076615" y="2096436"/>
            <a:ext cx="1253497" cy="60168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063395" y="1289267"/>
            <a:ext cx="6748963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eva</a:t>
            </a:r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主要有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5</a:t>
            </a:r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个类，左边是类间的通信示意</a:t>
            </a:r>
            <a:endParaRPr lang="en-US" altLang="zh-CN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widget</a:t>
            </a:r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：窗口类，用于控制和交互</a:t>
            </a:r>
            <a:endParaRPr lang="en-US" altLang="zh-CN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bot</a:t>
            </a:r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：模型类，管理模型的推理和采样</a:t>
            </a:r>
            <a:endParaRPr lang="en-US" altLang="zh-CN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net</a:t>
            </a:r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：网络类，用于访问网络接口</a:t>
            </a:r>
            <a:endParaRPr lang="en-US" altLang="zh-CN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tool</a:t>
            </a:r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：工具类，用于执行预设任务</a:t>
            </a:r>
            <a:endParaRPr lang="en-US" altLang="zh-CN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expend</a:t>
            </a:r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：增殖类，用于其它增强功能</a:t>
            </a:r>
            <a:endParaRPr lang="en-US" altLang="zh-CN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endParaRPr lang="en-US" altLang="zh-CN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EVA mainly consists of five classes</a:t>
            </a:r>
          </a:p>
          <a:p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widget: Window class, used for control and interaction.</a:t>
            </a:r>
          </a:p>
          <a:p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bot: Model class, managing model decoding and sampling.</a:t>
            </a:r>
          </a:p>
          <a:p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net: Network class, used for accessing network interfaces.</a:t>
            </a:r>
          </a:p>
          <a:p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tool: Tool class, used for executing predefined tasks.</a:t>
            </a:r>
          </a:p>
          <a:p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expend: Expansion class, used for other enhancement functions.</a:t>
            </a:r>
          </a:p>
        </p:txBody>
      </p:sp>
      <p:cxnSp>
        <p:nvCxnSpPr>
          <p:cNvPr id="21" name="直接箭头连接符 20"/>
          <p:cNvCxnSpPr>
            <a:stCxn id="2" idx="3"/>
            <a:endCxn id="4" idx="0"/>
          </p:cNvCxnSpPr>
          <p:nvPr/>
        </p:nvCxnSpPr>
        <p:spPr>
          <a:xfrm>
            <a:off x="3351545" y="2096436"/>
            <a:ext cx="1249085" cy="60168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" idx="2"/>
            <a:endCxn id="6" idx="0"/>
          </p:cNvCxnSpPr>
          <p:nvPr/>
        </p:nvCxnSpPr>
        <p:spPr>
          <a:xfrm flipH="1">
            <a:off x="1119095" y="2327268"/>
            <a:ext cx="1721734" cy="1786803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" idx="2"/>
            <a:endCxn id="5" idx="0"/>
          </p:cNvCxnSpPr>
          <p:nvPr/>
        </p:nvCxnSpPr>
        <p:spPr>
          <a:xfrm>
            <a:off x="2840829" y="2327268"/>
            <a:ext cx="1503320" cy="1786803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5" idx="1"/>
            <a:endCxn id="6" idx="3"/>
          </p:cNvCxnSpPr>
          <p:nvPr/>
        </p:nvCxnSpPr>
        <p:spPr>
          <a:xfrm flipH="1">
            <a:off x="1450275" y="4344904"/>
            <a:ext cx="2357509" cy="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91061" y="399011"/>
            <a:ext cx="11594651" cy="5976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824552" y="1843552"/>
            <a:ext cx="4188536" cy="41885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99317" y="868938"/>
            <a:ext cx="23155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“约定”框架</a:t>
            </a:r>
            <a:endParaRPr lang="en-US" altLang="zh-CN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“DATE” Framework</a:t>
            </a:r>
          </a:p>
        </p:txBody>
      </p:sp>
      <p:sp>
        <p:nvSpPr>
          <p:cNvPr id="3" name="椭圆 2"/>
          <p:cNvSpPr/>
          <p:nvPr/>
        </p:nvSpPr>
        <p:spPr>
          <a:xfrm>
            <a:off x="4824126" y="2843126"/>
            <a:ext cx="2189388" cy="21893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90917" y="3357508"/>
            <a:ext cx="966153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用户</a:t>
            </a:r>
            <a:endParaRPr lang="en-US" altLang="zh-CN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algn="ctr"/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user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17516" y="608748"/>
            <a:ext cx="1499766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开发者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developer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68937" y="3522321"/>
            <a:ext cx="1499766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大模型</a:t>
            </a:r>
            <a:r>
              <a:rPr lang="en-US" altLang="zh-CN" sz="2400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llm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98223" y="1872413"/>
            <a:ext cx="1021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拘束器</a:t>
            </a:r>
            <a:endParaRPr lang="en-US" altLang="zh-CN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restraint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68528" y="2741612"/>
            <a:ext cx="1414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约定指令</a:t>
            </a:r>
            <a:endParaRPr lang="en-US" altLang="zh-CN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date prompt</a:t>
            </a:r>
          </a:p>
        </p:txBody>
      </p:sp>
      <p:sp>
        <p:nvSpPr>
          <p:cNvPr id="10" name="椭圆 9"/>
          <p:cNvSpPr/>
          <p:nvPr/>
        </p:nvSpPr>
        <p:spPr>
          <a:xfrm>
            <a:off x="8716373" y="1015735"/>
            <a:ext cx="1189150" cy="1189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工具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tool1</a:t>
            </a:r>
            <a:endParaRPr lang="zh-CN" altLang="en-US" dirty="0">
              <a:solidFill>
                <a:schemeClr val="tx1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716373" y="2999355"/>
            <a:ext cx="1189150" cy="1189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工具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2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tool2</a:t>
            </a:r>
            <a:endParaRPr lang="zh-CN" altLang="en-US" dirty="0">
              <a:solidFill>
                <a:schemeClr val="tx1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716373" y="4982976"/>
            <a:ext cx="1189150" cy="1189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…</a:t>
            </a:r>
            <a:endParaRPr lang="zh-CN" altLang="en-US" dirty="0">
              <a:solidFill>
                <a:schemeClr val="tx1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cxnSp>
        <p:nvCxnSpPr>
          <p:cNvPr id="13" name="直接箭头连接符 12"/>
          <p:cNvCxnSpPr>
            <a:stCxn id="6" idx="3"/>
            <a:endCxn id="10" idx="1"/>
          </p:cNvCxnSpPr>
          <p:nvPr/>
        </p:nvCxnSpPr>
        <p:spPr>
          <a:xfrm>
            <a:off x="6617282" y="1024247"/>
            <a:ext cx="2273238" cy="16563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447074" y="1442481"/>
            <a:ext cx="0" cy="54117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963262" y="1439745"/>
            <a:ext cx="0" cy="155961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3"/>
            <a:endCxn id="11" idx="1"/>
          </p:cNvCxnSpPr>
          <p:nvPr/>
        </p:nvCxnSpPr>
        <p:spPr>
          <a:xfrm>
            <a:off x="6617282" y="1024247"/>
            <a:ext cx="2273238" cy="214925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398648" y="3627989"/>
            <a:ext cx="1425904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2398648" y="3908208"/>
            <a:ext cx="1425904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8003421" y="3522321"/>
            <a:ext cx="712952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8003421" y="3802540"/>
            <a:ext cx="712952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7444854" y="1733265"/>
            <a:ext cx="1278343" cy="64144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7540388" y="1963186"/>
            <a:ext cx="1216929" cy="61711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A42EE-3E39-A31A-7044-D820AB604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A5C40E69-6B6F-9C93-B993-4653FFFF5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828" y="723836"/>
            <a:ext cx="6572247" cy="4783136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4D827B54-F979-3398-A3AF-EF029E412F5B}"/>
              </a:ext>
            </a:extLst>
          </p:cNvPr>
          <p:cNvSpPr txBox="1"/>
          <p:nvPr/>
        </p:nvSpPr>
        <p:spPr>
          <a:xfrm>
            <a:off x="1199317" y="868938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gguf</a:t>
            </a:r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格式</a:t>
            </a:r>
            <a:endParaRPr lang="en-US" altLang="zh-CN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26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442" y="1292973"/>
            <a:ext cx="2276192" cy="447651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160442" y="1880896"/>
            <a:ext cx="2312197" cy="2159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6166025" y="3095261"/>
            <a:ext cx="6132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730891" y="2905793"/>
            <a:ext cx="1742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输出区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output aera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48474" y="4614904"/>
            <a:ext cx="1588160" cy="1149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11" idx="1"/>
          </p:cNvCxnSpPr>
          <p:nvPr/>
        </p:nvCxnSpPr>
        <p:spPr>
          <a:xfrm>
            <a:off x="5718412" y="5325539"/>
            <a:ext cx="1012479" cy="299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730891" y="5005365"/>
            <a:ext cx="1786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状态区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state aera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60443" y="4040267"/>
            <a:ext cx="1887654" cy="555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endCxn id="14" idx="1"/>
          </p:cNvCxnSpPr>
          <p:nvPr/>
        </p:nvCxnSpPr>
        <p:spPr>
          <a:xfrm>
            <a:off x="5840819" y="4380534"/>
            <a:ext cx="890072" cy="111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730891" y="4068523"/>
            <a:ext cx="1691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输入区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input aera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" name="直接箭头连接符 14"/>
          <p:cNvCxnSpPr>
            <a:endCxn id="16" idx="1"/>
          </p:cNvCxnSpPr>
          <p:nvPr/>
        </p:nvCxnSpPr>
        <p:spPr>
          <a:xfrm>
            <a:off x="5840819" y="2048036"/>
            <a:ext cx="890072" cy="3231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730891" y="2048036"/>
            <a:ext cx="254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系统指令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system instruction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3" name="直接箭头连接符 22"/>
          <p:cNvCxnSpPr>
            <a:endCxn id="24" idx="1"/>
          </p:cNvCxnSpPr>
          <p:nvPr/>
        </p:nvCxnSpPr>
        <p:spPr>
          <a:xfrm>
            <a:off x="6081658" y="1687239"/>
            <a:ext cx="64923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730891" y="1502573"/>
            <a:ext cx="274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set/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重置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reset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一、简要说明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6689" y="1160872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界面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二、补完模式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6689" y="1160872"/>
            <a:ext cx="514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设置里切换为补完模式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355" y="1738284"/>
            <a:ext cx="2212737" cy="4549604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5024355" y="2313370"/>
            <a:ext cx="2212737" cy="2273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7237092" y="3483787"/>
            <a:ext cx="6132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850320" y="3299120"/>
            <a:ext cx="327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输出区现在允许用户任意编辑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850320" y="3795543"/>
            <a:ext cx="39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模型的现实现在允许用户任意编辑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866" y="1849843"/>
            <a:ext cx="2902099" cy="42039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三、对话模式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6689" y="1160872"/>
            <a:ext cx="4224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机体的默认模式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959" y="1806299"/>
            <a:ext cx="2252160" cy="4604821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1928959" y="4715180"/>
            <a:ext cx="1887654" cy="555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endCxn id="28" idx="1"/>
          </p:cNvCxnSpPr>
          <p:nvPr/>
        </p:nvCxnSpPr>
        <p:spPr>
          <a:xfrm>
            <a:off x="3856526" y="4988727"/>
            <a:ext cx="996628" cy="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853154" y="4804063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输入区</a:t>
            </a:r>
          </a:p>
        </p:txBody>
      </p:sp>
      <p:cxnSp>
        <p:nvCxnSpPr>
          <p:cNvPr id="29" name="直接箭头连接符 28"/>
          <p:cNvCxnSpPr>
            <a:endCxn id="30" idx="1"/>
          </p:cNvCxnSpPr>
          <p:nvPr/>
        </p:nvCxnSpPr>
        <p:spPr>
          <a:xfrm>
            <a:off x="3710983" y="2519743"/>
            <a:ext cx="119017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901154" y="2335077"/>
            <a:ext cx="114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系统指令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134" y="2517246"/>
            <a:ext cx="5043048" cy="3515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文本框 32"/>
          <p:cNvSpPr txBox="1"/>
          <p:nvPr/>
        </p:nvSpPr>
        <p:spPr>
          <a:xfrm>
            <a:off x="7890643" y="192335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右击选择的问题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三、对话模式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6689" y="1160872"/>
            <a:ext cx="2993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约定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提示词模板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892" y="1849841"/>
            <a:ext cx="2806844" cy="448968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778" y="1849841"/>
            <a:ext cx="3048157" cy="320056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9335" y="1849840"/>
            <a:ext cx="2806844" cy="44896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三、对话模式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6689" y="1160872"/>
            <a:ext cx="8071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约定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挂载内嵌工具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计算器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命令提示符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阳电子步枪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005" y="2013775"/>
            <a:ext cx="3639018" cy="382096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745" y="2699155"/>
            <a:ext cx="3048156" cy="2220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直接箭头连接符 11"/>
          <p:cNvCxnSpPr/>
          <p:nvPr/>
        </p:nvCxnSpPr>
        <p:spPr>
          <a:xfrm flipV="1">
            <a:off x="3548741" y="3853543"/>
            <a:ext cx="2383971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183005" y="2292170"/>
            <a:ext cx="3537936" cy="3270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940043" y="3624620"/>
            <a:ext cx="187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额外的系统指令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zQ3N2ZjYjdlZjI4MWJiNDVlMjI3N2Y1ZjRlZGVkYjgifQ=="/>
</p:tagLst>
</file>

<file path=ppt/theme/theme1.xml><?xml version="1.0" encoding="utf-8"?>
<a:theme xmlns:a="http://schemas.openxmlformats.org/drawingml/2006/main" name="基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基础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基础</Template>
  <TotalTime>0</TotalTime>
  <Words>2614</Words>
  <Application>Microsoft Office PowerPoint</Application>
  <PresentationFormat>宽屏</PresentationFormat>
  <Paragraphs>455</Paragraphs>
  <Slides>48</Slides>
  <Notes>44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6" baseType="lpstr">
      <vt:lpstr>ui-monospace</vt:lpstr>
      <vt:lpstr>等线</vt:lpstr>
      <vt:lpstr>黑体</vt:lpstr>
      <vt:lpstr>Arial</vt:lpstr>
      <vt:lpstr>Corbel</vt:lpstr>
      <vt:lpstr>Times New Roman</vt:lpstr>
      <vt:lpstr>Wingdings</vt:lpstr>
      <vt:lpstr>基础</vt:lpstr>
      <vt:lpstr>机体全面介绍</vt:lpstr>
      <vt:lpstr>机体全面介绍</vt:lpstr>
      <vt:lpstr>一、简要说明</vt:lpstr>
      <vt:lpstr>一、简要说明</vt:lpstr>
      <vt:lpstr>一、简要说明</vt:lpstr>
      <vt:lpstr>二、补完模式</vt:lpstr>
      <vt:lpstr>三、对话模式</vt:lpstr>
      <vt:lpstr>三、对话模式</vt:lpstr>
      <vt:lpstr>三、对话模式</vt:lpstr>
      <vt:lpstr>四、服务模式</vt:lpstr>
      <vt:lpstr>四、服务模式</vt:lpstr>
      <vt:lpstr>五、链接状态</vt:lpstr>
      <vt:lpstr>六、扩展窗口</vt:lpstr>
      <vt:lpstr>六、扩展窗口</vt:lpstr>
      <vt:lpstr>六、扩展窗口</vt:lpstr>
      <vt:lpstr>六、扩展窗口</vt:lpstr>
      <vt:lpstr>六、扩展窗口</vt:lpstr>
      <vt:lpstr>总结</vt:lpstr>
      <vt:lpstr>PowerPoint 演示文稿</vt:lpstr>
      <vt:lpstr>大语言模型的简介</vt:lpstr>
      <vt:lpstr>PowerPoint 演示文稿</vt:lpstr>
      <vt:lpstr>一、大语言模型是什么？</vt:lpstr>
      <vt:lpstr>一、大语言模型是什么？</vt:lpstr>
      <vt:lpstr>一、大语言模型是什么？</vt:lpstr>
      <vt:lpstr>一、大语言模型是什么？</vt:lpstr>
      <vt:lpstr>一、大语言模型是什么？</vt:lpstr>
      <vt:lpstr>二、如何与大语言模型聊天？</vt:lpstr>
      <vt:lpstr>二、如何与大语言模型聊天？</vt:lpstr>
      <vt:lpstr>二、如何与大语言模型聊天？</vt:lpstr>
      <vt:lpstr>二、如何与大语言模型聊天？</vt:lpstr>
      <vt:lpstr>三、主流大语言模型</vt:lpstr>
      <vt:lpstr>大语言模型的应用</vt:lpstr>
      <vt:lpstr>为什么要知识库问答？</vt:lpstr>
      <vt:lpstr>PowerPoint 演示文稿</vt:lpstr>
      <vt:lpstr>一、知识库是什么？</vt:lpstr>
      <vt:lpstr>二、知识库问答流程</vt:lpstr>
      <vt:lpstr>思考</vt:lpstr>
      <vt:lpstr>大语言模型的应用</vt:lpstr>
      <vt:lpstr>PowerPoint 演示文稿</vt:lpstr>
      <vt:lpstr>一、智能体的定义</vt:lpstr>
      <vt:lpstr>二、如何与现实交互？</vt:lpstr>
      <vt:lpstr>三、如何完成复杂任务？</vt:lpstr>
      <vt:lpstr>思考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华健</dc:creator>
  <cp:lastModifiedBy>华健 周</cp:lastModifiedBy>
  <cp:revision>1017</cp:revision>
  <dcterms:created xsi:type="dcterms:W3CDTF">2022-03-23T11:22:00Z</dcterms:created>
  <dcterms:modified xsi:type="dcterms:W3CDTF">2025-03-27T09:16:52Z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DE8EB42B4B664FFA9851C778BF4AB1B4_12</vt:lpwstr>
  </property>
  <property fmtid="{D5CDD505-2E9C-101B-9397-08002B2CF9AE}" pid="3" name="KSOProductBuildVer">
    <vt:lpwstr>2052-12.1.0.19302</vt:lpwstr>
  </property>
</Properties>
</file>