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58" r:id="rId4"/>
    <p:sldId id="260" r:id="rId5"/>
    <p:sldId id="259" r:id="rId6"/>
    <p:sldId id="261" r:id="rId7"/>
    <p:sldId id="262" r:id="rId8"/>
    <p:sldId id="263" r:id="rId9"/>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Canva Sans" panose="020B0503030501040103" pitchFamily="34" charset="0"/>
      <p:regular r:id="rId15"/>
    </p:embeddedFont>
    <p:embeddedFont>
      <p:font typeface="Canva Sans Bold" panose="020B0803030501040103" pitchFamily="34" charset="0"/>
      <p:bold r:id="rId16"/>
    </p:embeddedFont>
    <p:embeddedFont>
      <p:font typeface="Gotham" pitchFamily="2" charset="0"/>
      <p:regular r:id="rId17"/>
    </p:embeddedFont>
    <p:embeddedFont>
      <p:font typeface="Gotham Bold" pitchFamily="2" charset="0"/>
      <p:bold r:id="rId18"/>
    </p:embeddedFont>
  </p:embeddedFontLst>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8" autoAdjust="0"/>
    <p:restoredTop sz="94626" autoAdjust="0"/>
  </p:normalViewPr>
  <p:slideViewPr>
    <p:cSldViewPr showGuides="1">
      <p:cViewPr varScale="1">
        <p:scale>
          <a:sx n="80" d="100"/>
          <a:sy n="80" d="100"/>
        </p:scale>
        <p:origin x="888" y="224"/>
      </p:cViewPr>
      <p:guideLst>
        <p:guide orient="horz" pos="2194"/>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chose "AirWar” for our Object Oriented Design course project for its alignment with OOD principles and nostalgic appeal. The game exemplifies OOD by featuring diverse objects like aircraft, bullets, and enemies, each with distinct attributes and methods, interacting to enable core functionalities such as movement and shooting. </a:t>
            </a:r>
          </a:p>
          <a:p>
            <a:r>
              <a:rPr lang="en-US"/>
              <a:t>Its real-time user interactivity challenges players to maneuver aircraft, evade attacks, and engage enemies, offering a practical platform to design responsive systems. </a:t>
            </a:r>
          </a:p>
          <a:p>
            <a:r>
              <a:rPr lang="en-US"/>
              <a:t>Moreover, the game evokes fond childhood memories, potentially resonating with many who enjoyed it in their youth. </a:t>
            </a:r>
          </a:p>
          <a:p>
            <a:r>
              <a:rPr lang="en-US"/>
              <a:t>By selecting this game, we not only apply OOD principles practically but also tap into the emotional connection with our gaming past, enriching our learning experience. Through this project, we aim to deepen our understanding of OOD, enhance programming skills, and relive the joy of childhood gaming.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基本上照本宣科，讲讲设计思路</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the MVC architecture of AirWar, each component works together like a finely tuned machine, collaboratively crafting an immersive gaming experience.</a:t>
            </a:r>
          </a:p>
          <a:p>
            <a:r>
              <a:rPr lang="en-US"/>
              <a:t>Imagine this: as a player presses an arrow key, Controller.java immediately captures this input. Acting both as a commander and a swift messenger, it quickly relays the command to the Hero.java in the model layer, directing the game's hero to move in the specified direction. Simultaneously, other classes in the model layer, such as Enemy.java and Boss.java, continuously update the positions and behaviors of enemies, infusing the game world with vibrancy and challenge.</a:t>
            </a:r>
          </a:p>
          <a:p>
            <a:r>
              <a:rPr lang="en-US"/>
              <a:t>Meanwhile, ViewPanel.java acts as an enthusiastic narrator, meticulously depicting every movement of the hero and enemies, the trajectories of each bullet, and changes in the game background. Whenever there are updates in the model layer, ViewPanel.java accurately redraws these elements on the screen, ensuring what players see reflects the latest state of the game.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此处讲解各个主体的行为动作，以及都会触发什么数值变化</a:t>
            </a:r>
          </a:p>
          <a:p>
            <a:endParaRPr lang="en-US"/>
          </a:p>
          <a:p>
            <a:r>
              <a:rPr lang="en-US"/>
              <a:t>作为对前面图的补充和具体讲解</a:t>
            </a:r>
          </a:p>
          <a:p>
            <a:endParaRPr lang="en-US"/>
          </a:p>
          <a:p>
            <a:r>
              <a:rPr lang="zh-CN" altLang="en-US"/>
              <a:t>以及提醒大家触壁反弹，喷火动画和会动背景的细节</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As to the visual effect    bk    hero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4/26/24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hyperlink" Target="https://www.bilibili.com/video/BV1oz4y1a7xU?p=10"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4468512" y="-353712"/>
            <a:ext cx="10994424" cy="1099442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 cap="sq">
              <a:solidFill>
                <a:srgbClr val="FD6220"/>
              </a:solidFill>
              <a:prstDash val="solid"/>
              <a:miter/>
            </a:ln>
          </p:spPr>
          <p:txBody>
            <a:bodyPr/>
            <a:lstStyle/>
            <a:p>
              <a:endParaRPr lang="en-US"/>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60"/>
                </a:lnSpc>
              </a:pPr>
              <a:endParaRPr/>
            </a:p>
          </p:txBody>
        </p:sp>
      </p:grpSp>
      <p:sp>
        <p:nvSpPr>
          <p:cNvPr id="5" name="Freeform 5"/>
          <p:cNvSpPr/>
          <p:nvPr/>
        </p:nvSpPr>
        <p:spPr>
          <a:xfrm>
            <a:off x="1028700" y="91400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16384897" y="5379918"/>
            <a:ext cx="6059445" cy="605944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60"/>
                </a:lnSpc>
              </a:pPr>
              <a:endParaRPr/>
            </a:p>
          </p:txBody>
        </p:sp>
      </p:grpSp>
      <p:sp>
        <p:nvSpPr>
          <p:cNvPr id="9" name="Freeform 9"/>
          <p:cNvSpPr/>
          <p:nvPr/>
        </p:nvSpPr>
        <p:spPr>
          <a:xfrm>
            <a:off x="15720762" y="6964430"/>
            <a:ext cx="2000810" cy="4114800"/>
          </a:xfrm>
          <a:custGeom>
            <a:avLst/>
            <a:gdLst/>
            <a:ahLst/>
            <a:cxnLst/>
            <a:rect l="l" t="t" r="r" b="b"/>
            <a:pathLst>
              <a:path w="2000810" h="4114800">
                <a:moveTo>
                  <a:pt x="0" y="0"/>
                </a:moveTo>
                <a:lnTo>
                  <a:pt x="2000810" y="0"/>
                </a:lnTo>
                <a:lnTo>
                  <a:pt x="2000810" y="4114800"/>
                </a:lnTo>
                <a:lnTo>
                  <a:pt x="0" y="4114800"/>
                </a:lnTo>
                <a:lnTo>
                  <a:pt x="0" y="0"/>
                </a:lnTo>
                <a:close/>
              </a:path>
            </a:pathLst>
          </a:custGeom>
          <a:blipFill>
            <a:blip r:embed="rId4">
              <a:alphaModFix amt="53000"/>
              <a:extLst>
                <a:ext uri="{96DAC541-7B7A-43D3-8B79-37D633B846F1}">
                  <asvg:svgBlip xmlns:asvg="http://schemas.microsoft.com/office/drawing/2016/SVG/main" r:embed="rId5"/>
                </a:ext>
              </a:extLst>
            </a:blip>
            <a:stretch>
              <a:fillRect r="-204881"/>
            </a:stretch>
          </a:blipFill>
        </p:spPr>
        <p:txBody>
          <a:bodyPr/>
          <a:lstStyle/>
          <a:p>
            <a:endParaRPr lang="en-US"/>
          </a:p>
        </p:txBody>
      </p:sp>
      <p:grpSp>
        <p:nvGrpSpPr>
          <p:cNvPr id="10" name="Group 10"/>
          <p:cNvGrpSpPr/>
          <p:nvPr/>
        </p:nvGrpSpPr>
        <p:grpSpPr>
          <a:xfrm>
            <a:off x="11762088" y="-9632634"/>
            <a:ext cx="10994424" cy="1099442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660"/>
                </a:lnSpc>
              </a:pPr>
              <a:endParaRPr/>
            </a:p>
          </p:txBody>
        </p:sp>
      </p:grpSp>
      <p:grpSp>
        <p:nvGrpSpPr>
          <p:cNvPr id="13" name="Group 13"/>
          <p:cNvGrpSpPr/>
          <p:nvPr/>
        </p:nvGrpSpPr>
        <p:grpSpPr>
          <a:xfrm>
            <a:off x="3373132" y="4114076"/>
            <a:ext cx="12198237" cy="2291464"/>
            <a:chOff x="0" y="0"/>
            <a:chExt cx="3212705" cy="603513"/>
          </a:xfrm>
        </p:grpSpPr>
        <p:sp>
          <p:nvSpPr>
            <p:cNvPr id="14" name="Freeform 14"/>
            <p:cNvSpPr/>
            <p:nvPr/>
          </p:nvSpPr>
          <p:spPr>
            <a:xfrm>
              <a:off x="0" y="0"/>
              <a:ext cx="3212704" cy="603513"/>
            </a:xfrm>
            <a:custGeom>
              <a:avLst/>
              <a:gdLst/>
              <a:ahLst/>
              <a:cxnLst/>
              <a:rect l="l" t="t" r="r" b="b"/>
              <a:pathLst>
                <a:path w="3212704" h="603513">
                  <a:moveTo>
                    <a:pt x="0" y="0"/>
                  </a:moveTo>
                  <a:lnTo>
                    <a:pt x="3212704" y="0"/>
                  </a:lnTo>
                  <a:lnTo>
                    <a:pt x="3212704" y="603513"/>
                  </a:lnTo>
                  <a:lnTo>
                    <a:pt x="0" y="603513"/>
                  </a:lnTo>
                  <a:close/>
                </a:path>
              </a:pathLst>
            </a:custGeom>
            <a:solidFill>
              <a:srgbClr val="FFFEFE"/>
            </a:solidFill>
          </p:spPr>
          <p:txBody>
            <a:bodyPr/>
            <a:lstStyle/>
            <a:p>
              <a:endParaRPr lang="en-US"/>
            </a:p>
          </p:txBody>
        </p:sp>
        <p:sp>
          <p:nvSpPr>
            <p:cNvPr id="15" name="TextBox 15"/>
            <p:cNvSpPr txBox="1"/>
            <p:nvPr/>
          </p:nvSpPr>
          <p:spPr>
            <a:xfrm>
              <a:off x="0" y="-28575"/>
              <a:ext cx="3212705" cy="632088"/>
            </a:xfrm>
            <a:prstGeom prst="rect">
              <a:avLst/>
            </a:prstGeom>
          </p:spPr>
          <p:txBody>
            <a:bodyPr lIns="50800" tIns="50800" rIns="50800" bIns="50800" rtlCol="0" anchor="ctr"/>
            <a:lstStyle/>
            <a:p>
              <a:pPr algn="ctr">
                <a:lnSpc>
                  <a:spcPts val="2380"/>
                </a:lnSpc>
              </a:pPr>
              <a:endParaRPr/>
            </a:p>
          </p:txBody>
        </p:sp>
      </p:grpSp>
      <p:sp>
        <p:nvSpPr>
          <p:cNvPr id="16" name="TextBox 16"/>
          <p:cNvSpPr txBox="1"/>
          <p:nvPr/>
        </p:nvSpPr>
        <p:spPr>
          <a:xfrm>
            <a:off x="6078409" y="5715237"/>
            <a:ext cx="6131182" cy="1917661"/>
          </a:xfrm>
          <a:prstGeom prst="rect">
            <a:avLst/>
          </a:prstGeom>
        </p:spPr>
        <p:txBody>
          <a:bodyPr lIns="0" tIns="0" rIns="0" bIns="0" rtlCol="0" anchor="t">
            <a:spAutoFit/>
          </a:bodyPr>
          <a:lstStyle/>
          <a:p>
            <a:pPr algn="ctr">
              <a:lnSpc>
                <a:spcPts val="7700"/>
              </a:lnSpc>
            </a:pPr>
            <a:r>
              <a:rPr lang="en-US" sz="5500" spc="308">
                <a:solidFill>
                  <a:srgbClr val="191919"/>
                </a:solidFill>
                <a:latin typeface="Gotham"/>
              </a:rPr>
              <a:t>Yalin Sun</a:t>
            </a:r>
          </a:p>
          <a:p>
            <a:pPr algn="ctr">
              <a:lnSpc>
                <a:spcPts val="7700"/>
              </a:lnSpc>
              <a:spcBef>
                <a:spcPct val="0"/>
              </a:spcBef>
            </a:pPr>
            <a:r>
              <a:rPr lang="en-US" sz="5500" spc="308">
                <a:solidFill>
                  <a:srgbClr val="191919"/>
                </a:solidFill>
                <a:latin typeface="Gotham"/>
              </a:rPr>
              <a:t>Yanyu Wang</a:t>
            </a:r>
          </a:p>
        </p:txBody>
      </p:sp>
      <p:sp>
        <p:nvSpPr>
          <p:cNvPr id="17" name="TextBox 17"/>
          <p:cNvSpPr txBox="1"/>
          <p:nvPr/>
        </p:nvSpPr>
        <p:spPr>
          <a:xfrm>
            <a:off x="3373132" y="3666990"/>
            <a:ext cx="11159517" cy="1866079"/>
          </a:xfrm>
          <a:prstGeom prst="rect">
            <a:avLst/>
          </a:prstGeom>
        </p:spPr>
        <p:txBody>
          <a:bodyPr lIns="0" tIns="0" rIns="0" bIns="0" rtlCol="0" anchor="t">
            <a:spAutoFit/>
          </a:bodyPr>
          <a:lstStyle/>
          <a:p>
            <a:pPr algn="ctr">
              <a:lnSpc>
                <a:spcPts val="15270"/>
              </a:lnSpc>
              <a:spcBef>
                <a:spcPct val="0"/>
              </a:spcBef>
            </a:pPr>
            <a:r>
              <a:rPr lang="en-US" sz="10905" spc="1527">
                <a:solidFill>
                  <a:srgbClr val="191919"/>
                </a:solidFill>
                <a:latin typeface="Gotham Bold"/>
              </a:rPr>
              <a:t>AIRWAR</a:t>
            </a:r>
          </a:p>
        </p:txBody>
      </p:sp>
      <p:grpSp>
        <p:nvGrpSpPr>
          <p:cNvPr id="18" name="Group 18"/>
          <p:cNvGrpSpPr/>
          <p:nvPr/>
        </p:nvGrpSpPr>
        <p:grpSpPr>
          <a:xfrm>
            <a:off x="-9965724" y="-1383136"/>
            <a:ext cx="10994424" cy="10994424"/>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20" name="TextBox 20"/>
            <p:cNvSpPr txBox="1"/>
            <p:nvPr/>
          </p:nvSpPr>
          <p:spPr>
            <a:xfrm>
              <a:off x="76200" y="47625"/>
              <a:ext cx="660400" cy="688975"/>
            </a:xfrm>
            <a:prstGeom prst="rect">
              <a:avLst/>
            </a:prstGeom>
          </p:spPr>
          <p:txBody>
            <a:bodyPr lIns="50800" tIns="50800" rIns="50800" bIns="50800" rtlCol="0" anchor="ctr"/>
            <a:lstStyle/>
            <a:p>
              <a:pPr algn="ctr">
                <a:lnSpc>
                  <a:spcPts val="2660"/>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0882580" y="-3503638"/>
            <a:ext cx="12753441" cy="1275344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txBody>
            <a:bodyPr/>
            <a:lstStyle/>
            <a:p>
              <a:endParaRPr lang="en-US"/>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1373119" y="-1315898"/>
            <a:ext cx="3499668" cy="13405540"/>
            <a:chOff x="0" y="0"/>
            <a:chExt cx="212191" cy="812800"/>
          </a:xfrm>
        </p:grpSpPr>
        <p:sp>
          <p:nvSpPr>
            <p:cNvPr id="6" name="Freeform 6"/>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txBody>
            <a:bodyPr/>
            <a:lstStyle/>
            <a:p>
              <a:endParaRPr lang="en-US"/>
            </a:p>
          </p:txBody>
        </p:sp>
        <p:sp>
          <p:nvSpPr>
            <p:cNvPr id="7" name="TextBox 7"/>
            <p:cNvSpPr txBox="1"/>
            <p:nvPr/>
          </p:nvSpPr>
          <p:spPr>
            <a:xfrm>
              <a:off x="19893" y="47625"/>
              <a:ext cx="172405" cy="688975"/>
            </a:xfrm>
            <a:prstGeom prst="rect">
              <a:avLst/>
            </a:prstGeom>
          </p:spPr>
          <p:txBody>
            <a:bodyPr lIns="50800" tIns="50800" rIns="50800" bIns="50800" rtlCol="0" anchor="ctr"/>
            <a:lstStyle/>
            <a:p>
              <a:pPr algn="ctr">
                <a:lnSpc>
                  <a:spcPts val="2660"/>
                </a:lnSpc>
              </a:pPr>
              <a:endParaRPr/>
            </a:p>
          </p:txBody>
        </p:sp>
      </p:grpSp>
      <p:sp>
        <p:nvSpPr>
          <p:cNvPr id="8" name="Freeform 8"/>
          <p:cNvSpPr/>
          <p:nvPr/>
        </p:nvSpPr>
        <p:spPr>
          <a:xfrm>
            <a:off x="16313420" y="9104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9" name="Group 9"/>
          <p:cNvGrpSpPr/>
          <p:nvPr/>
        </p:nvGrpSpPr>
        <p:grpSpPr>
          <a:xfrm>
            <a:off x="709357" y="2648112"/>
            <a:ext cx="992463" cy="99246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3780"/>
                </a:lnSpc>
                <a:spcBef>
                  <a:spcPct val="0"/>
                </a:spcBef>
              </a:pPr>
              <a:r>
                <a:rPr lang="en-US" sz="2700">
                  <a:solidFill>
                    <a:srgbClr val="FFFEFE"/>
                  </a:solidFill>
                  <a:latin typeface="Gotham"/>
                </a:rPr>
                <a:t>2</a:t>
              </a:r>
            </a:p>
          </p:txBody>
        </p:sp>
      </p:grpSp>
      <p:grpSp>
        <p:nvGrpSpPr>
          <p:cNvPr id="12" name="Group 12"/>
          <p:cNvGrpSpPr/>
          <p:nvPr/>
        </p:nvGrpSpPr>
        <p:grpSpPr>
          <a:xfrm>
            <a:off x="951509" y="4428296"/>
            <a:ext cx="508158" cy="543805"/>
            <a:chOff x="0" y="0"/>
            <a:chExt cx="812800" cy="869819"/>
          </a:xfrm>
        </p:grpSpPr>
        <p:sp>
          <p:nvSpPr>
            <p:cNvPr id="13" name="Freeform 1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4" name="TextBox 1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4</a:t>
              </a:r>
            </a:p>
          </p:txBody>
        </p:sp>
      </p:grpSp>
      <p:grpSp>
        <p:nvGrpSpPr>
          <p:cNvPr id="15" name="Group 15"/>
          <p:cNvGrpSpPr/>
          <p:nvPr/>
        </p:nvGrpSpPr>
        <p:grpSpPr>
          <a:xfrm>
            <a:off x="951509" y="1982349"/>
            <a:ext cx="508158" cy="543805"/>
            <a:chOff x="0" y="0"/>
            <a:chExt cx="812800" cy="869819"/>
          </a:xfrm>
        </p:grpSpPr>
        <p:sp>
          <p:nvSpPr>
            <p:cNvPr id="16" name="Freeform 1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7" name="TextBox 1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1</a:t>
              </a:r>
            </a:p>
          </p:txBody>
        </p:sp>
      </p:grpSp>
      <p:grpSp>
        <p:nvGrpSpPr>
          <p:cNvPr id="18" name="Group 18"/>
          <p:cNvGrpSpPr/>
          <p:nvPr/>
        </p:nvGrpSpPr>
        <p:grpSpPr>
          <a:xfrm>
            <a:off x="951509" y="5094059"/>
            <a:ext cx="508158" cy="543805"/>
            <a:chOff x="0" y="0"/>
            <a:chExt cx="812800" cy="869819"/>
          </a:xfrm>
        </p:grpSpPr>
        <p:sp>
          <p:nvSpPr>
            <p:cNvPr id="19" name="Freeform 1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0" name="TextBox 2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5</a:t>
              </a:r>
            </a:p>
          </p:txBody>
        </p:sp>
      </p:grpSp>
      <p:grpSp>
        <p:nvGrpSpPr>
          <p:cNvPr id="21" name="Group 21"/>
          <p:cNvGrpSpPr/>
          <p:nvPr/>
        </p:nvGrpSpPr>
        <p:grpSpPr>
          <a:xfrm>
            <a:off x="951509" y="3762533"/>
            <a:ext cx="508158" cy="543805"/>
            <a:chOff x="0" y="0"/>
            <a:chExt cx="812800" cy="869819"/>
          </a:xfrm>
        </p:grpSpPr>
        <p:sp>
          <p:nvSpPr>
            <p:cNvPr id="22" name="Freeform 2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3" name="TextBox 2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3</a:t>
              </a:r>
            </a:p>
          </p:txBody>
        </p:sp>
      </p:grpSp>
      <p:grpSp>
        <p:nvGrpSpPr>
          <p:cNvPr id="24" name="Group 24"/>
          <p:cNvGrpSpPr/>
          <p:nvPr/>
        </p:nvGrpSpPr>
        <p:grpSpPr>
          <a:xfrm>
            <a:off x="951509" y="6425585"/>
            <a:ext cx="508158" cy="543805"/>
            <a:chOff x="0" y="0"/>
            <a:chExt cx="812800" cy="869819"/>
          </a:xfrm>
        </p:grpSpPr>
        <p:sp>
          <p:nvSpPr>
            <p:cNvPr id="25" name="Freeform 2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6" name="TextBox 2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7</a:t>
              </a:r>
            </a:p>
          </p:txBody>
        </p:sp>
      </p:grpSp>
      <p:grpSp>
        <p:nvGrpSpPr>
          <p:cNvPr id="27" name="Group 27"/>
          <p:cNvGrpSpPr/>
          <p:nvPr/>
        </p:nvGrpSpPr>
        <p:grpSpPr>
          <a:xfrm>
            <a:off x="951509" y="5759822"/>
            <a:ext cx="508158" cy="543805"/>
            <a:chOff x="0" y="0"/>
            <a:chExt cx="812800" cy="869819"/>
          </a:xfrm>
        </p:grpSpPr>
        <p:sp>
          <p:nvSpPr>
            <p:cNvPr id="28" name="Freeform 2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9" name="TextBox 2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6</a:t>
              </a:r>
            </a:p>
          </p:txBody>
        </p:sp>
      </p:grpSp>
      <p:grpSp>
        <p:nvGrpSpPr>
          <p:cNvPr id="30" name="Group 30"/>
          <p:cNvGrpSpPr/>
          <p:nvPr/>
        </p:nvGrpSpPr>
        <p:grpSpPr>
          <a:xfrm>
            <a:off x="951509" y="7093216"/>
            <a:ext cx="508158" cy="543805"/>
            <a:chOff x="0" y="0"/>
            <a:chExt cx="812800" cy="869819"/>
          </a:xfrm>
        </p:grpSpPr>
        <p:sp>
          <p:nvSpPr>
            <p:cNvPr id="31" name="Freeform 3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2" name="TextBox 3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8</a:t>
              </a:r>
            </a:p>
          </p:txBody>
        </p:sp>
      </p:grpSp>
      <p:sp>
        <p:nvSpPr>
          <p:cNvPr id="33" name="Freeform 33"/>
          <p:cNvSpPr/>
          <p:nvPr/>
        </p:nvSpPr>
        <p:spPr>
          <a:xfrm>
            <a:off x="2751634" y="2648112"/>
            <a:ext cx="4967411" cy="6931025"/>
          </a:xfrm>
          <a:custGeom>
            <a:avLst/>
            <a:gdLst/>
            <a:ahLst/>
            <a:cxnLst/>
            <a:rect l="l" t="t" r="r" b="b"/>
            <a:pathLst>
              <a:path w="4967411" h="6931025">
                <a:moveTo>
                  <a:pt x="0" y="0"/>
                </a:moveTo>
                <a:lnTo>
                  <a:pt x="4967411" y="0"/>
                </a:lnTo>
                <a:lnTo>
                  <a:pt x="4967411" y="6931024"/>
                </a:lnTo>
                <a:lnTo>
                  <a:pt x="0" y="6931024"/>
                </a:lnTo>
                <a:lnTo>
                  <a:pt x="0" y="0"/>
                </a:lnTo>
                <a:close/>
              </a:path>
            </a:pathLst>
          </a:custGeom>
          <a:blipFill>
            <a:blip r:embed="rId5"/>
            <a:stretch>
              <a:fillRect/>
            </a:stretch>
          </a:blipFill>
        </p:spPr>
        <p:txBody>
          <a:bodyPr/>
          <a:lstStyle/>
          <a:p>
            <a:endParaRPr lang="en-US"/>
          </a:p>
        </p:txBody>
      </p:sp>
      <p:sp>
        <p:nvSpPr>
          <p:cNvPr id="34" name="TextBox 34"/>
          <p:cNvSpPr txBox="1"/>
          <p:nvPr/>
        </p:nvSpPr>
        <p:spPr>
          <a:xfrm>
            <a:off x="2387220" y="1023110"/>
            <a:ext cx="8234688" cy="1102455"/>
          </a:xfrm>
          <a:prstGeom prst="rect">
            <a:avLst/>
          </a:prstGeom>
        </p:spPr>
        <p:txBody>
          <a:bodyPr lIns="0" tIns="0" rIns="0" bIns="0" rtlCol="0" anchor="t">
            <a:spAutoFit/>
          </a:bodyPr>
          <a:lstStyle/>
          <a:p>
            <a:pPr>
              <a:lnSpc>
                <a:spcPts val="9060"/>
              </a:lnSpc>
            </a:pPr>
            <a:r>
              <a:rPr lang="en-US" sz="6470">
                <a:solidFill>
                  <a:srgbClr val="191919"/>
                </a:solidFill>
                <a:latin typeface="Gotham Bold"/>
              </a:rPr>
              <a:t>Why AirWar?</a:t>
            </a:r>
          </a:p>
        </p:txBody>
      </p:sp>
      <p:sp>
        <p:nvSpPr>
          <p:cNvPr id="35" name="TextBox 35"/>
          <p:cNvSpPr txBox="1"/>
          <p:nvPr/>
        </p:nvSpPr>
        <p:spPr>
          <a:xfrm>
            <a:off x="9011012" y="3135749"/>
            <a:ext cx="8246055" cy="539116"/>
          </a:xfrm>
          <a:prstGeom prst="rect">
            <a:avLst/>
          </a:prstGeom>
        </p:spPr>
        <p:txBody>
          <a:bodyPr lIns="0" tIns="0" rIns="0" bIns="0" rtlCol="0" anchor="t">
            <a:spAutoFit/>
          </a:bodyPr>
          <a:lstStyle/>
          <a:p>
            <a:pPr>
              <a:lnSpc>
                <a:spcPts val="4320"/>
              </a:lnSpc>
            </a:pPr>
            <a:r>
              <a:rPr lang="en-US" sz="3200" spc="79">
                <a:solidFill>
                  <a:srgbClr val="191919"/>
                </a:solidFill>
                <a:latin typeface="Gotham Bold"/>
              </a:rPr>
              <a:t>Alignment with OOD Principles</a:t>
            </a:r>
          </a:p>
        </p:txBody>
      </p:sp>
      <p:sp>
        <p:nvSpPr>
          <p:cNvPr id="36" name="TextBox 36"/>
          <p:cNvSpPr txBox="1"/>
          <p:nvPr/>
        </p:nvSpPr>
        <p:spPr>
          <a:xfrm>
            <a:off x="9011012" y="7985124"/>
            <a:ext cx="7775349" cy="1000125"/>
          </a:xfrm>
          <a:prstGeom prst="rect">
            <a:avLst/>
          </a:prstGeom>
        </p:spPr>
        <p:txBody>
          <a:bodyPr lIns="0" tIns="0" rIns="0" bIns="0" rtlCol="0" anchor="t">
            <a:spAutoFit/>
          </a:bodyPr>
          <a:lstStyle/>
          <a:p>
            <a:pPr>
              <a:lnSpc>
                <a:spcPts val="4050"/>
              </a:lnSpc>
            </a:pPr>
            <a:r>
              <a:rPr lang="en-US" sz="3000" spc="74">
                <a:solidFill>
                  <a:srgbClr val="191919"/>
                </a:solidFill>
                <a:latin typeface="Gotham Bold"/>
              </a:rPr>
              <a:t>Emotional Connection and Learning Enhancement</a:t>
            </a:r>
          </a:p>
        </p:txBody>
      </p:sp>
      <p:sp>
        <p:nvSpPr>
          <p:cNvPr id="37" name="TextBox 37"/>
          <p:cNvSpPr txBox="1"/>
          <p:nvPr/>
        </p:nvSpPr>
        <p:spPr>
          <a:xfrm>
            <a:off x="9011012" y="5308812"/>
            <a:ext cx="10564664" cy="1082095"/>
          </a:xfrm>
          <a:prstGeom prst="rect">
            <a:avLst/>
          </a:prstGeom>
        </p:spPr>
        <p:txBody>
          <a:bodyPr lIns="0" tIns="0" rIns="0" bIns="0" rtlCol="0" anchor="t">
            <a:spAutoFit/>
          </a:bodyPr>
          <a:lstStyle/>
          <a:p>
            <a:pPr>
              <a:lnSpc>
                <a:spcPts val="4315"/>
              </a:lnSpc>
            </a:pPr>
            <a:r>
              <a:rPr lang="en-US" sz="3195" spc="79">
                <a:solidFill>
                  <a:srgbClr val="191919"/>
                </a:solidFill>
                <a:latin typeface="Gotham Bold"/>
              </a:rPr>
              <a:t>Real-Time Interactivity and System </a:t>
            </a:r>
          </a:p>
          <a:p>
            <a:pPr>
              <a:lnSpc>
                <a:spcPts val="4315"/>
              </a:lnSpc>
            </a:pPr>
            <a:r>
              <a:rPr lang="en-US" sz="3195" spc="79">
                <a:solidFill>
                  <a:srgbClr val="191919"/>
                </a:solidFill>
                <a:latin typeface="Gotham Bold"/>
              </a:rPr>
              <a:t>Responsiveness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txBody>
            <a:bodyPr/>
            <a:lstStyle/>
            <a:p>
              <a:endParaRPr lang="en-US"/>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09357" y="3315742"/>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80"/>
                </a:lnSpc>
                <a:spcBef>
                  <a:spcPct val="0"/>
                </a:spcBef>
              </a:pPr>
              <a:r>
                <a:rPr lang="en-US" sz="2700">
                  <a:solidFill>
                    <a:srgbClr val="FFFEFE"/>
                  </a:solidFill>
                  <a:latin typeface="Gotham"/>
                </a:rPr>
                <a:t>3</a:t>
              </a:r>
            </a:p>
          </p:txBody>
        </p:sp>
      </p:grpSp>
      <p:grpSp>
        <p:nvGrpSpPr>
          <p:cNvPr id="8" name="Group 8"/>
          <p:cNvGrpSpPr/>
          <p:nvPr/>
        </p:nvGrpSpPr>
        <p:grpSpPr>
          <a:xfrm>
            <a:off x="951509" y="4428296"/>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4</a:t>
              </a:r>
            </a:p>
          </p:txBody>
        </p:sp>
      </p:grpSp>
      <p:grpSp>
        <p:nvGrpSpPr>
          <p:cNvPr id="11" name="Group 11"/>
          <p:cNvGrpSpPr/>
          <p:nvPr/>
        </p:nvGrpSpPr>
        <p:grpSpPr>
          <a:xfrm>
            <a:off x="951509" y="5094059"/>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5</a:t>
              </a:r>
            </a:p>
          </p:txBody>
        </p:sp>
      </p:grpSp>
      <p:grpSp>
        <p:nvGrpSpPr>
          <p:cNvPr id="14" name="Group 14"/>
          <p:cNvGrpSpPr/>
          <p:nvPr/>
        </p:nvGrpSpPr>
        <p:grpSpPr>
          <a:xfrm>
            <a:off x="951509" y="2648112"/>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2</a:t>
              </a:r>
            </a:p>
          </p:txBody>
        </p:sp>
      </p:grpSp>
      <p:grpSp>
        <p:nvGrpSpPr>
          <p:cNvPr id="17" name="Group 17"/>
          <p:cNvGrpSpPr/>
          <p:nvPr/>
        </p:nvGrpSpPr>
        <p:grpSpPr>
          <a:xfrm>
            <a:off x="951509" y="6425585"/>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7</a:t>
              </a:r>
            </a:p>
          </p:txBody>
        </p:sp>
      </p:grpSp>
      <p:grpSp>
        <p:nvGrpSpPr>
          <p:cNvPr id="20" name="Group 20"/>
          <p:cNvGrpSpPr/>
          <p:nvPr/>
        </p:nvGrpSpPr>
        <p:grpSpPr>
          <a:xfrm>
            <a:off x="951509" y="5759822"/>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6</a:t>
              </a:r>
            </a:p>
          </p:txBody>
        </p:sp>
      </p:grpSp>
      <p:grpSp>
        <p:nvGrpSpPr>
          <p:cNvPr id="23" name="Group 23"/>
          <p:cNvGrpSpPr/>
          <p:nvPr/>
        </p:nvGrpSpPr>
        <p:grpSpPr>
          <a:xfrm>
            <a:off x="951509" y="7093216"/>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8</a:t>
              </a:r>
            </a:p>
          </p:txBody>
        </p:sp>
      </p:grpSp>
      <p:grpSp>
        <p:nvGrpSpPr>
          <p:cNvPr id="26" name="Group 26"/>
          <p:cNvGrpSpPr/>
          <p:nvPr/>
        </p:nvGrpSpPr>
        <p:grpSpPr>
          <a:xfrm>
            <a:off x="16439471" y="8737362"/>
            <a:ext cx="3697059" cy="3697059"/>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txBody>
            <a:bodyPr/>
            <a:lstStyle/>
            <a:p>
              <a:endParaRPr lang="en-US"/>
            </a:p>
          </p:txBody>
        </p:sp>
        <p:sp>
          <p:nvSpPr>
            <p:cNvPr id="28" name="TextBox 28"/>
            <p:cNvSpPr txBox="1"/>
            <p:nvPr/>
          </p:nvSpPr>
          <p:spPr>
            <a:xfrm>
              <a:off x="76200" y="47625"/>
              <a:ext cx="660400" cy="688975"/>
            </a:xfrm>
            <a:prstGeom prst="rect">
              <a:avLst/>
            </a:prstGeom>
          </p:spPr>
          <p:txBody>
            <a:bodyPr lIns="50800" tIns="50800" rIns="50800" bIns="50800" rtlCol="0" anchor="ctr"/>
            <a:lstStyle/>
            <a:p>
              <a:pPr algn="ctr">
                <a:lnSpc>
                  <a:spcPts val="2660"/>
                </a:lnSpc>
              </a:pPr>
              <a:endParaRPr/>
            </a:p>
          </p:txBody>
        </p:sp>
      </p:grpSp>
      <p:sp>
        <p:nvSpPr>
          <p:cNvPr id="29" name="Freeform 29"/>
          <p:cNvSpPr/>
          <p:nvPr/>
        </p:nvSpPr>
        <p:spPr>
          <a:xfrm>
            <a:off x="0" y="2688537"/>
            <a:ext cx="18153860" cy="4948484"/>
          </a:xfrm>
          <a:custGeom>
            <a:avLst/>
            <a:gdLst/>
            <a:ahLst/>
            <a:cxnLst/>
            <a:rect l="l" t="t" r="r" b="b"/>
            <a:pathLst>
              <a:path w="18153860" h="4948484">
                <a:moveTo>
                  <a:pt x="0" y="0"/>
                </a:moveTo>
                <a:lnTo>
                  <a:pt x="18153860" y="0"/>
                </a:lnTo>
                <a:lnTo>
                  <a:pt x="18153860" y="4948484"/>
                </a:lnTo>
                <a:lnTo>
                  <a:pt x="0" y="4948484"/>
                </a:lnTo>
                <a:lnTo>
                  <a:pt x="0" y="0"/>
                </a:lnTo>
                <a:close/>
              </a:path>
            </a:pathLst>
          </a:custGeom>
          <a:blipFill>
            <a:blip r:embed="rId3"/>
            <a:stretch>
              <a:fillRect t="-785" b="-785"/>
            </a:stretch>
          </a:blipFill>
        </p:spPr>
        <p:txBody>
          <a:bodyPr/>
          <a:lstStyle/>
          <a:p>
            <a:endParaRPr lang="en-US"/>
          </a:p>
        </p:txBody>
      </p:sp>
      <p:sp>
        <p:nvSpPr>
          <p:cNvPr id="30" name="TextBox 30"/>
          <p:cNvSpPr txBox="1"/>
          <p:nvPr/>
        </p:nvSpPr>
        <p:spPr>
          <a:xfrm>
            <a:off x="5585700" y="685878"/>
            <a:ext cx="8268142" cy="1269365"/>
          </a:xfrm>
          <a:prstGeom prst="rect">
            <a:avLst/>
          </a:prstGeom>
        </p:spPr>
        <p:txBody>
          <a:bodyPr lIns="0" tIns="0" rIns="0" bIns="0" rtlCol="0" anchor="t">
            <a:spAutoFit/>
          </a:bodyPr>
          <a:lstStyle/>
          <a:p>
            <a:pPr>
              <a:lnSpc>
                <a:spcPts val="10360"/>
              </a:lnSpc>
            </a:pPr>
            <a:r>
              <a:rPr lang="en-US" sz="7400">
                <a:solidFill>
                  <a:srgbClr val="191919"/>
                </a:solidFill>
                <a:latin typeface="Gotham Bold"/>
              </a:rPr>
              <a:t>OOD in AirWar</a:t>
            </a:r>
          </a:p>
        </p:txBody>
      </p:sp>
      <p:cxnSp>
        <p:nvCxnSpPr>
          <p:cNvPr id="32" name="曲线连接符 31"/>
          <p:cNvCxnSpPr/>
          <p:nvPr/>
        </p:nvCxnSpPr>
        <p:spPr>
          <a:xfrm rot="10800000" flipV="1">
            <a:off x="5334000" y="3426460"/>
            <a:ext cx="11805285" cy="4003040"/>
          </a:xfrm>
          <a:prstGeom prst="curvedConnector3">
            <a:avLst>
              <a:gd name="adj1" fmla="val 9536"/>
            </a:avLst>
          </a:prstGeom>
          <a:ln w="12700" cmpd="sng">
            <a:solidFill>
              <a:schemeClr val="tx1"/>
            </a:solidFill>
            <a:prstDash val="sysDash"/>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09357" y="4655766"/>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80"/>
                </a:lnSpc>
                <a:spcBef>
                  <a:spcPct val="0"/>
                </a:spcBef>
              </a:pPr>
              <a:r>
                <a:rPr lang="en-US" sz="2700">
                  <a:solidFill>
                    <a:srgbClr val="FFFEFE"/>
                  </a:solidFill>
                  <a:latin typeface="Gotham"/>
                </a:rPr>
                <a:t>5</a:t>
              </a:r>
            </a:p>
          </p:txBody>
        </p:sp>
      </p:grpSp>
      <p:grpSp>
        <p:nvGrpSpPr>
          <p:cNvPr id="8" name="Group 8"/>
          <p:cNvGrpSpPr/>
          <p:nvPr/>
        </p:nvGrpSpPr>
        <p:grpSpPr>
          <a:xfrm>
            <a:off x="951509" y="3320505"/>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3</a:t>
              </a:r>
            </a:p>
          </p:txBody>
        </p:sp>
      </p:grpSp>
      <p:grpSp>
        <p:nvGrpSpPr>
          <p:cNvPr id="11" name="Group 11"/>
          <p:cNvGrpSpPr/>
          <p:nvPr/>
        </p:nvGrpSpPr>
        <p:grpSpPr>
          <a:xfrm>
            <a:off x="951509" y="1987111"/>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1</a:t>
              </a:r>
            </a:p>
          </p:txBody>
        </p:sp>
      </p:grpSp>
      <p:grpSp>
        <p:nvGrpSpPr>
          <p:cNvPr id="14" name="Group 14"/>
          <p:cNvGrpSpPr/>
          <p:nvPr/>
        </p:nvGrpSpPr>
        <p:grpSpPr>
          <a:xfrm>
            <a:off x="951509" y="3988135"/>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4</a:t>
              </a:r>
            </a:p>
          </p:txBody>
        </p:sp>
      </p:grpSp>
      <p:grpSp>
        <p:nvGrpSpPr>
          <p:cNvPr id="17" name="Group 17"/>
          <p:cNvGrpSpPr/>
          <p:nvPr/>
        </p:nvGrpSpPr>
        <p:grpSpPr>
          <a:xfrm>
            <a:off x="951509" y="2652874"/>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2</a:t>
              </a:r>
            </a:p>
          </p:txBody>
        </p:sp>
      </p:grpSp>
      <p:grpSp>
        <p:nvGrpSpPr>
          <p:cNvPr id="20" name="Group 20"/>
          <p:cNvGrpSpPr/>
          <p:nvPr/>
        </p:nvGrpSpPr>
        <p:grpSpPr>
          <a:xfrm>
            <a:off x="951509" y="6430348"/>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7</a:t>
              </a:r>
            </a:p>
          </p:txBody>
        </p:sp>
      </p:grpSp>
      <p:grpSp>
        <p:nvGrpSpPr>
          <p:cNvPr id="23" name="Group 23"/>
          <p:cNvGrpSpPr/>
          <p:nvPr/>
        </p:nvGrpSpPr>
        <p:grpSpPr>
          <a:xfrm>
            <a:off x="951509" y="5764584"/>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6</a:t>
              </a:r>
            </a:p>
          </p:txBody>
        </p:sp>
      </p:grpSp>
      <p:grpSp>
        <p:nvGrpSpPr>
          <p:cNvPr id="26" name="Group 26"/>
          <p:cNvGrpSpPr/>
          <p:nvPr/>
        </p:nvGrpSpPr>
        <p:grpSpPr>
          <a:xfrm>
            <a:off x="951509" y="7088453"/>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8</a:t>
              </a:r>
            </a:p>
          </p:txBody>
        </p:sp>
      </p:grpSp>
      <p:grpSp>
        <p:nvGrpSpPr>
          <p:cNvPr id="29" name="Group 29"/>
          <p:cNvGrpSpPr/>
          <p:nvPr/>
        </p:nvGrpSpPr>
        <p:grpSpPr>
          <a:xfrm>
            <a:off x="11762088" y="-9632634"/>
            <a:ext cx="10994424" cy="10994424"/>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31" name="TextBox 31"/>
            <p:cNvSpPr txBox="1"/>
            <p:nvPr/>
          </p:nvSpPr>
          <p:spPr>
            <a:xfrm>
              <a:off x="76200" y="47625"/>
              <a:ext cx="660400" cy="688975"/>
            </a:xfrm>
            <a:prstGeom prst="rect">
              <a:avLst/>
            </a:prstGeom>
          </p:spPr>
          <p:txBody>
            <a:bodyPr lIns="50800" tIns="50800" rIns="50800" bIns="50800" rtlCol="0" anchor="ctr"/>
            <a:lstStyle/>
            <a:p>
              <a:pPr algn="ctr">
                <a:lnSpc>
                  <a:spcPts val="2660"/>
                </a:lnSpc>
              </a:pPr>
              <a:endParaRPr/>
            </a:p>
          </p:txBody>
        </p:sp>
      </p:grpSp>
      <p:grpSp>
        <p:nvGrpSpPr>
          <p:cNvPr id="32" name="Group 32"/>
          <p:cNvGrpSpPr/>
          <p:nvPr/>
        </p:nvGrpSpPr>
        <p:grpSpPr>
          <a:xfrm>
            <a:off x="2569283" y="2530917"/>
            <a:ext cx="3889180" cy="6317542"/>
            <a:chOff x="0" y="0"/>
            <a:chExt cx="1024311" cy="1663879"/>
          </a:xfrm>
        </p:grpSpPr>
        <p:sp>
          <p:nvSpPr>
            <p:cNvPr id="33" name="Freeform 33"/>
            <p:cNvSpPr/>
            <p:nvPr/>
          </p:nvSpPr>
          <p:spPr>
            <a:xfrm>
              <a:off x="0" y="0"/>
              <a:ext cx="1024311" cy="1663879"/>
            </a:xfrm>
            <a:custGeom>
              <a:avLst/>
              <a:gdLst/>
              <a:ahLst/>
              <a:cxnLst/>
              <a:rect l="l" t="t" r="r" b="b"/>
              <a:pathLst>
                <a:path w="1024311" h="1663879">
                  <a:moveTo>
                    <a:pt x="0" y="0"/>
                  </a:moveTo>
                  <a:lnTo>
                    <a:pt x="1024311" y="0"/>
                  </a:lnTo>
                  <a:lnTo>
                    <a:pt x="1024311" y="1663879"/>
                  </a:lnTo>
                  <a:lnTo>
                    <a:pt x="0" y="1663879"/>
                  </a:lnTo>
                  <a:close/>
                </a:path>
              </a:pathLst>
            </a:custGeom>
            <a:solidFill>
              <a:srgbClr val="FD6220"/>
            </a:solidFill>
          </p:spPr>
          <p:txBody>
            <a:bodyPr/>
            <a:lstStyle/>
            <a:p>
              <a:endParaRPr lang="en-US"/>
            </a:p>
          </p:txBody>
        </p:sp>
        <p:sp>
          <p:nvSpPr>
            <p:cNvPr id="34" name="TextBox 34"/>
            <p:cNvSpPr txBox="1"/>
            <p:nvPr/>
          </p:nvSpPr>
          <p:spPr>
            <a:xfrm>
              <a:off x="0" y="-28575"/>
              <a:ext cx="1024311" cy="1692454"/>
            </a:xfrm>
            <a:prstGeom prst="rect">
              <a:avLst/>
            </a:prstGeom>
          </p:spPr>
          <p:txBody>
            <a:bodyPr lIns="50800" tIns="50800" rIns="50800" bIns="50800" rtlCol="0" anchor="ctr"/>
            <a:lstStyle/>
            <a:p>
              <a:pPr algn="ctr">
                <a:lnSpc>
                  <a:spcPts val="2380"/>
                </a:lnSpc>
              </a:pPr>
              <a:endParaRPr/>
            </a:p>
          </p:txBody>
        </p:sp>
      </p:grpSp>
      <p:grpSp>
        <p:nvGrpSpPr>
          <p:cNvPr id="35" name="Group 35"/>
          <p:cNvGrpSpPr/>
          <p:nvPr/>
        </p:nvGrpSpPr>
        <p:grpSpPr>
          <a:xfrm>
            <a:off x="7537573" y="2530917"/>
            <a:ext cx="3889180" cy="6317542"/>
            <a:chOff x="0" y="0"/>
            <a:chExt cx="1024311" cy="1663879"/>
          </a:xfrm>
        </p:grpSpPr>
        <p:sp>
          <p:nvSpPr>
            <p:cNvPr id="36" name="Freeform 36"/>
            <p:cNvSpPr/>
            <p:nvPr/>
          </p:nvSpPr>
          <p:spPr>
            <a:xfrm>
              <a:off x="0" y="0"/>
              <a:ext cx="1024311" cy="1663879"/>
            </a:xfrm>
            <a:custGeom>
              <a:avLst/>
              <a:gdLst/>
              <a:ahLst/>
              <a:cxnLst/>
              <a:rect l="l" t="t" r="r" b="b"/>
              <a:pathLst>
                <a:path w="1024311" h="1663879">
                  <a:moveTo>
                    <a:pt x="0" y="0"/>
                  </a:moveTo>
                  <a:lnTo>
                    <a:pt x="1024311" y="0"/>
                  </a:lnTo>
                  <a:lnTo>
                    <a:pt x="1024311" y="1663879"/>
                  </a:lnTo>
                  <a:lnTo>
                    <a:pt x="0" y="1663879"/>
                  </a:lnTo>
                  <a:close/>
                </a:path>
              </a:pathLst>
            </a:custGeom>
            <a:solidFill>
              <a:srgbClr val="000000"/>
            </a:solidFill>
          </p:spPr>
          <p:txBody>
            <a:bodyPr/>
            <a:lstStyle/>
            <a:p>
              <a:endParaRPr lang="en-US"/>
            </a:p>
          </p:txBody>
        </p:sp>
        <p:sp>
          <p:nvSpPr>
            <p:cNvPr id="37" name="TextBox 37"/>
            <p:cNvSpPr txBox="1"/>
            <p:nvPr/>
          </p:nvSpPr>
          <p:spPr>
            <a:xfrm>
              <a:off x="0" y="-28575"/>
              <a:ext cx="1024311" cy="1692454"/>
            </a:xfrm>
            <a:prstGeom prst="rect">
              <a:avLst/>
            </a:prstGeom>
          </p:spPr>
          <p:txBody>
            <a:bodyPr lIns="50800" tIns="50800" rIns="50800" bIns="50800" rtlCol="0" anchor="ctr"/>
            <a:lstStyle/>
            <a:p>
              <a:pPr algn="ctr">
                <a:lnSpc>
                  <a:spcPts val="2380"/>
                </a:lnSpc>
              </a:pPr>
              <a:endParaRPr/>
            </a:p>
          </p:txBody>
        </p:sp>
      </p:grpSp>
      <p:grpSp>
        <p:nvGrpSpPr>
          <p:cNvPr id="38" name="Group 38"/>
          <p:cNvGrpSpPr/>
          <p:nvPr/>
        </p:nvGrpSpPr>
        <p:grpSpPr>
          <a:xfrm>
            <a:off x="12973371" y="2530917"/>
            <a:ext cx="3889180" cy="6317542"/>
            <a:chOff x="0" y="0"/>
            <a:chExt cx="1024311" cy="1663879"/>
          </a:xfrm>
        </p:grpSpPr>
        <p:sp>
          <p:nvSpPr>
            <p:cNvPr id="39" name="Freeform 39"/>
            <p:cNvSpPr/>
            <p:nvPr/>
          </p:nvSpPr>
          <p:spPr>
            <a:xfrm>
              <a:off x="0" y="0"/>
              <a:ext cx="1024311" cy="1663879"/>
            </a:xfrm>
            <a:custGeom>
              <a:avLst/>
              <a:gdLst/>
              <a:ahLst/>
              <a:cxnLst/>
              <a:rect l="l" t="t" r="r" b="b"/>
              <a:pathLst>
                <a:path w="1024311" h="1663879">
                  <a:moveTo>
                    <a:pt x="0" y="0"/>
                  </a:moveTo>
                  <a:lnTo>
                    <a:pt x="1024311" y="0"/>
                  </a:lnTo>
                  <a:lnTo>
                    <a:pt x="1024311" y="1663879"/>
                  </a:lnTo>
                  <a:lnTo>
                    <a:pt x="0" y="1663879"/>
                  </a:lnTo>
                  <a:close/>
                </a:path>
              </a:pathLst>
            </a:custGeom>
            <a:solidFill>
              <a:srgbClr val="004AAD"/>
            </a:solidFill>
          </p:spPr>
          <p:txBody>
            <a:bodyPr/>
            <a:lstStyle/>
            <a:p>
              <a:endParaRPr lang="en-US"/>
            </a:p>
          </p:txBody>
        </p:sp>
        <p:sp>
          <p:nvSpPr>
            <p:cNvPr id="40" name="TextBox 40"/>
            <p:cNvSpPr txBox="1"/>
            <p:nvPr/>
          </p:nvSpPr>
          <p:spPr>
            <a:xfrm>
              <a:off x="0" y="-28575"/>
              <a:ext cx="1024311" cy="1692454"/>
            </a:xfrm>
            <a:prstGeom prst="rect">
              <a:avLst/>
            </a:prstGeom>
          </p:spPr>
          <p:txBody>
            <a:bodyPr lIns="50800" tIns="50800" rIns="50800" bIns="50800" rtlCol="0" anchor="ctr"/>
            <a:lstStyle/>
            <a:p>
              <a:pPr algn="ctr">
                <a:lnSpc>
                  <a:spcPts val="2380"/>
                </a:lnSpc>
              </a:pPr>
              <a:endParaRPr/>
            </a:p>
          </p:txBody>
        </p:sp>
      </p:grpSp>
      <p:sp>
        <p:nvSpPr>
          <p:cNvPr id="41" name="AutoShape 41"/>
          <p:cNvSpPr/>
          <p:nvPr/>
        </p:nvSpPr>
        <p:spPr>
          <a:xfrm>
            <a:off x="5896793" y="3864310"/>
            <a:ext cx="1881480" cy="0"/>
          </a:xfrm>
          <a:prstGeom prst="line">
            <a:avLst/>
          </a:prstGeom>
          <a:ln w="38100" cap="flat">
            <a:solidFill>
              <a:srgbClr val="F9232C"/>
            </a:solidFill>
            <a:prstDash val="solid"/>
            <a:headEnd type="arrow" w="med" len="sm"/>
            <a:tailEnd type="arrow" w="med" len="sm"/>
          </a:ln>
        </p:spPr>
        <p:txBody>
          <a:bodyPr/>
          <a:lstStyle/>
          <a:p>
            <a:endParaRPr lang="en-US"/>
          </a:p>
        </p:txBody>
      </p:sp>
      <p:sp>
        <p:nvSpPr>
          <p:cNvPr id="42" name="AutoShape 42"/>
          <p:cNvSpPr/>
          <p:nvPr/>
        </p:nvSpPr>
        <p:spPr>
          <a:xfrm>
            <a:off x="11113660" y="3864310"/>
            <a:ext cx="2377617" cy="0"/>
          </a:xfrm>
          <a:prstGeom prst="line">
            <a:avLst/>
          </a:prstGeom>
          <a:ln w="38100" cap="flat">
            <a:solidFill>
              <a:srgbClr val="F9232C"/>
            </a:solidFill>
            <a:prstDash val="solid"/>
            <a:headEnd type="arrow" w="med" len="sm"/>
            <a:tailEnd type="arrow" w="med" len="sm"/>
          </a:ln>
        </p:spPr>
        <p:txBody>
          <a:bodyPr/>
          <a:lstStyle/>
          <a:p>
            <a:endParaRPr lang="en-US"/>
          </a:p>
        </p:txBody>
      </p:sp>
      <p:grpSp>
        <p:nvGrpSpPr>
          <p:cNvPr id="43" name="Group 43"/>
          <p:cNvGrpSpPr/>
          <p:nvPr/>
        </p:nvGrpSpPr>
        <p:grpSpPr>
          <a:xfrm>
            <a:off x="3054168" y="3320505"/>
            <a:ext cx="1551547" cy="1551547"/>
            <a:chOff x="0" y="0"/>
            <a:chExt cx="812800" cy="812800"/>
          </a:xfrm>
        </p:grpSpPr>
        <p:sp>
          <p:nvSpPr>
            <p:cNvPr id="44" name="Freeform 4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E"/>
            </a:solidFill>
          </p:spPr>
          <p:txBody>
            <a:bodyPr/>
            <a:lstStyle/>
            <a:p>
              <a:endParaRPr lang="en-US"/>
            </a:p>
          </p:txBody>
        </p:sp>
        <p:sp>
          <p:nvSpPr>
            <p:cNvPr id="45" name="TextBox 45"/>
            <p:cNvSpPr txBox="1"/>
            <p:nvPr/>
          </p:nvSpPr>
          <p:spPr>
            <a:xfrm>
              <a:off x="76200" y="47625"/>
              <a:ext cx="660400" cy="688975"/>
            </a:xfrm>
            <a:prstGeom prst="rect">
              <a:avLst/>
            </a:prstGeom>
          </p:spPr>
          <p:txBody>
            <a:bodyPr lIns="50800" tIns="50800" rIns="50800" bIns="50800" rtlCol="0" anchor="ctr"/>
            <a:lstStyle/>
            <a:p>
              <a:pPr algn="ctr">
                <a:lnSpc>
                  <a:spcPts val="2380"/>
                </a:lnSpc>
              </a:pPr>
              <a:endParaRPr/>
            </a:p>
          </p:txBody>
        </p:sp>
      </p:grpSp>
      <p:sp>
        <p:nvSpPr>
          <p:cNvPr id="46" name="TextBox 46"/>
          <p:cNvSpPr txBox="1"/>
          <p:nvPr/>
        </p:nvSpPr>
        <p:spPr>
          <a:xfrm>
            <a:off x="5896793" y="314327"/>
            <a:ext cx="7824944" cy="1285871"/>
          </a:xfrm>
          <a:prstGeom prst="rect">
            <a:avLst/>
          </a:prstGeom>
        </p:spPr>
        <p:txBody>
          <a:bodyPr lIns="0" tIns="0" rIns="0" bIns="0" rtlCol="0" anchor="t">
            <a:spAutoFit/>
          </a:bodyPr>
          <a:lstStyle/>
          <a:p>
            <a:pPr algn="just">
              <a:lnSpc>
                <a:spcPts val="10500"/>
              </a:lnSpc>
              <a:spcBef>
                <a:spcPct val="0"/>
              </a:spcBef>
            </a:pPr>
            <a:r>
              <a:rPr lang="en-US" sz="7500">
                <a:solidFill>
                  <a:srgbClr val="191919"/>
                </a:solidFill>
                <a:latin typeface="Gotham Bold"/>
              </a:rPr>
              <a:t>MVC in AirWar</a:t>
            </a:r>
          </a:p>
        </p:txBody>
      </p:sp>
      <p:sp>
        <p:nvSpPr>
          <p:cNvPr id="47" name="TextBox 47"/>
          <p:cNvSpPr txBox="1"/>
          <p:nvPr/>
        </p:nvSpPr>
        <p:spPr>
          <a:xfrm>
            <a:off x="3494252" y="1643289"/>
            <a:ext cx="2039243" cy="887095"/>
          </a:xfrm>
          <a:prstGeom prst="rect">
            <a:avLst/>
          </a:prstGeom>
        </p:spPr>
        <p:txBody>
          <a:bodyPr lIns="0" tIns="0" rIns="0" bIns="0" rtlCol="0" anchor="t">
            <a:spAutoFit/>
          </a:bodyPr>
          <a:lstStyle/>
          <a:p>
            <a:pPr algn="ctr">
              <a:lnSpc>
                <a:spcPts val="7280"/>
              </a:lnSpc>
            </a:pPr>
            <a:r>
              <a:rPr lang="en-US" sz="5200">
                <a:solidFill>
                  <a:srgbClr val="191919"/>
                </a:solidFill>
                <a:latin typeface="Canva Sans Bold" panose="020B0803030501040103"/>
              </a:rPr>
              <a:t>Model</a:t>
            </a:r>
          </a:p>
        </p:txBody>
      </p:sp>
      <p:sp>
        <p:nvSpPr>
          <p:cNvPr id="48" name="TextBox 48"/>
          <p:cNvSpPr txBox="1"/>
          <p:nvPr/>
        </p:nvSpPr>
        <p:spPr>
          <a:xfrm>
            <a:off x="7778273" y="1643289"/>
            <a:ext cx="3335387" cy="887095"/>
          </a:xfrm>
          <a:prstGeom prst="rect">
            <a:avLst/>
          </a:prstGeom>
        </p:spPr>
        <p:txBody>
          <a:bodyPr lIns="0" tIns="0" rIns="0" bIns="0" rtlCol="0" anchor="t">
            <a:spAutoFit/>
          </a:bodyPr>
          <a:lstStyle/>
          <a:p>
            <a:pPr algn="ctr">
              <a:lnSpc>
                <a:spcPts val="7280"/>
              </a:lnSpc>
            </a:pPr>
            <a:r>
              <a:rPr lang="en-US" sz="5200">
                <a:solidFill>
                  <a:srgbClr val="191919"/>
                </a:solidFill>
                <a:latin typeface="Canva Sans Bold" panose="020B0803030501040103"/>
              </a:rPr>
              <a:t>Controller</a:t>
            </a:r>
          </a:p>
        </p:txBody>
      </p:sp>
      <p:sp>
        <p:nvSpPr>
          <p:cNvPr id="49" name="TextBox 49"/>
          <p:cNvSpPr txBox="1"/>
          <p:nvPr/>
        </p:nvSpPr>
        <p:spPr>
          <a:xfrm>
            <a:off x="13944600" y="1597025"/>
            <a:ext cx="2138680" cy="933450"/>
          </a:xfrm>
          <a:prstGeom prst="rect">
            <a:avLst/>
          </a:prstGeom>
        </p:spPr>
        <p:txBody>
          <a:bodyPr wrap="square" lIns="0" tIns="0" rIns="0" bIns="0" rtlCol="0" anchor="t">
            <a:spAutoFit/>
          </a:bodyPr>
          <a:lstStyle/>
          <a:p>
            <a:pPr algn="ctr">
              <a:lnSpc>
                <a:spcPts val="7280"/>
              </a:lnSpc>
            </a:pPr>
            <a:r>
              <a:rPr lang="en-US" sz="5200">
                <a:solidFill>
                  <a:srgbClr val="191919"/>
                </a:solidFill>
                <a:latin typeface="Canva Sans Bold" panose="020B0803030501040103"/>
              </a:rPr>
              <a:t>View</a:t>
            </a:r>
          </a:p>
        </p:txBody>
      </p:sp>
      <p:grpSp>
        <p:nvGrpSpPr>
          <p:cNvPr id="50" name="Group 50"/>
          <p:cNvGrpSpPr/>
          <p:nvPr/>
        </p:nvGrpSpPr>
        <p:grpSpPr>
          <a:xfrm>
            <a:off x="4757721" y="5260714"/>
            <a:ext cx="1551547" cy="1551547"/>
            <a:chOff x="0" y="0"/>
            <a:chExt cx="812800" cy="812800"/>
          </a:xfrm>
        </p:grpSpPr>
        <p:sp>
          <p:nvSpPr>
            <p:cNvPr id="51" name="Freeform 5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E"/>
            </a:solidFill>
          </p:spPr>
          <p:txBody>
            <a:bodyPr/>
            <a:lstStyle/>
            <a:p>
              <a:endParaRPr lang="en-US"/>
            </a:p>
          </p:txBody>
        </p:sp>
        <p:sp>
          <p:nvSpPr>
            <p:cNvPr id="52" name="TextBox 52"/>
            <p:cNvSpPr txBox="1"/>
            <p:nvPr/>
          </p:nvSpPr>
          <p:spPr>
            <a:xfrm>
              <a:off x="76200" y="47625"/>
              <a:ext cx="660400" cy="688975"/>
            </a:xfrm>
            <a:prstGeom prst="rect">
              <a:avLst/>
            </a:prstGeom>
          </p:spPr>
          <p:txBody>
            <a:bodyPr lIns="50800" tIns="50800" rIns="50800" bIns="50800" rtlCol="0" anchor="ctr"/>
            <a:lstStyle/>
            <a:p>
              <a:pPr algn="ctr">
                <a:lnSpc>
                  <a:spcPts val="2380"/>
                </a:lnSpc>
              </a:pPr>
              <a:endParaRPr/>
            </a:p>
          </p:txBody>
        </p:sp>
      </p:grpSp>
      <p:grpSp>
        <p:nvGrpSpPr>
          <p:cNvPr id="53" name="Group 53"/>
          <p:cNvGrpSpPr/>
          <p:nvPr/>
        </p:nvGrpSpPr>
        <p:grpSpPr>
          <a:xfrm>
            <a:off x="2718478" y="6430348"/>
            <a:ext cx="1551547" cy="1551547"/>
            <a:chOff x="0" y="0"/>
            <a:chExt cx="812800" cy="812800"/>
          </a:xfrm>
        </p:grpSpPr>
        <p:sp>
          <p:nvSpPr>
            <p:cNvPr id="54" name="Freeform 5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E"/>
            </a:solidFill>
          </p:spPr>
          <p:txBody>
            <a:bodyPr/>
            <a:lstStyle/>
            <a:p>
              <a:endParaRPr lang="en-US"/>
            </a:p>
          </p:txBody>
        </p:sp>
        <p:sp>
          <p:nvSpPr>
            <p:cNvPr id="55" name="TextBox 55"/>
            <p:cNvSpPr txBox="1"/>
            <p:nvPr/>
          </p:nvSpPr>
          <p:spPr>
            <a:xfrm>
              <a:off x="76200" y="47625"/>
              <a:ext cx="660400" cy="688975"/>
            </a:xfrm>
            <a:prstGeom prst="rect">
              <a:avLst/>
            </a:prstGeom>
          </p:spPr>
          <p:txBody>
            <a:bodyPr lIns="50800" tIns="50800" rIns="50800" bIns="50800" rtlCol="0" anchor="ctr"/>
            <a:lstStyle/>
            <a:p>
              <a:pPr algn="ctr">
                <a:lnSpc>
                  <a:spcPts val="2380"/>
                </a:lnSpc>
              </a:pPr>
              <a:endParaRPr/>
            </a:p>
          </p:txBody>
        </p:sp>
      </p:grpSp>
      <p:grpSp>
        <p:nvGrpSpPr>
          <p:cNvPr id="56" name="Group 56"/>
          <p:cNvGrpSpPr/>
          <p:nvPr/>
        </p:nvGrpSpPr>
        <p:grpSpPr>
          <a:xfrm>
            <a:off x="8216585" y="3320505"/>
            <a:ext cx="2327724" cy="2327724"/>
            <a:chOff x="0" y="0"/>
            <a:chExt cx="812800" cy="812800"/>
          </a:xfrm>
        </p:grpSpPr>
        <p:sp>
          <p:nvSpPr>
            <p:cNvPr id="57" name="Freeform 5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E"/>
            </a:solidFill>
          </p:spPr>
          <p:txBody>
            <a:bodyPr/>
            <a:lstStyle/>
            <a:p>
              <a:endParaRPr lang="en-US"/>
            </a:p>
          </p:txBody>
        </p:sp>
        <p:sp>
          <p:nvSpPr>
            <p:cNvPr id="58" name="TextBox 58"/>
            <p:cNvSpPr txBox="1"/>
            <p:nvPr/>
          </p:nvSpPr>
          <p:spPr>
            <a:xfrm>
              <a:off x="76200" y="47625"/>
              <a:ext cx="660400" cy="688975"/>
            </a:xfrm>
            <a:prstGeom prst="rect">
              <a:avLst/>
            </a:prstGeom>
          </p:spPr>
          <p:txBody>
            <a:bodyPr lIns="50800" tIns="50800" rIns="50800" bIns="50800" rtlCol="0" anchor="ctr"/>
            <a:lstStyle/>
            <a:p>
              <a:pPr algn="ctr">
                <a:lnSpc>
                  <a:spcPts val="2380"/>
                </a:lnSpc>
              </a:pPr>
              <a:endParaRPr/>
            </a:p>
          </p:txBody>
        </p:sp>
      </p:grpSp>
      <p:grpSp>
        <p:nvGrpSpPr>
          <p:cNvPr id="59" name="Group 59"/>
          <p:cNvGrpSpPr/>
          <p:nvPr/>
        </p:nvGrpSpPr>
        <p:grpSpPr>
          <a:xfrm>
            <a:off x="14415203" y="2877597"/>
            <a:ext cx="2427125" cy="2427125"/>
            <a:chOff x="0" y="0"/>
            <a:chExt cx="812800" cy="812800"/>
          </a:xfrm>
        </p:grpSpPr>
        <p:sp>
          <p:nvSpPr>
            <p:cNvPr id="60" name="Freeform 6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E"/>
            </a:solidFill>
          </p:spPr>
          <p:txBody>
            <a:bodyPr/>
            <a:lstStyle/>
            <a:p>
              <a:endParaRPr lang="en-US"/>
            </a:p>
          </p:txBody>
        </p:sp>
        <p:sp>
          <p:nvSpPr>
            <p:cNvPr id="61" name="TextBox 61"/>
            <p:cNvSpPr txBox="1"/>
            <p:nvPr/>
          </p:nvSpPr>
          <p:spPr>
            <a:xfrm>
              <a:off x="76200" y="47625"/>
              <a:ext cx="660400" cy="688975"/>
            </a:xfrm>
            <a:prstGeom prst="rect">
              <a:avLst/>
            </a:prstGeom>
          </p:spPr>
          <p:txBody>
            <a:bodyPr lIns="50800" tIns="50800" rIns="50800" bIns="50800" rtlCol="0" anchor="ctr"/>
            <a:lstStyle/>
            <a:p>
              <a:pPr algn="ctr">
                <a:lnSpc>
                  <a:spcPts val="2380"/>
                </a:lnSpc>
              </a:pPr>
              <a:endParaRPr/>
            </a:p>
          </p:txBody>
        </p:sp>
      </p:grpSp>
      <p:grpSp>
        <p:nvGrpSpPr>
          <p:cNvPr id="62" name="Group 62"/>
          <p:cNvGrpSpPr/>
          <p:nvPr/>
        </p:nvGrpSpPr>
        <p:grpSpPr>
          <a:xfrm>
            <a:off x="13324500" y="5872862"/>
            <a:ext cx="2431182" cy="2431182"/>
            <a:chOff x="0" y="0"/>
            <a:chExt cx="812800" cy="812800"/>
          </a:xfrm>
        </p:grpSpPr>
        <p:sp>
          <p:nvSpPr>
            <p:cNvPr id="63" name="Freeform 6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E"/>
            </a:solidFill>
          </p:spPr>
          <p:txBody>
            <a:bodyPr/>
            <a:lstStyle/>
            <a:p>
              <a:endParaRPr lang="en-US"/>
            </a:p>
          </p:txBody>
        </p:sp>
        <p:sp>
          <p:nvSpPr>
            <p:cNvPr id="64" name="TextBox 64"/>
            <p:cNvSpPr txBox="1"/>
            <p:nvPr/>
          </p:nvSpPr>
          <p:spPr>
            <a:xfrm>
              <a:off x="76200" y="47625"/>
              <a:ext cx="660400" cy="688975"/>
            </a:xfrm>
            <a:prstGeom prst="rect">
              <a:avLst/>
            </a:prstGeom>
          </p:spPr>
          <p:txBody>
            <a:bodyPr lIns="50800" tIns="50800" rIns="50800" bIns="50800" rtlCol="0" anchor="ctr"/>
            <a:lstStyle/>
            <a:p>
              <a:pPr algn="ctr">
                <a:lnSpc>
                  <a:spcPts val="2380"/>
                </a:lnSpc>
              </a:pPr>
              <a:endParaRPr/>
            </a:p>
          </p:txBody>
        </p:sp>
      </p:grpSp>
      <p:sp>
        <p:nvSpPr>
          <p:cNvPr id="65" name="TextBox 65"/>
          <p:cNvSpPr txBox="1"/>
          <p:nvPr/>
        </p:nvSpPr>
        <p:spPr>
          <a:xfrm>
            <a:off x="3054168" y="3871398"/>
            <a:ext cx="1551547" cy="504826"/>
          </a:xfrm>
          <a:prstGeom prst="rect">
            <a:avLst/>
          </a:prstGeom>
        </p:spPr>
        <p:txBody>
          <a:bodyPr lIns="0" tIns="0" rIns="0" bIns="0" rtlCol="0" anchor="t">
            <a:spAutoFit/>
          </a:bodyPr>
          <a:lstStyle/>
          <a:p>
            <a:pPr algn="ctr">
              <a:lnSpc>
                <a:spcPts val="4200"/>
              </a:lnSpc>
              <a:spcBef>
                <a:spcPct val="0"/>
              </a:spcBef>
            </a:pPr>
            <a:r>
              <a:rPr lang="en-US" sz="3000">
                <a:solidFill>
                  <a:srgbClr val="191919"/>
                </a:solidFill>
                <a:latin typeface="Gotham"/>
              </a:rPr>
              <a:t>Entity</a:t>
            </a:r>
          </a:p>
        </p:txBody>
      </p:sp>
      <p:sp>
        <p:nvSpPr>
          <p:cNvPr id="66" name="TextBox 66"/>
          <p:cNvSpPr txBox="1"/>
          <p:nvPr/>
        </p:nvSpPr>
        <p:spPr>
          <a:xfrm>
            <a:off x="4757721" y="5870621"/>
            <a:ext cx="1551547" cy="504826"/>
          </a:xfrm>
          <a:prstGeom prst="rect">
            <a:avLst/>
          </a:prstGeom>
        </p:spPr>
        <p:txBody>
          <a:bodyPr lIns="0" tIns="0" rIns="0" bIns="0" rtlCol="0" anchor="t">
            <a:spAutoFit/>
          </a:bodyPr>
          <a:lstStyle/>
          <a:p>
            <a:pPr algn="ctr">
              <a:lnSpc>
                <a:spcPts val="4200"/>
              </a:lnSpc>
              <a:spcBef>
                <a:spcPct val="0"/>
              </a:spcBef>
            </a:pPr>
            <a:r>
              <a:rPr lang="en-US" sz="3000">
                <a:solidFill>
                  <a:srgbClr val="191919"/>
                </a:solidFill>
                <a:latin typeface="Gotham"/>
              </a:rPr>
              <a:t>Hero</a:t>
            </a:r>
          </a:p>
        </p:txBody>
      </p:sp>
      <p:sp>
        <p:nvSpPr>
          <p:cNvPr id="67" name="TextBox 67"/>
          <p:cNvSpPr txBox="1"/>
          <p:nvPr/>
        </p:nvSpPr>
        <p:spPr>
          <a:xfrm>
            <a:off x="2718478" y="7027013"/>
            <a:ext cx="1551547" cy="504826"/>
          </a:xfrm>
          <a:prstGeom prst="rect">
            <a:avLst/>
          </a:prstGeom>
        </p:spPr>
        <p:txBody>
          <a:bodyPr lIns="0" tIns="0" rIns="0" bIns="0" rtlCol="0" anchor="t">
            <a:spAutoFit/>
          </a:bodyPr>
          <a:lstStyle/>
          <a:p>
            <a:pPr algn="ctr">
              <a:lnSpc>
                <a:spcPts val="4200"/>
              </a:lnSpc>
              <a:spcBef>
                <a:spcPct val="0"/>
              </a:spcBef>
            </a:pPr>
            <a:r>
              <a:rPr lang="en-US" sz="3000">
                <a:solidFill>
                  <a:srgbClr val="191919"/>
                </a:solidFill>
                <a:latin typeface="Gotham"/>
              </a:rPr>
              <a:t>Bullet</a:t>
            </a:r>
          </a:p>
        </p:txBody>
      </p:sp>
      <p:sp>
        <p:nvSpPr>
          <p:cNvPr id="68" name="Freeform 68"/>
          <p:cNvSpPr/>
          <p:nvPr/>
        </p:nvSpPr>
        <p:spPr>
          <a:xfrm>
            <a:off x="4950913" y="7588034"/>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9" name="TextBox 69"/>
          <p:cNvSpPr txBox="1"/>
          <p:nvPr/>
        </p:nvSpPr>
        <p:spPr>
          <a:xfrm>
            <a:off x="14540091" y="3871398"/>
            <a:ext cx="2177347" cy="504826"/>
          </a:xfrm>
          <a:prstGeom prst="rect">
            <a:avLst/>
          </a:prstGeom>
        </p:spPr>
        <p:txBody>
          <a:bodyPr lIns="0" tIns="0" rIns="0" bIns="0" rtlCol="0" anchor="t">
            <a:spAutoFit/>
          </a:bodyPr>
          <a:lstStyle/>
          <a:p>
            <a:pPr algn="ctr">
              <a:lnSpc>
                <a:spcPts val="4200"/>
              </a:lnSpc>
              <a:spcBef>
                <a:spcPct val="0"/>
              </a:spcBef>
            </a:pPr>
            <a:r>
              <a:rPr lang="en-US" sz="3000">
                <a:solidFill>
                  <a:srgbClr val="191919"/>
                </a:solidFill>
                <a:latin typeface="Gotham"/>
              </a:rPr>
              <a:t>ViewFrame</a:t>
            </a:r>
          </a:p>
        </p:txBody>
      </p:sp>
      <p:sp>
        <p:nvSpPr>
          <p:cNvPr id="70" name="TextBox 70"/>
          <p:cNvSpPr txBox="1"/>
          <p:nvPr/>
        </p:nvSpPr>
        <p:spPr>
          <a:xfrm>
            <a:off x="13436446" y="6855530"/>
            <a:ext cx="2107362" cy="504826"/>
          </a:xfrm>
          <a:prstGeom prst="rect">
            <a:avLst/>
          </a:prstGeom>
        </p:spPr>
        <p:txBody>
          <a:bodyPr lIns="0" tIns="0" rIns="0" bIns="0" rtlCol="0" anchor="t">
            <a:spAutoFit/>
          </a:bodyPr>
          <a:lstStyle/>
          <a:p>
            <a:pPr algn="ctr">
              <a:lnSpc>
                <a:spcPts val="4200"/>
              </a:lnSpc>
              <a:spcBef>
                <a:spcPct val="0"/>
              </a:spcBef>
            </a:pPr>
            <a:r>
              <a:rPr lang="en-US" sz="3000">
                <a:solidFill>
                  <a:srgbClr val="191919"/>
                </a:solidFill>
                <a:latin typeface="Gotham"/>
              </a:rPr>
              <a:t>ViewPanel</a:t>
            </a:r>
          </a:p>
        </p:txBody>
      </p:sp>
      <p:sp>
        <p:nvSpPr>
          <p:cNvPr id="71" name="TextBox 71"/>
          <p:cNvSpPr txBox="1"/>
          <p:nvPr/>
        </p:nvSpPr>
        <p:spPr>
          <a:xfrm>
            <a:off x="8257718" y="4319074"/>
            <a:ext cx="2286591" cy="504826"/>
          </a:xfrm>
          <a:prstGeom prst="rect">
            <a:avLst/>
          </a:prstGeom>
        </p:spPr>
        <p:txBody>
          <a:bodyPr lIns="0" tIns="0" rIns="0" bIns="0" rtlCol="0" anchor="t">
            <a:spAutoFit/>
          </a:bodyPr>
          <a:lstStyle/>
          <a:p>
            <a:pPr algn="ctr">
              <a:lnSpc>
                <a:spcPts val="4200"/>
              </a:lnSpc>
              <a:spcBef>
                <a:spcPct val="0"/>
              </a:spcBef>
            </a:pPr>
            <a:r>
              <a:rPr lang="en-US" sz="3000">
                <a:solidFill>
                  <a:srgbClr val="191919"/>
                </a:solidFill>
                <a:latin typeface="Gotham"/>
              </a:rPr>
              <a:t>Controller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txBody>
            <a:bodyPr/>
            <a:lstStyle/>
            <a:p>
              <a:endParaRPr lang="en-US"/>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951509" y="4428296"/>
            <a:ext cx="508158" cy="543805"/>
            <a:chOff x="0" y="0"/>
            <a:chExt cx="812800" cy="869819"/>
          </a:xfrm>
        </p:grpSpPr>
        <p:sp>
          <p:nvSpPr>
            <p:cNvPr id="6" name="Freeform 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7" name="TextBox 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4</a:t>
              </a:r>
            </a:p>
          </p:txBody>
        </p:sp>
      </p:grpSp>
      <p:grpSp>
        <p:nvGrpSpPr>
          <p:cNvPr id="8" name="Group 8"/>
          <p:cNvGrpSpPr/>
          <p:nvPr/>
        </p:nvGrpSpPr>
        <p:grpSpPr>
          <a:xfrm>
            <a:off x="951509" y="1982349"/>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1</a:t>
              </a:r>
            </a:p>
          </p:txBody>
        </p:sp>
      </p:grpSp>
      <p:grpSp>
        <p:nvGrpSpPr>
          <p:cNvPr id="11" name="Group 11"/>
          <p:cNvGrpSpPr/>
          <p:nvPr/>
        </p:nvGrpSpPr>
        <p:grpSpPr>
          <a:xfrm>
            <a:off x="951509" y="5094059"/>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5</a:t>
              </a:r>
            </a:p>
          </p:txBody>
        </p:sp>
      </p:grpSp>
      <p:grpSp>
        <p:nvGrpSpPr>
          <p:cNvPr id="14" name="Group 14"/>
          <p:cNvGrpSpPr/>
          <p:nvPr/>
        </p:nvGrpSpPr>
        <p:grpSpPr>
          <a:xfrm>
            <a:off x="951509" y="2648112"/>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2</a:t>
              </a:r>
            </a:p>
          </p:txBody>
        </p:sp>
      </p:grpSp>
      <p:grpSp>
        <p:nvGrpSpPr>
          <p:cNvPr id="17" name="Group 17"/>
          <p:cNvGrpSpPr/>
          <p:nvPr/>
        </p:nvGrpSpPr>
        <p:grpSpPr>
          <a:xfrm>
            <a:off x="951509" y="6425585"/>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7</a:t>
              </a:r>
            </a:p>
          </p:txBody>
        </p:sp>
      </p:grpSp>
      <p:grpSp>
        <p:nvGrpSpPr>
          <p:cNvPr id="20" name="Group 20"/>
          <p:cNvGrpSpPr/>
          <p:nvPr/>
        </p:nvGrpSpPr>
        <p:grpSpPr>
          <a:xfrm>
            <a:off x="951509" y="5759822"/>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6</a:t>
              </a:r>
            </a:p>
          </p:txBody>
        </p:sp>
      </p:grpSp>
      <p:sp>
        <p:nvSpPr>
          <p:cNvPr id="23" name="TextBox 23"/>
          <p:cNvSpPr txBox="1"/>
          <p:nvPr/>
        </p:nvSpPr>
        <p:spPr>
          <a:xfrm>
            <a:off x="3294120" y="4165330"/>
            <a:ext cx="6989101" cy="1269365"/>
          </a:xfrm>
          <a:prstGeom prst="rect">
            <a:avLst/>
          </a:prstGeom>
        </p:spPr>
        <p:txBody>
          <a:bodyPr lIns="0" tIns="0" rIns="0" bIns="0" rtlCol="0" anchor="t">
            <a:spAutoFit/>
          </a:bodyPr>
          <a:lstStyle/>
          <a:p>
            <a:pPr>
              <a:lnSpc>
                <a:spcPts val="10360"/>
              </a:lnSpc>
            </a:pPr>
            <a:r>
              <a:rPr lang="en-US" sz="7400">
                <a:solidFill>
                  <a:srgbClr val="191919"/>
                </a:solidFill>
                <a:latin typeface="Gotham Bold"/>
              </a:rPr>
              <a:t>Show time!</a:t>
            </a:r>
          </a:p>
        </p:txBody>
      </p:sp>
      <p:grpSp>
        <p:nvGrpSpPr>
          <p:cNvPr id="24" name="Group 24"/>
          <p:cNvGrpSpPr/>
          <p:nvPr/>
        </p:nvGrpSpPr>
        <p:grpSpPr>
          <a:xfrm>
            <a:off x="951509" y="7093216"/>
            <a:ext cx="508158" cy="543805"/>
            <a:chOff x="0" y="0"/>
            <a:chExt cx="812800" cy="869819"/>
          </a:xfrm>
        </p:grpSpPr>
        <p:sp>
          <p:nvSpPr>
            <p:cNvPr id="25" name="Freeform 2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6" name="TextBox 2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8</a:t>
              </a:r>
            </a:p>
          </p:txBody>
        </p:sp>
      </p:grpSp>
      <p:grpSp>
        <p:nvGrpSpPr>
          <p:cNvPr id="27" name="Group 27"/>
          <p:cNvGrpSpPr/>
          <p:nvPr/>
        </p:nvGrpSpPr>
        <p:grpSpPr>
          <a:xfrm>
            <a:off x="16439471" y="8737362"/>
            <a:ext cx="3697059" cy="3697059"/>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txBody>
            <a:bodyPr/>
            <a:lstStyle/>
            <a:p>
              <a:endParaRPr lang="en-US"/>
            </a:p>
          </p:txBody>
        </p:sp>
        <p:sp>
          <p:nvSpPr>
            <p:cNvPr id="29" name="TextBox 29"/>
            <p:cNvSpPr txBox="1"/>
            <p:nvPr/>
          </p:nvSpPr>
          <p:spPr>
            <a:xfrm>
              <a:off x="76200" y="47625"/>
              <a:ext cx="660400" cy="688975"/>
            </a:xfrm>
            <a:prstGeom prst="rect">
              <a:avLst/>
            </a:prstGeom>
          </p:spPr>
          <p:txBody>
            <a:bodyPr lIns="50800" tIns="50800" rIns="50800" bIns="50800" rtlCol="0" anchor="ctr"/>
            <a:lstStyle/>
            <a:p>
              <a:pPr algn="ctr">
                <a:lnSpc>
                  <a:spcPts val="2660"/>
                </a:lnSpc>
              </a:pPr>
              <a:endParaRPr/>
            </a:p>
          </p:txBody>
        </p:sp>
      </p:grpSp>
      <p:grpSp>
        <p:nvGrpSpPr>
          <p:cNvPr id="30" name="Group 30"/>
          <p:cNvGrpSpPr/>
          <p:nvPr/>
        </p:nvGrpSpPr>
        <p:grpSpPr>
          <a:xfrm>
            <a:off x="709357" y="3983373"/>
            <a:ext cx="992463" cy="992463"/>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32" name="TextBox 32"/>
            <p:cNvSpPr txBox="1"/>
            <p:nvPr/>
          </p:nvSpPr>
          <p:spPr>
            <a:xfrm>
              <a:off x="76200" y="19050"/>
              <a:ext cx="660400" cy="717550"/>
            </a:xfrm>
            <a:prstGeom prst="rect">
              <a:avLst/>
            </a:prstGeom>
          </p:spPr>
          <p:txBody>
            <a:bodyPr lIns="50800" tIns="50800" rIns="50800" bIns="50800" rtlCol="0" anchor="ctr"/>
            <a:lstStyle/>
            <a:p>
              <a:pPr algn="ctr">
                <a:lnSpc>
                  <a:spcPts val="3780"/>
                </a:lnSpc>
                <a:spcBef>
                  <a:spcPct val="0"/>
                </a:spcBef>
              </a:pPr>
              <a:r>
                <a:rPr lang="en-US" sz="2700">
                  <a:solidFill>
                    <a:srgbClr val="FFFEFE"/>
                  </a:solidFill>
                  <a:latin typeface="Gotham"/>
                </a:rPr>
                <a:t>4</a:t>
              </a:r>
            </a:p>
          </p:txBody>
        </p:sp>
      </p:grpSp>
      <p:grpSp>
        <p:nvGrpSpPr>
          <p:cNvPr id="33" name="Group 33"/>
          <p:cNvGrpSpPr/>
          <p:nvPr/>
        </p:nvGrpSpPr>
        <p:grpSpPr>
          <a:xfrm>
            <a:off x="951509" y="3315742"/>
            <a:ext cx="508158" cy="543805"/>
            <a:chOff x="0" y="0"/>
            <a:chExt cx="812800" cy="869819"/>
          </a:xfrm>
        </p:grpSpPr>
        <p:sp>
          <p:nvSpPr>
            <p:cNvPr id="34" name="Freeform 3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5" name="TextBox 3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3</a:t>
              </a:r>
            </a:p>
          </p:txBody>
        </p:sp>
      </p:grpSp>
      <p:grpSp>
        <p:nvGrpSpPr>
          <p:cNvPr id="36" name="Group 36"/>
          <p:cNvGrpSpPr/>
          <p:nvPr/>
        </p:nvGrpSpPr>
        <p:grpSpPr>
          <a:xfrm>
            <a:off x="951509" y="5094059"/>
            <a:ext cx="508158" cy="543805"/>
            <a:chOff x="0" y="0"/>
            <a:chExt cx="812800" cy="869819"/>
          </a:xfrm>
        </p:grpSpPr>
        <p:sp>
          <p:nvSpPr>
            <p:cNvPr id="37" name="Freeform 3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8" name="TextBox 3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5</a:t>
              </a:r>
            </a:p>
          </p:txBody>
        </p:sp>
      </p:grpSp>
      <p:grpSp>
        <p:nvGrpSpPr>
          <p:cNvPr id="39" name="Group 39"/>
          <p:cNvGrpSpPr/>
          <p:nvPr/>
        </p:nvGrpSpPr>
        <p:grpSpPr>
          <a:xfrm>
            <a:off x="951509" y="6425585"/>
            <a:ext cx="508158" cy="543805"/>
            <a:chOff x="0" y="0"/>
            <a:chExt cx="812800" cy="869819"/>
          </a:xfrm>
        </p:grpSpPr>
        <p:sp>
          <p:nvSpPr>
            <p:cNvPr id="40" name="Freeform 4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41" name="TextBox 4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7</a:t>
              </a:r>
            </a:p>
          </p:txBody>
        </p:sp>
      </p:grpSp>
      <p:grpSp>
        <p:nvGrpSpPr>
          <p:cNvPr id="42" name="Group 42"/>
          <p:cNvGrpSpPr/>
          <p:nvPr/>
        </p:nvGrpSpPr>
        <p:grpSpPr>
          <a:xfrm>
            <a:off x="951509" y="5759822"/>
            <a:ext cx="508158" cy="543805"/>
            <a:chOff x="0" y="0"/>
            <a:chExt cx="812800" cy="869819"/>
          </a:xfrm>
        </p:grpSpPr>
        <p:sp>
          <p:nvSpPr>
            <p:cNvPr id="43" name="Freeform 4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44" name="TextBox 4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6</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pic>
        <p:nvPicPr>
          <p:cNvPr id="38" name="图片 37"/>
          <p:cNvPicPr>
            <a:picLocks noChangeAspect="1"/>
          </p:cNvPicPr>
          <p:nvPr/>
        </p:nvPicPr>
        <p:blipFill>
          <a:blip r:embed="rId2"/>
          <a:stretch>
            <a:fillRect/>
          </a:stretch>
        </p:blipFill>
        <p:spPr>
          <a:xfrm>
            <a:off x="914400" y="3009900"/>
            <a:ext cx="16329660" cy="5903595"/>
          </a:xfrm>
          <a:prstGeom prst="rect">
            <a:avLst/>
          </a:prstGeom>
        </p:spPr>
      </p:pic>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35588" y="5318634"/>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80"/>
                </a:lnSpc>
                <a:spcBef>
                  <a:spcPct val="0"/>
                </a:spcBef>
              </a:pPr>
              <a:r>
                <a:rPr lang="en-US" sz="2700">
                  <a:solidFill>
                    <a:srgbClr val="FFFEFE"/>
                  </a:solidFill>
                  <a:latin typeface="Gotham"/>
                </a:rPr>
                <a:t>6</a:t>
              </a:r>
            </a:p>
          </p:txBody>
        </p:sp>
      </p:grpSp>
      <p:grpSp>
        <p:nvGrpSpPr>
          <p:cNvPr id="8" name="Group 8"/>
          <p:cNvGrpSpPr/>
          <p:nvPr/>
        </p:nvGrpSpPr>
        <p:grpSpPr>
          <a:xfrm>
            <a:off x="977741" y="3315742"/>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3</a:t>
              </a:r>
            </a:p>
          </p:txBody>
        </p:sp>
      </p:grpSp>
      <p:grpSp>
        <p:nvGrpSpPr>
          <p:cNvPr id="11" name="Group 11"/>
          <p:cNvGrpSpPr/>
          <p:nvPr/>
        </p:nvGrpSpPr>
        <p:grpSpPr>
          <a:xfrm>
            <a:off x="977741" y="1982349"/>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1</a:t>
              </a:r>
            </a:p>
          </p:txBody>
        </p:sp>
      </p:grpSp>
      <p:grpSp>
        <p:nvGrpSpPr>
          <p:cNvPr id="14" name="Group 14"/>
          <p:cNvGrpSpPr/>
          <p:nvPr/>
        </p:nvGrpSpPr>
        <p:grpSpPr>
          <a:xfrm>
            <a:off x="977741" y="3983373"/>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4</a:t>
              </a:r>
            </a:p>
          </p:txBody>
        </p:sp>
      </p:grpSp>
      <p:grpSp>
        <p:nvGrpSpPr>
          <p:cNvPr id="17" name="Group 17"/>
          <p:cNvGrpSpPr/>
          <p:nvPr/>
        </p:nvGrpSpPr>
        <p:grpSpPr>
          <a:xfrm>
            <a:off x="977741" y="2648112"/>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2</a:t>
              </a:r>
            </a:p>
          </p:txBody>
        </p:sp>
      </p:grpSp>
      <p:grpSp>
        <p:nvGrpSpPr>
          <p:cNvPr id="20" name="Group 20"/>
          <p:cNvGrpSpPr/>
          <p:nvPr/>
        </p:nvGrpSpPr>
        <p:grpSpPr>
          <a:xfrm>
            <a:off x="977741" y="6425585"/>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7</a:t>
              </a:r>
            </a:p>
          </p:txBody>
        </p:sp>
      </p:grpSp>
      <p:grpSp>
        <p:nvGrpSpPr>
          <p:cNvPr id="23" name="Group 23"/>
          <p:cNvGrpSpPr/>
          <p:nvPr/>
        </p:nvGrpSpPr>
        <p:grpSpPr>
          <a:xfrm>
            <a:off x="977741" y="4651003"/>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5</a:t>
              </a:r>
            </a:p>
          </p:txBody>
        </p:sp>
      </p:grpSp>
      <p:grpSp>
        <p:nvGrpSpPr>
          <p:cNvPr id="26" name="Group 26"/>
          <p:cNvGrpSpPr/>
          <p:nvPr/>
        </p:nvGrpSpPr>
        <p:grpSpPr>
          <a:xfrm>
            <a:off x="977741" y="7093216"/>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8</a:t>
              </a:r>
            </a:p>
          </p:txBody>
        </p:sp>
      </p:grpSp>
      <p:grpSp>
        <p:nvGrpSpPr>
          <p:cNvPr id="29" name="Group 29"/>
          <p:cNvGrpSpPr/>
          <p:nvPr/>
        </p:nvGrpSpPr>
        <p:grpSpPr>
          <a:xfrm>
            <a:off x="11762088" y="-9632634"/>
            <a:ext cx="10994424" cy="10994424"/>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31" name="TextBox 31"/>
            <p:cNvSpPr txBox="1"/>
            <p:nvPr/>
          </p:nvSpPr>
          <p:spPr>
            <a:xfrm>
              <a:off x="76200" y="47625"/>
              <a:ext cx="660400" cy="688975"/>
            </a:xfrm>
            <a:prstGeom prst="rect">
              <a:avLst/>
            </a:prstGeom>
          </p:spPr>
          <p:txBody>
            <a:bodyPr lIns="50800" tIns="50800" rIns="50800" bIns="50800" rtlCol="0" anchor="ctr"/>
            <a:lstStyle/>
            <a:p>
              <a:pPr algn="ctr">
                <a:lnSpc>
                  <a:spcPts val="2660"/>
                </a:lnSpc>
              </a:pPr>
              <a:endParaRPr/>
            </a:p>
          </p:txBody>
        </p:sp>
      </p:grpSp>
      <p:sp>
        <p:nvSpPr>
          <p:cNvPr id="33" name="Freeform 33"/>
          <p:cNvSpPr/>
          <p:nvPr/>
        </p:nvSpPr>
        <p:spPr>
          <a:xfrm>
            <a:off x="12426220" y="1238302"/>
            <a:ext cx="4365977" cy="2031898"/>
          </a:xfrm>
          <a:custGeom>
            <a:avLst/>
            <a:gdLst/>
            <a:ahLst/>
            <a:cxnLst/>
            <a:rect l="l" t="t" r="r" b="b"/>
            <a:pathLst>
              <a:path w="4365977" h="2031898">
                <a:moveTo>
                  <a:pt x="0" y="0"/>
                </a:moveTo>
                <a:lnTo>
                  <a:pt x="4365977" y="0"/>
                </a:lnTo>
                <a:lnTo>
                  <a:pt x="4365977" y="2031899"/>
                </a:lnTo>
                <a:lnTo>
                  <a:pt x="0" y="2031899"/>
                </a:lnTo>
                <a:lnTo>
                  <a:pt x="0" y="0"/>
                </a:lnTo>
                <a:close/>
              </a:path>
            </a:pathLst>
          </a:custGeom>
          <a:blipFill>
            <a:blip r:embed="rId3"/>
            <a:stretch>
              <a:fillRect/>
            </a:stretch>
          </a:blipFill>
        </p:spPr>
        <p:txBody>
          <a:bodyPr/>
          <a:lstStyle/>
          <a:p>
            <a:endParaRPr lang="en-US"/>
          </a:p>
        </p:txBody>
      </p:sp>
      <p:sp>
        <p:nvSpPr>
          <p:cNvPr id="35" name="TextBox 35"/>
          <p:cNvSpPr txBox="1"/>
          <p:nvPr/>
        </p:nvSpPr>
        <p:spPr>
          <a:xfrm>
            <a:off x="1635160" y="876582"/>
            <a:ext cx="8021630" cy="2959735"/>
          </a:xfrm>
          <a:prstGeom prst="rect">
            <a:avLst/>
          </a:prstGeom>
        </p:spPr>
        <p:txBody>
          <a:bodyPr lIns="0" tIns="0" rIns="0" bIns="0" rtlCol="0" anchor="t">
            <a:spAutoFit/>
          </a:bodyPr>
          <a:lstStyle/>
          <a:p>
            <a:pPr>
              <a:lnSpc>
                <a:spcPts val="11540"/>
              </a:lnSpc>
              <a:spcBef>
                <a:spcPct val="0"/>
              </a:spcBef>
            </a:pPr>
            <a:r>
              <a:rPr lang="en-US" sz="8245">
                <a:solidFill>
                  <a:srgbClr val="191919"/>
                </a:solidFill>
                <a:latin typeface="Gotham Bold"/>
              </a:rPr>
              <a:t>Entity-Highlights</a:t>
            </a:r>
          </a:p>
        </p:txBody>
      </p:sp>
      <p:sp>
        <p:nvSpPr>
          <p:cNvPr id="32" name="Freeform 32"/>
          <p:cNvSpPr/>
          <p:nvPr/>
        </p:nvSpPr>
        <p:spPr>
          <a:xfrm>
            <a:off x="844550" y="3653790"/>
            <a:ext cx="16399510" cy="5775960"/>
          </a:xfrm>
          <a:custGeom>
            <a:avLst/>
            <a:gdLst/>
            <a:ahLst/>
            <a:cxnLst/>
            <a:rect l="l" t="t" r="r" b="b"/>
            <a:pathLst>
              <a:path w="16802102" h="5981240">
                <a:moveTo>
                  <a:pt x="0" y="0"/>
                </a:moveTo>
                <a:lnTo>
                  <a:pt x="16802102" y="0"/>
                </a:lnTo>
                <a:lnTo>
                  <a:pt x="16802102" y="5981240"/>
                </a:lnTo>
                <a:lnTo>
                  <a:pt x="0" y="5981240"/>
                </a:lnTo>
                <a:lnTo>
                  <a:pt x="0" y="0"/>
                </a:lnTo>
                <a:close/>
              </a:path>
            </a:pathLst>
          </a:custGeom>
          <a:blipFill>
            <a:blip r:embed="rId4"/>
            <a:stretch>
              <a:fillRect t="-1157" b="-1157"/>
            </a:stretch>
          </a:blipFill>
        </p:spPr>
        <p:txBody>
          <a:bodyPr/>
          <a:lstStyle/>
          <a:p>
            <a:endParaRPr lang="en-US"/>
          </a:p>
        </p:txBody>
      </p:sp>
      <p:sp>
        <p:nvSpPr>
          <p:cNvPr id="34" name="Freeform 34"/>
          <p:cNvSpPr/>
          <p:nvPr/>
        </p:nvSpPr>
        <p:spPr>
          <a:xfrm>
            <a:off x="1404620" y="4537075"/>
            <a:ext cx="16883380" cy="5214620"/>
          </a:xfrm>
          <a:custGeom>
            <a:avLst/>
            <a:gdLst/>
            <a:ahLst/>
            <a:cxnLst/>
            <a:rect l="l" t="t" r="r" b="b"/>
            <a:pathLst>
              <a:path w="15806553" h="4255610">
                <a:moveTo>
                  <a:pt x="0" y="0"/>
                </a:moveTo>
                <a:lnTo>
                  <a:pt x="15806553" y="0"/>
                </a:lnTo>
                <a:lnTo>
                  <a:pt x="15806553" y="4255610"/>
                </a:lnTo>
                <a:lnTo>
                  <a:pt x="0" y="4255610"/>
                </a:lnTo>
                <a:lnTo>
                  <a:pt x="0" y="0"/>
                </a:lnTo>
                <a:close/>
              </a:path>
            </a:pathLst>
          </a:custGeom>
          <a:blipFill>
            <a:blip r:embed="rId5"/>
            <a:stretch>
              <a:fillRect/>
            </a:stretch>
          </a:blipFill>
        </p:spPr>
        <p:txBody>
          <a:bodyPr/>
          <a:lstStyle/>
          <a:p>
            <a:endParaRPr lang="en-US"/>
          </a:p>
        </p:txBody>
      </p:sp>
      <p:pic>
        <p:nvPicPr>
          <p:cNvPr id="36" name="图片 35"/>
          <p:cNvPicPr>
            <a:picLocks noChangeAspect="1"/>
          </p:cNvPicPr>
          <p:nvPr/>
        </p:nvPicPr>
        <p:blipFill>
          <a:blip r:embed="rId6"/>
          <a:stretch>
            <a:fillRect/>
          </a:stretch>
        </p:blipFill>
        <p:spPr>
          <a:xfrm>
            <a:off x="1823720" y="1551305"/>
            <a:ext cx="15420340" cy="7362190"/>
          </a:xfrm>
          <a:prstGeom prst="rect">
            <a:avLst/>
          </a:prstGeom>
        </p:spPr>
      </p:pic>
      <p:pic>
        <p:nvPicPr>
          <p:cNvPr id="39" name="图片 38"/>
          <p:cNvPicPr>
            <a:picLocks noChangeAspect="1"/>
          </p:cNvPicPr>
          <p:nvPr/>
        </p:nvPicPr>
        <p:blipFill>
          <a:blip r:embed="rId7"/>
          <a:stretch>
            <a:fillRect/>
          </a:stretch>
        </p:blipFill>
        <p:spPr>
          <a:xfrm>
            <a:off x="2362200" y="38100"/>
            <a:ext cx="14132560" cy="100914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30" name="文本框 29"/>
          <p:cNvSpPr txBox="1"/>
          <p:nvPr/>
        </p:nvSpPr>
        <p:spPr>
          <a:xfrm>
            <a:off x="1727835" y="554990"/>
            <a:ext cx="9144000" cy="3051175"/>
          </a:xfrm>
          <a:prstGeom prst="rect">
            <a:avLst/>
          </a:prstGeom>
          <a:noFill/>
        </p:spPr>
        <p:txBody>
          <a:bodyPr wrap="square" rtlCol="0" anchor="t">
            <a:spAutoFit/>
          </a:bodyPr>
          <a:lstStyle/>
          <a:p>
            <a:pPr>
              <a:lnSpc>
                <a:spcPts val="11540"/>
              </a:lnSpc>
              <a:spcBef>
                <a:spcPct val="0"/>
              </a:spcBef>
            </a:pPr>
            <a:r>
              <a:rPr lang="en-US" sz="8245">
                <a:solidFill>
                  <a:srgbClr val="191919"/>
                </a:solidFill>
                <a:latin typeface="Gotham Bold"/>
                <a:sym typeface="+mn-ea"/>
              </a:rPr>
              <a:t>Visualization-Highlights</a:t>
            </a:r>
            <a:endParaRPr lang="en-US" altLang="en-US" sz="8245">
              <a:solidFill>
                <a:srgbClr val="191919"/>
              </a:solidFill>
              <a:latin typeface="Gotham Bold"/>
              <a:sym typeface="+mn-ea"/>
            </a:endParaRPr>
          </a:p>
        </p:txBody>
      </p:sp>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35588" y="5976927"/>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80"/>
                </a:lnSpc>
                <a:spcBef>
                  <a:spcPct val="0"/>
                </a:spcBef>
              </a:pPr>
              <a:r>
                <a:rPr lang="en-US" sz="2700">
                  <a:solidFill>
                    <a:srgbClr val="FFFEFE"/>
                  </a:solidFill>
                  <a:latin typeface="Gotham"/>
                </a:rPr>
                <a:t>7</a:t>
              </a:r>
            </a:p>
          </p:txBody>
        </p:sp>
      </p:grpSp>
      <p:grpSp>
        <p:nvGrpSpPr>
          <p:cNvPr id="8" name="Group 8"/>
          <p:cNvGrpSpPr/>
          <p:nvPr/>
        </p:nvGrpSpPr>
        <p:grpSpPr>
          <a:xfrm>
            <a:off x="977741" y="3315742"/>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3</a:t>
              </a:r>
            </a:p>
          </p:txBody>
        </p:sp>
      </p:grpSp>
      <p:grpSp>
        <p:nvGrpSpPr>
          <p:cNvPr id="11" name="Group 11"/>
          <p:cNvGrpSpPr/>
          <p:nvPr/>
        </p:nvGrpSpPr>
        <p:grpSpPr>
          <a:xfrm>
            <a:off x="977741" y="1982349"/>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1</a:t>
              </a:r>
            </a:p>
          </p:txBody>
        </p:sp>
      </p:grpSp>
      <p:grpSp>
        <p:nvGrpSpPr>
          <p:cNvPr id="14" name="Group 14"/>
          <p:cNvGrpSpPr/>
          <p:nvPr/>
        </p:nvGrpSpPr>
        <p:grpSpPr>
          <a:xfrm>
            <a:off x="977741" y="3983373"/>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4</a:t>
              </a:r>
            </a:p>
          </p:txBody>
        </p:sp>
      </p:grpSp>
      <p:grpSp>
        <p:nvGrpSpPr>
          <p:cNvPr id="17" name="Group 17"/>
          <p:cNvGrpSpPr/>
          <p:nvPr/>
        </p:nvGrpSpPr>
        <p:grpSpPr>
          <a:xfrm>
            <a:off x="977741" y="2648112"/>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2</a:t>
              </a:r>
            </a:p>
          </p:txBody>
        </p:sp>
      </p:grpSp>
      <p:grpSp>
        <p:nvGrpSpPr>
          <p:cNvPr id="20" name="Group 20"/>
          <p:cNvGrpSpPr/>
          <p:nvPr/>
        </p:nvGrpSpPr>
        <p:grpSpPr>
          <a:xfrm>
            <a:off x="977741" y="5318634"/>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6</a:t>
              </a:r>
            </a:p>
          </p:txBody>
        </p:sp>
      </p:grpSp>
      <p:grpSp>
        <p:nvGrpSpPr>
          <p:cNvPr id="23" name="Group 23"/>
          <p:cNvGrpSpPr/>
          <p:nvPr/>
        </p:nvGrpSpPr>
        <p:grpSpPr>
          <a:xfrm>
            <a:off x="977741" y="4651003"/>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5</a:t>
              </a:r>
            </a:p>
          </p:txBody>
        </p:sp>
      </p:grpSp>
      <p:grpSp>
        <p:nvGrpSpPr>
          <p:cNvPr id="26" name="Group 26"/>
          <p:cNvGrpSpPr/>
          <p:nvPr/>
        </p:nvGrpSpPr>
        <p:grpSpPr>
          <a:xfrm>
            <a:off x="977741" y="7093216"/>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8</a:t>
              </a:r>
            </a:p>
          </p:txBody>
        </p:sp>
      </p:grpSp>
      <p:pic>
        <p:nvPicPr>
          <p:cNvPr id="29" name="图片 28"/>
          <p:cNvPicPr>
            <a:picLocks noChangeAspect="1"/>
          </p:cNvPicPr>
          <p:nvPr/>
        </p:nvPicPr>
        <p:blipFill>
          <a:blip r:embed="rId3"/>
          <a:stretch>
            <a:fillRect/>
          </a:stretch>
        </p:blipFill>
        <p:spPr>
          <a:xfrm>
            <a:off x="1727835" y="3424555"/>
            <a:ext cx="15910560" cy="3544570"/>
          </a:xfrm>
          <a:prstGeom prst="rect">
            <a:avLst/>
          </a:prstGeom>
        </p:spPr>
      </p:pic>
      <p:pic>
        <p:nvPicPr>
          <p:cNvPr id="35" name="图片 34"/>
          <p:cNvPicPr>
            <a:picLocks noChangeAspect="1"/>
          </p:cNvPicPr>
          <p:nvPr/>
        </p:nvPicPr>
        <p:blipFill>
          <a:blip r:embed="rId4"/>
          <a:stretch>
            <a:fillRect/>
          </a:stretch>
        </p:blipFill>
        <p:spPr>
          <a:xfrm>
            <a:off x="1784350" y="900430"/>
            <a:ext cx="3030220" cy="2705735"/>
          </a:xfrm>
          <a:prstGeom prst="rect">
            <a:avLst/>
          </a:prstGeom>
        </p:spPr>
      </p:pic>
      <p:pic>
        <p:nvPicPr>
          <p:cNvPr id="36" name="图片 35"/>
          <p:cNvPicPr>
            <a:picLocks noChangeAspect="1"/>
          </p:cNvPicPr>
          <p:nvPr/>
        </p:nvPicPr>
        <p:blipFill>
          <a:blip r:embed="rId5"/>
          <a:stretch>
            <a:fillRect/>
          </a:stretch>
        </p:blipFill>
        <p:spPr>
          <a:xfrm>
            <a:off x="5365750" y="900430"/>
            <a:ext cx="3839845" cy="2616835"/>
          </a:xfrm>
          <a:prstGeom prst="rect">
            <a:avLst/>
          </a:prstGeom>
        </p:spPr>
      </p:pic>
      <p:pic>
        <p:nvPicPr>
          <p:cNvPr id="37" name="图片 36"/>
          <p:cNvPicPr>
            <a:picLocks noChangeAspect="1"/>
          </p:cNvPicPr>
          <p:nvPr/>
        </p:nvPicPr>
        <p:blipFill>
          <a:blip r:embed="rId6"/>
          <a:stretch>
            <a:fillRect/>
          </a:stretch>
        </p:blipFill>
        <p:spPr>
          <a:xfrm>
            <a:off x="9785350" y="901065"/>
            <a:ext cx="3191510" cy="2616200"/>
          </a:xfrm>
          <a:prstGeom prst="rect">
            <a:avLst/>
          </a:prstGeom>
        </p:spPr>
      </p:pic>
      <p:pic>
        <p:nvPicPr>
          <p:cNvPr id="38" name="图片 37"/>
          <p:cNvPicPr>
            <a:picLocks noChangeAspect="1"/>
          </p:cNvPicPr>
          <p:nvPr/>
        </p:nvPicPr>
        <p:blipFill>
          <a:blip r:embed="rId7"/>
          <a:stretch>
            <a:fillRect/>
          </a:stretch>
        </p:blipFill>
        <p:spPr>
          <a:xfrm>
            <a:off x="13823950" y="944245"/>
            <a:ext cx="3549650" cy="2573020"/>
          </a:xfrm>
          <a:prstGeom prst="rect">
            <a:avLst/>
          </a:prstGeom>
        </p:spPr>
      </p:pic>
      <p:pic>
        <p:nvPicPr>
          <p:cNvPr id="40" name="图片 39"/>
          <p:cNvPicPr>
            <a:picLocks noChangeAspect="1"/>
          </p:cNvPicPr>
          <p:nvPr/>
        </p:nvPicPr>
        <p:blipFill>
          <a:blip r:embed="rId8"/>
          <a:stretch>
            <a:fillRect/>
          </a:stretch>
        </p:blipFill>
        <p:spPr>
          <a:xfrm>
            <a:off x="3505200" y="469265"/>
            <a:ext cx="11369040" cy="98177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additive="base">
                                        <p:cTn id="16" dur="500" fill="hold"/>
                                        <p:tgtEl>
                                          <p:spTgt spid="36"/>
                                        </p:tgtEl>
                                        <p:attrNameLst>
                                          <p:attrName>ppt_x</p:attrName>
                                        </p:attrNameLst>
                                      </p:cBhvr>
                                      <p:tavLst>
                                        <p:tav tm="0">
                                          <p:val>
                                            <p:strVal val="#ppt_x"/>
                                          </p:val>
                                        </p:tav>
                                        <p:tav tm="100000">
                                          <p:val>
                                            <p:strVal val="#ppt_x"/>
                                          </p:val>
                                        </p:tav>
                                      </p:tavLst>
                                    </p:anim>
                                    <p:anim calcmode="lin" valueType="num">
                                      <p:cBhvr additive="base">
                                        <p:cTn id="17" dur="500" fill="hold"/>
                                        <p:tgtEl>
                                          <p:spTgt spid="3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500" fill="hold"/>
                                        <p:tgtEl>
                                          <p:spTgt spid="37"/>
                                        </p:tgtEl>
                                        <p:attrNameLst>
                                          <p:attrName>ppt_x</p:attrName>
                                        </p:attrNameLst>
                                      </p:cBhvr>
                                      <p:tavLst>
                                        <p:tav tm="0">
                                          <p:val>
                                            <p:strVal val="#ppt_x"/>
                                          </p:val>
                                        </p:tav>
                                        <p:tav tm="100000">
                                          <p:val>
                                            <p:strVal val="#ppt_x"/>
                                          </p:val>
                                        </p:tav>
                                      </p:tavLst>
                                    </p:anim>
                                    <p:anim calcmode="lin" valueType="num">
                                      <p:cBhvr additive="base">
                                        <p:cTn id="21" dur="500" fill="hold"/>
                                        <p:tgtEl>
                                          <p:spTgt spid="37"/>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additive="base">
                                        <p:cTn id="24" dur="500" fill="hold"/>
                                        <p:tgtEl>
                                          <p:spTgt spid="38"/>
                                        </p:tgtEl>
                                        <p:attrNameLst>
                                          <p:attrName>ppt_x</p:attrName>
                                        </p:attrNameLst>
                                      </p:cBhvr>
                                      <p:tavLst>
                                        <p:tav tm="0">
                                          <p:val>
                                            <p:strVal val="#ppt_x"/>
                                          </p:val>
                                        </p:tav>
                                        <p:tav tm="100000">
                                          <p:val>
                                            <p:strVal val="#ppt_x"/>
                                          </p:val>
                                        </p:tav>
                                      </p:tavLst>
                                    </p:anim>
                                    <p:anim calcmode="lin" valueType="num">
                                      <p:cBhvr additive="base">
                                        <p:cTn id="2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ppt_x"/>
                                          </p:val>
                                        </p:tav>
                                        <p:tav tm="100000">
                                          <p:val>
                                            <p:strVal val="#ppt_x"/>
                                          </p:val>
                                        </p:tav>
                                      </p:tavLst>
                                    </p:anim>
                                    <p:anim calcmode="lin" valueType="num">
                                      <p:cBhvr additive="base">
                                        <p:cTn id="31"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35588" y="6653894"/>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80"/>
                </a:lnSpc>
                <a:spcBef>
                  <a:spcPct val="0"/>
                </a:spcBef>
              </a:pPr>
              <a:r>
                <a:rPr lang="en-US" sz="2700">
                  <a:solidFill>
                    <a:srgbClr val="FFFEFE"/>
                  </a:solidFill>
                  <a:latin typeface="Gotham"/>
                </a:rPr>
                <a:t>8</a:t>
              </a:r>
            </a:p>
          </p:txBody>
        </p:sp>
      </p:grpSp>
      <p:grpSp>
        <p:nvGrpSpPr>
          <p:cNvPr id="8" name="Group 8"/>
          <p:cNvGrpSpPr/>
          <p:nvPr/>
        </p:nvGrpSpPr>
        <p:grpSpPr>
          <a:xfrm>
            <a:off x="977741" y="3315742"/>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3</a:t>
              </a:r>
            </a:p>
          </p:txBody>
        </p:sp>
      </p:grpSp>
      <p:grpSp>
        <p:nvGrpSpPr>
          <p:cNvPr id="11" name="Group 11"/>
          <p:cNvGrpSpPr/>
          <p:nvPr/>
        </p:nvGrpSpPr>
        <p:grpSpPr>
          <a:xfrm>
            <a:off x="977741" y="1982349"/>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1</a:t>
              </a:r>
            </a:p>
          </p:txBody>
        </p:sp>
      </p:grpSp>
      <p:grpSp>
        <p:nvGrpSpPr>
          <p:cNvPr id="14" name="Group 14"/>
          <p:cNvGrpSpPr/>
          <p:nvPr/>
        </p:nvGrpSpPr>
        <p:grpSpPr>
          <a:xfrm>
            <a:off x="977741" y="3983373"/>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4</a:t>
              </a:r>
            </a:p>
          </p:txBody>
        </p:sp>
      </p:grpSp>
      <p:grpSp>
        <p:nvGrpSpPr>
          <p:cNvPr id="17" name="Group 17"/>
          <p:cNvGrpSpPr/>
          <p:nvPr/>
        </p:nvGrpSpPr>
        <p:grpSpPr>
          <a:xfrm>
            <a:off x="977741" y="2648112"/>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2</a:t>
              </a:r>
            </a:p>
          </p:txBody>
        </p:sp>
      </p:grpSp>
      <p:grpSp>
        <p:nvGrpSpPr>
          <p:cNvPr id="20" name="Group 20"/>
          <p:cNvGrpSpPr/>
          <p:nvPr/>
        </p:nvGrpSpPr>
        <p:grpSpPr>
          <a:xfrm>
            <a:off x="977741" y="5318634"/>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6</a:t>
              </a:r>
            </a:p>
          </p:txBody>
        </p:sp>
      </p:grpSp>
      <p:grpSp>
        <p:nvGrpSpPr>
          <p:cNvPr id="23" name="Group 23"/>
          <p:cNvGrpSpPr/>
          <p:nvPr/>
        </p:nvGrpSpPr>
        <p:grpSpPr>
          <a:xfrm>
            <a:off x="977741" y="4651003"/>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5</a:t>
              </a:r>
            </a:p>
          </p:txBody>
        </p:sp>
      </p:grpSp>
      <p:grpSp>
        <p:nvGrpSpPr>
          <p:cNvPr id="26" name="Group 26"/>
          <p:cNvGrpSpPr/>
          <p:nvPr/>
        </p:nvGrpSpPr>
        <p:grpSpPr>
          <a:xfrm>
            <a:off x="977741" y="5986264"/>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7</a:t>
              </a:r>
            </a:p>
          </p:txBody>
        </p:sp>
      </p:grpSp>
      <p:grpSp>
        <p:nvGrpSpPr>
          <p:cNvPr id="29" name="Group 29"/>
          <p:cNvGrpSpPr/>
          <p:nvPr/>
        </p:nvGrpSpPr>
        <p:grpSpPr>
          <a:xfrm>
            <a:off x="17170670" y="-178579"/>
            <a:ext cx="10994424" cy="10994424"/>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31" name="TextBox 31"/>
            <p:cNvSpPr txBox="1"/>
            <p:nvPr/>
          </p:nvSpPr>
          <p:spPr>
            <a:xfrm>
              <a:off x="76200" y="47625"/>
              <a:ext cx="660400" cy="688975"/>
            </a:xfrm>
            <a:prstGeom prst="rect">
              <a:avLst/>
            </a:prstGeom>
          </p:spPr>
          <p:txBody>
            <a:bodyPr lIns="50800" tIns="50800" rIns="50800" bIns="50800" rtlCol="0" anchor="ctr"/>
            <a:lstStyle/>
            <a:p>
              <a:pPr algn="ctr">
                <a:lnSpc>
                  <a:spcPts val="2660"/>
                </a:lnSpc>
              </a:pPr>
              <a:endParaRPr/>
            </a:p>
          </p:txBody>
        </p:sp>
      </p:grpSp>
      <p:sp>
        <p:nvSpPr>
          <p:cNvPr id="32" name="TextBox 32"/>
          <p:cNvSpPr txBox="1"/>
          <p:nvPr/>
        </p:nvSpPr>
        <p:spPr>
          <a:xfrm>
            <a:off x="2365462" y="1177962"/>
            <a:ext cx="12115343" cy="1076289"/>
          </a:xfrm>
          <a:prstGeom prst="rect">
            <a:avLst/>
          </a:prstGeom>
        </p:spPr>
        <p:txBody>
          <a:bodyPr lIns="0" tIns="0" rIns="0" bIns="0" rtlCol="0" anchor="t">
            <a:spAutoFit/>
          </a:bodyPr>
          <a:lstStyle/>
          <a:p>
            <a:pPr marL="0" lvl="0" indent="0" algn="l">
              <a:lnSpc>
                <a:spcPts val="8210"/>
              </a:lnSpc>
              <a:spcBef>
                <a:spcPct val="0"/>
              </a:spcBef>
            </a:pPr>
            <a:r>
              <a:rPr lang="en-US" sz="7600">
                <a:solidFill>
                  <a:srgbClr val="191919"/>
                </a:solidFill>
                <a:latin typeface="Gotham Bold"/>
              </a:rPr>
              <a:t>Space for improvement</a:t>
            </a:r>
          </a:p>
        </p:txBody>
      </p:sp>
      <p:sp>
        <p:nvSpPr>
          <p:cNvPr id="33" name="TextBox 33"/>
          <p:cNvSpPr txBox="1"/>
          <p:nvPr/>
        </p:nvSpPr>
        <p:spPr>
          <a:xfrm>
            <a:off x="2365462" y="3465519"/>
            <a:ext cx="17170670" cy="3028586"/>
          </a:xfrm>
          <a:prstGeom prst="rect">
            <a:avLst/>
          </a:prstGeom>
        </p:spPr>
        <p:txBody>
          <a:bodyPr lIns="0" tIns="0" rIns="0" bIns="0" rtlCol="0" anchor="t">
            <a:spAutoFit/>
          </a:bodyPr>
          <a:lstStyle/>
          <a:p>
            <a:pPr>
              <a:lnSpc>
                <a:spcPts val="4760"/>
              </a:lnSpc>
            </a:pPr>
            <a:r>
              <a:rPr lang="en-US" sz="3400" dirty="0">
                <a:solidFill>
                  <a:srgbClr val="191919"/>
                </a:solidFill>
                <a:latin typeface="Canva Sans" panose="020B0503030501040103"/>
              </a:rPr>
              <a:t>The functionality for switching between hero aircraft </a:t>
            </a:r>
          </a:p>
          <a:p>
            <a:pPr>
              <a:lnSpc>
                <a:spcPts val="4760"/>
              </a:lnSpc>
            </a:pPr>
            <a:endParaRPr lang="en-US" sz="3400" dirty="0">
              <a:solidFill>
                <a:srgbClr val="191919"/>
              </a:solidFill>
              <a:latin typeface="Canva Sans" panose="020B0503030501040103"/>
            </a:endParaRPr>
          </a:p>
          <a:p>
            <a:pPr>
              <a:lnSpc>
                <a:spcPts val="4760"/>
              </a:lnSpc>
            </a:pPr>
            <a:r>
              <a:rPr lang="en-US" sz="3400" dirty="0">
                <a:solidFill>
                  <a:srgbClr val="191919"/>
                </a:solidFill>
                <a:latin typeface="Canva Sans" panose="020B0503030501040103"/>
              </a:rPr>
              <a:t>The variety of buffs and BOSS types</a:t>
            </a:r>
          </a:p>
          <a:p>
            <a:pPr>
              <a:lnSpc>
                <a:spcPts val="4760"/>
              </a:lnSpc>
            </a:pPr>
            <a:endParaRPr lang="en-US" sz="3400" dirty="0">
              <a:solidFill>
                <a:srgbClr val="191919"/>
              </a:solidFill>
              <a:latin typeface="Canva Sans" panose="020B0503030501040103"/>
            </a:endParaRPr>
          </a:p>
          <a:p>
            <a:pPr>
              <a:lnSpc>
                <a:spcPts val="4760"/>
              </a:lnSpc>
            </a:pPr>
            <a:r>
              <a:rPr lang="en-US" sz="3400" dirty="0">
                <a:solidFill>
                  <a:srgbClr val="191919"/>
                </a:solidFill>
                <a:latin typeface="Canva Sans" panose="020B0503030501040103"/>
              </a:rPr>
              <a:t>……</a:t>
            </a:r>
          </a:p>
        </p:txBody>
      </p:sp>
      <p:sp>
        <p:nvSpPr>
          <p:cNvPr id="34" name="TextBox 33">
            <a:extLst>
              <a:ext uri="{FF2B5EF4-FFF2-40B4-BE49-F238E27FC236}">
                <a16:creationId xmlns:a16="http://schemas.microsoft.com/office/drawing/2014/main" id="{E50BE389-6553-3837-BC27-45C580FEB763}"/>
              </a:ext>
            </a:extLst>
          </p:cNvPr>
          <p:cNvSpPr txBox="1"/>
          <p:nvPr/>
        </p:nvSpPr>
        <p:spPr>
          <a:xfrm>
            <a:off x="2454644" y="6896100"/>
            <a:ext cx="15299956" cy="1938992"/>
          </a:xfrm>
          <a:prstGeom prst="rect">
            <a:avLst/>
          </a:prstGeom>
          <a:noFill/>
        </p:spPr>
        <p:txBody>
          <a:bodyPr wrap="square" rtlCol="0">
            <a:spAutoFit/>
          </a:bodyPr>
          <a:lstStyle/>
          <a:p>
            <a:r>
              <a:rPr lang="en-US" sz="3600" dirty="0"/>
              <a:t>**Citations</a:t>
            </a:r>
            <a:r>
              <a:rPr lang="zh-CN" altLang="en-US" sz="3600" dirty="0"/>
              <a:t>：</a:t>
            </a:r>
            <a:endParaRPr lang="en-US" altLang="zh-CN" sz="3600" dirty="0"/>
          </a:p>
          <a:p>
            <a:endParaRPr lang="en-US" sz="2800" dirty="0"/>
          </a:p>
          <a:p>
            <a:pPr marL="514350" indent="-514350">
              <a:buAutoNum type="arabicPeriod"/>
            </a:pPr>
            <a:r>
              <a:rPr lang="en-US" sz="2800" dirty="0"/>
              <a:t>Java Aircraft Combat Game Tutorial: </a:t>
            </a:r>
            <a:r>
              <a:rPr lang="en-US" sz="2800" dirty="0">
                <a:hlinkClick r:id="rId2"/>
              </a:rPr>
              <a:t>https://www.bilibili.com/video/BV1oz4y1a7xU?p=10</a:t>
            </a:r>
            <a:r>
              <a:rPr lang="en-US" sz="2800" dirty="0"/>
              <a:t>;</a:t>
            </a:r>
          </a:p>
          <a:p>
            <a:r>
              <a:rPr lang="en-US" sz="2800" dirty="0"/>
              <a:t>2.   </a:t>
            </a:r>
            <a:r>
              <a:rPr lang="en-US" sz="2800" dirty="0">
                <a:effectLst/>
                <a:latin typeface="+mj-lt"/>
              </a:rPr>
              <a:t>Kathy Sierra and Bert Bates; </a:t>
            </a:r>
            <a:r>
              <a:rPr lang="en-US" sz="2800" i="1" dirty="0">
                <a:effectLst/>
                <a:latin typeface="+mj-lt"/>
              </a:rPr>
              <a:t>Head First Java</a:t>
            </a:r>
            <a:r>
              <a:rPr lang="en-US" sz="2800" i="1" dirty="0">
                <a:latin typeface="+mj-lt"/>
              </a:rPr>
              <a:t>(</a:t>
            </a:r>
            <a:r>
              <a:rPr lang="en-US" sz="2800" i="1" dirty="0">
                <a:effectLst/>
                <a:latin typeface="+mj-lt"/>
              </a:rPr>
              <a:t>Second Edition</a:t>
            </a:r>
            <a:r>
              <a:rPr lang="en-US" sz="2800" dirty="0">
                <a:effectLst/>
                <a:latin typeface="+mj-lt"/>
              </a:rPr>
              <a:t>) , February 2005;</a:t>
            </a:r>
            <a:endParaRPr lang="en-US" sz="2800" dirty="0">
              <a:latin typeface="+mj-lt"/>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E3MDE3MGY2OGMzNjZjYjNjOTFkOTk2YzdkMzI2Njg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539</Words>
  <Application>Microsoft Macintosh PowerPoint</Application>
  <PresentationFormat>Custom</PresentationFormat>
  <Paragraphs>111</Paragraphs>
  <Slides>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Gotham Bold</vt:lpstr>
      <vt:lpstr>Canva Sans Bold</vt:lpstr>
      <vt:lpstr>Gotham</vt:lpstr>
      <vt:lpstr>Arial</vt:lpstr>
      <vt:lpstr>Canva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dc:title>
  <dc:creator/>
  <cp:lastModifiedBy>Yalin Sun</cp:lastModifiedBy>
  <cp:revision>11</cp:revision>
  <dcterms:created xsi:type="dcterms:W3CDTF">2006-08-16T00:00:00Z</dcterms:created>
  <dcterms:modified xsi:type="dcterms:W3CDTF">2024-04-26T22:13:04Z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17D058EFF5324C6D9E754BB1A9DE300A_12</vt:lpwstr>
  </property>
  <property fmtid="{D5CDD505-2E9C-101B-9397-08002B2CF9AE}" pid="3" name="KSOProductBuildVer">
    <vt:lpwstr>2052-12.1.0.16729</vt:lpwstr>
  </property>
</Properties>
</file>