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6" r:id="rId4"/>
  </p:sldMasterIdLst>
  <p:notesMasterIdLst>
    <p:notesMasterId r:id="rId11"/>
  </p:notesMasterIdLst>
  <p:sldIdLst>
    <p:sldId id="278" r:id="rId5"/>
    <p:sldId id="284" r:id="rId6"/>
    <p:sldId id="283" r:id="rId7"/>
    <p:sldId id="281" r:id="rId8"/>
    <p:sldId id="285" r:id="rId9"/>
    <p:sldId id="28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58" d="100"/>
          <a:sy n="58" d="100"/>
        </p:scale>
        <p:origin x="9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ata.montgomerycountymd.gov/Public-Safety/Crash-Reporting-Non-Motorists-Data/n7fk-dce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a:t>
            </a:fld>
            <a:endParaRPr lang="en-US" dirty="0"/>
          </a:p>
        </p:txBody>
      </p:sp>
    </p:spTree>
    <p:extLst>
      <p:ext uri="{BB962C8B-B14F-4D97-AF65-F5344CB8AC3E}">
        <p14:creationId xmlns:p14="http://schemas.microsoft.com/office/powerpoint/2010/main" val="14875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2018 the lives of 501 people are cut short as a result of road traffic accident in Maryland. More people suffer non-fatal injuries and/or considerable economic losses.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mn-lt"/>
              </a:rPr>
              <a:t> However, understanding of how traffic safety is not simply extracting and summarizing numbers from the data,</a:t>
            </a:r>
            <a:r>
              <a:rPr lang="en-US" sz="1200" dirty="0">
                <a:solidFill>
                  <a:srgbClr val="FFFFFF"/>
                </a:solidFill>
              </a:rPr>
              <a:t> it is actually affected by various factors, such as geometric features of roads, bad/extreme weather data, traffic control types, and traffic volume, is critical for making informed decisions regarding safety improvements, and these factors are not typically found in the traffic safety data</a:t>
            </a:r>
            <a:r>
              <a:rPr lang="en-US" sz="1200" dirty="0">
                <a:solidFill>
                  <a:srgbClr val="FFFFFF"/>
                </a:solidFill>
                <a:latin typeface="+mn-lt"/>
              </a:rPr>
              <a:t>. </a:t>
            </a:r>
          </a:p>
          <a:p>
            <a:endParaRPr lang="en-US" dirty="0"/>
          </a:p>
          <a:p>
            <a:r>
              <a:rPr lang="en-US" b="1" i="1" dirty="0"/>
              <a:t>Can machine learning help us understand the causes and the factors that affect traffic violations/car crash severity?</a:t>
            </a:r>
            <a:r>
              <a:rPr lang="en-US" dirty="0"/>
              <a:t> </a:t>
            </a:r>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207214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dataset provides general information about each collision and details of all traffic collisions occurring on county and local roadways within Montgomery County, as collected via the Automated Crash Reporting System (ACRS) of the Maryland State Police, and reported by the Montgomery County Police, Gaithersburg Police, Rockville Police, or the Maryland-National Capital Park Police.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Please note that these collision reports are based on preliminary information supplied to the Police Department by the reporting parties. Therefore, the collision data available on this web page may reflect: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-Information not yet verified by further investigation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-Information that may include verified and unverified collision data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-Preliminary collision classifications may be changed at a later date based upon further investigation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-Information may include mechanical or human error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dataset can be joined with the other 2 Crash Reporting datasets (see URLs below) by the State Report Number.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Crash Reporting - Drivers Data at </a:t>
            </a:r>
            <a:r>
              <a:rPr lang="en-US" sz="1200" b="0" i="0" u="none" strike="noStrike" kern="1200" dirty="0">
                <a:solidFill>
                  <a:schemeClr val="tx1"/>
                </a:solidFill>
                <a:effectLst/>
                <a:latin typeface="+mn-lt"/>
                <a:ea typeface="+mn-ea"/>
                <a:cs typeface="+mn-cs"/>
                <a:hlinkClick r:id="rId3"/>
              </a:rPr>
              <a:t>https://data.montgomerycountymd.gov/Public-Safety/Crash-Reporting-Drivers-Data/mmzv-x632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Crash Reporting - Non-Motorists Data at </a:t>
            </a:r>
            <a:r>
              <a:rPr lang="en-US" sz="1200" b="0" i="0" u="none" strike="noStrike" kern="1200" dirty="0">
                <a:solidFill>
                  <a:schemeClr val="tx1"/>
                </a:solidFill>
                <a:effectLst/>
                <a:latin typeface="+mn-lt"/>
                <a:ea typeface="+mn-ea"/>
                <a:cs typeface="+mn-cs"/>
                <a:hlinkClick r:id="rId4"/>
              </a:rPr>
              <a:t>https://data.montgomerycountymd.gov/Public-Safety/Crash-Reporting-Non-Motorists-Data/n7fk-dce5</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Update Frequency : Weekly</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kern="1200" dirty="0">
                <a:solidFill>
                  <a:schemeClr val="tx1"/>
                </a:solidFill>
                <a:effectLst/>
                <a:latin typeface="+mn-lt"/>
                <a:ea typeface="+mn-ea"/>
                <a:cs typeface="+mn-cs"/>
              </a:rPr>
              <a:t>This dataset provides general information about each collision and details of all traffic collisions occurring on county and local roadways within Montgomery County, as collected via the Automated Crash Reporting System (ACRS) of the Maryland State Police, and reported by the Montgomery County Police, Gaithersburg Police, Rockville Police, or the Maryland-National Capital Park Police.</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Please note that these collision reports are based on preliminary information supplied to the Police Department by the reporting parties. Therefore, the collision data available on this web page may reflect:</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-Information not yet verified by further investigation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-Information that may include verified and unverified collision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-Preliminary collision classifications may be changed at a later date based upon further investigation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-Information may include mechanical or human error</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dataset can be joined with the other 2 Crash Reporting datasets (see URLs below) by the State Report Number.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Crash Reporting - Drivers Data at </a:t>
            </a:r>
            <a:r>
              <a:rPr lang="en-US" sz="1200" kern="1200" dirty="0">
                <a:solidFill>
                  <a:schemeClr val="tx1"/>
                </a:solidFill>
                <a:effectLst/>
                <a:latin typeface="+mn-lt"/>
                <a:ea typeface="+mn-ea"/>
                <a:cs typeface="+mn-cs"/>
                <a:hlinkClick r:id="rId3"/>
              </a:rPr>
              <a:t>https://data.montgomerycountymd.gov/Public-Safety/Crash-Reporting-Drivers-Data/mmzv-x632</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Crash Reporting - Non-Motorists Data at </a:t>
            </a:r>
            <a:r>
              <a:rPr lang="en-US" sz="1200" kern="1200" dirty="0">
                <a:solidFill>
                  <a:schemeClr val="tx1"/>
                </a:solidFill>
                <a:effectLst/>
                <a:latin typeface="+mn-lt"/>
                <a:ea typeface="+mn-ea"/>
                <a:cs typeface="+mn-cs"/>
                <a:hlinkClick r:id="rId4"/>
              </a:rPr>
              <a:t>https://data.montgomerycountymd.gov/Public-Safety/Crash-Reporting-Non-Motorists-Data/n7fk-dce5</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Update Frequency : Weekly</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32292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9479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45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FF70A8-1D13-4657-95F0-A9EA54967B8D}"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532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20424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24842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079DC3-C9B5-499E-9140-0DC28B7074E2}" type="datetime1">
              <a:rPr lang="en-US" smtClean="0"/>
              <a:t>9/25/2020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080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BB33EA-E472-4D22-9C03-A9C14AA21CED}" type="datetime1">
              <a:rPr lang="en-US" smtClean="0"/>
              <a:t>9/25/2020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27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4150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14243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753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3362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235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296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9/25/2020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159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9/25/2020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03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9/25/2020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875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16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9/25/2020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6995281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8" Type="http://schemas.openxmlformats.org/officeDocument/2006/relationships/hyperlink" Target="https://w2.weather.gov/climate/local_data.php?wfo=lwx" TargetMode="External"/><Relationship Id="rId3" Type="http://schemas.openxmlformats.org/officeDocument/2006/relationships/hyperlink" Target="https://data.montgomerycountymd.gov/Public-Safety/Crash-Reporting-Incidents-Data/bhju-22kf" TargetMode="External"/><Relationship Id="rId7" Type="http://schemas.openxmlformats.org/officeDocument/2006/relationships/hyperlink" Target="https://datausa.io/profile/geo/montgomery-county-md/#demograph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montgomerycountymd.gov/Public-Safety/Traffic-Violations/4mse-ku6q" TargetMode="External"/><Relationship Id="rId5" Type="http://schemas.openxmlformats.org/officeDocument/2006/relationships/hyperlink" Target="https://data.montgomerycountymd.gov/Public-Safety/Crash-Reporting-Non-Motorists-Data/n7fk-dce5" TargetMode="External"/><Relationship Id="rId4" Type="http://schemas.openxmlformats.org/officeDocument/2006/relationships/hyperlink" Target="https://data.montgomerycountymd.gov/Public-Safety/Crash-Reporting-Drivers-Data/mmzv-x632"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ylu2md/DS606" TargetMode="External"/><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nycdatascience.com/blog/student-works/new-york-city-motor-vehicle-collision-data-visualization/" TargetMode="External"/><Relationship Id="rId2" Type="http://schemas.openxmlformats.org/officeDocument/2006/relationships/hyperlink" Target="https://www.omnisci.com/blog/modeling-traffic-behavior-as-a-function-of-real-time-traffic-flow-and-weather" TargetMode="External"/><Relationship Id="rId1" Type="http://schemas.openxmlformats.org/officeDocument/2006/relationships/slideLayout" Target="../slideLayouts/slideLayout2.xml"/><Relationship Id="rId5" Type="http://schemas.openxmlformats.org/officeDocument/2006/relationships/hyperlink" Target="https://www.slideshare.net/TingtingQi/improving-road-safety-using-camera-violation-and-crash-data-80194309" TargetMode="External"/><Relationship Id="rId4" Type="http://schemas.openxmlformats.org/officeDocument/2006/relationships/hyperlink" Target="https://ieeexplore.ieee.org/stamp/stamp.jsp?arnumber=86614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itting, large, air, flying&#10;&#10;Description automatically generated">
            <a:extLst>
              <a:ext uri="{FF2B5EF4-FFF2-40B4-BE49-F238E27FC236}">
                <a16:creationId xmlns:a16="http://schemas.microsoft.com/office/drawing/2014/main" id="{F4529E11-D976-41B9-9DF9-62A50BAC2ABC}"/>
              </a:ext>
            </a:extLst>
          </p:cNvPr>
          <p:cNvPicPr>
            <a:picLocks noChangeAspect="1"/>
          </p:cNvPicPr>
          <p:nvPr/>
        </p:nvPicPr>
        <p:blipFill rotWithShape="1">
          <a:blip r:embed="rId3">
            <a:alphaModFix amt="40000"/>
          </a:blip>
          <a:srcRect l="23160" r="10618"/>
          <a:stretch/>
        </p:blipFill>
        <p:spPr>
          <a:xfrm>
            <a:off x="-609579" y="-342889"/>
            <a:ext cx="13411178" cy="7543789"/>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037690" y="1017142"/>
            <a:ext cx="8942923" cy="3507655"/>
          </a:xfrm>
        </p:spPr>
        <p:txBody>
          <a:bodyPr>
            <a:normAutofit/>
          </a:bodyPr>
          <a:lstStyle/>
          <a:p>
            <a:pPr>
              <a:lnSpc>
                <a:spcPct val="90000"/>
              </a:lnSpc>
            </a:pPr>
            <a:r>
              <a:rPr lang="en-US" sz="3400" b="1" dirty="0">
                <a:solidFill>
                  <a:schemeClr val="tx1"/>
                </a:solidFill>
              </a:rPr>
              <a:t>A Review for Traffic Safety in Montgomery County, MD</a:t>
            </a:r>
            <a:br>
              <a:rPr lang="en-US" sz="3400" b="1" dirty="0">
                <a:solidFill>
                  <a:schemeClr val="tx1"/>
                </a:solidFill>
              </a:rPr>
            </a:br>
            <a:br>
              <a:rPr lang="en-US" sz="3400" b="1" dirty="0">
                <a:solidFill>
                  <a:schemeClr val="tx1"/>
                </a:solidFill>
              </a:rPr>
            </a:br>
            <a:r>
              <a:rPr lang="en-US" sz="3400" b="1" dirty="0">
                <a:solidFill>
                  <a:schemeClr val="tx1"/>
                </a:solidFill>
              </a:rPr>
              <a:t>- Traffic Violations and Vehicle Collisions Data Visualization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154955" y="5157626"/>
            <a:ext cx="3992398" cy="1067545"/>
          </a:xfrm>
        </p:spPr>
        <p:txBody>
          <a:bodyPr>
            <a:normAutofit/>
          </a:bodyPr>
          <a:lstStyle/>
          <a:p>
            <a:pPr>
              <a:lnSpc>
                <a:spcPct val="90000"/>
              </a:lnSpc>
            </a:pPr>
            <a:r>
              <a:rPr lang="en-US" sz="1600" b="1" cap="none" dirty="0">
                <a:solidFill>
                  <a:schemeClr val="tx1"/>
                </a:solidFill>
                <a:latin typeface="+mn-lt"/>
              </a:rPr>
              <a:t>Yanmin lu</a:t>
            </a:r>
          </a:p>
          <a:p>
            <a:pPr>
              <a:lnSpc>
                <a:spcPct val="90000"/>
              </a:lnSpc>
            </a:pPr>
            <a:r>
              <a:rPr lang="en-US" sz="1600" b="1" cap="none" dirty="0">
                <a:solidFill>
                  <a:schemeClr val="tx1"/>
                </a:solidFill>
                <a:latin typeface="+mn-lt"/>
              </a:rPr>
              <a:t>Deliverable 1</a:t>
            </a:r>
          </a:p>
          <a:p>
            <a:pPr>
              <a:lnSpc>
                <a:spcPct val="90000"/>
              </a:lnSpc>
            </a:pPr>
            <a:r>
              <a:rPr lang="en-US" sz="1600" b="1" cap="none" dirty="0">
                <a:solidFill>
                  <a:schemeClr val="tx1"/>
                </a:solidFill>
                <a:latin typeface="+mn-lt"/>
              </a:rPr>
              <a:t>Data 606 Fall 2020</a:t>
            </a:r>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mc:Choice xmlns:p14="http://schemas.microsoft.com/office/powerpoint/2010/main" Requires="p14">
      <p:transition spd="slow" p14:dur="2000" advTm="20894"/>
    </mc:Choice>
    <mc:Fallback>
      <p:transition spd="slow" advTm="208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F48B345-310D-4E52-B700-5AB68608EC3C}"/>
              </a:ext>
              <a:ext uri="{C183D7F6-B498-43B3-948B-1728B52AA6E4}">
                <adec:decorative xmlns:adec="http://schemas.microsoft.com/office/drawing/2017/decorative" val="1"/>
              </a:ext>
            </a:extLst>
          </p:cNvPr>
          <p:cNvPicPr>
            <a:picLocks noChangeAspect="1"/>
          </p:cNvPicPr>
          <p:nvPr/>
        </p:nvPicPr>
        <p:blipFill rotWithShape="1">
          <a:blip r:embed="rId3">
            <a:duotone>
              <a:prstClr val="black"/>
              <a:schemeClr val="accent5">
                <a:tint val="45000"/>
                <a:satMod val="400000"/>
              </a:schemeClr>
            </a:duotone>
            <a:alphaModFix amt="15000"/>
            <a:extLst>
              <a:ext uri="{28A0092B-C50C-407E-A947-70E740481C1C}">
                <a14:useLocalDpi xmlns:a14="http://schemas.microsoft.com/office/drawing/2010/main" val="0"/>
              </a:ext>
            </a:extLst>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85C415B4-F45D-46B6-8030-55F8C88D91DD}"/>
              </a:ext>
            </a:extLst>
          </p:cNvPr>
          <p:cNvSpPr>
            <a:spLocks noGrp="1"/>
          </p:cNvSpPr>
          <p:nvPr>
            <p:ph type="title"/>
          </p:nvPr>
        </p:nvSpPr>
        <p:spPr>
          <a:xfrm>
            <a:off x="670560" y="477520"/>
            <a:ext cx="9380274" cy="1375728"/>
          </a:xfrm>
        </p:spPr>
        <p:txBody>
          <a:bodyPr>
            <a:normAutofit/>
          </a:bodyPr>
          <a:lstStyle/>
          <a:p>
            <a:r>
              <a:rPr lang="en-US" b="1"/>
              <a:t>Goals</a:t>
            </a:r>
            <a:endParaRPr lang="en-US" b="1" dirty="0"/>
          </a:p>
        </p:txBody>
      </p:sp>
      <p:sp>
        <p:nvSpPr>
          <p:cNvPr id="53" name="Rectangle 52">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Content Placeholder 7">
            <a:extLst>
              <a:ext uri="{FF2B5EF4-FFF2-40B4-BE49-F238E27FC236}">
                <a16:creationId xmlns:a16="http://schemas.microsoft.com/office/drawing/2014/main" id="{8E91EDD2-8E0F-4D47-A96E-347591FC70F5}"/>
              </a:ext>
            </a:extLst>
          </p:cNvPr>
          <p:cNvSpPr>
            <a:spLocks noGrp="1"/>
          </p:cNvSpPr>
          <p:nvPr>
            <p:ph idx="1"/>
          </p:nvPr>
        </p:nvSpPr>
        <p:spPr>
          <a:xfrm>
            <a:off x="859316" y="1553377"/>
            <a:ext cx="9188067" cy="4695021"/>
          </a:xfrm>
        </p:spPr>
        <p:txBody>
          <a:bodyPr anchor="ctr">
            <a:normAutofit/>
          </a:bodyPr>
          <a:lstStyle/>
          <a:p>
            <a:pPr marL="0" indent="0" fontAlgn="t">
              <a:lnSpc>
                <a:spcPct val="110000"/>
              </a:lnSpc>
              <a:buClr>
                <a:schemeClr val="tx1"/>
              </a:buClr>
              <a:buNone/>
            </a:pPr>
            <a:endParaRPr lang="en-US" b="1" dirty="0">
              <a:latin typeface="+mn-lt"/>
            </a:endParaRPr>
          </a:p>
          <a:p>
            <a:pPr fontAlgn="t">
              <a:lnSpc>
                <a:spcPct val="110000"/>
              </a:lnSpc>
              <a:buClr>
                <a:schemeClr val="tx1"/>
              </a:buClr>
              <a:buFont typeface="Wingdings" panose="05000000000000000000" pitchFamily="2" charset="2"/>
              <a:buChar char="q"/>
            </a:pPr>
            <a:r>
              <a:rPr lang="en-US" sz="1800" dirty="0">
                <a:latin typeface="+mn-lt"/>
              </a:rPr>
              <a:t>Perform an in-depth analysis of the traffic violations/incidents data that occurred in </a:t>
            </a:r>
            <a:r>
              <a:rPr lang="en-US" sz="1800" dirty="0">
                <a:latin typeface="+mn-lt"/>
                <a:cs typeface="Arial" panose="020B0604020202020204" pitchFamily="34" charset="0"/>
              </a:rPr>
              <a:t>Montgomery County, to get overview insights to understand the relationship between the influence factors and crash outcomes;</a:t>
            </a:r>
          </a:p>
          <a:p>
            <a:pPr marL="0" indent="0" fontAlgn="t">
              <a:lnSpc>
                <a:spcPct val="110000"/>
              </a:lnSpc>
              <a:buClr>
                <a:schemeClr val="tx1"/>
              </a:buClr>
              <a:buNone/>
            </a:pPr>
            <a:endParaRPr lang="en-US" sz="1800" dirty="0">
              <a:latin typeface="+mn-lt"/>
              <a:cs typeface="Arial" panose="020B0604020202020204" pitchFamily="34" charset="0"/>
            </a:endParaRPr>
          </a:p>
          <a:p>
            <a:pPr fontAlgn="t">
              <a:lnSpc>
                <a:spcPct val="110000"/>
              </a:lnSpc>
              <a:buClr>
                <a:schemeClr val="tx1"/>
              </a:buClr>
              <a:buFont typeface="Wingdings" panose="05000000000000000000" pitchFamily="2" charset="2"/>
              <a:buChar char="q"/>
            </a:pPr>
            <a:r>
              <a:rPr lang="en-US" sz="1800" dirty="0">
                <a:latin typeface="+mn-lt"/>
              </a:rPr>
              <a:t>Use supplement data to explore </a:t>
            </a:r>
            <a:r>
              <a:rPr lang="en-US" sz="1800" dirty="0">
                <a:latin typeface="+mn-lt"/>
                <a:cs typeface="Arial" panose="020B0604020202020204" pitchFamily="34" charset="0"/>
              </a:rPr>
              <a:t>weather reason and other factors which may behind the pattern of vehicle collisions;</a:t>
            </a:r>
          </a:p>
          <a:p>
            <a:pPr marL="0" indent="0" fontAlgn="t">
              <a:lnSpc>
                <a:spcPct val="110000"/>
              </a:lnSpc>
              <a:buClr>
                <a:schemeClr val="tx1"/>
              </a:buClr>
              <a:buNone/>
            </a:pPr>
            <a:endParaRPr lang="en-US" sz="1800" dirty="0">
              <a:latin typeface="+mn-lt"/>
              <a:cs typeface="Arial" panose="020B0604020202020204" pitchFamily="34" charset="0"/>
            </a:endParaRPr>
          </a:p>
          <a:p>
            <a:pPr fontAlgn="t">
              <a:lnSpc>
                <a:spcPct val="110000"/>
              </a:lnSpc>
              <a:buClr>
                <a:schemeClr val="tx1"/>
              </a:buClr>
              <a:buFont typeface="Wingdings" panose="05000000000000000000" pitchFamily="2" charset="2"/>
              <a:buChar char="q"/>
            </a:pPr>
            <a:r>
              <a:rPr lang="en-US" sz="1800" dirty="0">
                <a:latin typeface="+mn-lt"/>
                <a:cs typeface="Arial" panose="020B0604020202020204" pitchFamily="34" charset="0"/>
              </a:rPr>
              <a:t>Use machine learning to predict the future result of traffic violations and vehicle collisions.</a:t>
            </a:r>
          </a:p>
          <a:p>
            <a:pPr fontAlgn="t">
              <a:lnSpc>
                <a:spcPct val="110000"/>
              </a:lnSpc>
            </a:pPr>
            <a:endParaRPr lang="en-US" dirty="0">
              <a:latin typeface="+mn-lt"/>
            </a:endParaRPr>
          </a:p>
          <a:p>
            <a:pPr>
              <a:lnSpc>
                <a:spcPct val="110000"/>
              </a:lnSpc>
            </a:pPr>
            <a:endParaRPr lang="en-US" dirty="0">
              <a:latin typeface="+mn-lt"/>
            </a:endParaRPr>
          </a:p>
        </p:txBody>
      </p:sp>
    </p:spTree>
    <p:extLst>
      <p:ext uri="{BB962C8B-B14F-4D97-AF65-F5344CB8AC3E}">
        <p14:creationId xmlns:p14="http://schemas.microsoft.com/office/powerpoint/2010/main" val="4020798171"/>
      </p:ext>
    </p:extLst>
  </p:cSld>
  <p:clrMapOvr>
    <a:masterClrMapping/>
  </p:clrMapOvr>
  <mc:AlternateContent xmlns:mc="http://schemas.openxmlformats.org/markup-compatibility/2006">
    <mc:Choice xmlns:p14="http://schemas.microsoft.com/office/powerpoint/2010/main" Requires="p14">
      <p:transition spd="slow" p14:dur="2000" advTm="41892"/>
    </mc:Choice>
    <mc:Fallback>
      <p:transition spd="slow" advTm="418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1B438-CD1D-4F6A-ABF5-A6D85A03946F}"/>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Rationale</a:t>
            </a:r>
          </a:p>
        </p:txBody>
      </p:sp>
      <p:sp>
        <p:nvSpPr>
          <p:cNvPr id="3" name="Content Placeholder 2">
            <a:extLst>
              <a:ext uri="{FF2B5EF4-FFF2-40B4-BE49-F238E27FC236}">
                <a16:creationId xmlns:a16="http://schemas.microsoft.com/office/drawing/2014/main" id="{A069171E-F088-494B-91B8-C1B87FFD4A68}"/>
              </a:ext>
            </a:extLst>
          </p:cNvPr>
          <p:cNvSpPr>
            <a:spLocks noGrp="1"/>
          </p:cNvSpPr>
          <p:nvPr>
            <p:ph idx="1"/>
          </p:nvPr>
        </p:nvSpPr>
        <p:spPr>
          <a:xfrm>
            <a:off x="264405" y="1311007"/>
            <a:ext cx="6751149" cy="4912813"/>
          </a:xfrm>
        </p:spPr>
        <p:txBody>
          <a:bodyPr>
            <a:noAutofit/>
          </a:bodyPr>
          <a:lstStyle/>
          <a:p>
            <a:pPr marL="0" indent="0">
              <a:lnSpc>
                <a:spcPct val="90000"/>
              </a:lnSpc>
              <a:buNone/>
            </a:pPr>
            <a:endParaRPr lang="en-US" sz="1600" dirty="0">
              <a:solidFill>
                <a:srgbClr val="FFFFFF"/>
              </a:solidFill>
            </a:endParaRPr>
          </a:p>
          <a:p>
            <a:pPr>
              <a:lnSpc>
                <a:spcPct val="90000"/>
              </a:lnSpc>
            </a:pPr>
            <a:r>
              <a:rPr lang="en-US" sz="1600" dirty="0">
                <a:solidFill>
                  <a:srgbClr val="FFFFFF"/>
                </a:solidFill>
                <a:latin typeface="+mn-lt"/>
              </a:rPr>
              <a:t>Road safety is by any means a critical issue and is relevant to everybody's daily life. </a:t>
            </a:r>
          </a:p>
          <a:p>
            <a:pPr>
              <a:lnSpc>
                <a:spcPct val="90000"/>
              </a:lnSpc>
            </a:pPr>
            <a:endParaRPr lang="en-US" sz="1600" dirty="0">
              <a:solidFill>
                <a:srgbClr val="FFFFFF"/>
              </a:solidFill>
              <a:latin typeface="+mn-lt"/>
            </a:endParaRPr>
          </a:p>
          <a:p>
            <a:pPr>
              <a:lnSpc>
                <a:spcPct val="90000"/>
              </a:lnSpc>
            </a:pPr>
            <a:r>
              <a:rPr lang="en-US" sz="1600" dirty="0">
                <a:solidFill>
                  <a:srgbClr val="FFFFFF"/>
                </a:solidFill>
                <a:latin typeface="+mn-lt"/>
              </a:rPr>
              <a:t>Traffic factors are complicated.</a:t>
            </a:r>
          </a:p>
          <a:p>
            <a:pPr marL="0" indent="0">
              <a:lnSpc>
                <a:spcPct val="90000"/>
              </a:lnSpc>
              <a:buNone/>
            </a:pPr>
            <a:endParaRPr lang="en-US" sz="1600" dirty="0">
              <a:solidFill>
                <a:srgbClr val="FFFFFF"/>
              </a:solidFill>
              <a:latin typeface="+mn-lt"/>
            </a:endParaRPr>
          </a:p>
          <a:p>
            <a:pPr>
              <a:lnSpc>
                <a:spcPct val="90000"/>
              </a:lnSpc>
            </a:pPr>
            <a:r>
              <a:rPr lang="en-US" sz="1600" dirty="0">
                <a:solidFill>
                  <a:srgbClr val="FFFFFF"/>
                </a:solidFill>
                <a:latin typeface="+mn-lt"/>
              </a:rPr>
              <a:t>I always have an interest to understand and analyze the real-world data for local insight, see what we can learn from the data to help better predict and avoid collisions in the future. </a:t>
            </a:r>
            <a:r>
              <a:rPr lang="en-US" sz="1600" dirty="0">
                <a:solidFill>
                  <a:srgbClr val="FFFFFF"/>
                </a:solidFill>
              </a:rPr>
              <a:t>Data analysis for traffic safety studies refers to the use of data from one or more data sources to describe a traffic safety situation and to understand factors contributing to occurrences and outcomes of crashes using numbers.</a:t>
            </a:r>
          </a:p>
          <a:p>
            <a:pPr>
              <a:lnSpc>
                <a:spcPct val="90000"/>
              </a:lnSpc>
            </a:pPr>
            <a:endParaRPr lang="en-US" sz="1600" dirty="0">
              <a:solidFill>
                <a:srgbClr val="FFFFFF"/>
              </a:solidFill>
            </a:endParaRPr>
          </a:p>
          <a:p>
            <a:pPr>
              <a:lnSpc>
                <a:spcPct val="90000"/>
              </a:lnSpc>
            </a:pPr>
            <a:endParaRPr lang="en-US" sz="1600" dirty="0">
              <a:solidFill>
                <a:srgbClr val="FFFFFF"/>
              </a:solidFill>
              <a:effectLst/>
              <a:latin typeface="+mn-lt"/>
            </a:endParaRPr>
          </a:p>
        </p:txBody>
      </p:sp>
      <p:sp>
        <p:nvSpPr>
          <p:cNvPr id="5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picture containing plane, outdoor, grass, sitting&#10;&#10;Description automatically generated">
            <a:extLst>
              <a:ext uri="{FF2B5EF4-FFF2-40B4-BE49-F238E27FC236}">
                <a16:creationId xmlns:a16="http://schemas.microsoft.com/office/drawing/2014/main" id="{B55761AD-8B75-48EA-82FA-11413D2B80E9}"/>
              </a:ext>
            </a:extLst>
          </p:cNvPr>
          <p:cNvPicPr>
            <a:picLocks noChangeAspect="1"/>
          </p:cNvPicPr>
          <p:nvPr/>
        </p:nvPicPr>
        <p:blipFill rotWithShape="1">
          <a:blip r:embed="rId4"/>
          <a:srcRect l="30986" r="20705"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34165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3A833D0-F475-4652-A9A9-C26FAEE09ED6}"/>
              </a:ext>
            </a:extLst>
          </p:cNvPr>
          <p:cNvSpPr>
            <a:spLocks noGrp="1"/>
          </p:cNvSpPr>
          <p:nvPr>
            <p:ph type="title"/>
          </p:nvPr>
        </p:nvSpPr>
        <p:spPr>
          <a:xfrm>
            <a:off x="1103312" y="452718"/>
            <a:ext cx="8266112" cy="1309349"/>
          </a:xfrm>
        </p:spPr>
        <p:txBody>
          <a:bodyPr anchor="ctr">
            <a:normAutofit/>
          </a:bodyPr>
          <a:lstStyle/>
          <a:p>
            <a:r>
              <a:rPr lang="en-US" sz="3200" dirty="0">
                <a:solidFill>
                  <a:srgbClr val="FFFFFF"/>
                </a:solidFill>
              </a:rPr>
              <a:t>Datasets</a:t>
            </a:r>
            <a:br>
              <a:rPr lang="en-US" sz="1000" dirty="0">
                <a:solidFill>
                  <a:srgbClr val="FFFFFF"/>
                </a:solidFill>
              </a:rPr>
            </a:br>
            <a:br>
              <a:rPr lang="en-US" sz="1000" dirty="0">
                <a:solidFill>
                  <a:srgbClr val="FFFFFF"/>
                </a:solidFill>
              </a:rPr>
            </a:br>
            <a:endParaRPr lang="en-US" sz="1000" dirty="0">
              <a:solidFill>
                <a:schemeClr val="bg1"/>
              </a:solidFill>
            </a:endParaRPr>
          </a:p>
        </p:txBody>
      </p:sp>
      <p:sp>
        <p:nvSpPr>
          <p:cNvPr id="3" name="Content Placeholder 2">
            <a:extLst>
              <a:ext uri="{FF2B5EF4-FFF2-40B4-BE49-F238E27FC236}">
                <a16:creationId xmlns:a16="http://schemas.microsoft.com/office/drawing/2014/main" id="{B5C57D8B-D500-4589-AFBD-6AD19AF9AC90}"/>
              </a:ext>
            </a:extLst>
          </p:cNvPr>
          <p:cNvSpPr>
            <a:spLocks noGrp="1"/>
          </p:cNvSpPr>
          <p:nvPr>
            <p:ph idx="1"/>
          </p:nvPr>
        </p:nvSpPr>
        <p:spPr>
          <a:xfrm>
            <a:off x="304800" y="2305966"/>
            <a:ext cx="5791200" cy="4552034"/>
          </a:xfrm>
        </p:spPr>
        <p:txBody>
          <a:bodyPr>
            <a:normAutofit fontScale="77500" lnSpcReduction="20000"/>
          </a:bodyPr>
          <a:lstStyle/>
          <a:p>
            <a:r>
              <a:rPr lang="en-US" dirty="0"/>
              <a:t>1. </a:t>
            </a:r>
            <a:r>
              <a:rPr lang="en-US" b="1" dirty="0">
                <a:hlinkClick r:id="rId3"/>
              </a:rPr>
              <a:t>Crash Reporting - Incidents Data</a:t>
            </a:r>
            <a:r>
              <a:rPr lang="en-US" b="1" dirty="0"/>
              <a:t>: </a:t>
            </a:r>
            <a:r>
              <a:rPr lang="en-US" dirty="0"/>
              <a:t>There are around 64.7K rows and 44 columns. Each row is a </a:t>
            </a:r>
            <a:r>
              <a:rPr lang="en-US" b="1" dirty="0"/>
              <a:t>"Collision".</a:t>
            </a:r>
            <a:endParaRPr lang="en-US" dirty="0"/>
          </a:p>
          <a:p>
            <a:r>
              <a:rPr lang="en-US" dirty="0"/>
              <a:t>2. </a:t>
            </a:r>
            <a:r>
              <a:rPr lang="en-US" b="1" dirty="0">
                <a:hlinkClick r:id="rId4"/>
              </a:rPr>
              <a:t>Crash Reporting - Drivers Data</a:t>
            </a:r>
            <a:r>
              <a:rPr lang="en-US" b="1" dirty="0"/>
              <a:t>: </a:t>
            </a:r>
            <a:r>
              <a:rPr lang="en-US" dirty="0"/>
              <a:t>There are around 115K rows and 43 columns. Each row is a </a:t>
            </a:r>
            <a:r>
              <a:rPr lang="en-US" b="1" dirty="0"/>
              <a:t>"Driver".</a:t>
            </a:r>
            <a:endParaRPr lang="en-US" dirty="0"/>
          </a:p>
          <a:p>
            <a:r>
              <a:rPr lang="en-US" dirty="0"/>
              <a:t>3. </a:t>
            </a:r>
            <a:r>
              <a:rPr lang="en-US" b="1" dirty="0">
                <a:hlinkClick r:id="rId5"/>
              </a:rPr>
              <a:t>Crash Reporting - Non-Motorists Data</a:t>
            </a:r>
            <a:r>
              <a:rPr lang="en-US" b="1" dirty="0"/>
              <a:t>: </a:t>
            </a:r>
            <a:r>
              <a:rPr lang="en-US" dirty="0"/>
              <a:t>There are around 3711 rows and 32 columns. Each row is a </a:t>
            </a:r>
            <a:r>
              <a:rPr lang="en-US" b="1" dirty="0"/>
              <a:t>"Non-Motorist".</a:t>
            </a:r>
            <a:endParaRPr lang="en-US" dirty="0"/>
          </a:p>
          <a:p>
            <a:r>
              <a:rPr lang="en-US" dirty="0"/>
              <a:t>4. </a:t>
            </a:r>
            <a:r>
              <a:rPr lang="en-US" b="1" dirty="0">
                <a:hlinkClick r:id="rId6"/>
              </a:rPr>
              <a:t>Traffic violation data</a:t>
            </a:r>
            <a:r>
              <a:rPr lang="en-US" b="1" dirty="0"/>
              <a:t>: </a:t>
            </a:r>
            <a:r>
              <a:rPr lang="en-US" dirty="0"/>
              <a:t>This dataset contains traffic violation information from all electronic traffic violations issued in the County from 2012. </a:t>
            </a:r>
          </a:p>
          <a:p>
            <a:r>
              <a:rPr lang="en-US" dirty="0"/>
              <a:t>5. </a:t>
            </a:r>
            <a:r>
              <a:rPr lang="en-US" b="1" dirty="0">
                <a:hlinkClick r:id="rId7"/>
              </a:rPr>
              <a:t>Montgomery County demographics data</a:t>
            </a:r>
            <a:r>
              <a:rPr lang="en-US" dirty="0"/>
              <a:t>:  The data contains various information such as population, race, car ownership. This data will be paired with other datasets.</a:t>
            </a:r>
          </a:p>
          <a:p>
            <a:r>
              <a:rPr lang="en-US" dirty="0"/>
              <a:t>6. </a:t>
            </a:r>
            <a:r>
              <a:rPr lang="en-US" b="1" dirty="0">
                <a:hlinkClick r:id="rId8"/>
              </a:rPr>
              <a:t>Montgomery County weather data</a:t>
            </a:r>
            <a:r>
              <a:rPr lang="en-US" dirty="0"/>
              <a:t>:  This page provides local weather extremes and records, holiday weather, COOP data, and area climate summaries. </a:t>
            </a:r>
          </a:p>
          <a:p>
            <a:endParaRPr lang="en-US" dirty="0"/>
          </a:p>
          <a:p>
            <a:endParaRPr lang="en-US" dirty="0"/>
          </a:p>
          <a:p>
            <a:endParaRPr lang="en-US" dirty="0"/>
          </a:p>
          <a:p>
            <a:endParaRPr lang="en-US" dirty="0"/>
          </a:p>
          <a:p>
            <a:endParaRPr lang="en-US" dirty="0"/>
          </a:p>
        </p:txBody>
      </p:sp>
      <p:sp>
        <p:nvSpPr>
          <p:cNvPr id="4" name="Rectangle 1">
            <a:extLst>
              <a:ext uri="{FF2B5EF4-FFF2-40B4-BE49-F238E27FC236}">
                <a16:creationId xmlns:a16="http://schemas.microsoft.com/office/drawing/2014/main" id="{CD505DC1-23C5-4A30-B347-A345C48FA3E9}"/>
              </a:ext>
            </a:extLst>
          </p:cNvPr>
          <p:cNvSpPr>
            <a:spLocks noChangeArrowheads="1"/>
          </p:cNvSpPr>
          <p:nvPr/>
        </p:nvSpPr>
        <p:spPr bwMode="auto">
          <a:xfrm>
            <a:off x="0" y="-223138"/>
            <a:ext cx="65" cy="446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5E5E5E"/>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C565EE5-F03E-4E16-9C56-CE4C3D04ED83}"/>
              </a:ext>
            </a:extLst>
          </p:cNvPr>
          <p:cNvSpPr>
            <a:spLocks noChangeArrowheads="1"/>
          </p:cNvSpPr>
          <p:nvPr/>
        </p:nvSpPr>
        <p:spPr bwMode="auto">
          <a:xfrm>
            <a:off x="152400" y="-70738"/>
            <a:ext cx="65" cy="446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5E5E5E"/>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50EF9CE-EA23-4C6E-86E0-9CB6CD4CDA3D}"/>
              </a:ext>
            </a:extLst>
          </p:cNvPr>
          <p:cNvSpPr>
            <a:spLocks noChangeArrowheads="1"/>
          </p:cNvSpPr>
          <p:nvPr/>
        </p:nvSpPr>
        <p:spPr bwMode="auto">
          <a:xfrm>
            <a:off x="304800" y="1663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BBDC9B7D-064E-49E2-A024-28E48E8D9AD0}"/>
              </a:ext>
            </a:extLst>
          </p:cNvPr>
          <p:cNvPicPr>
            <a:picLocks noChangeAspect="1"/>
          </p:cNvPicPr>
          <p:nvPr/>
        </p:nvPicPr>
        <p:blipFill>
          <a:blip r:embed="rId9"/>
          <a:stretch>
            <a:fillRect/>
          </a:stretch>
        </p:blipFill>
        <p:spPr>
          <a:xfrm>
            <a:off x="6400799" y="2252186"/>
            <a:ext cx="4956478" cy="2877561"/>
          </a:xfrm>
          <a:prstGeom prst="rect">
            <a:avLst/>
          </a:prstGeom>
        </p:spPr>
      </p:pic>
      <p:sp>
        <p:nvSpPr>
          <p:cNvPr id="7" name="Rectangle 6">
            <a:extLst>
              <a:ext uri="{FF2B5EF4-FFF2-40B4-BE49-F238E27FC236}">
                <a16:creationId xmlns:a16="http://schemas.microsoft.com/office/drawing/2014/main" id="{EB0EDFDA-4490-492B-B2E3-E19B6333E48A}"/>
              </a:ext>
            </a:extLst>
          </p:cNvPr>
          <p:cNvSpPr/>
          <p:nvPr/>
        </p:nvSpPr>
        <p:spPr>
          <a:xfrm>
            <a:off x="6400799" y="5356897"/>
            <a:ext cx="4956478" cy="1048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T</a:t>
            </a:r>
            <a:r>
              <a:rPr lang="en-US" sz="1200" dirty="0">
                <a:solidFill>
                  <a:schemeClr val="bg1"/>
                </a:solidFill>
              </a:rPr>
              <a:t>he Montgomery County government has continued to register traffic violation and collision cases in a daily basis and has released the data to the public as a part of the open data initiative. </a:t>
            </a:r>
            <a:br>
              <a:rPr lang="en-US" sz="1200" b="1" i="1" dirty="0">
                <a:solidFill>
                  <a:schemeClr val="bg1"/>
                </a:solidFill>
              </a:rPr>
            </a:br>
            <a:endParaRPr lang="en-US" sz="1200" dirty="0"/>
          </a:p>
        </p:txBody>
      </p:sp>
    </p:spTree>
    <p:extLst>
      <p:ext uri="{BB962C8B-B14F-4D97-AF65-F5344CB8AC3E}">
        <p14:creationId xmlns:p14="http://schemas.microsoft.com/office/powerpoint/2010/main" val="8482314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close up of a map&#10;&#10;Description automatically generated">
            <a:extLst>
              <a:ext uri="{FF2B5EF4-FFF2-40B4-BE49-F238E27FC236}">
                <a16:creationId xmlns:a16="http://schemas.microsoft.com/office/drawing/2014/main" id="{8F62A125-7086-4BF2-A61C-CC101B30EFE9}"/>
              </a:ext>
            </a:extLst>
          </p:cNvPr>
          <p:cNvPicPr>
            <a:picLocks noChangeAspect="1"/>
          </p:cNvPicPr>
          <p:nvPr/>
        </p:nvPicPr>
        <p:blipFill rotWithShape="1">
          <a:blip r:embed="rId7"/>
          <a:srcRect l="2860" r="2" b="2"/>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EDADA-EB24-44F3-A761-D9336941C8F5}"/>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2400" dirty="0">
                <a:solidFill>
                  <a:srgbClr val="EBEBEB"/>
                </a:solidFill>
              </a:rPr>
              <a:t>Link to my repository</a:t>
            </a:r>
          </a:p>
        </p:txBody>
      </p:sp>
      <p:sp>
        <p:nvSpPr>
          <p:cNvPr id="3" name="Content Placeholder 2">
            <a:extLst>
              <a:ext uri="{FF2B5EF4-FFF2-40B4-BE49-F238E27FC236}">
                <a16:creationId xmlns:a16="http://schemas.microsoft.com/office/drawing/2014/main" id="{4D4CBC4D-E116-4AFD-8677-536AF98421EE}"/>
              </a:ext>
            </a:extLst>
          </p:cNvPr>
          <p:cNvSpPr>
            <a:spLocks noGrp="1"/>
          </p:cNvSpPr>
          <p:nvPr>
            <p:ph idx="1"/>
          </p:nvPr>
        </p:nvSpPr>
        <p:spPr>
          <a:xfrm>
            <a:off x="636917" y="5722374"/>
            <a:ext cx="10407602" cy="487924"/>
          </a:xfrm>
        </p:spPr>
        <p:txBody>
          <a:bodyPr vert="horz" lIns="91440" tIns="45720" rIns="91440" bIns="45720" rtlCol="0" anchor="t">
            <a:normAutofit/>
          </a:bodyPr>
          <a:lstStyle/>
          <a:p>
            <a:pPr marL="0" indent="0">
              <a:buNone/>
            </a:pPr>
            <a:r>
              <a:rPr lang="en-US" dirty="0">
                <a:solidFill>
                  <a:schemeClr val="tx2">
                    <a:lumMod val="40000"/>
                    <a:lumOff val="60000"/>
                  </a:schemeClr>
                </a:solidFill>
                <a:hlinkClick r:id="rId8">
                  <a:extLst>
                    <a:ext uri="{A12FA001-AC4F-418D-AE19-62706E023703}">
                      <ahyp:hlinkClr xmlns:ahyp="http://schemas.microsoft.com/office/drawing/2018/hyperlinkcolor" val="tx"/>
                    </a:ext>
                  </a:extLst>
                </a:hlinkClick>
              </a:rPr>
              <a:t>https://github.com/ylu2md/ds606</a:t>
            </a:r>
            <a:endParaRPr lang="en-US" dirty="0">
              <a:solidFill>
                <a:schemeClr val="tx2">
                  <a:lumMod val="40000"/>
                  <a:lumOff val="60000"/>
                </a:schemeClr>
              </a:solidFill>
            </a:endParaRPr>
          </a:p>
        </p:txBody>
      </p:sp>
    </p:spTree>
    <p:extLst>
      <p:ext uri="{BB962C8B-B14F-4D97-AF65-F5344CB8AC3E}">
        <p14:creationId xmlns:p14="http://schemas.microsoft.com/office/powerpoint/2010/main" val="25086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879A-F490-4CA3-9CE1-D7B1AEBAA85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359798F-31F5-4E81-9E49-61D03964EDC7}"/>
              </a:ext>
            </a:extLst>
          </p:cNvPr>
          <p:cNvSpPr>
            <a:spLocks noGrp="1"/>
          </p:cNvSpPr>
          <p:nvPr>
            <p:ph idx="1"/>
          </p:nvPr>
        </p:nvSpPr>
        <p:spPr/>
        <p:txBody>
          <a:bodyPr>
            <a:normAutofit fontScale="85000" lnSpcReduction="20000"/>
          </a:bodyPr>
          <a:lstStyle/>
          <a:p>
            <a:r>
              <a:rPr lang="en-US" dirty="0"/>
              <a:t>Abraham </a:t>
            </a:r>
            <a:r>
              <a:rPr lang="en-US" dirty="0" err="1"/>
              <a:t>Duplaa</a:t>
            </a:r>
            <a:r>
              <a:rPr lang="en-US" dirty="0"/>
              <a:t>, "Modeling Traffic Behavior as a Function of Real-Time Traffic Flow and Weather", Jan 15, 2020 </a:t>
            </a:r>
            <a:r>
              <a:rPr lang="en-US" dirty="0">
                <a:hlinkClick r:id="rId2"/>
              </a:rPr>
              <a:t>https://www.omnisci.com/blog/modeling-traffic-behavior-as-a-function-of-real-time-traffic-flow-and-weather</a:t>
            </a:r>
            <a:endParaRPr lang="en-US" dirty="0"/>
          </a:p>
          <a:p>
            <a:r>
              <a:rPr lang="en-US" dirty="0"/>
              <a:t>Hua Yang, "New York City Motor Vehicle Collision Data Visualization", </a:t>
            </a:r>
            <a:r>
              <a:rPr lang="en-US" dirty="0">
                <a:hlinkClick r:id="rId3"/>
              </a:rPr>
              <a:t>https://nycdatascience.com/blog/student-works/new-york-city-motor-vehicle-collision-data-visualization/</a:t>
            </a:r>
            <a:endParaRPr lang="en-US" dirty="0"/>
          </a:p>
          <a:p>
            <a:r>
              <a:rPr lang="en-US" dirty="0"/>
              <a:t>Ming Zheng, Tong Li, Rui Zhu, Jing Chen, </a:t>
            </a:r>
            <a:r>
              <a:rPr lang="en-US" dirty="0" err="1"/>
              <a:t>Zifei</a:t>
            </a:r>
            <a:r>
              <a:rPr lang="en-US" dirty="0"/>
              <a:t> Ma, </a:t>
            </a:r>
            <a:r>
              <a:rPr lang="en-US" dirty="0" err="1"/>
              <a:t>Mingjing</a:t>
            </a:r>
            <a:r>
              <a:rPr lang="en-US" dirty="0"/>
              <a:t> Tang, "Traffic Accident’s Severity Prediction: A Deep-Learning Approach-Based CNN Network", </a:t>
            </a:r>
            <a:r>
              <a:rPr lang="en-US" dirty="0">
                <a:hlinkClick r:id="rId4"/>
              </a:rPr>
              <a:t>https://ieeexplore.ieee.org/stamp/stamp.jsp?arnumber=8661485</a:t>
            </a:r>
            <a:endParaRPr lang="en-US" dirty="0"/>
          </a:p>
          <a:p>
            <a:r>
              <a:rPr lang="en-US" dirty="0"/>
              <a:t>Improving road safety using camera violation and crash data, </a:t>
            </a:r>
            <a:r>
              <a:rPr lang="en-US" dirty="0">
                <a:hlinkClick r:id="rId5"/>
              </a:rPr>
              <a:t>https://www.slideshare.net/TingtingQi/improving-road-safety-using-camera-violation-and-crash-data-80194309</a:t>
            </a:r>
            <a:endParaRPr lang="en-US" dirty="0"/>
          </a:p>
          <a:p>
            <a:r>
              <a:rPr lang="en-US" dirty="0" err="1"/>
              <a:t>Chunjiao</a:t>
            </a:r>
            <a:r>
              <a:rPr lang="en-US" dirty="0"/>
              <a:t> Dong, </a:t>
            </a:r>
            <a:r>
              <a:rPr lang="en-US" dirty="0" err="1"/>
              <a:t>Chunfu</a:t>
            </a:r>
            <a:r>
              <a:rPr lang="en-US" dirty="0"/>
              <a:t> Shao, Juan Li, </a:t>
            </a:r>
            <a:r>
              <a:rPr lang="en-US" dirty="0" err="1"/>
              <a:t>Zhihua</a:t>
            </a:r>
            <a:r>
              <a:rPr lang="en-US" dirty="0"/>
              <a:t> </a:t>
            </a:r>
            <a:r>
              <a:rPr lang="en-US" dirty="0" err="1"/>
              <a:t>Xiong</a:t>
            </a:r>
            <a:r>
              <a:rPr lang="en-US" dirty="0"/>
              <a:t>, "An Improved Deep Learning Model for Traffic Crash Prediction", </a:t>
            </a:r>
            <a:r>
              <a:rPr lang="en-US" i="1" dirty="0"/>
              <a:t>Journal of Advanced Transportation</a:t>
            </a:r>
            <a:r>
              <a:rPr lang="en-US" dirty="0"/>
              <a:t>, vol. 2018, Article ID 3869106, 13 pages, 2018. https://doi.org/10.1155/2018/3869106 </a:t>
            </a:r>
          </a:p>
          <a:p>
            <a:endParaRPr lang="en-US" dirty="0"/>
          </a:p>
        </p:txBody>
      </p:sp>
    </p:spTree>
    <p:extLst>
      <p:ext uri="{BB962C8B-B14F-4D97-AF65-F5344CB8AC3E}">
        <p14:creationId xmlns:p14="http://schemas.microsoft.com/office/powerpoint/2010/main" val="767444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1129</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vt:lpstr>
      <vt:lpstr>A Review for Traffic Safety in Montgomery County, MD  - Traffic Violations and Vehicle Collisions Data Visualization</vt:lpstr>
      <vt:lpstr>Goals</vt:lpstr>
      <vt:lpstr>Rationale</vt:lpstr>
      <vt:lpstr>Datasets  </vt:lpstr>
      <vt:lpstr>Link to my repository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2020-09-25T14:48:08Z</dcterms:created>
  <dcterms:modified xsi:type="dcterms:W3CDTF">2020-09-25T17:07:12Z</dcterms:modified>
</cp:coreProperties>
</file>